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8.xml" ContentType="application/vnd.openxmlformats-officedocument.drawingml.chart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9.xml" ContentType="application/vnd.openxmlformats-officedocument.drawingml.chart+xml"/>
  <Override PartName="/ppt/notesSlides/notesSlide11.xml" ContentType="application/vnd.openxmlformats-officedocument.presentationml.notesSlide+xml"/>
  <Override PartName="/ppt/charts/chart10.xml" ContentType="application/vnd.openxmlformats-officedocument.drawingml.chart+xml"/>
  <Override PartName="/ppt/notesSlides/notesSlide12.xml" ContentType="application/vnd.openxmlformats-officedocument.presentationml.notesSlide+xml"/>
  <Override PartName="/ppt/charts/chart11.xml" ContentType="application/vnd.openxmlformats-officedocument.drawingml.chart+xml"/>
  <Override PartName="/ppt/notesSlides/notesSlide13.xml" ContentType="application/vnd.openxmlformats-officedocument.presentationml.notesSlide+xml"/>
  <Override PartName="/ppt/charts/chart12.xml" ContentType="application/vnd.openxmlformats-officedocument.drawingml.chart+xml"/>
  <Override PartName="/ppt/notesSlides/notesSlide14.xml" ContentType="application/vnd.openxmlformats-officedocument.presentationml.notesSlide+xml"/>
  <Override PartName="/ppt/charts/chart13.xml" ContentType="application/vnd.openxmlformats-officedocument.drawingml.char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4.xml" ContentType="application/vnd.openxmlformats-officedocument.drawingml.chart+xml"/>
  <Override PartName="/ppt/notesSlides/notesSlide17.xml" ContentType="application/vnd.openxmlformats-officedocument.presentationml.notesSlide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notesSlides/notesSlide18.xml" ContentType="application/vnd.openxmlformats-officedocument.presentationml.notesSlide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notesSlides/notesSlide19.xml" ContentType="application/vnd.openxmlformats-officedocument.presentationml.notesSlide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ppt/notesSlides/notesSlide20.xml" ContentType="application/vnd.openxmlformats-officedocument.presentationml.notesSlide+xml"/>
  <Override PartName="/ppt/charts/chart30.xml" ContentType="application/vnd.openxmlformats-officedocument.drawingml.chart+xml"/>
  <Override PartName="/ppt/charts/chart31.xml" ContentType="application/vnd.openxmlformats-officedocument.drawingml.chart+xml"/>
  <Override PartName="/ppt/charts/chart32.xml" ContentType="application/vnd.openxmlformats-officedocument.drawingml.chart+xml"/>
  <Override PartName="/ppt/charts/chart33.xml" ContentType="application/vnd.openxmlformats-officedocument.drawingml.chart+xml"/>
  <Override PartName="/ppt/charts/chart34.xml" ContentType="application/vnd.openxmlformats-officedocument.drawingml.chart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35.xml" ContentType="application/vnd.openxmlformats-officedocument.drawingml.chart+xml"/>
  <Override PartName="/ppt/notesSlides/notesSlide23.xml" ContentType="application/vnd.openxmlformats-officedocument.presentationml.notesSlide+xml"/>
  <Override PartName="/ppt/charts/chart36.xml" ContentType="application/vnd.openxmlformats-officedocument.drawingml.chart+xml"/>
  <Override PartName="/ppt/notesSlides/notesSlide24.xml" ContentType="application/vnd.openxmlformats-officedocument.presentationml.notesSlide+xml"/>
  <Override PartName="/ppt/charts/chart37.xml" ContentType="application/vnd.openxmlformats-officedocument.drawingml.chart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rts/chart38.xml" ContentType="application/vnd.openxmlformats-officedocument.drawingml.chart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rts/chart39.xml" ContentType="application/vnd.openxmlformats-officedocument.drawingml.chart+xml"/>
  <Override PartName="/ppt/notesSlides/notesSlide30.xml" ContentType="application/vnd.openxmlformats-officedocument.presentationml.notesSlide+xml"/>
  <Override PartName="/ppt/charts/chart40.xml" ContentType="application/vnd.openxmlformats-officedocument.drawingml.chart+xml"/>
  <Override PartName="/ppt/notesSlides/notesSlide31.xml" ContentType="application/vnd.openxmlformats-officedocument.presentationml.notesSlide+xml"/>
  <Override PartName="/ppt/charts/chart4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  <p:sldMasterId id="2147483717" r:id="rId2"/>
  </p:sldMasterIdLst>
  <p:notesMasterIdLst>
    <p:notesMasterId r:id="rId42"/>
  </p:notesMasterIdLst>
  <p:sldIdLst>
    <p:sldId id="389" r:id="rId3"/>
    <p:sldId id="1196" r:id="rId4"/>
    <p:sldId id="1197" r:id="rId5"/>
    <p:sldId id="1198" r:id="rId6"/>
    <p:sldId id="1199" r:id="rId7"/>
    <p:sldId id="1200" r:id="rId8"/>
    <p:sldId id="1120" r:id="rId9"/>
    <p:sldId id="455" r:id="rId10"/>
    <p:sldId id="1178" r:id="rId11"/>
    <p:sldId id="1143" r:id="rId12"/>
    <p:sldId id="1194" r:id="rId13"/>
    <p:sldId id="1191" r:id="rId14"/>
    <p:sldId id="454" r:id="rId15"/>
    <p:sldId id="1154" r:id="rId16"/>
    <p:sldId id="1188" r:id="rId17"/>
    <p:sldId id="1187" r:id="rId18"/>
    <p:sldId id="1202" r:id="rId19"/>
    <p:sldId id="1183" r:id="rId20"/>
    <p:sldId id="1208" r:id="rId21"/>
    <p:sldId id="1207" r:id="rId22"/>
    <p:sldId id="463" r:id="rId23"/>
    <p:sldId id="1150" r:id="rId24"/>
    <p:sldId id="467" r:id="rId25"/>
    <p:sldId id="1193" r:id="rId26"/>
    <p:sldId id="452" r:id="rId27"/>
    <p:sldId id="544" r:id="rId28"/>
    <p:sldId id="1177" r:id="rId29"/>
    <p:sldId id="546" r:id="rId30"/>
    <p:sldId id="1201" r:id="rId31"/>
    <p:sldId id="1179" r:id="rId32"/>
    <p:sldId id="1203" r:id="rId33"/>
    <p:sldId id="1206" r:id="rId34"/>
    <p:sldId id="1175" r:id="rId35"/>
    <p:sldId id="1145" r:id="rId36"/>
    <p:sldId id="1144" r:id="rId37"/>
    <p:sldId id="1189" r:id="rId38"/>
    <p:sldId id="1139" r:id="rId39"/>
    <p:sldId id="1205" r:id="rId40"/>
    <p:sldId id="1204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76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pos="7560" userDrawn="1">
          <p15:clr>
            <a:srgbClr val="A4A3A4"/>
          </p15:clr>
        </p15:guide>
        <p15:guide id="4" orient="horz" pos="3936" userDrawn="1">
          <p15:clr>
            <a:srgbClr val="A4A3A4"/>
          </p15:clr>
        </p15:guide>
        <p15:guide id="5" orient="horz" pos="31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  <a:srgbClr val="BFBFBF"/>
    <a:srgbClr val="70AD47"/>
    <a:srgbClr val="A7B5DB"/>
    <a:srgbClr val="7030A0"/>
    <a:srgbClr val="FFC9C9"/>
    <a:srgbClr val="A9D18E"/>
    <a:srgbClr val="F4B183"/>
    <a:srgbClr val="5B9BD5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74" autoAdjust="0"/>
    <p:restoredTop sz="99642" autoAdjust="0"/>
  </p:normalViewPr>
  <p:slideViewPr>
    <p:cSldViewPr snapToGrid="0" showGuides="1">
      <p:cViewPr varScale="1">
        <p:scale>
          <a:sx n="63" d="100"/>
          <a:sy n="63" d="100"/>
        </p:scale>
        <p:origin x="78" y="282"/>
      </p:cViewPr>
      <p:guideLst>
        <p:guide orient="horz" pos="2976"/>
        <p:guide pos="144"/>
        <p:guide pos="7560"/>
        <p:guide orient="horz" pos="3936"/>
        <p:guide orient="horz" pos="31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4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8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9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1.xlsx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2.xlsx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3.xlsx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4.xlsx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5.xlsx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6.xlsx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7.xlsx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8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9.xlsx"/></Relationships>
</file>

<file path=ppt/charts/_rels/chart3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0.xlsx"/></Relationships>
</file>

<file path=ppt/charts/_rels/chart3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1.xlsx"/></Relationships>
</file>

<file path=ppt/charts/_rels/chart3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2.xlsx"/></Relationships>
</file>

<file path=ppt/charts/_rels/chart3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3.xlsx"/></Relationships>
</file>

<file path=ppt/charts/_rels/chart3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4.xlsx"/></Relationships>
</file>

<file path=ppt/charts/_rels/chart3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5.xlsx"/></Relationships>
</file>

<file path=ppt/charts/_rels/chart3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6.xlsx"/></Relationships>
</file>

<file path=ppt/charts/_rels/chart3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7.xlsx"/></Relationships>
</file>

<file path=ppt/charts/_rels/chart3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8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9.xlsx"/></Relationships>
</file>

<file path=ppt/charts/_rels/chart4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0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8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IN" sz="1400" b="1" dirty="0">
                <a:solidFill>
                  <a:schemeClr val="tx1"/>
                </a:solidFill>
              </a:rPr>
              <a:t>Volume Sales (‘000 Kg)</a:t>
            </a:r>
          </a:p>
        </c:rich>
      </c:tx>
      <c:layout>
        <c:manualLayout>
          <c:xMode val="edge"/>
          <c:yMode val="edge"/>
          <c:x val="0.31856037995400383"/>
          <c:y val="6.141500446623190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8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8094299511778602E-2"/>
          <c:y val="0.25090769223463738"/>
          <c:w val="0.95585181505291961"/>
          <c:h val="0.530157320657774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 Volume</c:v>
                </c:pt>
              </c:strCache>
            </c:strRef>
          </c:tx>
          <c:spPr>
            <a:solidFill>
              <a:srgbClr val="4B227E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n-US"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Sheet1!$A$2:$A$3</c:f>
              <c:numCache>
                <c:formatCode>General</c:formatCode>
                <c:ptCount val="2"/>
                <c:pt idx="0">
                  <c:v>2019</c:v>
                </c:pt>
                <c:pt idx="1">
                  <c:v>2018</c:v>
                </c:pt>
              </c:numCache>
            </c:numRef>
          </c:cat>
          <c:val>
            <c:numRef>
              <c:f>Sheet1!$B$2:$B$3</c:f>
              <c:numCache>
                <c:formatCode>_ * #,##0_ ;_ * \-#,##0_ ;_ * "-"??_ ;_ @_ </c:formatCode>
                <c:ptCount val="2"/>
                <c:pt idx="0">
                  <c:v>21360.430686999978</c:v>
                </c:pt>
                <c:pt idx="1">
                  <c:v>20468.54726899997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75-4315-9E79-07E5395C9A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2418688"/>
        <c:axId val="82436864"/>
      </c:barChart>
      <c:catAx>
        <c:axId val="82418688"/>
        <c:scaling>
          <c:orientation val="maxMin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436864"/>
        <c:crosses val="autoZero"/>
        <c:auto val="1"/>
        <c:lblAlgn val="ctr"/>
        <c:lblOffset val="100"/>
        <c:noMultiLvlLbl val="0"/>
      </c:catAx>
      <c:valAx>
        <c:axId val="82436864"/>
        <c:scaling>
          <c:orientation val="minMax"/>
        </c:scaling>
        <c:delete val="1"/>
        <c:axPos val="r"/>
        <c:numFmt formatCode="_ * #,##0_ ;_ * \-#,##0_ ;_ * &quot;-&quot;??_ ;_ @_ " sourceLinked="1"/>
        <c:majorTickMark val="none"/>
        <c:minorTickMark val="none"/>
        <c:tickLblPos val="nextTo"/>
        <c:crossAx val="82418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675173764417683"/>
          <c:y val="5.6822706789523669E-2"/>
          <c:w val="0.76392577898003422"/>
          <c:h val="0.80879481096619721"/>
        </c:manualLayout>
      </c:layout>
      <c:barChart>
        <c:barDir val="col"/>
        <c:grouping val="stacked"/>
        <c:varyColors val="0"/>
        <c:ser>
          <c:idx val="1"/>
          <c:order val="1"/>
          <c:tx>
            <c:strRef>
              <c:f>Sheet1!$B$1</c:f>
              <c:strCache>
                <c:ptCount val="1"/>
                <c:pt idx="0">
                  <c:v>Promo Volume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accent6">
                  <a:lumMod val="60000"/>
                  <a:lumOff val="40000"/>
                </a:schemeClr>
              </a:solidFill>
            </a:ln>
          </c:spPr>
          <c:invertIfNegative val="0"/>
          <c:dLbls>
            <c:dLbl>
              <c:idx val="0"/>
              <c:layout>
                <c:manualLayout>
                  <c:x val="-6.3922234983312942E-4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280-438C-98F1-8A65E4C09559}"/>
                </c:ext>
              </c:extLst>
            </c:dLbl>
            <c:dLbl>
              <c:idx val="1"/>
              <c:layout>
                <c:manualLayout>
                  <c:x val="4.6393349238458328E-4"/>
                  <c:y val="-5.4756508155917342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280-438C-98F1-8A65E4C0955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algn="ctr">
                  <a:defRPr lang="en-US">
                    <a:solidFill>
                      <a:schemeClr val="tx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extLst>
                <c:ext xmlns:c15="http://schemas.microsoft.com/office/drawing/2012/chart" uri="{02D57815-91ED-43cb-92C2-25804820EDAC}">
                  <c15:fullRef>
                    <c15:sqref>Sheet1!$A$2:$A$3</c15:sqref>
                  </c15:fullRef>
                </c:ext>
              </c:extLst>
              <c:f>Sheet1!$A$2:$A$3</c:f>
              <c:numCache>
                <c:formatCode>General</c:formatCode>
                <c:ptCount val="2"/>
                <c:pt idx="0">
                  <c:v>2018</c:v>
                </c:pt>
                <c:pt idx="1">
                  <c:v>2019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Sheet1!$B$2:$B$4</c15:sqref>
                  </c15:fullRef>
                </c:ext>
              </c:extLst>
              <c:f>Sheet1!$B$2:$B$3</c:f>
              <c:numCache>
                <c:formatCode>0.0%</c:formatCode>
                <c:ptCount val="2"/>
                <c:pt idx="0">
                  <c:v>0.72592559719681127</c:v>
                </c:pt>
                <c:pt idx="1">
                  <c:v>0.69622404893974954</c:v>
                </c:pt>
              </c:numCache>
            </c:numRef>
          </c:val>
          <c:extLst>
            <c:ext xmlns:c15="http://schemas.microsoft.com/office/drawing/2012/chart" uri="{02D57815-91ED-43cb-92C2-25804820EDAC}">
              <c15:categoryFilterExceptions>
                <c15:categoryFilterException>
                  <c15:sqref>Sheet1!$B$4</c15:sqref>
                  <c15:dLbl>
                    <c:idx val="1"/>
                    <c:layout>
                      <c:manualLayout>
                        <c:x val="8.0823103662076325E-3"/>
                        <c:y val="-1.003857719541785E-16"/>
                      </c:manualLayout>
                    </c:layout>
                    <c:dLblPos val="ctr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0-9713-4718-A40F-53DF999FE181}"/>
                      </c:ext>
                    </c:extLst>
                  </c15:dLbl>
                </c15:categoryFilterException>
              </c15:categoryFilterExceptions>
            </c:ext>
            <c:ext xmlns:c16="http://schemas.microsoft.com/office/drawing/2014/chart" uri="{C3380CC4-5D6E-409C-BE32-E72D297353CC}">
              <c16:uniqueId val="{00000004-E280-438C-98F1-8A65E4C09559}"/>
            </c:ext>
          </c:extLst>
        </c:ser>
        <c:ser>
          <c:idx val="2"/>
          <c:order val="2"/>
          <c:tx>
            <c:strRef>
              <c:f>Sheet1!$C$1</c:f>
              <c:strCache>
                <c:ptCount val="1"/>
                <c:pt idx="0">
                  <c:v>Non Promo Volume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algn="ctr">
                  <a:defRPr lang="en-US">
                    <a:solidFill>
                      <a:schemeClr val="tx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extLst>
                <c:ext xmlns:c15="http://schemas.microsoft.com/office/drawing/2012/chart" uri="{02D57815-91ED-43cb-92C2-25804820EDAC}">
                  <c15:fullRef>
                    <c15:sqref>Sheet1!$A$2:$A$3</c15:sqref>
                  </c15:fullRef>
                </c:ext>
              </c:extLst>
              <c:f>Sheet1!$A$2:$A$3</c:f>
              <c:numCache>
                <c:formatCode>General</c:formatCode>
                <c:ptCount val="2"/>
                <c:pt idx="0">
                  <c:v>2018</c:v>
                </c:pt>
                <c:pt idx="1">
                  <c:v>2019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Sheet1!$C$2:$C$4</c15:sqref>
                  </c15:fullRef>
                </c:ext>
              </c:extLst>
              <c:f>Sheet1!$C$2:$C$3</c:f>
              <c:numCache>
                <c:formatCode>0.0%</c:formatCode>
                <c:ptCount val="2"/>
                <c:pt idx="0">
                  <c:v>0.27407440280318868</c:v>
                </c:pt>
                <c:pt idx="1">
                  <c:v>0.30377595106025057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280-438C-98F1-8A65E4C095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147001728"/>
        <c:axId val="147003264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Sheet1!$A$1</c15:sqref>
                        </c15:formulaRef>
                      </c:ext>
                    </c:extLst>
                    <c:strCache>
                      <c:ptCount val="1"/>
                      <c:pt idx="0">
                        <c:v> </c:v>
                      </c:pt>
                    </c:strCache>
                  </c:strRef>
                </c:tx>
                <c:spPr>
                  <a:solidFill>
                    <a:srgbClr val="4B227E"/>
                  </a:solidFill>
                  <a:ln w="9525">
                    <a:solidFill>
                      <a:schemeClr val="bg1"/>
                    </a:solidFill>
                  </a:ln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/>
                    <a:lstStyle/>
                    <a:p>
                      <a:pPr algn="ctr">
                        <a:defRPr lang="en-US">
                          <a:solidFill>
                            <a:schemeClr val="accent2"/>
                          </a:solidFill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0"/>
                    </c:ext>
                  </c:extLst>
                </c:dLbls>
                <c:cat>
                  <c:numRef>
                    <c:extLst>
                      <c:ext uri="{02D57815-91ED-43cb-92C2-25804820EDAC}">
                        <c15:fullRef>
                          <c15:sqref>Sheet1!$A$2:$A$3</c15:sqref>
                        </c15:fullRef>
                        <c15:formulaRef>
                          <c15:sqref>Sheet1!$A$2:$A$3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2018</c:v>
                      </c:pt>
                      <c:pt idx="1">
                        <c:v>2019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ullRef>
                          <c15:sqref>Sheet1!$A$2:$A$4</c15:sqref>
                        </c15:fullRef>
                        <c15:formulaRef>
                          <c15:sqref>Sheet1!$A$2:$A$3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2018</c:v>
                      </c:pt>
                      <c:pt idx="1">
                        <c:v>2019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0-E280-438C-98F1-8A65E4C09559}"/>
                  </c:ext>
                </c:extLst>
              </c15:ser>
            </c15:filteredBarSeries>
          </c:ext>
        </c:extLst>
      </c:barChart>
      <c:catAx>
        <c:axId val="1470017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 algn="ctr" rtl="0">
              <a:defRPr lang="en-US"/>
            </a:pPr>
            <a:endParaRPr lang="en-US"/>
          </a:p>
        </c:txPr>
        <c:crossAx val="147003264"/>
        <c:crosses val="autoZero"/>
        <c:auto val="1"/>
        <c:lblAlgn val="ctr"/>
        <c:lblOffset val="100"/>
        <c:noMultiLvlLbl val="0"/>
      </c:catAx>
      <c:valAx>
        <c:axId val="147003264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 algn="ctr" rtl="0">
                  <a:defRPr lang="en-US"/>
                </a:pPr>
                <a:r>
                  <a:rPr lang="en-IN" dirty="0"/>
                  <a:t>Volume Share (‘000 Kg)</a:t>
                </a:r>
              </a:p>
            </c:rich>
          </c:tx>
          <c:layout>
            <c:manualLayout>
              <c:xMode val="edge"/>
              <c:yMode val="edge"/>
              <c:x val="2.6524240390875652E-3"/>
              <c:y val="7.7458039053031613E-2"/>
            </c:manualLayout>
          </c:layout>
          <c:overlay val="0"/>
        </c:title>
        <c:numFmt formatCode="0.0%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 algn="ctr">
              <a:defRPr lang="en-US"/>
            </a:pPr>
            <a:endParaRPr lang="en-US"/>
          </a:p>
        </c:txPr>
        <c:crossAx val="14700172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90913165649041983"/>
          <c:y val="0.10467057041972068"/>
          <c:w val="8.9520836007979762E-2"/>
          <c:h val="0.554544621217399"/>
        </c:manualLayout>
      </c:layout>
      <c:overlay val="0"/>
      <c:txPr>
        <a:bodyPr/>
        <a:lstStyle/>
        <a:p>
          <a:pPr>
            <a:defRPr lang="en-US"/>
          </a:pPr>
          <a:endParaRPr lang="en-US"/>
        </a:p>
      </c:txPr>
    </c:legend>
    <c:plotVisOnly val="1"/>
    <c:dispBlanksAs val="gap"/>
    <c:showDLblsOverMax val="0"/>
  </c:chart>
  <c:spPr>
    <a:ln cap="flat"/>
  </c:spPr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 algn="ctr">
              <a:defRPr lang="en-US"/>
            </a:pPr>
            <a:r>
              <a:rPr lang="en-US" dirty="0"/>
              <a:t>Volume</a:t>
            </a:r>
            <a:r>
              <a:rPr lang="en-US" baseline="0" dirty="0"/>
              <a:t> Sales Share </a:t>
            </a:r>
          </a:p>
          <a:p>
            <a:pPr algn="ctr">
              <a:defRPr lang="en-US"/>
            </a:pPr>
            <a:r>
              <a:rPr lang="en-US" baseline="0" dirty="0"/>
              <a:t>(%)</a:t>
            </a:r>
            <a:endParaRPr lang="en-US" dirty="0"/>
          </a:p>
        </c:rich>
      </c:tx>
      <c:layout>
        <c:manualLayout>
          <c:xMode val="edge"/>
          <c:yMode val="edge"/>
          <c:x val="0.46674785512641398"/>
          <c:y val="0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8.3830559718465383E-2"/>
          <c:y val="9.6974443861278209E-2"/>
          <c:w val="0.87659918078904819"/>
          <c:h val="0.65859550244256937"/>
        </c:manualLayout>
      </c:layout>
      <c:barChart>
        <c:barDir val="col"/>
        <c:grouping val="stacked"/>
        <c:varyColors val="0"/>
        <c:ser>
          <c:idx val="2"/>
          <c:order val="2"/>
          <c:tx>
            <c:strRef>
              <c:f>Sheet1!$C$1</c:f>
              <c:strCache>
                <c:ptCount val="1"/>
                <c:pt idx="0">
                  <c:v>Promo</c:v>
                </c:pt>
              </c:strCache>
            </c:strRef>
          </c:tx>
          <c:spPr>
            <a:solidFill>
              <a:srgbClr val="7030A0"/>
            </a:solidFill>
            <a:ln>
              <a:solidFill>
                <a:srgbClr val="7030A0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multiLvlStrRef>
              <c:f>Sheet1!$A$2:$B$15</c:f>
              <c:multiLvlStrCache>
                <c:ptCount val="14"/>
                <c:lvl>
                  <c:pt idx="0">
                    <c:v>2018</c:v>
                  </c:pt>
                  <c:pt idx="1">
                    <c:v>2019</c:v>
                  </c:pt>
                  <c:pt idx="2">
                    <c:v>2018</c:v>
                  </c:pt>
                  <c:pt idx="3">
                    <c:v>2019</c:v>
                  </c:pt>
                  <c:pt idx="4">
                    <c:v>2018</c:v>
                  </c:pt>
                  <c:pt idx="5">
                    <c:v>2019</c:v>
                  </c:pt>
                  <c:pt idx="6">
                    <c:v>2018</c:v>
                  </c:pt>
                  <c:pt idx="7">
                    <c:v>2019</c:v>
                  </c:pt>
                  <c:pt idx="8">
                    <c:v>2018</c:v>
                  </c:pt>
                  <c:pt idx="9">
                    <c:v>2019</c:v>
                  </c:pt>
                  <c:pt idx="10">
                    <c:v>2018</c:v>
                  </c:pt>
                  <c:pt idx="11">
                    <c:v>2019</c:v>
                  </c:pt>
                  <c:pt idx="12">
                    <c:v>2018</c:v>
                  </c:pt>
                  <c:pt idx="13">
                    <c:v>2019</c:v>
                  </c:pt>
                </c:lvl>
                <c:lvl>
                  <c:pt idx="0">
                    <c:v>Total AUS</c:v>
                  </c:pt>
                  <c:pt idx="2">
                    <c:v>NSW</c:v>
                  </c:pt>
                  <c:pt idx="4">
                    <c:v>QLD</c:v>
                  </c:pt>
                  <c:pt idx="6">
                    <c:v>SA</c:v>
                  </c:pt>
                  <c:pt idx="8">
                    <c:v>TAS</c:v>
                  </c:pt>
                  <c:pt idx="10">
                    <c:v>VIC</c:v>
                  </c:pt>
                  <c:pt idx="12">
                    <c:v>WA</c:v>
                  </c:pt>
                </c:lvl>
              </c:multiLvlStrCache>
            </c:multiLvlStrRef>
          </c:cat>
          <c:val>
            <c:numRef>
              <c:f>Sheet1!$C$2:$C$15</c:f>
              <c:numCache>
                <c:formatCode>0.0%</c:formatCode>
                <c:ptCount val="14"/>
                <c:pt idx="0">
                  <c:v>0.72592559719681127</c:v>
                </c:pt>
                <c:pt idx="1">
                  <c:v>0.69622404893974954</c:v>
                </c:pt>
                <c:pt idx="2">
                  <c:v>0.72128402269404401</c:v>
                </c:pt>
                <c:pt idx="3">
                  <c:v>0.69167720051760195</c:v>
                </c:pt>
                <c:pt idx="4">
                  <c:v>0.73400297347102506</c:v>
                </c:pt>
                <c:pt idx="5">
                  <c:v>0.69673906715001299</c:v>
                </c:pt>
                <c:pt idx="6">
                  <c:v>0.728202943306127</c:v>
                </c:pt>
                <c:pt idx="7">
                  <c:v>0.70187516991251631</c:v>
                </c:pt>
                <c:pt idx="8">
                  <c:v>0.72027525098428236</c:v>
                </c:pt>
                <c:pt idx="9">
                  <c:v>0.69609041302499652</c:v>
                </c:pt>
                <c:pt idx="10">
                  <c:v>0.72347780374186177</c:v>
                </c:pt>
                <c:pt idx="11">
                  <c:v>0.70156112032830853</c:v>
                </c:pt>
                <c:pt idx="12">
                  <c:v>0.72782403786505701</c:v>
                </c:pt>
                <c:pt idx="13">
                  <c:v>0.6902826786990468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8A-4C3E-94E0-434943F2403F}"/>
            </c:ext>
          </c:extLst>
        </c:ser>
        <c:ser>
          <c:idx val="3"/>
          <c:order val="3"/>
          <c:tx>
            <c:strRef>
              <c:f>Sheet1!$D$1</c:f>
              <c:strCache>
                <c:ptCount val="1"/>
                <c:pt idx="0">
                  <c:v>Non Promo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2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multiLvlStrRef>
              <c:f>Sheet1!$A$2:$B$15</c:f>
              <c:multiLvlStrCache>
                <c:ptCount val="14"/>
                <c:lvl>
                  <c:pt idx="0">
                    <c:v>2018</c:v>
                  </c:pt>
                  <c:pt idx="1">
                    <c:v>2019</c:v>
                  </c:pt>
                  <c:pt idx="2">
                    <c:v>2018</c:v>
                  </c:pt>
                  <c:pt idx="3">
                    <c:v>2019</c:v>
                  </c:pt>
                  <c:pt idx="4">
                    <c:v>2018</c:v>
                  </c:pt>
                  <c:pt idx="5">
                    <c:v>2019</c:v>
                  </c:pt>
                  <c:pt idx="6">
                    <c:v>2018</c:v>
                  </c:pt>
                  <c:pt idx="7">
                    <c:v>2019</c:v>
                  </c:pt>
                  <c:pt idx="8">
                    <c:v>2018</c:v>
                  </c:pt>
                  <c:pt idx="9">
                    <c:v>2019</c:v>
                  </c:pt>
                  <c:pt idx="10">
                    <c:v>2018</c:v>
                  </c:pt>
                  <c:pt idx="11">
                    <c:v>2019</c:v>
                  </c:pt>
                  <c:pt idx="12">
                    <c:v>2018</c:v>
                  </c:pt>
                  <c:pt idx="13">
                    <c:v>2019</c:v>
                  </c:pt>
                </c:lvl>
                <c:lvl>
                  <c:pt idx="0">
                    <c:v>Total AUS</c:v>
                  </c:pt>
                  <c:pt idx="2">
                    <c:v>NSW</c:v>
                  </c:pt>
                  <c:pt idx="4">
                    <c:v>QLD</c:v>
                  </c:pt>
                  <c:pt idx="6">
                    <c:v>SA</c:v>
                  </c:pt>
                  <c:pt idx="8">
                    <c:v>TAS</c:v>
                  </c:pt>
                  <c:pt idx="10">
                    <c:v>VIC</c:v>
                  </c:pt>
                  <c:pt idx="12">
                    <c:v>WA</c:v>
                  </c:pt>
                </c:lvl>
              </c:multiLvlStrCache>
            </c:multiLvlStrRef>
          </c:cat>
          <c:val>
            <c:numRef>
              <c:f>Sheet1!$D$2:$D$15</c:f>
              <c:numCache>
                <c:formatCode>0.0%</c:formatCode>
                <c:ptCount val="14"/>
                <c:pt idx="0">
                  <c:v>0.27407440280318868</c:v>
                </c:pt>
                <c:pt idx="1">
                  <c:v>0.30377595106025057</c:v>
                </c:pt>
                <c:pt idx="2">
                  <c:v>0.2787159773059561</c:v>
                </c:pt>
                <c:pt idx="3">
                  <c:v>0.30832279948239805</c:v>
                </c:pt>
                <c:pt idx="4">
                  <c:v>0.265997026528975</c:v>
                </c:pt>
                <c:pt idx="5">
                  <c:v>0.30326093284998701</c:v>
                </c:pt>
                <c:pt idx="6">
                  <c:v>0.27179705669387311</c:v>
                </c:pt>
                <c:pt idx="7">
                  <c:v>0.29812483008748364</c:v>
                </c:pt>
                <c:pt idx="8">
                  <c:v>0.2797247490157177</c:v>
                </c:pt>
                <c:pt idx="9">
                  <c:v>0.30390958697500359</c:v>
                </c:pt>
                <c:pt idx="10">
                  <c:v>0.27652219625813818</c:v>
                </c:pt>
                <c:pt idx="11">
                  <c:v>0.29843887967169147</c:v>
                </c:pt>
                <c:pt idx="12">
                  <c:v>0.27217596213494294</c:v>
                </c:pt>
                <c:pt idx="13">
                  <c:v>0.30971732130095314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8A-4C3E-94E0-434943F2403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14962432"/>
        <c:axId val="114963968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Sheet1!$A$1</c15:sqref>
                        </c15:formulaRef>
                      </c:ext>
                    </c:extLst>
                    <c:strCache>
                      <c:ptCount val="1"/>
                      <c:pt idx="0">
                        <c:v>Provinces</c:v>
                      </c:pt>
                    </c:strCache>
                  </c:strRef>
                </c:tx>
                <c:spPr>
                  <a:solidFill>
                    <a:srgbClr val="7030A0"/>
                  </a:solidFill>
                  <a:effectLst/>
                </c:spPr>
                <c:invertIfNegative val="0"/>
                <c:dLbls>
                  <c:dLbl>
                    <c:idx val="0"/>
                    <c:layout>
                      <c:manualLayout>
                        <c:x val="-2.1610174069952135E-3"/>
                        <c:y val="-8.2038031410230534E-3"/>
                      </c:manualLayout>
                    </c:layout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0-2625-45EA-8B00-71AE599A6FAC}"/>
                      </c:ext>
                    </c:extLst>
                  </c:dLbl>
                  <c:numFmt formatCode="0%" sourceLinked="0"/>
                  <c:spPr>
                    <a:noFill/>
                    <a:ln>
                      <a:noFill/>
                    </a:ln>
                    <a:effectLst/>
                  </c:spPr>
                  <c:txPr>
                    <a:bodyPr anchorCtr="0"/>
                    <a:lstStyle/>
                    <a:p>
                      <a:pPr algn="ctr">
                        <a:defRPr lang="en-US" sz="1000" b="0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0"/>
                    </c:ext>
                  </c:extLst>
                </c:dLbls>
                <c:cat>
                  <c:multiLvlStrRef>
                    <c:extLst>
                      <c:ext uri="{02D57815-91ED-43cb-92C2-25804820EDAC}">
                        <c15:formulaRef>
                          <c15:sqref>Sheet1!$A$2:$B$15</c15:sqref>
                        </c15:formulaRef>
                      </c:ext>
                    </c:extLst>
                    <c:multiLvlStrCache>
                      <c:ptCount val="14"/>
                      <c:lvl>
                        <c:pt idx="0">
                          <c:v>2018</c:v>
                        </c:pt>
                        <c:pt idx="1">
                          <c:v>2019</c:v>
                        </c:pt>
                        <c:pt idx="2">
                          <c:v>2018</c:v>
                        </c:pt>
                        <c:pt idx="3">
                          <c:v>2019</c:v>
                        </c:pt>
                        <c:pt idx="4">
                          <c:v>2018</c:v>
                        </c:pt>
                        <c:pt idx="5">
                          <c:v>2019</c:v>
                        </c:pt>
                        <c:pt idx="6">
                          <c:v>2018</c:v>
                        </c:pt>
                        <c:pt idx="7">
                          <c:v>2019</c:v>
                        </c:pt>
                        <c:pt idx="8">
                          <c:v>2018</c:v>
                        </c:pt>
                        <c:pt idx="9">
                          <c:v>2019</c:v>
                        </c:pt>
                        <c:pt idx="10">
                          <c:v>2018</c:v>
                        </c:pt>
                        <c:pt idx="11">
                          <c:v>2019</c:v>
                        </c:pt>
                        <c:pt idx="12">
                          <c:v>2018</c:v>
                        </c:pt>
                        <c:pt idx="13">
                          <c:v>2019</c:v>
                        </c:pt>
                      </c:lvl>
                      <c:lvl>
                        <c:pt idx="0">
                          <c:v>Total AUS</c:v>
                        </c:pt>
                        <c:pt idx="2">
                          <c:v>NSW</c:v>
                        </c:pt>
                        <c:pt idx="4">
                          <c:v>QLD</c:v>
                        </c:pt>
                        <c:pt idx="6">
                          <c:v>SA</c:v>
                        </c:pt>
                        <c:pt idx="8">
                          <c:v>TAS</c:v>
                        </c:pt>
                        <c:pt idx="10">
                          <c:v>VIC</c:v>
                        </c:pt>
                        <c:pt idx="12">
                          <c:v>WA</c:v>
                        </c:pt>
                      </c:lvl>
                    </c:multiLvlStrCache>
                  </c:multiLvlStrRef>
                </c:cat>
                <c:val>
                  <c:numRef>
                    <c:extLst>
                      <c:ext uri="{02D57815-91ED-43cb-92C2-25804820EDAC}">
                        <c15:formulaRef>
                          <c15:sqref>Sheet1!$A$2:$A$14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0</c:v>
                      </c:pt>
                      <c:pt idx="2">
                        <c:v>0</c:v>
                      </c:pt>
                      <c:pt idx="4">
                        <c:v>0</c:v>
                      </c:pt>
                      <c:pt idx="6">
                        <c:v>0</c:v>
                      </c:pt>
                      <c:pt idx="8">
                        <c:v>0</c:v>
                      </c:pt>
                      <c:pt idx="10">
                        <c:v>0</c:v>
                      </c:pt>
                      <c:pt idx="12">
                        <c:v>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A-6AC3-426F-AE55-C930ECAD45CD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Year</c:v>
                      </c:pt>
                    </c:strCache>
                  </c:strRef>
                </c:tx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</c:ext>
                  </c:extLst>
                </c:dLbls>
                <c:cat>
                  <c:multiLvlStrRef>
                    <c:extLst>
                      <c:ext xmlns:c15="http://schemas.microsoft.com/office/drawing/2012/chart" uri="{02D57815-91ED-43cb-92C2-25804820EDAC}">
                        <c15:formulaRef>
                          <c15:sqref>Sheet1!$A$2:$B$15</c15:sqref>
                        </c15:formulaRef>
                      </c:ext>
                    </c:extLst>
                    <c:multiLvlStrCache>
                      <c:ptCount val="14"/>
                      <c:lvl>
                        <c:pt idx="0">
                          <c:v>2018</c:v>
                        </c:pt>
                        <c:pt idx="1">
                          <c:v>2019</c:v>
                        </c:pt>
                        <c:pt idx="2">
                          <c:v>2018</c:v>
                        </c:pt>
                        <c:pt idx="3">
                          <c:v>2019</c:v>
                        </c:pt>
                        <c:pt idx="4">
                          <c:v>2018</c:v>
                        </c:pt>
                        <c:pt idx="5">
                          <c:v>2019</c:v>
                        </c:pt>
                        <c:pt idx="6">
                          <c:v>2018</c:v>
                        </c:pt>
                        <c:pt idx="7">
                          <c:v>2019</c:v>
                        </c:pt>
                        <c:pt idx="8">
                          <c:v>2018</c:v>
                        </c:pt>
                        <c:pt idx="9">
                          <c:v>2019</c:v>
                        </c:pt>
                        <c:pt idx="10">
                          <c:v>2018</c:v>
                        </c:pt>
                        <c:pt idx="11">
                          <c:v>2019</c:v>
                        </c:pt>
                        <c:pt idx="12">
                          <c:v>2018</c:v>
                        </c:pt>
                        <c:pt idx="13">
                          <c:v>2019</c:v>
                        </c:pt>
                      </c:lvl>
                      <c:lvl>
                        <c:pt idx="0">
                          <c:v>Total AUS</c:v>
                        </c:pt>
                        <c:pt idx="2">
                          <c:v>NSW</c:v>
                        </c:pt>
                        <c:pt idx="4">
                          <c:v>QLD</c:v>
                        </c:pt>
                        <c:pt idx="6">
                          <c:v>SA</c:v>
                        </c:pt>
                        <c:pt idx="8">
                          <c:v>TAS</c:v>
                        </c:pt>
                        <c:pt idx="10">
                          <c:v>VIC</c:v>
                        </c:pt>
                        <c:pt idx="12">
                          <c:v>WA</c:v>
                        </c:pt>
                      </c:lvl>
                    </c:multiLvlStrCache>
                  </c:multiLvl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Sheet1!$B$2:$B$15</c15:sqref>
                        </c15:formulaRef>
                      </c:ext>
                    </c:extLst>
                    <c:numCache>
                      <c:formatCode>General</c:formatCode>
                      <c:ptCount val="14"/>
                      <c:pt idx="0">
                        <c:v>2018</c:v>
                      </c:pt>
                      <c:pt idx="1">
                        <c:v>2019</c:v>
                      </c:pt>
                      <c:pt idx="2">
                        <c:v>2018</c:v>
                      </c:pt>
                      <c:pt idx="3">
                        <c:v>2019</c:v>
                      </c:pt>
                      <c:pt idx="4">
                        <c:v>2018</c:v>
                      </c:pt>
                      <c:pt idx="5">
                        <c:v>2019</c:v>
                      </c:pt>
                      <c:pt idx="6">
                        <c:v>2018</c:v>
                      </c:pt>
                      <c:pt idx="7">
                        <c:v>2019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2018</c:v>
                      </c:pt>
                      <c:pt idx="11">
                        <c:v>2019</c:v>
                      </c:pt>
                      <c:pt idx="12">
                        <c:v>2018</c:v>
                      </c:pt>
                      <c:pt idx="13">
                        <c:v>2019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0-A3D2-4C70-89B1-81B8421DAAC3}"/>
                  </c:ext>
                </c:extLst>
              </c15:ser>
            </c15:filteredBarSeries>
          </c:ext>
        </c:extLst>
      </c:barChart>
      <c:catAx>
        <c:axId val="114962432"/>
        <c:scaling>
          <c:orientation val="minMax"/>
        </c:scaling>
        <c:delete val="0"/>
        <c:axPos val="b"/>
        <c:numFmt formatCode="[$-409]mmm\-yy;@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alpha val="95000"/>
              </a:schemeClr>
            </a:solidFill>
            <a:round/>
          </a:ln>
          <a:effectLst/>
        </c:spPr>
        <c:txPr>
          <a:bodyPr rot="0"/>
          <a:lstStyle/>
          <a:p>
            <a:pPr>
              <a:defRPr lang="en-US"/>
            </a:pPr>
            <a:endParaRPr lang="en-US"/>
          </a:p>
        </c:txPr>
        <c:crossAx val="114963968"/>
        <c:crosses val="autoZero"/>
        <c:auto val="1"/>
        <c:lblAlgn val="ctr"/>
        <c:lblOffset val="100"/>
        <c:noMultiLvlLbl val="0"/>
      </c:catAx>
      <c:valAx>
        <c:axId val="114963968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lang="en-US"/>
            </a:pPr>
            <a:endParaRPr lang="en-US"/>
          </a:p>
        </c:txPr>
        <c:crossAx val="114962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 algn="ctr">
              <a:defRPr lang="en-US"/>
            </a:pPr>
            <a:r>
              <a:rPr lang="en-US" dirty="0"/>
              <a:t>Volume</a:t>
            </a:r>
            <a:r>
              <a:rPr lang="en-US" baseline="0" dirty="0"/>
              <a:t> Sales Share </a:t>
            </a:r>
          </a:p>
          <a:p>
            <a:pPr algn="ctr">
              <a:defRPr lang="en-US"/>
            </a:pPr>
            <a:r>
              <a:rPr lang="en-US" baseline="0" dirty="0"/>
              <a:t>(%)</a:t>
            </a:r>
            <a:endParaRPr lang="en-US" dirty="0"/>
          </a:p>
        </c:rich>
      </c:tx>
      <c:layout>
        <c:manualLayout>
          <c:xMode val="edge"/>
          <c:yMode val="edge"/>
          <c:x val="0.46674785512641398"/>
          <c:y val="0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8.3830559718465383E-2"/>
          <c:y val="9.6974443861278209E-2"/>
          <c:w val="0.87659918078904819"/>
          <c:h val="0.65859550244256937"/>
        </c:manualLayout>
      </c:layout>
      <c:barChart>
        <c:barDir val="col"/>
        <c:grouping val="stacked"/>
        <c:varyColors val="0"/>
        <c:ser>
          <c:idx val="2"/>
          <c:order val="2"/>
          <c:tx>
            <c:strRef>
              <c:f>Sheet1!$C$1</c:f>
              <c:strCache>
                <c:ptCount val="1"/>
                <c:pt idx="0">
                  <c:v>Promo</c:v>
                </c:pt>
              </c:strCache>
            </c:strRef>
          </c:tx>
          <c:spPr>
            <a:solidFill>
              <a:srgbClr val="7030A0"/>
            </a:solidFill>
            <a:ln>
              <a:solidFill>
                <a:srgbClr val="7030A0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multiLvlStrRef>
              <c:f>Sheet1!$A$2:$B$15</c:f>
              <c:multiLvlStrCache>
                <c:ptCount val="14"/>
                <c:lvl>
                  <c:pt idx="0">
                    <c:v>2018</c:v>
                  </c:pt>
                  <c:pt idx="1">
                    <c:v>2019</c:v>
                  </c:pt>
                  <c:pt idx="2">
                    <c:v>2018</c:v>
                  </c:pt>
                  <c:pt idx="3">
                    <c:v>2019</c:v>
                  </c:pt>
                  <c:pt idx="4">
                    <c:v>2018</c:v>
                  </c:pt>
                  <c:pt idx="5">
                    <c:v>2019</c:v>
                  </c:pt>
                  <c:pt idx="6">
                    <c:v>2018</c:v>
                  </c:pt>
                  <c:pt idx="7">
                    <c:v>2019</c:v>
                  </c:pt>
                  <c:pt idx="8">
                    <c:v>2018</c:v>
                  </c:pt>
                  <c:pt idx="9">
                    <c:v>2019</c:v>
                  </c:pt>
                  <c:pt idx="10">
                    <c:v>2018</c:v>
                  </c:pt>
                  <c:pt idx="11">
                    <c:v>2019</c:v>
                  </c:pt>
                  <c:pt idx="12">
                    <c:v>2018</c:v>
                  </c:pt>
                  <c:pt idx="13">
                    <c:v>2019</c:v>
                  </c:pt>
                </c:lvl>
                <c:lvl>
                  <c:pt idx="0">
                    <c:v>Total AUS</c:v>
                  </c:pt>
                  <c:pt idx="2">
                    <c:v>NSW</c:v>
                  </c:pt>
                  <c:pt idx="4">
                    <c:v>QLD</c:v>
                  </c:pt>
                  <c:pt idx="6">
                    <c:v>SA</c:v>
                  </c:pt>
                  <c:pt idx="8">
                    <c:v>TAS</c:v>
                  </c:pt>
                  <c:pt idx="10">
                    <c:v>VIC</c:v>
                  </c:pt>
                  <c:pt idx="12">
                    <c:v>WA</c:v>
                  </c:pt>
                </c:lvl>
              </c:multiLvlStrCache>
            </c:multiLvlStrRef>
          </c:cat>
          <c:val>
            <c:numRef>
              <c:f>Sheet1!$C$2:$C$15</c:f>
              <c:numCache>
                <c:formatCode>0.0%</c:formatCode>
                <c:ptCount val="14"/>
                <c:pt idx="0">
                  <c:v>0.72592559719681127</c:v>
                </c:pt>
                <c:pt idx="1">
                  <c:v>0.69622404893974954</c:v>
                </c:pt>
                <c:pt idx="2">
                  <c:v>0.72128402269404401</c:v>
                </c:pt>
                <c:pt idx="3">
                  <c:v>0.69167720051760195</c:v>
                </c:pt>
                <c:pt idx="4">
                  <c:v>0.73400297347102506</c:v>
                </c:pt>
                <c:pt idx="5">
                  <c:v>0.69673906715001299</c:v>
                </c:pt>
                <c:pt idx="6">
                  <c:v>0.728202943306127</c:v>
                </c:pt>
                <c:pt idx="7">
                  <c:v>0.70187516991251631</c:v>
                </c:pt>
                <c:pt idx="8">
                  <c:v>0.72027525098428236</c:v>
                </c:pt>
                <c:pt idx="9">
                  <c:v>0.69609041302499652</c:v>
                </c:pt>
                <c:pt idx="10">
                  <c:v>0.72347780374186177</c:v>
                </c:pt>
                <c:pt idx="11">
                  <c:v>0.70156112032830853</c:v>
                </c:pt>
                <c:pt idx="12">
                  <c:v>0.72782403786505701</c:v>
                </c:pt>
                <c:pt idx="13">
                  <c:v>0.6902826786990468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8A-4C3E-94E0-434943F2403F}"/>
            </c:ext>
          </c:extLst>
        </c:ser>
        <c:ser>
          <c:idx val="3"/>
          <c:order val="3"/>
          <c:tx>
            <c:strRef>
              <c:f>Sheet1!$D$1</c:f>
              <c:strCache>
                <c:ptCount val="1"/>
                <c:pt idx="0">
                  <c:v>Non Promo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2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multiLvlStrRef>
              <c:f>Sheet1!$A$2:$B$15</c:f>
              <c:multiLvlStrCache>
                <c:ptCount val="14"/>
                <c:lvl>
                  <c:pt idx="0">
                    <c:v>2018</c:v>
                  </c:pt>
                  <c:pt idx="1">
                    <c:v>2019</c:v>
                  </c:pt>
                  <c:pt idx="2">
                    <c:v>2018</c:v>
                  </c:pt>
                  <c:pt idx="3">
                    <c:v>2019</c:v>
                  </c:pt>
                  <c:pt idx="4">
                    <c:v>2018</c:v>
                  </c:pt>
                  <c:pt idx="5">
                    <c:v>2019</c:v>
                  </c:pt>
                  <c:pt idx="6">
                    <c:v>2018</c:v>
                  </c:pt>
                  <c:pt idx="7">
                    <c:v>2019</c:v>
                  </c:pt>
                  <c:pt idx="8">
                    <c:v>2018</c:v>
                  </c:pt>
                  <c:pt idx="9">
                    <c:v>2019</c:v>
                  </c:pt>
                  <c:pt idx="10">
                    <c:v>2018</c:v>
                  </c:pt>
                  <c:pt idx="11">
                    <c:v>2019</c:v>
                  </c:pt>
                  <c:pt idx="12">
                    <c:v>2018</c:v>
                  </c:pt>
                  <c:pt idx="13">
                    <c:v>2019</c:v>
                  </c:pt>
                </c:lvl>
                <c:lvl>
                  <c:pt idx="0">
                    <c:v>Total AUS</c:v>
                  </c:pt>
                  <c:pt idx="2">
                    <c:v>NSW</c:v>
                  </c:pt>
                  <c:pt idx="4">
                    <c:v>QLD</c:v>
                  </c:pt>
                  <c:pt idx="6">
                    <c:v>SA</c:v>
                  </c:pt>
                  <c:pt idx="8">
                    <c:v>TAS</c:v>
                  </c:pt>
                  <c:pt idx="10">
                    <c:v>VIC</c:v>
                  </c:pt>
                  <c:pt idx="12">
                    <c:v>WA</c:v>
                  </c:pt>
                </c:lvl>
              </c:multiLvlStrCache>
            </c:multiLvlStrRef>
          </c:cat>
          <c:val>
            <c:numRef>
              <c:f>Sheet1!$D$2:$D$15</c:f>
              <c:numCache>
                <c:formatCode>0.0%</c:formatCode>
                <c:ptCount val="14"/>
                <c:pt idx="0">
                  <c:v>0.27407440280318868</c:v>
                </c:pt>
                <c:pt idx="1">
                  <c:v>0.30377595106025057</c:v>
                </c:pt>
                <c:pt idx="2">
                  <c:v>0.2787159773059561</c:v>
                </c:pt>
                <c:pt idx="3">
                  <c:v>0.30832279948239805</c:v>
                </c:pt>
                <c:pt idx="4">
                  <c:v>0.265997026528975</c:v>
                </c:pt>
                <c:pt idx="5">
                  <c:v>0.30326093284998701</c:v>
                </c:pt>
                <c:pt idx="6">
                  <c:v>0.27179705669387311</c:v>
                </c:pt>
                <c:pt idx="7">
                  <c:v>0.29812483008748364</c:v>
                </c:pt>
                <c:pt idx="8">
                  <c:v>0.2797247490157177</c:v>
                </c:pt>
                <c:pt idx="9">
                  <c:v>0.30390958697500359</c:v>
                </c:pt>
                <c:pt idx="10">
                  <c:v>0.27652219625813818</c:v>
                </c:pt>
                <c:pt idx="11">
                  <c:v>0.29843887967169147</c:v>
                </c:pt>
                <c:pt idx="12">
                  <c:v>0.27217596213494294</c:v>
                </c:pt>
                <c:pt idx="13">
                  <c:v>0.30971732130095314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8A-4C3E-94E0-434943F2403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14962432"/>
        <c:axId val="114963968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Sheet1!$A$1</c15:sqref>
                        </c15:formulaRef>
                      </c:ext>
                    </c:extLst>
                    <c:strCache>
                      <c:ptCount val="1"/>
                      <c:pt idx="0">
                        <c:v>Provinces</c:v>
                      </c:pt>
                    </c:strCache>
                  </c:strRef>
                </c:tx>
                <c:spPr>
                  <a:solidFill>
                    <a:srgbClr val="7030A0"/>
                  </a:solidFill>
                  <a:effectLst/>
                </c:spPr>
                <c:invertIfNegative val="0"/>
                <c:dLbls>
                  <c:dLbl>
                    <c:idx val="0"/>
                    <c:layout>
                      <c:manualLayout>
                        <c:x val="-2.1610174069952135E-3"/>
                        <c:y val="-8.2038031410230534E-3"/>
                      </c:manualLayout>
                    </c:layout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0-2625-45EA-8B00-71AE599A6FAC}"/>
                      </c:ext>
                    </c:extLst>
                  </c:dLbl>
                  <c:numFmt formatCode="0%" sourceLinked="0"/>
                  <c:spPr>
                    <a:noFill/>
                    <a:ln>
                      <a:noFill/>
                    </a:ln>
                    <a:effectLst/>
                  </c:spPr>
                  <c:txPr>
                    <a:bodyPr anchorCtr="0"/>
                    <a:lstStyle/>
                    <a:p>
                      <a:pPr algn="ctr">
                        <a:defRPr lang="en-US" sz="1000" b="0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0"/>
                    </c:ext>
                  </c:extLst>
                </c:dLbls>
                <c:cat>
                  <c:multiLvlStrRef>
                    <c:extLst>
                      <c:ext uri="{02D57815-91ED-43cb-92C2-25804820EDAC}">
                        <c15:formulaRef>
                          <c15:sqref>Sheet1!$A$2:$B$15</c15:sqref>
                        </c15:formulaRef>
                      </c:ext>
                    </c:extLst>
                    <c:multiLvlStrCache>
                      <c:ptCount val="14"/>
                      <c:lvl>
                        <c:pt idx="0">
                          <c:v>2018</c:v>
                        </c:pt>
                        <c:pt idx="1">
                          <c:v>2019</c:v>
                        </c:pt>
                        <c:pt idx="2">
                          <c:v>2018</c:v>
                        </c:pt>
                        <c:pt idx="3">
                          <c:v>2019</c:v>
                        </c:pt>
                        <c:pt idx="4">
                          <c:v>2018</c:v>
                        </c:pt>
                        <c:pt idx="5">
                          <c:v>2019</c:v>
                        </c:pt>
                        <c:pt idx="6">
                          <c:v>2018</c:v>
                        </c:pt>
                        <c:pt idx="7">
                          <c:v>2019</c:v>
                        </c:pt>
                        <c:pt idx="8">
                          <c:v>2018</c:v>
                        </c:pt>
                        <c:pt idx="9">
                          <c:v>2019</c:v>
                        </c:pt>
                        <c:pt idx="10">
                          <c:v>2018</c:v>
                        </c:pt>
                        <c:pt idx="11">
                          <c:v>2019</c:v>
                        </c:pt>
                        <c:pt idx="12">
                          <c:v>2018</c:v>
                        </c:pt>
                        <c:pt idx="13">
                          <c:v>2019</c:v>
                        </c:pt>
                      </c:lvl>
                      <c:lvl>
                        <c:pt idx="0">
                          <c:v>Total AUS</c:v>
                        </c:pt>
                        <c:pt idx="2">
                          <c:v>NSW</c:v>
                        </c:pt>
                        <c:pt idx="4">
                          <c:v>QLD</c:v>
                        </c:pt>
                        <c:pt idx="6">
                          <c:v>SA</c:v>
                        </c:pt>
                        <c:pt idx="8">
                          <c:v>TAS</c:v>
                        </c:pt>
                        <c:pt idx="10">
                          <c:v>VIC</c:v>
                        </c:pt>
                        <c:pt idx="12">
                          <c:v>WA</c:v>
                        </c:pt>
                      </c:lvl>
                    </c:multiLvlStrCache>
                  </c:multiLvlStrRef>
                </c:cat>
                <c:val>
                  <c:numRef>
                    <c:extLst>
                      <c:ext uri="{02D57815-91ED-43cb-92C2-25804820EDAC}">
                        <c15:formulaRef>
                          <c15:sqref>Sheet1!$A$2:$A$14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0</c:v>
                      </c:pt>
                      <c:pt idx="2">
                        <c:v>0</c:v>
                      </c:pt>
                      <c:pt idx="4">
                        <c:v>0</c:v>
                      </c:pt>
                      <c:pt idx="6">
                        <c:v>0</c:v>
                      </c:pt>
                      <c:pt idx="8">
                        <c:v>0</c:v>
                      </c:pt>
                      <c:pt idx="10">
                        <c:v>0</c:v>
                      </c:pt>
                      <c:pt idx="12">
                        <c:v>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A-6AC3-426F-AE55-C930ECAD45CD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Year</c:v>
                      </c:pt>
                    </c:strCache>
                  </c:strRef>
                </c:tx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</c:ext>
                  </c:extLst>
                </c:dLbls>
                <c:cat>
                  <c:multiLvlStrRef>
                    <c:extLst>
                      <c:ext xmlns:c15="http://schemas.microsoft.com/office/drawing/2012/chart" uri="{02D57815-91ED-43cb-92C2-25804820EDAC}">
                        <c15:formulaRef>
                          <c15:sqref>Sheet1!$A$2:$B$15</c15:sqref>
                        </c15:formulaRef>
                      </c:ext>
                    </c:extLst>
                    <c:multiLvlStrCache>
                      <c:ptCount val="14"/>
                      <c:lvl>
                        <c:pt idx="0">
                          <c:v>2018</c:v>
                        </c:pt>
                        <c:pt idx="1">
                          <c:v>2019</c:v>
                        </c:pt>
                        <c:pt idx="2">
                          <c:v>2018</c:v>
                        </c:pt>
                        <c:pt idx="3">
                          <c:v>2019</c:v>
                        </c:pt>
                        <c:pt idx="4">
                          <c:v>2018</c:v>
                        </c:pt>
                        <c:pt idx="5">
                          <c:v>2019</c:v>
                        </c:pt>
                        <c:pt idx="6">
                          <c:v>2018</c:v>
                        </c:pt>
                        <c:pt idx="7">
                          <c:v>2019</c:v>
                        </c:pt>
                        <c:pt idx="8">
                          <c:v>2018</c:v>
                        </c:pt>
                        <c:pt idx="9">
                          <c:v>2019</c:v>
                        </c:pt>
                        <c:pt idx="10">
                          <c:v>2018</c:v>
                        </c:pt>
                        <c:pt idx="11">
                          <c:v>2019</c:v>
                        </c:pt>
                        <c:pt idx="12">
                          <c:v>2018</c:v>
                        </c:pt>
                        <c:pt idx="13">
                          <c:v>2019</c:v>
                        </c:pt>
                      </c:lvl>
                      <c:lvl>
                        <c:pt idx="0">
                          <c:v>Total AUS</c:v>
                        </c:pt>
                        <c:pt idx="2">
                          <c:v>NSW</c:v>
                        </c:pt>
                        <c:pt idx="4">
                          <c:v>QLD</c:v>
                        </c:pt>
                        <c:pt idx="6">
                          <c:v>SA</c:v>
                        </c:pt>
                        <c:pt idx="8">
                          <c:v>TAS</c:v>
                        </c:pt>
                        <c:pt idx="10">
                          <c:v>VIC</c:v>
                        </c:pt>
                        <c:pt idx="12">
                          <c:v>WA</c:v>
                        </c:pt>
                      </c:lvl>
                    </c:multiLvlStrCache>
                  </c:multiLvl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Sheet1!$B$2:$B$15</c15:sqref>
                        </c15:formulaRef>
                      </c:ext>
                    </c:extLst>
                    <c:numCache>
                      <c:formatCode>General</c:formatCode>
                      <c:ptCount val="14"/>
                      <c:pt idx="0">
                        <c:v>2018</c:v>
                      </c:pt>
                      <c:pt idx="1">
                        <c:v>2019</c:v>
                      </c:pt>
                      <c:pt idx="2">
                        <c:v>2018</c:v>
                      </c:pt>
                      <c:pt idx="3">
                        <c:v>2019</c:v>
                      </c:pt>
                      <c:pt idx="4">
                        <c:v>2018</c:v>
                      </c:pt>
                      <c:pt idx="5">
                        <c:v>2019</c:v>
                      </c:pt>
                      <c:pt idx="6">
                        <c:v>2018</c:v>
                      </c:pt>
                      <c:pt idx="7">
                        <c:v>2019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2018</c:v>
                      </c:pt>
                      <c:pt idx="11">
                        <c:v>2019</c:v>
                      </c:pt>
                      <c:pt idx="12">
                        <c:v>2018</c:v>
                      </c:pt>
                      <c:pt idx="13">
                        <c:v>2019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0-A3D2-4C70-89B1-81B8421DAAC3}"/>
                  </c:ext>
                </c:extLst>
              </c15:ser>
            </c15:filteredBarSeries>
          </c:ext>
        </c:extLst>
      </c:barChart>
      <c:catAx>
        <c:axId val="114962432"/>
        <c:scaling>
          <c:orientation val="minMax"/>
        </c:scaling>
        <c:delete val="0"/>
        <c:axPos val="b"/>
        <c:numFmt formatCode="[$-409]mmm\-yy;@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alpha val="95000"/>
              </a:schemeClr>
            </a:solidFill>
            <a:round/>
          </a:ln>
          <a:effectLst/>
        </c:spPr>
        <c:txPr>
          <a:bodyPr rot="0"/>
          <a:lstStyle/>
          <a:p>
            <a:pPr>
              <a:defRPr lang="en-US"/>
            </a:pPr>
            <a:endParaRPr lang="en-US"/>
          </a:p>
        </c:txPr>
        <c:crossAx val="114963968"/>
        <c:crosses val="autoZero"/>
        <c:auto val="1"/>
        <c:lblAlgn val="ctr"/>
        <c:lblOffset val="100"/>
        <c:noMultiLvlLbl val="0"/>
      </c:catAx>
      <c:valAx>
        <c:axId val="114963968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lang="en-US"/>
            </a:pPr>
            <a:endParaRPr lang="en-US"/>
          </a:p>
        </c:txPr>
        <c:crossAx val="114962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 algn="ctr">
              <a:defRPr lang="en-US"/>
            </a:pPr>
            <a:r>
              <a:rPr lang="en-US" dirty="0"/>
              <a:t>Volume</a:t>
            </a:r>
            <a:r>
              <a:rPr lang="en-US" baseline="0" dirty="0"/>
              <a:t> Sales Share </a:t>
            </a:r>
          </a:p>
          <a:p>
            <a:pPr algn="ctr">
              <a:defRPr lang="en-US"/>
            </a:pPr>
            <a:r>
              <a:rPr lang="en-US" baseline="0" dirty="0"/>
              <a:t>(%)</a:t>
            </a:r>
            <a:endParaRPr lang="en-US" dirty="0"/>
          </a:p>
        </c:rich>
      </c:tx>
      <c:layout>
        <c:manualLayout>
          <c:xMode val="edge"/>
          <c:yMode val="edge"/>
          <c:x val="0.46674785512641398"/>
          <c:y val="0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0319802500024892"/>
          <c:y val="4.3649707288440066E-2"/>
          <c:w val="0.85723170437145768"/>
          <c:h val="0.7119202228592191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Promo</c:v>
                </c:pt>
              </c:strCache>
            </c:strRef>
          </c:tx>
          <c:spPr>
            <a:solidFill>
              <a:srgbClr val="7030A0"/>
            </a:solidFill>
            <a:effectLst/>
          </c:spPr>
          <c:invertIfNegative val="0"/>
          <c:dLbls>
            <c:dLbl>
              <c:idx val="0"/>
              <c:layout>
                <c:manualLayout>
                  <c:x val="-2.1610174069952135E-3"/>
                  <c:y val="-8.203803141023053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625-45EA-8B00-71AE599A6FAC}"/>
                </c:ext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txPr>
              <a:bodyPr anchorCtr="0"/>
              <a:lstStyle/>
              <a:p>
                <a:pPr algn="ctr">
                  <a:defRPr lang="en-US"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Sheet1!$A$2:$A$8</c:f>
              <c:strCache>
                <c:ptCount val="7"/>
                <c:pt idx="0">
                  <c:v>Total AUS</c:v>
                </c:pt>
                <c:pt idx="1">
                  <c:v>NSW</c:v>
                </c:pt>
                <c:pt idx="2">
                  <c:v>QLD</c:v>
                </c:pt>
                <c:pt idx="3">
                  <c:v>SA</c:v>
                </c:pt>
                <c:pt idx="4">
                  <c:v>TAS</c:v>
                </c:pt>
                <c:pt idx="5">
                  <c:v>VIC</c:v>
                </c:pt>
                <c:pt idx="6">
                  <c:v>WA</c:v>
                </c:pt>
              </c:strCache>
            </c:strRef>
          </c:cat>
          <c:val>
            <c:numRef>
              <c:f>Sheet1!$B$2:$B$8</c:f>
              <c:numCache>
                <c:formatCode>0.0%</c:formatCode>
                <c:ptCount val="7"/>
                <c:pt idx="0">
                  <c:v>0.69622404893975043</c:v>
                </c:pt>
                <c:pt idx="1">
                  <c:v>0.69167720051760229</c:v>
                </c:pt>
                <c:pt idx="2">
                  <c:v>0.69673906715001366</c:v>
                </c:pt>
                <c:pt idx="3">
                  <c:v>0.70187516991251653</c:v>
                </c:pt>
                <c:pt idx="4">
                  <c:v>0.69609041302499608</c:v>
                </c:pt>
                <c:pt idx="5">
                  <c:v>0.70156112032830786</c:v>
                </c:pt>
                <c:pt idx="6">
                  <c:v>0.69028267869904703</c:v>
                </c:pt>
              </c:numCache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A-6AC3-426F-AE55-C930ECAD45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Non Promo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Sheet1!$A$2:$A$8</c:f>
              <c:strCache>
                <c:ptCount val="7"/>
                <c:pt idx="0">
                  <c:v>Total AUS</c:v>
                </c:pt>
                <c:pt idx="1">
                  <c:v>NSW</c:v>
                </c:pt>
                <c:pt idx="2">
                  <c:v>QLD</c:v>
                </c:pt>
                <c:pt idx="3">
                  <c:v>SA</c:v>
                </c:pt>
                <c:pt idx="4">
                  <c:v>TAS</c:v>
                </c:pt>
                <c:pt idx="5">
                  <c:v>VIC</c:v>
                </c:pt>
                <c:pt idx="6">
                  <c:v>WA</c:v>
                </c:pt>
              </c:strCache>
            </c:strRef>
          </c:cat>
          <c:val>
            <c:numRef>
              <c:f>Sheet1!$C$2:$C$8</c:f>
              <c:numCache>
                <c:formatCode>0.0%</c:formatCode>
                <c:ptCount val="7"/>
                <c:pt idx="0">
                  <c:v>0.30377595106024968</c:v>
                </c:pt>
                <c:pt idx="1">
                  <c:v>0.30832279948239771</c:v>
                </c:pt>
                <c:pt idx="2">
                  <c:v>0.3032609328499864</c:v>
                </c:pt>
                <c:pt idx="3">
                  <c:v>0.29812483008748347</c:v>
                </c:pt>
                <c:pt idx="4">
                  <c:v>0.30390958697500392</c:v>
                </c:pt>
                <c:pt idx="5">
                  <c:v>0.29843887967169208</c:v>
                </c:pt>
                <c:pt idx="6">
                  <c:v>0.30971732130095303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D2-4C70-89B1-81B8421DAAC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14962432"/>
        <c:axId val="114963968"/>
      </c:barChart>
      <c:catAx>
        <c:axId val="114962432"/>
        <c:scaling>
          <c:orientation val="minMax"/>
        </c:scaling>
        <c:delete val="0"/>
        <c:axPos val="b"/>
        <c:numFmt formatCode="[$-409]mmm\-yy;@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alpha val="95000"/>
              </a:schemeClr>
            </a:solidFill>
            <a:round/>
          </a:ln>
          <a:effectLst/>
        </c:spPr>
        <c:txPr>
          <a:bodyPr rot="0"/>
          <a:lstStyle/>
          <a:p>
            <a:pPr>
              <a:defRPr lang="en-US"/>
            </a:pPr>
            <a:endParaRPr lang="en-US"/>
          </a:p>
        </c:txPr>
        <c:crossAx val="114963968"/>
        <c:crosses val="autoZero"/>
        <c:auto val="1"/>
        <c:lblAlgn val="ctr"/>
        <c:lblOffset val="100"/>
        <c:noMultiLvlLbl val="0"/>
      </c:catAx>
      <c:valAx>
        <c:axId val="114963968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 dirty="0"/>
                  <a:t>Volume Share</a:t>
                </a:r>
                <a:endParaRPr lang="en-IN" dirty="0"/>
              </a:p>
            </c:rich>
          </c:tx>
          <c:layout>
            <c:manualLayout>
              <c:xMode val="edge"/>
              <c:yMode val="edge"/>
              <c:x val="5.1393247909619785E-2"/>
              <c:y val="0.26411336751584641"/>
            </c:manualLayout>
          </c:layout>
          <c:overlay val="0"/>
        </c:title>
        <c:numFmt formatCode="0%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lang="en-US"/>
            </a:pPr>
            <a:endParaRPr lang="en-US"/>
          </a:p>
        </c:txPr>
        <c:crossAx val="114962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IN" dirty="0"/>
              <a:t>Downsizing</a:t>
            </a:r>
            <a:r>
              <a:rPr lang="en-IN" baseline="0" dirty="0"/>
              <a:t> Pack Details</a:t>
            </a:r>
            <a:endParaRPr lang="en-GB" dirty="0"/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9.9211154855643038E-2"/>
          <c:y val="0.13741889835585014"/>
          <c:w val="0.87481868079295"/>
          <c:h val="0.552792081013402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170g</c:v>
                </c:pt>
              </c:strCache>
            </c:strRef>
          </c:tx>
          <c:spPr>
            <a:ln w="28575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Sheet1!$A$2:$A$105</c:f>
              <c:numCache>
                <c:formatCode>m/d/yyyy</c:formatCode>
                <c:ptCount val="104"/>
                <c:pt idx="0">
                  <c:v>43107</c:v>
                </c:pt>
                <c:pt idx="1">
                  <c:v>43114</c:v>
                </c:pt>
                <c:pt idx="2">
                  <c:v>43121</c:v>
                </c:pt>
                <c:pt idx="3">
                  <c:v>43128</c:v>
                </c:pt>
                <c:pt idx="4">
                  <c:v>43135</c:v>
                </c:pt>
                <c:pt idx="5">
                  <c:v>43142</c:v>
                </c:pt>
                <c:pt idx="6">
                  <c:v>43149</c:v>
                </c:pt>
                <c:pt idx="7">
                  <c:v>43156</c:v>
                </c:pt>
                <c:pt idx="8">
                  <c:v>43163</c:v>
                </c:pt>
                <c:pt idx="9">
                  <c:v>43170</c:v>
                </c:pt>
                <c:pt idx="10">
                  <c:v>43177</c:v>
                </c:pt>
                <c:pt idx="11">
                  <c:v>43184</c:v>
                </c:pt>
                <c:pt idx="12">
                  <c:v>43191</c:v>
                </c:pt>
                <c:pt idx="13">
                  <c:v>43198</c:v>
                </c:pt>
                <c:pt idx="14">
                  <c:v>43205</c:v>
                </c:pt>
                <c:pt idx="15">
                  <c:v>43212</c:v>
                </c:pt>
                <c:pt idx="16">
                  <c:v>43219</c:v>
                </c:pt>
                <c:pt idx="17">
                  <c:v>43226</c:v>
                </c:pt>
                <c:pt idx="18">
                  <c:v>43233</c:v>
                </c:pt>
                <c:pt idx="19">
                  <c:v>43240</c:v>
                </c:pt>
                <c:pt idx="20">
                  <c:v>43247</c:v>
                </c:pt>
                <c:pt idx="21">
                  <c:v>43254</c:v>
                </c:pt>
                <c:pt idx="22">
                  <c:v>43261</c:v>
                </c:pt>
                <c:pt idx="23">
                  <c:v>43268</c:v>
                </c:pt>
                <c:pt idx="24">
                  <c:v>43275</c:v>
                </c:pt>
                <c:pt idx="25">
                  <c:v>43282</c:v>
                </c:pt>
                <c:pt idx="26">
                  <c:v>43289</c:v>
                </c:pt>
                <c:pt idx="27">
                  <c:v>43296</c:v>
                </c:pt>
                <c:pt idx="28">
                  <c:v>43303</c:v>
                </c:pt>
                <c:pt idx="29">
                  <c:v>43310</c:v>
                </c:pt>
                <c:pt idx="30">
                  <c:v>43317</c:v>
                </c:pt>
                <c:pt idx="31">
                  <c:v>43324</c:v>
                </c:pt>
                <c:pt idx="32">
                  <c:v>43331</c:v>
                </c:pt>
                <c:pt idx="33">
                  <c:v>43338</c:v>
                </c:pt>
                <c:pt idx="34">
                  <c:v>43345</c:v>
                </c:pt>
                <c:pt idx="35">
                  <c:v>43352</c:v>
                </c:pt>
                <c:pt idx="36">
                  <c:v>43359</c:v>
                </c:pt>
                <c:pt idx="37">
                  <c:v>43366</c:v>
                </c:pt>
                <c:pt idx="38">
                  <c:v>43373</c:v>
                </c:pt>
                <c:pt idx="39">
                  <c:v>43380</c:v>
                </c:pt>
                <c:pt idx="40">
                  <c:v>43387</c:v>
                </c:pt>
                <c:pt idx="41">
                  <c:v>43394</c:v>
                </c:pt>
                <c:pt idx="42">
                  <c:v>43401</c:v>
                </c:pt>
                <c:pt idx="43">
                  <c:v>43408</c:v>
                </c:pt>
                <c:pt idx="44">
                  <c:v>43415</c:v>
                </c:pt>
                <c:pt idx="45">
                  <c:v>43422</c:v>
                </c:pt>
                <c:pt idx="46">
                  <c:v>43429</c:v>
                </c:pt>
                <c:pt idx="47">
                  <c:v>43436</c:v>
                </c:pt>
                <c:pt idx="48">
                  <c:v>43443</c:v>
                </c:pt>
                <c:pt idx="49">
                  <c:v>43450</c:v>
                </c:pt>
                <c:pt idx="50">
                  <c:v>43457</c:v>
                </c:pt>
                <c:pt idx="51">
                  <c:v>43464</c:v>
                </c:pt>
                <c:pt idx="52">
                  <c:v>43471</c:v>
                </c:pt>
                <c:pt idx="53">
                  <c:v>43478</c:v>
                </c:pt>
                <c:pt idx="54">
                  <c:v>43485</c:v>
                </c:pt>
                <c:pt idx="55">
                  <c:v>43492</c:v>
                </c:pt>
                <c:pt idx="56">
                  <c:v>43499</c:v>
                </c:pt>
                <c:pt idx="57">
                  <c:v>43506</c:v>
                </c:pt>
                <c:pt idx="58">
                  <c:v>43513</c:v>
                </c:pt>
                <c:pt idx="59">
                  <c:v>43520</c:v>
                </c:pt>
                <c:pt idx="60">
                  <c:v>43527</c:v>
                </c:pt>
                <c:pt idx="61">
                  <c:v>43534</c:v>
                </c:pt>
                <c:pt idx="62">
                  <c:v>43541</c:v>
                </c:pt>
                <c:pt idx="63">
                  <c:v>43548</c:v>
                </c:pt>
                <c:pt idx="64">
                  <c:v>43555</c:v>
                </c:pt>
                <c:pt idx="65">
                  <c:v>43562</c:v>
                </c:pt>
                <c:pt idx="66">
                  <c:v>43569</c:v>
                </c:pt>
                <c:pt idx="67">
                  <c:v>43576</c:v>
                </c:pt>
                <c:pt idx="68">
                  <c:v>43583</c:v>
                </c:pt>
                <c:pt idx="69">
                  <c:v>43590</c:v>
                </c:pt>
                <c:pt idx="70">
                  <c:v>43597</c:v>
                </c:pt>
                <c:pt idx="71">
                  <c:v>43604</c:v>
                </c:pt>
                <c:pt idx="72">
                  <c:v>43611</c:v>
                </c:pt>
                <c:pt idx="73">
                  <c:v>43618</c:v>
                </c:pt>
                <c:pt idx="74">
                  <c:v>43625</c:v>
                </c:pt>
                <c:pt idx="75">
                  <c:v>43632</c:v>
                </c:pt>
                <c:pt idx="76">
                  <c:v>43639</c:v>
                </c:pt>
                <c:pt idx="77">
                  <c:v>43646</c:v>
                </c:pt>
                <c:pt idx="78">
                  <c:v>43653</c:v>
                </c:pt>
                <c:pt idx="79">
                  <c:v>43660</c:v>
                </c:pt>
                <c:pt idx="80">
                  <c:v>43667</c:v>
                </c:pt>
                <c:pt idx="81">
                  <c:v>43674</c:v>
                </c:pt>
                <c:pt idx="82">
                  <c:v>43681</c:v>
                </c:pt>
                <c:pt idx="83">
                  <c:v>43688</c:v>
                </c:pt>
                <c:pt idx="84">
                  <c:v>43695</c:v>
                </c:pt>
                <c:pt idx="85">
                  <c:v>43702</c:v>
                </c:pt>
                <c:pt idx="86">
                  <c:v>43709</c:v>
                </c:pt>
                <c:pt idx="87">
                  <c:v>43716</c:v>
                </c:pt>
                <c:pt idx="88">
                  <c:v>43723</c:v>
                </c:pt>
                <c:pt idx="89">
                  <c:v>43730</c:v>
                </c:pt>
                <c:pt idx="90">
                  <c:v>43737</c:v>
                </c:pt>
                <c:pt idx="91">
                  <c:v>43744</c:v>
                </c:pt>
                <c:pt idx="92">
                  <c:v>43751</c:v>
                </c:pt>
                <c:pt idx="93">
                  <c:v>43758</c:v>
                </c:pt>
                <c:pt idx="94">
                  <c:v>43765</c:v>
                </c:pt>
                <c:pt idx="95">
                  <c:v>43772</c:v>
                </c:pt>
                <c:pt idx="96">
                  <c:v>43779</c:v>
                </c:pt>
                <c:pt idx="97">
                  <c:v>43786</c:v>
                </c:pt>
                <c:pt idx="98">
                  <c:v>43793</c:v>
                </c:pt>
                <c:pt idx="99">
                  <c:v>43800</c:v>
                </c:pt>
                <c:pt idx="100">
                  <c:v>43807</c:v>
                </c:pt>
                <c:pt idx="101">
                  <c:v>43814</c:v>
                </c:pt>
                <c:pt idx="102">
                  <c:v>43821</c:v>
                </c:pt>
                <c:pt idx="103">
                  <c:v>43828</c:v>
                </c:pt>
              </c:numCache>
            </c:numRef>
          </c:cat>
          <c:val>
            <c:numRef>
              <c:f>Sheet1!$B$2:$B$105</c:f>
              <c:numCache>
                <c:formatCode>_(* #,##0_);_(* \(#,##0\);_(* "-"??_);_(@_)</c:formatCode>
                <c:ptCount val="104"/>
                <c:pt idx="0">
                  <c:v>435350.35800000001</c:v>
                </c:pt>
                <c:pt idx="1">
                  <c:v>505166.20700000011</c:v>
                </c:pt>
                <c:pt idx="2">
                  <c:v>492052.54099999991</c:v>
                </c:pt>
                <c:pt idx="3">
                  <c:v>891129.50400000019</c:v>
                </c:pt>
                <c:pt idx="4">
                  <c:v>969375.08700000006</c:v>
                </c:pt>
                <c:pt idx="5">
                  <c:v>732395.42699999991</c:v>
                </c:pt>
                <c:pt idx="6">
                  <c:v>1830672.46</c:v>
                </c:pt>
                <c:pt idx="7">
                  <c:v>444746.65300000011</c:v>
                </c:pt>
                <c:pt idx="8">
                  <c:v>2274009.1669999994</c:v>
                </c:pt>
                <c:pt idx="9">
                  <c:v>2907599.3839999996</c:v>
                </c:pt>
                <c:pt idx="10">
                  <c:v>1382820.5020000001</c:v>
                </c:pt>
                <c:pt idx="11">
                  <c:v>1147625.6310000001</c:v>
                </c:pt>
                <c:pt idx="12">
                  <c:v>1868712.838</c:v>
                </c:pt>
                <c:pt idx="13">
                  <c:v>278290.125</c:v>
                </c:pt>
                <c:pt idx="14">
                  <c:v>806336.77099999995</c:v>
                </c:pt>
                <c:pt idx="15">
                  <c:v>269266.37200000003</c:v>
                </c:pt>
                <c:pt idx="16">
                  <c:v>912805.48800000013</c:v>
                </c:pt>
                <c:pt idx="17">
                  <c:v>281717.88500000001</c:v>
                </c:pt>
                <c:pt idx="18">
                  <c:v>912155.13900000032</c:v>
                </c:pt>
                <c:pt idx="19">
                  <c:v>333413.82800000004</c:v>
                </c:pt>
                <c:pt idx="20">
                  <c:v>2310907.2769999998</c:v>
                </c:pt>
                <c:pt idx="21">
                  <c:v>407595.587</c:v>
                </c:pt>
                <c:pt idx="22">
                  <c:v>938351.30200000014</c:v>
                </c:pt>
                <c:pt idx="23">
                  <c:v>1756569.595</c:v>
                </c:pt>
                <c:pt idx="24">
                  <c:v>795293.2429999999</c:v>
                </c:pt>
                <c:pt idx="25">
                  <c:v>643240.4859999998</c:v>
                </c:pt>
                <c:pt idx="26">
                  <c:v>794938.96400000004</c:v>
                </c:pt>
                <c:pt idx="27">
                  <c:v>710430.85899999994</c:v>
                </c:pt>
                <c:pt idx="28">
                  <c:v>740371.55200000003</c:v>
                </c:pt>
                <c:pt idx="29">
                  <c:v>1798873.0080000001</c:v>
                </c:pt>
                <c:pt idx="30">
                  <c:v>1614282.5770000003</c:v>
                </c:pt>
                <c:pt idx="31">
                  <c:v>1054051.277</c:v>
                </c:pt>
                <c:pt idx="32">
                  <c:v>1122356.97</c:v>
                </c:pt>
                <c:pt idx="33">
                  <c:v>3702642.9730000002</c:v>
                </c:pt>
                <c:pt idx="34">
                  <c:v>1454998.007</c:v>
                </c:pt>
                <c:pt idx="35">
                  <c:v>1488927.7860000001</c:v>
                </c:pt>
                <c:pt idx="36">
                  <c:v>1326053.0669999996</c:v>
                </c:pt>
                <c:pt idx="37">
                  <c:v>1178764.5980000005</c:v>
                </c:pt>
                <c:pt idx="38">
                  <c:v>1333435.02</c:v>
                </c:pt>
                <c:pt idx="39">
                  <c:v>981177.58499999996</c:v>
                </c:pt>
                <c:pt idx="40">
                  <c:v>1925134.9669999999</c:v>
                </c:pt>
                <c:pt idx="41">
                  <c:v>872918.054</c:v>
                </c:pt>
                <c:pt idx="42">
                  <c:v>845560.98499999999</c:v>
                </c:pt>
                <c:pt idx="43">
                  <c:v>891644.98200000031</c:v>
                </c:pt>
                <c:pt idx="44">
                  <c:v>916545.86</c:v>
                </c:pt>
                <c:pt idx="45">
                  <c:v>1020799.6300000001</c:v>
                </c:pt>
                <c:pt idx="46">
                  <c:v>904497.45299999998</c:v>
                </c:pt>
                <c:pt idx="47">
                  <c:v>935755.14599999983</c:v>
                </c:pt>
                <c:pt idx="48">
                  <c:v>839868.24</c:v>
                </c:pt>
                <c:pt idx="49">
                  <c:v>374668.02999999997</c:v>
                </c:pt>
                <c:pt idx="50">
                  <c:v>372237.04099999997</c:v>
                </c:pt>
                <c:pt idx="51">
                  <c:v>425545.84700000007</c:v>
                </c:pt>
                <c:pt idx="52">
                  <c:v>647796.97399999981</c:v>
                </c:pt>
                <c:pt idx="53">
                  <c:v>637630.85600000015</c:v>
                </c:pt>
                <c:pt idx="54">
                  <c:v>839443.53299999982</c:v>
                </c:pt>
                <c:pt idx="55">
                  <c:v>851314.20900000015</c:v>
                </c:pt>
                <c:pt idx="56">
                  <c:v>963197.31700000016</c:v>
                </c:pt>
                <c:pt idx="57">
                  <c:v>1338364.2749999997</c:v>
                </c:pt>
                <c:pt idx="58">
                  <c:v>2190828.3680000002</c:v>
                </c:pt>
                <c:pt idx="59">
                  <c:v>1029999.3019999999</c:v>
                </c:pt>
                <c:pt idx="60">
                  <c:v>1041831.2559999998</c:v>
                </c:pt>
                <c:pt idx="61">
                  <c:v>1977079.7899999998</c:v>
                </c:pt>
                <c:pt idx="62">
                  <c:v>1077960.223</c:v>
                </c:pt>
                <c:pt idx="63">
                  <c:v>1181804.3720000002</c:v>
                </c:pt>
                <c:pt idx="64">
                  <c:v>1283856.4780000001</c:v>
                </c:pt>
                <c:pt idx="65">
                  <c:v>4707789.9519999996</c:v>
                </c:pt>
                <c:pt idx="66">
                  <c:v>1818517.1950000003</c:v>
                </c:pt>
                <c:pt idx="67">
                  <c:v>1667602.236</c:v>
                </c:pt>
                <c:pt idx="68">
                  <c:v>376531.36099999998</c:v>
                </c:pt>
                <c:pt idx="69">
                  <c:v>1083630.2590000001</c:v>
                </c:pt>
                <c:pt idx="70">
                  <c:v>1235358.5950000002</c:v>
                </c:pt>
                <c:pt idx="71">
                  <c:v>1752249.0890000002</c:v>
                </c:pt>
                <c:pt idx="72">
                  <c:v>2673184.0460000001</c:v>
                </c:pt>
                <c:pt idx="73">
                  <c:v>1542686.7309999999</c:v>
                </c:pt>
                <c:pt idx="74">
                  <c:v>2526525.3660000004</c:v>
                </c:pt>
                <c:pt idx="75">
                  <c:v>2902754.2610000004</c:v>
                </c:pt>
                <c:pt idx="76">
                  <c:v>1637892.1830000004</c:v>
                </c:pt>
                <c:pt idx="77">
                  <c:v>2818312.2410000004</c:v>
                </c:pt>
                <c:pt idx="78">
                  <c:v>2044182.7710000002</c:v>
                </c:pt>
                <c:pt idx="79">
                  <c:v>1554326.679</c:v>
                </c:pt>
                <c:pt idx="80">
                  <c:v>1849522.4119999995</c:v>
                </c:pt>
                <c:pt idx="81">
                  <c:v>3068938.9720000001</c:v>
                </c:pt>
                <c:pt idx="82">
                  <c:v>2501708.6719999998</c:v>
                </c:pt>
                <c:pt idx="83">
                  <c:v>1804044.8539999996</c:v>
                </c:pt>
                <c:pt idx="84">
                  <c:v>1997418.645</c:v>
                </c:pt>
                <c:pt idx="85">
                  <c:v>1470780.3680000002</c:v>
                </c:pt>
                <c:pt idx="86">
                  <c:v>1468106.213</c:v>
                </c:pt>
                <c:pt idx="87">
                  <c:v>3342245.0779999997</c:v>
                </c:pt>
                <c:pt idx="88">
                  <c:v>2041059.6949999998</c:v>
                </c:pt>
                <c:pt idx="89">
                  <c:v>1554703.6530000002</c:v>
                </c:pt>
                <c:pt idx="90">
                  <c:v>2062025.62</c:v>
                </c:pt>
                <c:pt idx="91">
                  <c:v>1665596.4450000003</c:v>
                </c:pt>
                <c:pt idx="92">
                  <c:v>2437742.2890000003</c:v>
                </c:pt>
                <c:pt idx="93">
                  <c:v>735094.40100000007</c:v>
                </c:pt>
                <c:pt idx="94">
                  <c:v>1241535.3689999999</c:v>
                </c:pt>
                <c:pt idx="95">
                  <c:v>1224996.2819999999</c:v>
                </c:pt>
                <c:pt idx="96">
                  <c:v>1311917.8710000003</c:v>
                </c:pt>
                <c:pt idx="97">
                  <c:v>1075965.433</c:v>
                </c:pt>
                <c:pt idx="98">
                  <c:v>1095138.4650000001</c:v>
                </c:pt>
                <c:pt idx="99">
                  <c:v>1144335.2479999999</c:v>
                </c:pt>
                <c:pt idx="100">
                  <c:v>1100565.405</c:v>
                </c:pt>
                <c:pt idx="101">
                  <c:v>981959.478</c:v>
                </c:pt>
                <c:pt idx="102">
                  <c:v>569964.26199999999</c:v>
                </c:pt>
                <c:pt idx="103">
                  <c:v>317794.29300000001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ABC-40AD-8D4B-C12A386C437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180g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Sheet1!$A$2:$A$105</c:f>
              <c:numCache>
                <c:formatCode>m/d/yyyy</c:formatCode>
                <c:ptCount val="104"/>
                <c:pt idx="0">
                  <c:v>43107</c:v>
                </c:pt>
                <c:pt idx="1">
                  <c:v>43114</c:v>
                </c:pt>
                <c:pt idx="2">
                  <c:v>43121</c:v>
                </c:pt>
                <c:pt idx="3">
                  <c:v>43128</c:v>
                </c:pt>
                <c:pt idx="4">
                  <c:v>43135</c:v>
                </c:pt>
                <c:pt idx="5">
                  <c:v>43142</c:v>
                </c:pt>
                <c:pt idx="6">
                  <c:v>43149</c:v>
                </c:pt>
                <c:pt idx="7">
                  <c:v>43156</c:v>
                </c:pt>
                <c:pt idx="8">
                  <c:v>43163</c:v>
                </c:pt>
                <c:pt idx="9">
                  <c:v>43170</c:v>
                </c:pt>
                <c:pt idx="10">
                  <c:v>43177</c:v>
                </c:pt>
                <c:pt idx="11">
                  <c:v>43184</c:v>
                </c:pt>
                <c:pt idx="12">
                  <c:v>43191</c:v>
                </c:pt>
                <c:pt idx="13">
                  <c:v>43198</c:v>
                </c:pt>
                <c:pt idx="14">
                  <c:v>43205</c:v>
                </c:pt>
                <c:pt idx="15">
                  <c:v>43212</c:v>
                </c:pt>
                <c:pt idx="16">
                  <c:v>43219</c:v>
                </c:pt>
                <c:pt idx="17">
                  <c:v>43226</c:v>
                </c:pt>
                <c:pt idx="18">
                  <c:v>43233</c:v>
                </c:pt>
                <c:pt idx="19">
                  <c:v>43240</c:v>
                </c:pt>
                <c:pt idx="20">
                  <c:v>43247</c:v>
                </c:pt>
                <c:pt idx="21">
                  <c:v>43254</c:v>
                </c:pt>
                <c:pt idx="22">
                  <c:v>43261</c:v>
                </c:pt>
                <c:pt idx="23">
                  <c:v>43268</c:v>
                </c:pt>
                <c:pt idx="24">
                  <c:v>43275</c:v>
                </c:pt>
                <c:pt idx="25">
                  <c:v>43282</c:v>
                </c:pt>
                <c:pt idx="26">
                  <c:v>43289</c:v>
                </c:pt>
                <c:pt idx="27">
                  <c:v>43296</c:v>
                </c:pt>
                <c:pt idx="28">
                  <c:v>43303</c:v>
                </c:pt>
                <c:pt idx="29">
                  <c:v>43310</c:v>
                </c:pt>
                <c:pt idx="30">
                  <c:v>43317</c:v>
                </c:pt>
                <c:pt idx="31">
                  <c:v>43324</c:v>
                </c:pt>
                <c:pt idx="32">
                  <c:v>43331</c:v>
                </c:pt>
                <c:pt idx="33">
                  <c:v>43338</c:v>
                </c:pt>
                <c:pt idx="34">
                  <c:v>43345</c:v>
                </c:pt>
                <c:pt idx="35">
                  <c:v>43352</c:v>
                </c:pt>
                <c:pt idx="36">
                  <c:v>43359</c:v>
                </c:pt>
                <c:pt idx="37">
                  <c:v>43366</c:v>
                </c:pt>
                <c:pt idx="38">
                  <c:v>43373</c:v>
                </c:pt>
                <c:pt idx="39">
                  <c:v>43380</c:v>
                </c:pt>
                <c:pt idx="40">
                  <c:v>43387</c:v>
                </c:pt>
                <c:pt idx="41">
                  <c:v>43394</c:v>
                </c:pt>
                <c:pt idx="42">
                  <c:v>43401</c:v>
                </c:pt>
                <c:pt idx="43">
                  <c:v>43408</c:v>
                </c:pt>
                <c:pt idx="44">
                  <c:v>43415</c:v>
                </c:pt>
                <c:pt idx="45">
                  <c:v>43422</c:v>
                </c:pt>
                <c:pt idx="46">
                  <c:v>43429</c:v>
                </c:pt>
                <c:pt idx="47">
                  <c:v>43436</c:v>
                </c:pt>
                <c:pt idx="48">
                  <c:v>43443</c:v>
                </c:pt>
                <c:pt idx="49">
                  <c:v>43450</c:v>
                </c:pt>
                <c:pt idx="50">
                  <c:v>43457</c:v>
                </c:pt>
                <c:pt idx="51">
                  <c:v>43464</c:v>
                </c:pt>
                <c:pt idx="52">
                  <c:v>43471</c:v>
                </c:pt>
                <c:pt idx="53">
                  <c:v>43478</c:v>
                </c:pt>
                <c:pt idx="54">
                  <c:v>43485</c:v>
                </c:pt>
                <c:pt idx="55">
                  <c:v>43492</c:v>
                </c:pt>
                <c:pt idx="56">
                  <c:v>43499</c:v>
                </c:pt>
                <c:pt idx="57">
                  <c:v>43506</c:v>
                </c:pt>
                <c:pt idx="58">
                  <c:v>43513</c:v>
                </c:pt>
                <c:pt idx="59">
                  <c:v>43520</c:v>
                </c:pt>
                <c:pt idx="60">
                  <c:v>43527</c:v>
                </c:pt>
                <c:pt idx="61">
                  <c:v>43534</c:v>
                </c:pt>
                <c:pt idx="62">
                  <c:v>43541</c:v>
                </c:pt>
                <c:pt idx="63">
                  <c:v>43548</c:v>
                </c:pt>
                <c:pt idx="64">
                  <c:v>43555</c:v>
                </c:pt>
                <c:pt idx="65">
                  <c:v>43562</c:v>
                </c:pt>
                <c:pt idx="66">
                  <c:v>43569</c:v>
                </c:pt>
                <c:pt idx="67">
                  <c:v>43576</c:v>
                </c:pt>
                <c:pt idx="68">
                  <c:v>43583</c:v>
                </c:pt>
                <c:pt idx="69">
                  <c:v>43590</c:v>
                </c:pt>
                <c:pt idx="70">
                  <c:v>43597</c:v>
                </c:pt>
                <c:pt idx="71">
                  <c:v>43604</c:v>
                </c:pt>
                <c:pt idx="72">
                  <c:v>43611</c:v>
                </c:pt>
                <c:pt idx="73">
                  <c:v>43618</c:v>
                </c:pt>
                <c:pt idx="74">
                  <c:v>43625</c:v>
                </c:pt>
                <c:pt idx="75">
                  <c:v>43632</c:v>
                </c:pt>
                <c:pt idx="76">
                  <c:v>43639</c:v>
                </c:pt>
                <c:pt idx="77">
                  <c:v>43646</c:v>
                </c:pt>
                <c:pt idx="78">
                  <c:v>43653</c:v>
                </c:pt>
                <c:pt idx="79">
                  <c:v>43660</c:v>
                </c:pt>
                <c:pt idx="80">
                  <c:v>43667</c:v>
                </c:pt>
                <c:pt idx="81">
                  <c:v>43674</c:v>
                </c:pt>
                <c:pt idx="82">
                  <c:v>43681</c:v>
                </c:pt>
                <c:pt idx="83">
                  <c:v>43688</c:v>
                </c:pt>
                <c:pt idx="84">
                  <c:v>43695</c:v>
                </c:pt>
                <c:pt idx="85">
                  <c:v>43702</c:v>
                </c:pt>
                <c:pt idx="86">
                  <c:v>43709</c:v>
                </c:pt>
                <c:pt idx="87">
                  <c:v>43716</c:v>
                </c:pt>
                <c:pt idx="88">
                  <c:v>43723</c:v>
                </c:pt>
                <c:pt idx="89">
                  <c:v>43730</c:v>
                </c:pt>
                <c:pt idx="90">
                  <c:v>43737</c:v>
                </c:pt>
                <c:pt idx="91">
                  <c:v>43744</c:v>
                </c:pt>
                <c:pt idx="92">
                  <c:v>43751</c:v>
                </c:pt>
                <c:pt idx="93">
                  <c:v>43758</c:v>
                </c:pt>
                <c:pt idx="94">
                  <c:v>43765</c:v>
                </c:pt>
                <c:pt idx="95">
                  <c:v>43772</c:v>
                </c:pt>
                <c:pt idx="96">
                  <c:v>43779</c:v>
                </c:pt>
                <c:pt idx="97">
                  <c:v>43786</c:v>
                </c:pt>
                <c:pt idx="98">
                  <c:v>43793</c:v>
                </c:pt>
                <c:pt idx="99">
                  <c:v>43800</c:v>
                </c:pt>
                <c:pt idx="100">
                  <c:v>43807</c:v>
                </c:pt>
                <c:pt idx="101">
                  <c:v>43814</c:v>
                </c:pt>
                <c:pt idx="102">
                  <c:v>43821</c:v>
                </c:pt>
                <c:pt idx="103">
                  <c:v>43828</c:v>
                </c:pt>
              </c:numCache>
            </c:numRef>
          </c:cat>
          <c:val>
            <c:numRef>
              <c:f>Sheet1!$C$2:$C$105</c:f>
              <c:numCache>
                <c:formatCode>_(* #,##0_);_(* \(#,##0\);_(* "-"??_);_(@_)</c:formatCode>
                <c:ptCount val="104"/>
                <c:pt idx="0">
                  <c:v>1032949.0650000001</c:v>
                </c:pt>
                <c:pt idx="1">
                  <c:v>1347828.966</c:v>
                </c:pt>
                <c:pt idx="2">
                  <c:v>1219569.8149999999</c:v>
                </c:pt>
                <c:pt idx="3">
                  <c:v>1492893.1310000003</c:v>
                </c:pt>
                <c:pt idx="4">
                  <c:v>1246223.148</c:v>
                </c:pt>
                <c:pt idx="5">
                  <c:v>1390366.564</c:v>
                </c:pt>
                <c:pt idx="6">
                  <c:v>894582.71100000001</c:v>
                </c:pt>
                <c:pt idx="7">
                  <c:v>3150720.4369999995</c:v>
                </c:pt>
                <c:pt idx="8">
                  <c:v>1424862.551</c:v>
                </c:pt>
                <c:pt idx="9">
                  <c:v>3132837.8089999999</c:v>
                </c:pt>
                <c:pt idx="10">
                  <c:v>1599848.6439999994</c:v>
                </c:pt>
                <c:pt idx="11">
                  <c:v>1688889.9139999999</c:v>
                </c:pt>
                <c:pt idx="12">
                  <c:v>2541314.4310000003</c:v>
                </c:pt>
                <c:pt idx="13">
                  <c:v>1030623.0420000004</c:v>
                </c:pt>
                <c:pt idx="14">
                  <c:v>2404172.818</c:v>
                </c:pt>
                <c:pt idx="15">
                  <c:v>2622308.0649999995</c:v>
                </c:pt>
                <c:pt idx="16">
                  <c:v>3029406.196</c:v>
                </c:pt>
                <c:pt idx="17">
                  <c:v>2126130.4069999997</c:v>
                </c:pt>
                <c:pt idx="18">
                  <c:v>2439654.4939999999</c:v>
                </c:pt>
                <c:pt idx="19">
                  <c:v>2228929.0750000007</c:v>
                </c:pt>
                <c:pt idx="20">
                  <c:v>2138464.0839999998</c:v>
                </c:pt>
                <c:pt idx="21">
                  <c:v>3353031.5389999994</c:v>
                </c:pt>
                <c:pt idx="22">
                  <c:v>3183321.151000001</c:v>
                </c:pt>
                <c:pt idx="23">
                  <c:v>2931886.4370000004</c:v>
                </c:pt>
                <c:pt idx="24">
                  <c:v>2054897.7710000004</c:v>
                </c:pt>
                <c:pt idx="25">
                  <c:v>2594747.6120000011</c:v>
                </c:pt>
                <c:pt idx="26">
                  <c:v>2633969.2570000007</c:v>
                </c:pt>
                <c:pt idx="27">
                  <c:v>3359999.6509999996</c:v>
                </c:pt>
                <c:pt idx="28">
                  <c:v>2617017.0319999992</c:v>
                </c:pt>
                <c:pt idx="29">
                  <c:v>2330498.38</c:v>
                </c:pt>
                <c:pt idx="30">
                  <c:v>3012441.043000001</c:v>
                </c:pt>
                <c:pt idx="31">
                  <c:v>2669867.4340000008</c:v>
                </c:pt>
                <c:pt idx="32">
                  <c:v>3162553.7169999992</c:v>
                </c:pt>
                <c:pt idx="33">
                  <c:v>2076551.774</c:v>
                </c:pt>
                <c:pt idx="34">
                  <c:v>2341237.9480000008</c:v>
                </c:pt>
                <c:pt idx="35">
                  <c:v>1915809.9889999994</c:v>
                </c:pt>
                <c:pt idx="36">
                  <c:v>2213944.3460000004</c:v>
                </c:pt>
                <c:pt idx="37">
                  <c:v>2916626.4750000006</c:v>
                </c:pt>
                <c:pt idx="38">
                  <c:v>2314902.9849999994</c:v>
                </c:pt>
                <c:pt idx="39">
                  <c:v>2878510.7109999987</c:v>
                </c:pt>
                <c:pt idx="40">
                  <c:v>2346346.4689999996</c:v>
                </c:pt>
                <c:pt idx="41">
                  <c:v>4226522.828999999</c:v>
                </c:pt>
                <c:pt idx="42">
                  <c:v>4639375.1189999981</c:v>
                </c:pt>
                <c:pt idx="43">
                  <c:v>2970034.2189999996</c:v>
                </c:pt>
                <c:pt idx="44">
                  <c:v>2093953.48</c:v>
                </c:pt>
                <c:pt idx="45">
                  <c:v>2021879.6719999998</c:v>
                </c:pt>
                <c:pt idx="46">
                  <c:v>2125753.085</c:v>
                </c:pt>
                <c:pt idx="47">
                  <c:v>1663803.4689999998</c:v>
                </c:pt>
                <c:pt idx="48">
                  <c:v>2541160.2789999987</c:v>
                </c:pt>
                <c:pt idx="49">
                  <c:v>1866238.8989999997</c:v>
                </c:pt>
                <c:pt idx="50">
                  <c:v>1812479.3450000004</c:v>
                </c:pt>
                <c:pt idx="51">
                  <c:v>829688.6240000003</c:v>
                </c:pt>
                <c:pt idx="52">
                  <c:v>1056301.0720000004</c:v>
                </c:pt>
                <c:pt idx="53">
                  <c:v>987256.32700000005</c:v>
                </c:pt>
                <c:pt idx="54">
                  <c:v>1117631.5769999998</c:v>
                </c:pt>
                <c:pt idx="55">
                  <c:v>1309673.5019999999</c:v>
                </c:pt>
                <c:pt idx="56">
                  <c:v>1212500.618</c:v>
                </c:pt>
                <c:pt idx="57">
                  <c:v>1230502.3399999999</c:v>
                </c:pt>
                <c:pt idx="58">
                  <c:v>2775117.5299999989</c:v>
                </c:pt>
                <c:pt idx="59">
                  <c:v>3174708.807000001</c:v>
                </c:pt>
                <c:pt idx="60">
                  <c:v>5833818.801</c:v>
                </c:pt>
                <c:pt idx="61">
                  <c:v>3559325.1839999999</c:v>
                </c:pt>
                <c:pt idx="62">
                  <c:v>3898133.3129999992</c:v>
                </c:pt>
                <c:pt idx="63">
                  <c:v>4411450.2889999999</c:v>
                </c:pt>
                <c:pt idx="64">
                  <c:v>3930310.0370000005</c:v>
                </c:pt>
                <c:pt idx="65">
                  <c:v>3983531.2779999999</c:v>
                </c:pt>
                <c:pt idx="66">
                  <c:v>5091435.25</c:v>
                </c:pt>
                <c:pt idx="67">
                  <c:v>3886205.4680000008</c:v>
                </c:pt>
                <c:pt idx="68">
                  <c:v>2790516.0990000004</c:v>
                </c:pt>
                <c:pt idx="69">
                  <c:v>3639555.5450000023</c:v>
                </c:pt>
                <c:pt idx="70">
                  <c:v>4613371.2120000012</c:v>
                </c:pt>
                <c:pt idx="71">
                  <c:v>8677383.8070000019</c:v>
                </c:pt>
                <c:pt idx="72">
                  <c:v>4863689.9929999998</c:v>
                </c:pt>
                <c:pt idx="73">
                  <c:v>7599108.938000001</c:v>
                </c:pt>
                <c:pt idx="74">
                  <c:v>8642946.4050000012</c:v>
                </c:pt>
                <c:pt idx="75">
                  <c:v>6475358.5319999987</c:v>
                </c:pt>
                <c:pt idx="76">
                  <c:v>6276411.4700000007</c:v>
                </c:pt>
                <c:pt idx="77">
                  <c:v>6688991.7050000001</c:v>
                </c:pt>
                <c:pt idx="78">
                  <c:v>8251414.421000001</c:v>
                </c:pt>
                <c:pt idx="79">
                  <c:v>6667540.2509999983</c:v>
                </c:pt>
                <c:pt idx="80">
                  <c:v>5711596.6510000015</c:v>
                </c:pt>
                <c:pt idx="81">
                  <c:v>7490781.8750000019</c:v>
                </c:pt>
                <c:pt idx="82">
                  <c:v>5212977.6210000003</c:v>
                </c:pt>
                <c:pt idx="83">
                  <c:v>5822056.5670000007</c:v>
                </c:pt>
                <c:pt idx="84">
                  <c:v>9306702.6250000019</c:v>
                </c:pt>
                <c:pt idx="85">
                  <c:v>5854214.5150000015</c:v>
                </c:pt>
                <c:pt idx="86">
                  <c:v>4327710.62</c:v>
                </c:pt>
                <c:pt idx="87">
                  <c:v>6202559.2260000017</c:v>
                </c:pt>
                <c:pt idx="88">
                  <c:v>7183436.2900000028</c:v>
                </c:pt>
                <c:pt idx="89">
                  <c:v>5310242.9499999983</c:v>
                </c:pt>
                <c:pt idx="90">
                  <c:v>7370383.0840000007</c:v>
                </c:pt>
                <c:pt idx="91">
                  <c:v>6199102.8830000004</c:v>
                </c:pt>
                <c:pt idx="92">
                  <c:v>5279860.875</c:v>
                </c:pt>
                <c:pt idx="93">
                  <c:v>8607067.5810000021</c:v>
                </c:pt>
                <c:pt idx="94">
                  <c:v>6758328.5950000007</c:v>
                </c:pt>
                <c:pt idx="95">
                  <c:v>6288741.0189999975</c:v>
                </c:pt>
                <c:pt idx="96">
                  <c:v>6242654.0240000002</c:v>
                </c:pt>
                <c:pt idx="97">
                  <c:v>5141389.0489999996</c:v>
                </c:pt>
                <c:pt idx="98">
                  <c:v>4467479.4810000006</c:v>
                </c:pt>
                <c:pt idx="99">
                  <c:v>4442781.551</c:v>
                </c:pt>
                <c:pt idx="100">
                  <c:v>4276198.995000001</c:v>
                </c:pt>
                <c:pt idx="101">
                  <c:v>3089530.3050000006</c:v>
                </c:pt>
                <c:pt idx="102">
                  <c:v>4689896.7190000005</c:v>
                </c:pt>
                <c:pt idx="103">
                  <c:v>2038366.9910000002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ABC-40AD-8D4B-C12A386C437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200g</c:v>
                </c:pt>
              </c:strCache>
            </c:strRef>
          </c:tx>
          <c:marker>
            <c:symbol val="none"/>
          </c:marker>
          <c:cat>
            <c:numRef>
              <c:f>Sheet1!$A$2:$A$105</c:f>
              <c:numCache>
                <c:formatCode>m/d/yyyy</c:formatCode>
                <c:ptCount val="104"/>
                <c:pt idx="0">
                  <c:v>43107</c:v>
                </c:pt>
                <c:pt idx="1">
                  <c:v>43114</c:v>
                </c:pt>
                <c:pt idx="2">
                  <c:v>43121</c:v>
                </c:pt>
                <c:pt idx="3">
                  <c:v>43128</c:v>
                </c:pt>
                <c:pt idx="4">
                  <c:v>43135</c:v>
                </c:pt>
                <c:pt idx="5">
                  <c:v>43142</c:v>
                </c:pt>
                <c:pt idx="6">
                  <c:v>43149</c:v>
                </c:pt>
                <c:pt idx="7">
                  <c:v>43156</c:v>
                </c:pt>
                <c:pt idx="8">
                  <c:v>43163</c:v>
                </c:pt>
                <c:pt idx="9">
                  <c:v>43170</c:v>
                </c:pt>
                <c:pt idx="10">
                  <c:v>43177</c:v>
                </c:pt>
                <c:pt idx="11">
                  <c:v>43184</c:v>
                </c:pt>
                <c:pt idx="12">
                  <c:v>43191</c:v>
                </c:pt>
                <c:pt idx="13">
                  <c:v>43198</c:v>
                </c:pt>
                <c:pt idx="14">
                  <c:v>43205</c:v>
                </c:pt>
                <c:pt idx="15">
                  <c:v>43212</c:v>
                </c:pt>
                <c:pt idx="16">
                  <c:v>43219</c:v>
                </c:pt>
                <c:pt idx="17">
                  <c:v>43226</c:v>
                </c:pt>
                <c:pt idx="18">
                  <c:v>43233</c:v>
                </c:pt>
                <c:pt idx="19">
                  <c:v>43240</c:v>
                </c:pt>
                <c:pt idx="20">
                  <c:v>43247</c:v>
                </c:pt>
                <c:pt idx="21">
                  <c:v>43254</c:v>
                </c:pt>
                <c:pt idx="22">
                  <c:v>43261</c:v>
                </c:pt>
                <c:pt idx="23">
                  <c:v>43268</c:v>
                </c:pt>
                <c:pt idx="24">
                  <c:v>43275</c:v>
                </c:pt>
                <c:pt idx="25">
                  <c:v>43282</c:v>
                </c:pt>
                <c:pt idx="26">
                  <c:v>43289</c:v>
                </c:pt>
                <c:pt idx="27">
                  <c:v>43296</c:v>
                </c:pt>
                <c:pt idx="28">
                  <c:v>43303</c:v>
                </c:pt>
                <c:pt idx="29">
                  <c:v>43310</c:v>
                </c:pt>
                <c:pt idx="30">
                  <c:v>43317</c:v>
                </c:pt>
                <c:pt idx="31">
                  <c:v>43324</c:v>
                </c:pt>
                <c:pt idx="32">
                  <c:v>43331</c:v>
                </c:pt>
                <c:pt idx="33">
                  <c:v>43338</c:v>
                </c:pt>
                <c:pt idx="34">
                  <c:v>43345</c:v>
                </c:pt>
                <c:pt idx="35">
                  <c:v>43352</c:v>
                </c:pt>
                <c:pt idx="36">
                  <c:v>43359</c:v>
                </c:pt>
                <c:pt idx="37">
                  <c:v>43366</c:v>
                </c:pt>
                <c:pt idx="38">
                  <c:v>43373</c:v>
                </c:pt>
                <c:pt idx="39">
                  <c:v>43380</c:v>
                </c:pt>
                <c:pt idx="40">
                  <c:v>43387</c:v>
                </c:pt>
                <c:pt idx="41">
                  <c:v>43394</c:v>
                </c:pt>
                <c:pt idx="42">
                  <c:v>43401</c:v>
                </c:pt>
                <c:pt idx="43">
                  <c:v>43408</c:v>
                </c:pt>
                <c:pt idx="44">
                  <c:v>43415</c:v>
                </c:pt>
                <c:pt idx="45">
                  <c:v>43422</c:v>
                </c:pt>
                <c:pt idx="46">
                  <c:v>43429</c:v>
                </c:pt>
                <c:pt idx="47">
                  <c:v>43436</c:v>
                </c:pt>
                <c:pt idx="48">
                  <c:v>43443</c:v>
                </c:pt>
                <c:pt idx="49">
                  <c:v>43450</c:v>
                </c:pt>
                <c:pt idx="50">
                  <c:v>43457</c:v>
                </c:pt>
                <c:pt idx="51">
                  <c:v>43464</c:v>
                </c:pt>
                <c:pt idx="52">
                  <c:v>43471</c:v>
                </c:pt>
                <c:pt idx="53">
                  <c:v>43478</c:v>
                </c:pt>
                <c:pt idx="54">
                  <c:v>43485</c:v>
                </c:pt>
                <c:pt idx="55">
                  <c:v>43492</c:v>
                </c:pt>
                <c:pt idx="56">
                  <c:v>43499</c:v>
                </c:pt>
                <c:pt idx="57">
                  <c:v>43506</c:v>
                </c:pt>
                <c:pt idx="58">
                  <c:v>43513</c:v>
                </c:pt>
                <c:pt idx="59">
                  <c:v>43520</c:v>
                </c:pt>
                <c:pt idx="60">
                  <c:v>43527</c:v>
                </c:pt>
                <c:pt idx="61">
                  <c:v>43534</c:v>
                </c:pt>
                <c:pt idx="62">
                  <c:v>43541</c:v>
                </c:pt>
                <c:pt idx="63">
                  <c:v>43548</c:v>
                </c:pt>
                <c:pt idx="64">
                  <c:v>43555</c:v>
                </c:pt>
                <c:pt idx="65">
                  <c:v>43562</c:v>
                </c:pt>
                <c:pt idx="66">
                  <c:v>43569</c:v>
                </c:pt>
                <c:pt idx="67">
                  <c:v>43576</c:v>
                </c:pt>
                <c:pt idx="68">
                  <c:v>43583</c:v>
                </c:pt>
                <c:pt idx="69">
                  <c:v>43590</c:v>
                </c:pt>
                <c:pt idx="70">
                  <c:v>43597</c:v>
                </c:pt>
                <c:pt idx="71">
                  <c:v>43604</c:v>
                </c:pt>
                <c:pt idx="72">
                  <c:v>43611</c:v>
                </c:pt>
                <c:pt idx="73">
                  <c:v>43618</c:v>
                </c:pt>
                <c:pt idx="74">
                  <c:v>43625</c:v>
                </c:pt>
                <c:pt idx="75">
                  <c:v>43632</c:v>
                </c:pt>
                <c:pt idx="76">
                  <c:v>43639</c:v>
                </c:pt>
                <c:pt idx="77">
                  <c:v>43646</c:v>
                </c:pt>
                <c:pt idx="78">
                  <c:v>43653</c:v>
                </c:pt>
                <c:pt idx="79">
                  <c:v>43660</c:v>
                </c:pt>
                <c:pt idx="80">
                  <c:v>43667</c:v>
                </c:pt>
                <c:pt idx="81">
                  <c:v>43674</c:v>
                </c:pt>
                <c:pt idx="82">
                  <c:v>43681</c:v>
                </c:pt>
                <c:pt idx="83">
                  <c:v>43688</c:v>
                </c:pt>
                <c:pt idx="84">
                  <c:v>43695</c:v>
                </c:pt>
                <c:pt idx="85">
                  <c:v>43702</c:v>
                </c:pt>
                <c:pt idx="86">
                  <c:v>43709</c:v>
                </c:pt>
                <c:pt idx="87">
                  <c:v>43716</c:v>
                </c:pt>
                <c:pt idx="88">
                  <c:v>43723</c:v>
                </c:pt>
                <c:pt idx="89">
                  <c:v>43730</c:v>
                </c:pt>
                <c:pt idx="90">
                  <c:v>43737</c:v>
                </c:pt>
                <c:pt idx="91">
                  <c:v>43744</c:v>
                </c:pt>
                <c:pt idx="92">
                  <c:v>43751</c:v>
                </c:pt>
                <c:pt idx="93">
                  <c:v>43758</c:v>
                </c:pt>
                <c:pt idx="94">
                  <c:v>43765</c:v>
                </c:pt>
                <c:pt idx="95">
                  <c:v>43772</c:v>
                </c:pt>
                <c:pt idx="96">
                  <c:v>43779</c:v>
                </c:pt>
                <c:pt idx="97">
                  <c:v>43786</c:v>
                </c:pt>
                <c:pt idx="98">
                  <c:v>43793</c:v>
                </c:pt>
                <c:pt idx="99">
                  <c:v>43800</c:v>
                </c:pt>
                <c:pt idx="100">
                  <c:v>43807</c:v>
                </c:pt>
                <c:pt idx="101">
                  <c:v>43814</c:v>
                </c:pt>
                <c:pt idx="102">
                  <c:v>43821</c:v>
                </c:pt>
                <c:pt idx="103">
                  <c:v>43828</c:v>
                </c:pt>
              </c:numCache>
            </c:numRef>
          </c:cat>
          <c:val>
            <c:numRef>
              <c:f>Sheet1!$D$2:$D$105</c:f>
              <c:numCache>
                <c:formatCode>_(* #,##0_);_(* \(#,##0\);_(* "-"??_);_(@_)</c:formatCode>
                <c:ptCount val="104"/>
                <c:pt idx="0">
                  <c:v>2498777.9569999999</c:v>
                </c:pt>
                <c:pt idx="1">
                  <c:v>2359902.8059999999</c:v>
                </c:pt>
                <c:pt idx="2">
                  <c:v>2152363.0820000004</c:v>
                </c:pt>
                <c:pt idx="3">
                  <c:v>2185347.4840000002</c:v>
                </c:pt>
                <c:pt idx="4">
                  <c:v>2399215.9040000001</c:v>
                </c:pt>
                <c:pt idx="5">
                  <c:v>2759278.9890000005</c:v>
                </c:pt>
                <c:pt idx="6">
                  <c:v>2569300.7569999993</c:v>
                </c:pt>
                <c:pt idx="7">
                  <c:v>4148120.9600000009</c:v>
                </c:pt>
                <c:pt idx="8">
                  <c:v>1463088.4369999997</c:v>
                </c:pt>
                <c:pt idx="9">
                  <c:v>4399292.0319999997</c:v>
                </c:pt>
                <c:pt idx="10">
                  <c:v>1948103.1369999996</c:v>
                </c:pt>
                <c:pt idx="11">
                  <c:v>6202648.6610000012</c:v>
                </c:pt>
                <c:pt idx="12">
                  <c:v>3836607.6330000004</c:v>
                </c:pt>
                <c:pt idx="13">
                  <c:v>3228801.4680000017</c:v>
                </c:pt>
                <c:pt idx="14">
                  <c:v>1152550.0949999997</c:v>
                </c:pt>
                <c:pt idx="15">
                  <c:v>4748781.1439999994</c:v>
                </c:pt>
                <c:pt idx="16">
                  <c:v>1999217.5399999996</c:v>
                </c:pt>
                <c:pt idx="17">
                  <c:v>4657869.1840000004</c:v>
                </c:pt>
                <c:pt idx="18">
                  <c:v>3638924.1809999989</c:v>
                </c:pt>
                <c:pt idx="19">
                  <c:v>4554998.6710000001</c:v>
                </c:pt>
                <c:pt idx="20">
                  <c:v>2128074.5650000004</c:v>
                </c:pt>
                <c:pt idx="21">
                  <c:v>4041215.7960000006</c:v>
                </c:pt>
                <c:pt idx="22">
                  <c:v>6836298.790000001</c:v>
                </c:pt>
                <c:pt idx="23">
                  <c:v>3661482.5420000008</c:v>
                </c:pt>
                <c:pt idx="24">
                  <c:v>3018342.092000002</c:v>
                </c:pt>
                <c:pt idx="25">
                  <c:v>6264440.9810000015</c:v>
                </c:pt>
                <c:pt idx="26">
                  <c:v>3505412.9820000008</c:v>
                </c:pt>
                <c:pt idx="27">
                  <c:v>3928184.2029999997</c:v>
                </c:pt>
                <c:pt idx="28">
                  <c:v>2770739.9209999987</c:v>
                </c:pt>
                <c:pt idx="29">
                  <c:v>2636247.9879999999</c:v>
                </c:pt>
                <c:pt idx="30">
                  <c:v>2297700.8930000006</c:v>
                </c:pt>
                <c:pt idx="31">
                  <c:v>3637091.3159999992</c:v>
                </c:pt>
                <c:pt idx="32">
                  <c:v>3388268.7629999989</c:v>
                </c:pt>
                <c:pt idx="33">
                  <c:v>3587687.6339999987</c:v>
                </c:pt>
                <c:pt idx="34">
                  <c:v>3980224.018000002</c:v>
                </c:pt>
                <c:pt idx="35">
                  <c:v>5045098.2330000009</c:v>
                </c:pt>
                <c:pt idx="36">
                  <c:v>2939003.4810000006</c:v>
                </c:pt>
                <c:pt idx="37">
                  <c:v>4006930.4509999994</c:v>
                </c:pt>
                <c:pt idx="38">
                  <c:v>5982108.5210000016</c:v>
                </c:pt>
                <c:pt idx="39">
                  <c:v>3182946.3879999989</c:v>
                </c:pt>
                <c:pt idx="40">
                  <c:v>3236587.589000002</c:v>
                </c:pt>
                <c:pt idx="41">
                  <c:v>2914890.7919999999</c:v>
                </c:pt>
                <c:pt idx="42">
                  <c:v>2756707.8899999997</c:v>
                </c:pt>
                <c:pt idx="43">
                  <c:v>2493162.8679999998</c:v>
                </c:pt>
                <c:pt idx="44">
                  <c:v>3136198.0989999999</c:v>
                </c:pt>
                <c:pt idx="45">
                  <c:v>2625681.5999999996</c:v>
                </c:pt>
                <c:pt idx="46">
                  <c:v>3048569.850000001</c:v>
                </c:pt>
                <c:pt idx="47">
                  <c:v>2733164.4749999987</c:v>
                </c:pt>
                <c:pt idx="48">
                  <c:v>3379724.1889999993</c:v>
                </c:pt>
                <c:pt idx="49">
                  <c:v>1699658.1820000003</c:v>
                </c:pt>
                <c:pt idx="50">
                  <c:v>3127489.307000001</c:v>
                </c:pt>
                <c:pt idx="51">
                  <c:v>1853080.3739999996</c:v>
                </c:pt>
                <c:pt idx="52">
                  <c:v>2103712.6120000002</c:v>
                </c:pt>
                <c:pt idx="53">
                  <c:v>2067825.3499999999</c:v>
                </c:pt>
                <c:pt idx="54">
                  <c:v>2349519.9330000007</c:v>
                </c:pt>
                <c:pt idx="55">
                  <c:v>2286851.2369999993</c:v>
                </c:pt>
                <c:pt idx="56">
                  <c:v>3105749.4219999993</c:v>
                </c:pt>
                <c:pt idx="57">
                  <c:v>2336605.1970000002</c:v>
                </c:pt>
                <c:pt idx="58">
                  <c:v>3922559.9580000001</c:v>
                </c:pt>
                <c:pt idx="59">
                  <c:v>3885673.5709999995</c:v>
                </c:pt>
                <c:pt idx="60">
                  <c:v>1192923.821</c:v>
                </c:pt>
                <c:pt idx="61">
                  <c:v>1628063.4209999994</c:v>
                </c:pt>
                <c:pt idx="62">
                  <c:v>816811.28</c:v>
                </c:pt>
                <c:pt idx="63">
                  <c:v>1559989.7189999991</c:v>
                </c:pt>
                <c:pt idx="64">
                  <c:v>801127.01699999964</c:v>
                </c:pt>
                <c:pt idx="65">
                  <c:v>1466011.027</c:v>
                </c:pt>
                <c:pt idx="66">
                  <c:v>2414944.0150000006</c:v>
                </c:pt>
                <c:pt idx="67">
                  <c:v>2981218.9619999994</c:v>
                </c:pt>
                <c:pt idx="68">
                  <c:v>221116.72699999996</c:v>
                </c:pt>
                <c:pt idx="69">
                  <c:v>349254.31300000002</c:v>
                </c:pt>
                <c:pt idx="70">
                  <c:v>276130.31699999998</c:v>
                </c:pt>
                <c:pt idx="71">
                  <c:v>434135.3930000001</c:v>
                </c:pt>
                <c:pt idx="72">
                  <c:v>199331.14099999997</c:v>
                </c:pt>
                <c:pt idx="73">
                  <c:v>190569.65500000003</c:v>
                </c:pt>
                <c:pt idx="74">
                  <c:v>149362.16300000003</c:v>
                </c:pt>
                <c:pt idx="75">
                  <c:v>187030.73200000002</c:v>
                </c:pt>
                <c:pt idx="76">
                  <c:v>172098.421</c:v>
                </c:pt>
                <c:pt idx="77">
                  <c:v>217817.10000000003</c:v>
                </c:pt>
                <c:pt idx="78">
                  <c:v>86565.455999999991</c:v>
                </c:pt>
                <c:pt idx="79">
                  <c:v>113080.62499999997</c:v>
                </c:pt>
                <c:pt idx="80">
                  <c:v>161781.024</c:v>
                </c:pt>
                <c:pt idx="81">
                  <c:v>166862.27100000001</c:v>
                </c:pt>
                <c:pt idx="82">
                  <c:v>78372.849000000002</c:v>
                </c:pt>
                <c:pt idx="83">
                  <c:v>162141.08299999996</c:v>
                </c:pt>
                <c:pt idx="84">
                  <c:v>137502.81600000002</c:v>
                </c:pt>
                <c:pt idx="85">
                  <c:v>138935.88200000004</c:v>
                </c:pt>
                <c:pt idx="86">
                  <c:v>118485.89500000002</c:v>
                </c:pt>
                <c:pt idx="87">
                  <c:v>150224.367</c:v>
                </c:pt>
                <c:pt idx="88">
                  <c:v>60211.584000000003</c:v>
                </c:pt>
                <c:pt idx="89">
                  <c:v>91678.132999999987</c:v>
                </c:pt>
                <c:pt idx="90">
                  <c:v>57852.090000000011</c:v>
                </c:pt>
                <c:pt idx="91">
                  <c:v>71839.944999999992</c:v>
                </c:pt>
                <c:pt idx="92">
                  <c:v>51401.028999999995</c:v>
                </c:pt>
                <c:pt idx="93">
                  <c:v>89717.9</c:v>
                </c:pt>
                <c:pt idx="94">
                  <c:v>72917.301000000007</c:v>
                </c:pt>
                <c:pt idx="95">
                  <c:v>97100.830000000016</c:v>
                </c:pt>
                <c:pt idx="96">
                  <c:v>88277.882000000012</c:v>
                </c:pt>
                <c:pt idx="97">
                  <c:v>128575.83200000001</c:v>
                </c:pt>
                <c:pt idx="98">
                  <c:v>133204.91800000001</c:v>
                </c:pt>
                <c:pt idx="99">
                  <c:v>201903.97299999997</c:v>
                </c:pt>
                <c:pt idx="100">
                  <c:v>311308.24799999996</c:v>
                </c:pt>
                <c:pt idx="101">
                  <c:v>283747.4549999999</c:v>
                </c:pt>
                <c:pt idx="102">
                  <c:v>300864.63199999998</c:v>
                </c:pt>
                <c:pt idx="103">
                  <c:v>67140.992000000013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ABC-40AD-8D4B-C12A386C43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4369280"/>
        <c:axId val="134370816"/>
      </c:lineChart>
      <c:dateAx>
        <c:axId val="134369280"/>
        <c:scaling>
          <c:orientation val="minMax"/>
        </c:scaling>
        <c:delete val="0"/>
        <c:axPos val="b"/>
        <c:numFmt formatCode="mmm/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370816"/>
        <c:crosses val="autoZero"/>
        <c:auto val="1"/>
        <c:lblOffset val="100"/>
        <c:baseTimeUnit val="days"/>
      </c:dateAx>
      <c:valAx>
        <c:axId val="134370816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lang="en-US"/>
                </a:pPr>
                <a:r>
                  <a:rPr lang="en-IN" dirty="0"/>
                  <a:t>Vol</a:t>
                </a:r>
                <a:r>
                  <a:rPr lang="en-IN" baseline="0" dirty="0"/>
                  <a:t> (‘000 KG)</a:t>
                </a:r>
                <a:endParaRPr lang="en-IN" dirty="0"/>
              </a:p>
            </c:rich>
          </c:tx>
          <c:overlay val="0"/>
        </c:title>
        <c:numFmt formatCode="_(* #,##0_);_(* \(#,##0\);_(* &quot;-&quot;??_);_(@_)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369280"/>
        <c:crosses val="autoZero"/>
        <c:crossBetween val="between"/>
        <c:dispUnits>
          <c:builtInUnit val="thousands"/>
        </c:dispUnits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4965853018372706"/>
          <c:y val="0.90178969850358848"/>
          <c:w val="0.26545039370078743"/>
          <c:h val="5.525009209321925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lang="en-US"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lang="en-US" sz="1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s-ES" b="1" dirty="0"/>
              <a:t>%Change</a:t>
            </a:r>
          </a:p>
          <a:p>
            <a:pPr algn="ctr">
              <a:defRPr lang="en-US" sz="1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s-ES" b="1" dirty="0"/>
              <a:t>(2019 vs </a:t>
            </a:r>
            <a:r>
              <a:rPr lang="es-ES" b="1" baseline="0" dirty="0"/>
              <a:t> 2018)</a:t>
            </a:r>
            <a:endParaRPr lang="en-US" b="1" dirty="0"/>
          </a:p>
        </c:rich>
      </c:tx>
      <c:layout>
        <c:manualLayout>
          <c:xMode val="edge"/>
          <c:yMode val="edge"/>
          <c:x val="0.47648055145872431"/>
          <c:y val="3.0740704061591413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3845867173981683"/>
          <c:y val="0.11803437754671593"/>
          <c:w val="0.50940675887440456"/>
          <c:h val="0.8552818983022147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2019 vs 2018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FBDC-498B-806A-23325A3125AB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CF96-4D59-BBED-1261FA30489F}"/>
              </c:ext>
            </c:extLst>
          </c:dPt>
          <c:dPt>
            <c:idx val="5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CDD5-4BDE-B322-43534BC7FC0F}"/>
              </c:ext>
            </c:extLst>
          </c:dPt>
          <c:dPt>
            <c:idx val="6"/>
            <c:invertIfNegative val="0"/>
            <c:bubble3D val="0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BDC-498B-806A-23325A3125AB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6"/>
              </a:solidFill>
              <a:ln>
                <a:solidFill>
                  <a:schemeClr val="accent6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DD5-4BDE-B322-43534BC7FC0F}"/>
              </c:ext>
            </c:extLst>
          </c:dPt>
          <c:dPt>
            <c:idx val="8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EDAF-43C9-BFB5-C75018F9BBAE}"/>
              </c:ext>
            </c:extLst>
          </c:dPt>
          <c:dPt>
            <c:idx val="9"/>
            <c:invertIfNegative val="0"/>
            <c:bubble3D val="0"/>
            <c:spPr>
              <a:solidFill>
                <a:srgbClr val="70AD4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CDD5-4BDE-B322-43534BC7FC0F}"/>
              </c:ext>
            </c:extLst>
          </c:dPt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Sheet1!$A$2:$A$12</c:f>
              <c:strCache>
                <c:ptCount val="11"/>
                <c:pt idx="0">
                  <c:v>180g</c:v>
                </c:pt>
                <c:pt idx="1">
                  <c:v>350g</c:v>
                </c:pt>
                <c:pt idx="2">
                  <c:v>200g</c:v>
                </c:pt>
                <c:pt idx="3">
                  <c:v>170g</c:v>
                </c:pt>
                <c:pt idx="4">
                  <c:v>55g</c:v>
                </c:pt>
                <c:pt idx="5">
                  <c:v>250g</c:v>
                </c:pt>
                <c:pt idx="6">
                  <c:v>340g</c:v>
                </c:pt>
                <c:pt idx="7">
                  <c:v>50g</c:v>
                </c:pt>
                <c:pt idx="8">
                  <c:v>35g</c:v>
                </c:pt>
                <c:pt idx="9">
                  <c:v>150g</c:v>
                </c:pt>
                <c:pt idx="10">
                  <c:v>175g</c:v>
                </c:pt>
              </c:strCache>
            </c:strRef>
          </c:cat>
          <c:val>
            <c:numRef>
              <c:f>Sheet1!$B$2:$B$12</c:f>
              <c:numCache>
                <c:formatCode>0%</c:formatCode>
                <c:ptCount val="11"/>
                <c:pt idx="0">
                  <c:v>1.5369166878265363</c:v>
                </c:pt>
                <c:pt idx="1">
                  <c:v>0.14996389859004933</c:v>
                </c:pt>
                <c:pt idx="2">
                  <c:v>-0.80084991692007756</c:v>
                </c:pt>
                <c:pt idx="3">
                  <c:v>5.6598624448755679</c:v>
                </c:pt>
                <c:pt idx="4">
                  <c:v>0.11111128895872668</c:v>
                </c:pt>
                <c:pt idx="5">
                  <c:v>-7.6273729985080974E-2</c:v>
                </c:pt>
                <c:pt idx="6">
                  <c:v>-2.9553896155555814E-2</c:v>
                </c:pt>
                <c:pt idx="7">
                  <c:v>0.24252366716492291</c:v>
                </c:pt>
                <c:pt idx="8">
                  <c:v>8.4771143921699599E-2</c:v>
                </c:pt>
                <c:pt idx="9">
                  <c:v>4.2103843875067604E-2</c:v>
                </c:pt>
                <c:pt idx="10">
                  <c:v>17.806681663244959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F96-4D59-BBED-1261FA3048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4"/>
        <c:axId val="145950592"/>
        <c:axId val="146122240"/>
      </c:barChart>
      <c:catAx>
        <c:axId val="145950592"/>
        <c:scaling>
          <c:orientation val="maxMin"/>
        </c:scaling>
        <c:delete val="1"/>
        <c:axPos val="l"/>
        <c:numFmt formatCode="#,##0.0" sourceLinked="0"/>
        <c:majorTickMark val="out"/>
        <c:minorTickMark val="none"/>
        <c:tickLblPos val="nextTo"/>
        <c:crossAx val="146122240"/>
        <c:crosses val="autoZero"/>
        <c:auto val="1"/>
        <c:lblAlgn val="ctr"/>
        <c:lblOffset val="100"/>
        <c:noMultiLvlLbl val="0"/>
      </c:catAx>
      <c:valAx>
        <c:axId val="146122240"/>
        <c:scaling>
          <c:orientation val="minMax"/>
        </c:scaling>
        <c:delete val="1"/>
        <c:axPos val="t"/>
        <c:numFmt formatCode="0%" sourceLinked="1"/>
        <c:majorTickMark val="none"/>
        <c:minorTickMark val="none"/>
        <c:tickLblPos val="nextTo"/>
        <c:crossAx val="145950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19050"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lang="en-US" sz="1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s-ES" sz="1200" b="1" i="0" baseline="0" dirty="0"/>
              <a:t>%</a:t>
            </a:r>
            <a:r>
              <a:rPr lang="es-ES" sz="1200" b="1" i="0" baseline="0" dirty="0" err="1"/>
              <a:t>Change</a:t>
            </a:r>
            <a:endParaRPr lang="en-IN" sz="1200" dirty="0"/>
          </a:p>
          <a:p>
            <a:pPr algn="ctr">
              <a:defRPr lang="en-US" sz="1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s-ES" sz="1200" b="1" i="0" baseline="0" dirty="0"/>
              <a:t>(2019 vs 2018)</a:t>
            </a:r>
            <a:endParaRPr lang="en-US" sz="1200" b="1" i="0" baseline="0" dirty="0"/>
          </a:p>
        </c:rich>
      </c:tx>
      <c:layout>
        <c:manualLayout>
          <c:xMode val="edge"/>
          <c:yMode val="edge"/>
          <c:x val="0.46002892992021505"/>
          <c:y val="3.0740704061591403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39293386430758398"/>
          <c:y val="9.8832353321517546E-2"/>
          <c:w val="0.50105947425943764"/>
          <c:h val="0.8744839388159155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2019 vs 2018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624C-438C-9AAA-E31C24E8043C}"/>
              </c:ext>
            </c:extLst>
          </c:dPt>
          <c:dPt>
            <c:idx val="1"/>
            <c:invertIfNegative val="0"/>
            <c:bubble3D val="0"/>
            <c:spPr>
              <a:solidFill>
                <a:srgbClr val="70AD47"/>
              </a:solidFill>
              <a:ln>
                <a:solidFill>
                  <a:srgbClr val="70AD47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03B-4B60-8F11-2A6183262D97}"/>
              </c:ext>
            </c:extLst>
          </c:dPt>
          <c:dPt>
            <c:idx val="3"/>
            <c:invertIfNegative val="0"/>
            <c:bubble3D val="0"/>
            <c:spPr>
              <a:solidFill>
                <a:srgbClr val="70AD47"/>
              </a:solidFill>
              <a:ln>
                <a:solidFill>
                  <a:srgbClr val="70AD47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24C-438C-9AAA-E31C24E8043C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/>
              </a:solidFill>
              <a:ln>
                <a:solidFill>
                  <a:schemeClr val="accent6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624C-438C-9AAA-E31C24E8043C}"/>
              </c:ext>
            </c:extLst>
          </c:dPt>
          <c:dPt>
            <c:idx val="5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24C-438C-9AAA-E31C24E8043C}"/>
              </c:ext>
            </c:extLst>
          </c:dPt>
          <c:dPt>
            <c:idx val="6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624C-438C-9AAA-E31C24E8043C}"/>
              </c:ext>
            </c:extLst>
          </c:dPt>
          <c:dPt>
            <c:idx val="7"/>
            <c:invertIfNegative val="0"/>
            <c:bubble3D val="0"/>
            <c:spPr>
              <a:solidFill>
                <a:srgbClr val="70AD47"/>
              </a:solidFill>
              <a:ln>
                <a:solidFill>
                  <a:srgbClr val="70AD47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FC6-45FF-A15F-E91E0D1D034A}"/>
              </c:ext>
            </c:extLst>
          </c:dPt>
          <c:dPt>
            <c:idx val="9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24C-438C-9AAA-E31C24E8043C}"/>
              </c:ext>
            </c:extLst>
          </c:dPt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Sheet1!$A$2:$A$12</c:f>
              <c:strCache>
                <c:ptCount val="11"/>
                <c:pt idx="0">
                  <c:v>180g</c:v>
                </c:pt>
                <c:pt idx="1">
                  <c:v>350g</c:v>
                </c:pt>
                <c:pt idx="2">
                  <c:v>200g</c:v>
                </c:pt>
                <c:pt idx="3">
                  <c:v>170g</c:v>
                </c:pt>
                <c:pt idx="4">
                  <c:v>55g</c:v>
                </c:pt>
                <c:pt idx="5">
                  <c:v>250g</c:v>
                </c:pt>
                <c:pt idx="6">
                  <c:v>340g</c:v>
                </c:pt>
                <c:pt idx="7">
                  <c:v>50g</c:v>
                </c:pt>
                <c:pt idx="8">
                  <c:v>35g</c:v>
                </c:pt>
                <c:pt idx="9">
                  <c:v>150g</c:v>
                </c:pt>
                <c:pt idx="10">
                  <c:v>175g</c:v>
                </c:pt>
              </c:strCache>
            </c:strRef>
          </c:cat>
          <c:val>
            <c:numRef>
              <c:f>Sheet1!$B$2:$B$12</c:f>
              <c:numCache>
                <c:formatCode>0%</c:formatCode>
                <c:ptCount val="11"/>
                <c:pt idx="0">
                  <c:v>1.8994925827082509E-2</c:v>
                </c:pt>
                <c:pt idx="1">
                  <c:v>-8.5864309280858642E-4</c:v>
                </c:pt>
                <c:pt idx="2">
                  <c:v>-5.6477320948756238E-2</c:v>
                </c:pt>
                <c:pt idx="3">
                  <c:v>-0.26950286746810781</c:v>
                </c:pt>
                <c:pt idx="4">
                  <c:v>-1.4817040607408849E-2</c:v>
                </c:pt>
                <c:pt idx="5">
                  <c:v>5.2795274557618788E-2</c:v>
                </c:pt>
                <c:pt idx="6">
                  <c:v>9.1192799944421976E-2</c:v>
                </c:pt>
                <c:pt idx="7">
                  <c:v>-5.2074641341249839E-2</c:v>
                </c:pt>
                <c:pt idx="8">
                  <c:v>-3.9994857146766316E-2</c:v>
                </c:pt>
                <c:pt idx="9">
                  <c:v>1.441662282009637E-2</c:v>
                </c:pt>
                <c:pt idx="10">
                  <c:v>-0.42790235220741546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03B-4B60-8F11-2A6183262D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4"/>
        <c:axId val="149042688"/>
        <c:axId val="149082880"/>
      </c:barChart>
      <c:catAx>
        <c:axId val="149042688"/>
        <c:scaling>
          <c:orientation val="maxMin"/>
        </c:scaling>
        <c:delete val="1"/>
        <c:axPos val="l"/>
        <c:numFmt formatCode="#,##0.0" sourceLinked="0"/>
        <c:majorTickMark val="out"/>
        <c:minorTickMark val="none"/>
        <c:tickLblPos val="nextTo"/>
        <c:crossAx val="149082880"/>
        <c:crosses val="autoZero"/>
        <c:auto val="1"/>
        <c:lblAlgn val="ctr"/>
        <c:lblOffset val="100"/>
        <c:noMultiLvlLbl val="0"/>
      </c:catAx>
      <c:valAx>
        <c:axId val="149082880"/>
        <c:scaling>
          <c:orientation val="minMax"/>
        </c:scaling>
        <c:delete val="1"/>
        <c:axPos val="t"/>
        <c:numFmt formatCode="0%" sourceLinked="1"/>
        <c:majorTickMark val="none"/>
        <c:minorTickMark val="none"/>
        <c:tickLblPos val="nextTo"/>
        <c:crossAx val="149042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19050"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lang="en-US" sz="1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s-ES" b="1" dirty="0" err="1"/>
              <a:t>Volume</a:t>
            </a:r>
            <a:r>
              <a:rPr lang="es-ES" b="1" baseline="0" dirty="0"/>
              <a:t> Sales (‘000 KG</a:t>
            </a:r>
            <a:r>
              <a:rPr lang="es-ES" b="1" dirty="0"/>
              <a:t>)</a:t>
            </a:r>
            <a:endParaRPr lang="en-US" b="1" dirty="0"/>
          </a:p>
        </c:rich>
      </c:tx>
      <c:layout>
        <c:manualLayout>
          <c:xMode val="edge"/>
          <c:yMode val="edge"/>
          <c:x val="0.34365472598391245"/>
          <c:y val="2.8340459728057987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52760324610396825"/>
          <c:y val="9.8832353321517546E-2"/>
          <c:w val="0.36639009806991241"/>
          <c:h val="0.8744839388159155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Year 3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Sheet1!$A$2:$A$12</c:f>
              <c:strCache>
                <c:ptCount val="11"/>
                <c:pt idx="0">
                  <c:v>180g</c:v>
                </c:pt>
                <c:pt idx="1">
                  <c:v>350g</c:v>
                </c:pt>
                <c:pt idx="2">
                  <c:v>200g</c:v>
                </c:pt>
                <c:pt idx="3">
                  <c:v>170g</c:v>
                </c:pt>
                <c:pt idx="4">
                  <c:v>55g</c:v>
                </c:pt>
                <c:pt idx="5">
                  <c:v>250g</c:v>
                </c:pt>
                <c:pt idx="6">
                  <c:v>340g</c:v>
                </c:pt>
                <c:pt idx="7">
                  <c:v>50g</c:v>
                </c:pt>
                <c:pt idx="8">
                  <c:v>35g</c:v>
                </c:pt>
                <c:pt idx="9">
                  <c:v>150g</c:v>
                </c:pt>
                <c:pt idx="10">
                  <c:v>175g</c:v>
                </c:pt>
              </c:strCache>
            </c:strRef>
          </c:cat>
          <c:val>
            <c:numRef>
              <c:f>Sheet1!$B$2:$B$12</c:f>
              <c:numCache>
                <c:formatCode>_ * #,##0_ ;_ * \-#,##0_ ;_ * "-"??_ ;_ @_ </c:formatCode>
                <c:ptCount val="11"/>
                <c:pt idx="0">
                  <c:v>8842.6934999999794</c:v>
                </c:pt>
                <c:pt idx="1">
                  <c:v>3822.3657499999977</c:v>
                </c:pt>
                <c:pt idx="2">
                  <c:v>1439.4288000000006</c:v>
                </c:pt>
                <c:pt idx="3">
                  <c:v>1072.6263900000004</c:v>
                </c:pt>
                <c:pt idx="4">
                  <c:v>801.76849500000003</c:v>
                </c:pt>
                <c:pt idx="5">
                  <c:v>472.42225000000002</c:v>
                </c:pt>
                <c:pt idx="6">
                  <c:v>452.06909999999993</c:v>
                </c:pt>
                <c:pt idx="7">
                  <c:v>448.8741</c:v>
                </c:pt>
                <c:pt idx="8">
                  <c:v>374.70275500000002</c:v>
                </c:pt>
                <c:pt idx="9">
                  <c:v>361.7131500000001</c:v>
                </c:pt>
                <c:pt idx="10">
                  <c:v>335.04432499999996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F96-4D59-BBED-1261FA3048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4"/>
        <c:axId val="152122880"/>
        <c:axId val="152124416"/>
      </c:barChart>
      <c:catAx>
        <c:axId val="152122880"/>
        <c:scaling>
          <c:orientation val="maxMin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124416"/>
        <c:crosses val="autoZero"/>
        <c:auto val="1"/>
        <c:lblAlgn val="ctr"/>
        <c:lblOffset val="100"/>
        <c:noMultiLvlLbl val="0"/>
      </c:catAx>
      <c:valAx>
        <c:axId val="152124416"/>
        <c:scaling>
          <c:orientation val="minMax"/>
        </c:scaling>
        <c:delete val="1"/>
        <c:axPos val="t"/>
        <c:numFmt formatCode="_ * #,##0_ ;_ * \-#,##0_ ;_ * &quot;-&quot;??_ ;_ @_ " sourceLinked="1"/>
        <c:majorTickMark val="none"/>
        <c:minorTickMark val="none"/>
        <c:tickLblPos val="nextTo"/>
        <c:crossAx val="152122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19050"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lang="en-US" sz="1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200" b="1" i="0" kern="1200" spc="0" baseline="0" dirty="0">
                <a:solidFill>
                  <a:srgbClr val="000000"/>
                </a:solidFill>
                <a:effectLst/>
              </a:rPr>
              <a:t>Price Per  KG</a:t>
            </a:r>
            <a:endParaRPr lang="en-US" dirty="0">
              <a:effectLst/>
            </a:endParaRPr>
          </a:p>
        </c:rich>
      </c:tx>
      <c:layout>
        <c:manualLayout>
          <c:xMode val="edge"/>
          <c:yMode val="edge"/>
          <c:x val="0.46002892992021505"/>
          <c:y val="3.0740704061591403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52760324610396825"/>
          <c:y val="9.8832353321517546E-2"/>
          <c:w val="0.36639009806991241"/>
          <c:h val="0.8744839388159155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Year 3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Sheet1!$A$2:$A$12</c:f>
              <c:strCache>
                <c:ptCount val="11"/>
                <c:pt idx="0">
                  <c:v>180g</c:v>
                </c:pt>
                <c:pt idx="1">
                  <c:v>350g</c:v>
                </c:pt>
                <c:pt idx="2">
                  <c:v>200g</c:v>
                </c:pt>
                <c:pt idx="3">
                  <c:v>170g</c:v>
                </c:pt>
                <c:pt idx="4">
                  <c:v>55g</c:v>
                </c:pt>
                <c:pt idx="5">
                  <c:v>250g</c:v>
                </c:pt>
                <c:pt idx="6">
                  <c:v>340g</c:v>
                </c:pt>
                <c:pt idx="7">
                  <c:v>50g</c:v>
                </c:pt>
                <c:pt idx="8">
                  <c:v>35g</c:v>
                </c:pt>
                <c:pt idx="9">
                  <c:v>150g</c:v>
                </c:pt>
                <c:pt idx="10">
                  <c:v>175g</c:v>
                </c:pt>
              </c:strCache>
            </c:strRef>
          </c:cat>
          <c:val>
            <c:numRef>
              <c:f>Sheet1!$B$2:$B$12</c:f>
              <c:numCache>
                <c:formatCode>_ * #,##0_ ;_ * \-#,##0_ ;_ * "-"??_ ;_ @_ </c:formatCode>
                <c:ptCount val="11"/>
                <c:pt idx="0" formatCode="0">
                  <c:v>16.726248588396771</c:v>
                </c:pt>
                <c:pt idx="1">
                  <c:v>14.088092374467314</c:v>
                </c:pt>
                <c:pt idx="2">
                  <c:v>15.218812929128557</c:v>
                </c:pt>
                <c:pt idx="3">
                  <c:v>18.104052335501454</c:v>
                </c:pt>
                <c:pt idx="4">
                  <c:v>19.744036826989586</c:v>
                </c:pt>
                <c:pt idx="5">
                  <c:v>20.109228394725275</c:v>
                </c:pt>
                <c:pt idx="6">
                  <c:v>24.839843411106841</c:v>
                </c:pt>
                <c:pt idx="7">
                  <c:v>21.017621308513913</c:v>
                </c:pt>
                <c:pt idx="8">
                  <c:v>18.204765718896308</c:v>
                </c:pt>
                <c:pt idx="9">
                  <c:v>26.475308771605334</c:v>
                </c:pt>
                <c:pt idx="10">
                  <c:v>17.472798785653207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03B-4B60-8F11-2A6183262D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4"/>
        <c:axId val="152050304"/>
        <c:axId val="152695168"/>
      </c:barChart>
      <c:catAx>
        <c:axId val="152050304"/>
        <c:scaling>
          <c:orientation val="maxMin"/>
        </c:scaling>
        <c:delete val="0"/>
        <c:axPos val="l"/>
        <c:numFmt formatCode="#,##0.0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695168"/>
        <c:crosses val="autoZero"/>
        <c:auto val="1"/>
        <c:lblAlgn val="ctr"/>
        <c:lblOffset val="100"/>
        <c:noMultiLvlLbl val="0"/>
      </c:catAx>
      <c:valAx>
        <c:axId val="152695168"/>
        <c:scaling>
          <c:orientation val="minMax"/>
        </c:scaling>
        <c:delete val="1"/>
        <c:axPos val="t"/>
        <c:numFmt formatCode="0" sourceLinked="1"/>
        <c:majorTickMark val="none"/>
        <c:minorTickMark val="none"/>
        <c:tickLblPos val="nextTo"/>
        <c:crossAx val="1520503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19050"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lang="en-US" sz="1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s-ES" sz="1200" b="1" i="0" kern="1200" spc="0" baseline="0" dirty="0">
                <a:solidFill>
                  <a:srgbClr val="000000"/>
                </a:solidFill>
                <a:effectLst/>
              </a:rPr>
              <a:t>Pts. Change</a:t>
            </a:r>
            <a:endParaRPr lang="en-US" dirty="0">
              <a:effectLst/>
            </a:endParaRPr>
          </a:p>
          <a:p>
            <a:pPr algn="ctr">
              <a:defRPr lang="en-US" sz="1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s-ES" sz="1200" b="1" i="0" kern="1200" spc="0" baseline="0" dirty="0">
                <a:solidFill>
                  <a:srgbClr val="000000"/>
                </a:solidFill>
                <a:effectLst/>
              </a:rPr>
              <a:t>(2019 vs 2018)</a:t>
            </a:r>
            <a:endParaRPr lang="en-US" dirty="0">
              <a:effectLst/>
            </a:endParaRPr>
          </a:p>
        </c:rich>
      </c:tx>
      <c:layout>
        <c:manualLayout>
          <c:xMode val="edge"/>
          <c:yMode val="edge"/>
          <c:x val="0.42752263654968714"/>
          <c:y val="2.5940215394524631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38364632463900211"/>
          <c:y val="0.10603315587904889"/>
          <c:w val="0.50105947425943764"/>
          <c:h val="0.8744839388159155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2019 vs 2018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BF7-4ED9-81D1-B2493D056A94}"/>
              </c:ext>
            </c:extLst>
          </c:dPt>
          <c:dPt>
            <c:idx val="2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67E-4544-AEF4-4A750237EAA7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6BF7-4ED9-81D1-B2493D056A94}"/>
              </c:ext>
            </c:extLst>
          </c:dPt>
          <c:dPt>
            <c:idx val="4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BF7-4ED9-81D1-B2493D056A94}"/>
              </c:ext>
            </c:extLst>
          </c:dPt>
          <c:dPt>
            <c:idx val="5"/>
            <c:invertIfNegative val="0"/>
            <c:bubble3D val="0"/>
            <c:spPr>
              <a:solidFill>
                <a:srgbClr val="70AD47"/>
              </a:solidFill>
              <a:ln>
                <a:solidFill>
                  <a:srgbClr val="70AD47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067E-4544-AEF4-4A750237EAA7}"/>
              </c:ext>
            </c:extLst>
          </c:dPt>
          <c:dPt>
            <c:idx val="6"/>
            <c:invertIfNegative val="0"/>
            <c:bubble3D val="0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C703-4ADB-A8E9-B7B55E37DDB1}"/>
              </c:ext>
            </c:extLst>
          </c:dPt>
          <c:dPt>
            <c:idx val="7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67E-4544-AEF4-4A750237EAA7}"/>
              </c:ext>
            </c:extLst>
          </c:dPt>
          <c:dPt>
            <c:idx val="8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C703-4ADB-A8E9-B7B55E37DDB1}"/>
              </c:ext>
            </c:extLst>
          </c:dPt>
          <c:dPt>
            <c:idx val="9"/>
            <c:invertIfNegative val="0"/>
            <c:bubble3D val="0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067E-4544-AEF4-4A750237EAA7}"/>
              </c:ext>
            </c:extLst>
          </c:dPt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Sheet1!$A$2:$A$12</c:f>
              <c:strCache>
                <c:ptCount val="11"/>
                <c:pt idx="0">
                  <c:v>180g</c:v>
                </c:pt>
                <c:pt idx="1">
                  <c:v>350g</c:v>
                </c:pt>
                <c:pt idx="2">
                  <c:v>200g</c:v>
                </c:pt>
                <c:pt idx="3">
                  <c:v>170g</c:v>
                </c:pt>
                <c:pt idx="4">
                  <c:v>55g</c:v>
                </c:pt>
                <c:pt idx="5">
                  <c:v>250g</c:v>
                </c:pt>
                <c:pt idx="6">
                  <c:v>340g</c:v>
                </c:pt>
                <c:pt idx="7">
                  <c:v>50g</c:v>
                </c:pt>
                <c:pt idx="8">
                  <c:v>35g</c:v>
                </c:pt>
                <c:pt idx="9">
                  <c:v>150g</c:v>
                </c:pt>
                <c:pt idx="10">
                  <c:v>175g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3" formatCode="#,##0.0">
                  <c:v>57.7</c:v>
                </c:pt>
                <c:pt idx="5" formatCode="#,##0.0">
                  <c:v>3.2999999999999972</c:v>
                </c:pt>
                <c:pt idx="6" formatCode="#,##0.0">
                  <c:v>-0.5</c:v>
                </c:pt>
                <c:pt idx="9" formatCode="#,##0.0">
                  <c:v>-0.5</c:v>
                </c:pt>
                <c:pt idx="10" formatCode="#,##0.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BF7-4ED9-81D1-B2493D056A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4"/>
        <c:axId val="152852352"/>
        <c:axId val="152853888"/>
      </c:barChart>
      <c:catAx>
        <c:axId val="152852352"/>
        <c:scaling>
          <c:orientation val="maxMin"/>
        </c:scaling>
        <c:delete val="1"/>
        <c:axPos val="l"/>
        <c:numFmt formatCode="#,##0.0" sourceLinked="0"/>
        <c:majorTickMark val="out"/>
        <c:minorTickMark val="none"/>
        <c:tickLblPos val="nextTo"/>
        <c:crossAx val="152853888"/>
        <c:crosses val="autoZero"/>
        <c:auto val="1"/>
        <c:lblAlgn val="ctr"/>
        <c:lblOffset val="100"/>
        <c:noMultiLvlLbl val="0"/>
      </c:catAx>
      <c:valAx>
        <c:axId val="152853888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152852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19050"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8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IN" sz="1400" b="1" dirty="0">
                <a:solidFill>
                  <a:schemeClr val="tx1"/>
                </a:solidFill>
              </a:rPr>
              <a:t>Shipments (‘000 Kg)</a:t>
            </a:r>
          </a:p>
        </c:rich>
      </c:tx>
      <c:layout>
        <c:manualLayout>
          <c:xMode val="edge"/>
          <c:yMode val="edge"/>
          <c:x val="0.31856037995400383"/>
          <c:y val="6.14150044662319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8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8094299511778591E-2"/>
          <c:y val="0.25090769223463738"/>
          <c:w val="0.95585181505291961"/>
          <c:h val="0.530157320657774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Shipment Volume</c:v>
                </c:pt>
              </c:strCache>
            </c:strRef>
          </c:tx>
          <c:spPr>
            <a:solidFill>
              <a:srgbClr val="4B227E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n-US"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Sheet1!$A$2:$A$3</c:f>
              <c:numCache>
                <c:formatCode>General</c:formatCode>
                <c:ptCount val="2"/>
                <c:pt idx="0">
                  <c:v>2019</c:v>
                </c:pt>
                <c:pt idx="1">
                  <c:v>2018</c:v>
                </c:pt>
              </c:numCache>
            </c:numRef>
          </c:cat>
          <c:val>
            <c:numRef>
              <c:f>Sheet1!$B$2:$B$3</c:f>
              <c:numCache>
                <c:formatCode>_ * #,##0_ ;_ * \-#,##0_ ;_ * "-"??_ ;_ @_ </c:formatCode>
                <c:ptCount val="2"/>
                <c:pt idx="0">
                  <c:v>28913.10200000001</c:v>
                </c:pt>
                <c:pt idx="1">
                  <c:v>28542.053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2C-475F-83BB-686EC3EAB7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8284032"/>
        <c:axId val="48285568"/>
      </c:barChart>
      <c:catAx>
        <c:axId val="48284032"/>
        <c:scaling>
          <c:orientation val="maxMin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5568"/>
        <c:crosses val="autoZero"/>
        <c:auto val="1"/>
        <c:lblAlgn val="ctr"/>
        <c:lblOffset val="100"/>
        <c:noMultiLvlLbl val="0"/>
      </c:catAx>
      <c:valAx>
        <c:axId val="48285568"/>
        <c:scaling>
          <c:orientation val="minMax"/>
        </c:scaling>
        <c:delete val="1"/>
        <c:axPos val="r"/>
        <c:numFmt formatCode="_ * #,##0_ ;_ * \-#,##0_ ;_ * &quot;-&quot;??_ ;_ @_ " sourceLinked="1"/>
        <c:majorTickMark val="none"/>
        <c:minorTickMark val="none"/>
        <c:tickLblPos val="nextTo"/>
        <c:crossAx val="48284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lang="en-US" sz="1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200" b="1" i="0" kern="1200" spc="0" baseline="0" dirty="0">
                <a:solidFill>
                  <a:srgbClr val="000000"/>
                </a:solidFill>
                <a:effectLst/>
              </a:rPr>
              <a:t>Max Weighted Distribution</a:t>
            </a:r>
            <a:endParaRPr lang="en-US" dirty="0">
              <a:effectLst/>
            </a:endParaRPr>
          </a:p>
        </c:rich>
      </c:tx>
      <c:layout>
        <c:manualLayout>
          <c:xMode val="edge"/>
          <c:yMode val="edge"/>
          <c:x val="0.38149389011707463"/>
          <c:y val="1.63392380603909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52760324610396825"/>
          <c:y val="9.8832353321517546E-2"/>
          <c:w val="0.36639009806991241"/>
          <c:h val="0.8744839388159155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Year 3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Sheet1!$A$2:$A$12</c:f>
              <c:strCache>
                <c:ptCount val="11"/>
                <c:pt idx="0">
                  <c:v>180g</c:v>
                </c:pt>
                <c:pt idx="1">
                  <c:v>350g</c:v>
                </c:pt>
                <c:pt idx="2">
                  <c:v>200g</c:v>
                </c:pt>
                <c:pt idx="3">
                  <c:v>170g</c:v>
                </c:pt>
                <c:pt idx="4">
                  <c:v>55g</c:v>
                </c:pt>
                <c:pt idx="5">
                  <c:v>250g</c:v>
                </c:pt>
                <c:pt idx="6">
                  <c:v>340g</c:v>
                </c:pt>
                <c:pt idx="7">
                  <c:v>50g</c:v>
                </c:pt>
                <c:pt idx="8">
                  <c:v>35g</c:v>
                </c:pt>
                <c:pt idx="9">
                  <c:v>150g</c:v>
                </c:pt>
                <c:pt idx="10">
                  <c:v>175g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97.5</c:v>
                </c:pt>
                <c:pt idx="6">
                  <c:v>41.8</c:v>
                </c:pt>
                <c:pt idx="7">
                  <c:v>100</c:v>
                </c:pt>
                <c:pt idx="8">
                  <c:v>99.9</c:v>
                </c:pt>
                <c:pt idx="9">
                  <c:v>97.7</c:v>
                </c:pt>
                <c:pt idx="10">
                  <c:v>99.9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2718-4467-81E9-87C7AA2D7A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4"/>
        <c:axId val="152914944"/>
        <c:axId val="152920832"/>
      </c:barChart>
      <c:catAx>
        <c:axId val="152914944"/>
        <c:scaling>
          <c:orientation val="maxMin"/>
        </c:scaling>
        <c:delete val="0"/>
        <c:axPos val="l"/>
        <c:numFmt formatCode="#,##0.0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920832"/>
        <c:crosses val="autoZero"/>
        <c:auto val="1"/>
        <c:lblAlgn val="ctr"/>
        <c:lblOffset val="100"/>
        <c:noMultiLvlLbl val="0"/>
      </c:catAx>
      <c:valAx>
        <c:axId val="152920832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152914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19050"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lang="en-US" sz="1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s-ES" b="1" dirty="0"/>
              <a:t>%Change</a:t>
            </a:r>
          </a:p>
          <a:p>
            <a:pPr algn="ctr">
              <a:defRPr lang="en-US" sz="1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s-ES" b="1" dirty="0"/>
              <a:t>(2019 vs </a:t>
            </a:r>
            <a:r>
              <a:rPr lang="es-ES" b="1" baseline="0" dirty="0"/>
              <a:t> 2018)</a:t>
            </a:r>
            <a:endParaRPr lang="en-US" b="1" dirty="0"/>
          </a:p>
        </c:rich>
      </c:tx>
      <c:layout>
        <c:manualLayout>
          <c:xMode val="edge"/>
          <c:yMode val="edge"/>
          <c:x val="0.47648055145872431"/>
          <c:y val="3.0740704061591413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3845867173981683"/>
          <c:y val="0.11803437754671593"/>
          <c:w val="0.50940675887440456"/>
          <c:h val="0.8552818983022147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2019 vs 2018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486B-4B4F-AB9F-F1FB33541F4F}"/>
              </c:ext>
            </c:extLst>
          </c:dPt>
          <c:dPt>
            <c:idx val="2"/>
            <c:invertIfNegative val="0"/>
            <c:bubble3D val="0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FBDC-498B-806A-23325A3125AB}"/>
              </c:ext>
            </c:extLst>
          </c:dPt>
          <c:dPt>
            <c:idx val="4"/>
            <c:invertIfNegative val="0"/>
            <c:bubble3D val="0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F96-4D59-BBED-1261FA30489F}"/>
              </c:ext>
            </c:extLst>
          </c:dPt>
          <c:dPt>
            <c:idx val="5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CDD5-4BDE-B322-43534BC7FC0F}"/>
              </c:ext>
            </c:extLst>
          </c:dPt>
          <c:dPt>
            <c:idx val="6"/>
            <c:invertIfNegative val="0"/>
            <c:bubble3D val="0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BDC-498B-806A-23325A3125AB}"/>
              </c:ext>
            </c:extLst>
          </c:dPt>
          <c:dPt>
            <c:idx val="7"/>
            <c:invertIfNegative val="0"/>
            <c:bubble3D val="0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DD5-4BDE-B322-43534BC7FC0F}"/>
              </c:ext>
            </c:extLst>
          </c:dPt>
          <c:dPt>
            <c:idx val="8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EDAF-43C9-BFB5-C75018F9BBAE}"/>
              </c:ext>
            </c:extLst>
          </c:dPt>
          <c:dPt>
            <c:idx val="9"/>
            <c:invertIfNegative val="0"/>
            <c:bubble3D val="0"/>
            <c:spPr>
              <a:solidFill>
                <a:srgbClr val="70AD4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CDD5-4BDE-B322-43534BC7FC0F}"/>
              </c:ext>
            </c:extLst>
          </c:dPt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Sheet1!$A$2:$A$13</c:f>
              <c:strCache>
                <c:ptCount val="12"/>
                <c:pt idx="0">
                  <c:v>015 MDLZ Family Blocks Milk Core</c:v>
                </c:pt>
                <c:pt idx="1">
                  <c:v>012 MDLZ LGE Blocks Core</c:v>
                </c:pt>
                <c:pt idx="2">
                  <c:v>065 MDLZ Sharepacks - REG</c:v>
                </c:pt>
                <c:pt idx="3">
                  <c:v>NPD 2019 MDLZ Family Blocks</c:v>
                </c:pt>
                <c:pt idx="4">
                  <c:v>003 MDLZ Medium Bars</c:v>
                </c:pt>
                <c:pt idx="5">
                  <c:v>023 NPD 2018 MDLZ Family Blocks Milk Core</c:v>
                </c:pt>
                <c:pt idx="6">
                  <c:v>018 NPD 2018 MDLZ Large Blocks Milk Core</c:v>
                </c:pt>
                <c:pt idx="7">
                  <c:v>039 MDLZ Easter - Packaged Choc Large</c:v>
                </c:pt>
                <c:pt idx="8">
                  <c:v>031 MDLZ Easter - Novelties Small</c:v>
                </c:pt>
                <c:pt idx="9">
                  <c:v>029 MDLZ Easter - Bag Lines Small</c:v>
                </c:pt>
                <c:pt idx="10">
                  <c:v>063 MDLZ Pre Teen Freddo Large</c:v>
                </c:pt>
                <c:pt idx="11">
                  <c:v>010 MDLZ Medium Blocks Bubbly</c:v>
                </c:pt>
              </c:strCache>
            </c:strRef>
          </c:cat>
          <c:val>
            <c:numRef>
              <c:f>Sheet1!$B$2:$B$13</c:f>
              <c:numCache>
                <c:formatCode>0%</c:formatCode>
                <c:ptCount val="12"/>
                <c:pt idx="0">
                  <c:v>2.8899340862141187E-2</c:v>
                </c:pt>
                <c:pt idx="1">
                  <c:v>-2.1611206326061838E-2</c:v>
                </c:pt>
                <c:pt idx="2">
                  <c:v>-8.8638037012299109E-2</c:v>
                </c:pt>
                <c:pt idx="4">
                  <c:v>-9.7065033496980258E-3</c:v>
                </c:pt>
                <c:pt idx="5">
                  <c:v>-0.53336996547038318</c:v>
                </c:pt>
                <c:pt idx="6">
                  <c:v>0.99065095126043401</c:v>
                </c:pt>
                <c:pt idx="7">
                  <c:v>-2.9501983019001865E-2</c:v>
                </c:pt>
                <c:pt idx="8">
                  <c:v>3.072919677104613E-2</c:v>
                </c:pt>
                <c:pt idx="9">
                  <c:v>2.2660139274205626E-2</c:v>
                </c:pt>
                <c:pt idx="10">
                  <c:v>8.4771369637546057E-2</c:v>
                </c:pt>
                <c:pt idx="11">
                  <c:v>9.7836809194215224E-2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F96-4D59-BBED-1261FA3048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4"/>
        <c:axId val="145950592"/>
        <c:axId val="146122240"/>
      </c:barChart>
      <c:catAx>
        <c:axId val="145950592"/>
        <c:scaling>
          <c:orientation val="maxMin"/>
        </c:scaling>
        <c:delete val="1"/>
        <c:axPos val="l"/>
        <c:numFmt formatCode="#,##0.0" sourceLinked="0"/>
        <c:majorTickMark val="out"/>
        <c:minorTickMark val="none"/>
        <c:tickLblPos val="nextTo"/>
        <c:crossAx val="146122240"/>
        <c:crosses val="autoZero"/>
        <c:auto val="1"/>
        <c:lblAlgn val="ctr"/>
        <c:lblOffset val="100"/>
        <c:noMultiLvlLbl val="0"/>
      </c:catAx>
      <c:valAx>
        <c:axId val="146122240"/>
        <c:scaling>
          <c:orientation val="minMax"/>
        </c:scaling>
        <c:delete val="1"/>
        <c:axPos val="t"/>
        <c:numFmt formatCode="0%" sourceLinked="1"/>
        <c:majorTickMark val="none"/>
        <c:minorTickMark val="none"/>
        <c:tickLblPos val="nextTo"/>
        <c:crossAx val="145950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19050"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lang="en-US" sz="1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s-ES" sz="1200" b="1" i="0" baseline="0" dirty="0"/>
              <a:t>%</a:t>
            </a:r>
            <a:r>
              <a:rPr lang="es-ES" sz="1200" b="1" i="0" baseline="0" dirty="0" err="1"/>
              <a:t>Change</a:t>
            </a:r>
            <a:endParaRPr lang="en-IN" sz="1200" dirty="0"/>
          </a:p>
          <a:p>
            <a:pPr algn="ctr">
              <a:defRPr lang="en-US" sz="1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s-ES" sz="1200" b="1" i="0" baseline="0" dirty="0"/>
              <a:t>(2019 vs 2018)</a:t>
            </a:r>
            <a:endParaRPr lang="en-US" sz="1200" b="1" i="0" baseline="0" dirty="0"/>
          </a:p>
        </c:rich>
      </c:tx>
      <c:layout>
        <c:manualLayout>
          <c:xMode val="edge"/>
          <c:yMode val="edge"/>
          <c:x val="0.46002892992021505"/>
          <c:y val="3.0740704061591403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39293386430758398"/>
          <c:y val="9.8832353321517546E-2"/>
          <c:w val="0.50105947425943764"/>
          <c:h val="0.8744839388159155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2019 vs 2018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624C-438C-9AAA-E31C24E8043C}"/>
              </c:ext>
            </c:extLst>
          </c:dPt>
          <c:dPt>
            <c:idx val="1"/>
            <c:invertIfNegative val="0"/>
            <c:bubble3D val="0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03B-4B60-8F11-2A6183262D97}"/>
              </c:ext>
            </c:extLst>
          </c:dPt>
          <c:dPt>
            <c:idx val="2"/>
            <c:invertIfNegative val="0"/>
            <c:bubble3D val="0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922E-4F7E-ABA8-883D35B4B2B0}"/>
              </c:ext>
            </c:extLst>
          </c:dPt>
          <c:dPt>
            <c:idx val="3"/>
            <c:invertIfNegative val="0"/>
            <c:bubble3D val="0"/>
            <c:spPr>
              <a:solidFill>
                <a:srgbClr val="70AD47"/>
              </a:solidFill>
              <a:ln>
                <a:solidFill>
                  <a:srgbClr val="70AD47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24C-438C-9AAA-E31C24E8043C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/>
              </a:solidFill>
              <a:ln>
                <a:solidFill>
                  <a:schemeClr val="accent6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624C-438C-9AAA-E31C24E8043C}"/>
              </c:ext>
            </c:extLst>
          </c:dPt>
          <c:dPt>
            <c:idx val="5"/>
            <c:invertIfNegative val="0"/>
            <c:bubble3D val="0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24C-438C-9AAA-E31C24E8043C}"/>
              </c:ext>
            </c:extLst>
          </c:dPt>
          <c:dPt>
            <c:idx val="6"/>
            <c:invertIfNegative val="0"/>
            <c:bubble3D val="0"/>
            <c:spPr>
              <a:solidFill>
                <a:srgbClr val="70AD47"/>
              </a:solidFill>
              <a:ln>
                <a:solidFill>
                  <a:srgbClr val="70AD47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624C-438C-9AAA-E31C24E8043C}"/>
              </c:ext>
            </c:extLst>
          </c:dPt>
          <c:dPt>
            <c:idx val="7"/>
            <c:invertIfNegative val="0"/>
            <c:bubble3D val="0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FC6-45FF-A15F-E91E0D1D034A}"/>
              </c:ext>
            </c:extLst>
          </c:dPt>
          <c:dPt>
            <c:idx val="8"/>
            <c:invertIfNegative val="0"/>
            <c:bubble3D val="0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22E-4F7E-ABA8-883D35B4B2B0}"/>
              </c:ext>
            </c:extLst>
          </c:dPt>
          <c:dPt>
            <c:idx val="9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24C-438C-9AAA-E31C24E8043C}"/>
              </c:ext>
            </c:extLst>
          </c:dPt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Sheet1!$A$2:$A$13</c:f>
              <c:strCache>
                <c:ptCount val="12"/>
                <c:pt idx="0">
                  <c:v>015 MDLZ Family Blocks Milk Core</c:v>
                </c:pt>
                <c:pt idx="1">
                  <c:v>012 MDLZ LGE Blocks Core</c:v>
                </c:pt>
                <c:pt idx="2">
                  <c:v>065 MDLZ Sharepacks - REG</c:v>
                </c:pt>
                <c:pt idx="3">
                  <c:v>NPD 2019 MDLZ Family Blocks</c:v>
                </c:pt>
                <c:pt idx="4">
                  <c:v>003 MDLZ Medium Bars</c:v>
                </c:pt>
                <c:pt idx="5">
                  <c:v>023 NPD 2018 MDLZ Family Blocks Milk Core</c:v>
                </c:pt>
                <c:pt idx="6">
                  <c:v>018 NPD 2018 MDLZ Large Blocks Milk Core</c:v>
                </c:pt>
                <c:pt idx="7">
                  <c:v>039 MDLZ Easter - Packaged Choc Large</c:v>
                </c:pt>
                <c:pt idx="8">
                  <c:v>031 MDLZ Easter - Novelties Small</c:v>
                </c:pt>
                <c:pt idx="9">
                  <c:v>029 MDLZ Easter - Bag Lines Small</c:v>
                </c:pt>
                <c:pt idx="10">
                  <c:v>063 MDLZ Pre Teen Freddo Large</c:v>
                </c:pt>
                <c:pt idx="11">
                  <c:v>010 MDLZ Medium Blocks Bubbly</c:v>
                </c:pt>
              </c:strCache>
            </c:strRef>
          </c:cat>
          <c:val>
            <c:numRef>
              <c:f>Sheet1!$B$2:$B$13</c:f>
              <c:numCache>
                <c:formatCode>0%</c:formatCode>
                <c:ptCount val="12"/>
                <c:pt idx="0">
                  <c:v>2.9632068381593157E-2</c:v>
                </c:pt>
                <c:pt idx="1">
                  <c:v>1.2139812819540463E-3</c:v>
                </c:pt>
                <c:pt idx="2">
                  <c:v>3.8881963791719265E-3</c:v>
                </c:pt>
                <c:pt idx="4">
                  <c:v>-1.8001809193094132E-2</c:v>
                </c:pt>
                <c:pt idx="5">
                  <c:v>7.2298328387260247E-2</c:v>
                </c:pt>
                <c:pt idx="6">
                  <c:v>-5.1223229731446329E-3</c:v>
                </c:pt>
                <c:pt idx="7">
                  <c:v>9.1175857217771661E-2</c:v>
                </c:pt>
                <c:pt idx="8">
                  <c:v>1.1664173837532932E-2</c:v>
                </c:pt>
                <c:pt idx="9">
                  <c:v>3.0877090800797369E-2</c:v>
                </c:pt>
                <c:pt idx="10">
                  <c:v>-3.9994616715190334E-2</c:v>
                </c:pt>
                <c:pt idx="11">
                  <c:v>-8.7267506291710317E-2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03B-4B60-8F11-2A6183262D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4"/>
        <c:axId val="149042688"/>
        <c:axId val="149082880"/>
      </c:barChart>
      <c:catAx>
        <c:axId val="149042688"/>
        <c:scaling>
          <c:orientation val="maxMin"/>
        </c:scaling>
        <c:delete val="1"/>
        <c:axPos val="l"/>
        <c:numFmt formatCode="#,##0.0" sourceLinked="0"/>
        <c:majorTickMark val="out"/>
        <c:minorTickMark val="none"/>
        <c:tickLblPos val="nextTo"/>
        <c:crossAx val="149082880"/>
        <c:crosses val="autoZero"/>
        <c:auto val="1"/>
        <c:lblAlgn val="ctr"/>
        <c:lblOffset val="100"/>
        <c:noMultiLvlLbl val="0"/>
      </c:catAx>
      <c:valAx>
        <c:axId val="149082880"/>
        <c:scaling>
          <c:orientation val="minMax"/>
        </c:scaling>
        <c:delete val="1"/>
        <c:axPos val="t"/>
        <c:numFmt formatCode="0%" sourceLinked="1"/>
        <c:majorTickMark val="none"/>
        <c:minorTickMark val="none"/>
        <c:tickLblPos val="nextTo"/>
        <c:crossAx val="149042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19050"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lang="en-US" sz="1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s-ES" b="1" dirty="0" err="1"/>
              <a:t>Volume</a:t>
            </a:r>
            <a:r>
              <a:rPr lang="es-ES" b="1" baseline="0" dirty="0"/>
              <a:t> Sales (‘000 KG</a:t>
            </a:r>
            <a:r>
              <a:rPr lang="es-ES" b="1" dirty="0"/>
              <a:t>)</a:t>
            </a:r>
            <a:endParaRPr lang="en-US" b="1" dirty="0"/>
          </a:p>
        </c:rich>
      </c:tx>
      <c:layout>
        <c:manualLayout>
          <c:xMode val="edge"/>
          <c:yMode val="edge"/>
          <c:x val="0.34365472598391245"/>
          <c:y val="2.8340459728057987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52760324610396825"/>
          <c:y val="9.8832353321517546E-2"/>
          <c:w val="0.36639009806991241"/>
          <c:h val="0.8744839388159155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Sheet1!$A$2:$A$13</c:f>
              <c:strCache>
                <c:ptCount val="12"/>
                <c:pt idx="0">
                  <c:v>015 MDLZ Family Blocks Milk Core</c:v>
                </c:pt>
                <c:pt idx="1">
                  <c:v>012 MDLZ LGE Blocks Core</c:v>
                </c:pt>
                <c:pt idx="2">
                  <c:v>065 MDLZ Sharepacks - REG</c:v>
                </c:pt>
                <c:pt idx="3">
                  <c:v>NPD 2019 MDLZ Family Blocks</c:v>
                </c:pt>
                <c:pt idx="4">
                  <c:v>003 MDLZ Medium Bars</c:v>
                </c:pt>
                <c:pt idx="5">
                  <c:v>023 NPD 2018 MDLZ Family Blocks Milk Core</c:v>
                </c:pt>
                <c:pt idx="6">
                  <c:v>018 NPD 2018 MDLZ Large Blocks Milk Core</c:v>
                </c:pt>
                <c:pt idx="7">
                  <c:v>039 MDLZ Easter - Packaged Choc Large</c:v>
                </c:pt>
                <c:pt idx="8">
                  <c:v>031 MDLZ Easter - Novelties Small</c:v>
                </c:pt>
                <c:pt idx="9">
                  <c:v>029 MDLZ Easter - Bag Lines Small</c:v>
                </c:pt>
                <c:pt idx="10">
                  <c:v>063 MDLZ Pre Teen Freddo Large</c:v>
                </c:pt>
                <c:pt idx="11">
                  <c:v>010 MDLZ Medium Blocks Bubbly</c:v>
                </c:pt>
              </c:strCache>
            </c:strRef>
          </c:cat>
          <c:val>
            <c:numRef>
              <c:f>Sheet1!$B$2:$B$13</c:f>
              <c:numCache>
                <c:formatCode>_(* #,##0_);_(* \(#,##0\);_(* "-"??_);_(@_)</c:formatCode>
                <c:ptCount val="12"/>
                <c:pt idx="0">
                  <c:v>7451.6334299999971</c:v>
                </c:pt>
                <c:pt idx="1">
                  <c:v>2992.4485499999982</c:v>
                </c:pt>
                <c:pt idx="2">
                  <c:v>2239.9673600000015</c:v>
                </c:pt>
                <c:pt idx="3">
                  <c:v>1259.5895250000001</c:v>
                </c:pt>
                <c:pt idx="4">
                  <c:v>1133.8539839999994</c:v>
                </c:pt>
                <c:pt idx="5">
                  <c:v>720.92236300000081</c:v>
                </c:pt>
                <c:pt idx="6">
                  <c:v>528.2256000000001</c:v>
                </c:pt>
                <c:pt idx="7">
                  <c:v>452.09357999999992</c:v>
                </c:pt>
                <c:pt idx="8">
                  <c:v>423.87993000000006</c:v>
                </c:pt>
                <c:pt idx="9">
                  <c:v>402.92444499999999</c:v>
                </c:pt>
                <c:pt idx="10">
                  <c:v>374.70279499999998</c:v>
                </c:pt>
                <c:pt idx="11">
                  <c:v>302.09697499999993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F96-4D59-BBED-1261FA3048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4"/>
        <c:axId val="152122880"/>
        <c:axId val="152124416"/>
      </c:barChart>
      <c:catAx>
        <c:axId val="152122880"/>
        <c:scaling>
          <c:orientation val="maxMin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124416"/>
        <c:crosses val="autoZero"/>
        <c:auto val="1"/>
        <c:lblAlgn val="ctr"/>
        <c:lblOffset val="100"/>
        <c:noMultiLvlLbl val="0"/>
      </c:catAx>
      <c:valAx>
        <c:axId val="152124416"/>
        <c:scaling>
          <c:orientation val="minMax"/>
        </c:scaling>
        <c:delete val="1"/>
        <c:axPos val="t"/>
        <c:numFmt formatCode="_(* #,##0_);_(* \(#,##0\);_(* &quot;-&quot;??_);_(@_)" sourceLinked="1"/>
        <c:majorTickMark val="none"/>
        <c:minorTickMark val="none"/>
        <c:tickLblPos val="nextTo"/>
        <c:crossAx val="152122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19050"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lang="en-US" sz="1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200" b="1" i="0" kern="1200" spc="0" baseline="0" dirty="0">
                <a:solidFill>
                  <a:srgbClr val="000000"/>
                </a:solidFill>
                <a:effectLst/>
              </a:rPr>
              <a:t>Price Per  KG</a:t>
            </a:r>
            <a:endParaRPr lang="en-US" dirty="0">
              <a:effectLst/>
            </a:endParaRPr>
          </a:p>
        </c:rich>
      </c:tx>
      <c:layout>
        <c:manualLayout>
          <c:xMode val="edge"/>
          <c:yMode val="edge"/>
          <c:x val="0.46002892992021505"/>
          <c:y val="3.0740704061591403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52760324610396825"/>
          <c:y val="9.8832353321517546E-2"/>
          <c:w val="0.36639009806991241"/>
          <c:h val="0.8744839388159155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Sheet1!$A$2:$A$13</c:f>
              <c:strCache>
                <c:ptCount val="12"/>
                <c:pt idx="0">
                  <c:v>015 MDLZ Family Blocks Milk Core</c:v>
                </c:pt>
                <c:pt idx="1">
                  <c:v>012 MDLZ LGE Blocks Core</c:v>
                </c:pt>
                <c:pt idx="2">
                  <c:v>065 MDLZ Sharepacks - REG</c:v>
                </c:pt>
                <c:pt idx="3">
                  <c:v>NPD 2019 MDLZ Family Blocks</c:v>
                </c:pt>
                <c:pt idx="4">
                  <c:v>003 MDLZ Medium Bars</c:v>
                </c:pt>
                <c:pt idx="5">
                  <c:v>023 NPD 2018 MDLZ Family Blocks Milk Core</c:v>
                </c:pt>
                <c:pt idx="6">
                  <c:v>018 NPD 2018 MDLZ Large Blocks Milk Core</c:v>
                </c:pt>
                <c:pt idx="7">
                  <c:v>039 MDLZ Easter - Packaged Choc Large</c:v>
                </c:pt>
                <c:pt idx="8">
                  <c:v>031 MDLZ Easter - Novelties Small</c:v>
                </c:pt>
                <c:pt idx="9">
                  <c:v>029 MDLZ Easter - Bag Lines Small</c:v>
                </c:pt>
                <c:pt idx="10">
                  <c:v>063 MDLZ Pre Teen Freddo Large</c:v>
                </c:pt>
                <c:pt idx="11">
                  <c:v>010 MDLZ Medium Blocks Bubbly</c:v>
                </c:pt>
              </c:strCache>
            </c:strRef>
          </c:cat>
          <c:val>
            <c:numRef>
              <c:f>Sheet1!$B$2:$B$13</c:f>
              <c:numCache>
                <c:formatCode>_ * #,##0_ ;_ * \-#,##0_ ;_ * "-"??_ ;_ @_ </c:formatCode>
                <c:ptCount val="12"/>
                <c:pt idx="0" formatCode="0">
                  <c:v>16.681904260285108</c:v>
                </c:pt>
                <c:pt idx="1">
                  <c:v>14.111374520708145</c:v>
                </c:pt>
                <c:pt idx="2">
                  <c:v>15.916103400720971</c:v>
                </c:pt>
                <c:pt idx="3">
                  <c:v>17.131320561752048</c:v>
                </c:pt>
                <c:pt idx="4">
                  <c:v>20.573857370685928</c:v>
                </c:pt>
                <c:pt idx="5">
                  <c:v>16.716233410836757</c:v>
                </c:pt>
                <c:pt idx="6">
                  <c:v>14.096032723518135</c:v>
                </c:pt>
                <c:pt idx="7">
                  <c:v>24.839462385199099</c:v>
                </c:pt>
                <c:pt idx="8">
                  <c:v>27.529912822246622</c:v>
                </c:pt>
                <c:pt idx="9">
                  <c:v>25.824309738765027</c:v>
                </c:pt>
                <c:pt idx="10">
                  <c:v>18.204766564391392</c:v>
                </c:pt>
                <c:pt idx="11">
                  <c:v>17.730152445253722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03B-4B60-8F11-2A6183262D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4"/>
        <c:axId val="152050304"/>
        <c:axId val="152695168"/>
      </c:barChart>
      <c:catAx>
        <c:axId val="152050304"/>
        <c:scaling>
          <c:orientation val="maxMin"/>
        </c:scaling>
        <c:delete val="0"/>
        <c:axPos val="l"/>
        <c:numFmt formatCode="#,##0.0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695168"/>
        <c:crosses val="autoZero"/>
        <c:auto val="1"/>
        <c:lblAlgn val="ctr"/>
        <c:lblOffset val="100"/>
        <c:noMultiLvlLbl val="0"/>
      </c:catAx>
      <c:valAx>
        <c:axId val="152695168"/>
        <c:scaling>
          <c:orientation val="minMax"/>
        </c:scaling>
        <c:delete val="1"/>
        <c:axPos val="t"/>
        <c:numFmt formatCode="0" sourceLinked="1"/>
        <c:majorTickMark val="none"/>
        <c:minorTickMark val="none"/>
        <c:tickLblPos val="nextTo"/>
        <c:crossAx val="1520503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19050"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068134899312794E-2"/>
          <c:y val="0.19743482603212495"/>
          <c:w val="0.84805010322151186"/>
          <c:h val="0.663887589171759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OD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159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  <c:ext xmlns:c16="http://schemas.microsoft.com/office/drawing/2014/chart" uri="{C3380CC4-5D6E-409C-BE32-E72D297353CC}">
                  <c16:uniqueId val="{00000000-E74A-4BA2-80BE-B52F5F98C8F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558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  <c:ext xmlns:c16="http://schemas.microsoft.com/office/drawing/2014/chart" uri="{C3380CC4-5D6E-409C-BE32-E72D297353CC}">
                  <c16:uniqueId val="{00000001-E74A-4BA2-80BE-B52F5F98C8F5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-5400000" vert="horz" lIns="38100" tIns="19050" rIns="38100" bIns="19050">
                <a:spAutoFit/>
              </a:bodyPr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Sheet1!$A$2:$A$3</c:f>
              <c:numCache>
                <c:formatCode>General</c:formatCode>
                <c:ptCount val="2"/>
                <c:pt idx="0">
                  <c:v>2018</c:v>
                </c:pt>
                <c:pt idx="1">
                  <c:v>2019</c:v>
                </c:pt>
              </c:numCache>
            </c:numRef>
          </c:cat>
          <c:val>
            <c:numRef>
              <c:f>Sheet1!$B$2:$B$3</c:f>
              <c:numCache>
                <c:formatCode>_(* #,##0_);_(* \(#,##0\);_(* "-"??_);_(@_)</c:formatCode>
                <c:ptCount val="2"/>
                <c:pt idx="0">
                  <c:v>159612</c:v>
                </c:pt>
                <c:pt idx="1">
                  <c:v>558308.64103288925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Sheet1!$B$2:$B$3</c15:f>
                <c15:dlblRangeCache>
                  <c:ptCount val="2"/>
                  <c:pt idx="0">
                    <c:v> 1,59,612 </c:v>
                  </c:pt>
                  <c:pt idx="1">
                    <c:v> 5,58,309 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C024-4EAD-955E-0FBBA7FE11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79173136"/>
        <c:axId val="-79178032"/>
      </c:barChart>
      <c:catAx>
        <c:axId val="-791731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9178032"/>
        <c:crosses val="autoZero"/>
        <c:auto val="1"/>
        <c:lblAlgn val="ctr"/>
        <c:lblOffset val="100"/>
        <c:noMultiLvlLbl val="0"/>
      </c:catAx>
      <c:valAx>
        <c:axId val="-79178032"/>
        <c:scaling>
          <c:orientation val="minMax"/>
        </c:scaling>
        <c:delete val="1"/>
        <c:axPos val="l"/>
        <c:numFmt formatCode="_(* #,##0_);_(* \(#,##0\);_(* &quot;-&quot;??_);_(@_)" sourceLinked="1"/>
        <c:majorTickMark val="out"/>
        <c:minorTickMark val="none"/>
        <c:tickLblPos val="nextTo"/>
        <c:crossAx val="-79173136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Facebook</c:v>
                </c:pt>
              </c:strCache>
            </c:strRef>
          </c:tx>
          <c:spPr>
            <a:solidFill>
              <a:srgbClr val="FFC9C9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Sheet1!$A$2:$A$3</c:f>
              <c:numCache>
                <c:formatCode>General</c:formatCode>
                <c:ptCount val="2"/>
                <c:pt idx="0">
                  <c:v>2018</c:v>
                </c:pt>
                <c:pt idx="1">
                  <c:v>2019</c:v>
                </c:pt>
              </c:numCache>
            </c:numRef>
          </c:cat>
          <c:val>
            <c:numRef>
              <c:f>Sheet1!$B$2:$B$3</c:f>
              <c:numCache>
                <c:formatCode>#,##0</c:formatCode>
                <c:ptCount val="2"/>
                <c:pt idx="0" formatCode="_(* #,##0_);_(* \(#,##0\);_(* &quot;-&quot;??_);_(@_)">
                  <c:v>702298</c:v>
                </c:pt>
                <c:pt idx="1">
                  <c:v>668780.65896711044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88-47C5-818E-FE086D7BDC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79168240"/>
        <c:axId val="-75676544"/>
      </c:barChart>
      <c:catAx>
        <c:axId val="-791682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5676544"/>
        <c:crosses val="autoZero"/>
        <c:auto val="1"/>
        <c:lblAlgn val="ctr"/>
        <c:lblOffset val="100"/>
        <c:noMultiLvlLbl val="0"/>
      </c:catAx>
      <c:valAx>
        <c:axId val="-75676544"/>
        <c:scaling>
          <c:orientation val="minMax"/>
        </c:scaling>
        <c:delete val="1"/>
        <c:axPos val="l"/>
        <c:numFmt formatCode="_(* #,##0_);_(* \(#,##0\);_(* &quot;-&quot;??_);_(@_)" sourceLinked="1"/>
        <c:majorTickMark val="out"/>
        <c:minorTickMark val="none"/>
        <c:tickLblPos val="nextTo"/>
        <c:crossAx val="-79168240"/>
        <c:crosses val="autoZero"/>
        <c:crossBetween val="between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907079130109739E-2"/>
          <c:y val="6.0411072047879127E-2"/>
          <c:w val="0.79027876260967078"/>
          <c:h val="0.7814312710541451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TV</c:v>
                </c:pt>
              </c:strCache>
            </c:strRef>
          </c:tx>
          <c:spPr>
            <a:solidFill>
              <a:srgbClr val="FF0000">
                <a:alpha val="50196"/>
              </a:srgb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Sheet1!$A$2:$A$3</c:f>
              <c:numCache>
                <c:formatCode>General</c:formatCode>
                <c:ptCount val="2"/>
                <c:pt idx="0">
                  <c:v>2018</c:v>
                </c:pt>
                <c:pt idx="1">
                  <c:v>2019</c:v>
                </c:pt>
              </c:numCache>
            </c:numRef>
          </c:cat>
          <c:val>
            <c:numRef>
              <c:f>Sheet1!$B$2:$B$3</c:f>
              <c:numCache>
                <c:formatCode>#,##0</c:formatCode>
                <c:ptCount val="2"/>
                <c:pt idx="0">
                  <c:v>5396182</c:v>
                </c:pt>
                <c:pt idx="1">
                  <c:v>4357102.5000000084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B8-44E9-AA05-B1C6BED2F9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75671104"/>
        <c:axId val="-75672736"/>
      </c:barChart>
      <c:catAx>
        <c:axId val="-756711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5672736"/>
        <c:crosses val="autoZero"/>
        <c:auto val="1"/>
        <c:lblAlgn val="ctr"/>
        <c:lblOffset val="100"/>
        <c:noMultiLvlLbl val="0"/>
      </c:catAx>
      <c:valAx>
        <c:axId val="-75672736"/>
        <c:scaling>
          <c:orientation val="minMax"/>
        </c:scaling>
        <c:delete val="1"/>
        <c:axPos val="l"/>
        <c:numFmt formatCode="#,##0" sourceLinked="1"/>
        <c:majorTickMark val="out"/>
        <c:minorTickMark val="none"/>
        <c:tickLblPos val="nextTo"/>
        <c:crossAx val="-75671104"/>
        <c:crosses val="autoZero"/>
        <c:crossBetween val="between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Online Video</c:v>
                </c:pt>
              </c:strCache>
            </c:strRef>
          </c:tx>
          <c:spPr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Sheet1!$A$2:$A$3</c:f>
              <c:numCache>
                <c:formatCode>General</c:formatCode>
                <c:ptCount val="2"/>
                <c:pt idx="0">
                  <c:v>2018</c:v>
                </c:pt>
                <c:pt idx="1">
                  <c:v>2019</c:v>
                </c:pt>
              </c:numCache>
            </c:numRef>
          </c:cat>
          <c:val>
            <c:numRef>
              <c:f>Sheet1!$B$2:$B$3</c:f>
              <c:numCache>
                <c:formatCode>_ * #,##0_ ;_ * \-#,##0_ ;_ * "-"??_ ;_ @_ </c:formatCode>
                <c:ptCount val="2"/>
                <c:pt idx="0">
                  <c:v>650584</c:v>
                </c:pt>
                <c:pt idx="1">
                  <c:v>906580.12978401338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A8-460B-B023-AABCFF7EC8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79168240"/>
        <c:axId val="-75676544"/>
      </c:barChart>
      <c:catAx>
        <c:axId val="-791682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5676544"/>
        <c:crosses val="autoZero"/>
        <c:auto val="1"/>
        <c:lblAlgn val="ctr"/>
        <c:lblOffset val="100"/>
        <c:noMultiLvlLbl val="0"/>
      </c:catAx>
      <c:valAx>
        <c:axId val="-75676544"/>
        <c:scaling>
          <c:orientation val="minMax"/>
        </c:scaling>
        <c:delete val="1"/>
        <c:axPos val="l"/>
        <c:numFmt formatCode="_ * #,##0_ ;_ * \-#,##0_ ;_ * &quot;-&quot;??_ ;_ @_ " sourceLinked="1"/>
        <c:majorTickMark val="out"/>
        <c:minorTickMark val="none"/>
        <c:tickLblPos val="nextTo"/>
        <c:crossAx val="-79168240"/>
        <c:crosses val="autoZero"/>
        <c:crossBetween val="between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907079130109739E-2"/>
          <c:y val="6.0411072047879127E-2"/>
          <c:w val="0.79027876260967078"/>
          <c:h val="0.7814312710541451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OOH</c:v>
                </c:pt>
              </c:strCache>
            </c:strRef>
          </c:tx>
          <c:spPr>
            <a:solidFill>
              <a:schemeClr val="accent2">
                <a:alpha val="50196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Sheet1!$A$2:$A$3</c:f>
              <c:numCache>
                <c:formatCode>General</c:formatCode>
                <c:ptCount val="2"/>
                <c:pt idx="0">
                  <c:v>2018</c:v>
                </c:pt>
                <c:pt idx="1">
                  <c:v>2019</c:v>
                </c:pt>
              </c:numCache>
            </c:numRef>
          </c:cat>
          <c:val>
            <c:numRef>
              <c:f>Sheet1!$B$2:$B$3</c:f>
              <c:numCache>
                <c:formatCode>#,##0</c:formatCode>
                <c:ptCount val="2"/>
                <c:pt idx="0">
                  <c:v>1541875</c:v>
                </c:pt>
                <c:pt idx="1">
                  <c:v>3016111.4999999995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95-49BE-80AB-817D956A64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75671104"/>
        <c:axId val="-75672736"/>
      </c:barChart>
      <c:catAx>
        <c:axId val="-756711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5672736"/>
        <c:crosses val="autoZero"/>
        <c:auto val="1"/>
        <c:lblAlgn val="ctr"/>
        <c:lblOffset val="100"/>
        <c:noMultiLvlLbl val="0"/>
      </c:catAx>
      <c:valAx>
        <c:axId val="-75672736"/>
        <c:scaling>
          <c:orientation val="minMax"/>
        </c:scaling>
        <c:delete val="1"/>
        <c:axPos val="l"/>
        <c:numFmt formatCode="#,##0" sourceLinked="1"/>
        <c:majorTickMark val="out"/>
        <c:minorTickMark val="none"/>
        <c:tickLblPos val="nextTo"/>
        <c:crossAx val="-75671104"/>
        <c:crosses val="autoZero"/>
        <c:crossBetween val="between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8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IN" sz="1400" b="1" dirty="0">
                <a:solidFill>
                  <a:schemeClr val="tx1"/>
                </a:solidFill>
              </a:rPr>
              <a:t>Net Revenue (‘000 RMB)</a:t>
            </a:r>
          </a:p>
        </c:rich>
      </c:tx>
      <c:layout>
        <c:manualLayout>
          <c:xMode val="edge"/>
          <c:yMode val="edge"/>
          <c:x val="0.31856045113646603"/>
          <c:y val="3.373673577466997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8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8094299511778591E-2"/>
          <c:y val="4.9277510399041984E-2"/>
          <c:w val="0.95585181505291961"/>
          <c:h val="0.7253042598649145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Net Revenue</c:v>
                </c:pt>
              </c:strCache>
            </c:strRef>
          </c:tx>
          <c:spPr>
            <a:solidFill>
              <a:srgbClr val="4B227E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n-US"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Sheet1!$A$2:$A$3</c:f>
              <c:numCache>
                <c:formatCode>General</c:formatCode>
                <c:ptCount val="2"/>
                <c:pt idx="0">
                  <c:v>2019</c:v>
                </c:pt>
                <c:pt idx="1">
                  <c:v>2018</c:v>
                </c:pt>
              </c:numCache>
            </c:numRef>
          </c:cat>
          <c:val>
            <c:numRef>
              <c:f>Sheet1!$B$2:$B$3</c:f>
              <c:numCache>
                <c:formatCode>_ * #,##0_ ;_ * \-#,##0_ ;_ * "-"??_ ;_ @_ </c:formatCode>
                <c:ptCount val="2"/>
                <c:pt idx="0">
                  <c:v>322847249.05000007</c:v>
                </c:pt>
                <c:pt idx="1">
                  <c:v>313921004.19000006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A6-4B26-9156-F18EB52987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5755392"/>
        <c:axId val="85756928"/>
      </c:barChart>
      <c:catAx>
        <c:axId val="85755392"/>
        <c:scaling>
          <c:orientation val="maxMin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756928"/>
        <c:crosses val="autoZero"/>
        <c:auto val="1"/>
        <c:lblAlgn val="ctr"/>
        <c:lblOffset val="100"/>
        <c:noMultiLvlLbl val="0"/>
      </c:catAx>
      <c:valAx>
        <c:axId val="85756928"/>
        <c:scaling>
          <c:orientation val="minMax"/>
        </c:scaling>
        <c:delete val="1"/>
        <c:axPos val="r"/>
        <c:numFmt formatCode="_ * #,##0_ ;_ * \-#,##0_ ;_ * &quot;-&quot;??_ ;_ @_ " sourceLinked="1"/>
        <c:majorTickMark val="out"/>
        <c:minorTickMark val="none"/>
        <c:tickLblPos val="nextTo"/>
        <c:crossAx val="85755392"/>
        <c:crosses val="autoZero"/>
        <c:crossBetween val="between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lang="en-US"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lang="en-US"/>
            </a:pPr>
            <a:r>
              <a:rPr lang="en-IN" dirty="0"/>
              <a:t>Spends</a:t>
            </a:r>
            <a:r>
              <a:rPr lang="en-IN" baseline="0" dirty="0"/>
              <a:t> (‘000 AUD)</a:t>
            </a:r>
            <a:endParaRPr lang="en-IN" dirty="0"/>
          </a:p>
        </c:rich>
      </c:tx>
      <c:overlay val="0"/>
    </c:title>
    <c:autoTitleDeleted val="0"/>
    <c:plotArea>
      <c:layout/>
      <c:barChart>
        <c:barDir val="col"/>
        <c:grouping val="stack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NSW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algn="ctr">
                  <a:defRPr lang="en-US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Sheet1!$A$2:$B$7</c:f>
              <c:multiLvlStrCache>
                <c:ptCount val="6"/>
                <c:lvl>
                  <c:pt idx="0">
                    <c:v>2018</c:v>
                  </c:pt>
                  <c:pt idx="1">
                    <c:v>2019</c:v>
                  </c:pt>
                  <c:pt idx="2">
                    <c:v>2018</c:v>
                  </c:pt>
                  <c:pt idx="3">
                    <c:v>2019</c:v>
                  </c:pt>
                  <c:pt idx="4">
                    <c:v>2018</c:v>
                  </c:pt>
                  <c:pt idx="5">
                    <c:v>2019</c:v>
                  </c:pt>
                </c:lvl>
                <c:lvl>
                  <c:pt idx="0">
                    <c:v>MTV Spends</c:v>
                  </c:pt>
                  <c:pt idx="2">
                    <c:v>RTV Spends</c:v>
                  </c:pt>
                  <c:pt idx="4">
                    <c:v>National Spends</c:v>
                  </c:pt>
                </c:lvl>
              </c:multiLvlStrCache>
            </c:multiLvlStrRef>
          </c:cat>
          <c:val>
            <c:numRef>
              <c:f>Sheet1!$C$2:$C$7</c:f>
              <c:numCache>
                <c:formatCode>_ * #,##0_ ;_ * \-#,##0_ ;_ * "-"??_ ;_ @_ </c:formatCode>
                <c:ptCount val="6"/>
                <c:pt idx="0">
                  <c:v>1590242.6776140449</c:v>
                </c:pt>
                <c:pt idx="1">
                  <c:v>1295095.5000000016</c:v>
                </c:pt>
                <c:pt idx="2">
                  <c:v>492244.75396713847</c:v>
                </c:pt>
                <c:pt idx="3">
                  <c:v>382577.39999999909</c:v>
                </c:pt>
                <c:pt idx="4">
                  <c:v>279925.37297358637</c:v>
                </c:pt>
                <c:pt idx="5">
                  <c:v>174398.48183998375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280-438C-98F1-8A65E4C0955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QLD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accent3">
                  <a:lumMod val="60000"/>
                  <a:lumOff val="40000"/>
                </a:schemeClr>
              </a:solidFill>
            </a:ln>
          </c:spPr>
          <c:invertIfNegative val="0"/>
          <c:dLbls>
            <c:dLbl>
              <c:idx val="3"/>
              <c:layout>
                <c:manualLayout>
                  <c:x val="4.6393349238458333E-4"/>
                  <c:y val="-5.4756508155917377E-3"/>
                </c:manualLayout>
              </c:layout>
              <c:numFmt formatCode="#,##0" sourceLinked="0"/>
              <c:spPr>
                <a:noFill/>
                <a:ln>
                  <a:noFill/>
                </a:ln>
                <a:effectLst/>
              </c:spPr>
              <c:txPr>
                <a:bodyPr/>
                <a:lstStyle/>
                <a:p>
                  <a:pPr algn="ctr">
                    <a:defRPr lang="en-US">
                      <a:solidFill>
                        <a:schemeClr val="tx1"/>
                      </a:solidFill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0E9-45ED-A3EB-919064C633DA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algn="ctr">
                  <a:defRPr lang="en-US">
                    <a:solidFill>
                      <a:schemeClr val="accent2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Sheet1!$A$2:$B$7</c:f>
              <c:multiLvlStrCache>
                <c:ptCount val="6"/>
                <c:lvl>
                  <c:pt idx="0">
                    <c:v>2018</c:v>
                  </c:pt>
                  <c:pt idx="1">
                    <c:v>2019</c:v>
                  </c:pt>
                  <c:pt idx="2">
                    <c:v>2018</c:v>
                  </c:pt>
                  <c:pt idx="3">
                    <c:v>2019</c:v>
                  </c:pt>
                  <c:pt idx="4">
                    <c:v>2018</c:v>
                  </c:pt>
                  <c:pt idx="5">
                    <c:v>2019</c:v>
                  </c:pt>
                </c:lvl>
                <c:lvl>
                  <c:pt idx="0">
                    <c:v>MTV Spends</c:v>
                  </c:pt>
                  <c:pt idx="2">
                    <c:v>RTV Spends</c:v>
                  </c:pt>
                  <c:pt idx="4">
                    <c:v>National Spends</c:v>
                  </c:pt>
                </c:lvl>
              </c:multiLvlStrCache>
            </c:multiLvlStrRef>
          </c:cat>
          <c:val>
            <c:numRef>
              <c:f>Sheet1!$D$2:$D$7</c:f>
              <c:numCache>
                <c:formatCode>_ * #,##0_ ;_ * \-#,##0_ ;_ * "-"??_ ;_ @_ </c:formatCode>
                <c:ptCount val="6"/>
                <c:pt idx="0">
                  <c:v>724798.81716419465</c:v>
                </c:pt>
                <c:pt idx="1">
                  <c:v>635189.39999999863</c:v>
                </c:pt>
                <c:pt idx="2">
                  <c:v>167885.19130283251</c:v>
                </c:pt>
                <c:pt idx="3">
                  <c:v>130481.99999999999</c:v>
                </c:pt>
                <c:pt idx="4">
                  <c:v>127584.03612328609</c:v>
                </c:pt>
                <c:pt idx="5">
                  <c:v>104560.82135467214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280-438C-98F1-8A65E4C0955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SA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c:spPr>
          <c:invertIfNegative val="0"/>
          <c:dLbls>
            <c:dLbl>
              <c:idx val="3"/>
              <c:layout>
                <c:manualLayout>
                  <c:x val="0"/>
                  <c:y val="-3.2596460222418591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0E9-45ED-A3EB-919064C633D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algn="ctr">
                  <a:defRPr lang="en-US">
                    <a:solidFill>
                      <a:schemeClr val="tx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Sheet1!$A$2:$B$7</c:f>
              <c:multiLvlStrCache>
                <c:ptCount val="6"/>
                <c:lvl>
                  <c:pt idx="0">
                    <c:v>2018</c:v>
                  </c:pt>
                  <c:pt idx="1">
                    <c:v>2019</c:v>
                  </c:pt>
                  <c:pt idx="2">
                    <c:v>2018</c:v>
                  </c:pt>
                  <c:pt idx="3">
                    <c:v>2019</c:v>
                  </c:pt>
                  <c:pt idx="4">
                    <c:v>2018</c:v>
                  </c:pt>
                  <c:pt idx="5">
                    <c:v>2019</c:v>
                  </c:pt>
                </c:lvl>
                <c:lvl>
                  <c:pt idx="0">
                    <c:v>MTV Spends</c:v>
                  </c:pt>
                  <c:pt idx="2">
                    <c:v>RTV Spends</c:v>
                  </c:pt>
                  <c:pt idx="4">
                    <c:v>National Spends</c:v>
                  </c:pt>
                </c:lvl>
              </c:multiLvlStrCache>
            </c:multiLvlStrRef>
          </c:cat>
          <c:val>
            <c:numRef>
              <c:f>Sheet1!$E$2:$E$7</c:f>
              <c:numCache>
                <c:formatCode>_ * #,##0_ ;_ * \-#,##0_ ;_ * "-"??_ ;_ @_ </c:formatCode>
                <c:ptCount val="6"/>
                <c:pt idx="0">
                  <c:v>198729.17828992993</c:v>
                </c:pt>
                <c:pt idx="1">
                  <c:v>169353.00000000012</c:v>
                </c:pt>
                <c:pt idx="2">
                  <c:v>0</c:v>
                </c:pt>
                <c:pt idx="3">
                  <c:v>0</c:v>
                </c:pt>
                <c:pt idx="4">
                  <c:v>34981.666720835121</c:v>
                </c:pt>
                <c:pt idx="5">
                  <c:v>40845.981675392388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280-438C-98F1-8A65E4C0955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TAS</c:v>
                </c:pt>
              </c:strCache>
            </c:strRef>
          </c:tx>
          <c:spPr>
            <a:solidFill>
              <a:srgbClr val="CC9900"/>
            </a:solidFill>
            <a:ln cap="flat">
              <a:solidFill>
                <a:schemeClr val="bg1"/>
              </a:solidFill>
            </a:ln>
          </c:spPr>
          <c:invertIfNegative val="0"/>
          <c:dLbls>
            <c:dLbl>
              <c:idx val="2"/>
              <c:layout>
                <c:manualLayout>
                  <c:x val="0"/>
                  <c:y val="-3.2596460222418591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0E9-45ED-A3EB-919064C633DA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0E9-45ED-A3EB-919064C633D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algn="ctr">
                  <a:defRPr lang="en-US">
                    <a:solidFill>
                      <a:schemeClr val="tx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multiLvlStrRef>
              <c:f>Sheet1!$A$2:$B$7</c:f>
              <c:multiLvlStrCache>
                <c:ptCount val="6"/>
                <c:lvl>
                  <c:pt idx="0">
                    <c:v>2018</c:v>
                  </c:pt>
                  <c:pt idx="1">
                    <c:v>2019</c:v>
                  </c:pt>
                  <c:pt idx="2">
                    <c:v>2018</c:v>
                  </c:pt>
                  <c:pt idx="3">
                    <c:v>2019</c:v>
                  </c:pt>
                  <c:pt idx="4">
                    <c:v>2018</c:v>
                  </c:pt>
                  <c:pt idx="5">
                    <c:v>2019</c:v>
                  </c:pt>
                </c:lvl>
                <c:lvl>
                  <c:pt idx="0">
                    <c:v>MTV Spends</c:v>
                  </c:pt>
                  <c:pt idx="2">
                    <c:v>RTV Spends</c:v>
                  </c:pt>
                  <c:pt idx="4">
                    <c:v>National Spends</c:v>
                  </c:pt>
                </c:lvl>
              </c:multiLvlStrCache>
            </c:multiLvlStrRef>
          </c:cat>
          <c:val>
            <c:numRef>
              <c:f>Sheet1!$F$2:$F$7</c:f>
              <c:numCache>
                <c:formatCode>_ * #,##0_ ;_ * \-#,##0_ ;_ * "-"??_ ;_ @_ </c:formatCode>
                <c:ptCount val="6"/>
                <c:pt idx="0">
                  <c:v>0</c:v>
                </c:pt>
                <c:pt idx="1">
                  <c:v>0</c:v>
                </c:pt>
                <c:pt idx="2">
                  <c:v>50853.070603282336</c:v>
                </c:pt>
                <c:pt idx="3">
                  <c:v>39523.499999999927</c:v>
                </c:pt>
                <c:pt idx="4">
                  <c:v>0</c:v>
                </c:pt>
                <c:pt idx="5">
                  <c:v>10945.255568705446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280-438C-98F1-8A65E4C09559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VIC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c:spPr>
          <c:invertIfNegative val="0"/>
          <c:cat>
            <c:multiLvlStrRef>
              <c:f>Sheet1!$A$2:$B$7</c:f>
              <c:multiLvlStrCache>
                <c:ptCount val="6"/>
                <c:lvl>
                  <c:pt idx="0">
                    <c:v>2018</c:v>
                  </c:pt>
                  <c:pt idx="1">
                    <c:v>2019</c:v>
                  </c:pt>
                  <c:pt idx="2">
                    <c:v>2018</c:v>
                  </c:pt>
                  <c:pt idx="3">
                    <c:v>2019</c:v>
                  </c:pt>
                  <c:pt idx="4">
                    <c:v>2018</c:v>
                  </c:pt>
                  <c:pt idx="5">
                    <c:v>2019</c:v>
                  </c:pt>
                </c:lvl>
                <c:lvl>
                  <c:pt idx="0">
                    <c:v>MTV Spends</c:v>
                  </c:pt>
                  <c:pt idx="2">
                    <c:v>RTV Spends</c:v>
                  </c:pt>
                  <c:pt idx="4">
                    <c:v>National Spends</c:v>
                  </c:pt>
                </c:lvl>
              </c:multiLvlStrCache>
            </c:multiLvlStrRef>
          </c:cat>
          <c:val>
            <c:numRef>
              <c:f>Sheet1!$G$2:$G$7</c:f>
              <c:numCache>
                <c:formatCode>_ * #,##0_ ;_ * \-#,##0_ ;_ * "-"??_ ;_ @_ </c:formatCode>
                <c:ptCount val="6"/>
                <c:pt idx="0">
                  <c:v>999353.24795170117</c:v>
                </c:pt>
                <c:pt idx="1">
                  <c:v>791815.50000000326</c:v>
                </c:pt>
                <c:pt idx="2">
                  <c:v>82621.330626746843</c:v>
                </c:pt>
                <c:pt idx="3">
                  <c:v>64214.100000000122</c:v>
                </c:pt>
                <c:pt idx="4">
                  <c:v>175912.98146076998</c:v>
                </c:pt>
                <c:pt idx="5">
                  <c:v>135564.22590878358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280-438C-98F1-8A65E4C09559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WA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lang="en-US">
                    <a:solidFill>
                      <a:schemeClr val="tx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multiLvlStrRef>
              <c:f>Sheet1!$A$2:$B$7</c:f>
              <c:multiLvlStrCache>
                <c:ptCount val="6"/>
                <c:lvl>
                  <c:pt idx="0">
                    <c:v>2018</c:v>
                  </c:pt>
                  <c:pt idx="1">
                    <c:v>2019</c:v>
                  </c:pt>
                  <c:pt idx="2">
                    <c:v>2018</c:v>
                  </c:pt>
                  <c:pt idx="3">
                    <c:v>2019</c:v>
                  </c:pt>
                  <c:pt idx="4">
                    <c:v>2018</c:v>
                  </c:pt>
                  <c:pt idx="5">
                    <c:v>2019</c:v>
                  </c:pt>
                </c:lvl>
                <c:lvl>
                  <c:pt idx="0">
                    <c:v>MTV Spends</c:v>
                  </c:pt>
                  <c:pt idx="2">
                    <c:v>RTV Spends</c:v>
                  </c:pt>
                  <c:pt idx="4">
                    <c:v>National Spends</c:v>
                  </c:pt>
                </c:lvl>
              </c:multiLvlStrCache>
            </c:multiLvlStrRef>
          </c:cat>
          <c:val>
            <c:numRef>
              <c:f>Sheet1!$H$2:$H$7</c:f>
              <c:numCache>
                <c:formatCode>_ * #,##0_ ;_ * \-#,##0_ ;_ * "-"??_ ;_ @_ </c:formatCode>
                <c:ptCount val="6"/>
                <c:pt idx="0">
                  <c:v>400543.25442512915</c:v>
                </c:pt>
                <c:pt idx="1">
                  <c:v>328746.60000000097</c:v>
                </c:pt>
                <c:pt idx="2">
                  <c:v>0</c:v>
                </c:pt>
                <c:pt idx="3">
                  <c:v>0</c:v>
                </c:pt>
                <c:pt idx="4">
                  <c:v>70506.35822152214</c:v>
                </c:pt>
                <c:pt idx="5">
                  <c:v>53790.733652459101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205-4326-B417-E19EA5EAD3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158775552"/>
        <c:axId val="158785536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Year</c:v>
                      </c:pt>
                    </c:strCache>
                  </c:strRef>
                </c:tx>
                <c:invertIfNegative val="0"/>
                <c:cat>
                  <c:multiLvlStrRef>
                    <c:extLst>
                      <c:ext uri="{02D57815-91ED-43cb-92C2-25804820EDAC}">
                        <c15:formulaRef>
                          <c15:sqref>Sheet1!$A$2:$B$7</c15:sqref>
                        </c15:formulaRef>
                      </c:ext>
                    </c:extLst>
                    <c:multiLvlStrCache>
                      <c:ptCount val="6"/>
                      <c:lvl>
                        <c:pt idx="0">
                          <c:v>2018</c:v>
                        </c:pt>
                        <c:pt idx="1">
                          <c:v>2019</c:v>
                        </c:pt>
                        <c:pt idx="2">
                          <c:v>2018</c:v>
                        </c:pt>
                        <c:pt idx="3">
                          <c:v>2019</c:v>
                        </c:pt>
                        <c:pt idx="4">
                          <c:v>2018</c:v>
                        </c:pt>
                        <c:pt idx="5">
                          <c:v>2019</c:v>
                        </c:pt>
                      </c:lvl>
                      <c:lvl>
                        <c:pt idx="0">
                          <c:v>MTV Spends</c:v>
                        </c:pt>
                        <c:pt idx="2">
                          <c:v>RTV Spends</c:v>
                        </c:pt>
                        <c:pt idx="4">
                          <c:v>National Spends</c:v>
                        </c:pt>
                      </c:lvl>
                    </c:multiLvlStrCache>
                  </c:multiLvlStrRef>
                </c:cat>
                <c:val>
                  <c:numRef>
                    <c:extLst>
                      <c:ext uri="{02D57815-91ED-43cb-92C2-25804820EDAC}">
                        <c15:formulaRef>
                          <c15:sqref>Sheet1!$B$2:$B$7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2018</c:v>
                      </c:pt>
                      <c:pt idx="1">
                        <c:v>2019</c:v>
                      </c:pt>
                      <c:pt idx="2">
                        <c:v>2018</c:v>
                      </c:pt>
                      <c:pt idx="3">
                        <c:v>2019</c:v>
                      </c:pt>
                      <c:pt idx="4">
                        <c:v>2018</c:v>
                      </c:pt>
                      <c:pt idx="5">
                        <c:v>2019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0-E280-438C-98F1-8A65E4C09559}"/>
                  </c:ext>
                </c:extLst>
              </c15:ser>
            </c15:filteredBarSeries>
            <c15:filteredBar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Sheet1!$A$2:$B$7</c15:sqref>
                        </c15:formulaRef>
                      </c:ext>
                    </c:extLst>
                    <c:multiLvlStrCache>
                      <c:ptCount val="6"/>
                      <c:lvl>
                        <c:pt idx="0">
                          <c:v>2018</c:v>
                        </c:pt>
                        <c:pt idx="1">
                          <c:v>2019</c:v>
                        </c:pt>
                        <c:pt idx="2">
                          <c:v>2018</c:v>
                        </c:pt>
                        <c:pt idx="3">
                          <c:v>2019</c:v>
                        </c:pt>
                        <c:pt idx="4">
                          <c:v>2018</c:v>
                        </c:pt>
                        <c:pt idx="5">
                          <c:v>2019</c:v>
                        </c:pt>
                      </c:lvl>
                      <c:lvl>
                        <c:pt idx="0">
                          <c:v>MTV Spends</c:v>
                        </c:pt>
                        <c:pt idx="2">
                          <c:v>RTV Spends</c:v>
                        </c:pt>
                        <c:pt idx="4">
                          <c:v>National Spends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</c:v>
                      </c:pt>
                      <c:pt idx="2">
                        <c:v>0</c:v>
                      </c:pt>
                      <c:pt idx="4">
                        <c:v>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7205-4326-B417-E19EA5EAD3DA}"/>
                  </c:ext>
                </c:extLst>
              </c15:ser>
            </c15:filteredBarSeries>
          </c:ext>
        </c:extLst>
      </c:barChart>
      <c:catAx>
        <c:axId val="1587755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 algn="ctr" rtl="0">
              <a:defRPr lang="en-US"/>
            </a:pPr>
            <a:endParaRPr lang="en-US"/>
          </a:p>
        </c:txPr>
        <c:crossAx val="158785536"/>
        <c:crosses val="autoZero"/>
        <c:auto val="1"/>
        <c:lblAlgn val="ctr"/>
        <c:lblOffset val="100"/>
        <c:noMultiLvlLbl val="0"/>
      </c:catAx>
      <c:valAx>
        <c:axId val="158785536"/>
        <c:scaling>
          <c:orientation val="minMax"/>
          <c:max val="4000000"/>
          <c:min val="100000"/>
        </c:scaling>
        <c:delete val="0"/>
        <c:axPos val="l"/>
        <c:title>
          <c:tx>
            <c:rich>
              <a:bodyPr rot="-5400000" vert="horz"/>
              <a:lstStyle/>
              <a:p>
                <a:pPr algn="ctr" rtl="0">
                  <a:defRPr lang="en-US"/>
                </a:pPr>
                <a:r>
                  <a:rPr lang="en-IN" dirty="0"/>
                  <a:t>Spends</a:t>
                </a:r>
                <a:r>
                  <a:rPr lang="en-IN" baseline="0" dirty="0"/>
                  <a:t> </a:t>
                </a:r>
                <a:r>
                  <a:rPr lang="en-IN" dirty="0"/>
                  <a:t>(‘000 AUD)</a:t>
                </a:r>
              </a:p>
            </c:rich>
          </c:tx>
          <c:layout>
            <c:manualLayout>
              <c:xMode val="edge"/>
              <c:yMode val="edge"/>
              <c:x val="1.0374529226072769E-2"/>
              <c:y val="0.25243794125148833"/>
            </c:manualLayout>
          </c:layout>
          <c:overlay val="0"/>
        </c:title>
        <c:numFmt formatCode="_ * #,##0_ ;_ * \-#,##0_ ;_ * &quot;-&quot;??_ ;_ @_ 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 algn="ctr">
              <a:defRPr lang="en-US"/>
            </a:pPr>
            <a:endParaRPr lang="en-US"/>
          </a:p>
        </c:txPr>
        <c:crossAx val="158775552"/>
        <c:crosses val="autoZero"/>
        <c:crossBetween val="between"/>
        <c:dispUnits>
          <c:builtInUnit val="thousands"/>
        </c:dispUnits>
      </c:valAx>
    </c:plotArea>
    <c:legend>
      <c:legendPos val="r"/>
      <c:layout>
        <c:manualLayout>
          <c:xMode val="edge"/>
          <c:yMode val="edge"/>
          <c:x val="0.91906006605384483"/>
          <c:y val="3.3461834528101357E-2"/>
          <c:w val="6.2029410655929526E-2"/>
          <c:h val="0.71691880976732492"/>
        </c:manualLayout>
      </c:layout>
      <c:overlay val="0"/>
      <c:txPr>
        <a:bodyPr/>
        <a:lstStyle/>
        <a:p>
          <a:pPr>
            <a:defRPr lang="en-US"/>
          </a:pPr>
          <a:endParaRPr lang="en-US"/>
        </a:p>
      </c:txPr>
    </c:legend>
    <c:plotVisOnly val="1"/>
    <c:dispBlanksAs val="gap"/>
    <c:showDLblsOverMax val="0"/>
  </c:chart>
  <c:spPr>
    <a:ln cap="flat"/>
  </c:spPr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s-ES" b="1" dirty="0" err="1"/>
              <a:t>Cost</a:t>
            </a:r>
            <a:r>
              <a:rPr lang="es-ES" b="1" dirty="0"/>
              <a:t>/</a:t>
            </a:r>
            <a:r>
              <a:rPr lang="es-ES" sz="1200" b="1" i="0" u="none" strike="noStrike" baseline="0" dirty="0" err="1">
                <a:effectLst/>
              </a:rPr>
              <a:t>Tarps</a:t>
            </a:r>
            <a:r>
              <a:rPr lang="es-ES" b="1" dirty="0"/>
              <a:t> (AUD)</a:t>
            </a:r>
            <a:r>
              <a:rPr lang="es-ES" b="1" baseline="0" dirty="0"/>
              <a:t> </a:t>
            </a:r>
            <a:endParaRPr lang="en-US" b="1" dirty="0"/>
          </a:p>
        </c:rich>
      </c:tx>
      <c:layout>
        <c:manualLayout>
          <c:xMode val="edge"/>
          <c:yMode val="edge"/>
          <c:x val="0.39555352435587965"/>
          <c:y val="4.5142170062791899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52760324610396825"/>
          <c:y val="9.8832353321517408E-2"/>
          <c:w val="0.36639009806991141"/>
          <c:h val="0.8744839388159155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08A5-4A7F-BA8D-4B57E5575282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08A5-4A7F-BA8D-4B57E5575282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08A5-4A7F-BA8D-4B57E5575282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08A5-4A7F-BA8D-4B57E5575282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08A5-4A7F-BA8D-4B57E5575282}"/>
              </c:ext>
            </c:extLst>
          </c:dPt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08A5-4A7F-BA8D-4B57E5575282}"/>
              </c:ext>
            </c:extLst>
          </c:dPt>
          <c:dPt>
            <c:idx val="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08A5-4A7F-BA8D-4B57E5575282}"/>
              </c:ext>
            </c:extLst>
          </c:dPt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NSW</c:v>
                </c:pt>
                <c:pt idx="1">
                  <c:v>QLD</c:v>
                </c:pt>
                <c:pt idx="2">
                  <c:v>SA</c:v>
                </c:pt>
                <c:pt idx="3">
                  <c:v>TAS</c:v>
                </c:pt>
                <c:pt idx="4">
                  <c:v>VIC</c:v>
                </c:pt>
                <c:pt idx="5">
                  <c:v>WA</c:v>
                </c:pt>
              </c:strCache>
            </c:strRef>
          </c:cat>
          <c:val>
            <c:numRef>
              <c:f>Sheet1!$B$2:$B$7</c:f>
              <c:numCache>
                <c:formatCode>_ * #,##0_ ;_ * \-#,##0_ ;_ * "-"??_ ;_ @_ </c:formatCode>
                <c:ptCount val="6"/>
                <c:pt idx="0">
                  <c:v>194.90246716894396</c:v>
                </c:pt>
                <c:pt idx="1">
                  <c:v>152.48364139744632</c:v>
                </c:pt>
                <c:pt idx="2">
                  <c:v>84.038419637096382</c:v>
                </c:pt>
                <c:pt idx="3">
                  <c:v>16.928452264741125</c:v>
                </c:pt>
                <c:pt idx="4">
                  <c:v>212.08692632595142</c:v>
                </c:pt>
                <c:pt idx="5">
                  <c:v>137.1323472042653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08A5-4A7F-BA8D-4B57E557528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2019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NSW</c:v>
                </c:pt>
                <c:pt idx="1">
                  <c:v>QLD</c:v>
                </c:pt>
                <c:pt idx="2">
                  <c:v>SA</c:v>
                </c:pt>
                <c:pt idx="3">
                  <c:v>TAS</c:v>
                </c:pt>
                <c:pt idx="4">
                  <c:v>VIC</c:v>
                </c:pt>
                <c:pt idx="5">
                  <c:v>WA</c:v>
                </c:pt>
              </c:strCache>
            </c:strRef>
          </c:cat>
          <c:val>
            <c:numRef>
              <c:f>Sheet1!$C$2:$C$7</c:f>
              <c:numCache>
                <c:formatCode>0</c:formatCode>
                <c:ptCount val="6"/>
                <c:pt idx="0">
                  <c:v>158.85663929555429</c:v>
                </c:pt>
                <c:pt idx="1">
                  <c:v>121.35249437626373</c:v>
                </c:pt>
                <c:pt idx="2">
                  <c:v>57.486079615617953</c:v>
                </c:pt>
                <c:pt idx="3">
                  <c:v>30.673897192854497</c:v>
                </c:pt>
                <c:pt idx="4">
                  <c:v>127.924477223075</c:v>
                </c:pt>
                <c:pt idx="5">
                  <c:v>89.167385705087639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8A5-4A7F-BA8D-4B57E55752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4"/>
        <c:axId val="-74055840"/>
        <c:axId val="-74062368"/>
      </c:barChart>
      <c:catAx>
        <c:axId val="-74055840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4062368"/>
        <c:crosses val="autoZero"/>
        <c:auto val="1"/>
        <c:lblAlgn val="ctr"/>
        <c:lblOffset val="100"/>
        <c:noMultiLvlLbl val="0"/>
      </c:catAx>
      <c:valAx>
        <c:axId val="-74062368"/>
        <c:scaling>
          <c:orientation val="minMax"/>
        </c:scaling>
        <c:delete val="1"/>
        <c:axPos val="t"/>
        <c:numFmt formatCode="_ * #,##0_ ;_ * \-#,##0_ ;_ * &quot;-&quot;??_ ;_ @_ " sourceLinked="1"/>
        <c:majorTickMark val="none"/>
        <c:minorTickMark val="none"/>
        <c:tickLblPos val="nextTo"/>
        <c:crossAx val="-74055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19050"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s-ES" b="1" dirty="0" err="1"/>
              <a:t>Spend</a:t>
            </a:r>
            <a:r>
              <a:rPr lang="es-ES" b="1" dirty="0"/>
              <a:t> (‘000 </a:t>
            </a:r>
            <a:r>
              <a:rPr lang="es-ES" b="1" baseline="0" dirty="0"/>
              <a:t> AUD</a:t>
            </a:r>
            <a:r>
              <a:rPr lang="es-ES" b="1" dirty="0"/>
              <a:t>)</a:t>
            </a:r>
            <a:endParaRPr lang="en-US" b="1" dirty="0"/>
          </a:p>
        </c:rich>
      </c:tx>
      <c:layout>
        <c:manualLayout>
          <c:xMode val="edge"/>
          <c:yMode val="edge"/>
          <c:x val="0.36027966589570853"/>
          <c:y val="4.7542414396325318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52760324610396825"/>
          <c:y val="9.8832353321517408E-2"/>
          <c:w val="0.36639009806991141"/>
          <c:h val="0.8744839388159155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C755-4A8C-B90B-FD037D0CF439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C755-4A8C-B90B-FD037D0CF439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C755-4A8C-B90B-FD037D0CF439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C755-4A8C-B90B-FD037D0CF439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C755-4A8C-B90B-FD037D0CF439}"/>
              </c:ext>
            </c:extLst>
          </c:dPt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C755-4A8C-B90B-FD037D0CF439}"/>
              </c:ext>
            </c:extLst>
          </c:dPt>
          <c:dPt>
            <c:idx val="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C755-4A8C-B90B-FD037D0CF439}"/>
              </c:ext>
            </c:extLst>
          </c:dPt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NSW</c:v>
                </c:pt>
                <c:pt idx="1">
                  <c:v>QLD</c:v>
                </c:pt>
                <c:pt idx="2">
                  <c:v>SA</c:v>
                </c:pt>
                <c:pt idx="3">
                  <c:v>TAS</c:v>
                </c:pt>
                <c:pt idx="4">
                  <c:v>VIC</c:v>
                </c:pt>
                <c:pt idx="5">
                  <c:v>WA</c:v>
                </c:pt>
              </c:strCache>
            </c:strRef>
          </c:cat>
          <c:val>
            <c:numRef>
              <c:f>Sheet1!$B$2:$B$7</c:f>
              <c:numCache>
                <c:formatCode>#,##0</c:formatCode>
                <c:ptCount val="6"/>
                <c:pt idx="0">
                  <c:v>2362412.8045547698</c:v>
                </c:pt>
                <c:pt idx="1">
                  <c:v>1020268.0445903133</c:v>
                </c:pt>
                <c:pt idx="2">
                  <c:v>233710.84501076504</c:v>
                </c:pt>
                <c:pt idx="3">
                  <c:v>50853.070603282336</c:v>
                </c:pt>
                <c:pt idx="4">
                  <c:v>1257887.5600392178</c:v>
                </c:pt>
                <c:pt idx="5">
                  <c:v>471049.61264665128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C755-4A8C-B90B-FD037D0CF43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2019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NSW</c:v>
                </c:pt>
                <c:pt idx="1">
                  <c:v>QLD</c:v>
                </c:pt>
                <c:pt idx="2">
                  <c:v>SA</c:v>
                </c:pt>
                <c:pt idx="3">
                  <c:v>TAS</c:v>
                </c:pt>
                <c:pt idx="4">
                  <c:v>VIC</c:v>
                </c:pt>
                <c:pt idx="5">
                  <c:v>WA</c:v>
                </c:pt>
              </c:strCache>
            </c:strRef>
          </c:cat>
          <c:val>
            <c:numRef>
              <c:f>Sheet1!$C$2:$C$7</c:f>
              <c:numCache>
                <c:formatCode>#,##0</c:formatCode>
                <c:ptCount val="6"/>
                <c:pt idx="0">
                  <c:v>1764357.1500000001</c:v>
                </c:pt>
                <c:pt idx="1">
                  <c:v>852355.64999999804</c:v>
                </c:pt>
                <c:pt idx="2">
                  <c:v>256037.24999999953</c:v>
                </c:pt>
                <c:pt idx="3">
                  <c:v>126207.74999999933</c:v>
                </c:pt>
                <c:pt idx="4">
                  <c:v>942713.85000000277</c:v>
                </c:pt>
                <c:pt idx="5">
                  <c:v>415430.85000000038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755-4A8C-B90B-FD037D0CF4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4"/>
        <c:axId val="-74048224"/>
        <c:axId val="-74054208"/>
      </c:barChart>
      <c:catAx>
        <c:axId val="-74048224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4054208"/>
        <c:crosses val="autoZero"/>
        <c:auto val="1"/>
        <c:lblAlgn val="ctr"/>
        <c:lblOffset val="100"/>
        <c:noMultiLvlLbl val="0"/>
      </c:catAx>
      <c:valAx>
        <c:axId val="-74054208"/>
        <c:scaling>
          <c:orientation val="minMax"/>
        </c:scaling>
        <c:delete val="1"/>
        <c:axPos val="t"/>
        <c:numFmt formatCode="#,##0" sourceLinked="1"/>
        <c:majorTickMark val="none"/>
        <c:minorTickMark val="none"/>
        <c:tickLblPos val="nextTo"/>
        <c:crossAx val="-74048224"/>
        <c:crosses val="autoZero"/>
        <c:crossBetween val="between"/>
        <c:dispUnits>
          <c:builtInUnit val="thousands"/>
          <c:dispUnitsLbl/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19050"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s-ES" b="1" dirty="0" err="1"/>
              <a:t>TARPs</a:t>
            </a:r>
            <a:endParaRPr lang="en-US" b="1" dirty="0"/>
          </a:p>
        </c:rich>
      </c:tx>
      <c:layout>
        <c:manualLayout>
          <c:xMode val="edge"/>
          <c:yMode val="edge"/>
          <c:x val="0.36027966589570853"/>
          <c:y val="4.7542414396325318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52760324610396825"/>
          <c:y val="9.8832353321517408E-2"/>
          <c:w val="0.36639009806991141"/>
          <c:h val="0.87448393881591557"/>
        </c:manualLayout>
      </c:layout>
      <c:barChart>
        <c:barDir val="bar"/>
        <c:grouping val="clustered"/>
        <c:varyColors val="0"/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4"/>
        <c:axId val="-74048224"/>
        <c:axId val="-74054208"/>
      </c:barChart>
      <c:catAx>
        <c:axId val="-74048224"/>
        <c:scaling>
          <c:orientation val="maxMin"/>
        </c:scaling>
        <c:delete val="1"/>
        <c:axPos val="l"/>
        <c:numFmt formatCode="#,##0" sourceLinked="0"/>
        <c:majorTickMark val="out"/>
        <c:minorTickMark val="none"/>
        <c:tickLblPos val="nextTo"/>
        <c:crossAx val="-74054208"/>
        <c:crosses val="autoZero"/>
        <c:auto val="1"/>
        <c:lblAlgn val="ctr"/>
        <c:lblOffset val="100"/>
        <c:tickLblSkip val="1"/>
        <c:noMultiLvlLbl val="0"/>
      </c:catAx>
      <c:valAx>
        <c:axId val="-74054208"/>
        <c:scaling>
          <c:orientation val="minMax"/>
        </c:scaling>
        <c:delete val="1"/>
        <c:axPos val="t"/>
        <c:numFmt formatCode="_ * #,##0_ ;_ * \-#,##0_ ;_ * &quot;-&quot;??_ ;_ @_ " sourceLinked="1"/>
        <c:majorTickMark val="none"/>
        <c:minorTickMark val="none"/>
        <c:tickLblPos val="nextTo"/>
        <c:crossAx val="-74048224"/>
        <c:crosses val="autoZero"/>
        <c:crossBetween val="between"/>
        <c:dispUnits>
          <c:builtInUnit val="thousands"/>
          <c:dispUnitsLbl/>
        </c:dispUnits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8.9757703689489085E-2"/>
          <c:y val="2.672587017361891E-2"/>
          <c:w val="1.9240286432820594E-2"/>
          <c:h val="7.2007330006002498E-3"/>
        </c:manualLayout>
      </c:layout>
      <c:overlay val="0"/>
    </c:legend>
    <c:plotVisOnly val="1"/>
    <c:dispBlanksAs val="gap"/>
    <c:showDLblsOverMax val="0"/>
  </c:chart>
  <c:spPr>
    <a:noFill/>
    <a:ln w="19050"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s-ES" b="1" baseline="0" dirty="0" err="1"/>
              <a:t>TARPs</a:t>
            </a:r>
            <a:r>
              <a:rPr lang="es-ES" b="1" baseline="0" dirty="0"/>
              <a:t> </a:t>
            </a:r>
            <a:endParaRPr lang="en-US" b="1" dirty="0"/>
          </a:p>
        </c:rich>
      </c:tx>
      <c:layout>
        <c:manualLayout>
          <c:xMode val="edge"/>
          <c:yMode val="edge"/>
          <c:x val="0.39555352435587965"/>
          <c:y val="4.5142170062791899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52760324610396825"/>
          <c:y val="9.8832353321517408E-2"/>
          <c:w val="0.36639009806991141"/>
          <c:h val="0.8744839388159155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BEE7-42C9-9B37-1AC5B65CF70B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BEE7-42C9-9B37-1AC5B65CF70B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BEE7-42C9-9B37-1AC5B65CF70B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BEE7-42C9-9B37-1AC5B65CF70B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BEE7-42C9-9B37-1AC5B65CF70B}"/>
              </c:ext>
            </c:extLst>
          </c:dPt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BEE7-42C9-9B37-1AC5B65CF70B}"/>
              </c:ext>
            </c:extLst>
          </c:dPt>
          <c:dPt>
            <c:idx val="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BEE7-42C9-9B37-1AC5B65CF70B}"/>
              </c:ext>
            </c:extLst>
          </c:dPt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NSW</c:v>
                </c:pt>
                <c:pt idx="1">
                  <c:v>QLD</c:v>
                </c:pt>
                <c:pt idx="2">
                  <c:v>SA</c:v>
                </c:pt>
                <c:pt idx="3">
                  <c:v>TAS</c:v>
                </c:pt>
                <c:pt idx="4">
                  <c:v>VIC</c:v>
                </c:pt>
                <c:pt idx="5">
                  <c:v>WA</c:v>
                </c:pt>
              </c:strCache>
            </c:strRef>
          </c:cat>
          <c:val>
            <c:numRef>
              <c:f>Sheet1!$B$2:$B$7</c:f>
              <c:numCache>
                <c:formatCode>_ * #,##0_ ;_ * \-#,##0_ ;_ * "-"??_ ;_ @_ </c:formatCode>
                <c:ptCount val="6"/>
                <c:pt idx="0">
                  <c:v>12121</c:v>
                </c:pt>
                <c:pt idx="1">
                  <c:v>6691</c:v>
                </c:pt>
                <c:pt idx="2">
                  <c:v>2781</c:v>
                </c:pt>
                <c:pt idx="3">
                  <c:v>3004</c:v>
                </c:pt>
                <c:pt idx="4">
                  <c:v>5931</c:v>
                </c:pt>
                <c:pt idx="5">
                  <c:v>3435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EE7-42C9-9B37-1AC5B65CF70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2019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NSW</c:v>
                </c:pt>
                <c:pt idx="1">
                  <c:v>QLD</c:v>
                </c:pt>
                <c:pt idx="2">
                  <c:v>SA</c:v>
                </c:pt>
                <c:pt idx="3">
                  <c:v>TAS</c:v>
                </c:pt>
                <c:pt idx="4">
                  <c:v>VIC</c:v>
                </c:pt>
                <c:pt idx="5">
                  <c:v>WA</c:v>
                </c:pt>
              </c:strCache>
            </c:strRef>
          </c:cat>
          <c:val>
            <c:numRef>
              <c:f>Sheet1!$C$2:$C$7</c:f>
              <c:numCache>
                <c:formatCode>_ * #,##0_ ;_ * \-#,##0_ ;_ * "-"??_ ;_ @_ </c:formatCode>
                <c:ptCount val="6"/>
                <c:pt idx="0">
                  <c:v>11106.59999999998</c:v>
                </c:pt>
                <c:pt idx="1">
                  <c:v>7023.7999999999738</c:v>
                </c:pt>
                <c:pt idx="2">
                  <c:v>4453.8999999999778</c:v>
                </c:pt>
                <c:pt idx="3">
                  <c:v>4114.4999999999836</c:v>
                </c:pt>
                <c:pt idx="4">
                  <c:v>7369.2999999999702</c:v>
                </c:pt>
                <c:pt idx="5">
                  <c:v>4658.9999999999673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EE7-42C9-9B37-1AC5B65CF7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4"/>
        <c:axId val="-74055840"/>
        <c:axId val="-74062368"/>
      </c:barChart>
      <c:catAx>
        <c:axId val="-74055840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4062368"/>
        <c:crosses val="autoZero"/>
        <c:auto val="1"/>
        <c:lblAlgn val="ctr"/>
        <c:lblOffset val="100"/>
        <c:noMultiLvlLbl val="0"/>
      </c:catAx>
      <c:valAx>
        <c:axId val="-74062368"/>
        <c:scaling>
          <c:orientation val="minMax"/>
        </c:scaling>
        <c:delete val="1"/>
        <c:axPos val="t"/>
        <c:numFmt formatCode="_ * #,##0_ ;_ * \-#,##0_ ;_ * &quot;-&quot;??_ ;_ @_ " sourceLinked="1"/>
        <c:majorTickMark val="none"/>
        <c:minorTickMark val="none"/>
        <c:tickLblPos val="nextTo"/>
        <c:crossAx val="-74055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007246669561967"/>
          <c:y val="2.9126114507152329E-2"/>
          <c:w val="0.13287059013644947"/>
          <c:h val="9.3033470367755236E-2"/>
        </c:manualLayout>
      </c:layout>
      <c:overlay val="0"/>
    </c:legend>
    <c:plotVisOnly val="1"/>
    <c:dispBlanksAs val="gap"/>
    <c:showDLblsOverMax val="0"/>
  </c:chart>
  <c:spPr>
    <a:noFill/>
    <a:ln w="19050"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lang="en-US"/>
            </a:pPr>
            <a:r>
              <a:rPr lang="en-IN" dirty="0"/>
              <a:t>Spends</a:t>
            </a:r>
            <a:r>
              <a:rPr lang="en-IN" baseline="0" dirty="0"/>
              <a:t> (‘000 AUD)</a:t>
            </a:r>
            <a:endParaRPr lang="en-IN" dirty="0"/>
          </a:p>
        </c:rich>
      </c:tx>
      <c:overlay val="0"/>
    </c:title>
    <c:autoTitleDeleted val="0"/>
    <c:plotArea>
      <c:layout/>
      <c:barChart>
        <c:barDir val="col"/>
        <c:grouping val="stacked"/>
        <c:varyColors val="0"/>
        <c:ser>
          <c:idx val="1"/>
          <c:order val="1"/>
          <c:tx>
            <c:strRef>
              <c:f>Sheet1!$B$1</c:f>
              <c:strCache>
                <c:ptCount val="1"/>
                <c:pt idx="0">
                  <c:v>NSW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algn="ctr">
                  <a:defRPr lang="en-US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Sheet1!$A$2:$A$3</c:f>
              <c:numCache>
                <c:formatCode>General</c:formatCode>
                <c:ptCount val="2"/>
                <c:pt idx="0">
                  <c:v>2018</c:v>
                </c:pt>
                <c:pt idx="1">
                  <c:v>2019</c:v>
                </c:pt>
              </c:numCache>
            </c:numRef>
          </c:cat>
          <c:val>
            <c:numRef>
              <c:f>Sheet1!$B$2:$B$3</c:f>
              <c:numCache>
                <c:formatCode>_ * #,##0_ ;_ * \-#,##0_ ;_ * "-"??_ ;_ @_ </c:formatCode>
                <c:ptCount val="2"/>
                <c:pt idx="0">
                  <c:v>849242.04241376021</c:v>
                </c:pt>
                <c:pt idx="1">
                  <c:v>1337958.612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280-438C-98F1-8A65E4C09559}"/>
            </c:ext>
          </c:extLst>
        </c:ser>
        <c:ser>
          <c:idx val="2"/>
          <c:order val="2"/>
          <c:tx>
            <c:strRef>
              <c:f>Sheet1!$C$1</c:f>
              <c:strCache>
                <c:ptCount val="1"/>
                <c:pt idx="0">
                  <c:v>QLD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accent3">
                  <a:lumMod val="60000"/>
                  <a:lumOff val="40000"/>
                </a:schemeClr>
              </a:solidFill>
            </a:ln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algn="ctr">
                  <a:defRPr lang="en-US">
                    <a:solidFill>
                      <a:schemeClr val="accent2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Sheet1!$A$2:$A$3</c:f>
              <c:numCache>
                <c:formatCode>General</c:formatCode>
                <c:ptCount val="2"/>
                <c:pt idx="0">
                  <c:v>2018</c:v>
                </c:pt>
                <c:pt idx="1">
                  <c:v>2019</c:v>
                </c:pt>
              </c:numCache>
            </c:numRef>
          </c:cat>
          <c:val>
            <c:numRef>
              <c:f>Sheet1!$C$2:$C$3</c:f>
              <c:numCache>
                <c:formatCode>_ * #,##0_ ;_ * \-#,##0_ ;_ * "-"??_ ;_ @_ </c:formatCode>
                <c:ptCount val="2"/>
                <c:pt idx="0">
                  <c:v>231670.9894332129</c:v>
                </c:pt>
                <c:pt idx="1">
                  <c:v>493925.69700000004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280-438C-98F1-8A65E4C09559}"/>
            </c:ext>
          </c:extLst>
        </c:ser>
        <c:ser>
          <c:idx val="3"/>
          <c:order val="3"/>
          <c:tx>
            <c:strRef>
              <c:f>Sheet1!$D$1</c:f>
              <c:strCache>
                <c:ptCount val="1"/>
                <c:pt idx="0">
                  <c:v>SA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algn="ctr">
                  <a:defRPr lang="en-US">
                    <a:solidFill>
                      <a:schemeClr val="tx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Sheet1!$A$2:$A$3</c:f>
              <c:numCache>
                <c:formatCode>General</c:formatCode>
                <c:ptCount val="2"/>
                <c:pt idx="0">
                  <c:v>2018</c:v>
                </c:pt>
                <c:pt idx="1">
                  <c:v>2019</c:v>
                </c:pt>
              </c:numCache>
            </c:numRef>
          </c:cat>
          <c:val>
            <c:numRef>
              <c:f>Sheet1!$D$2:$D$3</c:f>
              <c:numCache>
                <c:formatCode>_ * #,##0_ ;_ * \-#,##0_ ;_ * "-"??_ ;_ @_ </c:formatCode>
                <c:ptCount val="2"/>
                <c:pt idx="0">
                  <c:v>80529.393237901619</c:v>
                </c:pt>
                <c:pt idx="1">
                  <c:v>197059.74300000002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280-438C-98F1-8A65E4C0955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WA</c:v>
                </c:pt>
              </c:strCache>
            </c:strRef>
          </c:tx>
          <c:invertIfNegative val="0"/>
          <c:cat>
            <c:numRef>
              <c:f>Sheet1!$A$2:$A$3</c:f>
              <c:numCache>
                <c:formatCode>General</c:formatCode>
                <c:ptCount val="2"/>
                <c:pt idx="0">
                  <c:v>2018</c:v>
                </c:pt>
                <c:pt idx="1">
                  <c:v>2019</c:v>
                </c:pt>
              </c:numCache>
            </c:numRef>
          </c:cat>
          <c:val>
            <c:numRef>
              <c:f>Sheet1!$F$2:$F$3</c:f>
              <c:numCache>
                <c:formatCode>_ * #,##0_ ;_ * \-#,##0_ ;_ * "-"??_ ;_ @_ </c:formatCode>
                <c:ptCount val="2"/>
                <c:pt idx="0">
                  <c:v>99287.405207880729</c:v>
                </c:pt>
                <c:pt idx="1">
                  <c:v>266997.41100000002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280-438C-98F1-8A65E4C09559}"/>
            </c:ext>
          </c:extLst>
        </c:ser>
        <c:ser>
          <c:idx val="5"/>
          <c:order val="5"/>
          <c:tx>
            <c:strRef>
              <c:f>Sheet1!$E$1</c:f>
              <c:strCache>
                <c:ptCount val="1"/>
                <c:pt idx="0">
                  <c:v>VIC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c:spPr>
          <c:invertIfNegative val="0"/>
          <c:cat>
            <c:numRef>
              <c:f>Sheet1!$A$2:$A$3</c:f>
              <c:numCache>
                <c:formatCode>General</c:formatCode>
                <c:ptCount val="2"/>
                <c:pt idx="0">
                  <c:v>2018</c:v>
                </c:pt>
                <c:pt idx="1">
                  <c:v>2019</c:v>
                </c:pt>
              </c:numCache>
            </c:numRef>
          </c:cat>
          <c:val>
            <c:numRef>
              <c:f>Sheet1!$E$2:$E$3</c:f>
              <c:numCache>
                <c:formatCode>_ * #,##0_ ;_ * \-#,##0_ ;_ * "-"??_ ;_ @_ </c:formatCode>
                <c:ptCount val="2"/>
                <c:pt idx="0">
                  <c:v>281145.46190724347</c:v>
                </c:pt>
                <c:pt idx="1">
                  <c:v>720170.03700000001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280-438C-98F1-8A65E4C095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158775552"/>
        <c:axId val="158785536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Sheet1!$A$1</c15:sqref>
                        </c15:formulaRef>
                      </c:ext>
                    </c:extLst>
                    <c:strCache>
                      <c:ptCount val="1"/>
                      <c:pt idx="0">
                        <c:v>Year</c:v>
                      </c:pt>
                    </c:strCache>
                  </c:strRef>
                </c:tx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Sheet1!$A$2:$A$3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2018</c:v>
                      </c:pt>
                      <c:pt idx="1">
                        <c:v>2019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Sheet1!$A$2:$A$3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2018</c:v>
                      </c:pt>
                      <c:pt idx="1">
                        <c:v>2019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0-E280-438C-98F1-8A65E4C09559}"/>
                  </c:ext>
                </c:extLst>
              </c15:ser>
            </c15:filteredBarSeries>
          </c:ext>
        </c:extLst>
      </c:barChart>
      <c:catAx>
        <c:axId val="1587755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 algn="ctr" rtl="0">
              <a:defRPr lang="en-US"/>
            </a:pPr>
            <a:endParaRPr lang="en-US"/>
          </a:p>
        </c:txPr>
        <c:crossAx val="158785536"/>
        <c:crosses val="autoZero"/>
        <c:auto val="1"/>
        <c:lblAlgn val="ctr"/>
        <c:lblOffset val="100"/>
        <c:noMultiLvlLbl val="0"/>
      </c:catAx>
      <c:valAx>
        <c:axId val="158785536"/>
        <c:scaling>
          <c:orientation val="minMax"/>
          <c:max val="3600000"/>
          <c:min val="1000"/>
        </c:scaling>
        <c:delete val="0"/>
        <c:axPos val="l"/>
        <c:title>
          <c:tx>
            <c:rich>
              <a:bodyPr rot="-5400000" vert="horz"/>
              <a:lstStyle/>
              <a:p>
                <a:pPr algn="ctr" rtl="0">
                  <a:defRPr lang="en-US"/>
                </a:pPr>
                <a:r>
                  <a:rPr lang="en-IN" dirty="0"/>
                  <a:t>Spends</a:t>
                </a:r>
                <a:r>
                  <a:rPr lang="en-IN" baseline="0" dirty="0"/>
                  <a:t> </a:t>
                </a:r>
                <a:r>
                  <a:rPr lang="en-IN" dirty="0"/>
                  <a:t>(‘000 AUD)</a:t>
                </a:r>
              </a:p>
            </c:rich>
          </c:tx>
          <c:layout>
            <c:manualLayout>
              <c:xMode val="edge"/>
              <c:yMode val="edge"/>
              <c:x val="1.0374529226072769E-2"/>
              <c:y val="0.25243794125148833"/>
            </c:manualLayout>
          </c:layout>
          <c:overlay val="0"/>
        </c:title>
        <c:numFmt formatCode="_ * #,##0_ ;_ * \-#,##0_ ;_ * &quot;-&quot;??_ ;_ @_ 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 algn="ctr">
              <a:defRPr lang="en-US"/>
            </a:pPr>
            <a:endParaRPr lang="en-US"/>
          </a:p>
        </c:txPr>
        <c:crossAx val="158775552"/>
        <c:crosses val="autoZero"/>
        <c:crossBetween val="between"/>
        <c:dispUnits>
          <c:builtInUnit val="thousands"/>
        </c:dispUnits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89810010505170679"/>
          <c:y val="4.5216685718164347E-2"/>
          <c:w val="6.4235722340365092E-2"/>
          <c:h val="0.78744791690770277"/>
        </c:manualLayout>
      </c:layout>
      <c:overlay val="0"/>
      <c:txPr>
        <a:bodyPr/>
        <a:lstStyle/>
        <a:p>
          <a:pPr>
            <a:defRPr lang="en-US"/>
          </a:pPr>
          <a:endParaRPr lang="en-US"/>
        </a:p>
      </c:txPr>
    </c:legend>
    <c:plotVisOnly val="1"/>
    <c:dispBlanksAs val="gap"/>
    <c:showDLblsOverMax val="0"/>
  </c:chart>
  <c:spPr>
    <a:ln cap="flat"/>
  </c:spPr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0231927326048164E-2"/>
          <c:y val="0.11351848698202605"/>
          <c:w val="0.83994355860738734"/>
          <c:h val="0.6477092933298679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Impressions</c:v>
                </c:pt>
              </c:strCache>
            </c:strRef>
          </c:tx>
          <c:spPr>
            <a:ln w="31750" cmpd="sng"/>
            <a:effectLst/>
          </c:spPr>
          <c:marker>
            <c:symbol val="none"/>
          </c:marker>
          <c:cat>
            <c:numRef>
              <c:f>Sheet1!$A$2:$A$25</c:f>
              <c:numCache>
                <c:formatCode>mmm\-yy</c:formatCode>
                <c:ptCount val="24"/>
                <c:pt idx="0">
                  <c:v>43101</c:v>
                </c:pt>
                <c:pt idx="1">
                  <c:v>43132</c:v>
                </c:pt>
                <c:pt idx="2">
                  <c:v>43160</c:v>
                </c:pt>
                <c:pt idx="3">
                  <c:v>43191</c:v>
                </c:pt>
                <c:pt idx="4">
                  <c:v>43221</c:v>
                </c:pt>
                <c:pt idx="5">
                  <c:v>43252</c:v>
                </c:pt>
                <c:pt idx="6">
                  <c:v>43282</c:v>
                </c:pt>
                <c:pt idx="7">
                  <c:v>43313</c:v>
                </c:pt>
                <c:pt idx="8">
                  <c:v>43344</c:v>
                </c:pt>
                <c:pt idx="9">
                  <c:v>43374</c:v>
                </c:pt>
                <c:pt idx="10">
                  <c:v>43405</c:v>
                </c:pt>
                <c:pt idx="11">
                  <c:v>43435</c:v>
                </c:pt>
                <c:pt idx="12">
                  <c:v>43466</c:v>
                </c:pt>
                <c:pt idx="13">
                  <c:v>43497</c:v>
                </c:pt>
                <c:pt idx="14">
                  <c:v>43525</c:v>
                </c:pt>
                <c:pt idx="15">
                  <c:v>43556</c:v>
                </c:pt>
                <c:pt idx="16">
                  <c:v>43586</c:v>
                </c:pt>
                <c:pt idx="17">
                  <c:v>43617</c:v>
                </c:pt>
                <c:pt idx="18">
                  <c:v>43647</c:v>
                </c:pt>
                <c:pt idx="19">
                  <c:v>43678</c:v>
                </c:pt>
                <c:pt idx="20">
                  <c:v>43709</c:v>
                </c:pt>
                <c:pt idx="21">
                  <c:v>43739</c:v>
                </c:pt>
                <c:pt idx="22">
                  <c:v>43770</c:v>
                </c:pt>
                <c:pt idx="23">
                  <c:v>43800</c:v>
                </c:pt>
              </c:numCache>
            </c:numRef>
          </c:cat>
          <c:val>
            <c:numRef>
              <c:f>Sheet1!$B$2:$B$25</c:f>
              <c:numCache>
                <c:formatCode>_ * #,##0_ ;_ * \-#,##0_ ;_ * "-"??_ ;_ @_ </c:formatCode>
                <c:ptCount val="24"/>
                <c:pt idx="0">
                  <c:v>110313.44584829622</c:v>
                </c:pt>
                <c:pt idx="1">
                  <c:v>2485370.7363657439</c:v>
                </c:pt>
                <c:pt idx="2">
                  <c:v>3926979.7354323389</c:v>
                </c:pt>
                <c:pt idx="3">
                  <c:v>2520178.6981238811</c:v>
                </c:pt>
                <c:pt idx="4">
                  <c:v>5238772.1770654703</c:v>
                </c:pt>
                <c:pt idx="5">
                  <c:v>7338593.1152690183</c:v>
                </c:pt>
                <c:pt idx="6">
                  <c:v>2807986</c:v>
                </c:pt>
                <c:pt idx="7">
                  <c:v>1547159</c:v>
                </c:pt>
                <c:pt idx="8">
                  <c:v>2739502</c:v>
                </c:pt>
                <c:pt idx="9">
                  <c:v>3486427</c:v>
                </c:pt>
                <c:pt idx="10">
                  <c:v>2382872</c:v>
                </c:pt>
                <c:pt idx="11">
                  <c:v>2068775</c:v>
                </c:pt>
                <c:pt idx="12">
                  <c:v>955921</c:v>
                </c:pt>
                <c:pt idx="13">
                  <c:v>2857151</c:v>
                </c:pt>
                <c:pt idx="14">
                  <c:v>5613001</c:v>
                </c:pt>
                <c:pt idx="15">
                  <c:v>12977222</c:v>
                </c:pt>
                <c:pt idx="16">
                  <c:v>12033993</c:v>
                </c:pt>
                <c:pt idx="17">
                  <c:v>43141051</c:v>
                </c:pt>
                <c:pt idx="18">
                  <c:v>2807986</c:v>
                </c:pt>
                <c:pt idx="19">
                  <c:v>1547159</c:v>
                </c:pt>
                <c:pt idx="20">
                  <c:v>2739502</c:v>
                </c:pt>
                <c:pt idx="21">
                  <c:v>3486427</c:v>
                </c:pt>
                <c:pt idx="22">
                  <c:v>9432332</c:v>
                </c:pt>
                <c:pt idx="23">
                  <c:v>8864090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6-72A5-4D5B-A052-DDE731E52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3876352"/>
        <c:axId val="113886336"/>
      </c:line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Spends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Sheet1!$A$16:$A$25</c:f>
              <c:numCache>
                <c:formatCode>mmm\-yy</c:formatCode>
                <c:ptCount val="10"/>
                <c:pt idx="0">
                  <c:v>43525</c:v>
                </c:pt>
                <c:pt idx="1">
                  <c:v>43556</c:v>
                </c:pt>
                <c:pt idx="2">
                  <c:v>43586</c:v>
                </c:pt>
                <c:pt idx="3">
                  <c:v>43617</c:v>
                </c:pt>
                <c:pt idx="4">
                  <c:v>43647</c:v>
                </c:pt>
                <c:pt idx="5">
                  <c:v>43678</c:v>
                </c:pt>
                <c:pt idx="6">
                  <c:v>43709</c:v>
                </c:pt>
                <c:pt idx="7">
                  <c:v>43739</c:v>
                </c:pt>
                <c:pt idx="8">
                  <c:v>43770</c:v>
                </c:pt>
                <c:pt idx="9">
                  <c:v>43800</c:v>
                </c:pt>
              </c:numCache>
            </c:numRef>
          </c:cat>
          <c:val>
            <c:numRef>
              <c:f>Sheet1!$C$2:$C$25</c:f>
              <c:numCache>
                <c:formatCode>_ * #,##0_ ;_ * \-#,##0_ ;_ * "-"??_ ;_ @_ </c:formatCode>
                <c:ptCount val="24"/>
                <c:pt idx="0">
                  <c:v>1515.1203499999999</c:v>
                </c:pt>
                <c:pt idx="1">
                  <c:v>34135.78237000003</c:v>
                </c:pt>
                <c:pt idx="2">
                  <c:v>53935.826819999995</c:v>
                </c:pt>
                <c:pt idx="3">
                  <c:v>34613.858735000009</c:v>
                </c:pt>
                <c:pt idx="4">
                  <c:v>71952.881840000002</c:v>
                </c:pt>
                <c:pt idx="5">
                  <c:v>100793.25946000003</c:v>
                </c:pt>
                <c:pt idx="6">
                  <c:v>33134.690213000002</c:v>
                </c:pt>
                <c:pt idx="7">
                  <c:v>19352.729556000002</c:v>
                </c:pt>
                <c:pt idx="8">
                  <c:v>32946.420931000001</c:v>
                </c:pt>
                <c:pt idx="9">
                  <c:v>39261.370793999995</c:v>
                </c:pt>
                <c:pt idx="10">
                  <c:v>33225.848358000003</c:v>
                </c:pt>
                <c:pt idx="11">
                  <c:v>25994.742513999998</c:v>
                </c:pt>
                <c:pt idx="12">
                  <c:v>7390.77</c:v>
                </c:pt>
                <c:pt idx="13">
                  <c:v>22672.73</c:v>
                </c:pt>
                <c:pt idx="14">
                  <c:v>53624.78</c:v>
                </c:pt>
                <c:pt idx="15">
                  <c:v>214700.77980400002</c:v>
                </c:pt>
                <c:pt idx="16">
                  <c:v>155729.36758600001</c:v>
                </c:pt>
                <c:pt idx="17">
                  <c:v>98179.598392000029</c:v>
                </c:pt>
                <c:pt idx="18">
                  <c:v>33134.690213000002</c:v>
                </c:pt>
                <c:pt idx="19">
                  <c:v>19352.729556000002</c:v>
                </c:pt>
                <c:pt idx="20">
                  <c:v>32946.420931000001</c:v>
                </c:pt>
                <c:pt idx="21">
                  <c:v>39261.370793999995</c:v>
                </c:pt>
                <c:pt idx="22">
                  <c:v>146492.11391099999</c:v>
                </c:pt>
                <c:pt idx="23">
                  <c:v>125435.96480399999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2A5-4D5B-A052-DDE731E52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3898240"/>
        <c:axId val="113888256"/>
      </c:lineChart>
      <c:dateAx>
        <c:axId val="113876352"/>
        <c:scaling>
          <c:orientation val="minMax"/>
        </c:scaling>
        <c:delete val="0"/>
        <c:axPos val="b"/>
        <c:numFmt formatCode="[$-409]mmm\-yy;@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alpha val="95000"/>
              </a:schemeClr>
            </a:solidFill>
            <a:round/>
          </a:ln>
          <a:effectLst/>
        </c:spPr>
        <c:txPr>
          <a:bodyPr rot="0"/>
          <a:lstStyle/>
          <a:p>
            <a:pPr>
              <a:defRPr lang="en-US"/>
            </a:pPr>
            <a:endParaRPr lang="en-US"/>
          </a:p>
        </c:txPr>
        <c:crossAx val="113886336"/>
        <c:crosses val="autoZero"/>
        <c:auto val="1"/>
        <c:lblOffset val="100"/>
        <c:baseTimeUnit val="months"/>
        <c:majorUnit val="2"/>
        <c:majorTimeUnit val="months"/>
      </c:dateAx>
      <c:valAx>
        <c:axId val="113886336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 dirty="0"/>
                  <a:t>Impressions</a:t>
                </a:r>
                <a:endParaRPr lang="en-IN" dirty="0"/>
              </a:p>
            </c:rich>
          </c:tx>
          <c:layout>
            <c:manualLayout>
              <c:xMode val="edge"/>
              <c:yMode val="edge"/>
              <c:x val="1.5301475521557987E-3"/>
              <c:y val="0.33044909467781136"/>
            </c:manualLayout>
          </c:layout>
          <c:overlay val="0"/>
        </c:title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lang="en-US"/>
            </a:pPr>
            <a:endParaRPr lang="en-US"/>
          </a:p>
        </c:txPr>
        <c:crossAx val="113876352"/>
        <c:crosses val="autoZero"/>
        <c:crossBetween val="between"/>
      </c:valAx>
      <c:valAx>
        <c:axId val="113888256"/>
        <c:scaling>
          <c:orientation val="minMax"/>
        </c:scaling>
        <c:delete val="0"/>
        <c:axPos val="r"/>
        <c:numFmt formatCode="_ * #,##0_ ;_ * \-#,##0_ ;_ * &quot;-&quot;??_ ;_ @_ " sourceLinked="1"/>
        <c:majorTickMark val="out"/>
        <c:min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113898240"/>
        <c:crosses val="max"/>
        <c:crossBetween val="between"/>
        <c:dispUnits>
          <c:builtInUnit val="thousands"/>
          <c:dispUnitsLbl>
            <c:layout>
              <c:manualLayout>
                <c:xMode val="edge"/>
                <c:yMode val="edge"/>
                <c:x val="0.98144684701203833"/>
                <c:y val="0.24835222616752295"/>
              </c:manualLayout>
            </c:layout>
            <c:tx>
              <c:rich>
                <a:bodyPr/>
                <a:lstStyle/>
                <a:p>
                  <a:pPr>
                    <a:defRPr/>
                  </a:pPr>
                  <a:r>
                    <a:rPr lang="en-US" dirty="0"/>
                    <a:t>Spends(AUD)</a:t>
                  </a:r>
                </a:p>
              </c:rich>
            </c:tx>
          </c:dispUnitsLbl>
        </c:dispUnits>
      </c:valAx>
      <c:dateAx>
        <c:axId val="113898240"/>
        <c:scaling>
          <c:orientation val="minMax"/>
        </c:scaling>
        <c:delete val="1"/>
        <c:axPos val="b"/>
        <c:numFmt formatCode="mmm\-yy" sourceLinked="1"/>
        <c:majorTickMark val="out"/>
        <c:minorTickMark val="none"/>
        <c:tickLblPos val="nextTo"/>
        <c:crossAx val="113888256"/>
        <c:crosses val="autoZero"/>
        <c:auto val="1"/>
        <c:lblOffset val="100"/>
        <c:baseTimeUnit val="months"/>
      </c:date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0513513508587329"/>
          <c:y val="0.89042985027756028"/>
          <c:w val="0.18972963869379533"/>
          <c:h val="6.3442819852241678E-2"/>
        </c:manualLayout>
      </c:layout>
      <c:overlay val="0"/>
      <c:txPr>
        <a:bodyPr/>
        <a:lstStyle/>
        <a:p>
          <a:pPr>
            <a:defRPr lang="en-US"/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0231927326048164E-2"/>
          <c:y val="0.11351848698202605"/>
          <c:w val="0.83994355860738734"/>
          <c:h val="0.6477092933298679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Impressions</c:v>
                </c:pt>
              </c:strCache>
            </c:strRef>
          </c:tx>
          <c:spPr>
            <a:ln w="31750" cmpd="sng"/>
            <a:effectLst/>
          </c:spPr>
          <c:marker>
            <c:symbol val="none"/>
          </c:marker>
          <c:cat>
            <c:numRef>
              <c:f>Sheet1!$A$2:$A$25</c:f>
              <c:numCache>
                <c:formatCode>mmm\-yy</c:formatCode>
                <c:ptCount val="24"/>
                <c:pt idx="0">
                  <c:v>43101</c:v>
                </c:pt>
                <c:pt idx="1">
                  <c:v>43132</c:v>
                </c:pt>
                <c:pt idx="2">
                  <c:v>43160</c:v>
                </c:pt>
                <c:pt idx="3">
                  <c:v>43191</c:v>
                </c:pt>
                <c:pt idx="4">
                  <c:v>43221</c:v>
                </c:pt>
                <c:pt idx="5">
                  <c:v>43252</c:v>
                </c:pt>
                <c:pt idx="6">
                  <c:v>43282</c:v>
                </c:pt>
                <c:pt idx="7">
                  <c:v>43313</c:v>
                </c:pt>
                <c:pt idx="8">
                  <c:v>43344</c:v>
                </c:pt>
                <c:pt idx="9">
                  <c:v>43374</c:v>
                </c:pt>
                <c:pt idx="10">
                  <c:v>43405</c:v>
                </c:pt>
                <c:pt idx="11">
                  <c:v>43435</c:v>
                </c:pt>
                <c:pt idx="12">
                  <c:v>43466</c:v>
                </c:pt>
                <c:pt idx="13">
                  <c:v>43497</c:v>
                </c:pt>
                <c:pt idx="14">
                  <c:v>43525</c:v>
                </c:pt>
                <c:pt idx="15">
                  <c:v>43556</c:v>
                </c:pt>
                <c:pt idx="16">
                  <c:v>43586</c:v>
                </c:pt>
                <c:pt idx="17">
                  <c:v>43617</c:v>
                </c:pt>
                <c:pt idx="18">
                  <c:v>43647</c:v>
                </c:pt>
                <c:pt idx="19">
                  <c:v>43678</c:v>
                </c:pt>
                <c:pt idx="20">
                  <c:v>43709</c:v>
                </c:pt>
                <c:pt idx="21">
                  <c:v>43739</c:v>
                </c:pt>
                <c:pt idx="22">
                  <c:v>43770</c:v>
                </c:pt>
                <c:pt idx="23">
                  <c:v>43800</c:v>
                </c:pt>
              </c:numCache>
            </c:numRef>
          </c:cat>
          <c:val>
            <c:numRef>
              <c:f>Sheet1!$B$2:$B$25</c:f>
              <c:numCache>
                <c:formatCode>_ * #,##0_ ;_ * \-#,##0_ ;_ * "-"??_ ;_ @_ </c:formatCode>
                <c:ptCount val="24"/>
                <c:pt idx="0">
                  <c:v>1354927.9032209436</c:v>
                </c:pt>
                <c:pt idx="1">
                  <c:v>4699440.0014609369</c:v>
                </c:pt>
                <c:pt idx="2">
                  <c:v>2689784.7331666807</c:v>
                </c:pt>
                <c:pt idx="3">
                  <c:v>6202631.9685337879</c:v>
                </c:pt>
                <c:pt idx="4">
                  <c:v>21499245.019436285</c:v>
                </c:pt>
                <c:pt idx="5">
                  <c:v>13675551.029842962</c:v>
                </c:pt>
                <c:pt idx="6">
                  <c:v>9685656</c:v>
                </c:pt>
                <c:pt idx="7">
                  <c:v>13906769</c:v>
                </c:pt>
                <c:pt idx="8">
                  <c:v>16775291</c:v>
                </c:pt>
                <c:pt idx="9">
                  <c:v>16705396</c:v>
                </c:pt>
                <c:pt idx="10">
                  <c:v>24505685</c:v>
                </c:pt>
                <c:pt idx="11">
                  <c:v>0</c:v>
                </c:pt>
                <c:pt idx="12">
                  <c:v>11198354</c:v>
                </c:pt>
                <c:pt idx="13">
                  <c:v>13286569</c:v>
                </c:pt>
                <c:pt idx="14">
                  <c:v>10257959</c:v>
                </c:pt>
                <c:pt idx="15">
                  <c:v>28842294</c:v>
                </c:pt>
                <c:pt idx="16">
                  <c:v>25730905</c:v>
                </c:pt>
                <c:pt idx="17">
                  <c:v>13899350</c:v>
                </c:pt>
                <c:pt idx="18">
                  <c:v>18253023</c:v>
                </c:pt>
                <c:pt idx="19">
                  <c:v>5491164</c:v>
                </c:pt>
                <c:pt idx="20">
                  <c:v>4788130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6-72A5-4D5B-A052-DDE731E52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3876352"/>
        <c:axId val="113886336"/>
      </c:line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Spends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Sheet1!$A$16:$A$25</c:f>
              <c:numCache>
                <c:formatCode>mmm\-yy</c:formatCode>
                <c:ptCount val="10"/>
                <c:pt idx="0">
                  <c:v>43525</c:v>
                </c:pt>
                <c:pt idx="1">
                  <c:v>43556</c:v>
                </c:pt>
                <c:pt idx="2">
                  <c:v>43586</c:v>
                </c:pt>
                <c:pt idx="3">
                  <c:v>43617</c:v>
                </c:pt>
                <c:pt idx="4">
                  <c:v>43647</c:v>
                </c:pt>
                <c:pt idx="5">
                  <c:v>43678</c:v>
                </c:pt>
                <c:pt idx="6">
                  <c:v>43709</c:v>
                </c:pt>
                <c:pt idx="7">
                  <c:v>43739</c:v>
                </c:pt>
                <c:pt idx="8">
                  <c:v>43770</c:v>
                </c:pt>
                <c:pt idx="9">
                  <c:v>43800</c:v>
                </c:pt>
              </c:numCache>
            </c:numRef>
          </c:cat>
          <c:val>
            <c:numRef>
              <c:f>Sheet1!$C$2:$C$25</c:f>
              <c:numCache>
                <c:formatCode>_ * #,##0_ ;_ * \-#,##0_ ;_ * "-"??_ ;_ @_ </c:formatCode>
                <c:ptCount val="24"/>
                <c:pt idx="0">
                  <c:v>8416.8663300000007</c:v>
                </c:pt>
                <c:pt idx="1">
                  <c:v>29193.109260000001</c:v>
                </c:pt>
                <c:pt idx="2">
                  <c:v>16709.050349999998</c:v>
                </c:pt>
                <c:pt idx="3">
                  <c:v>38530.997884999997</c:v>
                </c:pt>
                <c:pt idx="4">
                  <c:v>133554.17000000001</c:v>
                </c:pt>
                <c:pt idx="5">
                  <c:v>84953.07</c:v>
                </c:pt>
                <c:pt idx="6">
                  <c:v>49440.21</c:v>
                </c:pt>
                <c:pt idx="7">
                  <c:v>74669.179999999993</c:v>
                </c:pt>
                <c:pt idx="8">
                  <c:v>107290.81</c:v>
                </c:pt>
                <c:pt idx="9">
                  <c:v>89832.53</c:v>
                </c:pt>
                <c:pt idx="10">
                  <c:v>185538.02000000002</c:v>
                </c:pt>
                <c:pt idx="11">
                  <c:v>0</c:v>
                </c:pt>
                <c:pt idx="12">
                  <c:v>66102.28</c:v>
                </c:pt>
                <c:pt idx="13">
                  <c:v>71153.191716336092</c:v>
                </c:pt>
                <c:pt idx="14">
                  <c:v>51591.349080313201</c:v>
                </c:pt>
                <c:pt idx="15">
                  <c:v>184607.6998413165</c:v>
                </c:pt>
                <c:pt idx="16">
                  <c:v>155437.5606375135</c:v>
                </c:pt>
                <c:pt idx="17">
                  <c:v>93766.791011031135</c:v>
                </c:pt>
                <c:pt idx="18">
                  <c:v>65758.25</c:v>
                </c:pt>
                <c:pt idx="19">
                  <c:v>20751.37</c:v>
                </c:pt>
                <c:pt idx="20">
                  <c:v>15226.529999999999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2A5-4D5B-A052-DDE731E52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3898240"/>
        <c:axId val="113888256"/>
      </c:lineChart>
      <c:dateAx>
        <c:axId val="113876352"/>
        <c:scaling>
          <c:orientation val="minMax"/>
        </c:scaling>
        <c:delete val="0"/>
        <c:axPos val="b"/>
        <c:numFmt formatCode="[$-409]mmm\-yy;@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alpha val="95000"/>
              </a:schemeClr>
            </a:solidFill>
            <a:round/>
          </a:ln>
          <a:effectLst/>
        </c:spPr>
        <c:txPr>
          <a:bodyPr rot="0"/>
          <a:lstStyle/>
          <a:p>
            <a:pPr>
              <a:defRPr lang="en-US"/>
            </a:pPr>
            <a:endParaRPr lang="en-US"/>
          </a:p>
        </c:txPr>
        <c:crossAx val="113886336"/>
        <c:crosses val="autoZero"/>
        <c:auto val="1"/>
        <c:lblOffset val="100"/>
        <c:baseTimeUnit val="months"/>
        <c:majorUnit val="2"/>
        <c:majorTimeUnit val="months"/>
      </c:dateAx>
      <c:valAx>
        <c:axId val="113886336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 dirty="0"/>
                  <a:t>Impressions</a:t>
                </a:r>
                <a:endParaRPr lang="en-IN" dirty="0"/>
              </a:p>
            </c:rich>
          </c:tx>
          <c:layout>
            <c:manualLayout>
              <c:xMode val="edge"/>
              <c:yMode val="edge"/>
              <c:x val="1.5301475521557987E-3"/>
              <c:y val="0.33044909467781136"/>
            </c:manualLayout>
          </c:layout>
          <c:overlay val="0"/>
        </c:title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lang="en-US"/>
            </a:pPr>
            <a:endParaRPr lang="en-US"/>
          </a:p>
        </c:txPr>
        <c:crossAx val="113876352"/>
        <c:crosses val="autoZero"/>
        <c:crossBetween val="between"/>
      </c:valAx>
      <c:valAx>
        <c:axId val="113888256"/>
        <c:scaling>
          <c:orientation val="minMax"/>
        </c:scaling>
        <c:delete val="0"/>
        <c:axPos val="r"/>
        <c:numFmt formatCode="_ * #,##0_ ;_ * \-#,##0_ ;_ * &quot;-&quot;??_ ;_ @_ " sourceLinked="1"/>
        <c:majorTickMark val="out"/>
        <c:min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113898240"/>
        <c:crosses val="max"/>
        <c:crossBetween val="between"/>
        <c:dispUnits>
          <c:builtInUnit val="thousands"/>
          <c:dispUnitsLbl>
            <c:layout>
              <c:manualLayout>
                <c:xMode val="edge"/>
                <c:yMode val="edge"/>
                <c:x val="0.98144684701203833"/>
                <c:y val="0.24835222616752295"/>
              </c:manualLayout>
            </c:layout>
            <c:tx>
              <c:rich>
                <a:bodyPr/>
                <a:lstStyle/>
                <a:p>
                  <a:pPr>
                    <a:defRPr/>
                  </a:pPr>
                  <a:r>
                    <a:rPr lang="en-US" dirty="0"/>
                    <a:t>Spends(AUD)</a:t>
                  </a:r>
                </a:p>
              </c:rich>
            </c:tx>
          </c:dispUnitsLbl>
        </c:dispUnits>
      </c:valAx>
      <c:dateAx>
        <c:axId val="113898240"/>
        <c:scaling>
          <c:orientation val="minMax"/>
        </c:scaling>
        <c:delete val="1"/>
        <c:axPos val="b"/>
        <c:numFmt formatCode="mmm\-yy" sourceLinked="1"/>
        <c:majorTickMark val="out"/>
        <c:minorTickMark val="none"/>
        <c:tickLblPos val="nextTo"/>
        <c:crossAx val="113888256"/>
        <c:crosses val="autoZero"/>
        <c:auto val="1"/>
        <c:lblOffset val="100"/>
        <c:baseTimeUnit val="months"/>
      </c:date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0513513508587329"/>
          <c:y val="0.89042985027756028"/>
          <c:w val="0.18972963869379533"/>
          <c:h val="6.3442819852241678E-2"/>
        </c:manualLayout>
      </c:layout>
      <c:overlay val="0"/>
      <c:txPr>
        <a:bodyPr/>
        <a:lstStyle/>
        <a:p>
          <a:pPr>
            <a:defRPr lang="en-US"/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CDM Total</c:v>
                </c:pt>
              </c:strCache>
            </c:strRef>
          </c:tx>
          <c:spPr>
            <a:solidFill>
              <a:srgbClr val="4B227E"/>
            </a:solidFill>
            <a:ln w="9525">
              <a:solidFill>
                <a:schemeClr val="bg1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algn="ctr">
                  <a:defRPr lang="en-US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Sheet1!$A$2:$A$3</c:f>
              <c:numCache>
                <c:formatCode>General</c:formatCode>
                <c:ptCount val="2"/>
                <c:pt idx="0">
                  <c:v>2018</c:v>
                </c:pt>
                <c:pt idx="1">
                  <c:v>2019</c:v>
                </c:pt>
              </c:numCache>
            </c:numRef>
          </c:cat>
          <c:val>
            <c:numRef>
              <c:f>Sheet1!$B$2:$B$3</c:f>
              <c:numCache>
                <c:formatCode>_(* #,##0_);_(* \(#,##0\);_(* "-"??_);_(@_)</c:formatCode>
                <c:ptCount val="2"/>
                <c:pt idx="0">
                  <c:v>20468547.26900002</c:v>
                </c:pt>
                <c:pt idx="1">
                  <c:v>21360430.687000066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80-438C-98F1-8A65E4C0955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Lindt</c:v>
                </c:pt>
              </c:strCache>
            </c:strRef>
          </c:tx>
          <c:spPr>
            <a:solidFill>
              <a:srgbClr val="FF9900"/>
            </a:solidFill>
            <a:ln w="9525">
              <a:solidFill>
                <a:schemeClr val="bg1"/>
              </a:solidFill>
            </a:ln>
          </c:spPr>
          <c:invertIfNegative val="0"/>
          <c:dLbls>
            <c:dLbl>
              <c:idx val="0"/>
              <c:layout>
                <c:manualLayout>
                  <c:x val="-6.3922234983312942E-4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/>
                <a:lstStyle/>
                <a:p>
                  <a:pPr algn="ctr">
                    <a:defRPr lang="en-US">
                      <a:solidFill>
                        <a:schemeClr val="tx1"/>
                      </a:solidFill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280-438C-98F1-8A65E4C09559}"/>
                </c:ext>
              </c:extLst>
            </c:dLbl>
            <c:dLbl>
              <c:idx val="1"/>
              <c:layout>
                <c:manualLayout>
                  <c:x val="4.6393349238458328E-4"/>
                  <c:y val="-5.4756508155917342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/>
                <a:lstStyle/>
                <a:p>
                  <a:pPr algn="ctr">
                    <a:defRPr lang="en-US">
                      <a:solidFill>
                        <a:schemeClr val="tx1"/>
                      </a:solidFill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280-438C-98F1-8A65E4C0955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algn="ctr">
                  <a:defRPr lang="en-US">
                    <a:solidFill>
                      <a:schemeClr val="accent2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Sheet1!$A$2:$A$3</c:f>
              <c:numCache>
                <c:formatCode>General</c:formatCode>
                <c:ptCount val="2"/>
                <c:pt idx="0">
                  <c:v>2018</c:v>
                </c:pt>
                <c:pt idx="1">
                  <c:v>2019</c:v>
                </c:pt>
              </c:numCache>
            </c:numRef>
          </c:cat>
          <c:val>
            <c:numRef>
              <c:f>Sheet1!$C$2:$C$3</c:f>
              <c:numCache>
                <c:formatCode>_(* #,##0_);_(* \(#,##0\);_(* "-"??_);_(@_)</c:formatCode>
                <c:ptCount val="2"/>
                <c:pt idx="0">
                  <c:v>7006530.9240000024</c:v>
                </c:pt>
                <c:pt idx="1">
                  <c:v>6872888.5449999804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280-438C-98F1-8A65E4C0955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 &amp; M's</c:v>
                </c:pt>
              </c:strCache>
            </c:strRef>
          </c:tx>
          <c:spPr>
            <a:solidFill>
              <a:srgbClr val="996633"/>
            </a:solidFill>
            <a:ln>
              <a:solidFill>
                <a:schemeClr val="bg1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algn="ctr">
                  <a:defRPr lang="en-US">
                    <a:solidFill>
                      <a:schemeClr val="tx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Sheet1!$A$2:$A$3</c:f>
              <c:numCache>
                <c:formatCode>General</c:formatCode>
                <c:ptCount val="2"/>
                <c:pt idx="0">
                  <c:v>2018</c:v>
                </c:pt>
                <c:pt idx="1">
                  <c:v>2019</c:v>
                </c:pt>
              </c:numCache>
            </c:numRef>
          </c:cat>
          <c:val>
            <c:numRef>
              <c:f>Sheet1!$D$2:$D$3</c:f>
              <c:numCache>
                <c:formatCode>_(* #,##0_);_(* \(#,##0\);_(* "-"??_);_(@_)</c:formatCode>
                <c:ptCount val="2"/>
                <c:pt idx="0">
                  <c:v>5601830.2979999995</c:v>
                </c:pt>
                <c:pt idx="1">
                  <c:v>4426012.5362000028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280-438C-98F1-8A65E4C0955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Kit Kat</c:v>
                </c:pt>
              </c:strCache>
            </c:strRef>
          </c:tx>
          <c:spPr>
            <a:solidFill>
              <a:srgbClr val="CC9900"/>
            </a:solidFill>
            <a:ln cap="flat">
              <a:solidFill>
                <a:schemeClr val="bg1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algn="ctr">
                  <a:defRPr lang="en-US">
                    <a:solidFill>
                      <a:schemeClr val="tx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Sheet1!$A$2:$A$3</c:f>
              <c:numCache>
                <c:formatCode>General</c:formatCode>
                <c:ptCount val="2"/>
                <c:pt idx="0">
                  <c:v>2018</c:v>
                </c:pt>
                <c:pt idx="1">
                  <c:v>2019</c:v>
                </c:pt>
              </c:numCache>
            </c:numRef>
          </c:cat>
          <c:val>
            <c:numRef>
              <c:f>Sheet1!$E$2:$E$3</c:f>
              <c:numCache>
                <c:formatCode>_(* #,##0_);_(* \(#,##0\);_(* "-"??_);_(@_)</c:formatCode>
                <c:ptCount val="2"/>
                <c:pt idx="0">
                  <c:v>4033938.7820000006</c:v>
                </c:pt>
                <c:pt idx="1">
                  <c:v>4549885.1075000037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280-438C-98F1-8A65E4C0955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Maltesers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Sheet1!$A$2:$A$3</c:f>
              <c:numCache>
                <c:formatCode>General</c:formatCode>
                <c:ptCount val="2"/>
                <c:pt idx="0">
                  <c:v>2018</c:v>
                </c:pt>
                <c:pt idx="1">
                  <c:v>2019</c:v>
                </c:pt>
              </c:numCache>
            </c:numRef>
          </c:cat>
          <c:val>
            <c:numRef>
              <c:f>Sheet1!$F$2:$F$3</c:f>
              <c:numCache>
                <c:formatCode>_(* #,##0_);_(* \(#,##0\);_(* "-"??_);_(@_)</c:formatCode>
                <c:ptCount val="2"/>
                <c:pt idx="0">
                  <c:v>3540863.8280000002</c:v>
                </c:pt>
                <c:pt idx="1">
                  <c:v>3776575.1839999976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280-438C-98F1-8A65E4C09559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Mars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lang="en-US">
                    <a:solidFill>
                      <a:schemeClr val="tx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Sheet1!$A$2:$A$3</c:f>
              <c:numCache>
                <c:formatCode>General</c:formatCode>
                <c:ptCount val="2"/>
                <c:pt idx="0">
                  <c:v>2018</c:v>
                </c:pt>
                <c:pt idx="1">
                  <c:v>2019</c:v>
                </c:pt>
              </c:numCache>
            </c:numRef>
          </c:cat>
          <c:val>
            <c:numRef>
              <c:f>Sheet1!$G$2:$G$3</c:f>
              <c:numCache>
                <c:formatCode>_(* #,##0_);_(* \(#,##0\);_(* "-"??_);_(@_)</c:formatCode>
                <c:ptCount val="2"/>
                <c:pt idx="0">
                  <c:v>2670370.299000002</c:v>
                </c:pt>
                <c:pt idx="1">
                  <c:v>2701111.8210000014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280-438C-98F1-8A65E4C09559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Darrell Lea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Sheet1!$A$2:$A$3</c:f>
              <c:numCache>
                <c:formatCode>General</c:formatCode>
                <c:ptCount val="2"/>
                <c:pt idx="0">
                  <c:v>2018</c:v>
                </c:pt>
                <c:pt idx="1">
                  <c:v>2019</c:v>
                </c:pt>
              </c:numCache>
            </c:numRef>
          </c:cat>
          <c:val>
            <c:numRef>
              <c:f>Sheet1!$H$2:$H$3</c:f>
              <c:numCache>
                <c:formatCode>_(* #,##0_);_(* \(#,##0\);_(* "-"??_);_(@_)</c:formatCode>
                <c:ptCount val="2"/>
                <c:pt idx="0">
                  <c:v>753512.66500000015</c:v>
                </c:pt>
                <c:pt idx="1">
                  <c:v>2208698.7600000007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A0-4056-BA45-8BBDC0D583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147001728"/>
        <c:axId val="147003264"/>
      </c:barChart>
      <c:catAx>
        <c:axId val="1470017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 algn="ctr" rtl="0">
              <a:defRPr lang="en-US"/>
            </a:pPr>
            <a:endParaRPr lang="en-US"/>
          </a:p>
        </c:txPr>
        <c:crossAx val="147003264"/>
        <c:crosses val="autoZero"/>
        <c:auto val="1"/>
        <c:lblAlgn val="ctr"/>
        <c:lblOffset val="100"/>
        <c:noMultiLvlLbl val="0"/>
      </c:catAx>
      <c:valAx>
        <c:axId val="147003264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 algn="ctr" rtl="0">
                  <a:defRPr lang="en-US"/>
                </a:pPr>
                <a:r>
                  <a:rPr lang="en-IN" dirty="0"/>
                  <a:t>Volume Share (‘000 Kg)</a:t>
                </a:r>
              </a:p>
            </c:rich>
          </c:tx>
          <c:layout>
            <c:manualLayout>
              <c:xMode val="edge"/>
              <c:yMode val="edge"/>
              <c:x val="1.0374529226072769E-2"/>
              <c:y val="0.12402458117765254"/>
            </c:manualLayout>
          </c:layout>
          <c:overlay val="0"/>
        </c:title>
        <c:numFmt formatCode="_(* #,##0_);_(* \(#,##0\);_(* &quot;-&quot;??_);_(@_)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 algn="ctr">
              <a:defRPr lang="en-US"/>
            </a:pPr>
            <a:endParaRPr lang="en-US"/>
          </a:p>
        </c:txPr>
        <c:crossAx val="147001728"/>
        <c:crosses val="autoZero"/>
        <c:crossBetween val="between"/>
        <c:dispUnits>
          <c:builtInUnit val="thousands"/>
        </c:dispUnits>
      </c:valAx>
    </c:plotArea>
    <c:legend>
      <c:legendPos val="r"/>
      <c:layout>
        <c:manualLayout>
          <c:xMode val="edge"/>
          <c:yMode val="edge"/>
          <c:x val="0.89148116999839999"/>
          <c:y val="4.8790924324145946E-2"/>
          <c:w val="0.10851883000160001"/>
          <c:h val="0.81269868624165376"/>
        </c:manualLayout>
      </c:layout>
      <c:overlay val="0"/>
      <c:txPr>
        <a:bodyPr/>
        <a:lstStyle/>
        <a:p>
          <a:pPr>
            <a:defRPr lang="en-US"/>
          </a:pPr>
          <a:endParaRPr lang="en-US"/>
        </a:p>
      </c:txPr>
    </c:legend>
    <c:plotVisOnly val="1"/>
    <c:dispBlanksAs val="gap"/>
    <c:showDLblsOverMax val="0"/>
  </c:chart>
  <c:spPr>
    <a:ln cap="flat"/>
  </c:spPr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 algn="r">
              <a:defRPr lang="en-US"/>
            </a:pPr>
            <a:r>
              <a:rPr lang="en-US" dirty="0"/>
              <a:t>Max WTD Selling</a:t>
            </a:r>
            <a:r>
              <a:rPr lang="en-US" baseline="0" dirty="0"/>
              <a:t> Distribution</a:t>
            </a:r>
            <a:r>
              <a:rPr lang="en-US" dirty="0"/>
              <a:t> </a:t>
            </a:r>
          </a:p>
        </c:rich>
      </c:tx>
      <c:layout>
        <c:manualLayout>
          <c:xMode val="edge"/>
          <c:yMode val="edge"/>
          <c:x val="0.46890884166463404"/>
          <c:y val="2.9250235209309416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9.0231927326048164E-2"/>
          <c:y val="0.11351848698202605"/>
          <c:w val="0.83994355860738734"/>
          <c:h val="0.6477092933298679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WTD Distribution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/>
              <a:lstStyle/>
              <a:p>
                <a:pPr>
                  <a:defRPr lang="en-US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Sheet1!$A$2:$A$25</c:f>
              <c:numCache>
                <c:formatCode>mmm\-yy</c:formatCode>
                <c:ptCount val="24"/>
                <c:pt idx="0">
                  <c:v>43101</c:v>
                </c:pt>
                <c:pt idx="1">
                  <c:v>43132</c:v>
                </c:pt>
                <c:pt idx="2">
                  <c:v>43160</c:v>
                </c:pt>
                <c:pt idx="3">
                  <c:v>43191</c:v>
                </c:pt>
                <c:pt idx="4">
                  <c:v>43221</c:v>
                </c:pt>
                <c:pt idx="5">
                  <c:v>43252</c:v>
                </c:pt>
                <c:pt idx="6">
                  <c:v>43282</c:v>
                </c:pt>
                <c:pt idx="7">
                  <c:v>43313</c:v>
                </c:pt>
                <c:pt idx="8">
                  <c:v>43344</c:v>
                </c:pt>
                <c:pt idx="9">
                  <c:v>43374</c:v>
                </c:pt>
                <c:pt idx="10">
                  <c:v>43405</c:v>
                </c:pt>
                <c:pt idx="11">
                  <c:v>43435</c:v>
                </c:pt>
                <c:pt idx="12">
                  <c:v>43466</c:v>
                </c:pt>
                <c:pt idx="13">
                  <c:v>43497</c:v>
                </c:pt>
                <c:pt idx="14">
                  <c:v>43525</c:v>
                </c:pt>
                <c:pt idx="15">
                  <c:v>43556</c:v>
                </c:pt>
                <c:pt idx="16">
                  <c:v>43586</c:v>
                </c:pt>
                <c:pt idx="17">
                  <c:v>43617</c:v>
                </c:pt>
                <c:pt idx="18">
                  <c:v>43647</c:v>
                </c:pt>
                <c:pt idx="19">
                  <c:v>43678</c:v>
                </c:pt>
                <c:pt idx="20">
                  <c:v>43709</c:v>
                </c:pt>
                <c:pt idx="21">
                  <c:v>43739</c:v>
                </c:pt>
                <c:pt idx="22">
                  <c:v>43770</c:v>
                </c:pt>
                <c:pt idx="23">
                  <c:v>43800</c:v>
                </c:pt>
              </c:numCache>
            </c:numRef>
          </c:cat>
          <c:val>
            <c:numRef>
              <c:f>Sheet1!$B$2:$B$25</c:f>
              <c:numCache>
                <c:formatCode>_ * #,##0_ ;_ * \-#,##0_ ;_ * "-"??_ ;_ @_ </c:formatCode>
                <c:ptCount val="24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</c:numCache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6-72A5-4D5B-A052-DDE731E52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3876352"/>
        <c:axId val="113886336"/>
        <c:extLst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Sales Volume (Volume '000KG)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Sheet1!$A$16:$A$25</c:f>
              <c:numCache>
                <c:formatCode>mmm\-yy</c:formatCode>
                <c:ptCount val="10"/>
                <c:pt idx="0">
                  <c:v>43525</c:v>
                </c:pt>
                <c:pt idx="1">
                  <c:v>43556</c:v>
                </c:pt>
                <c:pt idx="2">
                  <c:v>43586</c:v>
                </c:pt>
                <c:pt idx="3">
                  <c:v>43617</c:v>
                </c:pt>
                <c:pt idx="4">
                  <c:v>43647</c:v>
                </c:pt>
                <c:pt idx="5">
                  <c:v>43678</c:v>
                </c:pt>
                <c:pt idx="6">
                  <c:v>43709</c:v>
                </c:pt>
                <c:pt idx="7">
                  <c:v>43739</c:v>
                </c:pt>
                <c:pt idx="8">
                  <c:v>43770</c:v>
                </c:pt>
                <c:pt idx="9">
                  <c:v>43800</c:v>
                </c:pt>
              </c:numCache>
            </c:numRef>
          </c:cat>
          <c:val>
            <c:numRef>
              <c:f>Sheet1!$C$2:$C$25</c:f>
              <c:numCache>
                <c:formatCode>_ * #,##0_ ;_ * \-#,##0_ ;_ * "-"??_ ;_ @_ </c:formatCode>
                <c:ptCount val="24"/>
                <c:pt idx="0">
                  <c:v>897667.29800000042</c:v>
                </c:pt>
                <c:pt idx="1">
                  <c:v>1277915.8999999999</c:v>
                </c:pt>
                <c:pt idx="2">
                  <c:v>2441953.5749999997</c:v>
                </c:pt>
                <c:pt idx="3">
                  <c:v>2263446.2379999943</c:v>
                </c:pt>
                <c:pt idx="4">
                  <c:v>1471224.101</c:v>
                </c:pt>
                <c:pt idx="5">
                  <c:v>1842224.5640000005</c:v>
                </c:pt>
                <c:pt idx="6">
                  <c:v>2177585.4450000012</c:v>
                </c:pt>
                <c:pt idx="7">
                  <c:v>1535053.3599999992</c:v>
                </c:pt>
                <c:pt idx="8">
                  <c:v>2188583.5220000008</c:v>
                </c:pt>
                <c:pt idx="9">
                  <c:v>1626723.2779999997</c:v>
                </c:pt>
                <c:pt idx="10">
                  <c:v>1315604.0990000002</c:v>
                </c:pt>
                <c:pt idx="11">
                  <c:v>1430565.8890000014</c:v>
                </c:pt>
                <c:pt idx="12">
                  <c:v>935784.90200000035</c:v>
                </c:pt>
                <c:pt idx="13">
                  <c:v>1479927.3630000011</c:v>
                </c:pt>
                <c:pt idx="14">
                  <c:v>2202979.0469999993</c:v>
                </c:pt>
                <c:pt idx="15">
                  <c:v>2938719.598999999</c:v>
                </c:pt>
                <c:pt idx="16">
                  <c:v>1533825.662</c:v>
                </c:pt>
                <c:pt idx="17">
                  <c:v>2323733.2289999989</c:v>
                </c:pt>
                <c:pt idx="18">
                  <c:v>1811511.2539999993</c:v>
                </c:pt>
                <c:pt idx="19">
                  <c:v>1788701.6310000008</c:v>
                </c:pt>
                <c:pt idx="20">
                  <c:v>1965699.4770000002</c:v>
                </c:pt>
                <c:pt idx="21">
                  <c:v>1621173.5009999995</c:v>
                </c:pt>
                <c:pt idx="22">
                  <c:v>1453369.1129999999</c:v>
                </c:pt>
                <c:pt idx="23">
                  <c:v>1305005.9089999991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2A5-4D5B-A052-DDE731E52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3898240"/>
        <c:axId val="113888256"/>
      </c:lineChart>
      <c:dateAx>
        <c:axId val="113876352"/>
        <c:scaling>
          <c:orientation val="minMax"/>
        </c:scaling>
        <c:delete val="0"/>
        <c:axPos val="b"/>
        <c:numFmt formatCode="[$-409]mmm\-yy;@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alpha val="95000"/>
              </a:schemeClr>
            </a:solidFill>
            <a:round/>
          </a:ln>
          <a:effectLst/>
        </c:spPr>
        <c:txPr>
          <a:bodyPr rot="0"/>
          <a:lstStyle/>
          <a:p>
            <a:pPr>
              <a:defRPr lang="en-US"/>
            </a:pPr>
            <a:endParaRPr lang="en-US"/>
          </a:p>
        </c:txPr>
        <c:crossAx val="113886336"/>
        <c:crosses val="autoZero"/>
        <c:auto val="1"/>
        <c:lblOffset val="100"/>
        <c:baseTimeUnit val="months"/>
      </c:dateAx>
      <c:valAx>
        <c:axId val="113886336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 dirty="0"/>
                  <a:t>WTD</a:t>
                </a:r>
                <a:r>
                  <a:rPr lang="en-US" baseline="0" dirty="0"/>
                  <a:t> Dist</a:t>
                </a:r>
                <a:r>
                  <a:rPr lang="en-US" dirty="0"/>
                  <a:t> </a:t>
                </a:r>
                <a:endParaRPr lang="en-IN" dirty="0"/>
              </a:p>
            </c:rich>
          </c:tx>
          <c:layout>
            <c:manualLayout>
              <c:xMode val="edge"/>
              <c:yMode val="edge"/>
              <c:x val="3.6252376103159838E-2"/>
              <c:y val="0.38367293683573217"/>
            </c:manualLayout>
          </c:layout>
          <c:overlay val="0"/>
        </c:title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lang="en-US"/>
            </a:pPr>
            <a:endParaRPr lang="en-US"/>
          </a:p>
        </c:txPr>
        <c:crossAx val="113876352"/>
        <c:crosses val="autoZero"/>
        <c:crossBetween val="between"/>
      </c:valAx>
      <c:valAx>
        <c:axId val="113888256"/>
        <c:scaling>
          <c:orientation val="minMax"/>
        </c:scaling>
        <c:delete val="0"/>
        <c:axPos val="r"/>
        <c:numFmt formatCode="_ * #,##0_ ;_ * \-#,##0_ ;_ * &quot;-&quot;??_ ;_ @_ " sourceLinked="1"/>
        <c:majorTickMark val="out"/>
        <c:min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113898240"/>
        <c:crosses val="max"/>
        <c:crossBetween val="between"/>
        <c:dispUnits>
          <c:builtInUnit val="thousands"/>
          <c:dispUnitsLbl>
            <c:tx>
              <c:rich>
                <a:bodyPr/>
                <a:lstStyle/>
                <a:p>
                  <a:pPr>
                    <a:defRPr/>
                  </a:pPr>
                  <a:r>
                    <a:rPr lang="en-US" dirty="0"/>
                    <a:t>Volume Sales (‘000</a:t>
                  </a:r>
                  <a:r>
                    <a:rPr lang="en-US" baseline="0" dirty="0"/>
                    <a:t> Kg)</a:t>
                  </a:r>
                  <a:endParaRPr lang="en-US" dirty="0"/>
                </a:p>
              </c:rich>
            </c:tx>
          </c:dispUnitsLbl>
        </c:dispUnits>
      </c:valAx>
      <c:dateAx>
        <c:axId val="113898240"/>
        <c:scaling>
          <c:orientation val="minMax"/>
        </c:scaling>
        <c:delete val="1"/>
        <c:axPos val="b"/>
        <c:numFmt formatCode="mmm\-yy" sourceLinked="1"/>
        <c:majorTickMark val="out"/>
        <c:minorTickMark val="none"/>
        <c:tickLblPos val="nextTo"/>
        <c:crossAx val="113888256"/>
        <c:crosses val="autoZero"/>
        <c:auto val="1"/>
        <c:lblOffset val="100"/>
        <c:baseTimeUnit val="months"/>
      </c:dateAx>
      <c:spPr>
        <a:noFill/>
        <a:ln>
          <a:noFill/>
        </a:ln>
        <a:effectLst/>
      </c:spPr>
    </c:plotArea>
    <c:legend>
      <c:legendPos val="b"/>
      <c:overlay val="0"/>
      <c:txPr>
        <a:bodyPr/>
        <a:lstStyle/>
        <a:p>
          <a:pPr>
            <a:defRPr lang="en-US"/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087784765533249"/>
          <c:y val="3.5447317703330226E-2"/>
          <c:w val="0.87481868079295"/>
          <c:h val="0.552792081013402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CDM TOTAL</c:v>
                </c:pt>
              </c:strCache>
            </c:strRef>
          </c:tx>
          <c:spPr>
            <a:ln w="28575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Sheet1!$A$2:$A$105</c:f>
              <c:numCache>
                <c:formatCode>m/d/yyyy</c:formatCode>
                <c:ptCount val="104"/>
                <c:pt idx="0">
                  <c:v>43107</c:v>
                </c:pt>
                <c:pt idx="1">
                  <c:v>43114</c:v>
                </c:pt>
                <c:pt idx="2">
                  <c:v>43121</c:v>
                </c:pt>
                <c:pt idx="3">
                  <c:v>43128</c:v>
                </c:pt>
                <c:pt idx="4">
                  <c:v>43135</c:v>
                </c:pt>
                <c:pt idx="5">
                  <c:v>43142</c:v>
                </c:pt>
                <c:pt idx="6">
                  <c:v>43149</c:v>
                </c:pt>
                <c:pt idx="7">
                  <c:v>43156</c:v>
                </c:pt>
                <c:pt idx="8">
                  <c:v>43163</c:v>
                </c:pt>
                <c:pt idx="9">
                  <c:v>43170</c:v>
                </c:pt>
                <c:pt idx="10">
                  <c:v>43177</c:v>
                </c:pt>
                <c:pt idx="11">
                  <c:v>43184</c:v>
                </c:pt>
                <c:pt idx="12">
                  <c:v>43191</c:v>
                </c:pt>
                <c:pt idx="13">
                  <c:v>43198</c:v>
                </c:pt>
                <c:pt idx="14">
                  <c:v>43205</c:v>
                </c:pt>
                <c:pt idx="15">
                  <c:v>43212</c:v>
                </c:pt>
                <c:pt idx="16">
                  <c:v>43219</c:v>
                </c:pt>
                <c:pt idx="17">
                  <c:v>43226</c:v>
                </c:pt>
                <c:pt idx="18">
                  <c:v>43233</c:v>
                </c:pt>
                <c:pt idx="19">
                  <c:v>43240</c:v>
                </c:pt>
                <c:pt idx="20">
                  <c:v>43247</c:v>
                </c:pt>
                <c:pt idx="21">
                  <c:v>43254</c:v>
                </c:pt>
                <c:pt idx="22">
                  <c:v>43261</c:v>
                </c:pt>
                <c:pt idx="23">
                  <c:v>43268</c:v>
                </c:pt>
                <c:pt idx="24">
                  <c:v>43275</c:v>
                </c:pt>
                <c:pt idx="25">
                  <c:v>43282</c:v>
                </c:pt>
                <c:pt idx="26">
                  <c:v>43289</c:v>
                </c:pt>
                <c:pt idx="27">
                  <c:v>43296</c:v>
                </c:pt>
                <c:pt idx="28">
                  <c:v>43303</c:v>
                </c:pt>
                <c:pt idx="29">
                  <c:v>43310</c:v>
                </c:pt>
                <c:pt idx="30">
                  <c:v>43317</c:v>
                </c:pt>
                <c:pt idx="31">
                  <c:v>43324</c:v>
                </c:pt>
                <c:pt idx="32">
                  <c:v>43331</c:v>
                </c:pt>
                <c:pt idx="33">
                  <c:v>43338</c:v>
                </c:pt>
                <c:pt idx="34">
                  <c:v>43345</c:v>
                </c:pt>
                <c:pt idx="35">
                  <c:v>43352</c:v>
                </c:pt>
                <c:pt idx="36">
                  <c:v>43359</c:v>
                </c:pt>
                <c:pt idx="37">
                  <c:v>43366</c:v>
                </c:pt>
                <c:pt idx="38">
                  <c:v>43373</c:v>
                </c:pt>
                <c:pt idx="39">
                  <c:v>43380</c:v>
                </c:pt>
                <c:pt idx="40">
                  <c:v>43387</c:v>
                </c:pt>
                <c:pt idx="41">
                  <c:v>43394</c:v>
                </c:pt>
                <c:pt idx="42">
                  <c:v>43401</c:v>
                </c:pt>
                <c:pt idx="43">
                  <c:v>43408</c:v>
                </c:pt>
                <c:pt idx="44">
                  <c:v>43415</c:v>
                </c:pt>
                <c:pt idx="45">
                  <c:v>43422</c:v>
                </c:pt>
                <c:pt idx="46">
                  <c:v>43429</c:v>
                </c:pt>
                <c:pt idx="47">
                  <c:v>43436</c:v>
                </c:pt>
                <c:pt idx="48">
                  <c:v>43443</c:v>
                </c:pt>
                <c:pt idx="49">
                  <c:v>43450</c:v>
                </c:pt>
                <c:pt idx="50">
                  <c:v>43457</c:v>
                </c:pt>
                <c:pt idx="51">
                  <c:v>43464</c:v>
                </c:pt>
                <c:pt idx="52">
                  <c:v>43471</c:v>
                </c:pt>
                <c:pt idx="53">
                  <c:v>43478</c:v>
                </c:pt>
                <c:pt idx="54">
                  <c:v>43485</c:v>
                </c:pt>
                <c:pt idx="55">
                  <c:v>43492</c:v>
                </c:pt>
                <c:pt idx="56">
                  <c:v>43499</c:v>
                </c:pt>
                <c:pt idx="57">
                  <c:v>43506</c:v>
                </c:pt>
                <c:pt idx="58">
                  <c:v>43513</c:v>
                </c:pt>
                <c:pt idx="59">
                  <c:v>43520</c:v>
                </c:pt>
                <c:pt idx="60">
                  <c:v>43527</c:v>
                </c:pt>
                <c:pt idx="61">
                  <c:v>43534</c:v>
                </c:pt>
                <c:pt idx="62">
                  <c:v>43541</c:v>
                </c:pt>
                <c:pt idx="63">
                  <c:v>43548</c:v>
                </c:pt>
                <c:pt idx="64">
                  <c:v>43555</c:v>
                </c:pt>
                <c:pt idx="65">
                  <c:v>43562</c:v>
                </c:pt>
                <c:pt idx="66">
                  <c:v>43569</c:v>
                </c:pt>
                <c:pt idx="67">
                  <c:v>43576</c:v>
                </c:pt>
                <c:pt idx="68">
                  <c:v>43583</c:v>
                </c:pt>
                <c:pt idx="69">
                  <c:v>43590</c:v>
                </c:pt>
                <c:pt idx="70">
                  <c:v>43597</c:v>
                </c:pt>
                <c:pt idx="71">
                  <c:v>43604</c:v>
                </c:pt>
                <c:pt idx="72">
                  <c:v>43611</c:v>
                </c:pt>
                <c:pt idx="73">
                  <c:v>43618</c:v>
                </c:pt>
                <c:pt idx="74">
                  <c:v>43625</c:v>
                </c:pt>
                <c:pt idx="75">
                  <c:v>43632</c:v>
                </c:pt>
                <c:pt idx="76">
                  <c:v>43639</c:v>
                </c:pt>
                <c:pt idx="77">
                  <c:v>43646</c:v>
                </c:pt>
                <c:pt idx="78">
                  <c:v>43653</c:v>
                </c:pt>
                <c:pt idx="79">
                  <c:v>43660</c:v>
                </c:pt>
                <c:pt idx="80">
                  <c:v>43667</c:v>
                </c:pt>
                <c:pt idx="81">
                  <c:v>43674</c:v>
                </c:pt>
                <c:pt idx="82">
                  <c:v>43681</c:v>
                </c:pt>
                <c:pt idx="83">
                  <c:v>43688</c:v>
                </c:pt>
                <c:pt idx="84">
                  <c:v>43695</c:v>
                </c:pt>
                <c:pt idx="85">
                  <c:v>43702</c:v>
                </c:pt>
                <c:pt idx="86">
                  <c:v>43709</c:v>
                </c:pt>
                <c:pt idx="87">
                  <c:v>43716</c:v>
                </c:pt>
                <c:pt idx="88">
                  <c:v>43723</c:v>
                </c:pt>
                <c:pt idx="89">
                  <c:v>43730</c:v>
                </c:pt>
                <c:pt idx="90">
                  <c:v>43737</c:v>
                </c:pt>
                <c:pt idx="91">
                  <c:v>43744</c:v>
                </c:pt>
                <c:pt idx="92">
                  <c:v>43751</c:v>
                </c:pt>
                <c:pt idx="93">
                  <c:v>43758</c:v>
                </c:pt>
                <c:pt idx="94">
                  <c:v>43765</c:v>
                </c:pt>
                <c:pt idx="95">
                  <c:v>43772</c:v>
                </c:pt>
                <c:pt idx="96">
                  <c:v>43779</c:v>
                </c:pt>
                <c:pt idx="97">
                  <c:v>43786</c:v>
                </c:pt>
                <c:pt idx="98">
                  <c:v>43793</c:v>
                </c:pt>
                <c:pt idx="99">
                  <c:v>43800</c:v>
                </c:pt>
                <c:pt idx="100">
                  <c:v>43807</c:v>
                </c:pt>
                <c:pt idx="101">
                  <c:v>43814</c:v>
                </c:pt>
                <c:pt idx="102">
                  <c:v>43821</c:v>
                </c:pt>
                <c:pt idx="103">
                  <c:v>43828</c:v>
                </c:pt>
              </c:numCache>
            </c:numRef>
          </c:cat>
          <c:val>
            <c:numRef>
              <c:f>Sheet1!$B$2:$B$105</c:f>
              <c:numCache>
                <c:formatCode>_ * #,##0_ ;_ * \-#,##0_ ;_ * "-"??_ ;_ @_ </c:formatCode>
                <c:ptCount val="104"/>
                <c:pt idx="0">
                  <c:v>212760.05999999994</c:v>
                </c:pt>
                <c:pt idx="1">
                  <c:v>230828.59700000007</c:v>
                </c:pt>
                <c:pt idx="2">
                  <c:v>217283.08299999984</c:v>
                </c:pt>
                <c:pt idx="3">
                  <c:v>236795.55799999996</c:v>
                </c:pt>
                <c:pt idx="4">
                  <c:v>243992.89500000005</c:v>
                </c:pt>
                <c:pt idx="5">
                  <c:v>275947.59899999993</c:v>
                </c:pt>
                <c:pt idx="6">
                  <c:v>287133.82200000004</c:v>
                </c:pt>
                <c:pt idx="7">
                  <c:v>470841.58400000009</c:v>
                </c:pt>
                <c:pt idx="8">
                  <c:v>321976.97600000002</c:v>
                </c:pt>
                <c:pt idx="9">
                  <c:v>555794.47600000002</c:v>
                </c:pt>
                <c:pt idx="10">
                  <c:v>439998.49999999977</c:v>
                </c:pt>
                <c:pt idx="11">
                  <c:v>1124183.6230000001</c:v>
                </c:pt>
                <c:pt idx="12">
                  <c:v>1061648.294</c:v>
                </c:pt>
                <c:pt idx="13">
                  <c:v>305898.44699999993</c:v>
                </c:pt>
                <c:pt idx="14">
                  <c:v>215788.57300000003</c:v>
                </c:pt>
                <c:pt idx="15">
                  <c:v>385548.74100000021</c:v>
                </c:pt>
                <c:pt idx="16">
                  <c:v>294562.18300000002</c:v>
                </c:pt>
                <c:pt idx="17">
                  <c:v>387798.21800000011</c:v>
                </c:pt>
                <c:pt idx="18">
                  <c:v>343911.60299999983</c:v>
                </c:pt>
                <c:pt idx="19">
                  <c:v>399026.89499999973</c:v>
                </c:pt>
                <c:pt idx="20">
                  <c:v>340487.38500000001</c:v>
                </c:pt>
                <c:pt idx="21">
                  <c:v>490758.53900000005</c:v>
                </c:pt>
                <c:pt idx="22">
                  <c:v>654268.68299999996</c:v>
                </c:pt>
                <c:pt idx="23">
                  <c:v>363050.47299999994</c:v>
                </c:pt>
                <c:pt idx="24">
                  <c:v>334146.86900000001</c:v>
                </c:pt>
                <c:pt idx="25">
                  <c:v>609604.90599999996</c:v>
                </c:pt>
                <c:pt idx="26">
                  <c:v>385875.38200000004</c:v>
                </c:pt>
                <c:pt idx="27">
                  <c:v>466751.16999999981</c:v>
                </c:pt>
                <c:pt idx="28">
                  <c:v>381970.86999999994</c:v>
                </c:pt>
                <c:pt idx="29">
                  <c:v>333383.11700000009</c:v>
                </c:pt>
                <c:pt idx="30">
                  <c:v>291337.82000000007</c:v>
                </c:pt>
                <c:pt idx="31">
                  <c:v>407018.78500000015</c:v>
                </c:pt>
                <c:pt idx="32">
                  <c:v>444705.47100000002</c:v>
                </c:pt>
                <c:pt idx="33">
                  <c:v>391991.2840000001</c:v>
                </c:pt>
                <c:pt idx="34">
                  <c:v>368427.42100000003</c:v>
                </c:pt>
                <c:pt idx="35">
                  <c:v>516236.77700000006</c:v>
                </c:pt>
                <c:pt idx="36">
                  <c:v>311370.05499999999</c:v>
                </c:pt>
                <c:pt idx="37">
                  <c:v>455578.92099999991</c:v>
                </c:pt>
                <c:pt idx="38">
                  <c:v>536970.34799999988</c:v>
                </c:pt>
                <c:pt idx="39">
                  <c:v>356021.77999999985</c:v>
                </c:pt>
                <c:pt idx="40">
                  <c:v>351993.05100000015</c:v>
                </c:pt>
                <c:pt idx="41">
                  <c:v>456099.83800000016</c:v>
                </c:pt>
                <c:pt idx="42">
                  <c:v>462608.60899999971</c:v>
                </c:pt>
                <c:pt idx="43">
                  <c:v>341709.60500000004</c:v>
                </c:pt>
                <c:pt idx="44">
                  <c:v>331451.20199999993</c:v>
                </c:pt>
                <c:pt idx="45">
                  <c:v>315354.95999999996</c:v>
                </c:pt>
                <c:pt idx="46">
                  <c:v>327088.33200000005</c:v>
                </c:pt>
                <c:pt idx="47">
                  <c:v>306845.64300000004</c:v>
                </c:pt>
                <c:pt idx="48">
                  <c:v>329447.69199999998</c:v>
                </c:pt>
                <c:pt idx="49">
                  <c:v>288033.33900000009</c:v>
                </c:pt>
                <c:pt idx="50">
                  <c:v>332963.59600000008</c:v>
                </c:pt>
                <c:pt idx="51">
                  <c:v>173275.61899999995</c:v>
                </c:pt>
                <c:pt idx="52">
                  <c:v>208423.31300000002</c:v>
                </c:pt>
                <c:pt idx="53">
                  <c:v>241491.94700000004</c:v>
                </c:pt>
                <c:pt idx="54">
                  <c:v>240449.647</c:v>
                </c:pt>
                <c:pt idx="55">
                  <c:v>245419.99499999994</c:v>
                </c:pt>
                <c:pt idx="56">
                  <c:v>285266.42099999997</c:v>
                </c:pt>
                <c:pt idx="57">
                  <c:v>271705.02400000003</c:v>
                </c:pt>
                <c:pt idx="58">
                  <c:v>444519.95600000018</c:v>
                </c:pt>
                <c:pt idx="59">
                  <c:v>478435.96199999994</c:v>
                </c:pt>
                <c:pt idx="60">
                  <c:v>396912.79100000008</c:v>
                </c:pt>
                <c:pt idx="61">
                  <c:v>357328.49199999991</c:v>
                </c:pt>
                <c:pt idx="62">
                  <c:v>440990.41200000007</c:v>
                </c:pt>
                <c:pt idx="63">
                  <c:v>527048.96200000006</c:v>
                </c:pt>
                <c:pt idx="64">
                  <c:v>480698.38999999978</c:v>
                </c:pt>
                <c:pt idx="65">
                  <c:v>699841.98399999994</c:v>
                </c:pt>
                <c:pt idx="66">
                  <c:v>967210.26399999962</c:v>
                </c:pt>
                <c:pt idx="67">
                  <c:v>1023702.3170000002</c:v>
                </c:pt>
                <c:pt idx="68">
                  <c:v>247965.03400000004</c:v>
                </c:pt>
                <c:pt idx="69">
                  <c:v>299518.15399999998</c:v>
                </c:pt>
                <c:pt idx="70">
                  <c:v>330033.53299999994</c:v>
                </c:pt>
                <c:pt idx="71">
                  <c:v>573264.71400000027</c:v>
                </c:pt>
                <c:pt idx="72">
                  <c:v>331009.26099999988</c:v>
                </c:pt>
                <c:pt idx="73">
                  <c:v>339380.65399999998</c:v>
                </c:pt>
                <c:pt idx="74">
                  <c:v>610287.56700000016</c:v>
                </c:pt>
                <c:pt idx="75">
                  <c:v>401807.02400000009</c:v>
                </c:pt>
                <c:pt idx="76">
                  <c:v>443921.72399999999</c:v>
                </c:pt>
                <c:pt idx="77">
                  <c:v>528336.26000000013</c:v>
                </c:pt>
                <c:pt idx="78">
                  <c:v>386361.0340000001</c:v>
                </c:pt>
                <c:pt idx="79">
                  <c:v>489069.39299999992</c:v>
                </c:pt>
                <c:pt idx="80">
                  <c:v>408642.64800000004</c:v>
                </c:pt>
                <c:pt idx="81">
                  <c:v>527438.17900000012</c:v>
                </c:pt>
                <c:pt idx="82">
                  <c:v>362115.21599999996</c:v>
                </c:pt>
                <c:pt idx="83">
                  <c:v>383453.11899999989</c:v>
                </c:pt>
                <c:pt idx="84">
                  <c:v>652816.62599999993</c:v>
                </c:pt>
                <c:pt idx="85">
                  <c:v>390316.67000000004</c:v>
                </c:pt>
                <c:pt idx="86">
                  <c:v>338190.95799999993</c:v>
                </c:pt>
                <c:pt idx="87">
                  <c:v>443319.31299999997</c:v>
                </c:pt>
                <c:pt idx="88">
                  <c:v>312111.54800000007</c:v>
                </c:pt>
                <c:pt idx="89">
                  <c:v>354464.01299999986</c:v>
                </c:pt>
                <c:pt idx="90">
                  <c:v>517613.64499999984</c:v>
                </c:pt>
                <c:pt idx="91">
                  <c:v>362416.84599999996</c:v>
                </c:pt>
                <c:pt idx="92">
                  <c:v>374373.92400000006</c:v>
                </c:pt>
                <c:pt idx="93">
                  <c:v>450703.72600000008</c:v>
                </c:pt>
                <c:pt idx="94">
                  <c:v>433679.005</c:v>
                </c:pt>
                <c:pt idx="95">
                  <c:v>392519.22900000011</c:v>
                </c:pt>
                <c:pt idx="96">
                  <c:v>434599.56999999989</c:v>
                </c:pt>
                <c:pt idx="97">
                  <c:v>337202.56300000002</c:v>
                </c:pt>
                <c:pt idx="98">
                  <c:v>289047.75100000005</c:v>
                </c:pt>
                <c:pt idx="99">
                  <c:v>287340.18599999987</c:v>
                </c:pt>
                <c:pt idx="100">
                  <c:v>289033.38400000014</c:v>
                </c:pt>
                <c:pt idx="101">
                  <c:v>264212.49999999994</c:v>
                </c:pt>
                <c:pt idx="102">
                  <c:v>326748.6779999999</c:v>
                </c:pt>
                <c:pt idx="103">
                  <c:v>137671.16100000002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29E-45D4-B5B8-F15CA8C6BA9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T. Chocolate Confectionery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Sheet1!$A$2:$A$105</c:f>
              <c:numCache>
                <c:formatCode>m/d/yyyy</c:formatCode>
                <c:ptCount val="104"/>
                <c:pt idx="0">
                  <c:v>43107</c:v>
                </c:pt>
                <c:pt idx="1">
                  <c:v>43114</c:v>
                </c:pt>
                <c:pt idx="2">
                  <c:v>43121</c:v>
                </c:pt>
                <c:pt idx="3">
                  <c:v>43128</c:v>
                </c:pt>
                <c:pt idx="4">
                  <c:v>43135</c:v>
                </c:pt>
                <c:pt idx="5">
                  <c:v>43142</c:v>
                </c:pt>
                <c:pt idx="6">
                  <c:v>43149</c:v>
                </c:pt>
                <c:pt idx="7">
                  <c:v>43156</c:v>
                </c:pt>
                <c:pt idx="8">
                  <c:v>43163</c:v>
                </c:pt>
                <c:pt idx="9">
                  <c:v>43170</c:v>
                </c:pt>
                <c:pt idx="10">
                  <c:v>43177</c:v>
                </c:pt>
                <c:pt idx="11">
                  <c:v>43184</c:v>
                </c:pt>
                <c:pt idx="12">
                  <c:v>43191</c:v>
                </c:pt>
                <c:pt idx="13">
                  <c:v>43198</c:v>
                </c:pt>
                <c:pt idx="14">
                  <c:v>43205</c:v>
                </c:pt>
                <c:pt idx="15">
                  <c:v>43212</c:v>
                </c:pt>
                <c:pt idx="16">
                  <c:v>43219</c:v>
                </c:pt>
                <c:pt idx="17">
                  <c:v>43226</c:v>
                </c:pt>
                <c:pt idx="18">
                  <c:v>43233</c:v>
                </c:pt>
                <c:pt idx="19">
                  <c:v>43240</c:v>
                </c:pt>
                <c:pt idx="20">
                  <c:v>43247</c:v>
                </c:pt>
                <c:pt idx="21">
                  <c:v>43254</c:v>
                </c:pt>
                <c:pt idx="22">
                  <c:v>43261</c:v>
                </c:pt>
                <c:pt idx="23">
                  <c:v>43268</c:v>
                </c:pt>
                <c:pt idx="24">
                  <c:v>43275</c:v>
                </c:pt>
                <c:pt idx="25">
                  <c:v>43282</c:v>
                </c:pt>
                <c:pt idx="26">
                  <c:v>43289</c:v>
                </c:pt>
                <c:pt idx="27">
                  <c:v>43296</c:v>
                </c:pt>
                <c:pt idx="28">
                  <c:v>43303</c:v>
                </c:pt>
                <c:pt idx="29">
                  <c:v>43310</c:v>
                </c:pt>
                <c:pt idx="30">
                  <c:v>43317</c:v>
                </c:pt>
                <c:pt idx="31">
                  <c:v>43324</c:v>
                </c:pt>
                <c:pt idx="32">
                  <c:v>43331</c:v>
                </c:pt>
                <c:pt idx="33">
                  <c:v>43338</c:v>
                </c:pt>
                <c:pt idx="34">
                  <c:v>43345</c:v>
                </c:pt>
                <c:pt idx="35">
                  <c:v>43352</c:v>
                </c:pt>
                <c:pt idx="36">
                  <c:v>43359</c:v>
                </c:pt>
                <c:pt idx="37">
                  <c:v>43366</c:v>
                </c:pt>
                <c:pt idx="38">
                  <c:v>43373</c:v>
                </c:pt>
                <c:pt idx="39">
                  <c:v>43380</c:v>
                </c:pt>
                <c:pt idx="40">
                  <c:v>43387</c:v>
                </c:pt>
                <c:pt idx="41">
                  <c:v>43394</c:v>
                </c:pt>
                <c:pt idx="42">
                  <c:v>43401</c:v>
                </c:pt>
                <c:pt idx="43">
                  <c:v>43408</c:v>
                </c:pt>
                <c:pt idx="44">
                  <c:v>43415</c:v>
                </c:pt>
                <c:pt idx="45">
                  <c:v>43422</c:v>
                </c:pt>
                <c:pt idx="46">
                  <c:v>43429</c:v>
                </c:pt>
                <c:pt idx="47">
                  <c:v>43436</c:v>
                </c:pt>
                <c:pt idx="48">
                  <c:v>43443</c:v>
                </c:pt>
                <c:pt idx="49">
                  <c:v>43450</c:v>
                </c:pt>
                <c:pt idx="50">
                  <c:v>43457</c:v>
                </c:pt>
                <c:pt idx="51">
                  <c:v>43464</c:v>
                </c:pt>
                <c:pt idx="52">
                  <c:v>43471</c:v>
                </c:pt>
                <c:pt idx="53">
                  <c:v>43478</c:v>
                </c:pt>
                <c:pt idx="54">
                  <c:v>43485</c:v>
                </c:pt>
                <c:pt idx="55">
                  <c:v>43492</c:v>
                </c:pt>
                <c:pt idx="56">
                  <c:v>43499</c:v>
                </c:pt>
                <c:pt idx="57">
                  <c:v>43506</c:v>
                </c:pt>
                <c:pt idx="58">
                  <c:v>43513</c:v>
                </c:pt>
                <c:pt idx="59">
                  <c:v>43520</c:v>
                </c:pt>
                <c:pt idx="60">
                  <c:v>43527</c:v>
                </c:pt>
                <c:pt idx="61">
                  <c:v>43534</c:v>
                </c:pt>
                <c:pt idx="62">
                  <c:v>43541</c:v>
                </c:pt>
                <c:pt idx="63">
                  <c:v>43548</c:v>
                </c:pt>
                <c:pt idx="64">
                  <c:v>43555</c:v>
                </c:pt>
                <c:pt idx="65">
                  <c:v>43562</c:v>
                </c:pt>
                <c:pt idx="66">
                  <c:v>43569</c:v>
                </c:pt>
                <c:pt idx="67">
                  <c:v>43576</c:v>
                </c:pt>
                <c:pt idx="68">
                  <c:v>43583</c:v>
                </c:pt>
                <c:pt idx="69">
                  <c:v>43590</c:v>
                </c:pt>
                <c:pt idx="70">
                  <c:v>43597</c:v>
                </c:pt>
                <c:pt idx="71">
                  <c:v>43604</c:v>
                </c:pt>
                <c:pt idx="72">
                  <c:v>43611</c:v>
                </c:pt>
                <c:pt idx="73">
                  <c:v>43618</c:v>
                </c:pt>
                <c:pt idx="74">
                  <c:v>43625</c:v>
                </c:pt>
                <c:pt idx="75">
                  <c:v>43632</c:v>
                </c:pt>
                <c:pt idx="76">
                  <c:v>43639</c:v>
                </c:pt>
                <c:pt idx="77">
                  <c:v>43646</c:v>
                </c:pt>
                <c:pt idx="78">
                  <c:v>43653</c:v>
                </c:pt>
                <c:pt idx="79">
                  <c:v>43660</c:v>
                </c:pt>
                <c:pt idx="80">
                  <c:v>43667</c:v>
                </c:pt>
                <c:pt idx="81">
                  <c:v>43674</c:v>
                </c:pt>
                <c:pt idx="82">
                  <c:v>43681</c:v>
                </c:pt>
                <c:pt idx="83">
                  <c:v>43688</c:v>
                </c:pt>
                <c:pt idx="84">
                  <c:v>43695</c:v>
                </c:pt>
                <c:pt idx="85">
                  <c:v>43702</c:v>
                </c:pt>
                <c:pt idx="86">
                  <c:v>43709</c:v>
                </c:pt>
                <c:pt idx="87">
                  <c:v>43716</c:v>
                </c:pt>
                <c:pt idx="88">
                  <c:v>43723</c:v>
                </c:pt>
                <c:pt idx="89">
                  <c:v>43730</c:v>
                </c:pt>
                <c:pt idx="90">
                  <c:v>43737</c:v>
                </c:pt>
                <c:pt idx="91">
                  <c:v>43744</c:v>
                </c:pt>
                <c:pt idx="92">
                  <c:v>43751</c:v>
                </c:pt>
                <c:pt idx="93">
                  <c:v>43758</c:v>
                </c:pt>
                <c:pt idx="94">
                  <c:v>43765</c:v>
                </c:pt>
                <c:pt idx="95">
                  <c:v>43772</c:v>
                </c:pt>
                <c:pt idx="96">
                  <c:v>43779</c:v>
                </c:pt>
                <c:pt idx="97">
                  <c:v>43786</c:v>
                </c:pt>
                <c:pt idx="98">
                  <c:v>43793</c:v>
                </c:pt>
                <c:pt idx="99">
                  <c:v>43800</c:v>
                </c:pt>
                <c:pt idx="100">
                  <c:v>43807</c:v>
                </c:pt>
                <c:pt idx="101">
                  <c:v>43814</c:v>
                </c:pt>
                <c:pt idx="102">
                  <c:v>43821</c:v>
                </c:pt>
                <c:pt idx="103">
                  <c:v>43828</c:v>
                </c:pt>
              </c:numCache>
            </c:numRef>
          </c:cat>
          <c:val>
            <c:numRef>
              <c:f>Sheet1!$C$2:$C$105</c:f>
              <c:numCache>
                <c:formatCode>_ * #,##0_ ;_ * \-#,##0_ ;_ * "-"??_ ;_ @_ </c:formatCode>
                <c:ptCount val="104"/>
                <c:pt idx="0">
                  <c:v>907999.30209999997</c:v>
                </c:pt>
                <c:pt idx="1">
                  <c:v>940824.71810000006</c:v>
                </c:pt>
                <c:pt idx="2">
                  <c:v>918756.51740000001</c:v>
                </c:pt>
                <c:pt idx="3">
                  <c:v>1030797.0211</c:v>
                </c:pt>
                <c:pt idx="4">
                  <c:v>1107917.5082</c:v>
                </c:pt>
                <c:pt idx="5">
                  <c:v>1333187.7393</c:v>
                </c:pt>
                <c:pt idx="6">
                  <c:v>1446507.2686999999</c:v>
                </c:pt>
                <c:pt idx="7">
                  <c:v>1433858.1968</c:v>
                </c:pt>
                <c:pt idx="8">
                  <c:v>1448162.4938000001</c:v>
                </c:pt>
                <c:pt idx="9">
                  <c:v>1657441.3844000001</c:v>
                </c:pt>
                <c:pt idx="10">
                  <c:v>1795533.7729</c:v>
                </c:pt>
                <c:pt idx="11">
                  <c:v>3149199.0978999999</c:v>
                </c:pt>
                <c:pt idx="12">
                  <c:v>3786679.6512000002</c:v>
                </c:pt>
                <c:pt idx="13">
                  <c:v>995856.25150000001</c:v>
                </c:pt>
                <c:pt idx="14">
                  <c:v>1084509.1831</c:v>
                </c:pt>
                <c:pt idx="15">
                  <c:v>1125582.4214000001</c:v>
                </c:pt>
                <c:pt idx="16">
                  <c:v>1237236.2201</c:v>
                </c:pt>
                <c:pt idx="17">
                  <c:v>1362909.8469</c:v>
                </c:pt>
                <c:pt idx="18">
                  <c:v>1716400.1058</c:v>
                </c:pt>
                <c:pt idx="19">
                  <c:v>1287625.6817000001</c:v>
                </c:pt>
                <c:pt idx="20">
                  <c:v>1464098.8592000001</c:v>
                </c:pt>
                <c:pt idx="21">
                  <c:v>1461852.1994</c:v>
                </c:pt>
                <c:pt idx="22">
                  <c:v>1612339.5796999999</c:v>
                </c:pt>
                <c:pt idx="23">
                  <c:v>1463529.1232</c:v>
                </c:pt>
                <c:pt idx="24">
                  <c:v>1530870.5083000001</c:v>
                </c:pt>
                <c:pt idx="25">
                  <c:v>1567611.0046000001</c:v>
                </c:pt>
                <c:pt idx="26">
                  <c:v>1388123.6192000001</c:v>
                </c:pt>
                <c:pt idx="27">
                  <c:v>1517553.8537999999</c:v>
                </c:pt>
                <c:pt idx="28">
                  <c:v>1502976.7134</c:v>
                </c:pt>
                <c:pt idx="29">
                  <c:v>1476828.081</c:v>
                </c:pt>
                <c:pt idx="30">
                  <c:v>1653878.2102999999</c:v>
                </c:pt>
                <c:pt idx="31">
                  <c:v>1538239.2973</c:v>
                </c:pt>
                <c:pt idx="32">
                  <c:v>1538218.2692</c:v>
                </c:pt>
                <c:pt idx="33">
                  <c:v>1699733.6873999999</c:v>
                </c:pt>
                <c:pt idx="34">
                  <c:v>2175877.5956999999</c:v>
                </c:pt>
                <c:pt idx="35">
                  <c:v>1528053.1943999999</c:v>
                </c:pt>
                <c:pt idx="36">
                  <c:v>1376369.0209999999</c:v>
                </c:pt>
                <c:pt idx="37">
                  <c:v>1539183.3241999999</c:v>
                </c:pt>
                <c:pt idx="38">
                  <c:v>1604315.8504000001</c:v>
                </c:pt>
                <c:pt idx="39">
                  <c:v>1361797.7956999999</c:v>
                </c:pt>
                <c:pt idx="40">
                  <c:v>1441681.7293</c:v>
                </c:pt>
                <c:pt idx="41">
                  <c:v>1764794.4232999999</c:v>
                </c:pt>
                <c:pt idx="42">
                  <c:v>1841075.4399000001</c:v>
                </c:pt>
                <c:pt idx="43">
                  <c:v>1592895.9254000001</c:v>
                </c:pt>
                <c:pt idx="44">
                  <c:v>1595052.9023</c:v>
                </c:pt>
                <c:pt idx="45">
                  <c:v>1726877.0356000001</c:v>
                </c:pt>
                <c:pt idx="46">
                  <c:v>1963751.8044</c:v>
                </c:pt>
                <c:pt idx="47">
                  <c:v>1977154.5581199999</c:v>
                </c:pt>
                <c:pt idx="48">
                  <c:v>2350367.5304999999</c:v>
                </c:pt>
                <c:pt idx="49">
                  <c:v>2825059.1902999999</c:v>
                </c:pt>
                <c:pt idx="50">
                  <c:v>3217220.9430999998</c:v>
                </c:pt>
                <c:pt idx="51">
                  <c:v>1021876.0229</c:v>
                </c:pt>
                <c:pt idx="52">
                  <c:v>942632.44499999995</c:v>
                </c:pt>
                <c:pt idx="53">
                  <c:v>952769.62269999995</c:v>
                </c:pt>
                <c:pt idx="54">
                  <c:v>952232.17409999995</c:v>
                </c:pt>
                <c:pt idx="55">
                  <c:v>968023.76430000004</c:v>
                </c:pt>
                <c:pt idx="56">
                  <c:v>1092420.0647</c:v>
                </c:pt>
                <c:pt idx="57">
                  <c:v>1217013.5845000001</c:v>
                </c:pt>
                <c:pt idx="58">
                  <c:v>1603675.0338000001</c:v>
                </c:pt>
                <c:pt idx="59">
                  <c:v>1453672.4186</c:v>
                </c:pt>
                <c:pt idx="60">
                  <c:v>1287280.0022</c:v>
                </c:pt>
                <c:pt idx="61">
                  <c:v>1462543.8084</c:v>
                </c:pt>
                <c:pt idx="62">
                  <c:v>1415617.2145</c:v>
                </c:pt>
                <c:pt idx="63">
                  <c:v>1612715.0244</c:v>
                </c:pt>
                <c:pt idx="64">
                  <c:v>1702512.4284999999</c:v>
                </c:pt>
                <c:pt idx="65">
                  <c:v>2065098.6218999999</c:v>
                </c:pt>
                <c:pt idx="66">
                  <c:v>3015012.2275</c:v>
                </c:pt>
                <c:pt idx="67">
                  <c:v>3828943.6660000002</c:v>
                </c:pt>
                <c:pt idx="68">
                  <c:v>1040834.4563</c:v>
                </c:pt>
                <c:pt idx="69">
                  <c:v>1260504.6432</c:v>
                </c:pt>
                <c:pt idx="70">
                  <c:v>1655546.4897</c:v>
                </c:pt>
                <c:pt idx="71">
                  <c:v>1598207.4221999999</c:v>
                </c:pt>
                <c:pt idx="72">
                  <c:v>1374885.4343000001</c:v>
                </c:pt>
                <c:pt idx="73">
                  <c:v>1514976.8736</c:v>
                </c:pt>
                <c:pt idx="74">
                  <c:v>1583111.9831000001</c:v>
                </c:pt>
                <c:pt idx="75">
                  <c:v>1539466.8191</c:v>
                </c:pt>
                <c:pt idx="76">
                  <c:v>1621227.9417000001</c:v>
                </c:pt>
                <c:pt idx="77">
                  <c:v>1599147.3352000001</c:v>
                </c:pt>
                <c:pt idx="78">
                  <c:v>1565477.1032</c:v>
                </c:pt>
                <c:pt idx="79">
                  <c:v>1529227.9480000001</c:v>
                </c:pt>
                <c:pt idx="80">
                  <c:v>1497952.9615</c:v>
                </c:pt>
                <c:pt idx="81">
                  <c:v>1681882.615</c:v>
                </c:pt>
                <c:pt idx="82">
                  <c:v>1674291.5944999999</c:v>
                </c:pt>
                <c:pt idx="83">
                  <c:v>1623585.6475</c:v>
                </c:pt>
                <c:pt idx="84">
                  <c:v>1670370.5105999999</c:v>
                </c:pt>
                <c:pt idx="85">
                  <c:v>1673095.8256999999</c:v>
                </c:pt>
                <c:pt idx="86">
                  <c:v>2044071.6144999999</c:v>
                </c:pt>
                <c:pt idx="87">
                  <c:v>1637343.483</c:v>
                </c:pt>
                <c:pt idx="88">
                  <c:v>1504641.5385</c:v>
                </c:pt>
                <c:pt idx="89">
                  <c:v>1599689.89</c:v>
                </c:pt>
                <c:pt idx="90">
                  <c:v>1642903.2045</c:v>
                </c:pt>
                <c:pt idx="91">
                  <c:v>1648267.827</c:v>
                </c:pt>
                <c:pt idx="92">
                  <c:v>1531148.557</c:v>
                </c:pt>
                <c:pt idx="93">
                  <c:v>1896634.7709999999</c:v>
                </c:pt>
                <c:pt idx="94">
                  <c:v>1786671.2895</c:v>
                </c:pt>
                <c:pt idx="95">
                  <c:v>1823983.5819999999</c:v>
                </c:pt>
                <c:pt idx="96">
                  <c:v>1732257.798</c:v>
                </c:pt>
                <c:pt idx="97">
                  <c:v>1722589.3689999999</c:v>
                </c:pt>
                <c:pt idx="98">
                  <c:v>1826650.736</c:v>
                </c:pt>
                <c:pt idx="99">
                  <c:v>2095655.334</c:v>
                </c:pt>
                <c:pt idx="100">
                  <c:v>2173797.7489999998</c:v>
                </c:pt>
                <c:pt idx="101">
                  <c:v>2705173.0784999998</c:v>
                </c:pt>
                <c:pt idx="102">
                  <c:v>3485363.97</c:v>
                </c:pt>
                <c:pt idx="103">
                  <c:v>885833.18649999995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29E-45D4-B5B8-F15CA8C6BA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4369280"/>
        <c:axId val="134370816"/>
      </c:lineChart>
      <c:dateAx>
        <c:axId val="134369280"/>
        <c:scaling>
          <c:orientation val="minMax"/>
        </c:scaling>
        <c:delete val="0"/>
        <c:axPos val="b"/>
        <c:numFmt formatCode="mmm/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370816"/>
        <c:crosses val="autoZero"/>
        <c:auto val="1"/>
        <c:lblOffset val="100"/>
        <c:baseTimeUnit val="days"/>
      </c:dateAx>
      <c:valAx>
        <c:axId val="134370816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lang="en-US"/>
                </a:pPr>
                <a:r>
                  <a:rPr lang="en-IN" dirty="0" err="1"/>
                  <a:t>Vol</a:t>
                </a:r>
                <a:r>
                  <a:rPr lang="en-IN" baseline="0" dirty="0"/>
                  <a:t> (‘000 KG)</a:t>
                </a:r>
                <a:endParaRPr lang="en-IN" dirty="0"/>
              </a:p>
            </c:rich>
          </c:tx>
          <c:overlay val="0"/>
        </c:title>
        <c:numFmt formatCode="_ * #,##0_ ;_ * \-#,##0_ ;_ * &quot;-&quot;??_ ;_ @_ 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369280"/>
        <c:crosses val="autoZero"/>
        <c:crossBetween val="between"/>
        <c:dispUnits>
          <c:builtInUnit val="thousands"/>
        </c:dispUnits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979918642504625"/>
          <c:y val="0.74419724864055947"/>
          <c:w val="0.46785735852430332"/>
          <c:h val="5.995767380318579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lang="en-US"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 algn="r">
              <a:defRPr lang="en-US"/>
            </a:pPr>
            <a:r>
              <a:rPr lang="en-US" dirty="0"/>
              <a:t>Max Num Selling</a:t>
            </a:r>
            <a:r>
              <a:rPr lang="en-US" baseline="0" dirty="0"/>
              <a:t> Distribution</a:t>
            </a:r>
            <a:r>
              <a:rPr lang="en-US" dirty="0"/>
              <a:t> </a:t>
            </a:r>
          </a:p>
        </c:rich>
      </c:tx>
      <c:layout>
        <c:manualLayout>
          <c:xMode val="edge"/>
          <c:yMode val="edge"/>
          <c:x val="0.46890884166463404"/>
          <c:y val="2.9250235209309416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9.0231927326048164E-2"/>
          <c:y val="0.11351848698202605"/>
          <c:w val="0.83994355860738734"/>
          <c:h val="0.6477092933298679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WTD Distribution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/>
              <a:lstStyle/>
              <a:p>
                <a:pPr>
                  <a:defRPr lang="en-US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Sheet1!$A$2:$A$25</c:f>
              <c:numCache>
                <c:formatCode>mmm\-yy</c:formatCode>
                <c:ptCount val="24"/>
                <c:pt idx="0">
                  <c:v>43101</c:v>
                </c:pt>
                <c:pt idx="1">
                  <c:v>43132</c:v>
                </c:pt>
                <c:pt idx="2">
                  <c:v>43160</c:v>
                </c:pt>
                <c:pt idx="3">
                  <c:v>43191</c:v>
                </c:pt>
                <c:pt idx="4">
                  <c:v>43221</c:v>
                </c:pt>
                <c:pt idx="5">
                  <c:v>43252</c:v>
                </c:pt>
                <c:pt idx="6">
                  <c:v>43282</c:v>
                </c:pt>
                <c:pt idx="7">
                  <c:v>43313</c:v>
                </c:pt>
                <c:pt idx="8">
                  <c:v>43344</c:v>
                </c:pt>
                <c:pt idx="9">
                  <c:v>43374</c:v>
                </c:pt>
                <c:pt idx="10">
                  <c:v>43405</c:v>
                </c:pt>
                <c:pt idx="11">
                  <c:v>43435</c:v>
                </c:pt>
                <c:pt idx="12">
                  <c:v>43466</c:v>
                </c:pt>
                <c:pt idx="13">
                  <c:v>43497</c:v>
                </c:pt>
                <c:pt idx="14">
                  <c:v>43525</c:v>
                </c:pt>
                <c:pt idx="15">
                  <c:v>43556</c:v>
                </c:pt>
                <c:pt idx="16">
                  <c:v>43586</c:v>
                </c:pt>
                <c:pt idx="17">
                  <c:v>43617</c:v>
                </c:pt>
                <c:pt idx="18">
                  <c:v>43647</c:v>
                </c:pt>
                <c:pt idx="19">
                  <c:v>43678</c:v>
                </c:pt>
                <c:pt idx="20">
                  <c:v>43709</c:v>
                </c:pt>
                <c:pt idx="21">
                  <c:v>43739</c:v>
                </c:pt>
                <c:pt idx="22">
                  <c:v>43770</c:v>
                </c:pt>
                <c:pt idx="23">
                  <c:v>43800</c:v>
                </c:pt>
              </c:numCache>
            </c:num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99.9</c:v>
                </c:pt>
                <c:pt idx="19">
                  <c:v>99.9</c:v>
                </c:pt>
                <c:pt idx="20">
                  <c:v>99.9</c:v>
                </c:pt>
                <c:pt idx="21">
                  <c:v>99.9</c:v>
                </c:pt>
                <c:pt idx="22">
                  <c:v>99.9</c:v>
                </c:pt>
                <c:pt idx="23">
                  <c:v>99.9</c:v>
                </c:pt>
              </c:numCache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6-72A5-4D5B-A052-DDE731E52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3876352"/>
        <c:axId val="113886336"/>
        <c:extLst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Sales Volume (Volume '000KG)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Sheet1!$A$16:$A$25</c:f>
              <c:numCache>
                <c:formatCode>mmm\-yy</c:formatCode>
                <c:ptCount val="10"/>
                <c:pt idx="0">
                  <c:v>43525</c:v>
                </c:pt>
                <c:pt idx="1">
                  <c:v>43556</c:v>
                </c:pt>
                <c:pt idx="2">
                  <c:v>43586</c:v>
                </c:pt>
                <c:pt idx="3">
                  <c:v>43617</c:v>
                </c:pt>
                <c:pt idx="4">
                  <c:v>43647</c:v>
                </c:pt>
                <c:pt idx="5">
                  <c:v>43678</c:v>
                </c:pt>
                <c:pt idx="6">
                  <c:v>43709</c:v>
                </c:pt>
                <c:pt idx="7">
                  <c:v>43739</c:v>
                </c:pt>
                <c:pt idx="8">
                  <c:v>43770</c:v>
                </c:pt>
                <c:pt idx="9">
                  <c:v>43800</c:v>
                </c:pt>
              </c:numCache>
            </c:numRef>
          </c:cat>
          <c:val>
            <c:numRef>
              <c:f>Sheet1!$C$2:$C$25</c:f>
              <c:numCache>
                <c:formatCode>_ * #,##0_ ;_ * \-#,##0_ ;_ * "-"??_ ;_ @_ </c:formatCode>
                <c:ptCount val="24"/>
                <c:pt idx="0">
                  <c:v>897667.29800000042</c:v>
                </c:pt>
                <c:pt idx="1">
                  <c:v>1277915.8999999999</c:v>
                </c:pt>
                <c:pt idx="2">
                  <c:v>2441953.5749999997</c:v>
                </c:pt>
                <c:pt idx="3">
                  <c:v>2263446.2379999943</c:v>
                </c:pt>
                <c:pt idx="4">
                  <c:v>1471224.101</c:v>
                </c:pt>
                <c:pt idx="5">
                  <c:v>1842224.5640000005</c:v>
                </c:pt>
                <c:pt idx="6">
                  <c:v>2177585.4450000012</c:v>
                </c:pt>
                <c:pt idx="7">
                  <c:v>1535053.3599999992</c:v>
                </c:pt>
                <c:pt idx="8">
                  <c:v>2188583.5220000008</c:v>
                </c:pt>
                <c:pt idx="9">
                  <c:v>1626723.2779999997</c:v>
                </c:pt>
                <c:pt idx="10">
                  <c:v>1315604.0990000002</c:v>
                </c:pt>
                <c:pt idx="11">
                  <c:v>1430565.8890000014</c:v>
                </c:pt>
                <c:pt idx="12">
                  <c:v>935784.90200000035</c:v>
                </c:pt>
                <c:pt idx="13">
                  <c:v>1479927.3630000011</c:v>
                </c:pt>
                <c:pt idx="14">
                  <c:v>2202979.0469999993</c:v>
                </c:pt>
                <c:pt idx="15">
                  <c:v>2938719.598999999</c:v>
                </c:pt>
                <c:pt idx="16">
                  <c:v>1533825.662</c:v>
                </c:pt>
                <c:pt idx="17">
                  <c:v>2323733.2289999989</c:v>
                </c:pt>
                <c:pt idx="18">
                  <c:v>1811511.2539999993</c:v>
                </c:pt>
                <c:pt idx="19">
                  <c:v>1788701.6310000008</c:v>
                </c:pt>
                <c:pt idx="20">
                  <c:v>1965699.4770000002</c:v>
                </c:pt>
                <c:pt idx="21">
                  <c:v>1621173.5009999995</c:v>
                </c:pt>
                <c:pt idx="22">
                  <c:v>1453369.1129999999</c:v>
                </c:pt>
                <c:pt idx="23">
                  <c:v>1305005.9089999991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2A5-4D5B-A052-DDE731E52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3898240"/>
        <c:axId val="113888256"/>
      </c:lineChart>
      <c:dateAx>
        <c:axId val="113876352"/>
        <c:scaling>
          <c:orientation val="minMax"/>
        </c:scaling>
        <c:delete val="0"/>
        <c:axPos val="b"/>
        <c:numFmt formatCode="[$-409]mmm\-yy;@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alpha val="95000"/>
              </a:schemeClr>
            </a:solidFill>
            <a:round/>
          </a:ln>
          <a:effectLst/>
        </c:spPr>
        <c:txPr>
          <a:bodyPr rot="0"/>
          <a:lstStyle/>
          <a:p>
            <a:pPr>
              <a:defRPr lang="en-US"/>
            </a:pPr>
            <a:endParaRPr lang="en-US"/>
          </a:p>
        </c:txPr>
        <c:crossAx val="113886336"/>
        <c:crosses val="autoZero"/>
        <c:auto val="1"/>
        <c:lblOffset val="100"/>
        <c:baseTimeUnit val="months"/>
      </c:dateAx>
      <c:valAx>
        <c:axId val="113886336"/>
        <c:scaling>
          <c:orientation val="minMax"/>
          <c:min val="50.84"/>
        </c:scaling>
        <c:delete val="0"/>
        <c:axPos val="l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 dirty="0"/>
                  <a:t>WTD</a:t>
                </a:r>
                <a:r>
                  <a:rPr lang="en-US" baseline="0" dirty="0"/>
                  <a:t> Dist</a:t>
                </a:r>
                <a:r>
                  <a:rPr lang="en-US" dirty="0"/>
                  <a:t> </a:t>
                </a:r>
                <a:endParaRPr lang="en-IN" dirty="0"/>
              </a:p>
            </c:rich>
          </c:tx>
          <c:layout>
            <c:manualLayout>
              <c:xMode val="edge"/>
              <c:yMode val="edge"/>
              <c:x val="3.6252376103159838E-2"/>
              <c:y val="0.38367293683573217"/>
            </c:manualLayout>
          </c:layout>
          <c:overlay val="0"/>
        </c:title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lang="en-US"/>
            </a:pPr>
            <a:endParaRPr lang="en-US"/>
          </a:p>
        </c:txPr>
        <c:crossAx val="113876352"/>
        <c:crosses val="autoZero"/>
        <c:crossBetween val="between"/>
      </c:valAx>
      <c:valAx>
        <c:axId val="113888256"/>
        <c:scaling>
          <c:orientation val="minMax"/>
        </c:scaling>
        <c:delete val="0"/>
        <c:axPos val="r"/>
        <c:numFmt formatCode="_ * #,##0_ ;_ * \-#,##0_ ;_ * &quot;-&quot;??_ ;_ @_ " sourceLinked="1"/>
        <c:majorTickMark val="out"/>
        <c:min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113898240"/>
        <c:crosses val="max"/>
        <c:crossBetween val="between"/>
        <c:dispUnits>
          <c:builtInUnit val="thousands"/>
          <c:dispUnitsLbl>
            <c:tx>
              <c:rich>
                <a:bodyPr/>
                <a:lstStyle/>
                <a:p>
                  <a:pPr>
                    <a:defRPr/>
                  </a:pPr>
                  <a:r>
                    <a:rPr lang="en-US" dirty="0"/>
                    <a:t>Volume Sales (‘000</a:t>
                  </a:r>
                  <a:r>
                    <a:rPr lang="en-US" baseline="0" dirty="0"/>
                    <a:t> Kg)</a:t>
                  </a:r>
                  <a:endParaRPr lang="en-US" dirty="0"/>
                </a:p>
              </c:rich>
            </c:tx>
          </c:dispUnitsLbl>
        </c:dispUnits>
      </c:valAx>
      <c:dateAx>
        <c:axId val="113898240"/>
        <c:scaling>
          <c:orientation val="minMax"/>
        </c:scaling>
        <c:delete val="1"/>
        <c:axPos val="b"/>
        <c:numFmt formatCode="mmm\-yy" sourceLinked="1"/>
        <c:majorTickMark val="out"/>
        <c:minorTickMark val="none"/>
        <c:tickLblPos val="nextTo"/>
        <c:crossAx val="113888256"/>
        <c:crosses val="autoZero"/>
        <c:auto val="1"/>
        <c:lblOffset val="100"/>
        <c:baseTimeUnit val="months"/>
      </c:dateAx>
      <c:spPr>
        <a:noFill/>
        <a:ln>
          <a:noFill/>
        </a:ln>
        <a:effectLst/>
      </c:spPr>
    </c:plotArea>
    <c:legend>
      <c:legendPos val="b"/>
      <c:overlay val="0"/>
      <c:txPr>
        <a:bodyPr/>
        <a:lstStyle/>
        <a:p>
          <a:pPr>
            <a:defRPr lang="en-US"/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 algn="r">
              <a:defRPr lang="en-US"/>
            </a:pPr>
            <a:r>
              <a:rPr lang="en-US" dirty="0"/>
              <a:t>Max </a:t>
            </a:r>
            <a:r>
              <a:rPr lang="en-US" baseline="0" dirty="0"/>
              <a:t> Total </a:t>
            </a:r>
            <a:r>
              <a:rPr lang="en-US" baseline="0" dirty="0" err="1"/>
              <a:t>Dist</a:t>
            </a:r>
            <a:r>
              <a:rPr lang="en-US" baseline="0" dirty="0"/>
              <a:t> Point(ACV)</a:t>
            </a:r>
            <a:endParaRPr lang="en-US" dirty="0"/>
          </a:p>
        </c:rich>
      </c:tx>
      <c:layout>
        <c:manualLayout>
          <c:xMode val="edge"/>
          <c:yMode val="edge"/>
          <c:x val="0.46890884166463404"/>
          <c:y val="2.9250235209309416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9.0231927326048164E-2"/>
          <c:y val="0.11351848698202605"/>
          <c:w val="0.83994355860738734"/>
          <c:h val="0.6477092933298679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WTD Distribution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/>
              <a:lstStyle/>
              <a:p>
                <a:pPr>
                  <a:defRPr lang="en-US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Sheet1!$A$2:$A$25</c:f>
              <c:numCache>
                <c:formatCode>mmm\-yy</c:formatCode>
                <c:ptCount val="24"/>
                <c:pt idx="0">
                  <c:v>43101</c:v>
                </c:pt>
                <c:pt idx="1">
                  <c:v>43132</c:v>
                </c:pt>
                <c:pt idx="2">
                  <c:v>43160</c:v>
                </c:pt>
                <c:pt idx="3">
                  <c:v>43191</c:v>
                </c:pt>
                <c:pt idx="4">
                  <c:v>43221</c:v>
                </c:pt>
                <c:pt idx="5">
                  <c:v>43252</c:v>
                </c:pt>
                <c:pt idx="6">
                  <c:v>43282</c:v>
                </c:pt>
                <c:pt idx="7">
                  <c:v>43313</c:v>
                </c:pt>
                <c:pt idx="8">
                  <c:v>43344</c:v>
                </c:pt>
                <c:pt idx="9">
                  <c:v>43374</c:v>
                </c:pt>
                <c:pt idx="10">
                  <c:v>43405</c:v>
                </c:pt>
                <c:pt idx="11">
                  <c:v>43435</c:v>
                </c:pt>
                <c:pt idx="12">
                  <c:v>43466</c:v>
                </c:pt>
                <c:pt idx="13">
                  <c:v>43497</c:v>
                </c:pt>
                <c:pt idx="14">
                  <c:v>43525</c:v>
                </c:pt>
                <c:pt idx="15">
                  <c:v>43556</c:v>
                </c:pt>
                <c:pt idx="16">
                  <c:v>43586</c:v>
                </c:pt>
                <c:pt idx="17">
                  <c:v>43617</c:v>
                </c:pt>
                <c:pt idx="18">
                  <c:v>43647</c:v>
                </c:pt>
                <c:pt idx="19">
                  <c:v>43678</c:v>
                </c:pt>
                <c:pt idx="20">
                  <c:v>43709</c:v>
                </c:pt>
                <c:pt idx="21">
                  <c:v>43739</c:v>
                </c:pt>
                <c:pt idx="22">
                  <c:v>43770</c:v>
                </c:pt>
                <c:pt idx="23">
                  <c:v>43800</c:v>
                </c:pt>
              </c:numCache>
            </c:numRef>
          </c:cat>
          <c:val>
            <c:numRef>
              <c:f>Sheet1!$B$2:$B$25</c:f>
              <c:numCache>
                <c:formatCode>_ * #,##0_ ;_ * \-#,##0_ ;_ * "-"??_ ;_ @_ </c:formatCode>
                <c:ptCount val="24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</c:numCache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6-72A5-4D5B-A052-DDE731E52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3876352"/>
        <c:axId val="113886336"/>
        <c:extLst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Sales Volume (Volume '000KG)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Sheet1!$A$16:$A$25</c:f>
              <c:numCache>
                <c:formatCode>mmm\-yy</c:formatCode>
                <c:ptCount val="10"/>
                <c:pt idx="0">
                  <c:v>43525</c:v>
                </c:pt>
                <c:pt idx="1">
                  <c:v>43556</c:v>
                </c:pt>
                <c:pt idx="2">
                  <c:v>43586</c:v>
                </c:pt>
                <c:pt idx="3">
                  <c:v>43617</c:v>
                </c:pt>
                <c:pt idx="4">
                  <c:v>43647</c:v>
                </c:pt>
                <c:pt idx="5">
                  <c:v>43678</c:v>
                </c:pt>
                <c:pt idx="6">
                  <c:v>43709</c:v>
                </c:pt>
                <c:pt idx="7">
                  <c:v>43739</c:v>
                </c:pt>
                <c:pt idx="8">
                  <c:v>43770</c:v>
                </c:pt>
                <c:pt idx="9">
                  <c:v>43800</c:v>
                </c:pt>
              </c:numCache>
            </c:numRef>
          </c:cat>
          <c:val>
            <c:numRef>
              <c:f>Sheet1!$C$2:$C$25</c:f>
              <c:numCache>
                <c:formatCode>_ * #,##0_ ;_ * \-#,##0_ ;_ * "-"??_ ;_ @_ </c:formatCode>
                <c:ptCount val="24"/>
                <c:pt idx="0">
                  <c:v>897667.29800000042</c:v>
                </c:pt>
                <c:pt idx="1">
                  <c:v>1277915.8999999999</c:v>
                </c:pt>
                <c:pt idx="2">
                  <c:v>2441953.5749999997</c:v>
                </c:pt>
                <c:pt idx="3">
                  <c:v>2263446.2379999943</c:v>
                </c:pt>
                <c:pt idx="4">
                  <c:v>1471224.101</c:v>
                </c:pt>
                <c:pt idx="5">
                  <c:v>1842224.5640000005</c:v>
                </c:pt>
                <c:pt idx="6">
                  <c:v>2177585.4450000012</c:v>
                </c:pt>
                <c:pt idx="7">
                  <c:v>1535053.3599999992</c:v>
                </c:pt>
                <c:pt idx="8">
                  <c:v>2188583.5220000008</c:v>
                </c:pt>
                <c:pt idx="9">
                  <c:v>1626723.2779999997</c:v>
                </c:pt>
                <c:pt idx="10">
                  <c:v>1315604.0990000002</c:v>
                </c:pt>
                <c:pt idx="11">
                  <c:v>1430565.8890000014</c:v>
                </c:pt>
                <c:pt idx="12">
                  <c:v>935784.90200000035</c:v>
                </c:pt>
                <c:pt idx="13">
                  <c:v>1479927.3630000011</c:v>
                </c:pt>
                <c:pt idx="14">
                  <c:v>2202979.0469999993</c:v>
                </c:pt>
                <c:pt idx="15">
                  <c:v>2938719.598999999</c:v>
                </c:pt>
                <c:pt idx="16">
                  <c:v>1533825.662</c:v>
                </c:pt>
                <c:pt idx="17">
                  <c:v>2323733.2289999989</c:v>
                </c:pt>
                <c:pt idx="18">
                  <c:v>1811511.2539999993</c:v>
                </c:pt>
                <c:pt idx="19">
                  <c:v>1788701.6310000008</c:v>
                </c:pt>
                <c:pt idx="20">
                  <c:v>1965699.4770000002</c:v>
                </c:pt>
                <c:pt idx="21">
                  <c:v>1621173.5009999995</c:v>
                </c:pt>
                <c:pt idx="22">
                  <c:v>1453369.1129999999</c:v>
                </c:pt>
                <c:pt idx="23">
                  <c:v>1305005.9089999991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2A5-4D5B-A052-DDE731E52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3898240"/>
        <c:axId val="113888256"/>
      </c:lineChart>
      <c:dateAx>
        <c:axId val="113876352"/>
        <c:scaling>
          <c:orientation val="minMax"/>
        </c:scaling>
        <c:delete val="0"/>
        <c:axPos val="b"/>
        <c:numFmt formatCode="[$-409]mmm\-yy;@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alpha val="95000"/>
              </a:schemeClr>
            </a:solidFill>
            <a:round/>
          </a:ln>
          <a:effectLst/>
        </c:spPr>
        <c:txPr>
          <a:bodyPr rot="0"/>
          <a:lstStyle/>
          <a:p>
            <a:pPr>
              <a:defRPr lang="en-US"/>
            </a:pPr>
            <a:endParaRPr lang="en-US"/>
          </a:p>
        </c:txPr>
        <c:crossAx val="113886336"/>
        <c:crosses val="autoZero"/>
        <c:auto val="1"/>
        <c:lblOffset val="100"/>
        <c:baseTimeUnit val="months"/>
      </c:dateAx>
      <c:valAx>
        <c:axId val="113886336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 dirty="0"/>
                  <a:t>WTD</a:t>
                </a:r>
                <a:r>
                  <a:rPr lang="en-US" baseline="0" dirty="0"/>
                  <a:t> Dist</a:t>
                </a:r>
                <a:r>
                  <a:rPr lang="en-US" dirty="0"/>
                  <a:t> </a:t>
                </a:r>
                <a:endParaRPr lang="en-IN" dirty="0"/>
              </a:p>
            </c:rich>
          </c:tx>
          <c:layout>
            <c:manualLayout>
              <c:xMode val="edge"/>
              <c:yMode val="edge"/>
              <c:x val="3.6252376103159838E-2"/>
              <c:y val="0.38367293683573217"/>
            </c:manualLayout>
          </c:layout>
          <c:overlay val="0"/>
        </c:title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lang="en-US"/>
            </a:pPr>
            <a:endParaRPr lang="en-US"/>
          </a:p>
        </c:txPr>
        <c:crossAx val="113876352"/>
        <c:crosses val="autoZero"/>
        <c:crossBetween val="between"/>
      </c:valAx>
      <c:valAx>
        <c:axId val="113888256"/>
        <c:scaling>
          <c:orientation val="minMax"/>
        </c:scaling>
        <c:delete val="0"/>
        <c:axPos val="r"/>
        <c:numFmt formatCode="_ * #,##0_ ;_ * \-#,##0_ ;_ * &quot;-&quot;??_ ;_ @_ " sourceLinked="1"/>
        <c:majorTickMark val="out"/>
        <c:min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113898240"/>
        <c:crosses val="max"/>
        <c:crossBetween val="between"/>
        <c:dispUnits>
          <c:builtInUnit val="thousands"/>
          <c:dispUnitsLbl>
            <c:tx>
              <c:rich>
                <a:bodyPr/>
                <a:lstStyle/>
                <a:p>
                  <a:pPr>
                    <a:defRPr/>
                  </a:pPr>
                  <a:r>
                    <a:rPr lang="en-US" dirty="0"/>
                    <a:t>Volume Sales (‘000</a:t>
                  </a:r>
                  <a:r>
                    <a:rPr lang="en-US" baseline="0" dirty="0"/>
                    <a:t> Kg)</a:t>
                  </a:r>
                  <a:endParaRPr lang="en-US" dirty="0"/>
                </a:p>
              </c:rich>
            </c:tx>
          </c:dispUnitsLbl>
        </c:dispUnits>
      </c:valAx>
      <c:dateAx>
        <c:axId val="113898240"/>
        <c:scaling>
          <c:orientation val="minMax"/>
        </c:scaling>
        <c:delete val="1"/>
        <c:axPos val="b"/>
        <c:numFmt formatCode="mmm\-yy" sourceLinked="1"/>
        <c:majorTickMark val="out"/>
        <c:minorTickMark val="none"/>
        <c:tickLblPos val="nextTo"/>
        <c:crossAx val="113888256"/>
        <c:crosses val="autoZero"/>
        <c:auto val="1"/>
        <c:lblOffset val="100"/>
        <c:baseTimeUnit val="months"/>
      </c:dateAx>
      <c:spPr>
        <a:noFill/>
        <a:ln>
          <a:noFill/>
        </a:ln>
        <a:effectLst/>
      </c:spPr>
    </c:plotArea>
    <c:legend>
      <c:legendPos val="b"/>
      <c:overlay val="0"/>
      <c:txPr>
        <a:bodyPr/>
        <a:lstStyle/>
        <a:p>
          <a:pPr>
            <a:defRPr lang="en-US"/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087784765533249"/>
          <c:y val="3.5447317703330226E-2"/>
          <c:w val="0.87481868079295"/>
          <c:h val="0.552792081013402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NSW</c:v>
                </c:pt>
              </c:strCache>
            </c:strRef>
          </c:tx>
          <c:spPr>
            <a:ln w="28575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Sheet1!$A$2:$A$105</c:f>
              <c:numCache>
                <c:formatCode>m/d/yyyy</c:formatCode>
                <c:ptCount val="104"/>
                <c:pt idx="0">
                  <c:v>43107</c:v>
                </c:pt>
                <c:pt idx="1">
                  <c:v>43114</c:v>
                </c:pt>
                <c:pt idx="2">
                  <c:v>43121</c:v>
                </c:pt>
                <c:pt idx="3">
                  <c:v>43128</c:v>
                </c:pt>
                <c:pt idx="4">
                  <c:v>43135</c:v>
                </c:pt>
                <c:pt idx="5">
                  <c:v>43142</c:v>
                </c:pt>
                <c:pt idx="6">
                  <c:v>43149</c:v>
                </c:pt>
                <c:pt idx="7">
                  <c:v>43156</c:v>
                </c:pt>
                <c:pt idx="8">
                  <c:v>43163</c:v>
                </c:pt>
                <c:pt idx="9">
                  <c:v>43170</c:v>
                </c:pt>
                <c:pt idx="10">
                  <c:v>43177</c:v>
                </c:pt>
                <c:pt idx="11">
                  <c:v>43184</c:v>
                </c:pt>
                <c:pt idx="12">
                  <c:v>43191</c:v>
                </c:pt>
                <c:pt idx="13">
                  <c:v>43198</c:v>
                </c:pt>
                <c:pt idx="14">
                  <c:v>43205</c:v>
                </c:pt>
                <c:pt idx="15">
                  <c:v>43212</c:v>
                </c:pt>
                <c:pt idx="16">
                  <c:v>43219</c:v>
                </c:pt>
                <c:pt idx="17">
                  <c:v>43226</c:v>
                </c:pt>
                <c:pt idx="18">
                  <c:v>43233</c:v>
                </c:pt>
                <c:pt idx="19">
                  <c:v>43240</c:v>
                </c:pt>
                <c:pt idx="20">
                  <c:v>43247</c:v>
                </c:pt>
                <c:pt idx="21">
                  <c:v>43254</c:v>
                </c:pt>
                <c:pt idx="22">
                  <c:v>43261</c:v>
                </c:pt>
                <c:pt idx="23">
                  <c:v>43268</c:v>
                </c:pt>
                <c:pt idx="24">
                  <c:v>43275</c:v>
                </c:pt>
                <c:pt idx="25">
                  <c:v>43282</c:v>
                </c:pt>
                <c:pt idx="26">
                  <c:v>43289</c:v>
                </c:pt>
                <c:pt idx="27">
                  <c:v>43296</c:v>
                </c:pt>
                <c:pt idx="28">
                  <c:v>43303</c:v>
                </c:pt>
                <c:pt idx="29">
                  <c:v>43310</c:v>
                </c:pt>
                <c:pt idx="30">
                  <c:v>43317</c:v>
                </c:pt>
                <c:pt idx="31">
                  <c:v>43324</c:v>
                </c:pt>
                <c:pt idx="32">
                  <c:v>43331</c:v>
                </c:pt>
                <c:pt idx="33">
                  <c:v>43338</c:v>
                </c:pt>
                <c:pt idx="34">
                  <c:v>43345</c:v>
                </c:pt>
                <c:pt idx="35">
                  <c:v>43352</c:v>
                </c:pt>
                <c:pt idx="36">
                  <c:v>43359</c:v>
                </c:pt>
                <c:pt idx="37">
                  <c:v>43366</c:v>
                </c:pt>
                <c:pt idx="38">
                  <c:v>43373</c:v>
                </c:pt>
                <c:pt idx="39">
                  <c:v>43380</c:v>
                </c:pt>
                <c:pt idx="40">
                  <c:v>43387</c:v>
                </c:pt>
                <c:pt idx="41">
                  <c:v>43394</c:v>
                </c:pt>
                <c:pt idx="42">
                  <c:v>43401</c:v>
                </c:pt>
                <c:pt idx="43">
                  <c:v>43408</c:v>
                </c:pt>
                <c:pt idx="44">
                  <c:v>43415</c:v>
                </c:pt>
                <c:pt idx="45">
                  <c:v>43422</c:v>
                </c:pt>
                <c:pt idx="46">
                  <c:v>43429</c:v>
                </c:pt>
                <c:pt idx="47">
                  <c:v>43436</c:v>
                </c:pt>
                <c:pt idx="48">
                  <c:v>43443</c:v>
                </c:pt>
                <c:pt idx="49">
                  <c:v>43450</c:v>
                </c:pt>
                <c:pt idx="50">
                  <c:v>43457</c:v>
                </c:pt>
                <c:pt idx="51">
                  <c:v>43464</c:v>
                </c:pt>
                <c:pt idx="52">
                  <c:v>43471</c:v>
                </c:pt>
                <c:pt idx="53">
                  <c:v>43478</c:v>
                </c:pt>
                <c:pt idx="54">
                  <c:v>43485</c:v>
                </c:pt>
                <c:pt idx="55">
                  <c:v>43492</c:v>
                </c:pt>
                <c:pt idx="56">
                  <c:v>43499</c:v>
                </c:pt>
                <c:pt idx="57">
                  <c:v>43506</c:v>
                </c:pt>
                <c:pt idx="58">
                  <c:v>43513</c:v>
                </c:pt>
                <c:pt idx="59">
                  <c:v>43520</c:v>
                </c:pt>
                <c:pt idx="60">
                  <c:v>43527</c:v>
                </c:pt>
                <c:pt idx="61">
                  <c:v>43534</c:v>
                </c:pt>
                <c:pt idx="62">
                  <c:v>43541</c:v>
                </c:pt>
                <c:pt idx="63">
                  <c:v>43548</c:v>
                </c:pt>
                <c:pt idx="64">
                  <c:v>43555</c:v>
                </c:pt>
                <c:pt idx="65">
                  <c:v>43562</c:v>
                </c:pt>
                <c:pt idx="66">
                  <c:v>43569</c:v>
                </c:pt>
                <c:pt idx="67">
                  <c:v>43576</c:v>
                </c:pt>
                <c:pt idx="68">
                  <c:v>43583</c:v>
                </c:pt>
                <c:pt idx="69">
                  <c:v>43590</c:v>
                </c:pt>
                <c:pt idx="70">
                  <c:v>43597</c:v>
                </c:pt>
                <c:pt idx="71">
                  <c:v>43604</c:v>
                </c:pt>
                <c:pt idx="72">
                  <c:v>43611</c:v>
                </c:pt>
                <c:pt idx="73">
                  <c:v>43618</c:v>
                </c:pt>
                <c:pt idx="74">
                  <c:v>43625</c:v>
                </c:pt>
                <c:pt idx="75">
                  <c:v>43632</c:v>
                </c:pt>
                <c:pt idx="76">
                  <c:v>43639</c:v>
                </c:pt>
                <c:pt idx="77">
                  <c:v>43646</c:v>
                </c:pt>
                <c:pt idx="78">
                  <c:v>43653</c:v>
                </c:pt>
                <c:pt idx="79">
                  <c:v>43660</c:v>
                </c:pt>
                <c:pt idx="80">
                  <c:v>43667</c:v>
                </c:pt>
                <c:pt idx="81">
                  <c:v>43674</c:v>
                </c:pt>
                <c:pt idx="82">
                  <c:v>43681</c:v>
                </c:pt>
                <c:pt idx="83">
                  <c:v>43688</c:v>
                </c:pt>
                <c:pt idx="84">
                  <c:v>43695</c:v>
                </c:pt>
                <c:pt idx="85">
                  <c:v>43702</c:v>
                </c:pt>
                <c:pt idx="86">
                  <c:v>43709</c:v>
                </c:pt>
                <c:pt idx="87">
                  <c:v>43716</c:v>
                </c:pt>
                <c:pt idx="88">
                  <c:v>43723</c:v>
                </c:pt>
                <c:pt idx="89">
                  <c:v>43730</c:v>
                </c:pt>
                <c:pt idx="90">
                  <c:v>43737</c:v>
                </c:pt>
                <c:pt idx="91">
                  <c:v>43744</c:v>
                </c:pt>
                <c:pt idx="92">
                  <c:v>43751</c:v>
                </c:pt>
                <c:pt idx="93">
                  <c:v>43758</c:v>
                </c:pt>
                <c:pt idx="94">
                  <c:v>43765</c:v>
                </c:pt>
                <c:pt idx="95">
                  <c:v>43772</c:v>
                </c:pt>
                <c:pt idx="96">
                  <c:v>43779</c:v>
                </c:pt>
                <c:pt idx="97">
                  <c:v>43786</c:v>
                </c:pt>
                <c:pt idx="98">
                  <c:v>43793</c:v>
                </c:pt>
                <c:pt idx="99">
                  <c:v>43800</c:v>
                </c:pt>
                <c:pt idx="100">
                  <c:v>43807</c:v>
                </c:pt>
                <c:pt idx="101">
                  <c:v>43814</c:v>
                </c:pt>
                <c:pt idx="102">
                  <c:v>43821</c:v>
                </c:pt>
                <c:pt idx="103">
                  <c:v>43828</c:v>
                </c:pt>
              </c:numCache>
            </c:numRef>
          </c:cat>
          <c:val>
            <c:numRef>
              <c:f>Sheet1!$B$2:$B$105</c:f>
              <c:numCache>
                <c:formatCode>#,##0</c:formatCode>
                <c:ptCount val="104"/>
                <c:pt idx="0">
                  <c:v>63064.269999999982</c:v>
                </c:pt>
                <c:pt idx="1">
                  <c:v>69052.205999999976</c:v>
                </c:pt>
                <c:pt idx="2">
                  <c:v>66066.07799999995</c:v>
                </c:pt>
                <c:pt idx="3">
                  <c:v>71462.907999999952</c:v>
                </c:pt>
                <c:pt idx="4">
                  <c:v>74330.45</c:v>
                </c:pt>
                <c:pt idx="5">
                  <c:v>81445.20199999999</c:v>
                </c:pt>
                <c:pt idx="6">
                  <c:v>84812.456999999995</c:v>
                </c:pt>
                <c:pt idx="7">
                  <c:v>138168.91500000004</c:v>
                </c:pt>
                <c:pt idx="8">
                  <c:v>97270.172999999981</c:v>
                </c:pt>
                <c:pt idx="9">
                  <c:v>175303.35799999998</c:v>
                </c:pt>
                <c:pt idx="10">
                  <c:v>126141.92299999998</c:v>
                </c:pt>
                <c:pt idx="11">
                  <c:v>331468.70500000002</c:v>
                </c:pt>
                <c:pt idx="12">
                  <c:v>308546.13099999994</c:v>
                </c:pt>
                <c:pt idx="13">
                  <c:v>85280.954999999944</c:v>
                </c:pt>
                <c:pt idx="14">
                  <c:v>61878.75299999999</c:v>
                </c:pt>
                <c:pt idx="15">
                  <c:v>109841.59699999999</c:v>
                </c:pt>
                <c:pt idx="16">
                  <c:v>90771.15399999998</c:v>
                </c:pt>
                <c:pt idx="17">
                  <c:v>111695.13099999996</c:v>
                </c:pt>
                <c:pt idx="18">
                  <c:v>101451.08999999997</c:v>
                </c:pt>
                <c:pt idx="19">
                  <c:v>115445.29299999993</c:v>
                </c:pt>
                <c:pt idx="20">
                  <c:v>101812.97200000002</c:v>
                </c:pt>
                <c:pt idx="21">
                  <c:v>146837.9879999999</c:v>
                </c:pt>
                <c:pt idx="22">
                  <c:v>206649.09499999968</c:v>
                </c:pt>
                <c:pt idx="23">
                  <c:v>106627.62399999997</c:v>
                </c:pt>
                <c:pt idx="24">
                  <c:v>100189.80599999995</c:v>
                </c:pt>
                <c:pt idx="25">
                  <c:v>176926.56199999995</c:v>
                </c:pt>
                <c:pt idx="26">
                  <c:v>115384.81600000002</c:v>
                </c:pt>
                <c:pt idx="27">
                  <c:v>138439.06599999979</c:v>
                </c:pt>
                <c:pt idx="28">
                  <c:v>112200.77199999994</c:v>
                </c:pt>
                <c:pt idx="29">
                  <c:v>95728.851999999955</c:v>
                </c:pt>
                <c:pt idx="30">
                  <c:v>84426.069000000032</c:v>
                </c:pt>
                <c:pt idx="31">
                  <c:v>118975.77299999997</c:v>
                </c:pt>
                <c:pt idx="32">
                  <c:v>133289.90499999997</c:v>
                </c:pt>
                <c:pt idx="33">
                  <c:v>115253.18700000001</c:v>
                </c:pt>
                <c:pt idx="34">
                  <c:v>110251.36299999987</c:v>
                </c:pt>
                <c:pt idx="35">
                  <c:v>151245.63099999985</c:v>
                </c:pt>
                <c:pt idx="36">
                  <c:v>91698.259999999966</c:v>
                </c:pt>
                <c:pt idx="37">
                  <c:v>138912.51199999984</c:v>
                </c:pt>
                <c:pt idx="38">
                  <c:v>170410.20399999997</c:v>
                </c:pt>
                <c:pt idx="39">
                  <c:v>107841.02799999992</c:v>
                </c:pt>
                <c:pt idx="40">
                  <c:v>109996.99400000001</c:v>
                </c:pt>
                <c:pt idx="41">
                  <c:v>136579.264</c:v>
                </c:pt>
                <c:pt idx="42">
                  <c:v>142744.27899999989</c:v>
                </c:pt>
                <c:pt idx="43">
                  <c:v>95766.626999999935</c:v>
                </c:pt>
                <c:pt idx="44">
                  <c:v>99664.376999999862</c:v>
                </c:pt>
                <c:pt idx="45">
                  <c:v>95252.264999999941</c:v>
                </c:pt>
                <c:pt idx="46">
                  <c:v>96311.544999999969</c:v>
                </c:pt>
                <c:pt idx="47">
                  <c:v>90496.265999999989</c:v>
                </c:pt>
                <c:pt idx="48">
                  <c:v>99785.456999999864</c:v>
                </c:pt>
                <c:pt idx="49">
                  <c:v>86878.318999999989</c:v>
                </c:pt>
                <c:pt idx="50">
                  <c:v>100819.05599999995</c:v>
                </c:pt>
                <c:pt idx="51">
                  <c:v>50999.458999999966</c:v>
                </c:pt>
                <c:pt idx="52">
                  <c:v>64121.938999999998</c:v>
                </c:pt>
                <c:pt idx="53">
                  <c:v>71688.507999999958</c:v>
                </c:pt>
                <c:pt idx="54">
                  <c:v>70986.973999999973</c:v>
                </c:pt>
                <c:pt idx="55">
                  <c:v>72995.468999999983</c:v>
                </c:pt>
                <c:pt idx="56">
                  <c:v>84073.209999999963</c:v>
                </c:pt>
                <c:pt idx="57">
                  <c:v>78038.512000000032</c:v>
                </c:pt>
                <c:pt idx="58">
                  <c:v>135190.67799999996</c:v>
                </c:pt>
                <c:pt idx="59">
                  <c:v>142928.40400000001</c:v>
                </c:pt>
                <c:pt idx="60">
                  <c:v>117704.00799999993</c:v>
                </c:pt>
                <c:pt idx="61">
                  <c:v>103983.01799999997</c:v>
                </c:pt>
                <c:pt idx="62">
                  <c:v>131354.44499999995</c:v>
                </c:pt>
                <c:pt idx="63">
                  <c:v>160573.61699999988</c:v>
                </c:pt>
                <c:pt idx="64">
                  <c:v>143074.35199999998</c:v>
                </c:pt>
                <c:pt idx="65">
                  <c:v>206699.26399999997</c:v>
                </c:pt>
                <c:pt idx="66">
                  <c:v>288320.11300000007</c:v>
                </c:pt>
                <c:pt idx="67">
                  <c:v>287382.53499999992</c:v>
                </c:pt>
                <c:pt idx="68">
                  <c:v>75297.726999999984</c:v>
                </c:pt>
                <c:pt idx="69">
                  <c:v>85743.751999999979</c:v>
                </c:pt>
                <c:pt idx="70">
                  <c:v>95430.980999999971</c:v>
                </c:pt>
                <c:pt idx="71">
                  <c:v>165284.57799999995</c:v>
                </c:pt>
                <c:pt idx="72">
                  <c:v>97130.504999999932</c:v>
                </c:pt>
                <c:pt idx="73">
                  <c:v>100648.1409999998</c:v>
                </c:pt>
                <c:pt idx="74">
                  <c:v>186424.71500000003</c:v>
                </c:pt>
                <c:pt idx="75">
                  <c:v>117128.33899999988</c:v>
                </c:pt>
                <c:pt idx="76">
                  <c:v>131015.928</c:v>
                </c:pt>
                <c:pt idx="77">
                  <c:v>152279.60299999992</c:v>
                </c:pt>
                <c:pt idx="78">
                  <c:v>114292.58699999996</c:v>
                </c:pt>
                <c:pt idx="79">
                  <c:v>145118.30499999993</c:v>
                </c:pt>
                <c:pt idx="80">
                  <c:v>118527.47499999985</c:v>
                </c:pt>
                <c:pt idx="81">
                  <c:v>149221.49899999992</c:v>
                </c:pt>
                <c:pt idx="82">
                  <c:v>105475.12599999995</c:v>
                </c:pt>
                <c:pt idx="83">
                  <c:v>113736.31400000003</c:v>
                </c:pt>
                <c:pt idx="84">
                  <c:v>196112.94999999984</c:v>
                </c:pt>
                <c:pt idx="85">
                  <c:v>114012.02799999993</c:v>
                </c:pt>
                <c:pt idx="86">
                  <c:v>101657.32399999998</c:v>
                </c:pt>
                <c:pt idx="87">
                  <c:v>127105.98499999994</c:v>
                </c:pt>
                <c:pt idx="88">
                  <c:v>93475.586999999912</c:v>
                </c:pt>
                <c:pt idx="89">
                  <c:v>108838.46299999997</c:v>
                </c:pt>
                <c:pt idx="90">
                  <c:v>154804.43699999998</c:v>
                </c:pt>
                <c:pt idx="91">
                  <c:v>107647.12299999998</c:v>
                </c:pt>
                <c:pt idx="92">
                  <c:v>113424.34199999995</c:v>
                </c:pt>
                <c:pt idx="93">
                  <c:v>134236.99399999989</c:v>
                </c:pt>
                <c:pt idx="94">
                  <c:v>126270.37199999983</c:v>
                </c:pt>
                <c:pt idx="95">
                  <c:v>113749.12099999988</c:v>
                </c:pt>
                <c:pt idx="96">
                  <c:v>127805.48499999996</c:v>
                </c:pt>
                <c:pt idx="97">
                  <c:v>96798.052999999942</c:v>
                </c:pt>
                <c:pt idx="98">
                  <c:v>85049.527999999977</c:v>
                </c:pt>
                <c:pt idx="99">
                  <c:v>82789.879999999961</c:v>
                </c:pt>
                <c:pt idx="100">
                  <c:v>86661.433999999979</c:v>
                </c:pt>
                <c:pt idx="101">
                  <c:v>82479.775999999911</c:v>
                </c:pt>
                <c:pt idx="102">
                  <c:v>99189.133999999962</c:v>
                </c:pt>
                <c:pt idx="103">
                  <c:v>40374.545000000013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881-47AA-B57C-8D389AF0E42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QLD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Sheet1!$A$2:$A$105</c:f>
              <c:numCache>
                <c:formatCode>m/d/yyyy</c:formatCode>
                <c:ptCount val="104"/>
                <c:pt idx="0">
                  <c:v>43107</c:v>
                </c:pt>
                <c:pt idx="1">
                  <c:v>43114</c:v>
                </c:pt>
                <c:pt idx="2">
                  <c:v>43121</c:v>
                </c:pt>
                <c:pt idx="3">
                  <c:v>43128</c:v>
                </c:pt>
                <c:pt idx="4">
                  <c:v>43135</c:v>
                </c:pt>
                <c:pt idx="5">
                  <c:v>43142</c:v>
                </c:pt>
                <c:pt idx="6">
                  <c:v>43149</c:v>
                </c:pt>
                <c:pt idx="7">
                  <c:v>43156</c:v>
                </c:pt>
                <c:pt idx="8">
                  <c:v>43163</c:v>
                </c:pt>
                <c:pt idx="9">
                  <c:v>43170</c:v>
                </c:pt>
                <c:pt idx="10">
                  <c:v>43177</c:v>
                </c:pt>
                <c:pt idx="11">
                  <c:v>43184</c:v>
                </c:pt>
                <c:pt idx="12">
                  <c:v>43191</c:v>
                </c:pt>
                <c:pt idx="13">
                  <c:v>43198</c:v>
                </c:pt>
                <c:pt idx="14">
                  <c:v>43205</c:v>
                </c:pt>
                <c:pt idx="15">
                  <c:v>43212</c:v>
                </c:pt>
                <c:pt idx="16">
                  <c:v>43219</c:v>
                </c:pt>
                <c:pt idx="17">
                  <c:v>43226</c:v>
                </c:pt>
                <c:pt idx="18">
                  <c:v>43233</c:v>
                </c:pt>
                <c:pt idx="19">
                  <c:v>43240</c:v>
                </c:pt>
                <c:pt idx="20">
                  <c:v>43247</c:v>
                </c:pt>
                <c:pt idx="21">
                  <c:v>43254</c:v>
                </c:pt>
                <c:pt idx="22">
                  <c:v>43261</c:v>
                </c:pt>
                <c:pt idx="23">
                  <c:v>43268</c:v>
                </c:pt>
                <c:pt idx="24">
                  <c:v>43275</c:v>
                </c:pt>
                <c:pt idx="25">
                  <c:v>43282</c:v>
                </c:pt>
                <c:pt idx="26">
                  <c:v>43289</c:v>
                </c:pt>
                <c:pt idx="27">
                  <c:v>43296</c:v>
                </c:pt>
                <c:pt idx="28">
                  <c:v>43303</c:v>
                </c:pt>
                <c:pt idx="29">
                  <c:v>43310</c:v>
                </c:pt>
                <c:pt idx="30">
                  <c:v>43317</c:v>
                </c:pt>
                <c:pt idx="31">
                  <c:v>43324</c:v>
                </c:pt>
                <c:pt idx="32">
                  <c:v>43331</c:v>
                </c:pt>
                <c:pt idx="33">
                  <c:v>43338</c:v>
                </c:pt>
                <c:pt idx="34">
                  <c:v>43345</c:v>
                </c:pt>
                <c:pt idx="35">
                  <c:v>43352</c:v>
                </c:pt>
                <c:pt idx="36">
                  <c:v>43359</c:v>
                </c:pt>
                <c:pt idx="37">
                  <c:v>43366</c:v>
                </c:pt>
                <c:pt idx="38">
                  <c:v>43373</c:v>
                </c:pt>
                <c:pt idx="39">
                  <c:v>43380</c:v>
                </c:pt>
                <c:pt idx="40">
                  <c:v>43387</c:v>
                </c:pt>
                <c:pt idx="41">
                  <c:v>43394</c:v>
                </c:pt>
                <c:pt idx="42">
                  <c:v>43401</c:v>
                </c:pt>
                <c:pt idx="43">
                  <c:v>43408</c:v>
                </c:pt>
                <c:pt idx="44">
                  <c:v>43415</c:v>
                </c:pt>
                <c:pt idx="45">
                  <c:v>43422</c:v>
                </c:pt>
                <c:pt idx="46">
                  <c:v>43429</c:v>
                </c:pt>
                <c:pt idx="47">
                  <c:v>43436</c:v>
                </c:pt>
                <c:pt idx="48">
                  <c:v>43443</c:v>
                </c:pt>
                <c:pt idx="49">
                  <c:v>43450</c:v>
                </c:pt>
                <c:pt idx="50">
                  <c:v>43457</c:v>
                </c:pt>
                <c:pt idx="51">
                  <c:v>43464</c:v>
                </c:pt>
                <c:pt idx="52">
                  <c:v>43471</c:v>
                </c:pt>
                <c:pt idx="53">
                  <c:v>43478</c:v>
                </c:pt>
                <c:pt idx="54">
                  <c:v>43485</c:v>
                </c:pt>
                <c:pt idx="55">
                  <c:v>43492</c:v>
                </c:pt>
                <c:pt idx="56">
                  <c:v>43499</c:v>
                </c:pt>
                <c:pt idx="57">
                  <c:v>43506</c:v>
                </c:pt>
                <c:pt idx="58">
                  <c:v>43513</c:v>
                </c:pt>
                <c:pt idx="59">
                  <c:v>43520</c:v>
                </c:pt>
                <c:pt idx="60">
                  <c:v>43527</c:v>
                </c:pt>
                <c:pt idx="61">
                  <c:v>43534</c:v>
                </c:pt>
                <c:pt idx="62">
                  <c:v>43541</c:v>
                </c:pt>
                <c:pt idx="63">
                  <c:v>43548</c:v>
                </c:pt>
                <c:pt idx="64">
                  <c:v>43555</c:v>
                </c:pt>
                <c:pt idx="65">
                  <c:v>43562</c:v>
                </c:pt>
                <c:pt idx="66">
                  <c:v>43569</c:v>
                </c:pt>
                <c:pt idx="67">
                  <c:v>43576</c:v>
                </c:pt>
                <c:pt idx="68">
                  <c:v>43583</c:v>
                </c:pt>
                <c:pt idx="69">
                  <c:v>43590</c:v>
                </c:pt>
                <c:pt idx="70">
                  <c:v>43597</c:v>
                </c:pt>
                <c:pt idx="71">
                  <c:v>43604</c:v>
                </c:pt>
                <c:pt idx="72">
                  <c:v>43611</c:v>
                </c:pt>
                <c:pt idx="73">
                  <c:v>43618</c:v>
                </c:pt>
                <c:pt idx="74">
                  <c:v>43625</c:v>
                </c:pt>
                <c:pt idx="75">
                  <c:v>43632</c:v>
                </c:pt>
                <c:pt idx="76">
                  <c:v>43639</c:v>
                </c:pt>
                <c:pt idx="77">
                  <c:v>43646</c:v>
                </c:pt>
                <c:pt idx="78">
                  <c:v>43653</c:v>
                </c:pt>
                <c:pt idx="79">
                  <c:v>43660</c:v>
                </c:pt>
                <c:pt idx="80">
                  <c:v>43667</c:v>
                </c:pt>
                <c:pt idx="81">
                  <c:v>43674</c:v>
                </c:pt>
                <c:pt idx="82">
                  <c:v>43681</c:v>
                </c:pt>
                <c:pt idx="83">
                  <c:v>43688</c:v>
                </c:pt>
                <c:pt idx="84">
                  <c:v>43695</c:v>
                </c:pt>
                <c:pt idx="85">
                  <c:v>43702</c:v>
                </c:pt>
                <c:pt idx="86">
                  <c:v>43709</c:v>
                </c:pt>
                <c:pt idx="87">
                  <c:v>43716</c:v>
                </c:pt>
                <c:pt idx="88">
                  <c:v>43723</c:v>
                </c:pt>
                <c:pt idx="89">
                  <c:v>43730</c:v>
                </c:pt>
                <c:pt idx="90">
                  <c:v>43737</c:v>
                </c:pt>
                <c:pt idx="91">
                  <c:v>43744</c:v>
                </c:pt>
                <c:pt idx="92">
                  <c:v>43751</c:v>
                </c:pt>
                <c:pt idx="93">
                  <c:v>43758</c:v>
                </c:pt>
                <c:pt idx="94">
                  <c:v>43765</c:v>
                </c:pt>
                <c:pt idx="95">
                  <c:v>43772</c:v>
                </c:pt>
                <c:pt idx="96">
                  <c:v>43779</c:v>
                </c:pt>
                <c:pt idx="97">
                  <c:v>43786</c:v>
                </c:pt>
                <c:pt idx="98">
                  <c:v>43793</c:v>
                </c:pt>
                <c:pt idx="99">
                  <c:v>43800</c:v>
                </c:pt>
                <c:pt idx="100">
                  <c:v>43807</c:v>
                </c:pt>
                <c:pt idx="101">
                  <c:v>43814</c:v>
                </c:pt>
                <c:pt idx="102">
                  <c:v>43821</c:v>
                </c:pt>
                <c:pt idx="103">
                  <c:v>43828</c:v>
                </c:pt>
              </c:numCache>
            </c:numRef>
          </c:cat>
          <c:val>
            <c:numRef>
              <c:f>Sheet1!$C$2:$C$105</c:f>
              <c:numCache>
                <c:formatCode>#,##0</c:formatCode>
                <c:ptCount val="104"/>
                <c:pt idx="0">
                  <c:v>49315.560999999987</c:v>
                </c:pt>
                <c:pt idx="1">
                  <c:v>50444.186999999984</c:v>
                </c:pt>
                <c:pt idx="2">
                  <c:v>51586.447999999968</c:v>
                </c:pt>
                <c:pt idx="3">
                  <c:v>54605.409999999938</c:v>
                </c:pt>
                <c:pt idx="4">
                  <c:v>58095.371999999974</c:v>
                </c:pt>
                <c:pt idx="5">
                  <c:v>64333.418999999994</c:v>
                </c:pt>
                <c:pt idx="6">
                  <c:v>64352.849999999948</c:v>
                </c:pt>
                <c:pt idx="7">
                  <c:v>102839.41099999998</c:v>
                </c:pt>
                <c:pt idx="8">
                  <c:v>68183.645999999979</c:v>
                </c:pt>
                <c:pt idx="9">
                  <c:v>123321.62699999995</c:v>
                </c:pt>
                <c:pt idx="10">
                  <c:v>91081.380999999979</c:v>
                </c:pt>
                <c:pt idx="11">
                  <c:v>243652.45599999995</c:v>
                </c:pt>
                <c:pt idx="12">
                  <c:v>272173.85200000007</c:v>
                </c:pt>
                <c:pt idx="13">
                  <c:v>86392.688999999955</c:v>
                </c:pt>
                <c:pt idx="14">
                  <c:v>51971.193999999989</c:v>
                </c:pt>
                <c:pt idx="15">
                  <c:v>90217.061000000045</c:v>
                </c:pt>
                <c:pt idx="16">
                  <c:v>64474.268999999949</c:v>
                </c:pt>
                <c:pt idx="17">
                  <c:v>84561.765999999989</c:v>
                </c:pt>
                <c:pt idx="18">
                  <c:v>77916.631999999998</c:v>
                </c:pt>
                <c:pt idx="19">
                  <c:v>90687.963999999993</c:v>
                </c:pt>
                <c:pt idx="20">
                  <c:v>79020.504999999976</c:v>
                </c:pt>
                <c:pt idx="21">
                  <c:v>111302.54700000002</c:v>
                </c:pt>
                <c:pt idx="22">
                  <c:v>139869.78499999997</c:v>
                </c:pt>
                <c:pt idx="23">
                  <c:v>82331.902000000002</c:v>
                </c:pt>
                <c:pt idx="24">
                  <c:v>76512.036999999968</c:v>
                </c:pt>
                <c:pt idx="25">
                  <c:v>133987.13199999998</c:v>
                </c:pt>
                <c:pt idx="26">
                  <c:v>89801.426999999967</c:v>
                </c:pt>
                <c:pt idx="27">
                  <c:v>108007.61199999995</c:v>
                </c:pt>
                <c:pt idx="28">
                  <c:v>88897.21399999992</c:v>
                </c:pt>
                <c:pt idx="29">
                  <c:v>77363.860999999975</c:v>
                </c:pt>
                <c:pt idx="30">
                  <c:v>66591.411999999982</c:v>
                </c:pt>
                <c:pt idx="31">
                  <c:v>91422.843999999954</c:v>
                </c:pt>
                <c:pt idx="32">
                  <c:v>96415.838999999964</c:v>
                </c:pt>
                <c:pt idx="33">
                  <c:v>89606.932999999946</c:v>
                </c:pt>
                <c:pt idx="34">
                  <c:v>82444.656000000003</c:v>
                </c:pt>
                <c:pt idx="35">
                  <c:v>112882.17799999991</c:v>
                </c:pt>
                <c:pt idx="36">
                  <c:v>70178.384999999951</c:v>
                </c:pt>
                <c:pt idx="37">
                  <c:v>102196.53500000002</c:v>
                </c:pt>
                <c:pt idx="38">
                  <c:v>115130.78499999999</c:v>
                </c:pt>
                <c:pt idx="39">
                  <c:v>82556.33699999997</c:v>
                </c:pt>
                <c:pt idx="40">
                  <c:v>84152.345999999947</c:v>
                </c:pt>
                <c:pt idx="41">
                  <c:v>101188.47599999998</c:v>
                </c:pt>
                <c:pt idx="42">
                  <c:v>99417.647999999856</c:v>
                </c:pt>
                <c:pt idx="43">
                  <c:v>75637.804999999964</c:v>
                </c:pt>
                <c:pt idx="44">
                  <c:v>73508.154999999999</c:v>
                </c:pt>
                <c:pt idx="45">
                  <c:v>70023.078999999983</c:v>
                </c:pt>
                <c:pt idx="46">
                  <c:v>70863.168999999994</c:v>
                </c:pt>
                <c:pt idx="47">
                  <c:v>64770.958999999988</c:v>
                </c:pt>
                <c:pt idx="48">
                  <c:v>76142.919999999955</c:v>
                </c:pt>
                <c:pt idx="49">
                  <c:v>64401.208999999981</c:v>
                </c:pt>
                <c:pt idx="50">
                  <c:v>73904.656999999963</c:v>
                </c:pt>
                <c:pt idx="51">
                  <c:v>41208.71899999999</c:v>
                </c:pt>
                <c:pt idx="52">
                  <c:v>48763.445000000007</c:v>
                </c:pt>
                <c:pt idx="53">
                  <c:v>57548.553999999967</c:v>
                </c:pt>
                <c:pt idx="54">
                  <c:v>56327.614999999969</c:v>
                </c:pt>
                <c:pt idx="55">
                  <c:v>57351.477999999996</c:v>
                </c:pt>
                <c:pt idx="56">
                  <c:v>68386.701000000001</c:v>
                </c:pt>
                <c:pt idx="57">
                  <c:v>61084.047999999959</c:v>
                </c:pt>
                <c:pt idx="58">
                  <c:v>92442.877000000008</c:v>
                </c:pt>
                <c:pt idx="59">
                  <c:v>104655.18699999998</c:v>
                </c:pt>
                <c:pt idx="60">
                  <c:v>95158.550999999949</c:v>
                </c:pt>
                <c:pt idx="61">
                  <c:v>77081.574999999953</c:v>
                </c:pt>
                <c:pt idx="62">
                  <c:v>96065.195999999953</c:v>
                </c:pt>
                <c:pt idx="63">
                  <c:v>107731.68099999991</c:v>
                </c:pt>
                <c:pt idx="64">
                  <c:v>105974.79799999995</c:v>
                </c:pt>
                <c:pt idx="65">
                  <c:v>147966.54399999991</c:v>
                </c:pt>
                <c:pt idx="66">
                  <c:v>217995.43699999995</c:v>
                </c:pt>
                <c:pt idx="67">
                  <c:v>270652.88699999987</c:v>
                </c:pt>
                <c:pt idx="68">
                  <c:v>58741.488999999994</c:v>
                </c:pt>
                <c:pt idx="69">
                  <c:v>67144.01999999999</c:v>
                </c:pt>
                <c:pt idx="70">
                  <c:v>77434.600999999981</c:v>
                </c:pt>
                <c:pt idx="71">
                  <c:v>127913.74699999993</c:v>
                </c:pt>
                <c:pt idx="72">
                  <c:v>76244.275000000023</c:v>
                </c:pt>
                <c:pt idx="73">
                  <c:v>77604.040000000023</c:v>
                </c:pt>
                <c:pt idx="74">
                  <c:v>134859.53999999989</c:v>
                </c:pt>
                <c:pt idx="75">
                  <c:v>93008.450999999943</c:v>
                </c:pt>
                <c:pt idx="76">
                  <c:v>103058.5689999999</c:v>
                </c:pt>
                <c:pt idx="77">
                  <c:v>122178.04499999991</c:v>
                </c:pt>
                <c:pt idx="78">
                  <c:v>93095.006000000008</c:v>
                </c:pt>
                <c:pt idx="79">
                  <c:v>113794.50299999984</c:v>
                </c:pt>
                <c:pt idx="80">
                  <c:v>97302.440999999963</c:v>
                </c:pt>
                <c:pt idx="81">
                  <c:v>119910.18299999995</c:v>
                </c:pt>
                <c:pt idx="82">
                  <c:v>84236.304999999978</c:v>
                </c:pt>
                <c:pt idx="83">
                  <c:v>86741.311999999991</c:v>
                </c:pt>
                <c:pt idx="84">
                  <c:v>140435.71699999998</c:v>
                </c:pt>
                <c:pt idx="85">
                  <c:v>89221.213999999964</c:v>
                </c:pt>
                <c:pt idx="86">
                  <c:v>76807.177999999985</c:v>
                </c:pt>
                <c:pt idx="87">
                  <c:v>96057.688999999969</c:v>
                </c:pt>
                <c:pt idx="88">
                  <c:v>71328.91399999999</c:v>
                </c:pt>
                <c:pt idx="89">
                  <c:v>78681.945999999982</c:v>
                </c:pt>
                <c:pt idx="90">
                  <c:v>113885.734</c:v>
                </c:pt>
                <c:pt idx="91">
                  <c:v>83616.665999999954</c:v>
                </c:pt>
                <c:pt idx="92">
                  <c:v>86179.549999999901</c:v>
                </c:pt>
                <c:pt idx="93">
                  <c:v>96056.899000000005</c:v>
                </c:pt>
                <c:pt idx="94">
                  <c:v>99692.667000000001</c:v>
                </c:pt>
                <c:pt idx="95">
                  <c:v>92427.800999999978</c:v>
                </c:pt>
                <c:pt idx="96">
                  <c:v>91998.219999999885</c:v>
                </c:pt>
                <c:pt idx="97">
                  <c:v>75059.409000000029</c:v>
                </c:pt>
                <c:pt idx="98">
                  <c:v>65568.858999999939</c:v>
                </c:pt>
                <c:pt idx="99">
                  <c:v>62081.979000000007</c:v>
                </c:pt>
                <c:pt idx="100">
                  <c:v>61829.160999999993</c:v>
                </c:pt>
                <c:pt idx="101">
                  <c:v>55382.957999999991</c:v>
                </c:pt>
                <c:pt idx="102">
                  <c:v>74413.393999999957</c:v>
                </c:pt>
                <c:pt idx="103">
                  <c:v>33733.547999999981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881-47AA-B57C-8D389AF0E42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SA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Sheet1!$A$2:$A$105</c:f>
              <c:numCache>
                <c:formatCode>m/d/yyyy</c:formatCode>
                <c:ptCount val="104"/>
                <c:pt idx="0">
                  <c:v>43107</c:v>
                </c:pt>
                <c:pt idx="1">
                  <c:v>43114</c:v>
                </c:pt>
                <c:pt idx="2">
                  <c:v>43121</c:v>
                </c:pt>
                <c:pt idx="3">
                  <c:v>43128</c:v>
                </c:pt>
                <c:pt idx="4">
                  <c:v>43135</c:v>
                </c:pt>
                <c:pt idx="5">
                  <c:v>43142</c:v>
                </c:pt>
                <c:pt idx="6">
                  <c:v>43149</c:v>
                </c:pt>
                <c:pt idx="7">
                  <c:v>43156</c:v>
                </c:pt>
                <c:pt idx="8">
                  <c:v>43163</c:v>
                </c:pt>
                <c:pt idx="9">
                  <c:v>43170</c:v>
                </c:pt>
                <c:pt idx="10">
                  <c:v>43177</c:v>
                </c:pt>
                <c:pt idx="11">
                  <c:v>43184</c:v>
                </c:pt>
                <c:pt idx="12">
                  <c:v>43191</c:v>
                </c:pt>
                <c:pt idx="13">
                  <c:v>43198</c:v>
                </c:pt>
                <c:pt idx="14">
                  <c:v>43205</c:v>
                </c:pt>
                <c:pt idx="15">
                  <c:v>43212</c:v>
                </c:pt>
                <c:pt idx="16">
                  <c:v>43219</c:v>
                </c:pt>
                <c:pt idx="17">
                  <c:v>43226</c:v>
                </c:pt>
                <c:pt idx="18">
                  <c:v>43233</c:v>
                </c:pt>
                <c:pt idx="19">
                  <c:v>43240</c:v>
                </c:pt>
                <c:pt idx="20">
                  <c:v>43247</c:v>
                </c:pt>
                <c:pt idx="21">
                  <c:v>43254</c:v>
                </c:pt>
                <c:pt idx="22">
                  <c:v>43261</c:v>
                </c:pt>
                <c:pt idx="23">
                  <c:v>43268</c:v>
                </c:pt>
                <c:pt idx="24">
                  <c:v>43275</c:v>
                </c:pt>
                <c:pt idx="25">
                  <c:v>43282</c:v>
                </c:pt>
                <c:pt idx="26">
                  <c:v>43289</c:v>
                </c:pt>
                <c:pt idx="27">
                  <c:v>43296</c:v>
                </c:pt>
                <c:pt idx="28">
                  <c:v>43303</c:v>
                </c:pt>
                <c:pt idx="29">
                  <c:v>43310</c:v>
                </c:pt>
                <c:pt idx="30">
                  <c:v>43317</c:v>
                </c:pt>
                <c:pt idx="31">
                  <c:v>43324</c:v>
                </c:pt>
                <c:pt idx="32">
                  <c:v>43331</c:v>
                </c:pt>
                <c:pt idx="33">
                  <c:v>43338</c:v>
                </c:pt>
                <c:pt idx="34">
                  <c:v>43345</c:v>
                </c:pt>
                <c:pt idx="35">
                  <c:v>43352</c:v>
                </c:pt>
                <c:pt idx="36">
                  <c:v>43359</c:v>
                </c:pt>
                <c:pt idx="37">
                  <c:v>43366</c:v>
                </c:pt>
                <c:pt idx="38">
                  <c:v>43373</c:v>
                </c:pt>
                <c:pt idx="39">
                  <c:v>43380</c:v>
                </c:pt>
                <c:pt idx="40">
                  <c:v>43387</c:v>
                </c:pt>
                <c:pt idx="41">
                  <c:v>43394</c:v>
                </c:pt>
                <c:pt idx="42">
                  <c:v>43401</c:v>
                </c:pt>
                <c:pt idx="43">
                  <c:v>43408</c:v>
                </c:pt>
                <c:pt idx="44">
                  <c:v>43415</c:v>
                </c:pt>
                <c:pt idx="45">
                  <c:v>43422</c:v>
                </c:pt>
                <c:pt idx="46">
                  <c:v>43429</c:v>
                </c:pt>
                <c:pt idx="47">
                  <c:v>43436</c:v>
                </c:pt>
                <c:pt idx="48">
                  <c:v>43443</c:v>
                </c:pt>
                <c:pt idx="49">
                  <c:v>43450</c:v>
                </c:pt>
                <c:pt idx="50">
                  <c:v>43457</c:v>
                </c:pt>
                <c:pt idx="51">
                  <c:v>43464</c:v>
                </c:pt>
                <c:pt idx="52">
                  <c:v>43471</c:v>
                </c:pt>
                <c:pt idx="53">
                  <c:v>43478</c:v>
                </c:pt>
                <c:pt idx="54">
                  <c:v>43485</c:v>
                </c:pt>
                <c:pt idx="55">
                  <c:v>43492</c:v>
                </c:pt>
                <c:pt idx="56">
                  <c:v>43499</c:v>
                </c:pt>
                <c:pt idx="57">
                  <c:v>43506</c:v>
                </c:pt>
                <c:pt idx="58">
                  <c:v>43513</c:v>
                </c:pt>
                <c:pt idx="59">
                  <c:v>43520</c:v>
                </c:pt>
                <c:pt idx="60">
                  <c:v>43527</c:v>
                </c:pt>
                <c:pt idx="61">
                  <c:v>43534</c:v>
                </c:pt>
                <c:pt idx="62">
                  <c:v>43541</c:v>
                </c:pt>
                <c:pt idx="63">
                  <c:v>43548</c:v>
                </c:pt>
                <c:pt idx="64">
                  <c:v>43555</c:v>
                </c:pt>
                <c:pt idx="65">
                  <c:v>43562</c:v>
                </c:pt>
                <c:pt idx="66">
                  <c:v>43569</c:v>
                </c:pt>
                <c:pt idx="67">
                  <c:v>43576</c:v>
                </c:pt>
                <c:pt idx="68">
                  <c:v>43583</c:v>
                </c:pt>
                <c:pt idx="69">
                  <c:v>43590</c:v>
                </c:pt>
                <c:pt idx="70">
                  <c:v>43597</c:v>
                </c:pt>
                <c:pt idx="71">
                  <c:v>43604</c:v>
                </c:pt>
                <c:pt idx="72">
                  <c:v>43611</c:v>
                </c:pt>
                <c:pt idx="73">
                  <c:v>43618</c:v>
                </c:pt>
                <c:pt idx="74">
                  <c:v>43625</c:v>
                </c:pt>
                <c:pt idx="75">
                  <c:v>43632</c:v>
                </c:pt>
                <c:pt idx="76">
                  <c:v>43639</c:v>
                </c:pt>
                <c:pt idx="77">
                  <c:v>43646</c:v>
                </c:pt>
                <c:pt idx="78">
                  <c:v>43653</c:v>
                </c:pt>
                <c:pt idx="79">
                  <c:v>43660</c:v>
                </c:pt>
                <c:pt idx="80">
                  <c:v>43667</c:v>
                </c:pt>
                <c:pt idx="81">
                  <c:v>43674</c:v>
                </c:pt>
                <c:pt idx="82">
                  <c:v>43681</c:v>
                </c:pt>
                <c:pt idx="83">
                  <c:v>43688</c:v>
                </c:pt>
                <c:pt idx="84">
                  <c:v>43695</c:v>
                </c:pt>
                <c:pt idx="85">
                  <c:v>43702</c:v>
                </c:pt>
                <c:pt idx="86">
                  <c:v>43709</c:v>
                </c:pt>
                <c:pt idx="87">
                  <c:v>43716</c:v>
                </c:pt>
                <c:pt idx="88">
                  <c:v>43723</c:v>
                </c:pt>
                <c:pt idx="89">
                  <c:v>43730</c:v>
                </c:pt>
                <c:pt idx="90">
                  <c:v>43737</c:v>
                </c:pt>
                <c:pt idx="91">
                  <c:v>43744</c:v>
                </c:pt>
                <c:pt idx="92">
                  <c:v>43751</c:v>
                </c:pt>
                <c:pt idx="93">
                  <c:v>43758</c:v>
                </c:pt>
                <c:pt idx="94">
                  <c:v>43765</c:v>
                </c:pt>
                <c:pt idx="95">
                  <c:v>43772</c:v>
                </c:pt>
                <c:pt idx="96">
                  <c:v>43779</c:v>
                </c:pt>
                <c:pt idx="97">
                  <c:v>43786</c:v>
                </c:pt>
                <c:pt idx="98">
                  <c:v>43793</c:v>
                </c:pt>
                <c:pt idx="99">
                  <c:v>43800</c:v>
                </c:pt>
                <c:pt idx="100">
                  <c:v>43807</c:v>
                </c:pt>
                <c:pt idx="101">
                  <c:v>43814</c:v>
                </c:pt>
                <c:pt idx="102">
                  <c:v>43821</c:v>
                </c:pt>
                <c:pt idx="103">
                  <c:v>43828</c:v>
                </c:pt>
              </c:numCache>
            </c:numRef>
          </c:cat>
          <c:val>
            <c:numRef>
              <c:f>Sheet1!$D$2:$D$105</c:f>
              <c:numCache>
                <c:formatCode>#,##0</c:formatCode>
                <c:ptCount val="104"/>
                <c:pt idx="0">
                  <c:v>16149.539999999994</c:v>
                </c:pt>
                <c:pt idx="1">
                  <c:v>18133.721999999994</c:v>
                </c:pt>
                <c:pt idx="2">
                  <c:v>16095.806999999995</c:v>
                </c:pt>
                <c:pt idx="3">
                  <c:v>17991.043999999998</c:v>
                </c:pt>
                <c:pt idx="4">
                  <c:v>18408.600000000002</c:v>
                </c:pt>
                <c:pt idx="5">
                  <c:v>20181.703000000001</c:v>
                </c:pt>
                <c:pt idx="6">
                  <c:v>22596.381999999983</c:v>
                </c:pt>
                <c:pt idx="7">
                  <c:v>36720.938000000009</c:v>
                </c:pt>
                <c:pt idx="8">
                  <c:v>26183.20099999999</c:v>
                </c:pt>
                <c:pt idx="9">
                  <c:v>41154.424999999981</c:v>
                </c:pt>
                <c:pt idx="10">
                  <c:v>40690.621999999988</c:v>
                </c:pt>
                <c:pt idx="11">
                  <c:v>95837.392999999982</c:v>
                </c:pt>
                <c:pt idx="12">
                  <c:v>88373.133999999976</c:v>
                </c:pt>
                <c:pt idx="13">
                  <c:v>24091.85</c:v>
                </c:pt>
                <c:pt idx="14">
                  <c:v>16846.485000000004</c:v>
                </c:pt>
                <c:pt idx="15">
                  <c:v>27843.822999999982</c:v>
                </c:pt>
                <c:pt idx="16">
                  <c:v>20933.961000000003</c:v>
                </c:pt>
                <c:pt idx="17">
                  <c:v>30956.998</c:v>
                </c:pt>
                <c:pt idx="18">
                  <c:v>27250.630000000005</c:v>
                </c:pt>
                <c:pt idx="19">
                  <c:v>31869.712</c:v>
                </c:pt>
                <c:pt idx="20">
                  <c:v>26726.715999999993</c:v>
                </c:pt>
                <c:pt idx="21">
                  <c:v>37802.818999999967</c:v>
                </c:pt>
                <c:pt idx="22">
                  <c:v>49289.890999999981</c:v>
                </c:pt>
                <c:pt idx="23">
                  <c:v>29110.103999999992</c:v>
                </c:pt>
                <c:pt idx="24">
                  <c:v>27317.795000000002</c:v>
                </c:pt>
                <c:pt idx="25">
                  <c:v>50310.663000000022</c:v>
                </c:pt>
                <c:pt idx="26">
                  <c:v>31420.428999999982</c:v>
                </c:pt>
                <c:pt idx="27">
                  <c:v>36448.245999999977</c:v>
                </c:pt>
                <c:pt idx="28">
                  <c:v>30526.152000000002</c:v>
                </c:pt>
                <c:pt idx="29">
                  <c:v>26685.884999999962</c:v>
                </c:pt>
                <c:pt idx="30">
                  <c:v>23889.286</c:v>
                </c:pt>
                <c:pt idx="31">
                  <c:v>32436.900000000012</c:v>
                </c:pt>
                <c:pt idx="32">
                  <c:v>36294.616999999991</c:v>
                </c:pt>
                <c:pt idx="33">
                  <c:v>30829.389999999996</c:v>
                </c:pt>
                <c:pt idx="34">
                  <c:v>28991.962999999996</c:v>
                </c:pt>
                <c:pt idx="35">
                  <c:v>39688.066999999981</c:v>
                </c:pt>
                <c:pt idx="36">
                  <c:v>24266.818999999981</c:v>
                </c:pt>
                <c:pt idx="37">
                  <c:v>35458.940999999999</c:v>
                </c:pt>
                <c:pt idx="38">
                  <c:v>40943.098999999987</c:v>
                </c:pt>
                <c:pt idx="39">
                  <c:v>27487.367000000009</c:v>
                </c:pt>
                <c:pt idx="40">
                  <c:v>26020.786999999997</c:v>
                </c:pt>
                <c:pt idx="41">
                  <c:v>35163.693999999989</c:v>
                </c:pt>
                <c:pt idx="42">
                  <c:v>33850.806999999979</c:v>
                </c:pt>
                <c:pt idx="43">
                  <c:v>24853.295999999991</c:v>
                </c:pt>
                <c:pt idx="44">
                  <c:v>26142.724999999988</c:v>
                </c:pt>
                <c:pt idx="45">
                  <c:v>24373.192999999996</c:v>
                </c:pt>
                <c:pt idx="46">
                  <c:v>27633.695999999971</c:v>
                </c:pt>
                <c:pt idx="47">
                  <c:v>25765.654999999981</c:v>
                </c:pt>
                <c:pt idx="48">
                  <c:v>25449.72099999999</c:v>
                </c:pt>
                <c:pt idx="49">
                  <c:v>23210.208999999992</c:v>
                </c:pt>
                <c:pt idx="50">
                  <c:v>27185.323</c:v>
                </c:pt>
                <c:pt idx="51">
                  <c:v>11938.864999999996</c:v>
                </c:pt>
                <c:pt idx="52">
                  <c:v>15505.392999999998</c:v>
                </c:pt>
                <c:pt idx="53">
                  <c:v>18067.892999999996</c:v>
                </c:pt>
                <c:pt idx="54">
                  <c:v>18294.512999999999</c:v>
                </c:pt>
                <c:pt idx="55">
                  <c:v>18069.544000000002</c:v>
                </c:pt>
                <c:pt idx="56">
                  <c:v>22673.199999999997</c:v>
                </c:pt>
                <c:pt idx="57">
                  <c:v>22211.119999999984</c:v>
                </c:pt>
                <c:pt idx="58">
                  <c:v>35028.751999999986</c:v>
                </c:pt>
                <c:pt idx="59">
                  <c:v>36222.48799999999</c:v>
                </c:pt>
                <c:pt idx="60">
                  <c:v>30693.487999999983</c:v>
                </c:pt>
                <c:pt idx="61">
                  <c:v>28172.943999999978</c:v>
                </c:pt>
                <c:pt idx="62">
                  <c:v>35070.231999999996</c:v>
                </c:pt>
                <c:pt idx="63">
                  <c:v>43195.890000000007</c:v>
                </c:pt>
                <c:pt idx="64">
                  <c:v>38093.661999999989</c:v>
                </c:pt>
                <c:pt idx="65">
                  <c:v>59588.900000000016</c:v>
                </c:pt>
                <c:pt idx="66">
                  <c:v>83888.646999999968</c:v>
                </c:pt>
                <c:pt idx="67">
                  <c:v>82548.200999999972</c:v>
                </c:pt>
                <c:pt idx="68">
                  <c:v>20629.811999999991</c:v>
                </c:pt>
                <c:pt idx="69">
                  <c:v>24835.421999999999</c:v>
                </c:pt>
                <c:pt idx="70">
                  <c:v>25944.145999999993</c:v>
                </c:pt>
                <c:pt idx="71">
                  <c:v>44160.731000000007</c:v>
                </c:pt>
                <c:pt idx="72">
                  <c:v>25819.953999999983</c:v>
                </c:pt>
                <c:pt idx="73">
                  <c:v>27006.514000000003</c:v>
                </c:pt>
                <c:pt idx="74">
                  <c:v>46438.473999999995</c:v>
                </c:pt>
                <c:pt idx="75">
                  <c:v>32850.098999999987</c:v>
                </c:pt>
                <c:pt idx="76">
                  <c:v>36040.840999999993</c:v>
                </c:pt>
                <c:pt idx="77">
                  <c:v>41962.477999999988</c:v>
                </c:pt>
                <c:pt idx="78">
                  <c:v>31159.439999999991</c:v>
                </c:pt>
                <c:pt idx="79">
                  <c:v>39962.866999999998</c:v>
                </c:pt>
                <c:pt idx="80">
                  <c:v>33231.859999999979</c:v>
                </c:pt>
                <c:pt idx="81">
                  <c:v>44345.857999999986</c:v>
                </c:pt>
                <c:pt idx="82">
                  <c:v>29897.98799999999</c:v>
                </c:pt>
                <c:pt idx="83">
                  <c:v>31816.550999999985</c:v>
                </c:pt>
                <c:pt idx="84">
                  <c:v>53586.676999999945</c:v>
                </c:pt>
                <c:pt idx="85">
                  <c:v>31625.639999999981</c:v>
                </c:pt>
                <c:pt idx="86">
                  <c:v>26817.882999999994</c:v>
                </c:pt>
                <c:pt idx="87">
                  <c:v>35352.653999999973</c:v>
                </c:pt>
                <c:pt idx="88">
                  <c:v>23249.697999999989</c:v>
                </c:pt>
                <c:pt idx="89">
                  <c:v>27710.025999999973</c:v>
                </c:pt>
                <c:pt idx="90">
                  <c:v>41586.823999999986</c:v>
                </c:pt>
                <c:pt idx="91">
                  <c:v>28161.450000000004</c:v>
                </c:pt>
                <c:pt idx="92">
                  <c:v>30118.167999999991</c:v>
                </c:pt>
                <c:pt idx="93">
                  <c:v>35446.744999999981</c:v>
                </c:pt>
                <c:pt idx="94">
                  <c:v>37596.64899999999</c:v>
                </c:pt>
                <c:pt idx="95">
                  <c:v>27639.658999999992</c:v>
                </c:pt>
                <c:pt idx="96">
                  <c:v>34850.110000000008</c:v>
                </c:pt>
                <c:pt idx="97">
                  <c:v>26989.288999999982</c:v>
                </c:pt>
                <c:pt idx="98">
                  <c:v>22855.956000000002</c:v>
                </c:pt>
                <c:pt idx="99">
                  <c:v>24250.964000000007</c:v>
                </c:pt>
                <c:pt idx="100">
                  <c:v>23696.573999999997</c:v>
                </c:pt>
                <c:pt idx="101">
                  <c:v>19752.796999999977</c:v>
                </c:pt>
                <c:pt idx="102">
                  <c:v>25475.581999999988</c:v>
                </c:pt>
                <c:pt idx="103">
                  <c:v>9975.5909999999985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881-47AA-B57C-8D389AF0E42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TAS</c:v>
                </c:pt>
              </c:strCache>
            </c:strRef>
          </c:tx>
          <c:marker>
            <c:symbol val="none"/>
          </c:marker>
          <c:cat>
            <c:numRef>
              <c:f>Sheet1!$A$2:$A$105</c:f>
              <c:numCache>
                <c:formatCode>m/d/yyyy</c:formatCode>
                <c:ptCount val="104"/>
                <c:pt idx="0">
                  <c:v>43107</c:v>
                </c:pt>
                <c:pt idx="1">
                  <c:v>43114</c:v>
                </c:pt>
                <c:pt idx="2">
                  <c:v>43121</c:v>
                </c:pt>
                <c:pt idx="3">
                  <c:v>43128</c:v>
                </c:pt>
                <c:pt idx="4">
                  <c:v>43135</c:v>
                </c:pt>
                <c:pt idx="5">
                  <c:v>43142</c:v>
                </c:pt>
                <c:pt idx="6">
                  <c:v>43149</c:v>
                </c:pt>
                <c:pt idx="7">
                  <c:v>43156</c:v>
                </c:pt>
                <c:pt idx="8">
                  <c:v>43163</c:v>
                </c:pt>
                <c:pt idx="9">
                  <c:v>43170</c:v>
                </c:pt>
                <c:pt idx="10">
                  <c:v>43177</c:v>
                </c:pt>
                <c:pt idx="11">
                  <c:v>43184</c:v>
                </c:pt>
                <c:pt idx="12">
                  <c:v>43191</c:v>
                </c:pt>
                <c:pt idx="13">
                  <c:v>43198</c:v>
                </c:pt>
                <c:pt idx="14">
                  <c:v>43205</c:v>
                </c:pt>
                <c:pt idx="15">
                  <c:v>43212</c:v>
                </c:pt>
                <c:pt idx="16">
                  <c:v>43219</c:v>
                </c:pt>
                <c:pt idx="17">
                  <c:v>43226</c:v>
                </c:pt>
                <c:pt idx="18">
                  <c:v>43233</c:v>
                </c:pt>
                <c:pt idx="19">
                  <c:v>43240</c:v>
                </c:pt>
                <c:pt idx="20">
                  <c:v>43247</c:v>
                </c:pt>
                <c:pt idx="21">
                  <c:v>43254</c:v>
                </c:pt>
                <c:pt idx="22">
                  <c:v>43261</c:v>
                </c:pt>
                <c:pt idx="23">
                  <c:v>43268</c:v>
                </c:pt>
                <c:pt idx="24">
                  <c:v>43275</c:v>
                </c:pt>
                <c:pt idx="25">
                  <c:v>43282</c:v>
                </c:pt>
                <c:pt idx="26">
                  <c:v>43289</c:v>
                </c:pt>
                <c:pt idx="27">
                  <c:v>43296</c:v>
                </c:pt>
                <c:pt idx="28">
                  <c:v>43303</c:v>
                </c:pt>
                <c:pt idx="29">
                  <c:v>43310</c:v>
                </c:pt>
                <c:pt idx="30">
                  <c:v>43317</c:v>
                </c:pt>
                <c:pt idx="31">
                  <c:v>43324</c:v>
                </c:pt>
                <c:pt idx="32">
                  <c:v>43331</c:v>
                </c:pt>
                <c:pt idx="33">
                  <c:v>43338</c:v>
                </c:pt>
                <c:pt idx="34">
                  <c:v>43345</c:v>
                </c:pt>
                <c:pt idx="35">
                  <c:v>43352</c:v>
                </c:pt>
                <c:pt idx="36">
                  <c:v>43359</c:v>
                </c:pt>
                <c:pt idx="37">
                  <c:v>43366</c:v>
                </c:pt>
                <c:pt idx="38">
                  <c:v>43373</c:v>
                </c:pt>
                <c:pt idx="39">
                  <c:v>43380</c:v>
                </c:pt>
                <c:pt idx="40">
                  <c:v>43387</c:v>
                </c:pt>
                <c:pt idx="41">
                  <c:v>43394</c:v>
                </c:pt>
                <c:pt idx="42">
                  <c:v>43401</c:v>
                </c:pt>
                <c:pt idx="43">
                  <c:v>43408</c:v>
                </c:pt>
                <c:pt idx="44">
                  <c:v>43415</c:v>
                </c:pt>
                <c:pt idx="45">
                  <c:v>43422</c:v>
                </c:pt>
                <c:pt idx="46">
                  <c:v>43429</c:v>
                </c:pt>
                <c:pt idx="47">
                  <c:v>43436</c:v>
                </c:pt>
                <c:pt idx="48">
                  <c:v>43443</c:v>
                </c:pt>
                <c:pt idx="49">
                  <c:v>43450</c:v>
                </c:pt>
                <c:pt idx="50">
                  <c:v>43457</c:v>
                </c:pt>
                <c:pt idx="51">
                  <c:v>43464</c:v>
                </c:pt>
                <c:pt idx="52">
                  <c:v>43471</c:v>
                </c:pt>
                <c:pt idx="53">
                  <c:v>43478</c:v>
                </c:pt>
                <c:pt idx="54">
                  <c:v>43485</c:v>
                </c:pt>
                <c:pt idx="55">
                  <c:v>43492</c:v>
                </c:pt>
                <c:pt idx="56">
                  <c:v>43499</c:v>
                </c:pt>
                <c:pt idx="57">
                  <c:v>43506</c:v>
                </c:pt>
                <c:pt idx="58">
                  <c:v>43513</c:v>
                </c:pt>
                <c:pt idx="59">
                  <c:v>43520</c:v>
                </c:pt>
                <c:pt idx="60">
                  <c:v>43527</c:v>
                </c:pt>
                <c:pt idx="61">
                  <c:v>43534</c:v>
                </c:pt>
                <c:pt idx="62">
                  <c:v>43541</c:v>
                </c:pt>
                <c:pt idx="63">
                  <c:v>43548</c:v>
                </c:pt>
                <c:pt idx="64">
                  <c:v>43555</c:v>
                </c:pt>
                <c:pt idx="65">
                  <c:v>43562</c:v>
                </c:pt>
                <c:pt idx="66">
                  <c:v>43569</c:v>
                </c:pt>
                <c:pt idx="67">
                  <c:v>43576</c:v>
                </c:pt>
                <c:pt idx="68">
                  <c:v>43583</c:v>
                </c:pt>
                <c:pt idx="69">
                  <c:v>43590</c:v>
                </c:pt>
                <c:pt idx="70">
                  <c:v>43597</c:v>
                </c:pt>
                <c:pt idx="71">
                  <c:v>43604</c:v>
                </c:pt>
                <c:pt idx="72">
                  <c:v>43611</c:v>
                </c:pt>
                <c:pt idx="73">
                  <c:v>43618</c:v>
                </c:pt>
                <c:pt idx="74">
                  <c:v>43625</c:v>
                </c:pt>
                <c:pt idx="75">
                  <c:v>43632</c:v>
                </c:pt>
                <c:pt idx="76">
                  <c:v>43639</c:v>
                </c:pt>
                <c:pt idx="77">
                  <c:v>43646</c:v>
                </c:pt>
                <c:pt idx="78">
                  <c:v>43653</c:v>
                </c:pt>
                <c:pt idx="79">
                  <c:v>43660</c:v>
                </c:pt>
                <c:pt idx="80">
                  <c:v>43667</c:v>
                </c:pt>
                <c:pt idx="81">
                  <c:v>43674</c:v>
                </c:pt>
                <c:pt idx="82">
                  <c:v>43681</c:v>
                </c:pt>
                <c:pt idx="83">
                  <c:v>43688</c:v>
                </c:pt>
                <c:pt idx="84">
                  <c:v>43695</c:v>
                </c:pt>
                <c:pt idx="85">
                  <c:v>43702</c:v>
                </c:pt>
                <c:pt idx="86">
                  <c:v>43709</c:v>
                </c:pt>
                <c:pt idx="87">
                  <c:v>43716</c:v>
                </c:pt>
                <c:pt idx="88">
                  <c:v>43723</c:v>
                </c:pt>
                <c:pt idx="89">
                  <c:v>43730</c:v>
                </c:pt>
                <c:pt idx="90">
                  <c:v>43737</c:v>
                </c:pt>
                <c:pt idx="91">
                  <c:v>43744</c:v>
                </c:pt>
                <c:pt idx="92">
                  <c:v>43751</c:v>
                </c:pt>
                <c:pt idx="93">
                  <c:v>43758</c:v>
                </c:pt>
                <c:pt idx="94">
                  <c:v>43765</c:v>
                </c:pt>
                <c:pt idx="95">
                  <c:v>43772</c:v>
                </c:pt>
                <c:pt idx="96">
                  <c:v>43779</c:v>
                </c:pt>
                <c:pt idx="97">
                  <c:v>43786</c:v>
                </c:pt>
                <c:pt idx="98">
                  <c:v>43793</c:v>
                </c:pt>
                <c:pt idx="99">
                  <c:v>43800</c:v>
                </c:pt>
                <c:pt idx="100">
                  <c:v>43807</c:v>
                </c:pt>
                <c:pt idx="101">
                  <c:v>43814</c:v>
                </c:pt>
                <c:pt idx="102">
                  <c:v>43821</c:v>
                </c:pt>
                <c:pt idx="103">
                  <c:v>43828</c:v>
                </c:pt>
              </c:numCache>
            </c:numRef>
          </c:cat>
          <c:val>
            <c:numRef>
              <c:f>Sheet1!$E$2:$E$105</c:f>
              <c:numCache>
                <c:formatCode>General</c:formatCode>
                <c:ptCount val="104"/>
                <c:pt idx="0">
                  <c:v>7631.7489999999952</c:v>
                </c:pt>
                <c:pt idx="1">
                  <c:v>7608.3329999999987</c:v>
                </c:pt>
                <c:pt idx="2">
                  <c:v>7821.8379999999997</c:v>
                </c:pt>
                <c:pt idx="3">
                  <c:v>7425.9789999999966</c:v>
                </c:pt>
                <c:pt idx="4">
                  <c:v>8729.0789999999943</c:v>
                </c:pt>
                <c:pt idx="5">
                  <c:v>9101.1760000000013</c:v>
                </c:pt>
                <c:pt idx="6">
                  <c:v>11351.369000000001</c:v>
                </c:pt>
                <c:pt idx="7">
                  <c:v>16023.682999999995</c:v>
                </c:pt>
                <c:pt idx="8">
                  <c:v>10430.932999999995</c:v>
                </c:pt>
                <c:pt idx="9">
                  <c:v>18813.376999999997</c:v>
                </c:pt>
                <c:pt idx="10">
                  <c:v>13800.554999999998</c:v>
                </c:pt>
                <c:pt idx="11">
                  <c:v>33576.643000000004</c:v>
                </c:pt>
                <c:pt idx="12">
                  <c:v>28722.598999999998</c:v>
                </c:pt>
                <c:pt idx="13">
                  <c:v>8933.4469999999983</c:v>
                </c:pt>
                <c:pt idx="14">
                  <c:v>6796.6359999999859</c:v>
                </c:pt>
                <c:pt idx="15">
                  <c:v>13064.516999999983</c:v>
                </c:pt>
                <c:pt idx="16">
                  <c:v>9774.7789999999968</c:v>
                </c:pt>
                <c:pt idx="17">
                  <c:v>12622.176999999996</c:v>
                </c:pt>
                <c:pt idx="18">
                  <c:v>11564.460999999994</c:v>
                </c:pt>
                <c:pt idx="19">
                  <c:v>13181.460999999998</c:v>
                </c:pt>
                <c:pt idx="20">
                  <c:v>10428.876999999993</c:v>
                </c:pt>
                <c:pt idx="21">
                  <c:v>16620.135999999999</c:v>
                </c:pt>
                <c:pt idx="22">
                  <c:v>22414.257000000005</c:v>
                </c:pt>
                <c:pt idx="23">
                  <c:v>11313.920000000002</c:v>
                </c:pt>
                <c:pt idx="24">
                  <c:v>11468.917999999992</c:v>
                </c:pt>
                <c:pt idx="25">
                  <c:v>18955.240999999998</c:v>
                </c:pt>
                <c:pt idx="26">
                  <c:v>13942.237999999985</c:v>
                </c:pt>
                <c:pt idx="27">
                  <c:v>14463.753999999999</c:v>
                </c:pt>
                <c:pt idx="28">
                  <c:v>12880.296000000004</c:v>
                </c:pt>
                <c:pt idx="29">
                  <c:v>11841.426999999992</c:v>
                </c:pt>
                <c:pt idx="30">
                  <c:v>9472.3360000000011</c:v>
                </c:pt>
                <c:pt idx="31">
                  <c:v>12564.435999999987</c:v>
                </c:pt>
                <c:pt idx="32">
                  <c:v>14052.978999999978</c:v>
                </c:pt>
                <c:pt idx="33">
                  <c:v>11346.933999999992</c:v>
                </c:pt>
                <c:pt idx="34">
                  <c:v>11843.188000000004</c:v>
                </c:pt>
                <c:pt idx="35">
                  <c:v>14990.629999999997</c:v>
                </c:pt>
                <c:pt idx="36">
                  <c:v>10662.019999999991</c:v>
                </c:pt>
                <c:pt idx="37">
                  <c:v>15548.806999999992</c:v>
                </c:pt>
                <c:pt idx="38">
                  <c:v>19559.836999999996</c:v>
                </c:pt>
                <c:pt idx="39">
                  <c:v>10498.743999999999</c:v>
                </c:pt>
                <c:pt idx="40">
                  <c:v>11299.290999999997</c:v>
                </c:pt>
                <c:pt idx="41">
                  <c:v>13535.504999999988</c:v>
                </c:pt>
                <c:pt idx="42">
                  <c:v>14769.008999999996</c:v>
                </c:pt>
                <c:pt idx="43">
                  <c:v>10542.403999999999</c:v>
                </c:pt>
                <c:pt idx="44">
                  <c:v>12633.264999999994</c:v>
                </c:pt>
                <c:pt idx="45">
                  <c:v>10462.391</c:v>
                </c:pt>
                <c:pt idx="46">
                  <c:v>11889.065000000001</c:v>
                </c:pt>
                <c:pt idx="47">
                  <c:v>10213.242999999989</c:v>
                </c:pt>
                <c:pt idx="48">
                  <c:v>11531.154999999984</c:v>
                </c:pt>
                <c:pt idx="49">
                  <c:v>9009.8249999999953</c:v>
                </c:pt>
                <c:pt idx="50">
                  <c:v>10533.169999999998</c:v>
                </c:pt>
                <c:pt idx="51">
                  <c:v>5136.2289999999985</c:v>
                </c:pt>
                <c:pt idx="52">
                  <c:v>7156.0639999999967</c:v>
                </c:pt>
                <c:pt idx="53">
                  <c:v>8136.7909999999993</c:v>
                </c:pt>
                <c:pt idx="54">
                  <c:v>8743.3589999999967</c:v>
                </c:pt>
                <c:pt idx="55">
                  <c:v>8439.3229999999894</c:v>
                </c:pt>
                <c:pt idx="56">
                  <c:v>10349.429000000002</c:v>
                </c:pt>
                <c:pt idx="57">
                  <c:v>9714.7099999999973</c:v>
                </c:pt>
                <c:pt idx="58">
                  <c:v>16636.179999999997</c:v>
                </c:pt>
                <c:pt idx="59">
                  <c:v>16445.649000000001</c:v>
                </c:pt>
                <c:pt idx="60">
                  <c:v>14261.999</c:v>
                </c:pt>
                <c:pt idx="61">
                  <c:v>12210.943999999998</c:v>
                </c:pt>
                <c:pt idx="62">
                  <c:v>17269.646999999997</c:v>
                </c:pt>
                <c:pt idx="63">
                  <c:v>17745.159</c:v>
                </c:pt>
                <c:pt idx="64">
                  <c:v>15934.633999999993</c:v>
                </c:pt>
                <c:pt idx="65">
                  <c:v>22080.814000000009</c:v>
                </c:pt>
                <c:pt idx="66">
                  <c:v>29010.775999999987</c:v>
                </c:pt>
                <c:pt idx="67">
                  <c:v>27686.28799999999</c:v>
                </c:pt>
                <c:pt idx="68">
                  <c:v>7729.1029999999982</c:v>
                </c:pt>
                <c:pt idx="69">
                  <c:v>9750.2429999999986</c:v>
                </c:pt>
                <c:pt idx="70">
                  <c:v>11508.512000000001</c:v>
                </c:pt>
                <c:pt idx="71">
                  <c:v>18356.50599999999</c:v>
                </c:pt>
                <c:pt idx="72">
                  <c:v>11419.943999999981</c:v>
                </c:pt>
                <c:pt idx="73">
                  <c:v>10048.598999999997</c:v>
                </c:pt>
                <c:pt idx="74">
                  <c:v>22538.735999999983</c:v>
                </c:pt>
                <c:pt idx="75">
                  <c:v>14179.972000000005</c:v>
                </c:pt>
                <c:pt idx="76">
                  <c:v>14655.024000000001</c:v>
                </c:pt>
                <c:pt idx="77">
                  <c:v>16536.839000000004</c:v>
                </c:pt>
                <c:pt idx="78">
                  <c:v>12469.380999999992</c:v>
                </c:pt>
                <c:pt idx="79">
                  <c:v>15255.168999999983</c:v>
                </c:pt>
                <c:pt idx="80">
                  <c:v>13134.748000000003</c:v>
                </c:pt>
                <c:pt idx="81">
                  <c:v>14724.170999999993</c:v>
                </c:pt>
                <c:pt idx="82">
                  <c:v>11801.503000000004</c:v>
                </c:pt>
                <c:pt idx="83">
                  <c:v>11807.233999999999</c:v>
                </c:pt>
                <c:pt idx="84">
                  <c:v>21280.286000000007</c:v>
                </c:pt>
                <c:pt idx="85">
                  <c:v>11986.885</c:v>
                </c:pt>
                <c:pt idx="86">
                  <c:v>10923.588999999994</c:v>
                </c:pt>
                <c:pt idx="87">
                  <c:v>12806.410999999996</c:v>
                </c:pt>
                <c:pt idx="88">
                  <c:v>11408.357999999997</c:v>
                </c:pt>
                <c:pt idx="89">
                  <c:v>11225.43</c:v>
                </c:pt>
                <c:pt idx="90">
                  <c:v>18786.714999999993</c:v>
                </c:pt>
                <c:pt idx="91">
                  <c:v>11211.406999999996</c:v>
                </c:pt>
                <c:pt idx="92">
                  <c:v>12996.540999999996</c:v>
                </c:pt>
                <c:pt idx="93">
                  <c:v>14184.934999999981</c:v>
                </c:pt>
                <c:pt idx="94">
                  <c:v>14094.830000000004</c:v>
                </c:pt>
                <c:pt idx="95">
                  <c:v>12168.211999999998</c:v>
                </c:pt>
                <c:pt idx="96">
                  <c:v>17001.319999999974</c:v>
                </c:pt>
                <c:pt idx="97">
                  <c:v>11887.059000000003</c:v>
                </c:pt>
                <c:pt idx="98">
                  <c:v>10928.896999999984</c:v>
                </c:pt>
                <c:pt idx="99">
                  <c:v>10094.993999999999</c:v>
                </c:pt>
                <c:pt idx="100">
                  <c:v>11060.475999999997</c:v>
                </c:pt>
                <c:pt idx="101">
                  <c:v>9592.2960000000021</c:v>
                </c:pt>
                <c:pt idx="102">
                  <c:v>11409.526999999995</c:v>
                </c:pt>
                <c:pt idx="103">
                  <c:v>4018.9159999999993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881-47AA-B57C-8D389AF0E42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VIC</c:v>
                </c:pt>
              </c:strCache>
            </c:strRef>
          </c:tx>
          <c:marker>
            <c:symbol val="none"/>
          </c:marker>
          <c:cat>
            <c:numRef>
              <c:f>Sheet1!$A$2:$A$105</c:f>
              <c:numCache>
                <c:formatCode>m/d/yyyy</c:formatCode>
                <c:ptCount val="104"/>
                <c:pt idx="0">
                  <c:v>43107</c:v>
                </c:pt>
                <c:pt idx="1">
                  <c:v>43114</c:v>
                </c:pt>
                <c:pt idx="2">
                  <c:v>43121</c:v>
                </c:pt>
                <c:pt idx="3">
                  <c:v>43128</c:v>
                </c:pt>
                <c:pt idx="4">
                  <c:v>43135</c:v>
                </c:pt>
                <c:pt idx="5">
                  <c:v>43142</c:v>
                </c:pt>
                <c:pt idx="6">
                  <c:v>43149</c:v>
                </c:pt>
                <c:pt idx="7">
                  <c:v>43156</c:v>
                </c:pt>
                <c:pt idx="8">
                  <c:v>43163</c:v>
                </c:pt>
                <c:pt idx="9">
                  <c:v>43170</c:v>
                </c:pt>
                <c:pt idx="10">
                  <c:v>43177</c:v>
                </c:pt>
                <c:pt idx="11">
                  <c:v>43184</c:v>
                </c:pt>
                <c:pt idx="12">
                  <c:v>43191</c:v>
                </c:pt>
                <c:pt idx="13">
                  <c:v>43198</c:v>
                </c:pt>
                <c:pt idx="14">
                  <c:v>43205</c:v>
                </c:pt>
                <c:pt idx="15">
                  <c:v>43212</c:v>
                </c:pt>
                <c:pt idx="16">
                  <c:v>43219</c:v>
                </c:pt>
                <c:pt idx="17">
                  <c:v>43226</c:v>
                </c:pt>
                <c:pt idx="18">
                  <c:v>43233</c:v>
                </c:pt>
                <c:pt idx="19">
                  <c:v>43240</c:v>
                </c:pt>
                <c:pt idx="20">
                  <c:v>43247</c:v>
                </c:pt>
                <c:pt idx="21">
                  <c:v>43254</c:v>
                </c:pt>
                <c:pt idx="22">
                  <c:v>43261</c:v>
                </c:pt>
                <c:pt idx="23">
                  <c:v>43268</c:v>
                </c:pt>
                <c:pt idx="24">
                  <c:v>43275</c:v>
                </c:pt>
                <c:pt idx="25">
                  <c:v>43282</c:v>
                </c:pt>
                <c:pt idx="26">
                  <c:v>43289</c:v>
                </c:pt>
                <c:pt idx="27">
                  <c:v>43296</c:v>
                </c:pt>
                <c:pt idx="28">
                  <c:v>43303</c:v>
                </c:pt>
                <c:pt idx="29">
                  <c:v>43310</c:v>
                </c:pt>
                <c:pt idx="30">
                  <c:v>43317</c:v>
                </c:pt>
                <c:pt idx="31">
                  <c:v>43324</c:v>
                </c:pt>
                <c:pt idx="32">
                  <c:v>43331</c:v>
                </c:pt>
                <c:pt idx="33">
                  <c:v>43338</c:v>
                </c:pt>
                <c:pt idx="34">
                  <c:v>43345</c:v>
                </c:pt>
                <c:pt idx="35">
                  <c:v>43352</c:v>
                </c:pt>
                <c:pt idx="36">
                  <c:v>43359</c:v>
                </c:pt>
                <c:pt idx="37">
                  <c:v>43366</c:v>
                </c:pt>
                <c:pt idx="38">
                  <c:v>43373</c:v>
                </c:pt>
                <c:pt idx="39">
                  <c:v>43380</c:v>
                </c:pt>
                <c:pt idx="40">
                  <c:v>43387</c:v>
                </c:pt>
                <c:pt idx="41">
                  <c:v>43394</c:v>
                </c:pt>
                <c:pt idx="42">
                  <c:v>43401</c:v>
                </c:pt>
                <c:pt idx="43">
                  <c:v>43408</c:v>
                </c:pt>
                <c:pt idx="44">
                  <c:v>43415</c:v>
                </c:pt>
                <c:pt idx="45">
                  <c:v>43422</c:v>
                </c:pt>
                <c:pt idx="46">
                  <c:v>43429</c:v>
                </c:pt>
                <c:pt idx="47">
                  <c:v>43436</c:v>
                </c:pt>
                <c:pt idx="48">
                  <c:v>43443</c:v>
                </c:pt>
                <c:pt idx="49">
                  <c:v>43450</c:v>
                </c:pt>
                <c:pt idx="50">
                  <c:v>43457</c:v>
                </c:pt>
                <c:pt idx="51">
                  <c:v>43464</c:v>
                </c:pt>
                <c:pt idx="52">
                  <c:v>43471</c:v>
                </c:pt>
                <c:pt idx="53">
                  <c:v>43478</c:v>
                </c:pt>
                <c:pt idx="54">
                  <c:v>43485</c:v>
                </c:pt>
                <c:pt idx="55">
                  <c:v>43492</c:v>
                </c:pt>
                <c:pt idx="56">
                  <c:v>43499</c:v>
                </c:pt>
                <c:pt idx="57">
                  <c:v>43506</c:v>
                </c:pt>
                <c:pt idx="58">
                  <c:v>43513</c:v>
                </c:pt>
                <c:pt idx="59">
                  <c:v>43520</c:v>
                </c:pt>
                <c:pt idx="60">
                  <c:v>43527</c:v>
                </c:pt>
                <c:pt idx="61">
                  <c:v>43534</c:v>
                </c:pt>
                <c:pt idx="62">
                  <c:v>43541</c:v>
                </c:pt>
                <c:pt idx="63">
                  <c:v>43548</c:v>
                </c:pt>
                <c:pt idx="64">
                  <c:v>43555</c:v>
                </c:pt>
                <c:pt idx="65">
                  <c:v>43562</c:v>
                </c:pt>
                <c:pt idx="66">
                  <c:v>43569</c:v>
                </c:pt>
                <c:pt idx="67">
                  <c:v>43576</c:v>
                </c:pt>
                <c:pt idx="68">
                  <c:v>43583</c:v>
                </c:pt>
                <c:pt idx="69">
                  <c:v>43590</c:v>
                </c:pt>
                <c:pt idx="70">
                  <c:v>43597</c:v>
                </c:pt>
                <c:pt idx="71">
                  <c:v>43604</c:v>
                </c:pt>
                <c:pt idx="72">
                  <c:v>43611</c:v>
                </c:pt>
                <c:pt idx="73">
                  <c:v>43618</c:v>
                </c:pt>
                <c:pt idx="74">
                  <c:v>43625</c:v>
                </c:pt>
                <c:pt idx="75">
                  <c:v>43632</c:v>
                </c:pt>
                <c:pt idx="76">
                  <c:v>43639</c:v>
                </c:pt>
                <c:pt idx="77">
                  <c:v>43646</c:v>
                </c:pt>
                <c:pt idx="78">
                  <c:v>43653</c:v>
                </c:pt>
                <c:pt idx="79">
                  <c:v>43660</c:v>
                </c:pt>
                <c:pt idx="80">
                  <c:v>43667</c:v>
                </c:pt>
                <c:pt idx="81">
                  <c:v>43674</c:v>
                </c:pt>
                <c:pt idx="82">
                  <c:v>43681</c:v>
                </c:pt>
                <c:pt idx="83">
                  <c:v>43688</c:v>
                </c:pt>
                <c:pt idx="84">
                  <c:v>43695</c:v>
                </c:pt>
                <c:pt idx="85">
                  <c:v>43702</c:v>
                </c:pt>
                <c:pt idx="86">
                  <c:v>43709</c:v>
                </c:pt>
                <c:pt idx="87">
                  <c:v>43716</c:v>
                </c:pt>
                <c:pt idx="88">
                  <c:v>43723</c:v>
                </c:pt>
                <c:pt idx="89">
                  <c:v>43730</c:v>
                </c:pt>
                <c:pt idx="90">
                  <c:v>43737</c:v>
                </c:pt>
                <c:pt idx="91">
                  <c:v>43744</c:v>
                </c:pt>
                <c:pt idx="92">
                  <c:v>43751</c:v>
                </c:pt>
                <c:pt idx="93">
                  <c:v>43758</c:v>
                </c:pt>
                <c:pt idx="94">
                  <c:v>43765</c:v>
                </c:pt>
                <c:pt idx="95">
                  <c:v>43772</c:v>
                </c:pt>
                <c:pt idx="96">
                  <c:v>43779</c:v>
                </c:pt>
                <c:pt idx="97">
                  <c:v>43786</c:v>
                </c:pt>
                <c:pt idx="98">
                  <c:v>43793</c:v>
                </c:pt>
                <c:pt idx="99">
                  <c:v>43800</c:v>
                </c:pt>
                <c:pt idx="100">
                  <c:v>43807</c:v>
                </c:pt>
                <c:pt idx="101">
                  <c:v>43814</c:v>
                </c:pt>
                <c:pt idx="102">
                  <c:v>43821</c:v>
                </c:pt>
                <c:pt idx="103">
                  <c:v>43828</c:v>
                </c:pt>
              </c:numCache>
            </c:numRef>
          </c:cat>
          <c:val>
            <c:numRef>
              <c:f>Sheet1!$F$2:$F$105</c:f>
              <c:numCache>
                <c:formatCode>#,##0</c:formatCode>
                <c:ptCount val="104"/>
                <c:pt idx="0">
                  <c:v>55376.356000000007</c:v>
                </c:pt>
                <c:pt idx="1">
                  <c:v>61737.929999999993</c:v>
                </c:pt>
                <c:pt idx="2">
                  <c:v>53852.855999999978</c:v>
                </c:pt>
                <c:pt idx="3">
                  <c:v>60641.093999999983</c:v>
                </c:pt>
                <c:pt idx="4">
                  <c:v>61483.604999999981</c:v>
                </c:pt>
                <c:pt idx="5">
                  <c:v>71798.570999999996</c:v>
                </c:pt>
                <c:pt idx="6">
                  <c:v>76335.775999999983</c:v>
                </c:pt>
                <c:pt idx="7">
                  <c:v>127871.92899999997</c:v>
                </c:pt>
                <c:pt idx="8">
                  <c:v>87519.26</c:v>
                </c:pt>
                <c:pt idx="9">
                  <c:v>142800.37099999996</c:v>
                </c:pt>
                <c:pt idx="10">
                  <c:v>120683.77199999985</c:v>
                </c:pt>
                <c:pt idx="11">
                  <c:v>298994.67999999976</c:v>
                </c:pt>
                <c:pt idx="12">
                  <c:v>244488.03799999994</c:v>
                </c:pt>
                <c:pt idx="13">
                  <c:v>67448.47699999997</c:v>
                </c:pt>
                <c:pt idx="14">
                  <c:v>53068.914999999855</c:v>
                </c:pt>
                <c:pt idx="15">
                  <c:v>104185.81299999999</c:v>
                </c:pt>
                <c:pt idx="16">
                  <c:v>81521.813999999998</c:v>
                </c:pt>
                <c:pt idx="17">
                  <c:v>108218.58199999995</c:v>
                </c:pt>
                <c:pt idx="18">
                  <c:v>93152.561999999947</c:v>
                </c:pt>
                <c:pt idx="19">
                  <c:v>109129.04699999998</c:v>
                </c:pt>
                <c:pt idx="20">
                  <c:v>86232.438999999998</c:v>
                </c:pt>
                <c:pt idx="21">
                  <c:v>128763.20199999987</c:v>
                </c:pt>
                <c:pt idx="22">
                  <c:v>174088.31399999995</c:v>
                </c:pt>
                <c:pt idx="23">
                  <c:v>96025.909999999974</c:v>
                </c:pt>
                <c:pt idx="24">
                  <c:v>86013.29</c:v>
                </c:pt>
                <c:pt idx="25">
                  <c:v>165385.09499999983</c:v>
                </c:pt>
                <c:pt idx="26">
                  <c:v>98122.747999999963</c:v>
                </c:pt>
                <c:pt idx="27">
                  <c:v>121005.24700000002</c:v>
                </c:pt>
                <c:pt idx="28">
                  <c:v>98513.492999999988</c:v>
                </c:pt>
                <c:pt idx="29">
                  <c:v>86473.192999999868</c:v>
                </c:pt>
                <c:pt idx="30">
                  <c:v>75990.636999999959</c:v>
                </c:pt>
                <c:pt idx="31">
                  <c:v>106801.6969999999</c:v>
                </c:pt>
                <c:pt idx="32">
                  <c:v>118519.46399999991</c:v>
                </c:pt>
                <c:pt idx="33">
                  <c:v>102761.89499999996</c:v>
                </c:pt>
                <c:pt idx="34">
                  <c:v>96871.107999999949</c:v>
                </c:pt>
                <c:pt idx="35">
                  <c:v>139737.35699999999</c:v>
                </c:pt>
                <c:pt idx="36">
                  <c:v>82017.549999999959</c:v>
                </c:pt>
                <c:pt idx="37">
                  <c:v>118702.909</c:v>
                </c:pt>
                <c:pt idx="38">
                  <c:v>141071.87099999998</c:v>
                </c:pt>
                <c:pt idx="39">
                  <c:v>91092.441999999952</c:v>
                </c:pt>
                <c:pt idx="40">
                  <c:v>86086.477999999915</c:v>
                </c:pt>
                <c:pt idx="41">
                  <c:v>119853.25599999988</c:v>
                </c:pt>
                <c:pt idx="42">
                  <c:v>123343.12999999976</c:v>
                </c:pt>
                <c:pt idx="43">
                  <c:v>95580.376999999993</c:v>
                </c:pt>
                <c:pt idx="44">
                  <c:v>85828.867999999988</c:v>
                </c:pt>
                <c:pt idx="45">
                  <c:v>81746.939999999915</c:v>
                </c:pt>
                <c:pt idx="46">
                  <c:v>86914.712999999974</c:v>
                </c:pt>
                <c:pt idx="47">
                  <c:v>81427.959999999977</c:v>
                </c:pt>
                <c:pt idx="48">
                  <c:v>80754.32799999998</c:v>
                </c:pt>
                <c:pt idx="49">
                  <c:v>75181.109999999957</c:v>
                </c:pt>
                <c:pt idx="50">
                  <c:v>86548.340999999971</c:v>
                </c:pt>
                <c:pt idx="51">
                  <c:v>46432.993999999992</c:v>
                </c:pt>
                <c:pt idx="52">
                  <c:v>52577.305999999953</c:v>
                </c:pt>
                <c:pt idx="53">
                  <c:v>60993.493999999992</c:v>
                </c:pt>
                <c:pt idx="54">
                  <c:v>62204.337</c:v>
                </c:pt>
                <c:pt idx="55">
                  <c:v>61328.210999999967</c:v>
                </c:pt>
                <c:pt idx="56">
                  <c:v>73947.580999999976</c:v>
                </c:pt>
                <c:pt idx="57">
                  <c:v>73633.721999999951</c:v>
                </c:pt>
                <c:pt idx="58">
                  <c:v>123425.45299999996</c:v>
                </c:pt>
                <c:pt idx="59">
                  <c:v>129984.92499999997</c:v>
                </c:pt>
                <c:pt idx="60">
                  <c:v>97090.456999999878</c:v>
                </c:pt>
                <c:pt idx="61">
                  <c:v>97702.146999999968</c:v>
                </c:pt>
                <c:pt idx="62">
                  <c:v>119203.71699999996</c:v>
                </c:pt>
                <c:pt idx="63">
                  <c:v>143387.96899999998</c:v>
                </c:pt>
                <c:pt idx="64">
                  <c:v>130662.53699999998</c:v>
                </c:pt>
                <c:pt idx="65">
                  <c:v>187904.9709999999</c:v>
                </c:pt>
                <c:pt idx="66">
                  <c:v>236631.30800000002</c:v>
                </c:pt>
                <c:pt idx="67">
                  <c:v>234204.70699999988</c:v>
                </c:pt>
                <c:pt idx="68">
                  <c:v>60354.092999999993</c:v>
                </c:pt>
                <c:pt idx="69">
                  <c:v>79608.538000000015</c:v>
                </c:pt>
                <c:pt idx="70">
                  <c:v>86969.111999999921</c:v>
                </c:pt>
                <c:pt idx="71">
                  <c:v>156130.94100000005</c:v>
                </c:pt>
                <c:pt idx="72">
                  <c:v>85725.491999999969</c:v>
                </c:pt>
                <c:pt idx="73">
                  <c:v>88401.76</c:v>
                </c:pt>
                <c:pt idx="74">
                  <c:v>159950.59600000002</c:v>
                </c:pt>
                <c:pt idx="75">
                  <c:v>101710.25999999998</c:v>
                </c:pt>
                <c:pt idx="76">
                  <c:v>114081.41399999986</c:v>
                </c:pt>
                <c:pt idx="77">
                  <c:v>139621.83399999989</c:v>
                </c:pt>
                <c:pt idx="78">
                  <c:v>95118.546000000017</c:v>
                </c:pt>
                <c:pt idx="79">
                  <c:v>123960.09799999997</c:v>
                </c:pt>
                <c:pt idx="80">
                  <c:v>103270.95499999989</c:v>
                </c:pt>
                <c:pt idx="81">
                  <c:v>141891.9329999999</c:v>
                </c:pt>
                <c:pt idx="82">
                  <c:v>92857.068000000014</c:v>
                </c:pt>
                <c:pt idx="83">
                  <c:v>99109.573000000004</c:v>
                </c:pt>
                <c:pt idx="84">
                  <c:v>174156.96100000001</c:v>
                </c:pt>
                <c:pt idx="85">
                  <c:v>101225.11599999997</c:v>
                </c:pt>
                <c:pt idx="86">
                  <c:v>87225.942999999985</c:v>
                </c:pt>
                <c:pt idx="87">
                  <c:v>124470.10999999999</c:v>
                </c:pt>
                <c:pt idx="88">
                  <c:v>81835.912999999855</c:v>
                </c:pt>
                <c:pt idx="89">
                  <c:v>91364.90499999997</c:v>
                </c:pt>
                <c:pt idx="90">
                  <c:v>136983.08099999995</c:v>
                </c:pt>
                <c:pt idx="91">
                  <c:v>94643.86900000005</c:v>
                </c:pt>
                <c:pt idx="92">
                  <c:v>95925.147999999986</c:v>
                </c:pt>
                <c:pt idx="93">
                  <c:v>125221.856</c:v>
                </c:pt>
                <c:pt idx="94">
                  <c:v>111866.71099999997</c:v>
                </c:pt>
                <c:pt idx="95">
                  <c:v>102412.76999999983</c:v>
                </c:pt>
                <c:pt idx="96">
                  <c:v>121608.16399999998</c:v>
                </c:pt>
                <c:pt idx="97">
                  <c:v>94244.468999999983</c:v>
                </c:pt>
                <c:pt idx="98">
                  <c:v>75869.76499999997</c:v>
                </c:pt>
                <c:pt idx="99">
                  <c:v>79511.564999999944</c:v>
                </c:pt>
                <c:pt idx="100">
                  <c:v>78075.043999999936</c:v>
                </c:pt>
                <c:pt idx="101">
                  <c:v>72446.980999999942</c:v>
                </c:pt>
                <c:pt idx="102">
                  <c:v>81798.005999999965</c:v>
                </c:pt>
                <c:pt idx="103">
                  <c:v>35778.260999999969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881-47AA-B57C-8D389AF0E42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WA</c:v>
                </c:pt>
              </c:strCache>
            </c:strRef>
          </c:tx>
          <c:marker>
            <c:symbol val="none"/>
          </c:marker>
          <c:cat>
            <c:numRef>
              <c:f>Sheet1!$A$2:$A$105</c:f>
              <c:numCache>
                <c:formatCode>m/d/yyyy</c:formatCode>
                <c:ptCount val="104"/>
                <c:pt idx="0">
                  <c:v>43107</c:v>
                </c:pt>
                <c:pt idx="1">
                  <c:v>43114</c:v>
                </c:pt>
                <c:pt idx="2">
                  <c:v>43121</c:v>
                </c:pt>
                <c:pt idx="3">
                  <c:v>43128</c:v>
                </c:pt>
                <c:pt idx="4">
                  <c:v>43135</c:v>
                </c:pt>
                <c:pt idx="5">
                  <c:v>43142</c:v>
                </c:pt>
                <c:pt idx="6">
                  <c:v>43149</c:v>
                </c:pt>
                <c:pt idx="7">
                  <c:v>43156</c:v>
                </c:pt>
                <c:pt idx="8">
                  <c:v>43163</c:v>
                </c:pt>
                <c:pt idx="9">
                  <c:v>43170</c:v>
                </c:pt>
                <c:pt idx="10">
                  <c:v>43177</c:v>
                </c:pt>
                <c:pt idx="11">
                  <c:v>43184</c:v>
                </c:pt>
                <c:pt idx="12">
                  <c:v>43191</c:v>
                </c:pt>
                <c:pt idx="13">
                  <c:v>43198</c:v>
                </c:pt>
                <c:pt idx="14">
                  <c:v>43205</c:v>
                </c:pt>
                <c:pt idx="15">
                  <c:v>43212</c:v>
                </c:pt>
                <c:pt idx="16">
                  <c:v>43219</c:v>
                </c:pt>
                <c:pt idx="17">
                  <c:v>43226</c:v>
                </c:pt>
                <c:pt idx="18">
                  <c:v>43233</c:v>
                </c:pt>
                <c:pt idx="19">
                  <c:v>43240</c:v>
                </c:pt>
                <c:pt idx="20">
                  <c:v>43247</c:v>
                </c:pt>
                <c:pt idx="21">
                  <c:v>43254</c:v>
                </c:pt>
                <c:pt idx="22">
                  <c:v>43261</c:v>
                </c:pt>
                <c:pt idx="23">
                  <c:v>43268</c:v>
                </c:pt>
                <c:pt idx="24">
                  <c:v>43275</c:v>
                </c:pt>
                <c:pt idx="25">
                  <c:v>43282</c:v>
                </c:pt>
                <c:pt idx="26">
                  <c:v>43289</c:v>
                </c:pt>
                <c:pt idx="27">
                  <c:v>43296</c:v>
                </c:pt>
                <c:pt idx="28">
                  <c:v>43303</c:v>
                </c:pt>
                <c:pt idx="29">
                  <c:v>43310</c:v>
                </c:pt>
                <c:pt idx="30">
                  <c:v>43317</c:v>
                </c:pt>
                <c:pt idx="31">
                  <c:v>43324</c:v>
                </c:pt>
                <c:pt idx="32">
                  <c:v>43331</c:v>
                </c:pt>
                <c:pt idx="33">
                  <c:v>43338</c:v>
                </c:pt>
                <c:pt idx="34">
                  <c:v>43345</c:v>
                </c:pt>
                <c:pt idx="35">
                  <c:v>43352</c:v>
                </c:pt>
                <c:pt idx="36">
                  <c:v>43359</c:v>
                </c:pt>
                <c:pt idx="37">
                  <c:v>43366</c:v>
                </c:pt>
                <c:pt idx="38">
                  <c:v>43373</c:v>
                </c:pt>
                <c:pt idx="39">
                  <c:v>43380</c:v>
                </c:pt>
                <c:pt idx="40">
                  <c:v>43387</c:v>
                </c:pt>
                <c:pt idx="41">
                  <c:v>43394</c:v>
                </c:pt>
                <c:pt idx="42">
                  <c:v>43401</c:v>
                </c:pt>
                <c:pt idx="43">
                  <c:v>43408</c:v>
                </c:pt>
                <c:pt idx="44">
                  <c:v>43415</c:v>
                </c:pt>
                <c:pt idx="45">
                  <c:v>43422</c:v>
                </c:pt>
                <c:pt idx="46">
                  <c:v>43429</c:v>
                </c:pt>
                <c:pt idx="47">
                  <c:v>43436</c:v>
                </c:pt>
                <c:pt idx="48">
                  <c:v>43443</c:v>
                </c:pt>
                <c:pt idx="49">
                  <c:v>43450</c:v>
                </c:pt>
                <c:pt idx="50">
                  <c:v>43457</c:v>
                </c:pt>
                <c:pt idx="51">
                  <c:v>43464</c:v>
                </c:pt>
                <c:pt idx="52">
                  <c:v>43471</c:v>
                </c:pt>
                <c:pt idx="53">
                  <c:v>43478</c:v>
                </c:pt>
                <c:pt idx="54">
                  <c:v>43485</c:v>
                </c:pt>
                <c:pt idx="55">
                  <c:v>43492</c:v>
                </c:pt>
                <c:pt idx="56">
                  <c:v>43499</c:v>
                </c:pt>
                <c:pt idx="57">
                  <c:v>43506</c:v>
                </c:pt>
                <c:pt idx="58">
                  <c:v>43513</c:v>
                </c:pt>
                <c:pt idx="59">
                  <c:v>43520</c:v>
                </c:pt>
                <c:pt idx="60">
                  <c:v>43527</c:v>
                </c:pt>
                <c:pt idx="61">
                  <c:v>43534</c:v>
                </c:pt>
                <c:pt idx="62">
                  <c:v>43541</c:v>
                </c:pt>
                <c:pt idx="63">
                  <c:v>43548</c:v>
                </c:pt>
                <c:pt idx="64">
                  <c:v>43555</c:v>
                </c:pt>
                <c:pt idx="65">
                  <c:v>43562</c:v>
                </c:pt>
                <c:pt idx="66">
                  <c:v>43569</c:v>
                </c:pt>
                <c:pt idx="67">
                  <c:v>43576</c:v>
                </c:pt>
                <c:pt idx="68">
                  <c:v>43583</c:v>
                </c:pt>
                <c:pt idx="69">
                  <c:v>43590</c:v>
                </c:pt>
                <c:pt idx="70">
                  <c:v>43597</c:v>
                </c:pt>
                <c:pt idx="71">
                  <c:v>43604</c:v>
                </c:pt>
                <c:pt idx="72">
                  <c:v>43611</c:v>
                </c:pt>
                <c:pt idx="73">
                  <c:v>43618</c:v>
                </c:pt>
                <c:pt idx="74">
                  <c:v>43625</c:v>
                </c:pt>
                <c:pt idx="75">
                  <c:v>43632</c:v>
                </c:pt>
                <c:pt idx="76">
                  <c:v>43639</c:v>
                </c:pt>
                <c:pt idx="77">
                  <c:v>43646</c:v>
                </c:pt>
                <c:pt idx="78">
                  <c:v>43653</c:v>
                </c:pt>
                <c:pt idx="79">
                  <c:v>43660</c:v>
                </c:pt>
                <c:pt idx="80">
                  <c:v>43667</c:v>
                </c:pt>
                <c:pt idx="81">
                  <c:v>43674</c:v>
                </c:pt>
                <c:pt idx="82">
                  <c:v>43681</c:v>
                </c:pt>
                <c:pt idx="83">
                  <c:v>43688</c:v>
                </c:pt>
                <c:pt idx="84">
                  <c:v>43695</c:v>
                </c:pt>
                <c:pt idx="85">
                  <c:v>43702</c:v>
                </c:pt>
                <c:pt idx="86">
                  <c:v>43709</c:v>
                </c:pt>
                <c:pt idx="87">
                  <c:v>43716</c:v>
                </c:pt>
                <c:pt idx="88">
                  <c:v>43723</c:v>
                </c:pt>
                <c:pt idx="89">
                  <c:v>43730</c:v>
                </c:pt>
                <c:pt idx="90">
                  <c:v>43737</c:v>
                </c:pt>
                <c:pt idx="91">
                  <c:v>43744</c:v>
                </c:pt>
                <c:pt idx="92">
                  <c:v>43751</c:v>
                </c:pt>
                <c:pt idx="93">
                  <c:v>43758</c:v>
                </c:pt>
                <c:pt idx="94">
                  <c:v>43765</c:v>
                </c:pt>
                <c:pt idx="95">
                  <c:v>43772</c:v>
                </c:pt>
                <c:pt idx="96">
                  <c:v>43779</c:v>
                </c:pt>
                <c:pt idx="97">
                  <c:v>43786</c:v>
                </c:pt>
                <c:pt idx="98">
                  <c:v>43793</c:v>
                </c:pt>
                <c:pt idx="99">
                  <c:v>43800</c:v>
                </c:pt>
                <c:pt idx="100">
                  <c:v>43807</c:v>
                </c:pt>
                <c:pt idx="101">
                  <c:v>43814</c:v>
                </c:pt>
                <c:pt idx="102">
                  <c:v>43821</c:v>
                </c:pt>
                <c:pt idx="103">
                  <c:v>43828</c:v>
                </c:pt>
              </c:numCache>
            </c:numRef>
          </c:cat>
          <c:val>
            <c:numRef>
              <c:f>Sheet1!$G$2:$G$105</c:f>
              <c:numCache>
                <c:formatCode>#,##0</c:formatCode>
                <c:ptCount val="104"/>
                <c:pt idx="0">
                  <c:v>21222.583999999995</c:v>
                </c:pt>
                <c:pt idx="1">
                  <c:v>23852.218999999994</c:v>
                </c:pt>
                <c:pt idx="2">
                  <c:v>21860.055999999986</c:v>
                </c:pt>
                <c:pt idx="3">
                  <c:v>24669.122999999989</c:v>
                </c:pt>
                <c:pt idx="4">
                  <c:v>22945.789000000001</c:v>
                </c:pt>
                <c:pt idx="5">
                  <c:v>29087.527999999988</c:v>
                </c:pt>
                <c:pt idx="6">
                  <c:v>27684.987999999983</c:v>
                </c:pt>
                <c:pt idx="7">
                  <c:v>49216.707999999984</c:v>
                </c:pt>
                <c:pt idx="8">
                  <c:v>32389.762999999995</c:v>
                </c:pt>
                <c:pt idx="9">
                  <c:v>54401.317999999992</c:v>
                </c:pt>
                <c:pt idx="10">
                  <c:v>47600.246999999981</c:v>
                </c:pt>
                <c:pt idx="11">
                  <c:v>120653.746</c:v>
                </c:pt>
                <c:pt idx="12">
                  <c:v>119344.53999999995</c:v>
                </c:pt>
                <c:pt idx="13">
                  <c:v>33751.029000000002</c:v>
                </c:pt>
                <c:pt idx="14">
                  <c:v>25226.589999999971</c:v>
                </c:pt>
                <c:pt idx="15">
                  <c:v>40395.929999999978</c:v>
                </c:pt>
                <c:pt idx="16">
                  <c:v>27086.205999999998</c:v>
                </c:pt>
                <c:pt idx="17">
                  <c:v>39743.563999999977</c:v>
                </c:pt>
                <c:pt idx="18">
                  <c:v>32576.228000000006</c:v>
                </c:pt>
                <c:pt idx="19">
                  <c:v>38713.417999999991</c:v>
                </c:pt>
                <c:pt idx="20">
                  <c:v>36265.875999999989</c:v>
                </c:pt>
                <c:pt idx="21">
                  <c:v>49431.846999999994</c:v>
                </c:pt>
                <c:pt idx="22">
                  <c:v>61957.340999999971</c:v>
                </c:pt>
                <c:pt idx="23">
                  <c:v>37641.012999999977</c:v>
                </c:pt>
                <c:pt idx="24">
                  <c:v>32645.023000000005</c:v>
                </c:pt>
                <c:pt idx="25">
                  <c:v>64040.212999999989</c:v>
                </c:pt>
                <c:pt idx="26">
                  <c:v>37203.723999999987</c:v>
                </c:pt>
                <c:pt idx="27">
                  <c:v>48387.244999999974</c:v>
                </c:pt>
                <c:pt idx="28">
                  <c:v>38952.942999999977</c:v>
                </c:pt>
                <c:pt idx="29">
                  <c:v>35289.89899999999</c:v>
                </c:pt>
                <c:pt idx="30">
                  <c:v>30968.079999999976</c:v>
                </c:pt>
                <c:pt idx="31">
                  <c:v>44817.13499999998</c:v>
                </c:pt>
                <c:pt idx="32">
                  <c:v>46132.666999999994</c:v>
                </c:pt>
                <c:pt idx="33">
                  <c:v>42192.944999999992</c:v>
                </c:pt>
                <c:pt idx="34">
                  <c:v>38025.143000000004</c:v>
                </c:pt>
                <c:pt idx="35">
                  <c:v>57692.913999999975</c:v>
                </c:pt>
                <c:pt idx="36">
                  <c:v>32547.020999999993</c:v>
                </c:pt>
                <c:pt idx="37">
                  <c:v>44759.21699999999</c:v>
                </c:pt>
                <c:pt idx="38">
                  <c:v>49854.551999999974</c:v>
                </c:pt>
                <c:pt idx="39">
                  <c:v>36545.861999999979</c:v>
                </c:pt>
                <c:pt idx="40">
                  <c:v>34437.154999999992</c:v>
                </c:pt>
                <c:pt idx="41">
                  <c:v>49779.642999999982</c:v>
                </c:pt>
                <c:pt idx="42">
                  <c:v>48483.735999999997</c:v>
                </c:pt>
                <c:pt idx="43">
                  <c:v>39329.095999999983</c:v>
                </c:pt>
                <c:pt idx="44">
                  <c:v>33673.811999999962</c:v>
                </c:pt>
                <c:pt idx="45">
                  <c:v>33497.091999999968</c:v>
                </c:pt>
                <c:pt idx="46">
                  <c:v>33476.143999999978</c:v>
                </c:pt>
                <c:pt idx="47">
                  <c:v>34171.55999999999</c:v>
                </c:pt>
                <c:pt idx="48">
                  <c:v>35784.110999999968</c:v>
                </c:pt>
                <c:pt idx="49">
                  <c:v>29352.666999999983</c:v>
                </c:pt>
                <c:pt idx="50">
                  <c:v>33973.048999999977</c:v>
                </c:pt>
                <c:pt idx="51">
                  <c:v>17559.352999999996</c:v>
                </c:pt>
                <c:pt idx="52">
                  <c:v>20299.165999999994</c:v>
                </c:pt>
                <c:pt idx="53">
                  <c:v>25056.706999999999</c:v>
                </c:pt>
                <c:pt idx="54">
                  <c:v>23892.848999999991</c:v>
                </c:pt>
                <c:pt idx="55">
                  <c:v>27235.96999999999</c:v>
                </c:pt>
                <c:pt idx="56">
                  <c:v>25836.299999999992</c:v>
                </c:pt>
                <c:pt idx="57">
                  <c:v>27022.911999999978</c:v>
                </c:pt>
                <c:pt idx="58">
                  <c:v>41796.01599999996</c:v>
                </c:pt>
                <c:pt idx="59">
                  <c:v>48199.309000000016</c:v>
                </c:pt>
                <c:pt idx="60">
                  <c:v>42004.287999999993</c:v>
                </c:pt>
                <c:pt idx="61">
                  <c:v>38177.863999999987</c:v>
                </c:pt>
                <c:pt idx="62">
                  <c:v>42027.174999999988</c:v>
                </c:pt>
                <c:pt idx="63">
                  <c:v>54414.645999999972</c:v>
                </c:pt>
                <c:pt idx="64">
                  <c:v>46958.406999999985</c:v>
                </c:pt>
                <c:pt idx="65">
                  <c:v>75601.490999999995</c:v>
                </c:pt>
                <c:pt idx="66">
                  <c:v>111363.98299999999</c:v>
                </c:pt>
                <c:pt idx="67">
                  <c:v>121227.69899999991</c:v>
                </c:pt>
                <c:pt idx="68">
                  <c:v>25212.809999999994</c:v>
                </c:pt>
                <c:pt idx="69">
                  <c:v>32436.178999999967</c:v>
                </c:pt>
                <c:pt idx="70">
                  <c:v>32746.180999999982</c:v>
                </c:pt>
                <c:pt idx="71">
                  <c:v>61418.210999999981</c:v>
                </c:pt>
                <c:pt idx="72">
                  <c:v>34669.090999999979</c:v>
                </c:pt>
                <c:pt idx="73">
                  <c:v>35671.600000000013</c:v>
                </c:pt>
                <c:pt idx="74">
                  <c:v>60075.505999999994</c:v>
                </c:pt>
                <c:pt idx="75">
                  <c:v>42929.902999999977</c:v>
                </c:pt>
                <c:pt idx="76">
                  <c:v>45069.947999999982</c:v>
                </c:pt>
                <c:pt idx="77">
                  <c:v>55757.460999999974</c:v>
                </c:pt>
                <c:pt idx="78">
                  <c:v>40226.074000000015</c:v>
                </c:pt>
                <c:pt idx="79">
                  <c:v>50978.450999999994</c:v>
                </c:pt>
                <c:pt idx="80">
                  <c:v>43175.16899999998</c:v>
                </c:pt>
                <c:pt idx="81">
                  <c:v>57344.534999999996</c:v>
                </c:pt>
                <c:pt idx="82">
                  <c:v>37847.22600000001</c:v>
                </c:pt>
                <c:pt idx="83">
                  <c:v>40242.134999999995</c:v>
                </c:pt>
                <c:pt idx="84">
                  <c:v>67244.034999999974</c:v>
                </c:pt>
                <c:pt idx="85">
                  <c:v>42245.786999999982</c:v>
                </c:pt>
                <c:pt idx="86">
                  <c:v>34759.040999999997</c:v>
                </c:pt>
                <c:pt idx="87">
                  <c:v>47526.463999999971</c:v>
                </c:pt>
                <c:pt idx="88">
                  <c:v>30813.077999999998</c:v>
                </c:pt>
                <c:pt idx="89">
                  <c:v>36643.242999999988</c:v>
                </c:pt>
                <c:pt idx="90">
                  <c:v>51566.85399999997</c:v>
                </c:pt>
                <c:pt idx="91">
                  <c:v>37136.330999999984</c:v>
                </c:pt>
                <c:pt idx="92">
                  <c:v>35730.174999999974</c:v>
                </c:pt>
                <c:pt idx="93">
                  <c:v>45556.296999999991</c:v>
                </c:pt>
                <c:pt idx="94">
                  <c:v>44157.775999999991</c:v>
                </c:pt>
                <c:pt idx="95">
                  <c:v>44121.665999999976</c:v>
                </c:pt>
                <c:pt idx="96">
                  <c:v>41336.270999999993</c:v>
                </c:pt>
                <c:pt idx="97">
                  <c:v>32224.283999999992</c:v>
                </c:pt>
                <c:pt idx="98">
                  <c:v>28774.745999999977</c:v>
                </c:pt>
                <c:pt idx="99">
                  <c:v>28610.803999999993</c:v>
                </c:pt>
                <c:pt idx="100">
                  <c:v>27710.694999999978</c:v>
                </c:pt>
                <c:pt idx="101">
                  <c:v>24557.691999999992</c:v>
                </c:pt>
                <c:pt idx="102">
                  <c:v>34463.034999999982</c:v>
                </c:pt>
                <c:pt idx="103">
                  <c:v>13790.299999999996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881-47AA-B57C-8D389AF0E4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4369280"/>
        <c:axId val="134370816"/>
      </c:lineChart>
      <c:dateAx>
        <c:axId val="134369280"/>
        <c:scaling>
          <c:orientation val="minMax"/>
        </c:scaling>
        <c:delete val="0"/>
        <c:axPos val="b"/>
        <c:numFmt formatCode="mmm/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370816"/>
        <c:crosses val="autoZero"/>
        <c:auto val="1"/>
        <c:lblOffset val="100"/>
        <c:baseTimeUnit val="days"/>
      </c:dateAx>
      <c:valAx>
        <c:axId val="134370816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lang="en-US"/>
                </a:pPr>
                <a:r>
                  <a:rPr lang="en-IN" dirty="0" err="1"/>
                  <a:t>Vol</a:t>
                </a:r>
                <a:r>
                  <a:rPr lang="en-IN" baseline="0" dirty="0"/>
                  <a:t> (‘000 KG)</a:t>
                </a:r>
                <a:endParaRPr lang="en-IN" dirty="0"/>
              </a:p>
            </c:rich>
          </c:tx>
          <c:overlay val="0"/>
        </c:title>
        <c:numFmt formatCode="#,##0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369280"/>
        <c:crosses val="autoZero"/>
        <c:crossBetween val="between"/>
        <c:dispUnits>
          <c:builtInUnit val="thousands"/>
        </c:dispUnits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979918642504625"/>
          <c:y val="0.74419724864055947"/>
          <c:w val="0.46785735852430332"/>
          <c:h val="5.995767380318579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lang="en-US"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 algn="r">
              <a:defRPr lang="en-US"/>
            </a:pPr>
            <a:r>
              <a:rPr lang="en-US" dirty="0"/>
              <a:t>Volume (‘000Kg) </a:t>
            </a:r>
          </a:p>
        </c:rich>
      </c:tx>
      <c:layout>
        <c:manualLayout>
          <c:xMode val="edge"/>
          <c:yMode val="edge"/>
          <c:x val="0.46890884166463437"/>
          <c:y val="2.9250235209309416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0319802500024892"/>
          <c:y val="4.3649707288440066E-2"/>
          <c:w val="0.85723170437145768"/>
          <c:h val="0.515028888604632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Volume ('000KG)</c:v>
                </c:pt>
              </c:strCache>
            </c:strRef>
          </c:tx>
          <c:spPr>
            <a:solidFill>
              <a:srgbClr val="7030A0"/>
            </a:solidFill>
            <a:effectLst/>
          </c:spPr>
          <c:invertIfNegative val="0"/>
          <c:dLbls>
            <c:dLbl>
              <c:idx val="0"/>
              <c:layout>
                <c:manualLayout>
                  <c:x val="3.5656787215421037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625-45EA-8B00-71AE599A6FAC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Sheet1!$A$2:$A$8</c:f>
              <c:strCache>
                <c:ptCount val="7"/>
                <c:pt idx="0">
                  <c:v>Total AUS</c:v>
                </c:pt>
                <c:pt idx="1">
                  <c:v>NSW</c:v>
                </c:pt>
                <c:pt idx="2">
                  <c:v>QLD</c:v>
                </c:pt>
                <c:pt idx="3">
                  <c:v>SA</c:v>
                </c:pt>
                <c:pt idx="4">
                  <c:v>TAS</c:v>
                </c:pt>
                <c:pt idx="5">
                  <c:v>VIC</c:v>
                </c:pt>
                <c:pt idx="6">
                  <c:v>WA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21360430.686999992</c:v>
                </c:pt>
                <c:pt idx="1">
                  <c:v>6304353.1820000084</c:v>
                </c:pt>
                <c:pt idx="2">
                  <c:v>4842912.6040000152</c:v>
                </c:pt>
                <c:pt idx="3">
                  <c:v>1710166.8380000025</c:v>
                </c:pt>
                <c:pt idx="4">
                  <c:v>706804.53399999987</c:v>
                </c:pt>
                <c:pt idx="5">
                  <c:v>5580309.6930000009</c:v>
                </c:pt>
                <c:pt idx="6">
                  <c:v>2215883.835999995</c:v>
                </c:pt>
              </c:numCache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A-6AC3-426F-AE55-C930ECAD45C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14962432"/>
        <c:axId val="114963968"/>
      </c:barChart>
      <c:catAx>
        <c:axId val="114962432"/>
        <c:scaling>
          <c:orientation val="minMax"/>
        </c:scaling>
        <c:delete val="0"/>
        <c:axPos val="b"/>
        <c:numFmt formatCode="[$-409]mmm\-yy;@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alpha val="95000"/>
              </a:schemeClr>
            </a:solidFill>
            <a:round/>
          </a:ln>
          <a:effectLst/>
        </c:spPr>
        <c:txPr>
          <a:bodyPr rot="0"/>
          <a:lstStyle/>
          <a:p>
            <a:pPr>
              <a:defRPr lang="en-US"/>
            </a:pPr>
            <a:endParaRPr lang="en-US"/>
          </a:p>
        </c:txPr>
        <c:crossAx val="114963968"/>
        <c:crosses val="autoZero"/>
        <c:auto val="1"/>
        <c:lblAlgn val="ctr"/>
        <c:lblOffset val="100"/>
        <c:noMultiLvlLbl val="0"/>
      </c:catAx>
      <c:valAx>
        <c:axId val="114963968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 dirty="0"/>
                  <a:t>Volume</a:t>
                </a:r>
                <a:r>
                  <a:rPr lang="en-US" baseline="0" dirty="0"/>
                  <a:t> (‘000KG)</a:t>
                </a:r>
                <a:endParaRPr lang="en-IN" dirty="0"/>
              </a:p>
            </c:rich>
          </c:tx>
          <c:layout>
            <c:manualLayout>
              <c:xMode val="edge"/>
              <c:yMode val="edge"/>
              <c:x val="1.1414408613008327E-2"/>
              <c:y val="5.6934400811009022E-3"/>
            </c:manualLayout>
          </c:layout>
          <c:overlay val="0"/>
        </c:title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lang="en-US"/>
            </a:pPr>
            <a:endParaRPr lang="en-US"/>
          </a:p>
        </c:txPr>
        <c:crossAx val="114962432"/>
        <c:crosses val="autoZero"/>
        <c:crossBetween val="between"/>
        <c:dispUnits>
          <c:builtInUnit val="thousands"/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 algn="r">
              <a:defRPr lang="en-US"/>
            </a:pPr>
            <a:r>
              <a:rPr lang="en-US" dirty="0"/>
              <a:t>Value</a:t>
            </a:r>
            <a:r>
              <a:rPr lang="en-US" baseline="0" dirty="0"/>
              <a:t> Sales</a:t>
            </a:r>
            <a:endParaRPr lang="en-US" dirty="0"/>
          </a:p>
        </c:rich>
      </c:tx>
      <c:layout>
        <c:manualLayout>
          <c:xMode val="edge"/>
          <c:yMode val="edge"/>
          <c:x val="0.46890884166463437"/>
          <c:y val="2.9250235209309416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7.6467359945781424E-2"/>
          <c:y val="0.29479766022027787"/>
          <c:w val="0.85723170437145768"/>
          <c:h val="0.515028888604632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Value Sales</c:v>
                </c:pt>
              </c:strCache>
            </c:strRef>
          </c:tx>
          <c:spPr>
            <a:solidFill>
              <a:srgbClr val="7030A0"/>
            </a:solidFill>
            <a:effectLst/>
          </c:spPr>
          <c:invertIfNegative val="0"/>
          <c:dLbls>
            <c:dLbl>
              <c:idx val="0"/>
              <c:layout>
                <c:manualLayout>
                  <c:x val="3.5656787215421037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C36-4B99-A3CA-747F656360D3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Sheet1!$A$2:$A$8</c:f>
              <c:strCache>
                <c:ptCount val="7"/>
                <c:pt idx="0">
                  <c:v>Total AUS</c:v>
                </c:pt>
                <c:pt idx="1">
                  <c:v>NSW</c:v>
                </c:pt>
                <c:pt idx="2">
                  <c:v>QLD</c:v>
                </c:pt>
                <c:pt idx="3">
                  <c:v>SA</c:v>
                </c:pt>
                <c:pt idx="4">
                  <c:v>TAS</c:v>
                </c:pt>
                <c:pt idx="5">
                  <c:v>VIC</c:v>
                </c:pt>
                <c:pt idx="6">
                  <c:v>WA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380212018.42199934</c:v>
                </c:pt>
                <c:pt idx="1">
                  <c:v>112668218.20600006</c:v>
                </c:pt>
                <c:pt idx="2">
                  <c:v>86249586.592999741</c:v>
                </c:pt>
                <c:pt idx="3">
                  <c:v>30131634.604000054</c:v>
                </c:pt>
                <c:pt idx="4">
                  <c:v>12401174.478000022</c:v>
                </c:pt>
                <c:pt idx="5">
                  <c:v>99258015.142999977</c:v>
                </c:pt>
                <c:pt idx="6">
                  <c:v>39503389.423999943</c:v>
                </c:pt>
              </c:numCache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1-CC36-4B99-A3CA-747F656360D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14962432"/>
        <c:axId val="114963968"/>
      </c:barChart>
      <c:catAx>
        <c:axId val="114962432"/>
        <c:scaling>
          <c:orientation val="minMax"/>
        </c:scaling>
        <c:delete val="0"/>
        <c:axPos val="b"/>
        <c:numFmt formatCode="[$-409]mmm\-yy;@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alpha val="95000"/>
              </a:schemeClr>
            </a:solidFill>
            <a:round/>
          </a:ln>
          <a:effectLst/>
        </c:spPr>
        <c:txPr>
          <a:bodyPr rot="0"/>
          <a:lstStyle/>
          <a:p>
            <a:pPr>
              <a:defRPr lang="en-US"/>
            </a:pPr>
            <a:endParaRPr lang="en-US"/>
          </a:p>
        </c:txPr>
        <c:crossAx val="114963968"/>
        <c:crosses val="autoZero"/>
        <c:auto val="1"/>
        <c:lblAlgn val="ctr"/>
        <c:lblOffset val="100"/>
        <c:noMultiLvlLbl val="0"/>
      </c:catAx>
      <c:valAx>
        <c:axId val="114963968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 dirty="0"/>
                  <a:t>Value</a:t>
                </a:r>
                <a:r>
                  <a:rPr lang="en-US" baseline="0" dirty="0"/>
                  <a:t>  (‘000)</a:t>
                </a:r>
                <a:endParaRPr lang="en-IN" dirty="0"/>
              </a:p>
            </c:rich>
          </c:tx>
          <c:layout>
            <c:manualLayout>
              <c:xMode val="edge"/>
              <c:yMode val="edge"/>
              <c:x val="0"/>
              <c:y val="0.21824853644220069"/>
            </c:manualLayout>
          </c:layout>
          <c:overlay val="0"/>
        </c:title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lang="en-US"/>
            </a:pPr>
            <a:endParaRPr lang="en-US"/>
          </a:p>
        </c:txPr>
        <c:crossAx val="114962432"/>
        <c:crosses val="autoZero"/>
        <c:crossBetween val="between"/>
        <c:dispUnits>
          <c:builtInUnit val="thousands"/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CDM</c:v>
                </c:pt>
              </c:strCache>
            </c:strRef>
          </c:tx>
          <c:spPr>
            <a:solidFill>
              <a:srgbClr val="4B227E"/>
            </a:solidFill>
            <a:ln w="9525">
              <a:solidFill>
                <a:schemeClr val="bg1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algn="ctr">
                  <a:defRPr lang="en-US">
                    <a:solidFill>
                      <a:schemeClr val="accent2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extLst>
                <c:ext xmlns:c15="http://schemas.microsoft.com/office/drawing/2012/chart" uri="{02D57815-91ED-43cb-92C2-25804820EDAC}">
                  <c15:fullRef>
                    <c15:sqref>Sheet1!$A$2:$A$4</c15:sqref>
                  </c15:fullRef>
                </c:ext>
              </c:extLst>
              <c:f>Sheet1!$A$2:$A$3</c:f>
              <c:numCache>
                <c:formatCode>General</c:formatCode>
                <c:ptCount val="2"/>
                <c:pt idx="0">
                  <c:v>2018</c:v>
                </c:pt>
                <c:pt idx="1">
                  <c:v>2019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Sheet1!$B$2:$B$4</c15:sqref>
                  </c15:fullRef>
                </c:ext>
              </c:extLst>
              <c:f>Sheet1!$B$2:$B$3</c:f>
              <c:numCache>
                <c:formatCode>0.0%</c:formatCode>
                <c:ptCount val="2"/>
                <c:pt idx="0">
                  <c:v>0.24342326237069797</c:v>
                </c:pt>
                <c:pt idx="1">
                  <c:v>0.24546961987659716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80-438C-98F1-8A65E4C0955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Darrell Lea </c:v>
                </c:pt>
              </c:strCache>
            </c:strRef>
          </c:tx>
          <c:spPr>
            <a:solidFill>
              <a:srgbClr val="FF9900"/>
            </a:solidFill>
            <a:ln w="9525">
              <a:solidFill>
                <a:schemeClr val="bg1"/>
              </a:solidFill>
            </a:ln>
          </c:spPr>
          <c:invertIfNegative val="0"/>
          <c:dLbls>
            <c:dLbl>
              <c:idx val="0"/>
              <c:layout>
                <c:manualLayout>
                  <c:x val="-6.3922234983312942E-4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280-438C-98F1-8A65E4C09559}"/>
                </c:ext>
              </c:extLst>
            </c:dLbl>
            <c:dLbl>
              <c:idx val="1"/>
              <c:layout>
                <c:manualLayout>
                  <c:x val="4.6393349238458328E-4"/>
                  <c:y val="-5.4756508155917342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280-438C-98F1-8A65E4C0955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algn="ctr">
                  <a:defRPr lang="en-US">
                    <a:solidFill>
                      <a:schemeClr val="tx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extLst>
                <c:ext xmlns:c15="http://schemas.microsoft.com/office/drawing/2012/chart" uri="{02D57815-91ED-43cb-92C2-25804820EDAC}">
                  <c15:fullRef>
                    <c15:sqref>Sheet1!$A$2:$A$4</c15:sqref>
                  </c15:fullRef>
                </c:ext>
              </c:extLst>
              <c:f>Sheet1!$A$2:$A$3</c:f>
              <c:numCache>
                <c:formatCode>General</c:formatCode>
                <c:ptCount val="2"/>
                <c:pt idx="0">
                  <c:v>2018</c:v>
                </c:pt>
                <c:pt idx="1">
                  <c:v>2019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Sheet1!$C$2:$C$4</c15:sqref>
                  </c15:fullRef>
                </c:ext>
              </c:extLst>
              <c:f>Sheet1!$C$2:$C$3</c:f>
              <c:numCache>
                <c:formatCode>0.0%</c:formatCode>
                <c:ptCount val="2"/>
                <c:pt idx="0">
                  <c:v>8.961188536801331E-3</c:v>
                </c:pt>
                <c:pt idx="1">
                  <c:v>2.5381906057216175E-2</c:v>
                </c:pt>
              </c:numCache>
            </c:numRef>
          </c:val>
          <c:extLst>
            <c:ext xmlns:c15="http://schemas.microsoft.com/office/drawing/2012/chart" uri="{02D57815-91ED-43cb-92C2-25804820EDAC}">
              <c15:categoryFilterExceptions>
                <c15:categoryFilterException>
                  <c15:sqref>Sheet1!$C$4</c15:sqref>
                  <c15:dLbl>
                    <c:idx val="1"/>
                    <c:layout>
                      <c:manualLayout>
                        <c:x val="8.0823103662076325E-3"/>
                        <c:y val="-1.003857719541785E-16"/>
                      </c:manualLayout>
                    </c:layout>
                    <c:dLblPos val="ctr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0-F1DC-4F5D-92C1-51EADFA49972}"/>
                      </c:ext>
                    </c:extLst>
                  </c15:dLbl>
                </c15:categoryFilterException>
              </c15:categoryFilterExceptions>
            </c:ext>
            <c:ext xmlns:c16="http://schemas.microsoft.com/office/drawing/2014/chart" uri="{C3380CC4-5D6E-409C-BE32-E72D297353CC}">
              <c16:uniqueId val="{00000004-E280-438C-98F1-8A65E4C0955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Kit Kat</c:v>
                </c:pt>
              </c:strCache>
            </c:strRef>
          </c:tx>
          <c:spPr>
            <a:solidFill>
              <a:srgbClr val="996633"/>
            </a:solidFill>
            <a:ln>
              <a:solidFill>
                <a:schemeClr val="bg1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algn="ctr">
                  <a:defRPr lang="en-US">
                    <a:solidFill>
                      <a:schemeClr val="tx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extLst>
                <c:ext xmlns:c15="http://schemas.microsoft.com/office/drawing/2012/chart" uri="{02D57815-91ED-43cb-92C2-25804820EDAC}">
                  <c15:fullRef>
                    <c15:sqref>Sheet1!$A$2:$A$4</c15:sqref>
                  </c15:fullRef>
                </c:ext>
              </c:extLst>
              <c:f>Sheet1!$A$2:$A$3</c:f>
              <c:numCache>
                <c:formatCode>General</c:formatCode>
                <c:ptCount val="2"/>
                <c:pt idx="0">
                  <c:v>2018</c:v>
                </c:pt>
                <c:pt idx="1">
                  <c:v>2019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Sheet1!$D$2:$D$4</c15:sqref>
                  </c15:fullRef>
                </c:ext>
              </c:extLst>
              <c:f>Sheet1!$D$2:$D$3</c:f>
              <c:numCache>
                <c:formatCode>0.0%</c:formatCode>
                <c:ptCount val="2"/>
                <c:pt idx="0">
                  <c:v>4.7973826652823057E-2</c:v>
                </c:pt>
                <c:pt idx="1">
                  <c:v>5.2286331871573076E-2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280-438C-98F1-8A65E4C0955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Lindt </c:v>
                </c:pt>
              </c:strCache>
            </c:strRef>
          </c:tx>
          <c:spPr>
            <a:solidFill>
              <a:srgbClr val="CC9900"/>
            </a:solidFill>
            <a:ln cap="flat">
              <a:solidFill>
                <a:schemeClr val="bg1"/>
              </a:solidFill>
            </a:ln>
          </c:spPr>
          <c:invertIfNegative val="0"/>
          <c:cat>
            <c:numRef>
              <c:extLst>
                <c:ext xmlns:c15="http://schemas.microsoft.com/office/drawing/2012/chart" uri="{02D57815-91ED-43cb-92C2-25804820EDAC}">
                  <c15:fullRef>
                    <c15:sqref>Sheet1!$A$2:$A$4</c15:sqref>
                  </c15:fullRef>
                </c:ext>
              </c:extLst>
              <c:f>Sheet1!$A$2:$A$3</c:f>
              <c:numCache>
                <c:formatCode>General</c:formatCode>
                <c:ptCount val="2"/>
                <c:pt idx="0">
                  <c:v>2018</c:v>
                </c:pt>
                <c:pt idx="1">
                  <c:v>2019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Sheet1!$E$2:$E$4</c15:sqref>
                  </c15:fullRef>
                </c:ext>
              </c:extLst>
              <c:f>Sheet1!$E$2:$E$3</c:f>
              <c:numCache>
                <c:formatCode>0.0%</c:formatCode>
                <c:ptCount val="2"/>
                <c:pt idx="0">
                  <c:v>8.3325530841150589E-2</c:v>
                </c:pt>
                <c:pt idx="1">
                  <c:v>7.8981918389797776E-2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280-438C-98F1-8A65E4C0955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 &amp; M's 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c:spPr>
          <c:invertIfNegative val="0"/>
          <c:cat>
            <c:numRef>
              <c:extLst>
                <c:ext xmlns:c15="http://schemas.microsoft.com/office/drawing/2012/chart" uri="{02D57815-91ED-43cb-92C2-25804820EDAC}">
                  <c15:fullRef>
                    <c15:sqref>Sheet1!$A$2:$A$4</c15:sqref>
                  </c15:fullRef>
                </c:ext>
              </c:extLst>
              <c:f>Sheet1!$A$2:$A$3</c:f>
              <c:numCache>
                <c:formatCode>General</c:formatCode>
                <c:ptCount val="2"/>
                <c:pt idx="0">
                  <c:v>2018</c:v>
                </c:pt>
                <c:pt idx="1">
                  <c:v>2019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Sheet1!$F$2:$F$4</c15:sqref>
                  </c15:fullRef>
                </c:ext>
              </c:extLst>
              <c:f>Sheet1!$F$2:$F$3</c:f>
              <c:numCache>
                <c:formatCode>0.0%</c:formatCode>
                <c:ptCount val="2"/>
                <c:pt idx="0">
                  <c:v>6.6620058007311592E-2</c:v>
                </c:pt>
                <c:pt idx="1">
                  <c:v>5.0862814086013917E-2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280-438C-98F1-8A65E4C09559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Maltesers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lang="en-US">
                    <a:solidFill>
                      <a:schemeClr val="tx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extLst>
                <c:ext xmlns:c15="http://schemas.microsoft.com/office/drawing/2012/chart" uri="{02D57815-91ED-43cb-92C2-25804820EDAC}">
                  <c15:fullRef>
                    <c15:sqref>Sheet1!$A$2:$A$4</c15:sqref>
                  </c15:fullRef>
                </c:ext>
              </c:extLst>
              <c:f>Sheet1!$A$2:$A$3</c:f>
              <c:numCache>
                <c:formatCode>General</c:formatCode>
                <c:ptCount val="2"/>
                <c:pt idx="0">
                  <c:v>2018</c:v>
                </c:pt>
                <c:pt idx="1">
                  <c:v>2019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Sheet1!$G$2:$G$4</c15:sqref>
                  </c15:fullRef>
                </c:ext>
              </c:extLst>
              <c:f>Sheet1!$G$2:$G$3</c:f>
              <c:numCache>
                <c:formatCode>0.0%</c:formatCode>
                <c:ptCount val="2"/>
                <c:pt idx="0">
                  <c:v>4.2109907131883562E-2</c:v>
                </c:pt>
                <c:pt idx="1">
                  <c:v>4.3399615318433872E-2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280-438C-98F1-8A65E4C09559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Mars</c:v>
                </c:pt>
              </c:strCache>
            </c:strRef>
          </c:tx>
          <c:invertIfNegative val="0"/>
          <c:cat>
            <c:numRef>
              <c:extLst>
                <c:ext xmlns:c15="http://schemas.microsoft.com/office/drawing/2012/chart" uri="{02D57815-91ED-43cb-92C2-25804820EDAC}">
                  <c15:fullRef>
                    <c15:sqref>Sheet1!$A$2:$A$4</c15:sqref>
                  </c15:fullRef>
                </c:ext>
              </c:extLst>
              <c:f>Sheet1!$A$2:$A$3</c:f>
              <c:numCache>
                <c:formatCode>General</c:formatCode>
                <c:ptCount val="2"/>
                <c:pt idx="0">
                  <c:v>2018</c:v>
                </c:pt>
                <c:pt idx="1">
                  <c:v>2019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Sheet1!$H$2:$H$4</c15:sqref>
                  </c15:fullRef>
                </c:ext>
              </c:extLst>
              <c:f>Sheet1!$H$2:$H$3</c:f>
              <c:numCache>
                <c:formatCode>0.0%</c:formatCode>
                <c:ptCount val="2"/>
                <c:pt idx="0">
                  <c:v>3.6666144539072493E-2</c:v>
                </c:pt>
                <c:pt idx="1">
                  <c:v>4.1326583308655997E-2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E280-438C-98F1-8A65E4C095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147001728"/>
        <c:axId val="147003264"/>
      </c:barChart>
      <c:catAx>
        <c:axId val="1470017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 algn="ctr" rtl="0">
              <a:defRPr lang="en-US"/>
            </a:pPr>
            <a:endParaRPr lang="en-US"/>
          </a:p>
        </c:txPr>
        <c:crossAx val="147003264"/>
        <c:crosses val="autoZero"/>
        <c:auto val="1"/>
        <c:lblAlgn val="ctr"/>
        <c:lblOffset val="100"/>
        <c:noMultiLvlLbl val="0"/>
      </c:catAx>
      <c:valAx>
        <c:axId val="147003264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 algn="ctr" rtl="0">
                  <a:defRPr lang="en-US"/>
                </a:pPr>
                <a:r>
                  <a:rPr lang="en-IN" dirty="0"/>
                  <a:t>Volume Share (‘000 Kg)</a:t>
                </a:r>
              </a:p>
            </c:rich>
          </c:tx>
          <c:layout>
            <c:manualLayout>
              <c:xMode val="edge"/>
              <c:yMode val="edge"/>
              <c:x val="2.6524240390875652E-3"/>
              <c:y val="7.7458039053031613E-2"/>
            </c:manualLayout>
          </c:layout>
          <c:overlay val="0"/>
        </c:title>
        <c:numFmt formatCode="0.0%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 algn="ctr">
              <a:defRPr lang="en-US"/>
            </a:pPr>
            <a:endParaRPr lang="en-US"/>
          </a:p>
        </c:txPr>
        <c:crossAx val="14700172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90913165649041983"/>
          <c:y val="0.10467057041972068"/>
          <c:w val="8.9520836007979762E-2"/>
          <c:h val="0.6709605505831796"/>
        </c:manualLayout>
      </c:layout>
      <c:overlay val="0"/>
      <c:txPr>
        <a:bodyPr/>
        <a:lstStyle/>
        <a:p>
          <a:pPr>
            <a:defRPr lang="en-US"/>
          </a:pPr>
          <a:endParaRPr lang="en-US"/>
        </a:p>
      </c:txPr>
    </c:legend>
    <c:plotVisOnly val="1"/>
    <c:dispBlanksAs val="gap"/>
    <c:showDLblsOverMax val="0"/>
  </c:chart>
  <c:spPr>
    <a:ln cap="flat"/>
  </c:spPr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0231927326048164E-2"/>
          <c:y val="0.11351848698202605"/>
          <c:w val="0.83994355860738734"/>
          <c:h val="0.6477092933298679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Avg Price per Kg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/>
              <a:lstStyle/>
              <a:p>
                <a:pPr>
                  <a:defRPr lang="en-US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Sheet1!$A$2:$A$25</c:f>
              <c:numCache>
                <c:formatCode>mmm\-yy</c:formatCode>
                <c:ptCount val="24"/>
                <c:pt idx="0">
                  <c:v>43101</c:v>
                </c:pt>
                <c:pt idx="1">
                  <c:v>43132</c:v>
                </c:pt>
                <c:pt idx="2">
                  <c:v>43160</c:v>
                </c:pt>
                <c:pt idx="3">
                  <c:v>43191</c:v>
                </c:pt>
                <c:pt idx="4">
                  <c:v>43221</c:v>
                </c:pt>
                <c:pt idx="5">
                  <c:v>43252</c:v>
                </c:pt>
                <c:pt idx="6">
                  <c:v>43282</c:v>
                </c:pt>
                <c:pt idx="7">
                  <c:v>43313</c:v>
                </c:pt>
                <c:pt idx="8">
                  <c:v>43344</c:v>
                </c:pt>
                <c:pt idx="9">
                  <c:v>43374</c:v>
                </c:pt>
                <c:pt idx="10">
                  <c:v>43405</c:v>
                </c:pt>
                <c:pt idx="11">
                  <c:v>43435</c:v>
                </c:pt>
                <c:pt idx="12">
                  <c:v>43466</c:v>
                </c:pt>
                <c:pt idx="13">
                  <c:v>43497</c:v>
                </c:pt>
                <c:pt idx="14">
                  <c:v>43525</c:v>
                </c:pt>
                <c:pt idx="15">
                  <c:v>43556</c:v>
                </c:pt>
                <c:pt idx="16">
                  <c:v>43586</c:v>
                </c:pt>
                <c:pt idx="17">
                  <c:v>43617</c:v>
                </c:pt>
                <c:pt idx="18">
                  <c:v>43647</c:v>
                </c:pt>
                <c:pt idx="19">
                  <c:v>43678</c:v>
                </c:pt>
                <c:pt idx="20">
                  <c:v>43709</c:v>
                </c:pt>
                <c:pt idx="21">
                  <c:v>43739</c:v>
                </c:pt>
                <c:pt idx="22">
                  <c:v>43770</c:v>
                </c:pt>
                <c:pt idx="23" formatCode="mmm/yy">
                  <c:v>43800</c:v>
                </c:pt>
              </c:numCache>
            </c:numRef>
          </c:cat>
          <c:val>
            <c:numRef>
              <c:f>Sheet1!$B$2:$B$25</c:f>
              <c:numCache>
                <c:formatCode>0.0</c:formatCode>
                <c:ptCount val="24"/>
                <c:pt idx="0">
                  <c:v>17.829925023067933</c:v>
                </c:pt>
                <c:pt idx="1">
                  <c:v>18.400042390896001</c:v>
                </c:pt>
                <c:pt idx="2">
                  <c:v>20.802599740251004</c:v>
                </c:pt>
                <c:pt idx="3">
                  <c:v>20.342175356320567</c:v>
                </c:pt>
                <c:pt idx="4">
                  <c:v>16.330179164187037</c:v>
                </c:pt>
                <c:pt idx="5">
                  <c:v>15.718589414596465</c:v>
                </c:pt>
                <c:pt idx="6">
                  <c:v>16.321941933718232</c:v>
                </c:pt>
                <c:pt idx="7">
                  <c:v>17.091097143359214</c:v>
                </c:pt>
                <c:pt idx="8">
                  <c:v>15.601124560600619</c:v>
                </c:pt>
                <c:pt idx="9">
                  <c:v>15.932351951012024</c:v>
                </c:pt>
                <c:pt idx="10">
                  <c:v>16.532154934400229</c:v>
                </c:pt>
                <c:pt idx="11">
                  <c:v>16.842447978290934</c:v>
                </c:pt>
                <c:pt idx="12" formatCode="_ * #,##0.0_ ;_ * \-#,##0.0_ ;_ * &quot;-&quot;??_ ;_ @_ ">
                  <c:v>17.438621382032085</c:v>
                </c:pt>
                <c:pt idx="13" formatCode="_ * #,##0.0_ ;_ * \-#,##0.0_ ;_ * &quot;-&quot;??_ ;_ @_ ">
                  <c:v>16.723986428515026</c:v>
                </c:pt>
                <c:pt idx="14" formatCode="_ * #,##0.0_ ;_ * \-#,##0.0_ ;_ * &quot;-&quot;??_ ;_ @_ ">
                  <c:v>19.366863838809831</c:v>
                </c:pt>
                <c:pt idx="15" formatCode="_ * #,##0.0_ ;_ * \-#,##0.0_ ;_ * &quot;-&quot;??_ ;_ @_ ">
                  <c:v>22.575284112024598</c:v>
                </c:pt>
                <c:pt idx="16" formatCode="_ * #,##0.0_ ;_ * \-#,##0.0_ ;_ * &quot;-&quot;??_ ;_ @_ ">
                  <c:v>16.675751249101211</c:v>
                </c:pt>
                <c:pt idx="17" formatCode="_ * #,##0.0_ ;_ * \-#,##0.0_ ;_ * &quot;-&quot;??_ ;_ @_ ">
                  <c:v>16.208371132261302</c:v>
                </c:pt>
                <c:pt idx="18" formatCode="_ * #,##0.0_ ;_ * \-#,##0.0_ ;_ * &quot;-&quot;??_ ;_ @_ ">
                  <c:v>16.881900526685875</c:v>
                </c:pt>
                <c:pt idx="19" formatCode="_ * #,##0.0_ ;_ * \-#,##0.0_ ;_ * &quot;-&quot;??_ ;_ @_ ">
                  <c:v>16.711172861898064</c:v>
                </c:pt>
                <c:pt idx="20" formatCode="_ * #,##0.0_ ;_ * \-#,##0.0_ ;_ * &quot;-&quot;??_ ;_ @_ ">
                  <c:v>16.259096821746763</c:v>
                </c:pt>
                <c:pt idx="21" formatCode="_ * #,##0.0_ ;_ * \-#,##0.0_ ;_ * &quot;-&quot;??_ ;_ @_ ">
                  <c:v>16.145978962679855</c:v>
                </c:pt>
                <c:pt idx="22" formatCode="_ * #,##0.0_ ;_ * \-#,##0.0_ ;_ * &quot;-&quot;??_ ;_ @_ ">
                  <c:v>16.525671004816516</c:v>
                </c:pt>
                <c:pt idx="23" formatCode="_ * #,##0.0_ ;_ * \-#,##0.0_ ;_ * &quot;-&quot;??_ ;_ @_ ">
                  <c:v>18.59546956733357</c:v>
                </c:pt>
              </c:numCache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6-72A5-4D5B-A052-DDE731E52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3876352"/>
        <c:axId val="113886336"/>
        <c:extLst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Volume Sales 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Sheet1!$A$16:$A$25</c:f>
              <c:numCache>
                <c:formatCode>mmm\-yy</c:formatCode>
                <c:ptCount val="10"/>
                <c:pt idx="0">
                  <c:v>43525</c:v>
                </c:pt>
                <c:pt idx="1">
                  <c:v>43556</c:v>
                </c:pt>
                <c:pt idx="2">
                  <c:v>43586</c:v>
                </c:pt>
                <c:pt idx="3">
                  <c:v>43617</c:v>
                </c:pt>
                <c:pt idx="4">
                  <c:v>43647</c:v>
                </c:pt>
                <c:pt idx="5">
                  <c:v>43678</c:v>
                </c:pt>
                <c:pt idx="6">
                  <c:v>43709</c:v>
                </c:pt>
                <c:pt idx="7">
                  <c:v>43739</c:v>
                </c:pt>
                <c:pt idx="8">
                  <c:v>43770</c:v>
                </c:pt>
                <c:pt idx="9" formatCode="mmm/yy">
                  <c:v>43800</c:v>
                </c:pt>
              </c:numCache>
            </c:numRef>
          </c:cat>
          <c:val>
            <c:numRef>
              <c:f>Sheet1!$C$2:$C$25</c:f>
              <c:numCache>
                <c:formatCode>_ * #,##0_ ;_ * \-#,##0_ ;_ * "-"??_ ;_ @_ </c:formatCode>
                <c:ptCount val="24"/>
                <c:pt idx="0">
                  <c:v>897667.29800000042</c:v>
                </c:pt>
                <c:pt idx="1">
                  <c:v>1277915.8999999999</c:v>
                </c:pt>
                <c:pt idx="2">
                  <c:v>2441953.5749999997</c:v>
                </c:pt>
                <c:pt idx="3">
                  <c:v>2263446.2379999943</c:v>
                </c:pt>
                <c:pt idx="4">
                  <c:v>1471224.101</c:v>
                </c:pt>
                <c:pt idx="5">
                  <c:v>1842224.5640000005</c:v>
                </c:pt>
                <c:pt idx="6">
                  <c:v>2177585.4450000012</c:v>
                </c:pt>
                <c:pt idx="7">
                  <c:v>1535053.3599999992</c:v>
                </c:pt>
                <c:pt idx="8">
                  <c:v>2188583.5220000008</c:v>
                </c:pt>
                <c:pt idx="9">
                  <c:v>1626723.2779999997</c:v>
                </c:pt>
                <c:pt idx="10">
                  <c:v>1315604.0990000002</c:v>
                </c:pt>
                <c:pt idx="11">
                  <c:v>1430565.8890000014</c:v>
                </c:pt>
                <c:pt idx="12">
                  <c:v>935784.90200000035</c:v>
                </c:pt>
                <c:pt idx="13">
                  <c:v>1479927.3630000011</c:v>
                </c:pt>
                <c:pt idx="14">
                  <c:v>2202979.0469999993</c:v>
                </c:pt>
                <c:pt idx="15">
                  <c:v>2938719.598999999</c:v>
                </c:pt>
                <c:pt idx="16">
                  <c:v>1533825.662</c:v>
                </c:pt>
                <c:pt idx="17">
                  <c:v>2323733.2289999989</c:v>
                </c:pt>
                <c:pt idx="18">
                  <c:v>1811511.2539999993</c:v>
                </c:pt>
                <c:pt idx="19">
                  <c:v>1788701.6310000008</c:v>
                </c:pt>
                <c:pt idx="20">
                  <c:v>1965699.4770000002</c:v>
                </c:pt>
                <c:pt idx="21">
                  <c:v>1621173.5009999995</c:v>
                </c:pt>
                <c:pt idx="22">
                  <c:v>1453369.1129999999</c:v>
                </c:pt>
                <c:pt idx="23">
                  <c:v>1305005.9089999991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2A5-4D5B-A052-DDE731E52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3898240"/>
        <c:axId val="113888256"/>
      </c:lineChart>
      <c:dateAx>
        <c:axId val="113876352"/>
        <c:scaling>
          <c:orientation val="minMax"/>
        </c:scaling>
        <c:delete val="0"/>
        <c:axPos val="b"/>
        <c:numFmt formatCode="[$-409]mmm\-yy;@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alpha val="95000"/>
              </a:schemeClr>
            </a:solidFill>
            <a:round/>
          </a:ln>
          <a:effectLst/>
        </c:spPr>
        <c:txPr>
          <a:bodyPr rot="0"/>
          <a:lstStyle/>
          <a:p>
            <a:pPr>
              <a:defRPr lang="en-US"/>
            </a:pPr>
            <a:endParaRPr lang="en-US"/>
          </a:p>
        </c:txPr>
        <c:crossAx val="113886336"/>
        <c:crosses val="autoZero"/>
        <c:auto val="1"/>
        <c:lblOffset val="100"/>
        <c:baseTimeUnit val="months"/>
      </c:dateAx>
      <c:valAx>
        <c:axId val="113886336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 dirty="0"/>
                  <a:t>Avg</a:t>
                </a:r>
                <a:r>
                  <a:rPr lang="en-US" baseline="0" dirty="0"/>
                  <a:t> Price Per Kg</a:t>
                </a:r>
                <a:endParaRPr lang="en-IN" dirty="0"/>
              </a:p>
            </c:rich>
          </c:tx>
          <c:layout>
            <c:manualLayout>
              <c:xMode val="edge"/>
              <c:yMode val="edge"/>
              <c:x val="3.7409783721526632E-2"/>
              <c:y val="0.3339973508216727"/>
            </c:manualLayout>
          </c:layout>
          <c:overlay val="0"/>
        </c:title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lang="en-US"/>
            </a:pPr>
            <a:endParaRPr lang="en-US"/>
          </a:p>
        </c:txPr>
        <c:crossAx val="113876352"/>
        <c:crosses val="autoZero"/>
        <c:crossBetween val="between"/>
      </c:valAx>
      <c:valAx>
        <c:axId val="113888256"/>
        <c:scaling>
          <c:orientation val="minMax"/>
        </c:scaling>
        <c:delete val="0"/>
        <c:axPos val="r"/>
        <c:numFmt formatCode="_ * #,##0_ ;_ * \-#,##0_ ;_ * &quot;-&quot;??_ ;_ @_ " sourceLinked="1"/>
        <c:majorTickMark val="out"/>
        <c:min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113898240"/>
        <c:crosses val="max"/>
        <c:crossBetween val="between"/>
        <c:dispUnits>
          <c:builtInUnit val="thousands"/>
          <c:dispUnitsLbl>
            <c:layout>
              <c:manualLayout>
                <c:xMode val="edge"/>
                <c:yMode val="edge"/>
                <c:x val="0.98144684701203833"/>
                <c:y val="0.24835222616752295"/>
              </c:manualLayout>
            </c:layout>
            <c:tx>
              <c:rich>
                <a:bodyPr/>
                <a:lstStyle/>
                <a:p>
                  <a:pPr>
                    <a:defRPr/>
                  </a:pPr>
                  <a:r>
                    <a:rPr lang="en-US" dirty="0"/>
                    <a:t>Volume Sales (‘000 </a:t>
                  </a:r>
                  <a:r>
                    <a:rPr lang="en-US" baseline="0" dirty="0"/>
                    <a:t>Kg)</a:t>
                  </a:r>
                  <a:endParaRPr lang="en-US" dirty="0"/>
                </a:p>
              </c:rich>
            </c:tx>
          </c:dispUnitsLbl>
        </c:dispUnits>
      </c:valAx>
      <c:dateAx>
        <c:axId val="113898240"/>
        <c:scaling>
          <c:orientation val="minMax"/>
        </c:scaling>
        <c:delete val="1"/>
        <c:axPos val="b"/>
        <c:numFmt formatCode="mmm\-yy" sourceLinked="1"/>
        <c:majorTickMark val="out"/>
        <c:minorTickMark val="none"/>
        <c:tickLblPos val="nextTo"/>
        <c:crossAx val="113888256"/>
        <c:crosses val="autoZero"/>
        <c:auto val="1"/>
        <c:lblOffset val="100"/>
        <c:baseTimeUnit val="months"/>
      </c:dateAx>
      <c:spPr>
        <a:noFill/>
        <a:ln>
          <a:noFill/>
        </a:ln>
        <a:effectLst/>
      </c:spPr>
    </c:plotArea>
    <c:legend>
      <c:legendPos val="b"/>
      <c:overlay val="0"/>
      <c:txPr>
        <a:bodyPr/>
        <a:lstStyle/>
        <a:p>
          <a:pPr>
            <a:defRPr lang="en-US"/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C62F2F-F7A4-4ECA-8486-4DC7CD2FB9A4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D52B7D-0105-45E1-B520-83EB0247C4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83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1" dirty="0"/>
              <a:t>Use template as in next slide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1" dirty="0"/>
              <a:t>You can replace the map with flag if we are using flags in other markets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1" dirty="0"/>
              <a:t>Use the MT/GT split in the stacked bar Retail Sales and show for all three years (show GT/MT coverage in a table below the stacked bar)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D52B7D-0105-45E1-B520-83EB0247C4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79494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52B7D-0105-45E1-B520-83EB0247C4B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512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Move this slide to appendix</a:t>
            </a:r>
            <a:endParaRPr lang="en-SG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52B7D-0105-45E1-B520-83EB0247C4B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388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52B7D-0105-45E1-B520-83EB0247C4B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946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52B7D-0105-45E1-B520-83EB0247C4B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228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52B7D-0105-45E1-B520-83EB0247C4B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959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52B7D-0105-45E1-B520-83EB0247C4B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714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Move this slide to appendix</a:t>
            </a:r>
            <a:endParaRPr lang="en-SG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52B7D-0105-45E1-B520-83EB0247C4B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5440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title should be pack size trends</a:t>
            </a:r>
          </a:p>
          <a:p>
            <a:r>
              <a:rPr lang="en-US" dirty="0"/>
              <a:t>Include All other</a:t>
            </a:r>
          </a:p>
          <a:p>
            <a:r>
              <a:rPr lang="en-US" dirty="0"/>
              <a:t>Include contribution to total ales</a:t>
            </a:r>
          </a:p>
          <a:p>
            <a:r>
              <a:rPr lang="en-US" dirty="0"/>
              <a:t>Replace Price per Kg with Price per Unit</a:t>
            </a:r>
          </a:p>
          <a:p>
            <a:endParaRPr lang="en-US" dirty="0"/>
          </a:p>
          <a:p>
            <a:r>
              <a:rPr lang="en-US" dirty="0"/>
              <a:t>Add a line chart on the next slide that shows the sales trends over time so that we can see if they had any new launches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52B7D-0105-45E1-B520-83EB0247C4B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6858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title should be pack size trends</a:t>
            </a:r>
          </a:p>
          <a:p>
            <a:r>
              <a:rPr lang="en-US" dirty="0"/>
              <a:t>Include All other</a:t>
            </a:r>
          </a:p>
          <a:p>
            <a:r>
              <a:rPr lang="en-US" dirty="0"/>
              <a:t>Include contribution to total ales</a:t>
            </a:r>
          </a:p>
          <a:p>
            <a:r>
              <a:rPr lang="en-US" dirty="0"/>
              <a:t>Replace Price per Kg with Price per Unit</a:t>
            </a:r>
          </a:p>
          <a:p>
            <a:endParaRPr lang="en-US" dirty="0"/>
          </a:p>
          <a:p>
            <a:r>
              <a:rPr lang="en-US" dirty="0"/>
              <a:t>Add a line chart on the next slide that shows the sales trends over time so that we can see if they had any new launches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52B7D-0105-45E1-B520-83EB0247C4B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577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52B7D-0105-45E1-B520-83EB0247C4B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657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D52B7D-0105-45E1-B520-83EB0247C4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10069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Move this slide to appendix</a:t>
            </a:r>
            <a:endParaRPr lang="en-SG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52B7D-0105-45E1-B520-83EB0247C4B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0138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Move this slide to appendix</a:t>
            </a:r>
            <a:endParaRPr lang="en-SG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52B7D-0105-45E1-B520-83EB0247C4B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1568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Move this slide to appendix</a:t>
            </a:r>
            <a:endParaRPr lang="en-SG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52B7D-0105-45E1-B520-83EB0247C4B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7952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52B7D-0105-45E1-B520-83EB0247C4B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66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52B7D-0105-45E1-B520-83EB0247C4B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146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52B7D-0105-45E1-B520-83EB0247C4BF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0672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Move this slide to appendix</a:t>
            </a:r>
            <a:endParaRPr lang="en-SG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52B7D-0105-45E1-B520-83EB0247C4B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3165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Move this slide to appendix</a:t>
            </a:r>
            <a:endParaRPr lang="en-SG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52B7D-0105-45E1-B520-83EB0247C4B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04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Move this slide to appendix</a:t>
            </a:r>
            <a:endParaRPr lang="en-SG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52B7D-0105-45E1-B520-83EB0247C4B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04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52B7D-0105-45E1-B520-83EB0247C4B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67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Add one slide with trend chart for the following</a:t>
            </a:r>
          </a:p>
          <a:p>
            <a:endParaRPr lang="en-IN" dirty="0"/>
          </a:p>
          <a:p>
            <a:pPr marL="171450" indent="-171450">
              <a:buFontTx/>
              <a:buChar char="-"/>
            </a:pPr>
            <a:r>
              <a:rPr lang="en-IN" dirty="0"/>
              <a:t>Category Sales </a:t>
            </a:r>
          </a:p>
          <a:p>
            <a:pPr marL="171450" indent="-171450">
              <a:buFontTx/>
              <a:buChar char="-"/>
            </a:pPr>
            <a:r>
              <a:rPr lang="en-IN" dirty="0"/>
              <a:t>Biskuat Total Sales</a:t>
            </a:r>
          </a:p>
          <a:p>
            <a:pPr marL="171450" indent="-171450">
              <a:buFontTx/>
              <a:buChar char="-"/>
            </a:pPr>
            <a:r>
              <a:rPr lang="en-IN" dirty="0"/>
              <a:t>Biskuat Sales by MT and GT</a:t>
            </a:r>
          </a:p>
          <a:p>
            <a:pPr marL="171450" indent="-171450">
              <a:buFontTx/>
              <a:buChar char="-"/>
            </a:pPr>
            <a:r>
              <a:rPr lang="en-IN" dirty="0"/>
              <a:t>Biskuat &amp; Key Competitor Sales</a:t>
            </a:r>
          </a:p>
          <a:p>
            <a:pPr marL="171450" indent="-171450">
              <a:buFontTx/>
              <a:buChar char="-"/>
            </a:pPr>
            <a:r>
              <a:rPr lang="en-IN" dirty="0"/>
              <a:t>In each of these charts add a table showing change in 2019 vs 2018</a:t>
            </a:r>
          </a:p>
          <a:p>
            <a:pPr marL="171450" indent="-171450">
              <a:buFontTx/>
              <a:buChar char="-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52B7D-0105-45E1-B520-83EB0247C4B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6782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52B7D-0105-45E1-B520-83EB0247C4B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713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52B7D-0105-45E1-B520-83EB0247C4B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52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52B7D-0105-45E1-B520-83EB0247C4B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789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IN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52B7D-0105-45E1-B520-83EB0247C4B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518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52B7D-0105-45E1-B520-83EB0247C4B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67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Move this slide to appendix</a:t>
            </a:r>
            <a:endParaRPr lang="en-SG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52B7D-0105-45E1-B520-83EB0247C4B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53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Move this slide to appendix</a:t>
            </a:r>
            <a:endParaRPr lang="en-SG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52B7D-0105-45E1-B520-83EB0247C4B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316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52B7D-0105-45E1-B520-83EB0247C4B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71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D50588A6-361C-4444-9981-69A778D6ABC8}"/>
              </a:ext>
            </a:extLst>
          </p:cNvPr>
          <p:cNvSpPr txBox="1">
            <a:spLocks/>
          </p:cNvSpPr>
          <p:nvPr userDrawn="1"/>
        </p:nvSpPr>
        <p:spPr>
          <a:xfrm>
            <a:off x="228600" y="6578896"/>
            <a:ext cx="2667000" cy="27910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solidFill>
                  <a:schemeClr val="bg1"/>
                </a:solidFill>
                <a:latin typeface="Calibri"/>
              </a:rPr>
              <a:t>© Analytic Edge Proprietary and Confidential</a:t>
            </a:r>
          </a:p>
        </p:txBody>
      </p:sp>
      <p:pic>
        <p:nvPicPr>
          <p:cNvPr id="2050" name="Picture 2" descr="EX-99.2">
            <a:extLst>
              <a:ext uri="{FF2B5EF4-FFF2-40B4-BE49-F238E27FC236}">
                <a16:creationId xmlns:a16="http://schemas.microsoft.com/office/drawing/2014/main" id="{46E782AE-EDC5-4613-812C-664FB88FF2F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239" y="-16042"/>
            <a:ext cx="12260240" cy="6879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200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9141" y="6602667"/>
            <a:ext cx="581906" cy="365125"/>
          </a:xfrm>
          <a:prstGeom prst="rect">
            <a:avLst/>
          </a:prstGeom>
        </p:spPr>
        <p:txBody>
          <a:bodyPr/>
          <a:lstStyle>
            <a:lvl1pPr algn="ctr">
              <a:defRPr lang="en-US" smtClean="0">
                <a:solidFill>
                  <a:srgbClr val="7030A0"/>
                </a:solidFill>
              </a:defRPr>
            </a:lvl1pPr>
          </a:lstStyle>
          <a:p>
            <a:fld id="{4C2143BD-DDDC-4030-AFD1-D2DD3F00D3BF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06F83D20-4F50-4713-9AD7-08B4A11C9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6730" y="6471846"/>
            <a:ext cx="2558540" cy="365125"/>
          </a:xfrm>
          <a:prstGeom prst="rect">
            <a:avLst/>
          </a:prstGeom>
        </p:spPr>
        <p:txBody>
          <a:bodyPr/>
          <a:lstStyle>
            <a:lvl1pPr algn="ctr">
              <a:defRPr lang="en-US" smtClean="0"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© Analytic Edge Proprietary and Confidential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E325677-5A77-4D15-993C-ACE633A038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63041"/>
          <a:stretch/>
        </p:blipFill>
        <p:spPr>
          <a:xfrm flipH="1">
            <a:off x="10689266" y="0"/>
            <a:ext cx="1502734" cy="1066800"/>
          </a:xfrm>
          <a:prstGeom prst="rect">
            <a:avLst/>
          </a:prstGeom>
        </p:spPr>
      </p:pic>
      <p:sp>
        <p:nvSpPr>
          <p:cNvPr id="19" name="Flowchart: Document 18">
            <a:extLst>
              <a:ext uri="{FF2B5EF4-FFF2-40B4-BE49-F238E27FC236}">
                <a16:creationId xmlns:a16="http://schemas.microsoft.com/office/drawing/2014/main" id="{DBB39680-2548-49AD-957B-8B27204461B7}"/>
              </a:ext>
            </a:extLst>
          </p:cNvPr>
          <p:cNvSpPr/>
          <p:nvPr userDrawn="1"/>
        </p:nvSpPr>
        <p:spPr>
          <a:xfrm rot="5400000" flipH="1" flipV="1">
            <a:off x="10434213" y="-118129"/>
            <a:ext cx="1057755" cy="1294007"/>
          </a:xfrm>
          <a:prstGeom prst="flowChartDocumen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IN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46539" y="164815"/>
            <a:ext cx="10972800" cy="781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800" b="1">
                <a:solidFill>
                  <a:srgbClr val="502970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AC545C-D4CF-4B85-8167-B0AF429B336E}"/>
              </a:ext>
            </a:extLst>
          </p:cNvPr>
          <p:cNvCxnSpPr>
            <a:cxnSpLocks/>
          </p:cNvCxnSpPr>
          <p:nvPr userDrawn="1"/>
        </p:nvCxnSpPr>
        <p:spPr>
          <a:xfrm>
            <a:off x="1" y="1043011"/>
            <a:ext cx="12192000" cy="0"/>
          </a:xfrm>
          <a:prstGeom prst="line">
            <a:avLst/>
          </a:prstGeom>
          <a:ln w="6350" cap="sq">
            <a:solidFill>
              <a:srgbClr val="502970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6F26D79-9A71-411D-A3BD-616F3373A7B5}"/>
              </a:ext>
            </a:extLst>
          </p:cNvPr>
          <p:cNvCxnSpPr/>
          <p:nvPr userDrawn="1"/>
        </p:nvCxnSpPr>
        <p:spPr>
          <a:xfrm>
            <a:off x="261888" y="6407260"/>
            <a:ext cx="2262760" cy="0"/>
          </a:xfrm>
          <a:prstGeom prst="line">
            <a:avLst/>
          </a:prstGeom>
          <a:ln>
            <a:solidFill>
              <a:srgbClr val="5029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Mondelez Logo Reveal | Animação, Tutoriais, Logos">
            <a:extLst>
              <a:ext uri="{FF2B5EF4-FFF2-40B4-BE49-F238E27FC236}">
                <a16:creationId xmlns:a16="http://schemas.microsoft.com/office/drawing/2014/main" id="{37D03740-F963-489E-8671-7858D1224C57}"/>
              </a:ext>
            </a:extLst>
          </p:cNvPr>
          <p:cNvPicPr>
            <a:picLocks noChangeAspect="1" noChangeArrowheads="1" noCrop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1320" y="0"/>
            <a:ext cx="1390682" cy="1043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452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9">
            <a:extLst>
              <a:ext uri="{FF2B5EF4-FFF2-40B4-BE49-F238E27FC236}">
                <a16:creationId xmlns:a16="http://schemas.microsoft.com/office/drawing/2014/main" id="{88FB35E9-FCC0-4391-8BAB-4E2B74544E3B}"/>
              </a:ext>
            </a:extLst>
          </p:cNvPr>
          <p:cNvSpPr/>
          <p:nvPr userDrawn="1"/>
        </p:nvSpPr>
        <p:spPr>
          <a:xfrm flipH="1">
            <a:off x="-2" y="0"/>
            <a:ext cx="2953061" cy="6858000"/>
          </a:xfrm>
          <a:custGeom>
            <a:avLst/>
            <a:gdLst>
              <a:gd name="connsiteX0" fmla="*/ 0 w 2953061"/>
              <a:gd name="connsiteY0" fmla="*/ 6858000 h 6858000"/>
              <a:gd name="connsiteX1" fmla="*/ 0 w 2953061"/>
              <a:gd name="connsiteY1" fmla="*/ 0 h 6858000"/>
              <a:gd name="connsiteX2" fmla="*/ 2953061 w 2953061"/>
              <a:gd name="connsiteY2" fmla="*/ 0 h 6858000"/>
              <a:gd name="connsiteX3" fmla="*/ 2953061 w 2953061"/>
              <a:gd name="connsiteY3" fmla="*/ 6858000 h 6858000"/>
              <a:gd name="connsiteX4" fmla="*/ 0 w 2953061"/>
              <a:gd name="connsiteY4" fmla="*/ 6858000 h 6858000"/>
              <a:gd name="connsiteX0" fmla="*/ 0 w 2953061"/>
              <a:gd name="connsiteY0" fmla="*/ 6858000 h 6858000"/>
              <a:gd name="connsiteX1" fmla="*/ 2128603 w 2953061"/>
              <a:gd name="connsiteY1" fmla="*/ 0 h 6858000"/>
              <a:gd name="connsiteX2" fmla="*/ 2953061 w 2953061"/>
              <a:gd name="connsiteY2" fmla="*/ 0 h 6858000"/>
              <a:gd name="connsiteX3" fmla="*/ 2953061 w 2953061"/>
              <a:gd name="connsiteY3" fmla="*/ 6858000 h 6858000"/>
              <a:gd name="connsiteX4" fmla="*/ 0 w 2953061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3061" h="6858000">
                <a:moveTo>
                  <a:pt x="0" y="6858000"/>
                </a:moveTo>
                <a:lnTo>
                  <a:pt x="2128603" y="0"/>
                </a:lnTo>
                <a:lnTo>
                  <a:pt x="2953061" y="0"/>
                </a:lnTo>
                <a:lnTo>
                  <a:pt x="295306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5029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F098C-09FF-469D-A543-934B39B86FCB}"/>
              </a:ext>
            </a:extLst>
          </p:cNvPr>
          <p:cNvSpPr txBox="1">
            <a:spLocks/>
          </p:cNvSpPr>
          <p:nvPr userDrawn="1"/>
        </p:nvSpPr>
        <p:spPr>
          <a:xfrm>
            <a:off x="4816730" y="6492875"/>
            <a:ext cx="25585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lang="en-US" sz="1200" kern="1200" smtClean="0">
                <a:solidFill>
                  <a:srgbClr val="7030A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© Analytic Edge Proprietary and Confidential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3441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Kalpana\Desktop\Sharmila_1\health-systems-mgt-h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04"/>
          <a:stretch/>
        </p:blipFill>
        <p:spPr bwMode="auto">
          <a:xfrm>
            <a:off x="-2" y="-1"/>
            <a:ext cx="12253739" cy="685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\\SONY\Users\Nivas\Desktop\analytic-edge\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28" y="5694518"/>
            <a:ext cx="2550344" cy="858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602667"/>
            <a:ext cx="284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602667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© Analytic Edge Proprietary and Confidential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602667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C2143BD-DDDC-4030-AFD1-D2DD3F00D3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00AE2D-A8EE-4825-8D07-C67FEB1A2FA6}"/>
              </a:ext>
            </a:extLst>
          </p:cNvPr>
          <p:cNvSpPr/>
          <p:nvPr userDrawn="1"/>
        </p:nvSpPr>
        <p:spPr>
          <a:xfrm>
            <a:off x="-30869" y="0"/>
            <a:ext cx="12253739" cy="6858001"/>
          </a:xfrm>
          <a:prstGeom prst="rect">
            <a:avLst/>
          </a:prstGeom>
          <a:solidFill>
            <a:srgbClr val="FF0000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Freeform 6"/>
          <p:cNvSpPr>
            <a:spLocks/>
          </p:cNvSpPr>
          <p:nvPr userDrawn="1"/>
        </p:nvSpPr>
        <p:spPr bwMode="auto">
          <a:xfrm flipH="1">
            <a:off x="-2" y="2895600"/>
            <a:ext cx="7088474" cy="1037827"/>
          </a:xfrm>
          <a:custGeom>
            <a:avLst/>
            <a:gdLst>
              <a:gd name="T0" fmla="*/ 4660 w 4660"/>
              <a:gd name="T1" fmla="*/ 775 h 775"/>
              <a:gd name="T2" fmla="*/ 0 w 4660"/>
              <a:gd name="T3" fmla="*/ 775 h 775"/>
              <a:gd name="T4" fmla="*/ 314 w 4660"/>
              <a:gd name="T5" fmla="*/ 0 h 775"/>
              <a:gd name="T6" fmla="*/ 4660 w 4660"/>
              <a:gd name="T7" fmla="*/ 0 h 775"/>
              <a:gd name="T8" fmla="*/ 4660 w 4660"/>
              <a:gd name="T9" fmla="*/ 775 h 775"/>
              <a:gd name="connsiteX0" fmla="*/ 10000 w 10000"/>
              <a:gd name="connsiteY0" fmla="*/ 10000 h 10000"/>
              <a:gd name="connsiteX1" fmla="*/ 0 w 10000"/>
              <a:gd name="connsiteY1" fmla="*/ 10000 h 10000"/>
              <a:gd name="connsiteX2" fmla="*/ 499 w 10000"/>
              <a:gd name="connsiteY2" fmla="*/ 191 h 10000"/>
              <a:gd name="connsiteX3" fmla="*/ 10000 w 10000"/>
              <a:gd name="connsiteY3" fmla="*/ 0 h 10000"/>
              <a:gd name="connsiteX4" fmla="*/ 10000 w 10000"/>
              <a:gd name="connsiteY4" fmla="*/ 10000 h 10000"/>
              <a:gd name="connsiteX0" fmla="*/ 9901 w 9901"/>
              <a:gd name="connsiteY0" fmla="*/ 10000 h 10000"/>
              <a:gd name="connsiteX1" fmla="*/ 0 w 9901"/>
              <a:gd name="connsiteY1" fmla="*/ 9713 h 10000"/>
              <a:gd name="connsiteX2" fmla="*/ 400 w 9901"/>
              <a:gd name="connsiteY2" fmla="*/ 191 h 10000"/>
              <a:gd name="connsiteX3" fmla="*/ 9901 w 9901"/>
              <a:gd name="connsiteY3" fmla="*/ 0 h 10000"/>
              <a:gd name="connsiteX4" fmla="*/ 9901 w 9901"/>
              <a:gd name="connsiteY4" fmla="*/ 10000 h 10000"/>
              <a:gd name="connsiteX0" fmla="*/ 10033 w 10033"/>
              <a:gd name="connsiteY0" fmla="*/ 10000 h 10000"/>
              <a:gd name="connsiteX1" fmla="*/ 0 w 10033"/>
              <a:gd name="connsiteY1" fmla="*/ 9713 h 10000"/>
              <a:gd name="connsiteX2" fmla="*/ 437 w 10033"/>
              <a:gd name="connsiteY2" fmla="*/ 191 h 10000"/>
              <a:gd name="connsiteX3" fmla="*/ 10033 w 10033"/>
              <a:gd name="connsiteY3" fmla="*/ 0 h 10000"/>
              <a:gd name="connsiteX4" fmla="*/ 10033 w 10033"/>
              <a:gd name="connsiteY4" fmla="*/ 10000 h 10000"/>
              <a:gd name="connsiteX0" fmla="*/ 10107 w 10107"/>
              <a:gd name="connsiteY0" fmla="*/ 10000 h 10000"/>
              <a:gd name="connsiteX1" fmla="*/ 0 w 10107"/>
              <a:gd name="connsiteY1" fmla="*/ 9590 h 10000"/>
              <a:gd name="connsiteX2" fmla="*/ 511 w 10107"/>
              <a:gd name="connsiteY2" fmla="*/ 191 h 10000"/>
              <a:gd name="connsiteX3" fmla="*/ 10107 w 10107"/>
              <a:gd name="connsiteY3" fmla="*/ 0 h 10000"/>
              <a:gd name="connsiteX4" fmla="*/ 10107 w 10107"/>
              <a:gd name="connsiteY4" fmla="*/ 10000 h 10000"/>
              <a:gd name="connsiteX0" fmla="*/ 10107 w 10107"/>
              <a:gd name="connsiteY0" fmla="*/ 10000 h 10000"/>
              <a:gd name="connsiteX1" fmla="*/ 0 w 10107"/>
              <a:gd name="connsiteY1" fmla="*/ 9960 h 10000"/>
              <a:gd name="connsiteX2" fmla="*/ 511 w 10107"/>
              <a:gd name="connsiteY2" fmla="*/ 191 h 10000"/>
              <a:gd name="connsiteX3" fmla="*/ 10107 w 10107"/>
              <a:gd name="connsiteY3" fmla="*/ 0 h 10000"/>
              <a:gd name="connsiteX4" fmla="*/ 10107 w 10107"/>
              <a:gd name="connsiteY4" fmla="*/ 10000 h 10000"/>
              <a:gd name="connsiteX0" fmla="*/ 10199 w 10199"/>
              <a:gd name="connsiteY0" fmla="*/ 10000 h 10083"/>
              <a:gd name="connsiteX1" fmla="*/ 0 w 10199"/>
              <a:gd name="connsiteY1" fmla="*/ 10083 h 10083"/>
              <a:gd name="connsiteX2" fmla="*/ 603 w 10199"/>
              <a:gd name="connsiteY2" fmla="*/ 191 h 10083"/>
              <a:gd name="connsiteX3" fmla="*/ 10199 w 10199"/>
              <a:gd name="connsiteY3" fmla="*/ 0 h 10083"/>
              <a:gd name="connsiteX4" fmla="*/ 10199 w 10199"/>
              <a:gd name="connsiteY4" fmla="*/ 10000 h 10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9" h="10083">
                <a:moveTo>
                  <a:pt x="10199" y="10000"/>
                </a:moveTo>
                <a:lnTo>
                  <a:pt x="0" y="10083"/>
                </a:lnTo>
                <a:cubicBezTo>
                  <a:pt x="168" y="6813"/>
                  <a:pt x="435" y="3461"/>
                  <a:pt x="603" y="191"/>
                </a:cubicBezTo>
                <a:lnTo>
                  <a:pt x="10199" y="0"/>
                </a:lnTo>
                <a:lnTo>
                  <a:pt x="10199" y="10000"/>
                </a:lnTo>
                <a:close/>
              </a:path>
            </a:pathLst>
          </a:custGeom>
          <a:solidFill>
            <a:schemeClr val="bg1">
              <a:alpha val="74902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400" kern="0" dirty="0">
              <a:solidFill>
                <a:srgbClr val="000000"/>
              </a:solidFill>
            </a:endParaRPr>
          </a:p>
        </p:txBody>
      </p:sp>
      <p:sp>
        <p:nvSpPr>
          <p:cNvPr id="9" name="Freeform 108"/>
          <p:cNvSpPr>
            <a:spLocks/>
          </p:cNvSpPr>
          <p:nvPr userDrawn="1"/>
        </p:nvSpPr>
        <p:spPr bwMode="auto">
          <a:xfrm flipH="1">
            <a:off x="6772992" y="2895600"/>
            <a:ext cx="2186053" cy="1540042"/>
          </a:xfrm>
          <a:custGeom>
            <a:avLst/>
            <a:gdLst>
              <a:gd name="T0" fmla="*/ 1678 w 2358"/>
              <a:gd name="T1" fmla="*/ 1678 h 1678"/>
              <a:gd name="T2" fmla="*/ 0 w 2358"/>
              <a:gd name="T3" fmla="*/ 1678 h 1678"/>
              <a:gd name="T4" fmla="*/ 681 w 2358"/>
              <a:gd name="T5" fmla="*/ 0 h 1678"/>
              <a:gd name="T6" fmla="*/ 2358 w 2358"/>
              <a:gd name="T7" fmla="*/ 0 h 1678"/>
              <a:gd name="T8" fmla="*/ 1678 w 2358"/>
              <a:gd name="T9" fmla="*/ 1678 h 1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8" h="1678">
                <a:moveTo>
                  <a:pt x="1678" y="1678"/>
                </a:moveTo>
                <a:lnTo>
                  <a:pt x="0" y="1678"/>
                </a:lnTo>
                <a:lnTo>
                  <a:pt x="681" y="0"/>
                </a:lnTo>
                <a:lnTo>
                  <a:pt x="2358" y="0"/>
                </a:lnTo>
                <a:lnTo>
                  <a:pt x="1678" y="1678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  <a:alpha val="74902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800" kern="0" dirty="0">
              <a:solidFill>
                <a:srgbClr val="000000"/>
              </a:solidFill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7561414" y="3186057"/>
            <a:ext cx="609208" cy="901982"/>
            <a:chOff x="1618910" y="3120572"/>
            <a:chExt cx="1640114" cy="2452914"/>
          </a:xfrm>
        </p:grpSpPr>
        <p:sp>
          <p:nvSpPr>
            <p:cNvPr id="11" name="Freeform 10"/>
            <p:cNvSpPr/>
            <p:nvPr/>
          </p:nvSpPr>
          <p:spPr>
            <a:xfrm>
              <a:off x="1618910" y="3541486"/>
              <a:ext cx="1451429" cy="1915886"/>
            </a:xfrm>
            <a:custGeom>
              <a:avLst/>
              <a:gdLst>
                <a:gd name="connsiteX0" fmla="*/ 406400 w 1451429"/>
                <a:gd name="connsiteY0" fmla="*/ 1654629 h 1915886"/>
                <a:gd name="connsiteX1" fmla="*/ 1364343 w 1451429"/>
                <a:gd name="connsiteY1" fmla="*/ 1669143 h 1915886"/>
                <a:gd name="connsiteX2" fmla="*/ 1451429 w 1451429"/>
                <a:gd name="connsiteY2" fmla="*/ 1915886 h 1915886"/>
                <a:gd name="connsiteX3" fmla="*/ 0 w 1451429"/>
                <a:gd name="connsiteY3" fmla="*/ 1901372 h 1915886"/>
                <a:gd name="connsiteX4" fmla="*/ 812800 w 1451429"/>
                <a:gd name="connsiteY4" fmla="*/ 0 h 1915886"/>
                <a:gd name="connsiteX5" fmla="*/ 914400 w 1451429"/>
                <a:gd name="connsiteY5" fmla="*/ 348343 h 1915886"/>
                <a:gd name="connsiteX6" fmla="*/ 406400 w 1451429"/>
                <a:gd name="connsiteY6" fmla="*/ 1654629 h 1915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1429" h="1915886">
                  <a:moveTo>
                    <a:pt x="406400" y="1654629"/>
                  </a:moveTo>
                  <a:lnTo>
                    <a:pt x="1364343" y="1669143"/>
                  </a:lnTo>
                  <a:lnTo>
                    <a:pt x="1451429" y="1915886"/>
                  </a:lnTo>
                  <a:lnTo>
                    <a:pt x="0" y="1901372"/>
                  </a:lnTo>
                  <a:lnTo>
                    <a:pt x="812800" y="0"/>
                  </a:lnTo>
                  <a:lnTo>
                    <a:pt x="914400" y="348343"/>
                  </a:lnTo>
                  <a:lnTo>
                    <a:pt x="406400" y="1654629"/>
                  </a:lnTo>
                  <a:close/>
                </a:path>
              </a:pathLst>
            </a:custGeom>
            <a:solidFill>
              <a:srgbClr val="216C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prstClr val="white"/>
                </a:solidFill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2330110" y="3120572"/>
              <a:ext cx="928914" cy="2452914"/>
            </a:xfrm>
            <a:custGeom>
              <a:avLst/>
              <a:gdLst>
                <a:gd name="connsiteX0" fmla="*/ 0 w 928914"/>
                <a:gd name="connsiteY0" fmla="*/ 29029 h 2452914"/>
                <a:gd name="connsiteX1" fmla="*/ 928914 w 928914"/>
                <a:gd name="connsiteY1" fmla="*/ 2452914 h 2452914"/>
                <a:gd name="connsiteX2" fmla="*/ 522514 w 928914"/>
                <a:gd name="connsiteY2" fmla="*/ 0 h 2452914"/>
                <a:gd name="connsiteX3" fmla="*/ 0 w 928914"/>
                <a:gd name="connsiteY3" fmla="*/ 29029 h 2452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8914" h="2452914">
                  <a:moveTo>
                    <a:pt x="0" y="29029"/>
                  </a:moveTo>
                  <a:lnTo>
                    <a:pt x="928914" y="2452914"/>
                  </a:lnTo>
                  <a:lnTo>
                    <a:pt x="522514" y="0"/>
                  </a:lnTo>
                  <a:lnTo>
                    <a:pt x="0" y="29029"/>
                  </a:lnTo>
                  <a:close/>
                </a:path>
              </a:pathLst>
            </a:custGeom>
            <a:solidFill>
              <a:srgbClr val="3939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3337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9141" y="6602667"/>
            <a:ext cx="581906" cy="365125"/>
          </a:xfrm>
          <a:prstGeom prst="rect">
            <a:avLst/>
          </a:prstGeom>
        </p:spPr>
        <p:txBody>
          <a:bodyPr/>
          <a:lstStyle>
            <a:lvl1pPr algn="ctr">
              <a:defRPr lang="en-US" smtClean="0">
                <a:solidFill>
                  <a:srgbClr val="FF0000"/>
                </a:solidFill>
              </a:defRPr>
            </a:lvl1pPr>
          </a:lstStyle>
          <a:p>
            <a:fld id="{4C2143BD-DDDC-4030-AFD1-D2DD3F00D3BF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E325677-5A77-4D15-993C-ACE633A038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63041"/>
          <a:stretch/>
        </p:blipFill>
        <p:spPr>
          <a:xfrm flipH="1">
            <a:off x="10689266" y="0"/>
            <a:ext cx="1502734" cy="1066800"/>
          </a:xfrm>
          <a:prstGeom prst="rect">
            <a:avLst/>
          </a:prstGeom>
        </p:spPr>
      </p:pic>
      <p:sp>
        <p:nvSpPr>
          <p:cNvPr id="19" name="Flowchart: Document 18">
            <a:extLst>
              <a:ext uri="{FF2B5EF4-FFF2-40B4-BE49-F238E27FC236}">
                <a16:creationId xmlns:a16="http://schemas.microsoft.com/office/drawing/2014/main" id="{DBB39680-2548-49AD-957B-8B27204461B7}"/>
              </a:ext>
            </a:extLst>
          </p:cNvPr>
          <p:cNvSpPr/>
          <p:nvPr userDrawn="1"/>
        </p:nvSpPr>
        <p:spPr>
          <a:xfrm rot="5400000" flipH="1" flipV="1">
            <a:off x="10434213" y="-118129"/>
            <a:ext cx="1057755" cy="1294007"/>
          </a:xfrm>
          <a:prstGeom prst="flowChartDocumen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IN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46539" y="164815"/>
            <a:ext cx="10972800" cy="781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800" b="1">
                <a:solidFill>
                  <a:srgbClr val="502970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AC545C-D4CF-4B85-8167-B0AF429B336E}"/>
              </a:ext>
            </a:extLst>
          </p:cNvPr>
          <p:cNvCxnSpPr>
            <a:cxnSpLocks/>
          </p:cNvCxnSpPr>
          <p:nvPr userDrawn="1"/>
        </p:nvCxnSpPr>
        <p:spPr>
          <a:xfrm>
            <a:off x="1" y="1043011"/>
            <a:ext cx="12192000" cy="0"/>
          </a:xfrm>
          <a:prstGeom prst="line">
            <a:avLst/>
          </a:prstGeom>
          <a:ln w="6350" cap="sq">
            <a:solidFill>
              <a:srgbClr val="502970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Mondelez Logo Reveal | Animação, Tutoriais, Logos">
            <a:extLst>
              <a:ext uri="{FF2B5EF4-FFF2-40B4-BE49-F238E27FC236}">
                <a16:creationId xmlns:a16="http://schemas.microsoft.com/office/drawing/2014/main" id="{0F1917CA-64A3-4DFD-86F4-13365A063EF5}"/>
              </a:ext>
            </a:extLst>
          </p:cNvPr>
          <p:cNvPicPr>
            <a:picLocks noChangeAspect="1" noChangeArrowheads="1" noCrop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1320" y="0"/>
            <a:ext cx="1390682" cy="1043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492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91FDCA-8A7D-4F94-997D-4491BD80F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DD72B-84F0-499C-A500-A69AD46AF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7EFD5-2D21-462B-B0E8-218EFA046A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1C651-D223-4114-953F-A40A221972B3}" type="datetimeFigureOut">
              <a:rPr lang="en-IN" smtClean="0"/>
              <a:pPr/>
              <a:t>09-07-2020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2D9C0-9794-448C-B327-B0BA7F8936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FFD94-7957-47DE-9B52-3801D3E77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097DE-9983-4AA6-B047-1E59ACA0251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7870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8350" y="6602667"/>
            <a:ext cx="2555300" cy="365125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rgbClr val="FF0000"/>
                </a:solidFill>
              </a:defRPr>
            </a:lvl1pPr>
          </a:lstStyle>
          <a:p>
            <a:r>
              <a:rPr lang="en-US"/>
              <a:t>© Analytic Edge Proprietary and Confidential</a:t>
            </a:r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218" y="6602667"/>
            <a:ext cx="581838" cy="365125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4C2143BD-DDDC-4030-AFD1-D2DD3F00D3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56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0.xml"/><Relationship Id="rId3" Type="http://schemas.openxmlformats.org/officeDocument/2006/relationships/chart" Target="../charts/chart15.xml"/><Relationship Id="rId7" Type="http://schemas.openxmlformats.org/officeDocument/2006/relationships/chart" Target="../charts/chart19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8.xml"/><Relationship Id="rId5" Type="http://schemas.openxmlformats.org/officeDocument/2006/relationships/chart" Target="../charts/chart17.xml"/><Relationship Id="rId4" Type="http://schemas.openxmlformats.org/officeDocument/2006/relationships/chart" Target="../charts/chart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4.xml"/><Relationship Id="rId5" Type="http://schemas.openxmlformats.org/officeDocument/2006/relationships/chart" Target="../charts/chart23.xml"/><Relationship Id="rId4" Type="http://schemas.openxmlformats.org/officeDocument/2006/relationships/chart" Target="../charts/chart2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8.xml"/><Relationship Id="rId3" Type="http://schemas.openxmlformats.org/officeDocument/2006/relationships/chart" Target="../charts/chart25.xml"/><Relationship Id="rId7" Type="http://schemas.openxmlformats.org/officeDocument/2006/relationships/chart" Target="../charts/chart27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1.png"/><Relationship Id="rId5" Type="http://schemas.openxmlformats.org/officeDocument/2006/relationships/chart" Target="../charts/chart26.xml"/><Relationship Id="rId10" Type="http://schemas.openxmlformats.org/officeDocument/2006/relationships/chart" Target="../charts/chart29.xml"/><Relationship Id="rId4" Type="http://schemas.openxmlformats.org/officeDocument/2006/relationships/image" Target="../media/image18.png"/><Relationship Id="rId9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0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2.xml"/><Relationship Id="rId2" Type="http://schemas.openxmlformats.org/officeDocument/2006/relationships/chart" Target="../charts/chart3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4.xml"/><Relationship Id="rId4" Type="http://schemas.openxmlformats.org/officeDocument/2006/relationships/chart" Target="../charts/chart3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5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6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7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8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9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0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1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Diagonal Corners Rounded 12">
            <a:extLst>
              <a:ext uri="{FF2B5EF4-FFF2-40B4-BE49-F238E27FC236}">
                <a16:creationId xmlns:a16="http://schemas.microsoft.com/office/drawing/2014/main" id="{89421227-0703-40B8-8AFB-70990964435E}"/>
              </a:ext>
            </a:extLst>
          </p:cNvPr>
          <p:cNvSpPr/>
          <p:nvPr/>
        </p:nvSpPr>
        <p:spPr>
          <a:xfrm>
            <a:off x="348341" y="373554"/>
            <a:ext cx="6081488" cy="2035817"/>
          </a:xfrm>
          <a:prstGeom prst="round2DiagRect">
            <a:avLst>
              <a:gd name="adj1" fmla="val 20232"/>
              <a:gd name="adj2" fmla="val 0"/>
            </a:avLst>
          </a:prstGeom>
          <a:solidFill>
            <a:schemeClr val="bg1"/>
          </a:solidFill>
          <a:ln>
            <a:noFill/>
          </a:ln>
        </p:spPr>
        <p:txBody>
          <a:bodyPr wrap="square" anchor="ctr">
            <a:noAutofit/>
          </a:bodyPr>
          <a:lstStyle/>
          <a:p>
            <a:pPr marL="2052638" lvl="0"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Mondelez Australia </a:t>
            </a:r>
          </a:p>
          <a:p>
            <a:pPr marL="2052638" lvl="0"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Data Review Presentation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pic>
        <p:nvPicPr>
          <p:cNvPr id="4102" name="Picture 6" descr="Santa's Lost Reindeer">
            <a:extLst>
              <a:ext uri="{FF2B5EF4-FFF2-40B4-BE49-F238E27FC236}">
                <a16:creationId xmlns:a16="http://schemas.microsoft.com/office/drawing/2014/main" id="{D36BEE90-27F1-4D79-8C26-CFEF14AD866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04" y="37355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5134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CFCD66A9-2B3E-41B5-B341-0FBF02A79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900" y="86422"/>
            <a:ext cx="10972800" cy="781994"/>
          </a:xfrm>
        </p:spPr>
        <p:txBody>
          <a:bodyPr/>
          <a:lstStyle/>
          <a:p>
            <a:r>
              <a:rPr lang="en-US" dirty="0"/>
              <a:t>CDM Summary by State : 2019 vs 2018</a:t>
            </a:r>
            <a:endParaRPr lang="en-IN" dirty="0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EBFEB638-2D27-45B7-9AA3-F362B111D9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1591205"/>
              </p:ext>
            </p:extLst>
          </p:nvPr>
        </p:nvGraphicFramePr>
        <p:xfrm>
          <a:off x="146539" y="1219201"/>
          <a:ext cx="11753723" cy="16729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4EE1B07-CE28-4139-AC77-EA6836E398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681293"/>
              </p:ext>
            </p:extLst>
          </p:nvPr>
        </p:nvGraphicFramePr>
        <p:xfrm>
          <a:off x="262710" y="2512440"/>
          <a:ext cx="11131005" cy="7819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7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88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480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7886">
                  <a:extLst>
                    <a:ext uri="{9D8B030D-6E8A-4147-A177-3AD203B41FA5}">
                      <a16:colId xmlns:a16="http://schemas.microsoft.com/office/drawing/2014/main" val="1346281274"/>
                    </a:ext>
                  </a:extLst>
                </a:gridCol>
                <a:gridCol w="14659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49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6953">
                  <a:extLst>
                    <a:ext uri="{9D8B030D-6E8A-4147-A177-3AD203B41FA5}">
                      <a16:colId xmlns:a16="http://schemas.microsoft.com/office/drawing/2014/main" val="1049074293"/>
                    </a:ext>
                  </a:extLst>
                </a:gridCol>
                <a:gridCol w="13498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2404">
                <a:tc rowSpan="3">
                  <a:txBody>
                    <a:bodyPr/>
                    <a:lstStyle/>
                    <a:p>
                      <a:pPr algn="ctr">
                        <a:defRPr sz="1200" b="1" i="0" u="none" strike="noStrike" kern="1200" spc="0" baseline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+mn-lt"/>
                        </a:rPr>
                        <a:t>Volume</a:t>
                      </a:r>
                      <a:r>
                        <a:rPr lang="en-US" sz="1000" b="1" baseline="0" dirty="0">
                          <a:solidFill>
                            <a:schemeClr val="bg1"/>
                          </a:solidFill>
                          <a:latin typeface="+mn-lt"/>
                        </a:rPr>
                        <a:t> (‘000KG)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5720" marR="45720" marT="18288" marB="18288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2019 vs 2018 % YOY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C9E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C9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85">
                <a:tc vMerge="1"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b"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Total AUS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C9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NSW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C9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QLD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C9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C9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TAS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C9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VIC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C9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C9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404">
                <a:tc vMerge="1">
                  <a:txBody>
                    <a:bodyPr/>
                    <a:lstStyle/>
                    <a:p>
                      <a:pPr algn="ctr" fontAlgn="b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18288" marB="1828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4.4%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3.5%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4.6%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5.8%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6.8%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4.4%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4.5%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Arrow: Up 57">
            <a:extLst>
              <a:ext uri="{FF2B5EF4-FFF2-40B4-BE49-F238E27FC236}">
                <a16:creationId xmlns:a16="http://schemas.microsoft.com/office/drawing/2014/main" id="{61E145B7-51FD-4C63-BAA3-FF0B4DB93193}"/>
              </a:ext>
            </a:extLst>
          </p:cNvPr>
          <p:cNvSpPr/>
          <p:nvPr/>
        </p:nvSpPr>
        <p:spPr>
          <a:xfrm>
            <a:off x="5413952" y="3032315"/>
            <a:ext cx="117220" cy="236652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22" name="Arrow: Up 57">
            <a:extLst>
              <a:ext uri="{FF2B5EF4-FFF2-40B4-BE49-F238E27FC236}">
                <a16:creationId xmlns:a16="http://schemas.microsoft.com/office/drawing/2014/main" id="{61E145B7-51FD-4C63-BAA3-FF0B4DB93193}"/>
              </a:ext>
            </a:extLst>
          </p:cNvPr>
          <p:cNvSpPr/>
          <p:nvPr/>
        </p:nvSpPr>
        <p:spPr>
          <a:xfrm>
            <a:off x="6852318" y="3041023"/>
            <a:ext cx="117220" cy="236652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23" name="Arrow: Up 57">
            <a:extLst>
              <a:ext uri="{FF2B5EF4-FFF2-40B4-BE49-F238E27FC236}">
                <a16:creationId xmlns:a16="http://schemas.microsoft.com/office/drawing/2014/main" id="{61E145B7-51FD-4C63-BAA3-FF0B4DB93193}"/>
              </a:ext>
            </a:extLst>
          </p:cNvPr>
          <p:cNvSpPr/>
          <p:nvPr/>
        </p:nvSpPr>
        <p:spPr>
          <a:xfrm>
            <a:off x="8260203" y="3049732"/>
            <a:ext cx="117220" cy="236652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25" name="Arrow: Up 57">
            <a:extLst>
              <a:ext uri="{FF2B5EF4-FFF2-40B4-BE49-F238E27FC236}">
                <a16:creationId xmlns:a16="http://schemas.microsoft.com/office/drawing/2014/main" id="{61E145B7-51FD-4C63-BAA3-FF0B4DB93193}"/>
              </a:ext>
            </a:extLst>
          </p:cNvPr>
          <p:cNvSpPr/>
          <p:nvPr/>
        </p:nvSpPr>
        <p:spPr>
          <a:xfrm>
            <a:off x="9778392" y="3032315"/>
            <a:ext cx="117220" cy="236652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26" name="Arrow: Up 57">
            <a:extLst>
              <a:ext uri="{FF2B5EF4-FFF2-40B4-BE49-F238E27FC236}">
                <a16:creationId xmlns:a16="http://schemas.microsoft.com/office/drawing/2014/main" id="{61E145B7-51FD-4C63-BAA3-FF0B4DB93193}"/>
              </a:ext>
            </a:extLst>
          </p:cNvPr>
          <p:cNvSpPr/>
          <p:nvPr/>
        </p:nvSpPr>
        <p:spPr>
          <a:xfrm>
            <a:off x="11176117" y="3041023"/>
            <a:ext cx="117220" cy="236652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43" name="Arrow: Up 57">
            <a:extLst>
              <a:ext uri="{FF2B5EF4-FFF2-40B4-BE49-F238E27FC236}">
                <a16:creationId xmlns:a16="http://schemas.microsoft.com/office/drawing/2014/main" id="{61E145B7-51FD-4C63-BAA3-FF0B4DB93193}"/>
              </a:ext>
            </a:extLst>
          </p:cNvPr>
          <p:cNvSpPr/>
          <p:nvPr/>
        </p:nvSpPr>
        <p:spPr>
          <a:xfrm>
            <a:off x="4016223" y="3041024"/>
            <a:ext cx="117220" cy="236652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44" name="Arrow: Up 57">
            <a:extLst>
              <a:ext uri="{FF2B5EF4-FFF2-40B4-BE49-F238E27FC236}">
                <a16:creationId xmlns:a16="http://schemas.microsoft.com/office/drawing/2014/main" id="{61E145B7-51FD-4C63-BAA3-FF0B4DB93193}"/>
              </a:ext>
            </a:extLst>
          </p:cNvPr>
          <p:cNvSpPr/>
          <p:nvPr/>
        </p:nvSpPr>
        <p:spPr>
          <a:xfrm>
            <a:off x="2593827" y="3036670"/>
            <a:ext cx="117220" cy="236652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240402E-D0C8-4F7A-ABC2-55E3682B7644}"/>
              </a:ext>
            </a:extLst>
          </p:cNvPr>
          <p:cNvSpPr txBox="1"/>
          <p:nvPr/>
        </p:nvSpPr>
        <p:spPr>
          <a:xfrm>
            <a:off x="130815" y="703164"/>
            <a:ext cx="10628081" cy="338554"/>
          </a:xfrm>
          <a:prstGeom prst="rect">
            <a:avLst/>
          </a:prstGeom>
          <a:solidFill>
            <a:srgbClr val="F3EBF9"/>
          </a:solidFill>
        </p:spPr>
        <p:txBody>
          <a:bodyPr wrap="square" rtlCol="0" anchor="ctr">
            <a:spAutoFit/>
          </a:bodyPr>
          <a:lstStyle/>
          <a:p>
            <a:endParaRPr lang="en-US" sz="1600" dirty="0"/>
          </a:p>
        </p:txBody>
      </p:sp>
      <p:graphicFrame>
        <p:nvGraphicFramePr>
          <p:cNvPr id="48" name="Chart 47">
            <a:extLst>
              <a:ext uri="{FF2B5EF4-FFF2-40B4-BE49-F238E27FC236}">
                <a16:creationId xmlns:a16="http://schemas.microsoft.com/office/drawing/2014/main" id="{C3607D3F-63ED-4AA8-97AF-E4D6FEB9E0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2677954"/>
              </p:ext>
            </p:extLst>
          </p:nvPr>
        </p:nvGraphicFramePr>
        <p:xfrm>
          <a:off x="626961" y="3422958"/>
          <a:ext cx="11565039" cy="16729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0BDA7EB7-703D-4110-AC7D-668C01700D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487156"/>
              </p:ext>
            </p:extLst>
          </p:nvPr>
        </p:nvGraphicFramePr>
        <p:xfrm>
          <a:off x="262710" y="5304750"/>
          <a:ext cx="11131005" cy="7819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7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88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480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7886">
                  <a:extLst>
                    <a:ext uri="{9D8B030D-6E8A-4147-A177-3AD203B41FA5}">
                      <a16:colId xmlns:a16="http://schemas.microsoft.com/office/drawing/2014/main" val="1346281274"/>
                    </a:ext>
                  </a:extLst>
                </a:gridCol>
                <a:gridCol w="14659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49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6953">
                  <a:extLst>
                    <a:ext uri="{9D8B030D-6E8A-4147-A177-3AD203B41FA5}">
                      <a16:colId xmlns:a16="http://schemas.microsoft.com/office/drawing/2014/main" val="1049074293"/>
                    </a:ext>
                  </a:extLst>
                </a:gridCol>
                <a:gridCol w="13498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2404">
                <a:tc rowSpan="3">
                  <a:txBody>
                    <a:bodyPr/>
                    <a:lstStyle/>
                    <a:p>
                      <a:pPr algn="ctr">
                        <a:defRPr sz="1200" b="1" i="0" u="none" strike="noStrike" kern="1200" spc="0" baseline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+mn-lt"/>
                        </a:rPr>
                        <a:t>Value Sales</a:t>
                      </a:r>
                    </a:p>
                  </a:txBody>
                  <a:tcPr marL="45720" marR="45720" marT="18288" marB="18288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2019 vs 2018 % YOY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C9E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C9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85">
                <a:tc vMerge="1"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b"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Total AUS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C9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NSW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C9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QLD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C9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C9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TAS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C9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VIC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C9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C9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404">
                <a:tc vMerge="1">
                  <a:txBody>
                    <a:bodyPr/>
                    <a:lstStyle/>
                    <a:p>
                      <a:pPr algn="ctr" fontAlgn="b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18288" marB="1828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6.6%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5.6%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6.9%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7.3%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8.8%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6.6%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6.7%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0" name="Arrow: Up 57">
            <a:extLst>
              <a:ext uri="{FF2B5EF4-FFF2-40B4-BE49-F238E27FC236}">
                <a16:creationId xmlns:a16="http://schemas.microsoft.com/office/drawing/2014/main" id="{716ADF55-5EEB-4682-8CF7-7F0B1827953A}"/>
              </a:ext>
            </a:extLst>
          </p:cNvPr>
          <p:cNvSpPr/>
          <p:nvPr/>
        </p:nvSpPr>
        <p:spPr>
          <a:xfrm>
            <a:off x="5413952" y="5824625"/>
            <a:ext cx="117220" cy="236652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51" name="Arrow: Up 57">
            <a:extLst>
              <a:ext uri="{FF2B5EF4-FFF2-40B4-BE49-F238E27FC236}">
                <a16:creationId xmlns:a16="http://schemas.microsoft.com/office/drawing/2014/main" id="{A5FFC674-37A0-4B13-AC45-CC67421D691F}"/>
              </a:ext>
            </a:extLst>
          </p:cNvPr>
          <p:cNvSpPr/>
          <p:nvPr/>
        </p:nvSpPr>
        <p:spPr>
          <a:xfrm>
            <a:off x="6852318" y="5833333"/>
            <a:ext cx="117220" cy="236652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52" name="Arrow: Up 57">
            <a:extLst>
              <a:ext uri="{FF2B5EF4-FFF2-40B4-BE49-F238E27FC236}">
                <a16:creationId xmlns:a16="http://schemas.microsoft.com/office/drawing/2014/main" id="{A22A422D-A1E0-4B43-A626-7D98A2E31D3D}"/>
              </a:ext>
            </a:extLst>
          </p:cNvPr>
          <p:cNvSpPr/>
          <p:nvPr/>
        </p:nvSpPr>
        <p:spPr>
          <a:xfrm>
            <a:off x="8260203" y="5842042"/>
            <a:ext cx="117220" cy="236652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53" name="Arrow: Up 57">
            <a:extLst>
              <a:ext uri="{FF2B5EF4-FFF2-40B4-BE49-F238E27FC236}">
                <a16:creationId xmlns:a16="http://schemas.microsoft.com/office/drawing/2014/main" id="{495C489B-842E-4770-A17F-515ECBB61EAF}"/>
              </a:ext>
            </a:extLst>
          </p:cNvPr>
          <p:cNvSpPr/>
          <p:nvPr/>
        </p:nvSpPr>
        <p:spPr>
          <a:xfrm>
            <a:off x="9778392" y="5824625"/>
            <a:ext cx="117220" cy="236652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54" name="Arrow: Up 57">
            <a:extLst>
              <a:ext uri="{FF2B5EF4-FFF2-40B4-BE49-F238E27FC236}">
                <a16:creationId xmlns:a16="http://schemas.microsoft.com/office/drawing/2014/main" id="{D1DEDD6E-E1CA-4BD9-B6E6-160A08B9646C}"/>
              </a:ext>
            </a:extLst>
          </p:cNvPr>
          <p:cNvSpPr/>
          <p:nvPr/>
        </p:nvSpPr>
        <p:spPr>
          <a:xfrm>
            <a:off x="11176117" y="5833333"/>
            <a:ext cx="117220" cy="236652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55" name="Arrow: Up 57">
            <a:extLst>
              <a:ext uri="{FF2B5EF4-FFF2-40B4-BE49-F238E27FC236}">
                <a16:creationId xmlns:a16="http://schemas.microsoft.com/office/drawing/2014/main" id="{64B68298-2869-4F3D-9303-EEFC5CAF42F9}"/>
              </a:ext>
            </a:extLst>
          </p:cNvPr>
          <p:cNvSpPr/>
          <p:nvPr/>
        </p:nvSpPr>
        <p:spPr>
          <a:xfrm>
            <a:off x="4016223" y="5833334"/>
            <a:ext cx="117220" cy="236652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56" name="Arrow: Up 57">
            <a:extLst>
              <a:ext uri="{FF2B5EF4-FFF2-40B4-BE49-F238E27FC236}">
                <a16:creationId xmlns:a16="http://schemas.microsoft.com/office/drawing/2014/main" id="{552A8D2F-B6A1-4360-A3E9-2E048E3E92E8}"/>
              </a:ext>
            </a:extLst>
          </p:cNvPr>
          <p:cNvSpPr/>
          <p:nvPr/>
        </p:nvSpPr>
        <p:spPr>
          <a:xfrm>
            <a:off x="2593827" y="5828980"/>
            <a:ext cx="117220" cy="236652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3072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14B15-5CB0-41D5-BF78-C736E269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9141" y="6602667"/>
            <a:ext cx="581906" cy="365125"/>
          </a:xfrm>
          <a:prstGeom prst="rect">
            <a:avLst/>
          </a:prstGeom>
        </p:spPr>
        <p:txBody>
          <a:bodyPr/>
          <a:lstStyle>
            <a:lvl1pPr algn="ctr">
              <a:defRPr lang="en-US" smtClean="0">
                <a:solidFill>
                  <a:srgbClr val="FF000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143BD-DDDC-4030-AFD1-D2DD3F00D3BF}" type="slidenum">
              <a:rPr kumimoji="0" lang="en-IN" sz="800" b="0" i="0" u="none" strike="noStrike" kern="1200" cap="none" spc="0" normalizeH="0" baseline="0" noProof="0" smtClean="0">
                <a:ln>
                  <a:noFill/>
                </a:ln>
                <a:solidFill>
                  <a:srgbClr val="502970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IN" sz="800" b="0" i="0" u="none" strike="noStrike" kern="1200" cap="none" spc="0" normalizeH="0" baseline="0" noProof="0" dirty="0">
              <a:ln>
                <a:noFill/>
              </a:ln>
              <a:solidFill>
                <a:srgbClr val="502970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92B9B02-5F06-4CB1-8F36-4D6BCE784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6730" y="6242907"/>
            <a:ext cx="2558540" cy="365125"/>
          </a:xfrm>
          <a:prstGeom prst="rect">
            <a:avLst/>
          </a:prstGeom>
        </p:spPr>
        <p:txBody>
          <a:bodyPr/>
          <a:lstStyle>
            <a:lvl1pPr algn="ctr">
              <a:defRPr lang="en-US" smtClean="0">
                <a:solidFill>
                  <a:srgbClr val="FF000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02970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Confidential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D1E9F2-82F2-4D26-B0D8-BD2790251676}"/>
              </a:ext>
            </a:extLst>
          </p:cNvPr>
          <p:cNvSpPr/>
          <p:nvPr/>
        </p:nvSpPr>
        <p:spPr>
          <a:xfrm>
            <a:off x="200715" y="6438372"/>
            <a:ext cx="6238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IN" sz="1000" dirty="0">
                <a:solidFill>
                  <a:srgbClr val="502970"/>
                </a:solidFill>
              </a:rPr>
              <a:t>Source: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CFCD66A9-2B3E-41B5-B341-0FBF02A79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IN" dirty="0"/>
              <a:t>CDM vs Category Summary : 2019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59A171A-6323-4836-999F-E71F8BED8A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875756"/>
              </p:ext>
            </p:extLst>
          </p:nvPr>
        </p:nvGraphicFramePr>
        <p:xfrm>
          <a:off x="512659" y="1491175"/>
          <a:ext cx="10972800" cy="45783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49102">
                  <a:extLst>
                    <a:ext uri="{9D8B030D-6E8A-4147-A177-3AD203B41FA5}">
                      <a16:colId xmlns:a16="http://schemas.microsoft.com/office/drawing/2014/main" val="4071789194"/>
                    </a:ext>
                  </a:extLst>
                </a:gridCol>
                <a:gridCol w="2397870">
                  <a:extLst>
                    <a:ext uri="{9D8B030D-6E8A-4147-A177-3AD203B41FA5}">
                      <a16:colId xmlns:a16="http://schemas.microsoft.com/office/drawing/2014/main" val="1135494885"/>
                    </a:ext>
                  </a:extLst>
                </a:gridCol>
                <a:gridCol w="2251032">
                  <a:extLst>
                    <a:ext uri="{9D8B030D-6E8A-4147-A177-3AD203B41FA5}">
                      <a16:colId xmlns:a16="http://schemas.microsoft.com/office/drawing/2014/main" val="543499828"/>
                    </a:ext>
                  </a:extLst>
                </a:gridCol>
                <a:gridCol w="2674796">
                  <a:extLst>
                    <a:ext uri="{9D8B030D-6E8A-4147-A177-3AD203B41FA5}">
                      <a16:colId xmlns:a16="http://schemas.microsoft.com/office/drawing/2014/main" val="4032579441"/>
                    </a:ext>
                  </a:extLst>
                </a:gridCol>
              </a:tblGrid>
              <a:tr h="35383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Geography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CDM  Volume Sales(000’ KG)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 Vol Sales(000’ KG)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Volume Share in Category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544085"/>
                  </a:ext>
                </a:extLst>
              </a:tr>
              <a:tr h="5623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Australia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21,360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87,019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5636986"/>
                  </a:ext>
                </a:extLst>
              </a:tr>
              <a:tr h="5623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NSW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6,304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26,178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9098444"/>
                  </a:ext>
                </a:extLst>
              </a:tr>
              <a:tr h="5713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QLD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4,843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19,505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23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SA/NT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1,710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6,795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53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707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2,590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53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5,580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22,773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53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2,216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9,178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686605CC-91AE-4E76-8752-5521D489C30C}"/>
              </a:ext>
            </a:extLst>
          </p:cNvPr>
          <p:cNvSpPr/>
          <p:nvPr/>
        </p:nvSpPr>
        <p:spPr>
          <a:xfrm>
            <a:off x="230359" y="6611779"/>
            <a:ext cx="4844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502970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Note:</a:t>
            </a:r>
          </a:p>
        </p:txBody>
      </p:sp>
    </p:spTree>
    <p:extLst>
      <p:ext uri="{BB962C8B-B14F-4D97-AF65-F5344CB8AC3E}">
        <p14:creationId xmlns:p14="http://schemas.microsoft.com/office/powerpoint/2010/main" val="700227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14B15-5CB0-41D5-BF78-C736E269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9141" y="6602667"/>
            <a:ext cx="581906" cy="365125"/>
          </a:xfrm>
          <a:prstGeom prst="rect">
            <a:avLst/>
          </a:prstGeom>
        </p:spPr>
        <p:txBody>
          <a:bodyPr/>
          <a:lstStyle>
            <a:lvl1pPr algn="ctr">
              <a:defRPr lang="en-US" smtClean="0">
                <a:solidFill>
                  <a:srgbClr val="FF000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143BD-DDDC-4030-AFD1-D2DD3F00D3BF}" type="slidenum">
              <a:rPr kumimoji="0" lang="en-IN" sz="800" b="0" i="0" u="none" strike="noStrike" kern="1200" cap="none" spc="0" normalizeH="0" baseline="0" noProof="0" smtClean="0">
                <a:ln>
                  <a:noFill/>
                </a:ln>
                <a:solidFill>
                  <a:srgbClr val="502970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IN" sz="800" b="0" i="0" u="none" strike="noStrike" kern="1200" cap="none" spc="0" normalizeH="0" baseline="0" noProof="0" dirty="0">
              <a:ln>
                <a:noFill/>
              </a:ln>
              <a:solidFill>
                <a:srgbClr val="502970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92B9B02-5F06-4CB1-8F36-4D6BCE784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6730" y="6242907"/>
            <a:ext cx="2558540" cy="365125"/>
          </a:xfrm>
          <a:prstGeom prst="rect">
            <a:avLst/>
          </a:prstGeom>
        </p:spPr>
        <p:txBody>
          <a:bodyPr/>
          <a:lstStyle>
            <a:lvl1pPr algn="ctr">
              <a:defRPr lang="en-US" smtClean="0">
                <a:solidFill>
                  <a:srgbClr val="FF000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02970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Confidential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D1E9F2-82F2-4D26-B0D8-BD2790251676}"/>
              </a:ext>
            </a:extLst>
          </p:cNvPr>
          <p:cNvSpPr/>
          <p:nvPr/>
        </p:nvSpPr>
        <p:spPr>
          <a:xfrm>
            <a:off x="200715" y="6438372"/>
            <a:ext cx="6238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IN" sz="1000" dirty="0">
                <a:solidFill>
                  <a:srgbClr val="502970"/>
                </a:solidFill>
              </a:rPr>
              <a:t>Source: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CFCD66A9-2B3E-41B5-B341-0FBF02A79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IN" dirty="0"/>
              <a:t>Volume Sales and share: CDM vs Competitors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59A171A-6323-4836-999F-E71F8BED8A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446356"/>
              </p:ext>
            </p:extLst>
          </p:nvPr>
        </p:nvGraphicFramePr>
        <p:xfrm>
          <a:off x="437322" y="4386470"/>
          <a:ext cx="10682014" cy="14176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4980">
                  <a:extLst>
                    <a:ext uri="{9D8B030D-6E8A-4147-A177-3AD203B41FA5}">
                      <a16:colId xmlns:a16="http://schemas.microsoft.com/office/drawing/2014/main" val="4071789194"/>
                    </a:ext>
                  </a:extLst>
                </a:gridCol>
                <a:gridCol w="10152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5226">
                  <a:extLst>
                    <a:ext uri="{9D8B030D-6E8A-4147-A177-3AD203B41FA5}">
                      <a16:colId xmlns:a16="http://schemas.microsoft.com/office/drawing/2014/main" val="1135494885"/>
                    </a:ext>
                  </a:extLst>
                </a:gridCol>
                <a:gridCol w="1015226">
                  <a:extLst>
                    <a:ext uri="{9D8B030D-6E8A-4147-A177-3AD203B41FA5}">
                      <a16:colId xmlns:a16="http://schemas.microsoft.com/office/drawing/2014/main" val="543499828"/>
                    </a:ext>
                  </a:extLst>
                </a:gridCol>
                <a:gridCol w="1015226">
                  <a:extLst>
                    <a:ext uri="{9D8B030D-6E8A-4147-A177-3AD203B41FA5}">
                      <a16:colId xmlns:a16="http://schemas.microsoft.com/office/drawing/2014/main" val="4032579441"/>
                    </a:ext>
                  </a:extLst>
                </a:gridCol>
                <a:gridCol w="1015226">
                  <a:extLst>
                    <a:ext uri="{9D8B030D-6E8A-4147-A177-3AD203B41FA5}">
                      <a16:colId xmlns:a16="http://schemas.microsoft.com/office/drawing/2014/main" val="4018937343"/>
                    </a:ext>
                  </a:extLst>
                </a:gridCol>
                <a:gridCol w="1015226">
                  <a:extLst>
                    <a:ext uri="{9D8B030D-6E8A-4147-A177-3AD203B41FA5}">
                      <a16:colId xmlns:a16="http://schemas.microsoft.com/office/drawing/2014/main" val="2892751810"/>
                    </a:ext>
                  </a:extLst>
                </a:gridCol>
                <a:gridCol w="1015226">
                  <a:extLst>
                    <a:ext uri="{9D8B030D-6E8A-4147-A177-3AD203B41FA5}">
                      <a16:colId xmlns:a16="http://schemas.microsoft.com/office/drawing/2014/main" val="2812365520"/>
                    </a:ext>
                  </a:extLst>
                </a:gridCol>
                <a:gridCol w="101522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15226">
                  <a:extLst>
                    <a:ext uri="{9D8B030D-6E8A-4147-A177-3AD203B41FA5}">
                      <a16:colId xmlns:a16="http://schemas.microsoft.com/office/drawing/2014/main" val="2915942725"/>
                    </a:ext>
                  </a:extLst>
                </a:gridCol>
              </a:tblGrid>
              <a:tr h="58906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Measure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1" i="0" u="none" strike="noStrike">
                          <a:solidFill>
                            <a:srgbClr val="FFFFFF"/>
                          </a:solidFill>
                          <a:effectLst/>
                          <a:latin typeface="Bahnschrift" panose="020B0502040204020203" pitchFamily="34" charset="0"/>
                        </a:rPr>
                        <a:t>CDM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1" i="0" u="none" strike="noStrike">
                          <a:solidFill>
                            <a:srgbClr val="FFFFFF"/>
                          </a:solidFill>
                          <a:effectLst/>
                          <a:latin typeface="Bahnschrift" panose="020B0502040204020203" pitchFamily="34" charset="0"/>
                        </a:rPr>
                        <a:t>Darrell Lea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1" i="0" u="none" strike="noStrike">
                          <a:solidFill>
                            <a:srgbClr val="FFFFFF"/>
                          </a:solidFill>
                          <a:effectLst/>
                          <a:latin typeface="Bahnschrift" panose="020B0502040204020203" pitchFamily="34" charset="0"/>
                        </a:rPr>
                        <a:t>Kit Kat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1" i="0" u="none" strike="noStrike">
                          <a:solidFill>
                            <a:srgbClr val="FFFFFF"/>
                          </a:solidFill>
                          <a:effectLst/>
                          <a:latin typeface="Bahnschrift" panose="020B0502040204020203" pitchFamily="34" charset="0"/>
                        </a:rPr>
                        <a:t>Lindt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1" i="0" u="none" strike="noStrike">
                          <a:solidFill>
                            <a:srgbClr val="FFFFFF"/>
                          </a:solidFill>
                          <a:effectLst/>
                          <a:latin typeface="Bahnschrift" panose="020B0502040204020203" pitchFamily="34" charset="0"/>
                        </a:rPr>
                        <a:t>M &amp; M's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1" i="0" u="none" strike="noStrike">
                          <a:solidFill>
                            <a:srgbClr val="FFFFFF"/>
                          </a:solidFill>
                          <a:effectLst/>
                          <a:latin typeface="Bahnschrift" panose="020B0502040204020203" pitchFamily="34" charset="0"/>
                        </a:rPr>
                        <a:t>Maltesers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Bahnschrift" panose="020B0502040204020203" pitchFamily="34" charset="0"/>
                        </a:rPr>
                        <a:t>Mars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Chocolate Category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544085"/>
                  </a:ext>
                </a:extLst>
              </a:tr>
              <a:tr h="382673">
                <a:tc rowSpan="2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Sales Volume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IN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(‘000 KG)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20,469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4,034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7,007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5,602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3,541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3,083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84,086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946">
                <a:tc vMerge="1">
                  <a:txBody>
                    <a:bodyPr/>
                    <a:lstStyle/>
                    <a:p>
                      <a:pPr algn="ctr" rtl="0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21,360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2,209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4,550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6,873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4,426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3,777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3,596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87,019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509450" y="6505303"/>
            <a:ext cx="5159829" cy="339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900" dirty="0">
              <a:solidFill>
                <a:schemeClr val="tx1"/>
              </a:solidFill>
            </a:endParaRPr>
          </a:p>
          <a:p>
            <a:pPr algn="ctr"/>
            <a:endParaRPr lang="en-IN" sz="9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D1E9F2-82F2-4D26-B0D8-BD2790251676}"/>
              </a:ext>
            </a:extLst>
          </p:cNvPr>
          <p:cNvSpPr/>
          <p:nvPr/>
        </p:nvSpPr>
        <p:spPr>
          <a:xfrm>
            <a:off x="218368" y="6611779"/>
            <a:ext cx="4892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IN" sz="1000" dirty="0">
                <a:solidFill>
                  <a:srgbClr val="502970"/>
                </a:solidFill>
              </a:rPr>
              <a:t>Note: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04577C8B-4EEE-4C25-A1DB-D5BB4BE6C1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0815813"/>
              </p:ext>
            </p:extLst>
          </p:nvPr>
        </p:nvGraphicFramePr>
        <p:xfrm>
          <a:off x="230359" y="1306570"/>
          <a:ext cx="11512426" cy="2727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B70DC5CB-181E-4E8C-9F05-B282C664CE66}"/>
              </a:ext>
            </a:extLst>
          </p:cNvPr>
          <p:cNvGrpSpPr/>
          <p:nvPr/>
        </p:nvGrpSpPr>
        <p:grpSpPr>
          <a:xfrm>
            <a:off x="9938875" y="75060"/>
            <a:ext cx="640614" cy="629587"/>
            <a:chOff x="228601" y="1351384"/>
            <a:chExt cx="640614" cy="629587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02FE0D4-874E-4804-9B94-50C420DE8470}"/>
                </a:ext>
              </a:extLst>
            </p:cNvPr>
            <p:cNvSpPr/>
            <p:nvPr/>
          </p:nvSpPr>
          <p:spPr>
            <a:xfrm>
              <a:off x="228601" y="1351384"/>
              <a:ext cx="629587" cy="629587"/>
            </a:xfrm>
            <a:prstGeom prst="ellipse">
              <a:avLst/>
            </a:prstGeom>
            <a:solidFill>
              <a:srgbClr val="502970"/>
            </a:solidFill>
            <a:ln>
              <a:solidFill>
                <a:srgbClr val="5029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BE43A26-D7D0-4E2D-9CEE-38BCE2B24B9B}"/>
                </a:ext>
              </a:extLst>
            </p:cNvPr>
            <p:cNvSpPr/>
            <p:nvPr/>
          </p:nvSpPr>
          <p:spPr>
            <a:xfrm>
              <a:off x="239629" y="1352419"/>
              <a:ext cx="629586" cy="550111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  <a:effectLst>
              <a:innerShdw blurRad="546100" dist="50800" dir="18900000">
                <a:prstClr val="black">
                  <a:alpha val="50000"/>
                </a:prstClr>
              </a:inn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"/>
                  <a:ea typeface="+mn-ea"/>
                  <a:cs typeface="+mn-cs"/>
                </a:rPr>
                <a:t> 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501CCC3-45F8-4E0D-901C-CBD9564249EE}"/>
              </a:ext>
            </a:extLst>
          </p:cNvPr>
          <p:cNvSpPr txBox="1"/>
          <p:nvPr/>
        </p:nvSpPr>
        <p:spPr>
          <a:xfrm>
            <a:off x="146539" y="747690"/>
            <a:ext cx="10432950" cy="338554"/>
          </a:xfrm>
          <a:prstGeom prst="rect">
            <a:avLst/>
          </a:prstGeom>
          <a:solidFill>
            <a:srgbClr val="F3EBF9"/>
          </a:solidFill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++</a:t>
            </a:r>
          </a:p>
        </p:txBody>
      </p:sp>
    </p:spTree>
    <p:extLst>
      <p:ext uri="{BB962C8B-B14F-4D97-AF65-F5344CB8AC3E}">
        <p14:creationId xmlns:p14="http://schemas.microsoft.com/office/powerpoint/2010/main" val="3643353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FFBB879-59D7-4568-AC45-E95AE6C87ABF}"/>
              </a:ext>
            </a:extLst>
          </p:cNvPr>
          <p:cNvSpPr/>
          <p:nvPr/>
        </p:nvSpPr>
        <p:spPr>
          <a:xfrm>
            <a:off x="0" y="-114300"/>
            <a:ext cx="12192000" cy="69723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743200" algn="ctr"/>
            <a:r>
              <a:rPr lang="en-IN" sz="4400" b="1" dirty="0"/>
              <a:t>2019 vs 2018 </a:t>
            </a:r>
          </a:p>
          <a:p>
            <a:pPr marL="2743200" algn="ctr"/>
            <a:r>
              <a:rPr lang="en-IN" sz="4400" b="1" dirty="0"/>
              <a:t>Growth Topliner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14B15-5CB0-41D5-BF78-C736E269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9141" y="6602667"/>
            <a:ext cx="581906" cy="365125"/>
          </a:xfrm>
          <a:prstGeom prst="rect">
            <a:avLst/>
          </a:prstGeom>
        </p:spPr>
        <p:txBody>
          <a:bodyPr/>
          <a:lstStyle>
            <a:lvl1pPr algn="ctr">
              <a:defRPr lang="en-US" smtClean="0">
                <a:solidFill>
                  <a:srgbClr val="FF000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143BD-DDDC-4030-AFD1-D2DD3F00D3BF}" type="slidenum">
              <a:rPr kumimoji="0" lang="en-IN" sz="800" b="0" i="0" u="none" strike="noStrike" kern="1200" cap="none" spc="0" normalizeH="0" baseline="0" noProof="0" smtClean="0">
                <a:ln>
                  <a:noFill/>
                </a:ln>
                <a:solidFill>
                  <a:srgbClr val="502970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IN" sz="800" b="0" i="0" u="none" strike="noStrike" kern="1200" cap="none" spc="0" normalizeH="0" baseline="0" noProof="0" dirty="0">
              <a:ln>
                <a:noFill/>
              </a:ln>
              <a:solidFill>
                <a:srgbClr val="502970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92B9B02-5F06-4CB1-8F36-4D6BCE784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6730" y="6602667"/>
            <a:ext cx="2558540" cy="365125"/>
          </a:xfrm>
          <a:prstGeom prst="rect">
            <a:avLst/>
          </a:prstGeom>
        </p:spPr>
        <p:txBody>
          <a:bodyPr/>
          <a:lstStyle>
            <a:lvl1pPr algn="ctr">
              <a:defRPr lang="en-US" smtClean="0">
                <a:solidFill>
                  <a:srgbClr val="FF000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02970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Confidential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CFCD66A9-2B3E-41B5-B341-0FBF02A79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0504F9-BCEA-427A-A08C-7DBA050404B4}"/>
              </a:ext>
            </a:extLst>
          </p:cNvPr>
          <p:cNvSpPr/>
          <p:nvPr/>
        </p:nvSpPr>
        <p:spPr>
          <a:xfrm>
            <a:off x="228600" y="1432112"/>
            <a:ext cx="3981450" cy="376517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 descr="Financial Growth Icons - Download Free Vector Icons | Noun Project">
            <a:extLst>
              <a:ext uri="{FF2B5EF4-FFF2-40B4-BE49-F238E27FC236}">
                <a16:creationId xmlns:a16="http://schemas.microsoft.com/office/drawing/2014/main" id="{40E6A012-023A-485C-BDF5-8F81E5A56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rgbClr val="7030A0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497" y="1964872"/>
            <a:ext cx="2699656" cy="269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5588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B44DF-1759-434A-878A-ED1B8EC80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79" y="40605"/>
            <a:ext cx="10972800" cy="781994"/>
          </a:xfrm>
        </p:spPr>
        <p:txBody>
          <a:bodyPr>
            <a:normAutofit/>
          </a:bodyPr>
          <a:lstStyle/>
          <a:p>
            <a:r>
              <a:rPr lang="en-US" dirty="0"/>
              <a:t>What happened in 2019 vs 2018?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A6AA9DB-60C4-4ECB-9E5D-9294118733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711055"/>
              </p:ext>
            </p:extLst>
          </p:nvPr>
        </p:nvGraphicFramePr>
        <p:xfrm>
          <a:off x="491616" y="1332781"/>
          <a:ext cx="10339494" cy="49432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46408">
                  <a:extLst>
                    <a:ext uri="{9D8B030D-6E8A-4147-A177-3AD203B41FA5}">
                      <a16:colId xmlns:a16="http://schemas.microsoft.com/office/drawing/2014/main" val="4071789194"/>
                    </a:ext>
                  </a:extLst>
                </a:gridCol>
                <a:gridCol w="1213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3298">
                  <a:extLst>
                    <a:ext uri="{9D8B030D-6E8A-4147-A177-3AD203B41FA5}">
                      <a16:colId xmlns:a16="http://schemas.microsoft.com/office/drawing/2014/main" val="1135494885"/>
                    </a:ext>
                  </a:extLst>
                </a:gridCol>
                <a:gridCol w="1213298">
                  <a:extLst>
                    <a:ext uri="{9D8B030D-6E8A-4147-A177-3AD203B41FA5}">
                      <a16:colId xmlns:a16="http://schemas.microsoft.com/office/drawing/2014/main" val="543499828"/>
                    </a:ext>
                  </a:extLst>
                </a:gridCol>
                <a:gridCol w="1213298">
                  <a:extLst>
                    <a:ext uri="{9D8B030D-6E8A-4147-A177-3AD203B41FA5}">
                      <a16:colId xmlns:a16="http://schemas.microsoft.com/office/drawing/2014/main" val="4032579441"/>
                    </a:ext>
                  </a:extLst>
                </a:gridCol>
                <a:gridCol w="1213298">
                  <a:extLst>
                    <a:ext uri="{9D8B030D-6E8A-4147-A177-3AD203B41FA5}">
                      <a16:colId xmlns:a16="http://schemas.microsoft.com/office/drawing/2014/main" val="4018937343"/>
                    </a:ext>
                  </a:extLst>
                </a:gridCol>
                <a:gridCol w="1213298">
                  <a:extLst>
                    <a:ext uri="{9D8B030D-6E8A-4147-A177-3AD203B41FA5}">
                      <a16:colId xmlns:a16="http://schemas.microsoft.com/office/drawing/2014/main" val="2892751810"/>
                    </a:ext>
                  </a:extLst>
                </a:gridCol>
                <a:gridCol w="1213298">
                  <a:extLst>
                    <a:ext uri="{9D8B030D-6E8A-4147-A177-3AD203B41FA5}">
                      <a16:colId xmlns:a16="http://schemas.microsoft.com/office/drawing/2014/main" val="2812365520"/>
                    </a:ext>
                  </a:extLst>
                </a:gridCol>
              </a:tblGrid>
              <a:tr h="74596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2019 vs 2018 </a:t>
                      </a:r>
                    </a:p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(% Change)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AUS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NSW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QLD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544085"/>
                  </a:ext>
                </a:extLst>
              </a:tr>
              <a:tr h="48459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Category  Vol Sales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912479"/>
                  </a:ext>
                </a:extLst>
              </a:tr>
              <a:tr h="48459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Vol Sales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5636986"/>
                  </a:ext>
                </a:extLst>
              </a:tr>
              <a:tr h="4845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 Sales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59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Promo Volume Sales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47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Non Promo Volume Sales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19.2%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18.9%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47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Promo Vol share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I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ahnschrift"/>
                          <a:ea typeface="+mn-ea"/>
                          <a:cs typeface="+mn-cs"/>
                        </a:rPr>
                        <a:t>-4.1%</a:t>
                      </a:r>
                      <a:endParaRPr lang="en-I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47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Promo Units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I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ahnschrift"/>
                          <a:ea typeface="+mn-ea"/>
                          <a:cs typeface="+mn-cs"/>
                        </a:rPr>
                        <a:t>4.8%</a:t>
                      </a:r>
                      <a:endParaRPr lang="en-I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I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ahnschrift"/>
                          <a:ea typeface="+mn-ea"/>
                          <a:cs typeface="+mn-cs"/>
                        </a:rPr>
                        <a:t>3.9%</a:t>
                      </a:r>
                      <a:endParaRPr lang="en-I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I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ahnschrift"/>
                          <a:ea typeface="+mn-ea"/>
                          <a:cs typeface="+mn-cs"/>
                        </a:rPr>
                        <a:t>4.2%</a:t>
                      </a:r>
                      <a:endParaRPr lang="en-I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I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ahnschrift"/>
                          <a:ea typeface="+mn-ea"/>
                          <a:cs typeface="+mn-cs"/>
                        </a:rPr>
                        <a:t>7.0%</a:t>
                      </a:r>
                      <a:endParaRPr lang="en-I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I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ahnschrift"/>
                          <a:ea typeface="+mn-ea"/>
                          <a:cs typeface="+mn-cs"/>
                        </a:rPr>
                        <a:t>8.7%</a:t>
                      </a:r>
                      <a:endParaRPr lang="en-I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I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ahnschrift"/>
                          <a:ea typeface="+mn-ea"/>
                          <a:cs typeface="+mn-cs"/>
                        </a:rPr>
                        <a:t>5.9%</a:t>
                      </a:r>
                      <a:endParaRPr lang="en-I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I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ahnschrift"/>
                          <a:ea typeface="+mn-ea"/>
                          <a:cs typeface="+mn-cs"/>
                        </a:rPr>
                        <a:t>3.1%</a:t>
                      </a:r>
                      <a:endParaRPr lang="en-I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1089568"/>
                  </a:ext>
                </a:extLst>
              </a:tr>
              <a:tr h="5647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Non Promo Units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kumimoji="0" lang="en-I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ahnschrift"/>
                          <a:ea typeface="+mn-ea"/>
                          <a:cs typeface="+mn-cs"/>
                        </a:rPr>
                        <a:t>18.0%</a:t>
                      </a:r>
                      <a:endParaRPr kumimoji="0" lang="en-IN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ahnschrif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kumimoji="0" lang="en-I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ahnschrift"/>
                          <a:ea typeface="+mn-ea"/>
                          <a:cs typeface="+mn-cs"/>
                        </a:rPr>
                        <a:t>16.5%</a:t>
                      </a:r>
                      <a:endParaRPr kumimoji="0" lang="en-IN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ahnschrif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I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ahnschrift"/>
                          <a:ea typeface="+mn-ea"/>
                          <a:cs typeface="+mn-cs"/>
                        </a:rPr>
                        <a:t>21.1%</a:t>
                      </a:r>
                      <a:endParaRPr lang="en-I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I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ahnschrift"/>
                          <a:ea typeface="+mn-ea"/>
                          <a:cs typeface="+mn-cs"/>
                        </a:rPr>
                        <a:t>18.1%</a:t>
                      </a:r>
                      <a:endParaRPr lang="en-I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I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ahnschrift"/>
                          <a:ea typeface="+mn-ea"/>
                          <a:cs typeface="+mn-cs"/>
                        </a:rPr>
                        <a:t>17.9%</a:t>
                      </a:r>
                      <a:endParaRPr lang="en-I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I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ahnschrift"/>
                          <a:ea typeface="+mn-ea"/>
                          <a:cs typeface="+mn-cs"/>
                        </a:rPr>
                        <a:t>15.3%</a:t>
                      </a:r>
                      <a:endParaRPr lang="en-I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I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ahnschrift"/>
                          <a:ea typeface="+mn-ea"/>
                          <a:cs typeface="+mn-cs"/>
                        </a:rPr>
                        <a:t>22.5%</a:t>
                      </a:r>
                      <a:endParaRPr lang="en-I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8127036"/>
                  </a:ext>
                </a:extLst>
              </a:tr>
            </a:tbl>
          </a:graphicData>
        </a:graphic>
      </p:graphicFrame>
      <p:sp>
        <p:nvSpPr>
          <p:cNvPr id="22" name="Arrow: Up 57">
            <a:extLst>
              <a:ext uri="{FF2B5EF4-FFF2-40B4-BE49-F238E27FC236}">
                <a16:creationId xmlns:a16="http://schemas.microsoft.com/office/drawing/2014/main" id="{52F79F4E-D8F7-41D9-B9BC-41D360C566BC}"/>
              </a:ext>
            </a:extLst>
          </p:cNvPr>
          <p:cNvSpPr/>
          <p:nvPr/>
        </p:nvSpPr>
        <p:spPr>
          <a:xfrm>
            <a:off x="4536021" y="2635558"/>
            <a:ext cx="117220" cy="236652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24" name="Arrow: Up 57">
            <a:extLst>
              <a:ext uri="{FF2B5EF4-FFF2-40B4-BE49-F238E27FC236}">
                <a16:creationId xmlns:a16="http://schemas.microsoft.com/office/drawing/2014/main" id="{644ADE2B-C8DD-490C-9B58-A766522ADEA1}"/>
              </a:ext>
            </a:extLst>
          </p:cNvPr>
          <p:cNvSpPr/>
          <p:nvPr/>
        </p:nvSpPr>
        <p:spPr>
          <a:xfrm>
            <a:off x="5778137" y="2657330"/>
            <a:ext cx="117220" cy="236652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25" name="Arrow: Up 57">
            <a:extLst>
              <a:ext uri="{FF2B5EF4-FFF2-40B4-BE49-F238E27FC236}">
                <a16:creationId xmlns:a16="http://schemas.microsoft.com/office/drawing/2014/main" id="{9C253C73-C4EC-4869-9802-1CDDC3A8BAA0}"/>
              </a:ext>
            </a:extLst>
          </p:cNvPr>
          <p:cNvSpPr/>
          <p:nvPr/>
        </p:nvSpPr>
        <p:spPr>
          <a:xfrm>
            <a:off x="7012001" y="2666039"/>
            <a:ext cx="117220" cy="236652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29" name="Arrow: Up 57">
            <a:extLst>
              <a:ext uri="{FF2B5EF4-FFF2-40B4-BE49-F238E27FC236}">
                <a16:creationId xmlns:a16="http://schemas.microsoft.com/office/drawing/2014/main" id="{659F902C-36DA-466D-A417-835FAC91F2FC}"/>
              </a:ext>
            </a:extLst>
          </p:cNvPr>
          <p:cNvSpPr/>
          <p:nvPr/>
        </p:nvSpPr>
        <p:spPr>
          <a:xfrm>
            <a:off x="8146635" y="2674747"/>
            <a:ext cx="117220" cy="236652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30" name="Arrow: Up 57">
            <a:extLst>
              <a:ext uri="{FF2B5EF4-FFF2-40B4-BE49-F238E27FC236}">
                <a16:creationId xmlns:a16="http://schemas.microsoft.com/office/drawing/2014/main" id="{890B68E6-57DC-4879-BD6C-454091A574A2}"/>
              </a:ext>
            </a:extLst>
          </p:cNvPr>
          <p:cNvSpPr/>
          <p:nvPr/>
        </p:nvSpPr>
        <p:spPr>
          <a:xfrm>
            <a:off x="9336500" y="2670393"/>
            <a:ext cx="117220" cy="236652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31" name="Arrow: Up 57">
            <a:extLst>
              <a:ext uri="{FF2B5EF4-FFF2-40B4-BE49-F238E27FC236}">
                <a16:creationId xmlns:a16="http://schemas.microsoft.com/office/drawing/2014/main" id="{F0923D6A-6AE4-4A5A-8ED6-F75AF9645EC2}"/>
              </a:ext>
            </a:extLst>
          </p:cNvPr>
          <p:cNvSpPr/>
          <p:nvPr/>
        </p:nvSpPr>
        <p:spPr>
          <a:xfrm>
            <a:off x="10508289" y="2666039"/>
            <a:ext cx="117220" cy="236652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50" name="Arrow: Up 60">
            <a:extLst>
              <a:ext uri="{FF2B5EF4-FFF2-40B4-BE49-F238E27FC236}">
                <a16:creationId xmlns:a16="http://schemas.microsoft.com/office/drawing/2014/main" id="{EC1AAC35-C2B4-4173-9C50-43D270E58802}"/>
              </a:ext>
            </a:extLst>
          </p:cNvPr>
          <p:cNvSpPr/>
          <p:nvPr/>
        </p:nvSpPr>
        <p:spPr>
          <a:xfrm flipV="1">
            <a:off x="4594631" y="3638895"/>
            <a:ext cx="117220" cy="23665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55" name="Arrow: Up 60">
            <a:extLst>
              <a:ext uri="{FF2B5EF4-FFF2-40B4-BE49-F238E27FC236}">
                <a16:creationId xmlns:a16="http://schemas.microsoft.com/office/drawing/2014/main" id="{181AD0DD-04A6-41F3-9C40-C9E5313FC53B}"/>
              </a:ext>
            </a:extLst>
          </p:cNvPr>
          <p:cNvSpPr/>
          <p:nvPr/>
        </p:nvSpPr>
        <p:spPr>
          <a:xfrm flipV="1">
            <a:off x="10533299" y="3648165"/>
            <a:ext cx="117220" cy="23665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72" name="Arrow: Up 57">
            <a:extLst>
              <a:ext uri="{FF2B5EF4-FFF2-40B4-BE49-F238E27FC236}">
                <a16:creationId xmlns:a16="http://schemas.microsoft.com/office/drawing/2014/main" id="{52F79F4E-D8F7-41D9-B9BC-41D360C566BC}"/>
              </a:ext>
            </a:extLst>
          </p:cNvPr>
          <p:cNvSpPr/>
          <p:nvPr/>
        </p:nvSpPr>
        <p:spPr>
          <a:xfrm>
            <a:off x="3307651" y="2670392"/>
            <a:ext cx="117220" cy="236652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6E8970B-835D-462D-9EA7-4C5001206E80}"/>
              </a:ext>
            </a:extLst>
          </p:cNvPr>
          <p:cNvSpPr txBox="1"/>
          <p:nvPr/>
        </p:nvSpPr>
        <p:spPr>
          <a:xfrm>
            <a:off x="136903" y="689133"/>
            <a:ext cx="10432950" cy="338554"/>
          </a:xfrm>
          <a:prstGeom prst="rect">
            <a:avLst/>
          </a:prstGeom>
          <a:solidFill>
            <a:srgbClr val="F3EBF9"/>
          </a:solidFill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Volume Sales increased for CDM during 2019, driven by a rise in sales for CDM Bubbly and Curly </a:t>
            </a:r>
            <a:r>
              <a:rPr lang="en-US" sz="1600" dirty="0" err="1"/>
              <a:t>Wurly</a:t>
            </a:r>
            <a:endParaRPr lang="en-US" sz="16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A7032B8-F440-411E-83B2-89665F036956}"/>
              </a:ext>
            </a:extLst>
          </p:cNvPr>
          <p:cNvSpPr/>
          <p:nvPr/>
        </p:nvSpPr>
        <p:spPr>
          <a:xfrm>
            <a:off x="200715" y="6438372"/>
            <a:ext cx="6238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IN" sz="1000" dirty="0">
                <a:solidFill>
                  <a:srgbClr val="502970"/>
                </a:solidFill>
              </a:rPr>
              <a:t>Source: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3AAEB69-46E8-4005-9E20-AC2F1AD9C182}"/>
              </a:ext>
            </a:extLst>
          </p:cNvPr>
          <p:cNvSpPr/>
          <p:nvPr/>
        </p:nvSpPr>
        <p:spPr>
          <a:xfrm>
            <a:off x="770707" y="6140458"/>
            <a:ext cx="5159829" cy="339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900" dirty="0">
              <a:solidFill>
                <a:schemeClr val="tx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B3C56D6-4616-40A1-8CF0-36143DCF6FB1}"/>
              </a:ext>
            </a:extLst>
          </p:cNvPr>
          <p:cNvSpPr/>
          <p:nvPr/>
        </p:nvSpPr>
        <p:spPr>
          <a:xfrm>
            <a:off x="218368" y="6611779"/>
            <a:ext cx="4892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IN" sz="1000" dirty="0">
                <a:solidFill>
                  <a:srgbClr val="502970"/>
                </a:solidFill>
              </a:rPr>
              <a:t>Note:</a:t>
            </a:r>
          </a:p>
        </p:txBody>
      </p:sp>
      <p:sp>
        <p:nvSpPr>
          <p:cNvPr id="73" name="Arrow: Up 57">
            <a:extLst>
              <a:ext uri="{FF2B5EF4-FFF2-40B4-BE49-F238E27FC236}">
                <a16:creationId xmlns:a16="http://schemas.microsoft.com/office/drawing/2014/main" id="{1494A82C-2FB4-467B-B43E-DEE28A9959BE}"/>
              </a:ext>
            </a:extLst>
          </p:cNvPr>
          <p:cNvSpPr/>
          <p:nvPr/>
        </p:nvSpPr>
        <p:spPr>
          <a:xfrm>
            <a:off x="4558479" y="3123557"/>
            <a:ext cx="117220" cy="236652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74" name="Arrow: Up 57">
            <a:extLst>
              <a:ext uri="{FF2B5EF4-FFF2-40B4-BE49-F238E27FC236}">
                <a16:creationId xmlns:a16="http://schemas.microsoft.com/office/drawing/2014/main" id="{2F01652A-23C3-45CF-A60B-9712B49AB74C}"/>
              </a:ext>
            </a:extLst>
          </p:cNvPr>
          <p:cNvSpPr/>
          <p:nvPr/>
        </p:nvSpPr>
        <p:spPr>
          <a:xfrm>
            <a:off x="5800595" y="3145329"/>
            <a:ext cx="117220" cy="236652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75" name="Arrow: Up 57">
            <a:extLst>
              <a:ext uri="{FF2B5EF4-FFF2-40B4-BE49-F238E27FC236}">
                <a16:creationId xmlns:a16="http://schemas.microsoft.com/office/drawing/2014/main" id="{CF4858E7-B89A-4813-A3C1-458EF5D35058}"/>
              </a:ext>
            </a:extLst>
          </p:cNvPr>
          <p:cNvSpPr/>
          <p:nvPr/>
        </p:nvSpPr>
        <p:spPr>
          <a:xfrm>
            <a:off x="7034459" y="3154038"/>
            <a:ext cx="117220" cy="236652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76" name="Arrow: Up 57">
            <a:extLst>
              <a:ext uri="{FF2B5EF4-FFF2-40B4-BE49-F238E27FC236}">
                <a16:creationId xmlns:a16="http://schemas.microsoft.com/office/drawing/2014/main" id="{E726C850-5E7B-4558-B4E8-97C7D4A8C5E9}"/>
              </a:ext>
            </a:extLst>
          </p:cNvPr>
          <p:cNvSpPr/>
          <p:nvPr/>
        </p:nvSpPr>
        <p:spPr>
          <a:xfrm>
            <a:off x="8169093" y="3162746"/>
            <a:ext cx="117220" cy="236652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77" name="Arrow: Up 57">
            <a:extLst>
              <a:ext uri="{FF2B5EF4-FFF2-40B4-BE49-F238E27FC236}">
                <a16:creationId xmlns:a16="http://schemas.microsoft.com/office/drawing/2014/main" id="{457CB79F-8A9C-44EF-BDD6-B77ABC8A5AD0}"/>
              </a:ext>
            </a:extLst>
          </p:cNvPr>
          <p:cNvSpPr/>
          <p:nvPr/>
        </p:nvSpPr>
        <p:spPr>
          <a:xfrm>
            <a:off x="9358958" y="3158392"/>
            <a:ext cx="117220" cy="236652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78" name="Arrow: Up 57">
            <a:extLst>
              <a:ext uri="{FF2B5EF4-FFF2-40B4-BE49-F238E27FC236}">
                <a16:creationId xmlns:a16="http://schemas.microsoft.com/office/drawing/2014/main" id="{1A948D88-443D-461E-99C8-723601A73DE0}"/>
              </a:ext>
            </a:extLst>
          </p:cNvPr>
          <p:cNvSpPr/>
          <p:nvPr/>
        </p:nvSpPr>
        <p:spPr>
          <a:xfrm>
            <a:off x="10524142" y="3123557"/>
            <a:ext cx="117220" cy="236652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79" name="Arrow: Up 57">
            <a:extLst>
              <a:ext uri="{FF2B5EF4-FFF2-40B4-BE49-F238E27FC236}">
                <a16:creationId xmlns:a16="http://schemas.microsoft.com/office/drawing/2014/main" id="{4A14232E-D824-4127-AE03-E2D5756917BC}"/>
              </a:ext>
            </a:extLst>
          </p:cNvPr>
          <p:cNvSpPr/>
          <p:nvPr/>
        </p:nvSpPr>
        <p:spPr>
          <a:xfrm>
            <a:off x="3330109" y="3158391"/>
            <a:ext cx="117220" cy="236652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82" name="Arrow: Up 57">
            <a:extLst>
              <a:ext uri="{FF2B5EF4-FFF2-40B4-BE49-F238E27FC236}">
                <a16:creationId xmlns:a16="http://schemas.microsoft.com/office/drawing/2014/main" id="{E5EDA53D-416C-497F-A30E-9A5A9C68BB79}"/>
              </a:ext>
            </a:extLst>
          </p:cNvPr>
          <p:cNvSpPr/>
          <p:nvPr/>
        </p:nvSpPr>
        <p:spPr>
          <a:xfrm>
            <a:off x="7070611" y="3651648"/>
            <a:ext cx="117220" cy="236652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88" name="Arrow: Up 57">
            <a:extLst>
              <a:ext uri="{FF2B5EF4-FFF2-40B4-BE49-F238E27FC236}">
                <a16:creationId xmlns:a16="http://schemas.microsoft.com/office/drawing/2014/main" id="{D3D2DD9B-C105-4693-B1F2-3087AD3FB77A}"/>
              </a:ext>
            </a:extLst>
          </p:cNvPr>
          <p:cNvSpPr/>
          <p:nvPr/>
        </p:nvSpPr>
        <p:spPr>
          <a:xfrm>
            <a:off x="8205245" y="3660356"/>
            <a:ext cx="117220" cy="236652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93" name="Arrow: Up 57">
            <a:extLst>
              <a:ext uri="{FF2B5EF4-FFF2-40B4-BE49-F238E27FC236}">
                <a16:creationId xmlns:a16="http://schemas.microsoft.com/office/drawing/2014/main" id="{AC5879AD-A445-4138-AF4B-E7291A185C47}"/>
              </a:ext>
            </a:extLst>
          </p:cNvPr>
          <p:cNvSpPr/>
          <p:nvPr/>
        </p:nvSpPr>
        <p:spPr>
          <a:xfrm>
            <a:off x="9395110" y="3656002"/>
            <a:ext cx="117220" cy="236652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95" name="Arrow: Up 57">
            <a:extLst>
              <a:ext uri="{FF2B5EF4-FFF2-40B4-BE49-F238E27FC236}">
                <a16:creationId xmlns:a16="http://schemas.microsoft.com/office/drawing/2014/main" id="{FA2A7A05-B347-4058-9645-1EDE018D70F6}"/>
              </a:ext>
            </a:extLst>
          </p:cNvPr>
          <p:cNvSpPr/>
          <p:nvPr/>
        </p:nvSpPr>
        <p:spPr>
          <a:xfrm>
            <a:off x="3324847" y="3669415"/>
            <a:ext cx="117220" cy="236652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96" name="Arrow: Up 57">
            <a:extLst>
              <a:ext uri="{FF2B5EF4-FFF2-40B4-BE49-F238E27FC236}">
                <a16:creationId xmlns:a16="http://schemas.microsoft.com/office/drawing/2014/main" id="{4A7C4BEC-402D-4FBE-8249-8494C4DCE4BA}"/>
              </a:ext>
            </a:extLst>
          </p:cNvPr>
          <p:cNvSpPr/>
          <p:nvPr/>
        </p:nvSpPr>
        <p:spPr>
          <a:xfrm>
            <a:off x="4594631" y="4093999"/>
            <a:ext cx="117220" cy="236652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97" name="Arrow: Up 57">
            <a:extLst>
              <a:ext uri="{FF2B5EF4-FFF2-40B4-BE49-F238E27FC236}">
                <a16:creationId xmlns:a16="http://schemas.microsoft.com/office/drawing/2014/main" id="{7368B2C0-AB9B-4857-BBFF-4F3FBEF2D429}"/>
              </a:ext>
            </a:extLst>
          </p:cNvPr>
          <p:cNvSpPr/>
          <p:nvPr/>
        </p:nvSpPr>
        <p:spPr>
          <a:xfrm>
            <a:off x="5836747" y="4115771"/>
            <a:ext cx="117220" cy="236652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98" name="Arrow: Up 57">
            <a:extLst>
              <a:ext uri="{FF2B5EF4-FFF2-40B4-BE49-F238E27FC236}">
                <a16:creationId xmlns:a16="http://schemas.microsoft.com/office/drawing/2014/main" id="{E73D20DE-75DC-48A1-A6D7-59ED3538F8CD}"/>
              </a:ext>
            </a:extLst>
          </p:cNvPr>
          <p:cNvSpPr/>
          <p:nvPr/>
        </p:nvSpPr>
        <p:spPr>
          <a:xfrm>
            <a:off x="7070611" y="4124480"/>
            <a:ext cx="117220" cy="236652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99" name="Arrow: Up 57">
            <a:extLst>
              <a:ext uri="{FF2B5EF4-FFF2-40B4-BE49-F238E27FC236}">
                <a16:creationId xmlns:a16="http://schemas.microsoft.com/office/drawing/2014/main" id="{D8058516-1D93-4415-A334-3FAD012FA55A}"/>
              </a:ext>
            </a:extLst>
          </p:cNvPr>
          <p:cNvSpPr/>
          <p:nvPr/>
        </p:nvSpPr>
        <p:spPr>
          <a:xfrm>
            <a:off x="8205245" y="4133188"/>
            <a:ext cx="117220" cy="236652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100" name="Arrow: Up 57">
            <a:extLst>
              <a:ext uri="{FF2B5EF4-FFF2-40B4-BE49-F238E27FC236}">
                <a16:creationId xmlns:a16="http://schemas.microsoft.com/office/drawing/2014/main" id="{7B587A96-D80C-4A3F-BDE3-1641F31B24F0}"/>
              </a:ext>
            </a:extLst>
          </p:cNvPr>
          <p:cNvSpPr/>
          <p:nvPr/>
        </p:nvSpPr>
        <p:spPr>
          <a:xfrm>
            <a:off x="9395110" y="4128834"/>
            <a:ext cx="117220" cy="236652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101" name="Arrow: Up 57">
            <a:extLst>
              <a:ext uri="{FF2B5EF4-FFF2-40B4-BE49-F238E27FC236}">
                <a16:creationId xmlns:a16="http://schemas.microsoft.com/office/drawing/2014/main" id="{488E07F3-93E8-4292-A4A2-766444F7EF63}"/>
              </a:ext>
            </a:extLst>
          </p:cNvPr>
          <p:cNvSpPr/>
          <p:nvPr/>
        </p:nvSpPr>
        <p:spPr>
          <a:xfrm>
            <a:off x="10532723" y="4137542"/>
            <a:ext cx="117220" cy="236652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102" name="Arrow: Up 57">
            <a:extLst>
              <a:ext uri="{FF2B5EF4-FFF2-40B4-BE49-F238E27FC236}">
                <a16:creationId xmlns:a16="http://schemas.microsoft.com/office/drawing/2014/main" id="{5C1DE10C-416B-46D4-8679-E24FDCC1871B}"/>
              </a:ext>
            </a:extLst>
          </p:cNvPr>
          <p:cNvSpPr/>
          <p:nvPr/>
        </p:nvSpPr>
        <p:spPr>
          <a:xfrm>
            <a:off x="3325135" y="4144000"/>
            <a:ext cx="117220" cy="236652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110" name="Arrow: Up 60">
            <a:extLst>
              <a:ext uri="{FF2B5EF4-FFF2-40B4-BE49-F238E27FC236}">
                <a16:creationId xmlns:a16="http://schemas.microsoft.com/office/drawing/2014/main" id="{4588F1A5-4D2E-436D-AD2E-B1BAC3F0F742}"/>
              </a:ext>
            </a:extLst>
          </p:cNvPr>
          <p:cNvSpPr/>
          <p:nvPr/>
        </p:nvSpPr>
        <p:spPr>
          <a:xfrm flipV="1">
            <a:off x="5813316" y="3626377"/>
            <a:ext cx="117220" cy="23665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36" name="Arrow: Up 60">
            <a:extLst>
              <a:ext uri="{FF2B5EF4-FFF2-40B4-BE49-F238E27FC236}">
                <a16:creationId xmlns:a16="http://schemas.microsoft.com/office/drawing/2014/main" id="{0D9A742F-0D68-4B3A-B763-5CBB0182174B}"/>
              </a:ext>
            </a:extLst>
          </p:cNvPr>
          <p:cNvSpPr/>
          <p:nvPr/>
        </p:nvSpPr>
        <p:spPr>
          <a:xfrm flipV="1">
            <a:off x="3303308" y="4705699"/>
            <a:ext cx="117220" cy="23665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37" name="Arrow: Up 60">
            <a:extLst>
              <a:ext uri="{FF2B5EF4-FFF2-40B4-BE49-F238E27FC236}">
                <a16:creationId xmlns:a16="http://schemas.microsoft.com/office/drawing/2014/main" id="{A085C583-7FDD-4878-BCD4-47F8C275D103}"/>
              </a:ext>
            </a:extLst>
          </p:cNvPr>
          <p:cNvSpPr/>
          <p:nvPr/>
        </p:nvSpPr>
        <p:spPr>
          <a:xfrm flipV="1">
            <a:off x="10557363" y="4698925"/>
            <a:ext cx="117220" cy="23665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38" name="Arrow: Up 60">
            <a:extLst>
              <a:ext uri="{FF2B5EF4-FFF2-40B4-BE49-F238E27FC236}">
                <a16:creationId xmlns:a16="http://schemas.microsoft.com/office/drawing/2014/main" id="{05DE3E84-7ED1-4CFD-9012-BC4DD837A244}"/>
              </a:ext>
            </a:extLst>
          </p:cNvPr>
          <p:cNvSpPr/>
          <p:nvPr/>
        </p:nvSpPr>
        <p:spPr>
          <a:xfrm flipV="1">
            <a:off x="4602142" y="4677137"/>
            <a:ext cx="117220" cy="23665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39" name="Arrow: Up 60">
            <a:extLst>
              <a:ext uri="{FF2B5EF4-FFF2-40B4-BE49-F238E27FC236}">
                <a16:creationId xmlns:a16="http://schemas.microsoft.com/office/drawing/2014/main" id="{6DCE5926-E23A-43FF-AF3A-8B9B2EA3D645}"/>
              </a:ext>
            </a:extLst>
          </p:cNvPr>
          <p:cNvSpPr/>
          <p:nvPr/>
        </p:nvSpPr>
        <p:spPr>
          <a:xfrm flipV="1">
            <a:off x="5845919" y="4729761"/>
            <a:ext cx="117220" cy="23665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40" name="Arrow: Up 60">
            <a:extLst>
              <a:ext uri="{FF2B5EF4-FFF2-40B4-BE49-F238E27FC236}">
                <a16:creationId xmlns:a16="http://schemas.microsoft.com/office/drawing/2014/main" id="{4A383078-28CC-4DFB-9A8F-E00DC97B3E11}"/>
              </a:ext>
            </a:extLst>
          </p:cNvPr>
          <p:cNvSpPr/>
          <p:nvPr/>
        </p:nvSpPr>
        <p:spPr>
          <a:xfrm flipV="1">
            <a:off x="7064604" y="4717243"/>
            <a:ext cx="117220" cy="23665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41" name="Arrow: Up 60">
            <a:extLst>
              <a:ext uri="{FF2B5EF4-FFF2-40B4-BE49-F238E27FC236}">
                <a16:creationId xmlns:a16="http://schemas.microsoft.com/office/drawing/2014/main" id="{CCA7390A-E0E6-4C5D-8219-57B4F4E6CC5E}"/>
              </a:ext>
            </a:extLst>
          </p:cNvPr>
          <p:cNvSpPr/>
          <p:nvPr/>
        </p:nvSpPr>
        <p:spPr>
          <a:xfrm flipV="1">
            <a:off x="8196083" y="4705699"/>
            <a:ext cx="117220" cy="23665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42" name="Arrow: Up 60">
            <a:extLst>
              <a:ext uri="{FF2B5EF4-FFF2-40B4-BE49-F238E27FC236}">
                <a16:creationId xmlns:a16="http://schemas.microsoft.com/office/drawing/2014/main" id="{26C5D2B6-AC2F-46CB-A6BE-CF1BF19F75FD}"/>
              </a:ext>
            </a:extLst>
          </p:cNvPr>
          <p:cNvSpPr/>
          <p:nvPr/>
        </p:nvSpPr>
        <p:spPr>
          <a:xfrm flipV="1">
            <a:off x="9414768" y="4693181"/>
            <a:ext cx="117220" cy="23665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43" name="Arrow: Up 57">
            <a:extLst>
              <a:ext uri="{FF2B5EF4-FFF2-40B4-BE49-F238E27FC236}">
                <a16:creationId xmlns:a16="http://schemas.microsoft.com/office/drawing/2014/main" id="{5F9A5CCA-005B-4AF8-AC06-AA290A79BB2D}"/>
              </a:ext>
            </a:extLst>
          </p:cNvPr>
          <p:cNvSpPr/>
          <p:nvPr/>
        </p:nvSpPr>
        <p:spPr>
          <a:xfrm>
            <a:off x="3318506" y="5310728"/>
            <a:ext cx="117220" cy="236652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44" name="Arrow: Up 57">
            <a:extLst>
              <a:ext uri="{FF2B5EF4-FFF2-40B4-BE49-F238E27FC236}">
                <a16:creationId xmlns:a16="http://schemas.microsoft.com/office/drawing/2014/main" id="{C44A7179-7184-4CED-9556-F8DB12F8981A}"/>
              </a:ext>
            </a:extLst>
          </p:cNvPr>
          <p:cNvSpPr/>
          <p:nvPr/>
        </p:nvSpPr>
        <p:spPr>
          <a:xfrm>
            <a:off x="7034795" y="5240236"/>
            <a:ext cx="117220" cy="236652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45" name="Arrow: Up 57">
            <a:extLst>
              <a:ext uri="{FF2B5EF4-FFF2-40B4-BE49-F238E27FC236}">
                <a16:creationId xmlns:a16="http://schemas.microsoft.com/office/drawing/2014/main" id="{54C6AC26-068F-43FA-9863-65AFF5EF934B}"/>
              </a:ext>
            </a:extLst>
          </p:cNvPr>
          <p:cNvSpPr/>
          <p:nvPr/>
        </p:nvSpPr>
        <p:spPr>
          <a:xfrm>
            <a:off x="5851184" y="5261349"/>
            <a:ext cx="117220" cy="236652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46" name="Arrow: Up 57">
            <a:extLst>
              <a:ext uri="{FF2B5EF4-FFF2-40B4-BE49-F238E27FC236}">
                <a16:creationId xmlns:a16="http://schemas.microsoft.com/office/drawing/2014/main" id="{773ABA39-6B97-4FDF-832F-B8AE83ABFD3A}"/>
              </a:ext>
            </a:extLst>
          </p:cNvPr>
          <p:cNvSpPr/>
          <p:nvPr/>
        </p:nvSpPr>
        <p:spPr>
          <a:xfrm>
            <a:off x="4602142" y="5276650"/>
            <a:ext cx="117220" cy="236652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47" name="Arrow: Up 57">
            <a:extLst>
              <a:ext uri="{FF2B5EF4-FFF2-40B4-BE49-F238E27FC236}">
                <a16:creationId xmlns:a16="http://schemas.microsoft.com/office/drawing/2014/main" id="{D80A181E-E618-4865-983E-7559C1B694B1}"/>
              </a:ext>
            </a:extLst>
          </p:cNvPr>
          <p:cNvSpPr/>
          <p:nvPr/>
        </p:nvSpPr>
        <p:spPr>
          <a:xfrm>
            <a:off x="10524142" y="5276848"/>
            <a:ext cx="117220" cy="236652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48" name="Arrow: Up 57">
            <a:extLst>
              <a:ext uri="{FF2B5EF4-FFF2-40B4-BE49-F238E27FC236}">
                <a16:creationId xmlns:a16="http://schemas.microsoft.com/office/drawing/2014/main" id="{2E974022-11B4-4D1A-AB04-44EC45B778B3}"/>
              </a:ext>
            </a:extLst>
          </p:cNvPr>
          <p:cNvSpPr/>
          <p:nvPr/>
        </p:nvSpPr>
        <p:spPr>
          <a:xfrm>
            <a:off x="9450727" y="5261349"/>
            <a:ext cx="117220" cy="236652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49" name="Arrow: Up 57">
            <a:extLst>
              <a:ext uri="{FF2B5EF4-FFF2-40B4-BE49-F238E27FC236}">
                <a16:creationId xmlns:a16="http://schemas.microsoft.com/office/drawing/2014/main" id="{23C6640F-E5EC-402B-87FB-56A0E2A16B7F}"/>
              </a:ext>
            </a:extLst>
          </p:cNvPr>
          <p:cNvSpPr/>
          <p:nvPr/>
        </p:nvSpPr>
        <p:spPr>
          <a:xfrm>
            <a:off x="8235296" y="5270059"/>
            <a:ext cx="117220" cy="236652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51" name="Arrow: Up 57">
            <a:extLst>
              <a:ext uri="{FF2B5EF4-FFF2-40B4-BE49-F238E27FC236}">
                <a16:creationId xmlns:a16="http://schemas.microsoft.com/office/drawing/2014/main" id="{3C43C8C1-7A77-4A80-8898-FA8112B47580}"/>
              </a:ext>
            </a:extLst>
          </p:cNvPr>
          <p:cNvSpPr/>
          <p:nvPr/>
        </p:nvSpPr>
        <p:spPr>
          <a:xfrm>
            <a:off x="8252193" y="5835393"/>
            <a:ext cx="117220" cy="236652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52" name="Arrow: Up 57">
            <a:extLst>
              <a:ext uri="{FF2B5EF4-FFF2-40B4-BE49-F238E27FC236}">
                <a16:creationId xmlns:a16="http://schemas.microsoft.com/office/drawing/2014/main" id="{7F717D10-38DF-4114-8443-70B24E110E00}"/>
              </a:ext>
            </a:extLst>
          </p:cNvPr>
          <p:cNvSpPr/>
          <p:nvPr/>
        </p:nvSpPr>
        <p:spPr>
          <a:xfrm>
            <a:off x="3312459" y="5855405"/>
            <a:ext cx="117220" cy="236652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53" name="Arrow: Up 57">
            <a:extLst>
              <a:ext uri="{FF2B5EF4-FFF2-40B4-BE49-F238E27FC236}">
                <a16:creationId xmlns:a16="http://schemas.microsoft.com/office/drawing/2014/main" id="{4F5E52D0-41F6-4E88-9641-34875DBC55B2}"/>
              </a:ext>
            </a:extLst>
          </p:cNvPr>
          <p:cNvSpPr/>
          <p:nvPr/>
        </p:nvSpPr>
        <p:spPr>
          <a:xfrm>
            <a:off x="4598828" y="5811921"/>
            <a:ext cx="117220" cy="236652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54" name="Arrow: Up 57">
            <a:extLst>
              <a:ext uri="{FF2B5EF4-FFF2-40B4-BE49-F238E27FC236}">
                <a16:creationId xmlns:a16="http://schemas.microsoft.com/office/drawing/2014/main" id="{9972414A-2D49-49B9-AB7E-DD48D7904546}"/>
              </a:ext>
            </a:extLst>
          </p:cNvPr>
          <p:cNvSpPr/>
          <p:nvPr/>
        </p:nvSpPr>
        <p:spPr>
          <a:xfrm>
            <a:off x="5813316" y="5807004"/>
            <a:ext cx="117220" cy="236652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56" name="Arrow: Up 57">
            <a:extLst>
              <a:ext uri="{FF2B5EF4-FFF2-40B4-BE49-F238E27FC236}">
                <a16:creationId xmlns:a16="http://schemas.microsoft.com/office/drawing/2014/main" id="{1337358A-95FF-44C9-BA0B-1FA25BAA7594}"/>
              </a:ext>
            </a:extLst>
          </p:cNvPr>
          <p:cNvSpPr/>
          <p:nvPr/>
        </p:nvSpPr>
        <p:spPr>
          <a:xfrm>
            <a:off x="7019925" y="5821721"/>
            <a:ext cx="117220" cy="236652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57" name="Arrow: Up 57">
            <a:extLst>
              <a:ext uri="{FF2B5EF4-FFF2-40B4-BE49-F238E27FC236}">
                <a16:creationId xmlns:a16="http://schemas.microsoft.com/office/drawing/2014/main" id="{B63D1E15-BA9C-456F-9CDC-CEAD49273CB2}"/>
              </a:ext>
            </a:extLst>
          </p:cNvPr>
          <p:cNvSpPr/>
          <p:nvPr/>
        </p:nvSpPr>
        <p:spPr>
          <a:xfrm>
            <a:off x="9436133" y="5836875"/>
            <a:ext cx="117220" cy="236652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58" name="Arrow: Up 57">
            <a:extLst>
              <a:ext uri="{FF2B5EF4-FFF2-40B4-BE49-F238E27FC236}">
                <a16:creationId xmlns:a16="http://schemas.microsoft.com/office/drawing/2014/main" id="{1F2D6FE9-FD98-4DF9-8E1F-963921B84A75}"/>
              </a:ext>
            </a:extLst>
          </p:cNvPr>
          <p:cNvSpPr/>
          <p:nvPr/>
        </p:nvSpPr>
        <p:spPr>
          <a:xfrm>
            <a:off x="10591333" y="5811921"/>
            <a:ext cx="117220" cy="236652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59" name="Arrow: Up 57">
            <a:extLst>
              <a:ext uri="{FF2B5EF4-FFF2-40B4-BE49-F238E27FC236}">
                <a16:creationId xmlns:a16="http://schemas.microsoft.com/office/drawing/2014/main" id="{823A1C4C-E4A8-4935-BDD1-FEFF6787EB4D}"/>
              </a:ext>
            </a:extLst>
          </p:cNvPr>
          <p:cNvSpPr/>
          <p:nvPr/>
        </p:nvSpPr>
        <p:spPr>
          <a:xfrm>
            <a:off x="4497145" y="2166044"/>
            <a:ext cx="117220" cy="23665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60" name="Arrow: Up 57">
            <a:extLst>
              <a:ext uri="{FF2B5EF4-FFF2-40B4-BE49-F238E27FC236}">
                <a16:creationId xmlns:a16="http://schemas.microsoft.com/office/drawing/2014/main" id="{4BFA87A6-39B1-4171-A36B-1192CD768510}"/>
              </a:ext>
            </a:extLst>
          </p:cNvPr>
          <p:cNvSpPr/>
          <p:nvPr/>
        </p:nvSpPr>
        <p:spPr>
          <a:xfrm>
            <a:off x="5739261" y="2187816"/>
            <a:ext cx="117220" cy="23665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61" name="Arrow: Up 57">
            <a:extLst>
              <a:ext uri="{FF2B5EF4-FFF2-40B4-BE49-F238E27FC236}">
                <a16:creationId xmlns:a16="http://schemas.microsoft.com/office/drawing/2014/main" id="{CE30C459-A716-4C6B-849C-47F9F7266845}"/>
              </a:ext>
            </a:extLst>
          </p:cNvPr>
          <p:cNvSpPr/>
          <p:nvPr/>
        </p:nvSpPr>
        <p:spPr>
          <a:xfrm>
            <a:off x="6973125" y="2196525"/>
            <a:ext cx="117220" cy="23665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62" name="Arrow: Up 57">
            <a:extLst>
              <a:ext uri="{FF2B5EF4-FFF2-40B4-BE49-F238E27FC236}">
                <a16:creationId xmlns:a16="http://schemas.microsoft.com/office/drawing/2014/main" id="{1E2AB6B9-0C56-4AD2-A861-042C3D7EA0BB}"/>
              </a:ext>
            </a:extLst>
          </p:cNvPr>
          <p:cNvSpPr/>
          <p:nvPr/>
        </p:nvSpPr>
        <p:spPr>
          <a:xfrm>
            <a:off x="8107759" y="2205233"/>
            <a:ext cx="117220" cy="23665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63" name="Arrow: Up 57">
            <a:extLst>
              <a:ext uri="{FF2B5EF4-FFF2-40B4-BE49-F238E27FC236}">
                <a16:creationId xmlns:a16="http://schemas.microsoft.com/office/drawing/2014/main" id="{22A5CE4E-5129-4F14-ABC4-B8F35C1A10C7}"/>
              </a:ext>
            </a:extLst>
          </p:cNvPr>
          <p:cNvSpPr/>
          <p:nvPr/>
        </p:nvSpPr>
        <p:spPr>
          <a:xfrm>
            <a:off x="9297624" y="2200879"/>
            <a:ext cx="117220" cy="23665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64" name="Arrow: Up 57">
            <a:extLst>
              <a:ext uri="{FF2B5EF4-FFF2-40B4-BE49-F238E27FC236}">
                <a16:creationId xmlns:a16="http://schemas.microsoft.com/office/drawing/2014/main" id="{CA4E8345-7CC0-476F-A7A4-D36034755D47}"/>
              </a:ext>
            </a:extLst>
          </p:cNvPr>
          <p:cNvSpPr/>
          <p:nvPr/>
        </p:nvSpPr>
        <p:spPr>
          <a:xfrm>
            <a:off x="10469413" y="2196525"/>
            <a:ext cx="117220" cy="23665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65" name="Arrow: Up 57">
            <a:extLst>
              <a:ext uri="{FF2B5EF4-FFF2-40B4-BE49-F238E27FC236}">
                <a16:creationId xmlns:a16="http://schemas.microsoft.com/office/drawing/2014/main" id="{C74976C9-EAAD-4F6E-A55B-E873C684720E}"/>
              </a:ext>
            </a:extLst>
          </p:cNvPr>
          <p:cNvSpPr/>
          <p:nvPr/>
        </p:nvSpPr>
        <p:spPr>
          <a:xfrm>
            <a:off x="3268775" y="2200878"/>
            <a:ext cx="117220" cy="23665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2261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B44DF-1759-434A-878A-ED1B8EC80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Competition Summary – 2019 vs 2018</a:t>
            </a:r>
            <a:endParaRPr lang="en-US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A6AA9DB-60C4-4ECB-9E5D-9294118733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355731"/>
              </p:ext>
            </p:extLst>
          </p:nvPr>
        </p:nvGraphicFramePr>
        <p:xfrm>
          <a:off x="1086702" y="1528059"/>
          <a:ext cx="9126196" cy="44586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46408">
                  <a:extLst>
                    <a:ext uri="{9D8B030D-6E8A-4147-A177-3AD203B41FA5}">
                      <a16:colId xmlns:a16="http://schemas.microsoft.com/office/drawing/2014/main" val="4071789194"/>
                    </a:ext>
                  </a:extLst>
                </a:gridCol>
                <a:gridCol w="1213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3298">
                  <a:extLst>
                    <a:ext uri="{9D8B030D-6E8A-4147-A177-3AD203B41FA5}">
                      <a16:colId xmlns:a16="http://schemas.microsoft.com/office/drawing/2014/main" val="1135494885"/>
                    </a:ext>
                  </a:extLst>
                </a:gridCol>
                <a:gridCol w="1213298">
                  <a:extLst>
                    <a:ext uri="{9D8B030D-6E8A-4147-A177-3AD203B41FA5}">
                      <a16:colId xmlns:a16="http://schemas.microsoft.com/office/drawing/2014/main" val="543499828"/>
                    </a:ext>
                  </a:extLst>
                </a:gridCol>
                <a:gridCol w="1213298">
                  <a:extLst>
                    <a:ext uri="{9D8B030D-6E8A-4147-A177-3AD203B41FA5}">
                      <a16:colId xmlns:a16="http://schemas.microsoft.com/office/drawing/2014/main" val="4032579441"/>
                    </a:ext>
                  </a:extLst>
                </a:gridCol>
                <a:gridCol w="1213298">
                  <a:extLst>
                    <a:ext uri="{9D8B030D-6E8A-4147-A177-3AD203B41FA5}">
                      <a16:colId xmlns:a16="http://schemas.microsoft.com/office/drawing/2014/main" val="4018937343"/>
                    </a:ext>
                  </a:extLst>
                </a:gridCol>
                <a:gridCol w="1213298">
                  <a:extLst>
                    <a:ext uri="{9D8B030D-6E8A-4147-A177-3AD203B41FA5}">
                      <a16:colId xmlns:a16="http://schemas.microsoft.com/office/drawing/2014/main" val="2892751810"/>
                    </a:ext>
                  </a:extLst>
                </a:gridCol>
              </a:tblGrid>
              <a:tr h="74596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2019 vs 2018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Bahnschrift" panose="020B0502040204020203"/>
                        </a:rPr>
                        <a:t>Lindt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Bahnschrift" panose="020B0502040204020203"/>
                        </a:rPr>
                        <a:t>M &amp; M's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Bahnschrift" panose="020B0502040204020203"/>
                        </a:rPr>
                        <a:t>Kit Kat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Bahnschrift" panose="020B0502040204020203"/>
                          <a:ea typeface="+mn-ea"/>
                          <a:cs typeface="+mn-cs"/>
                        </a:rPr>
                        <a:t>Maltesers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Bahnschrift" panose="020B0502040204020203"/>
                          <a:ea typeface="+mn-ea"/>
                          <a:cs typeface="+mn-cs"/>
                        </a:rPr>
                        <a:t>Mars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Bahnschrift" panose="020B0502040204020203"/>
                          <a:ea typeface="+mn-ea"/>
                          <a:cs typeface="+mn-cs"/>
                        </a:rPr>
                        <a:t>Darrell Lea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544085"/>
                  </a:ext>
                </a:extLst>
              </a:tr>
              <a:tr h="48459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Vol Sales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-1.9%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-21.0%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193.1%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5636986"/>
                  </a:ext>
                </a:extLst>
              </a:tr>
              <a:tr h="4845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 Sales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-22.1%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134.3%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59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Promo Vol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-5.1%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-37.4%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-6.8%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-5.2%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280.9%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47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Non Promo Vol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34.3%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66.1%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71.5%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47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Promo Vol share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I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ahnschrift"/>
                          <a:ea typeface="+mn-ea"/>
                          <a:cs typeface="+mn-cs"/>
                        </a:rPr>
                        <a:t>-3.3%</a:t>
                      </a:r>
                      <a:endParaRPr lang="en-I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I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ahnschrift"/>
                          <a:ea typeface="+mn-ea"/>
                          <a:cs typeface="+mn-cs"/>
                        </a:rPr>
                        <a:t>-20.8%</a:t>
                      </a:r>
                      <a:endParaRPr lang="en-I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I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ahnschrift"/>
                          <a:ea typeface="+mn-ea"/>
                          <a:cs typeface="+mn-cs"/>
                        </a:rPr>
                        <a:t>-2.7%</a:t>
                      </a:r>
                      <a:endParaRPr lang="en-I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I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ahnschrift"/>
                          <a:ea typeface="+mn-ea"/>
                          <a:cs typeface="+mn-cs"/>
                        </a:rPr>
                        <a:t>-12.6%</a:t>
                      </a:r>
                      <a:endParaRPr lang="en-I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I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ahnschrift"/>
                          <a:ea typeface="+mn-ea"/>
                          <a:cs typeface="+mn-cs"/>
                        </a:rPr>
                        <a:t>-6.3%</a:t>
                      </a:r>
                      <a:endParaRPr lang="en-I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I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ahnschrift"/>
                          <a:ea typeface="+mn-ea"/>
                          <a:cs typeface="+mn-cs"/>
                        </a:rPr>
                        <a:t>29.9%</a:t>
                      </a:r>
                      <a:endParaRPr lang="en-I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47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Promo Units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I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ahnschrift"/>
                          <a:ea typeface="+mn-ea"/>
                          <a:cs typeface="+mn-cs"/>
                        </a:rPr>
                        <a:t>-6.2%</a:t>
                      </a:r>
                      <a:endParaRPr lang="en-I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I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ahnschrift"/>
                          <a:ea typeface="+mn-ea"/>
                          <a:cs typeface="+mn-cs"/>
                        </a:rPr>
                        <a:t>-33.3%</a:t>
                      </a:r>
                      <a:endParaRPr lang="en-I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I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ahnschrift"/>
                          <a:ea typeface="+mn-ea"/>
                          <a:cs typeface="+mn-cs"/>
                        </a:rPr>
                        <a:t>6.5%</a:t>
                      </a:r>
                      <a:endParaRPr lang="en-I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I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ahnschrift"/>
                          <a:ea typeface="+mn-ea"/>
                          <a:cs typeface="+mn-cs"/>
                        </a:rPr>
                        <a:t>-6.2%</a:t>
                      </a:r>
                      <a:endParaRPr lang="en-I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I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ahnschrift"/>
                          <a:ea typeface="+mn-ea"/>
                          <a:cs typeface="+mn-cs"/>
                        </a:rPr>
                        <a:t>-1.1%</a:t>
                      </a:r>
                      <a:endParaRPr lang="en-I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I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ahnschrift"/>
                          <a:ea typeface="+mn-ea"/>
                          <a:cs typeface="+mn-cs"/>
                        </a:rPr>
                        <a:t>264.8%</a:t>
                      </a:r>
                      <a:endParaRPr lang="en-I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1089568"/>
                  </a:ext>
                </a:extLst>
              </a:tr>
              <a:tr h="5647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Non Promo Units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I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ahnschrift"/>
                          <a:ea typeface="+mn-ea"/>
                          <a:cs typeface="+mn-cs"/>
                        </a:rPr>
                        <a:t>9.7%</a:t>
                      </a:r>
                      <a:endParaRPr lang="en-I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I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ahnschrift"/>
                          <a:ea typeface="+mn-ea"/>
                          <a:cs typeface="+mn-cs"/>
                        </a:rPr>
                        <a:t>4.0%</a:t>
                      </a:r>
                      <a:endParaRPr lang="en-I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I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ahnschrift"/>
                          <a:ea typeface="+mn-ea"/>
                          <a:cs typeface="+mn-cs"/>
                        </a:rPr>
                        <a:t>22.0%</a:t>
                      </a:r>
                      <a:endParaRPr lang="en-I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I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ahnschrift"/>
                          <a:ea typeface="+mn-ea"/>
                          <a:cs typeface="+mn-cs"/>
                        </a:rPr>
                        <a:t>44.2%</a:t>
                      </a:r>
                      <a:endParaRPr lang="en-I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I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ahnschrift"/>
                          <a:ea typeface="+mn-ea"/>
                          <a:cs typeface="+mn-cs"/>
                        </a:rPr>
                        <a:t>28.8%</a:t>
                      </a:r>
                      <a:endParaRPr lang="en-I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I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ahnschrift"/>
                          <a:ea typeface="+mn-ea"/>
                          <a:cs typeface="+mn-cs"/>
                        </a:rPr>
                        <a:t>84.5%</a:t>
                      </a:r>
                      <a:endParaRPr lang="en-I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8127036"/>
                  </a:ext>
                </a:extLst>
              </a:tr>
            </a:tbl>
          </a:graphicData>
        </a:graphic>
      </p:graphicFrame>
      <p:sp>
        <p:nvSpPr>
          <p:cNvPr id="24" name="Arrow: Up 57">
            <a:extLst>
              <a:ext uri="{FF2B5EF4-FFF2-40B4-BE49-F238E27FC236}">
                <a16:creationId xmlns:a16="http://schemas.microsoft.com/office/drawing/2014/main" id="{644ADE2B-C8DD-490C-9B58-A766522ADEA1}"/>
              </a:ext>
            </a:extLst>
          </p:cNvPr>
          <p:cNvSpPr/>
          <p:nvPr/>
        </p:nvSpPr>
        <p:spPr>
          <a:xfrm>
            <a:off x="6303735" y="2440048"/>
            <a:ext cx="117220" cy="23665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25" name="Arrow: Up 57">
            <a:extLst>
              <a:ext uri="{FF2B5EF4-FFF2-40B4-BE49-F238E27FC236}">
                <a16:creationId xmlns:a16="http://schemas.microsoft.com/office/drawing/2014/main" id="{9C253C73-C4EC-4869-9802-1CDDC3A8BAA0}"/>
              </a:ext>
            </a:extLst>
          </p:cNvPr>
          <p:cNvSpPr/>
          <p:nvPr/>
        </p:nvSpPr>
        <p:spPr>
          <a:xfrm>
            <a:off x="7537599" y="2448757"/>
            <a:ext cx="117220" cy="23665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29" name="Arrow: Up 57">
            <a:extLst>
              <a:ext uri="{FF2B5EF4-FFF2-40B4-BE49-F238E27FC236}">
                <a16:creationId xmlns:a16="http://schemas.microsoft.com/office/drawing/2014/main" id="{659F902C-36DA-466D-A417-835FAC91F2FC}"/>
              </a:ext>
            </a:extLst>
          </p:cNvPr>
          <p:cNvSpPr/>
          <p:nvPr/>
        </p:nvSpPr>
        <p:spPr>
          <a:xfrm>
            <a:off x="8672233" y="2457465"/>
            <a:ext cx="117220" cy="23665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30" name="Arrow: Up 57">
            <a:extLst>
              <a:ext uri="{FF2B5EF4-FFF2-40B4-BE49-F238E27FC236}">
                <a16:creationId xmlns:a16="http://schemas.microsoft.com/office/drawing/2014/main" id="{890B68E6-57DC-4879-BD6C-454091A574A2}"/>
              </a:ext>
            </a:extLst>
          </p:cNvPr>
          <p:cNvSpPr/>
          <p:nvPr/>
        </p:nvSpPr>
        <p:spPr>
          <a:xfrm>
            <a:off x="9862098" y="2453111"/>
            <a:ext cx="117220" cy="23665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50" name="Arrow: Up 60">
            <a:extLst>
              <a:ext uri="{FF2B5EF4-FFF2-40B4-BE49-F238E27FC236}">
                <a16:creationId xmlns:a16="http://schemas.microsoft.com/office/drawing/2014/main" id="{EC1AAC35-C2B4-4173-9C50-43D270E58802}"/>
              </a:ext>
            </a:extLst>
          </p:cNvPr>
          <p:cNvSpPr/>
          <p:nvPr/>
        </p:nvSpPr>
        <p:spPr>
          <a:xfrm flipV="1">
            <a:off x="5120229" y="3421613"/>
            <a:ext cx="117220" cy="236652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6E8970B-835D-462D-9EA7-4C5001206E80}"/>
              </a:ext>
            </a:extLst>
          </p:cNvPr>
          <p:cNvSpPr txBox="1"/>
          <p:nvPr/>
        </p:nvSpPr>
        <p:spPr>
          <a:xfrm>
            <a:off x="136901" y="746065"/>
            <a:ext cx="10432950" cy="338554"/>
          </a:xfrm>
          <a:prstGeom prst="rect">
            <a:avLst/>
          </a:prstGeom>
          <a:solidFill>
            <a:srgbClr val="F3EBF9"/>
          </a:solidFill>
        </p:spPr>
        <p:txBody>
          <a:bodyPr wrap="square" rtlCol="0" anchor="ctr">
            <a:spAutoFit/>
          </a:bodyPr>
          <a:lstStyle/>
          <a:p>
            <a:endParaRPr lang="en-US" sz="16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A7032B8-F440-411E-83B2-89665F036956}"/>
              </a:ext>
            </a:extLst>
          </p:cNvPr>
          <p:cNvSpPr/>
          <p:nvPr/>
        </p:nvSpPr>
        <p:spPr>
          <a:xfrm>
            <a:off x="200715" y="6438372"/>
            <a:ext cx="6238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IN" sz="1000" dirty="0">
                <a:solidFill>
                  <a:srgbClr val="502970"/>
                </a:solidFill>
              </a:rPr>
              <a:t>Source: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B3C56D6-4616-40A1-8CF0-36143DCF6FB1}"/>
              </a:ext>
            </a:extLst>
          </p:cNvPr>
          <p:cNvSpPr/>
          <p:nvPr/>
        </p:nvSpPr>
        <p:spPr>
          <a:xfrm>
            <a:off x="218368" y="6611779"/>
            <a:ext cx="4892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IN" sz="1000" dirty="0">
                <a:solidFill>
                  <a:srgbClr val="502970"/>
                </a:solidFill>
              </a:rPr>
              <a:t>Note:</a:t>
            </a:r>
          </a:p>
        </p:txBody>
      </p:sp>
      <p:sp>
        <p:nvSpPr>
          <p:cNvPr id="74" name="Arrow: Up 57">
            <a:extLst>
              <a:ext uri="{FF2B5EF4-FFF2-40B4-BE49-F238E27FC236}">
                <a16:creationId xmlns:a16="http://schemas.microsoft.com/office/drawing/2014/main" id="{2F01652A-23C3-45CF-A60B-9712B49AB74C}"/>
              </a:ext>
            </a:extLst>
          </p:cNvPr>
          <p:cNvSpPr/>
          <p:nvPr/>
        </p:nvSpPr>
        <p:spPr>
          <a:xfrm>
            <a:off x="6326193" y="2928047"/>
            <a:ext cx="117220" cy="23665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75" name="Arrow: Up 57">
            <a:extLst>
              <a:ext uri="{FF2B5EF4-FFF2-40B4-BE49-F238E27FC236}">
                <a16:creationId xmlns:a16="http://schemas.microsoft.com/office/drawing/2014/main" id="{CF4858E7-B89A-4813-A3C1-458EF5D35058}"/>
              </a:ext>
            </a:extLst>
          </p:cNvPr>
          <p:cNvSpPr/>
          <p:nvPr/>
        </p:nvSpPr>
        <p:spPr>
          <a:xfrm>
            <a:off x="7560057" y="2936756"/>
            <a:ext cx="117220" cy="23665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76" name="Arrow: Up 57">
            <a:extLst>
              <a:ext uri="{FF2B5EF4-FFF2-40B4-BE49-F238E27FC236}">
                <a16:creationId xmlns:a16="http://schemas.microsoft.com/office/drawing/2014/main" id="{E726C850-5E7B-4558-B4E8-97C7D4A8C5E9}"/>
              </a:ext>
            </a:extLst>
          </p:cNvPr>
          <p:cNvSpPr/>
          <p:nvPr/>
        </p:nvSpPr>
        <p:spPr>
          <a:xfrm>
            <a:off x="8694691" y="2945464"/>
            <a:ext cx="117220" cy="23665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77" name="Arrow: Up 57">
            <a:extLst>
              <a:ext uri="{FF2B5EF4-FFF2-40B4-BE49-F238E27FC236}">
                <a16:creationId xmlns:a16="http://schemas.microsoft.com/office/drawing/2014/main" id="{457CB79F-8A9C-44EF-BDD6-B77ABC8A5AD0}"/>
              </a:ext>
            </a:extLst>
          </p:cNvPr>
          <p:cNvSpPr/>
          <p:nvPr/>
        </p:nvSpPr>
        <p:spPr>
          <a:xfrm>
            <a:off x="9884556" y="2941110"/>
            <a:ext cx="117220" cy="23665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93" name="Arrow: Up 57">
            <a:extLst>
              <a:ext uri="{FF2B5EF4-FFF2-40B4-BE49-F238E27FC236}">
                <a16:creationId xmlns:a16="http://schemas.microsoft.com/office/drawing/2014/main" id="{AC5879AD-A445-4138-AF4B-E7291A185C47}"/>
              </a:ext>
            </a:extLst>
          </p:cNvPr>
          <p:cNvSpPr/>
          <p:nvPr/>
        </p:nvSpPr>
        <p:spPr>
          <a:xfrm>
            <a:off x="9920708" y="3438720"/>
            <a:ext cx="117220" cy="23665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96" name="Arrow: Up 57">
            <a:extLst>
              <a:ext uri="{FF2B5EF4-FFF2-40B4-BE49-F238E27FC236}">
                <a16:creationId xmlns:a16="http://schemas.microsoft.com/office/drawing/2014/main" id="{4A7C4BEC-402D-4FBE-8249-8494C4DCE4BA}"/>
              </a:ext>
            </a:extLst>
          </p:cNvPr>
          <p:cNvSpPr/>
          <p:nvPr/>
        </p:nvSpPr>
        <p:spPr>
          <a:xfrm>
            <a:off x="5120229" y="3876717"/>
            <a:ext cx="117220" cy="23665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97" name="Arrow: Up 57">
            <a:extLst>
              <a:ext uri="{FF2B5EF4-FFF2-40B4-BE49-F238E27FC236}">
                <a16:creationId xmlns:a16="http://schemas.microsoft.com/office/drawing/2014/main" id="{7368B2C0-AB9B-4857-BBFF-4F3FBEF2D429}"/>
              </a:ext>
            </a:extLst>
          </p:cNvPr>
          <p:cNvSpPr/>
          <p:nvPr/>
        </p:nvSpPr>
        <p:spPr>
          <a:xfrm>
            <a:off x="6362345" y="3898489"/>
            <a:ext cx="117220" cy="23665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98" name="Arrow: Up 57">
            <a:extLst>
              <a:ext uri="{FF2B5EF4-FFF2-40B4-BE49-F238E27FC236}">
                <a16:creationId xmlns:a16="http://schemas.microsoft.com/office/drawing/2014/main" id="{E73D20DE-75DC-48A1-A6D7-59ED3538F8CD}"/>
              </a:ext>
            </a:extLst>
          </p:cNvPr>
          <p:cNvSpPr/>
          <p:nvPr/>
        </p:nvSpPr>
        <p:spPr>
          <a:xfrm>
            <a:off x="7596209" y="3907198"/>
            <a:ext cx="117220" cy="23665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99" name="Arrow: Up 57">
            <a:extLst>
              <a:ext uri="{FF2B5EF4-FFF2-40B4-BE49-F238E27FC236}">
                <a16:creationId xmlns:a16="http://schemas.microsoft.com/office/drawing/2014/main" id="{D8058516-1D93-4415-A334-3FAD012FA55A}"/>
              </a:ext>
            </a:extLst>
          </p:cNvPr>
          <p:cNvSpPr/>
          <p:nvPr/>
        </p:nvSpPr>
        <p:spPr>
          <a:xfrm>
            <a:off x="8730843" y="3915906"/>
            <a:ext cx="117220" cy="23665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100" name="Arrow: Up 57">
            <a:extLst>
              <a:ext uri="{FF2B5EF4-FFF2-40B4-BE49-F238E27FC236}">
                <a16:creationId xmlns:a16="http://schemas.microsoft.com/office/drawing/2014/main" id="{7B587A96-D80C-4A3F-BDE3-1641F31B24F0}"/>
              </a:ext>
            </a:extLst>
          </p:cNvPr>
          <p:cNvSpPr/>
          <p:nvPr/>
        </p:nvSpPr>
        <p:spPr>
          <a:xfrm>
            <a:off x="9920708" y="3911552"/>
            <a:ext cx="117220" cy="23665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102" name="Arrow: Up 57">
            <a:extLst>
              <a:ext uri="{FF2B5EF4-FFF2-40B4-BE49-F238E27FC236}">
                <a16:creationId xmlns:a16="http://schemas.microsoft.com/office/drawing/2014/main" id="{5C1DE10C-416B-46D4-8679-E24FDCC1871B}"/>
              </a:ext>
            </a:extLst>
          </p:cNvPr>
          <p:cNvSpPr/>
          <p:nvPr/>
        </p:nvSpPr>
        <p:spPr>
          <a:xfrm>
            <a:off x="3891859" y="3911551"/>
            <a:ext cx="117220" cy="23665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110" name="Arrow: Up 60">
            <a:extLst>
              <a:ext uri="{FF2B5EF4-FFF2-40B4-BE49-F238E27FC236}">
                <a16:creationId xmlns:a16="http://schemas.microsoft.com/office/drawing/2014/main" id="{4588F1A5-4D2E-436D-AD2E-B1BAC3F0F742}"/>
              </a:ext>
            </a:extLst>
          </p:cNvPr>
          <p:cNvSpPr/>
          <p:nvPr/>
        </p:nvSpPr>
        <p:spPr>
          <a:xfrm flipV="1">
            <a:off x="8709995" y="3421613"/>
            <a:ext cx="117220" cy="236652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36" name="Arrow: Up 60">
            <a:extLst>
              <a:ext uri="{FF2B5EF4-FFF2-40B4-BE49-F238E27FC236}">
                <a16:creationId xmlns:a16="http://schemas.microsoft.com/office/drawing/2014/main" id="{13F96181-D117-465D-9B8D-BC225B4AA830}"/>
              </a:ext>
            </a:extLst>
          </p:cNvPr>
          <p:cNvSpPr/>
          <p:nvPr/>
        </p:nvSpPr>
        <p:spPr>
          <a:xfrm flipV="1">
            <a:off x="7595070" y="3381509"/>
            <a:ext cx="117220" cy="236652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38" name="Arrow: Up 60">
            <a:extLst>
              <a:ext uri="{FF2B5EF4-FFF2-40B4-BE49-F238E27FC236}">
                <a16:creationId xmlns:a16="http://schemas.microsoft.com/office/drawing/2014/main" id="{96AEA3A9-5555-49DD-8C25-2558A2D3BC7E}"/>
              </a:ext>
            </a:extLst>
          </p:cNvPr>
          <p:cNvSpPr/>
          <p:nvPr/>
        </p:nvSpPr>
        <p:spPr>
          <a:xfrm flipV="1">
            <a:off x="3925369" y="3421613"/>
            <a:ext cx="117220" cy="236652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39" name="Arrow: Up 57">
            <a:extLst>
              <a:ext uri="{FF2B5EF4-FFF2-40B4-BE49-F238E27FC236}">
                <a16:creationId xmlns:a16="http://schemas.microsoft.com/office/drawing/2014/main" id="{3F29920D-9A78-416B-9C4E-0F8F553FD549}"/>
              </a:ext>
            </a:extLst>
          </p:cNvPr>
          <p:cNvSpPr/>
          <p:nvPr/>
        </p:nvSpPr>
        <p:spPr>
          <a:xfrm>
            <a:off x="6354325" y="3377125"/>
            <a:ext cx="117220" cy="23665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40" name="Arrow: Up 60">
            <a:extLst>
              <a:ext uri="{FF2B5EF4-FFF2-40B4-BE49-F238E27FC236}">
                <a16:creationId xmlns:a16="http://schemas.microsoft.com/office/drawing/2014/main" id="{B90E5476-201A-4846-B01D-33D49488DBD9}"/>
              </a:ext>
            </a:extLst>
          </p:cNvPr>
          <p:cNvSpPr/>
          <p:nvPr/>
        </p:nvSpPr>
        <p:spPr>
          <a:xfrm flipV="1">
            <a:off x="3891859" y="2448757"/>
            <a:ext cx="117220" cy="236652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41" name="Arrow: Up 60">
            <a:extLst>
              <a:ext uri="{FF2B5EF4-FFF2-40B4-BE49-F238E27FC236}">
                <a16:creationId xmlns:a16="http://schemas.microsoft.com/office/drawing/2014/main" id="{8BE93C38-4666-433C-BCF8-347E10D422A0}"/>
              </a:ext>
            </a:extLst>
          </p:cNvPr>
          <p:cNvSpPr/>
          <p:nvPr/>
        </p:nvSpPr>
        <p:spPr>
          <a:xfrm flipV="1">
            <a:off x="3898269" y="2891556"/>
            <a:ext cx="117220" cy="236652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42" name="Arrow: Up 60">
            <a:extLst>
              <a:ext uri="{FF2B5EF4-FFF2-40B4-BE49-F238E27FC236}">
                <a16:creationId xmlns:a16="http://schemas.microsoft.com/office/drawing/2014/main" id="{E3D88DB5-B354-43C6-A240-7A88C0C9872F}"/>
              </a:ext>
            </a:extLst>
          </p:cNvPr>
          <p:cNvSpPr/>
          <p:nvPr/>
        </p:nvSpPr>
        <p:spPr>
          <a:xfrm flipV="1">
            <a:off x="5103039" y="2456779"/>
            <a:ext cx="117220" cy="236652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43" name="Arrow: Up 60">
            <a:extLst>
              <a:ext uri="{FF2B5EF4-FFF2-40B4-BE49-F238E27FC236}">
                <a16:creationId xmlns:a16="http://schemas.microsoft.com/office/drawing/2014/main" id="{15EC7BB4-A8C0-4CB6-87EC-7EB65B9D23C3}"/>
              </a:ext>
            </a:extLst>
          </p:cNvPr>
          <p:cNvSpPr/>
          <p:nvPr/>
        </p:nvSpPr>
        <p:spPr>
          <a:xfrm flipV="1">
            <a:off x="5109449" y="2899578"/>
            <a:ext cx="117220" cy="236652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44" name="Arrow: Up 60">
            <a:extLst>
              <a:ext uri="{FF2B5EF4-FFF2-40B4-BE49-F238E27FC236}">
                <a16:creationId xmlns:a16="http://schemas.microsoft.com/office/drawing/2014/main" id="{A545328F-2BB3-43C9-B41A-B9ADC0A04BC0}"/>
              </a:ext>
            </a:extLst>
          </p:cNvPr>
          <p:cNvSpPr/>
          <p:nvPr/>
        </p:nvSpPr>
        <p:spPr>
          <a:xfrm flipV="1">
            <a:off x="5096167" y="4488410"/>
            <a:ext cx="117220" cy="236652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45" name="Arrow: Up 60">
            <a:extLst>
              <a:ext uri="{FF2B5EF4-FFF2-40B4-BE49-F238E27FC236}">
                <a16:creationId xmlns:a16="http://schemas.microsoft.com/office/drawing/2014/main" id="{077A4216-1159-4861-A26A-017A2C45D87E}"/>
              </a:ext>
            </a:extLst>
          </p:cNvPr>
          <p:cNvSpPr/>
          <p:nvPr/>
        </p:nvSpPr>
        <p:spPr>
          <a:xfrm flipV="1">
            <a:off x="3901307" y="4488410"/>
            <a:ext cx="117220" cy="236652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46" name="Arrow: Up 60">
            <a:extLst>
              <a:ext uri="{FF2B5EF4-FFF2-40B4-BE49-F238E27FC236}">
                <a16:creationId xmlns:a16="http://schemas.microsoft.com/office/drawing/2014/main" id="{52CBC58D-EAE1-4207-A279-3D2A250B2947}"/>
              </a:ext>
            </a:extLst>
          </p:cNvPr>
          <p:cNvSpPr/>
          <p:nvPr/>
        </p:nvSpPr>
        <p:spPr>
          <a:xfrm flipV="1">
            <a:off x="7574676" y="4496432"/>
            <a:ext cx="117220" cy="236652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47" name="Arrow: Up 60">
            <a:extLst>
              <a:ext uri="{FF2B5EF4-FFF2-40B4-BE49-F238E27FC236}">
                <a16:creationId xmlns:a16="http://schemas.microsoft.com/office/drawing/2014/main" id="{006EDF5E-ED78-421A-BA68-606EF0FDBF4F}"/>
              </a:ext>
            </a:extLst>
          </p:cNvPr>
          <p:cNvSpPr/>
          <p:nvPr/>
        </p:nvSpPr>
        <p:spPr>
          <a:xfrm flipV="1">
            <a:off x="6379816" y="4496432"/>
            <a:ext cx="117220" cy="236652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48" name="Arrow: Up 60">
            <a:extLst>
              <a:ext uri="{FF2B5EF4-FFF2-40B4-BE49-F238E27FC236}">
                <a16:creationId xmlns:a16="http://schemas.microsoft.com/office/drawing/2014/main" id="{7CA19AFE-6DEE-49EF-9219-AE83DEA1303A}"/>
              </a:ext>
            </a:extLst>
          </p:cNvPr>
          <p:cNvSpPr/>
          <p:nvPr/>
        </p:nvSpPr>
        <p:spPr>
          <a:xfrm flipV="1">
            <a:off x="8746026" y="4488412"/>
            <a:ext cx="117220" cy="236652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51" name="Arrow: Up 57">
            <a:extLst>
              <a:ext uri="{FF2B5EF4-FFF2-40B4-BE49-F238E27FC236}">
                <a16:creationId xmlns:a16="http://schemas.microsoft.com/office/drawing/2014/main" id="{51EDBCC7-4AEC-45B9-8C56-789B79919879}"/>
              </a:ext>
            </a:extLst>
          </p:cNvPr>
          <p:cNvSpPr/>
          <p:nvPr/>
        </p:nvSpPr>
        <p:spPr>
          <a:xfrm>
            <a:off x="9928730" y="4465002"/>
            <a:ext cx="117220" cy="23665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37" name="Arrow: Up 60">
            <a:extLst>
              <a:ext uri="{FF2B5EF4-FFF2-40B4-BE49-F238E27FC236}">
                <a16:creationId xmlns:a16="http://schemas.microsoft.com/office/drawing/2014/main" id="{AF40AEAD-28CD-4725-9690-EA541A2FFB62}"/>
              </a:ext>
            </a:extLst>
          </p:cNvPr>
          <p:cNvSpPr/>
          <p:nvPr/>
        </p:nvSpPr>
        <p:spPr>
          <a:xfrm flipV="1">
            <a:off x="3925369" y="5000915"/>
            <a:ext cx="117220" cy="236652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49" name="Arrow: Up 60">
            <a:extLst>
              <a:ext uri="{FF2B5EF4-FFF2-40B4-BE49-F238E27FC236}">
                <a16:creationId xmlns:a16="http://schemas.microsoft.com/office/drawing/2014/main" id="{AB707139-9B75-4441-8658-6D3A9143AC51}"/>
              </a:ext>
            </a:extLst>
          </p:cNvPr>
          <p:cNvSpPr/>
          <p:nvPr/>
        </p:nvSpPr>
        <p:spPr>
          <a:xfrm flipV="1">
            <a:off x="7595663" y="5027828"/>
            <a:ext cx="117220" cy="236652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57" name="Arrow: Up 60">
            <a:extLst>
              <a:ext uri="{FF2B5EF4-FFF2-40B4-BE49-F238E27FC236}">
                <a16:creationId xmlns:a16="http://schemas.microsoft.com/office/drawing/2014/main" id="{D8E776CC-AC41-4F1E-8F39-026D272CD5F0}"/>
              </a:ext>
            </a:extLst>
          </p:cNvPr>
          <p:cNvSpPr/>
          <p:nvPr/>
        </p:nvSpPr>
        <p:spPr>
          <a:xfrm flipV="1">
            <a:off x="8712201" y="5027828"/>
            <a:ext cx="117220" cy="236652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58" name="Arrow: Up 57">
            <a:extLst>
              <a:ext uri="{FF2B5EF4-FFF2-40B4-BE49-F238E27FC236}">
                <a16:creationId xmlns:a16="http://schemas.microsoft.com/office/drawing/2014/main" id="{8AAA2E05-2AAF-4543-BC7A-027BF8901C86}"/>
              </a:ext>
            </a:extLst>
          </p:cNvPr>
          <p:cNvSpPr/>
          <p:nvPr/>
        </p:nvSpPr>
        <p:spPr>
          <a:xfrm>
            <a:off x="6362345" y="5013765"/>
            <a:ext cx="117220" cy="23665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59" name="Arrow: Up 57">
            <a:extLst>
              <a:ext uri="{FF2B5EF4-FFF2-40B4-BE49-F238E27FC236}">
                <a16:creationId xmlns:a16="http://schemas.microsoft.com/office/drawing/2014/main" id="{C7C84065-386F-4227-B03A-6125BE40A91A}"/>
              </a:ext>
            </a:extLst>
          </p:cNvPr>
          <p:cNvSpPr/>
          <p:nvPr/>
        </p:nvSpPr>
        <p:spPr>
          <a:xfrm>
            <a:off x="9909512" y="5549344"/>
            <a:ext cx="117220" cy="23665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60" name="Arrow: Up 57">
            <a:extLst>
              <a:ext uri="{FF2B5EF4-FFF2-40B4-BE49-F238E27FC236}">
                <a16:creationId xmlns:a16="http://schemas.microsoft.com/office/drawing/2014/main" id="{555FF9A4-0964-4C41-A22C-D23794918B69}"/>
              </a:ext>
            </a:extLst>
          </p:cNvPr>
          <p:cNvSpPr/>
          <p:nvPr/>
        </p:nvSpPr>
        <p:spPr>
          <a:xfrm>
            <a:off x="8770811" y="5567244"/>
            <a:ext cx="117220" cy="23665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61" name="Arrow: Up 57">
            <a:extLst>
              <a:ext uri="{FF2B5EF4-FFF2-40B4-BE49-F238E27FC236}">
                <a16:creationId xmlns:a16="http://schemas.microsoft.com/office/drawing/2014/main" id="{A2ACC7E1-70E6-4E17-BFEC-CA6AEA54AED1}"/>
              </a:ext>
            </a:extLst>
          </p:cNvPr>
          <p:cNvSpPr/>
          <p:nvPr/>
        </p:nvSpPr>
        <p:spPr>
          <a:xfrm>
            <a:off x="7592309" y="5559224"/>
            <a:ext cx="117220" cy="23665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62" name="Arrow: Up 57">
            <a:extLst>
              <a:ext uri="{FF2B5EF4-FFF2-40B4-BE49-F238E27FC236}">
                <a16:creationId xmlns:a16="http://schemas.microsoft.com/office/drawing/2014/main" id="{F2DB5EEF-5131-457A-8DEB-CA21B201C2AC}"/>
              </a:ext>
            </a:extLst>
          </p:cNvPr>
          <p:cNvSpPr/>
          <p:nvPr/>
        </p:nvSpPr>
        <p:spPr>
          <a:xfrm>
            <a:off x="6362345" y="5551819"/>
            <a:ext cx="117220" cy="23665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63" name="Arrow: Up 57">
            <a:extLst>
              <a:ext uri="{FF2B5EF4-FFF2-40B4-BE49-F238E27FC236}">
                <a16:creationId xmlns:a16="http://schemas.microsoft.com/office/drawing/2014/main" id="{2DF1828A-A5E8-44EC-911C-8790C6D34996}"/>
              </a:ext>
            </a:extLst>
          </p:cNvPr>
          <p:cNvSpPr/>
          <p:nvPr/>
        </p:nvSpPr>
        <p:spPr>
          <a:xfrm>
            <a:off x="4961672" y="5551819"/>
            <a:ext cx="117220" cy="23665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64" name="Arrow: Up 57">
            <a:extLst>
              <a:ext uri="{FF2B5EF4-FFF2-40B4-BE49-F238E27FC236}">
                <a16:creationId xmlns:a16="http://schemas.microsoft.com/office/drawing/2014/main" id="{36564130-1726-43F1-9722-E69A93194743}"/>
              </a:ext>
            </a:extLst>
          </p:cNvPr>
          <p:cNvSpPr/>
          <p:nvPr/>
        </p:nvSpPr>
        <p:spPr>
          <a:xfrm>
            <a:off x="3927922" y="5551819"/>
            <a:ext cx="117220" cy="23665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65" name="Arrow: Up 60">
            <a:extLst>
              <a:ext uri="{FF2B5EF4-FFF2-40B4-BE49-F238E27FC236}">
                <a16:creationId xmlns:a16="http://schemas.microsoft.com/office/drawing/2014/main" id="{11DAC99E-4652-43EC-A01A-8D768B2F215C}"/>
              </a:ext>
            </a:extLst>
          </p:cNvPr>
          <p:cNvSpPr/>
          <p:nvPr/>
        </p:nvSpPr>
        <p:spPr>
          <a:xfrm flipV="1">
            <a:off x="5103039" y="4981777"/>
            <a:ext cx="117220" cy="236652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66" name="Arrow: Up 57">
            <a:extLst>
              <a:ext uri="{FF2B5EF4-FFF2-40B4-BE49-F238E27FC236}">
                <a16:creationId xmlns:a16="http://schemas.microsoft.com/office/drawing/2014/main" id="{D41648BB-DE4C-46AC-B851-23CC7C0AA953}"/>
              </a:ext>
            </a:extLst>
          </p:cNvPr>
          <p:cNvSpPr/>
          <p:nvPr/>
        </p:nvSpPr>
        <p:spPr>
          <a:xfrm>
            <a:off x="9912870" y="4990840"/>
            <a:ext cx="117220" cy="23665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3852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14B15-5CB0-41D5-BF78-C736E269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9141" y="6602667"/>
            <a:ext cx="581906" cy="365125"/>
          </a:xfrm>
          <a:prstGeom prst="rect">
            <a:avLst/>
          </a:prstGeom>
        </p:spPr>
        <p:txBody>
          <a:bodyPr/>
          <a:lstStyle>
            <a:lvl1pPr algn="ctr">
              <a:defRPr lang="en-US" smtClean="0">
                <a:solidFill>
                  <a:srgbClr val="FF000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143BD-DDDC-4030-AFD1-D2DD3F00D3BF}" type="slidenum">
              <a:rPr kumimoji="0" lang="en-IN" sz="800" b="0" i="0" u="none" strike="noStrike" kern="1200" cap="none" spc="0" normalizeH="0" baseline="0" noProof="0" smtClean="0">
                <a:ln>
                  <a:noFill/>
                </a:ln>
                <a:solidFill>
                  <a:srgbClr val="502970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IN" sz="800" b="0" i="0" u="none" strike="noStrike" kern="1200" cap="none" spc="0" normalizeH="0" baseline="0" noProof="0" dirty="0">
              <a:ln>
                <a:noFill/>
              </a:ln>
              <a:solidFill>
                <a:srgbClr val="502970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92B9B02-5F06-4CB1-8F36-4D6BCE784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6730" y="6602667"/>
            <a:ext cx="2558540" cy="365125"/>
          </a:xfrm>
          <a:prstGeom prst="rect">
            <a:avLst/>
          </a:prstGeom>
        </p:spPr>
        <p:txBody>
          <a:bodyPr/>
          <a:lstStyle>
            <a:lvl1pPr algn="ctr">
              <a:defRPr lang="en-US" smtClean="0">
                <a:solidFill>
                  <a:srgbClr val="FF000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02970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Confidential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C8FC5A-A6EA-4134-BA7C-CFF247823750}"/>
              </a:ext>
            </a:extLst>
          </p:cNvPr>
          <p:cNvSpPr/>
          <p:nvPr/>
        </p:nvSpPr>
        <p:spPr>
          <a:xfrm>
            <a:off x="230359" y="6442949"/>
            <a:ext cx="21352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502970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D1E9F2-82F2-4D26-B0D8-BD2790251676}"/>
              </a:ext>
            </a:extLst>
          </p:cNvPr>
          <p:cNvSpPr/>
          <p:nvPr/>
        </p:nvSpPr>
        <p:spPr>
          <a:xfrm>
            <a:off x="230359" y="6459379"/>
            <a:ext cx="65915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1000" dirty="0">
                <a:solidFill>
                  <a:srgbClr val="502970"/>
                </a:solidFill>
              </a:rPr>
              <a:t>Source: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6605CC-91AE-4E76-8752-5521D489C30C}"/>
              </a:ext>
            </a:extLst>
          </p:cNvPr>
          <p:cNvSpPr/>
          <p:nvPr/>
        </p:nvSpPr>
        <p:spPr>
          <a:xfrm>
            <a:off x="230359" y="6611779"/>
            <a:ext cx="4844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502970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Note: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CFCD66A9-2B3E-41B5-B341-0FBF02A79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47" y="80461"/>
            <a:ext cx="10972800" cy="781994"/>
          </a:xfrm>
        </p:spPr>
        <p:txBody>
          <a:bodyPr/>
          <a:lstStyle/>
          <a:p>
            <a:r>
              <a:rPr lang="en-US" dirty="0"/>
              <a:t>Volume Sales vs Avg Price – 2019 and 2018</a:t>
            </a:r>
            <a:endParaRPr lang="en-IN" dirty="0"/>
          </a:p>
        </p:txBody>
      </p:sp>
      <p:graphicFrame>
        <p:nvGraphicFramePr>
          <p:cNvPr id="38" name="Chart 37">
            <a:extLst>
              <a:ext uri="{FF2B5EF4-FFF2-40B4-BE49-F238E27FC236}">
                <a16:creationId xmlns:a16="http://schemas.microsoft.com/office/drawing/2014/main" id="{4E7FB365-CC59-4329-813E-6516541D55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6480254"/>
              </p:ext>
            </p:extLst>
          </p:nvPr>
        </p:nvGraphicFramePr>
        <p:xfrm>
          <a:off x="451340" y="1005839"/>
          <a:ext cx="10972798" cy="35792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C5C88722-E872-4188-BB1A-BC843C1D1D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869526"/>
              </p:ext>
            </p:extLst>
          </p:nvPr>
        </p:nvGraphicFramePr>
        <p:xfrm>
          <a:off x="341194" y="4767793"/>
          <a:ext cx="11305159" cy="10095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1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346281274"/>
                    </a:ext>
                  </a:extLst>
                </a:gridCol>
                <a:gridCol w="8360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66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3653">
                  <a:extLst>
                    <a:ext uri="{9D8B030D-6E8A-4147-A177-3AD203B41FA5}">
                      <a16:colId xmlns:a16="http://schemas.microsoft.com/office/drawing/2014/main" val="1049074293"/>
                    </a:ext>
                  </a:extLst>
                </a:gridCol>
                <a:gridCol w="8905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34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975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4802">
                  <a:extLst>
                    <a:ext uri="{9D8B030D-6E8A-4147-A177-3AD203B41FA5}">
                      <a16:colId xmlns:a16="http://schemas.microsoft.com/office/drawing/2014/main" val="606570746"/>
                    </a:ext>
                  </a:extLst>
                </a:gridCol>
                <a:gridCol w="8931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1442">
                  <a:extLst>
                    <a:ext uri="{9D8B030D-6E8A-4147-A177-3AD203B41FA5}">
                      <a16:colId xmlns:a16="http://schemas.microsoft.com/office/drawing/2014/main" val="1783729274"/>
                    </a:ext>
                  </a:extLst>
                </a:gridCol>
                <a:gridCol w="9821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4583">
                <a:tc rowSpan="3">
                  <a:txBody>
                    <a:bodyPr/>
                    <a:lstStyle/>
                    <a:p>
                      <a:pPr algn="ctr">
                        <a:defRPr sz="1200" b="1" i="0" u="none" strike="noStrike" kern="1200" spc="0" baseline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+mn-lt"/>
                        </a:rPr>
                        <a:t>Avg Price per Kg</a:t>
                      </a:r>
                    </a:p>
                    <a:p>
                      <a:pPr algn="ctr">
                        <a:defRPr sz="1200" b="1" i="0" u="none" strike="noStrike" kern="1200" spc="0" baseline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+mn-lt"/>
                        </a:rPr>
                        <a:t>(% change Y-o-Y)</a:t>
                      </a:r>
                    </a:p>
                  </a:txBody>
                  <a:tcPr marL="45720" marR="45720" marT="18288" marB="18288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2019 Vs 2018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C9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C9E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86">
                <a:tc vMerge="1"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b"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Jan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C9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Feb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C9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C9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C9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C9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Jun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C9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July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C9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Aug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C9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Sept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C9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Oct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C9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Nov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C9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C9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583">
                <a:tc vMerge="1">
                  <a:txBody>
                    <a:bodyPr/>
                    <a:lstStyle/>
                    <a:p>
                      <a:pPr algn="ctr" fontAlgn="b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18288" marB="1828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-9.1%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-6.9%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509450" y="6505303"/>
            <a:ext cx="5159829" cy="339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90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8452A2-1A71-4D15-B28D-B64FFA6139F7}"/>
              </a:ext>
            </a:extLst>
          </p:cNvPr>
          <p:cNvSpPr txBox="1"/>
          <p:nvPr/>
        </p:nvSpPr>
        <p:spPr>
          <a:xfrm>
            <a:off x="136900" y="746065"/>
            <a:ext cx="10628081" cy="338554"/>
          </a:xfrm>
          <a:prstGeom prst="rect">
            <a:avLst/>
          </a:prstGeom>
          <a:solidFill>
            <a:srgbClr val="F3EBF9"/>
          </a:solidFill>
        </p:spPr>
        <p:txBody>
          <a:bodyPr wrap="square" rtlCol="0" anchor="ctr">
            <a:spAutoFit/>
          </a:bodyPr>
          <a:lstStyle/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64626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14B15-5CB0-41D5-BF78-C736E269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9141" y="6602667"/>
            <a:ext cx="581906" cy="365125"/>
          </a:xfrm>
          <a:prstGeom prst="rect">
            <a:avLst/>
          </a:prstGeom>
        </p:spPr>
        <p:txBody>
          <a:bodyPr/>
          <a:lstStyle>
            <a:lvl1pPr algn="ctr">
              <a:defRPr lang="en-US" smtClean="0">
                <a:solidFill>
                  <a:srgbClr val="FF000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143BD-DDDC-4030-AFD1-D2DD3F00D3BF}" type="slidenum">
              <a:rPr kumimoji="0" lang="en-IN" sz="800" b="0" i="0" u="none" strike="noStrike" kern="1200" cap="none" spc="0" normalizeH="0" baseline="0" noProof="0" smtClean="0">
                <a:ln>
                  <a:noFill/>
                </a:ln>
                <a:solidFill>
                  <a:srgbClr val="502970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IN" sz="800" b="0" i="0" u="none" strike="noStrike" kern="1200" cap="none" spc="0" normalizeH="0" baseline="0" noProof="0" dirty="0">
              <a:ln>
                <a:noFill/>
              </a:ln>
              <a:solidFill>
                <a:srgbClr val="502970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92B9B02-5F06-4CB1-8F36-4D6BCE784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6730" y="6242907"/>
            <a:ext cx="2558540" cy="365125"/>
          </a:xfrm>
          <a:prstGeom prst="rect">
            <a:avLst/>
          </a:prstGeom>
        </p:spPr>
        <p:txBody>
          <a:bodyPr/>
          <a:lstStyle>
            <a:lvl1pPr algn="ctr">
              <a:defRPr lang="en-US" smtClean="0">
                <a:solidFill>
                  <a:srgbClr val="FF000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02970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Confidential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D1E9F2-82F2-4D26-B0D8-BD2790251676}"/>
              </a:ext>
            </a:extLst>
          </p:cNvPr>
          <p:cNvSpPr/>
          <p:nvPr/>
        </p:nvSpPr>
        <p:spPr>
          <a:xfrm>
            <a:off x="200715" y="6438372"/>
            <a:ext cx="6238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IN" sz="1000" dirty="0">
                <a:solidFill>
                  <a:srgbClr val="502970"/>
                </a:solidFill>
              </a:rPr>
              <a:t>Source: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CFCD66A9-2B3E-41B5-B341-0FBF02A79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IN" dirty="0"/>
              <a:t>Share of Promoted Volume Sales : 2019 vs 2018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59A171A-6323-4836-999F-E71F8BED8A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850764"/>
              </p:ext>
            </p:extLst>
          </p:nvPr>
        </p:nvGraphicFramePr>
        <p:xfrm>
          <a:off x="3077030" y="4325256"/>
          <a:ext cx="5635170" cy="16807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96510">
                  <a:extLst>
                    <a:ext uri="{9D8B030D-6E8A-4147-A177-3AD203B41FA5}">
                      <a16:colId xmlns:a16="http://schemas.microsoft.com/office/drawing/2014/main" val="4071789194"/>
                    </a:ext>
                  </a:extLst>
                </a:gridCol>
                <a:gridCol w="1246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6220">
                  <a:extLst>
                    <a:ext uri="{9D8B030D-6E8A-4147-A177-3AD203B41FA5}">
                      <a16:colId xmlns:a16="http://schemas.microsoft.com/office/drawing/2014/main" val="1135494885"/>
                    </a:ext>
                  </a:extLst>
                </a:gridCol>
                <a:gridCol w="1246220">
                  <a:extLst>
                    <a:ext uri="{9D8B030D-6E8A-4147-A177-3AD203B41FA5}">
                      <a16:colId xmlns:a16="http://schemas.microsoft.com/office/drawing/2014/main" val="543499828"/>
                    </a:ext>
                  </a:extLst>
                </a:gridCol>
              </a:tblGrid>
              <a:tr h="53125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Measure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Bahnschrift" panose="020B0502040204020203" pitchFamily="34" charset="0"/>
                        </a:rPr>
                        <a:t>P</a:t>
                      </a:r>
                      <a:r>
                        <a:rPr lang="en-GB" sz="12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Bahnschrift" panose="020B0502040204020203" pitchFamily="34" charset="0"/>
                        </a:rPr>
                        <a:t>romo</a:t>
                      </a:r>
                      <a:r>
                        <a:rPr lang="en-GB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Bahnschrift" panose="020B0502040204020203" pitchFamily="34" charset="0"/>
                        </a:rPr>
                        <a:t>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Bahnschrift" panose="020B0502040204020203" pitchFamily="34" charset="0"/>
                        </a:rPr>
                        <a:t>Non Promo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544085"/>
                  </a:ext>
                </a:extLst>
              </a:tr>
              <a:tr h="345119">
                <a:tc row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Sales Volume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IN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(‘000 KG)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14,859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5,610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183">
                <a:tc vMerge="1">
                  <a:txBody>
                    <a:bodyPr/>
                    <a:lstStyle/>
                    <a:p>
                      <a:pPr algn="ctr" rtl="0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14,872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6,489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2183">
                <a:tc v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 Change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0.1%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15.7%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2739523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509450" y="6505303"/>
            <a:ext cx="5159829" cy="339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900" dirty="0">
              <a:solidFill>
                <a:schemeClr val="tx1"/>
              </a:solidFill>
            </a:endParaRPr>
          </a:p>
          <a:p>
            <a:pPr algn="ctr"/>
            <a:endParaRPr lang="en-IN" sz="9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D1E9F2-82F2-4D26-B0D8-BD2790251676}"/>
              </a:ext>
            </a:extLst>
          </p:cNvPr>
          <p:cNvSpPr/>
          <p:nvPr/>
        </p:nvSpPr>
        <p:spPr>
          <a:xfrm>
            <a:off x="218368" y="6611779"/>
            <a:ext cx="4892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IN" sz="1000" dirty="0">
                <a:solidFill>
                  <a:srgbClr val="502970"/>
                </a:solidFill>
              </a:rPr>
              <a:t>Note: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04577C8B-4EEE-4C25-A1DB-D5BB4BE6C1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2096372"/>
              </p:ext>
            </p:extLst>
          </p:nvPr>
        </p:nvGraphicFramePr>
        <p:xfrm>
          <a:off x="230359" y="1306570"/>
          <a:ext cx="11512426" cy="2727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B70DC5CB-181E-4E8C-9F05-B282C664CE66}"/>
              </a:ext>
            </a:extLst>
          </p:cNvPr>
          <p:cNvGrpSpPr/>
          <p:nvPr/>
        </p:nvGrpSpPr>
        <p:grpSpPr>
          <a:xfrm>
            <a:off x="9938875" y="75060"/>
            <a:ext cx="640614" cy="629587"/>
            <a:chOff x="228601" y="1351384"/>
            <a:chExt cx="640614" cy="629587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02FE0D4-874E-4804-9B94-50C420DE8470}"/>
                </a:ext>
              </a:extLst>
            </p:cNvPr>
            <p:cNvSpPr/>
            <p:nvPr/>
          </p:nvSpPr>
          <p:spPr>
            <a:xfrm>
              <a:off x="228601" y="1351384"/>
              <a:ext cx="629587" cy="629587"/>
            </a:xfrm>
            <a:prstGeom prst="ellipse">
              <a:avLst/>
            </a:prstGeom>
            <a:solidFill>
              <a:srgbClr val="502970"/>
            </a:solidFill>
            <a:ln>
              <a:solidFill>
                <a:srgbClr val="5029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BE43A26-D7D0-4E2D-9CEE-38BCE2B24B9B}"/>
                </a:ext>
              </a:extLst>
            </p:cNvPr>
            <p:cNvSpPr/>
            <p:nvPr/>
          </p:nvSpPr>
          <p:spPr>
            <a:xfrm>
              <a:off x="239629" y="1352419"/>
              <a:ext cx="629586" cy="550111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  <a:effectLst>
              <a:innerShdw blurRad="546100" dist="50800" dir="18900000">
                <a:prstClr val="black">
                  <a:alpha val="50000"/>
                </a:prstClr>
              </a:inn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"/>
                  <a:ea typeface="+mn-ea"/>
                  <a:cs typeface="+mn-cs"/>
                </a:rPr>
                <a:t> 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501CCC3-45F8-4E0D-901C-CBD9564249EE}"/>
              </a:ext>
            </a:extLst>
          </p:cNvPr>
          <p:cNvSpPr txBox="1"/>
          <p:nvPr/>
        </p:nvSpPr>
        <p:spPr>
          <a:xfrm>
            <a:off x="146539" y="747690"/>
            <a:ext cx="10432950" cy="338554"/>
          </a:xfrm>
          <a:prstGeom prst="rect">
            <a:avLst/>
          </a:prstGeom>
          <a:solidFill>
            <a:srgbClr val="F3EBF9"/>
          </a:solidFill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++</a:t>
            </a:r>
          </a:p>
        </p:txBody>
      </p:sp>
    </p:spTree>
    <p:extLst>
      <p:ext uri="{BB962C8B-B14F-4D97-AF65-F5344CB8AC3E}">
        <p14:creationId xmlns:p14="http://schemas.microsoft.com/office/powerpoint/2010/main" val="2682994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CFCD66A9-2B3E-41B5-B341-0FBF02A79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900" y="72473"/>
            <a:ext cx="10972800" cy="781994"/>
          </a:xfrm>
        </p:spPr>
        <p:txBody>
          <a:bodyPr/>
          <a:lstStyle/>
          <a:p>
            <a:r>
              <a:rPr lang="en-IN" dirty="0"/>
              <a:t>Share of Promoted Volume Sales – 2019 &amp; 2018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EBFEB638-2D27-45B7-9AA3-F362B111D9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2904650"/>
              </p:ext>
            </p:extLst>
          </p:nvPr>
        </p:nvGraphicFramePr>
        <p:xfrm>
          <a:off x="136900" y="1228186"/>
          <a:ext cx="11803309" cy="3096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6240402E-D0C8-4F7A-ABC2-55E3682B7644}"/>
              </a:ext>
            </a:extLst>
          </p:cNvPr>
          <p:cNvSpPr txBox="1"/>
          <p:nvPr/>
        </p:nvSpPr>
        <p:spPr>
          <a:xfrm>
            <a:off x="136900" y="746065"/>
            <a:ext cx="10628081" cy="338554"/>
          </a:xfrm>
          <a:prstGeom prst="rect">
            <a:avLst/>
          </a:prstGeom>
          <a:solidFill>
            <a:srgbClr val="F3EBF9"/>
          </a:solidFill>
        </p:spPr>
        <p:txBody>
          <a:bodyPr wrap="square" rtlCol="0" anchor="ctr">
            <a:spAutoFit/>
          </a:bodyPr>
          <a:lstStyle/>
          <a:p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11D585-9224-486D-8042-26BD37CCB375}"/>
              </a:ext>
            </a:extLst>
          </p:cNvPr>
          <p:cNvSpPr/>
          <p:nvPr/>
        </p:nvSpPr>
        <p:spPr>
          <a:xfrm>
            <a:off x="230359" y="6459379"/>
            <a:ext cx="62068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IN" sz="1000" dirty="0">
                <a:solidFill>
                  <a:srgbClr val="502970"/>
                </a:solidFill>
              </a:rPr>
              <a:t>Source: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56BAA1-DAC6-4FAC-B890-53FC56A50F8A}"/>
              </a:ext>
            </a:extLst>
          </p:cNvPr>
          <p:cNvSpPr/>
          <p:nvPr/>
        </p:nvSpPr>
        <p:spPr>
          <a:xfrm>
            <a:off x="230359" y="6611779"/>
            <a:ext cx="4844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502970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Note: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F6838B8-1A98-4051-B8DB-294DCF48F2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414319"/>
              </p:ext>
            </p:extLst>
          </p:nvPr>
        </p:nvGraphicFramePr>
        <p:xfrm>
          <a:off x="331305" y="4386470"/>
          <a:ext cx="11343864" cy="14984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7392">
                  <a:extLst>
                    <a:ext uri="{9D8B030D-6E8A-4147-A177-3AD203B41FA5}">
                      <a16:colId xmlns:a16="http://schemas.microsoft.com/office/drawing/2014/main" val="4071789194"/>
                    </a:ext>
                  </a:extLst>
                </a:gridCol>
                <a:gridCol w="565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821">
                  <a:extLst>
                    <a:ext uri="{9D8B030D-6E8A-4147-A177-3AD203B41FA5}">
                      <a16:colId xmlns:a16="http://schemas.microsoft.com/office/drawing/2014/main" val="1135494885"/>
                    </a:ext>
                  </a:extLst>
                </a:gridCol>
                <a:gridCol w="711821">
                  <a:extLst>
                    <a:ext uri="{9D8B030D-6E8A-4147-A177-3AD203B41FA5}">
                      <a16:colId xmlns:a16="http://schemas.microsoft.com/office/drawing/2014/main" val="425307684"/>
                    </a:ext>
                  </a:extLst>
                </a:gridCol>
                <a:gridCol w="728870">
                  <a:extLst>
                    <a:ext uri="{9D8B030D-6E8A-4147-A177-3AD203B41FA5}">
                      <a16:colId xmlns:a16="http://schemas.microsoft.com/office/drawing/2014/main" val="543499828"/>
                    </a:ext>
                  </a:extLst>
                </a:gridCol>
                <a:gridCol w="728870">
                  <a:extLst>
                    <a:ext uri="{9D8B030D-6E8A-4147-A177-3AD203B41FA5}">
                      <a16:colId xmlns:a16="http://schemas.microsoft.com/office/drawing/2014/main" val="2960940782"/>
                    </a:ext>
                  </a:extLst>
                </a:gridCol>
                <a:gridCol w="768626">
                  <a:extLst>
                    <a:ext uri="{9D8B030D-6E8A-4147-A177-3AD203B41FA5}">
                      <a16:colId xmlns:a16="http://schemas.microsoft.com/office/drawing/2014/main" val="4032579441"/>
                    </a:ext>
                  </a:extLst>
                </a:gridCol>
                <a:gridCol w="684971">
                  <a:extLst>
                    <a:ext uri="{9D8B030D-6E8A-4147-A177-3AD203B41FA5}">
                      <a16:colId xmlns:a16="http://schemas.microsoft.com/office/drawing/2014/main" val="2405090308"/>
                    </a:ext>
                  </a:extLst>
                </a:gridCol>
                <a:gridCol w="825777">
                  <a:extLst>
                    <a:ext uri="{9D8B030D-6E8A-4147-A177-3AD203B41FA5}">
                      <a16:colId xmlns:a16="http://schemas.microsoft.com/office/drawing/2014/main" val="4018937343"/>
                    </a:ext>
                  </a:extLst>
                </a:gridCol>
                <a:gridCol w="631548">
                  <a:extLst>
                    <a:ext uri="{9D8B030D-6E8A-4147-A177-3AD203B41FA5}">
                      <a16:colId xmlns:a16="http://schemas.microsoft.com/office/drawing/2014/main" val="3261887164"/>
                    </a:ext>
                  </a:extLst>
                </a:gridCol>
                <a:gridCol w="779809">
                  <a:extLst>
                    <a:ext uri="{9D8B030D-6E8A-4147-A177-3AD203B41FA5}">
                      <a16:colId xmlns:a16="http://schemas.microsoft.com/office/drawing/2014/main" val="2892751810"/>
                    </a:ext>
                  </a:extLst>
                </a:gridCol>
                <a:gridCol w="669235">
                  <a:extLst>
                    <a:ext uri="{9D8B030D-6E8A-4147-A177-3AD203B41FA5}">
                      <a16:colId xmlns:a16="http://schemas.microsoft.com/office/drawing/2014/main" val="2612420194"/>
                    </a:ext>
                  </a:extLst>
                </a:gridCol>
                <a:gridCol w="702366">
                  <a:extLst>
                    <a:ext uri="{9D8B030D-6E8A-4147-A177-3AD203B41FA5}">
                      <a16:colId xmlns:a16="http://schemas.microsoft.com/office/drawing/2014/main" val="2812365520"/>
                    </a:ext>
                  </a:extLst>
                </a:gridCol>
                <a:gridCol w="702366">
                  <a:extLst>
                    <a:ext uri="{9D8B030D-6E8A-4147-A177-3AD203B41FA5}">
                      <a16:colId xmlns:a16="http://schemas.microsoft.com/office/drawing/2014/main" val="726637584"/>
                    </a:ext>
                  </a:extLst>
                </a:gridCol>
                <a:gridCol w="6626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2609">
                  <a:extLst>
                    <a:ext uri="{9D8B030D-6E8A-4147-A177-3AD203B41FA5}">
                      <a16:colId xmlns:a16="http://schemas.microsoft.com/office/drawing/2014/main" val="3416757026"/>
                    </a:ext>
                  </a:extLst>
                </a:gridCol>
              </a:tblGrid>
              <a:tr h="294534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Measure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Total AUS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NSW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QLD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SA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fontAlgn="ctr">
                        <a:buFont typeface="+mj-lt"/>
                        <a:buNone/>
                      </a:pPr>
                      <a:r>
                        <a:rPr lang="en-IN" sz="12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TAS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fontAlgn="ctr">
                        <a:buFont typeface="+mj-lt"/>
                        <a:buNone/>
                      </a:pPr>
                      <a:endParaRPr lang="en-IN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VIC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WA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544085"/>
                  </a:ext>
                </a:extLst>
              </a:tr>
              <a:tr h="294534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Promo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Non Promo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Promo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Non Promo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Promo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Non Promo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Promo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Non Promo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Promo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Non Promo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Promo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Non Promo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Promo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Non Promo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073928"/>
                  </a:ext>
                </a:extLst>
              </a:tr>
              <a:tr h="382673">
                <a:tc rowSpan="2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Sales Volume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IN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(‘000 KG)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5,610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4,394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3,400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3,866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946">
                <a:tc vMerge="1">
                  <a:txBody>
                    <a:bodyPr/>
                    <a:lstStyle/>
                    <a:p>
                      <a:pPr algn="ctr" rtl="0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6,489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4,361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3,374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3,915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4566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CFCD66A9-2B3E-41B5-B341-0FBF02A79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900" y="72473"/>
            <a:ext cx="10972800" cy="781994"/>
          </a:xfrm>
        </p:spPr>
        <p:txBody>
          <a:bodyPr/>
          <a:lstStyle/>
          <a:p>
            <a:r>
              <a:rPr lang="en-IN" dirty="0"/>
              <a:t>Share of Promoted Volume Sales – 2019 &amp; 2018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EBFEB638-2D27-45B7-9AA3-F362B111D9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0693324"/>
              </p:ext>
            </p:extLst>
          </p:nvPr>
        </p:nvGraphicFramePr>
        <p:xfrm>
          <a:off x="136900" y="1228186"/>
          <a:ext cx="11803309" cy="3096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6240402E-D0C8-4F7A-ABC2-55E3682B7644}"/>
              </a:ext>
            </a:extLst>
          </p:cNvPr>
          <p:cNvSpPr txBox="1"/>
          <p:nvPr/>
        </p:nvSpPr>
        <p:spPr>
          <a:xfrm>
            <a:off x="136900" y="746065"/>
            <a:ext cx="10628081" cy="338554"/>
          </a:xfrm>
          <a:prstGeom prst="rect">
            <a:avLst/>
          </a:prstGeom>
          <a:solidFill>
            <a:srgbClr val="F3EBF9"/>
          </a:solidFill>
        </p:spPr>
        <p:txBody>
          <a:bodyPr wrap="square" rtlCol="0" anchor="ctr">
            <a:spAutoFit/>
          </a:bodyPr>
          <a:lstStyle/>
          <a:p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11D585-9224-486D-8042-26BD37CCB375}"/>
              </a:ext>
            </a:extLst>
          </p:cNvPr>
          <p:cNvSpPr/>
          <p:nvPr/>
        </p:nvSpPr>
        <p:spPr>
          <a:xfrm>
            <a:off x="230359" y="6459379"/>
            <a:ext cx="62068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IN" sz="1000" dirty="0">
                <a:solidFill>
                  <a:srgbClr val="502970"/>
                </a:solidFill>
              </a:rPr>
              <a:t>Source: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56BAA1-DAC6-4FAC-B890-53FC56A50F8A}"/>
              </a:ext>
            </a:extLst>
          </p:cNvPr>
          <p:cNvSpPr/>
          <p:nvPr/>
        </p:nvSpPr>
        <p:spPr>
          <a:xfrm>
            <a:off x="230359" y="6611779"/>
            <a:ext cx="4844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502970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Note: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F6838B8-1A98-4051-B8DB-294DCF48F2AA}"/>
              </a:ext>
            </a:extLst>
          </p:cNvPr>
          <p:cNvGraphicFramePr>
            <a:graphicFrameLocks noGrp="1"/>
          </p:cNvGraphicFramePr>
          <p:nvPr/>
        </p:nvGraphicFramePr>
        <p:xfrm>
          <a:off x="331305" y="4386470"/>
          <a:ext cx="11343864" cy="14984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7392">
                  <a:extLst>
                    <a:ext uri="{9D8B030D-6E8A-4147-A177-3AD203B41FA5}">
                      <a16:colId xmlns:a16="http://schemas.microsoft.com/office/drawing/2014/main" val="4071789194"/>
                    </a:ext>
                  </a:extLst>
                </a:gridCol>
                <a:gridCol w="565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821">
                  <a:extLst>
                    <a:ext uri="{9D8B030D-6E8A-4147-A177-3AD203B41FA5}">
                      <a16:colId xmlns:a16="http://schemas.microsoft.com/office/drawing/2014/main" val="1135494885"/>
                    </a:ext>
                  </a:extLst>
                </a:gridCol>
                <a:gridCol w="711821">
                  <a:extLst>
                    <a:ext uri="{9D8B030D-6E8A-4147-A177-3AD203B41FA5}">
                      <a16:colId xmlns:a16="http://schemas.microsoft.com/office/drawing/2014/main" val="425307684"/>
                    </a:ext>
                  </a:extLst>
                </a:gridCol>
                <a:gridCol w="728870">
                  <a:extLst>
                    <a:ext uri="{9D8B030D-6E8A-4147-A177-3AD203B41FA5}">
                      <a16:colId xmlns:a16="http://schemas.microsoft.com/office/drawing/2014/main" val="543499828"/>
                    </a:ext>
                  </a:extLst>
                </a:gridCol>
                <a:gridCol w="728870">
                  <a:extLst>
                    <a:ext uri="{9D8B030D-6E8A-4147-A177-3AD203B41FA5}">
                      <a16:colId xmlns:a16="http://schemas.microsoft.com/office/drawing/2014/main" val="2960940782"/>
                    </a:ext>
                  </a:extLst>
                </a:gridCol>
                <a:gridCol w="768626">
                  <a:extLst>
                    <a:ext uri="{9D8B030D-6E8A-4147-A177-3AD203B41FA5}">
                      <a16:colId xmlns:a16="http://schemas.microsoft.com/office/drawing/2014/main" val="4032579441"/>
                    </a:ext>
                  </a:extLst>
                </a:gridCol>
                <a:gridCol w="684971">
                  <a:extLst>
                    <a:ext uri="{9D8B030D-6E8A-4147-A177-3AD203B41FA5}">
                      <a16:colId xmlns:a16="http://schemas.microsoft.com/office/drawing/2014/main" val="2405090308"/>
                    </a:ext>
                  </a:extLst>
                </a:gridCol>
                <a:gridCol w="825777">
                  <a:extLst>
                    <a:ext uri="{9D8B030D-6E8A-4147-A177-3AD203B41FA5}">
                      <a16:colId xmlns:a16="http://schemas.microsoft.com/office/drawing/2014/main" val="4018937343"/>
                    </a:ext>
                  </a:extLst>
                </a:gridCol>
                <a:gridCol w="631548">
                  <a:extLst>
                    <a:ext uri="{9D8B030D-6E8A-4147-A177-3AD203B41FA5}">
                      <a16:colId xmlns:a16="http://schemas.microsoft.com/office/drawing/2014/main" val="3261887164"/>
                    </a:ext>
                  </a:extLst>
                </a:gridCol>
                <a:gridCol w="779809">
                  <a:extLst>
                    <a:ext uri="{9D8B030D-6E8A-4147-A177-3AD203B41FA5}">
                      <a16:colId xmlns:a16="http://schemas.microsoft.com/office/drawing/2014/main" val="2892751810"/>
                    </a:ext>
                  </a:extLst>
                </a:gridCol>
                <a:gridCol w="669235">
                  <a:extLst>
                    <a:ext uri="{9D8B030D-6E8A-4147-A177-3AD203B41FA5}">
                      <a16:colId xmlns:a16="http://schemas.microsoft.com/office/drawing/2014/main" val="2612420194"/>
                    </a:ext>
                  </a:extLst>
                </a:gridCol>
                <a:gridCol w="702366">
                  <a:extLst>
                    <a:ext uri="{9D8B030D-6E8A-4147-A177-3AD203B41FA5}">
                      <a16:colId xmlns:a16="http://schemas.microsoft.com/office/drawing/2014/main" val="2812365520"/>
                    </a:ext>
                  </a:extLst>
                </a:gridCol>
                <a:gridCol w="702366">
                  <a:extLst>
                    <a:ext uri="{9D8B030D-6E8A-4147-A177-3AD203B41FA5}">
                      <a16:colId xmlns:a16="http://schemas.microsoft.com/office/drawing/2014/main" val="726637584"/>
                    </a:ext>
                  </a:extLst>
                </a:gridCol>
                <a:gridCol w="6626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2609">
                  <a:extLst>
                    <a:ext uri="{9D8B030D-6E8A-4147-A177-3AD203B41FA5}">
                      <a16:colId xmlns:a16="http://schemas.microsoft.com/office/drawing/2014/main" val="3416757026"/>
                    </a:ext>
                  </a:extLst>
                </a:gridCol>
              </a:tblGrid>
              <a:tr h="294534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Measure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Total AUS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NSW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QLD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SA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fontAlgn="ctr">
                        <a:buFont typeface="+mj-lt"/>
                        <a:buNone/>
                      </a:pPr>
                      <a:r>
                        <a:rPr lang="en-IN" sz="12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TAS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fontAlgn="ctr">
                        <a:buFont typeface="+mj-lt"/>
                        <a:buNone/>
                      </a:pPr>
                      <a:endParaRPr lang="en-IN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VIC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WA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544085"/>
                  </a:ext>
                </a:extLst>
              </a:tr>
              <a:tr h="294534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Promo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Non Promo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Promo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Non Promo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Promo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Non Promo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Promo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Non Promo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Promo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Non Promo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Promo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Non Promo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Promo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Non Promo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073928"/>
                  </a:ext>
                </a:extLst>
              </a:tr>
              <a:tr h="382673">
                <a:tc rowSpan="2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Sales Volume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IN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(‘000 KG)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5,610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4,394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3,400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3,866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946">
                <a:tc vMerge="1">
                  <a:txBody>
                    <a:bodyPr/>
                    <a:lstStyle/>
                    <a:p>
                      <a:pPr algn="ctr" rtl="0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6,489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4,361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3,374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3,915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399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52EF6-456C-4250-B1B4-3A785CF2E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we here today?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14B15-5CB0-41D5-BF78-C736E269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9141" y="6602667"/>
            <a:ext cx="581906" cy="365125"/>
          </a:xfrm>
          <a:prstGeom prst="rect">
            <a:avLst/>
          </a:prstGeom>
        </p:spPr>
        <p:txBody>
          <a:bodyPr/>
          <a:lstStyle>
            <a:lvl1pPr algn="ctr">
              <a:defRPr lang="en-US" smtClean="0">
                <a:solidFill>
                  <a:srgbClr val="FF000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143BD-DDDC-4030-AFD1-D2DD3F00D3BF}" type="slidenum">
              <a:rPr kumimoji="0" lang="en-IN" sz="800" b="0" i="0" u="none" strike="noStrike" kern="1200" cap="none" spc="0" normalizeH="0" baseline="0" noProof="0" smtClean="0">
                <a:ln>
                  <a:noFill/>
                </a:ln>
                <a:solidFill>
                  <a:srgbClr val="502970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IN" sz="800" b="0" i="0" u="none" strike="noStrike" kern="1200" cap="none" spc="0" normalizeH="0" baseline="0" noProof="0" dirty="0">
              <a:ln>
                <a:noFill/>
              </a:ln>
              <a:solidFill>
                <a:srgbClr val="502970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C8FC5A-A6EA-4134-BA7C-CFF247823750}"/>
              </a:ext>
            </a:extLst>
          </p:cNvPr>
          <p:cNvSpPr/>
          <p:nvPr/>
        </p:nvSpPr>
        <p:spPr>
          <a:xfrm>
            <a:off x="230359" y="6442949"/>
            <a:ext cx="21352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502970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: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21876F2-070A-4E1B-90DD-6B1EAD36565D}"/>
              </a:ext>
            </a:extLst>
          </p:cNvPr>
          <p:cNvSpPr/>
          <p:nvPr/>
        </p:nvSpPr>
        <p:spPr>
          <a:xfrm>
            <a:off x="230359" y="6360319"/>
            <a:ext cx="6655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502970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Source: 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C7EA1B-A827-4481-8357-86FA575B04D8}"/>
              </a:ext>
            </a:extLst>
          </p:cNvPr>
          <p:cNvSpPr/>
          <p:nvPr/>
        </p:nvSpPr>
        <p:spPr>
          <a:xfrm>
            <a:off x="230359" y="6527959"/>
            <a:ext cx="4844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502970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Note: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A3FC492-4D27-4B51-9D4C-D2E42B811DDA}"/>
              </a:ext>
            </a:extLst>
          </p:cNvPr>
          <p:cNvGrpSpPr/>
          <p:nvPr/>
        </p:nvGrpSpPr>
        <p:grpSpPr>
          <a:xfrm>
            <a:off x="478504" y="1605252"/>
            <a:ext cx="10325567" cy="4076288"/>
            <a:chOff x="619924" y="1476598"/>
            <a:chExt cx="9458563" cy="4846618"/>
          </a:xfrm>
        </p:grpSpPr>
        <p:sp>
          <p:nvSpPr>
            <p:cNvPr id="21" name="Pentagon 11">
              <a:extLst>
                <a:ext uri="{FF2B5EF4-FFF2-40B4-BE49-F238E27FC236}">
                  <a16:creationId xmlns:a16="http://schemas.microsoft.com/office/drawing/2014/main" id="{5213B761-16D3-4F07-9ADD-82CFF2ED3C19}"/>
                </a:ext>
              </a:extLst>
            </p:cNvPr>
            <p:cNvSpPr/>
            <p:nvPr/>
          </p:nvSpPr>
          <p:spPr>
            <a:xfrm rot="10800000">
              <a:off x="1612533" y="1476598"/>
              <a:ext cx="8465954" cy="4846618"/>
            </a:xfrm>
            <a:prstGeom prst="homePlate">
              <a:avLst>
                <a:gd name="adj" fmla="val 10483"/>
              </a:avLst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/>
                <a:ea typeface="+mn-ea"/>
                <a:cs typeface="+mn-cs"/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C456C0E-7FAA-48AF-BC9F-C783F125C697}"/>
                </a:ext>
              </a:extLst>
            </p:cNvPr>
            <p:cNvGrpSpPr/>
            <p:nvPr/>
          </p:nvGrpSpPr>
          <p:grpSpPr>
            <a:xfrm>
              <a:off x="619924" y="2601091"/>
              <a:ext cx="1857250" cy="2468202"/>
              <a:chOff x="763940" y="2601091"/>
              <a:chExt cx="1857250" cy="2468202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5F1FEA92-2F4F-4259-BE3F-D398E1D2CABB}"/>
                  </a:ext>
                </a:extLst>
              </p:cNvPr>
              <p:cNvSpPr/>
              <p:nvPr/>
            </p:nvSpPr>
            <p:spPr>
              <a:xfrm>
                <a:off x="1019436" y="3284984"/>
                <a:ext cx="1260140" cy="122413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5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"/>
                  <a:ea typeface="+mn-ea"/>
                  <a:cs typeface="+mn-cs"/>
                </a:endParaRPr>
              </a:p>
            </p:txBody>
          </p:sp>
          <p:pic>
            <p:nvPicPr>
              <p:cNvPr id="27" name="Picture 2" descr="https://d30y9cdsu7xlg0.cloudfront.net/png/111387-200.png">
                <a:extLst>
                  <a:ext uri="{FF2B5EF4-FFF2-40B4-BE49-F238E27FC236}">
                    <a16:creationId xmlns:a16="http://schemas.microsoft.com/office/drawing/2014/main" id="{A5B07A7B-185B-4675-9B0E-F089456E24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rgbClr val="7030A0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3940" y="2601091"/>
                <a:ext cx="1857250" cy="24682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6A139FC-58E0-4949-9F8C-34D2628BEE62}"/>
                </a:ext>
              </a:extLst>
            </p:cNvPr>
            <p:cNvSpPr txBox="1"/>
            <p:nvPr/>
          </p:nvSpPr>
          <p:spPr>
            <a:xfrm>
              <a:off x="2658135" y="2774742"/>
              <a:ext cx="7231627" cy="2120898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lstStyle/>
            <a:p>
              <a:pPr marL="380985" marR="0" lvl="0" indent="-380985" algn="l" defTabSz="914400" rtl="0" eaLnBrk="1" fontAlgn="auto" latinLnBrk="0" hangingPunct="1">
                <a:lnSpc>
                  <a:spcPct val="150000"/>
                </a:lnSpc>
                <a:spcBef>
                  <a:spcPts val="500"/>
                </a:spcBef>
                <a:spcAft>
                  <a:spcPts val="50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C0C0C"/>
                  </a:solidFill>
                  <a:effectLst/>
                  <a:uLnTx/>
                  <a:uFillTx/>
                  <a:latin typeface="Bahnschrift"/>
                  <a:ea typeface="+mn-ea"/>
                  <a:cs typeface="+mn-cs"/>
                </a:rPr>
                <a:t>Review data given as input for </a:t>
              </a:r>
              <a:r>
                <a:rPr lang="en-GB" sz="2000" dirty="0">
                  <a:solidFill>
                    <a:srgbClr val="0C0C0C"/>
                  </a:solidFill>
                  <a:latin typeface="Bahnschrift"/>
                </a:rPr>
                <a:t>CDM</a:t>
              </a:r>
              <a:r>
                <a: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C0C0C"/>
                  </a:solidFill>
                  <a:effectLst/>
                  <a:uLnTx/>
                  <a:uFillTx/>
                  <a:latin typeface="Bahnschrift"/>
                  <a:ea typeface="+mn-ea"/>
                  <a:cs typeface="+mn-cs"/>
                </a:rPr>
                <a:t>; check accuracy and completeness prior to statistical modelling.</a:t>
              </a:r>
            </a:p>
            <a:p>
              <a:pPr marL="380985" marR="0" lvl="0" indent="-380985" algn="l" defTabSz="914400" rtl="0" eaLnBrk="1" fontAlgn="auto" latinLnBrk="0" hangingPunct="1">
                <a:lnSpc>
                  <a:spcPct val="150000"/>
                </a:lnSpc>
                <a:spcBef>
                  <a:spcPts val="500"/>
                </a:spcBef>
                <a:spcAft>
                  <a:spcPts val="50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C0C0C"/>
                  </a:solidFill>
                  <a:effectLst/>
                  <a:uLnTx/>
                  <a:uFillTx/>
                  <a:latin typeface="Bahnschrift"/>
                  <a:ea typeface="+mn-ea"/>
                  <a:cs typeface="+mn-cs"/>
                </a:rPr>
                <a:t>Achieve alignment on mental models to inform statistical models.</a:t>
              </a: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Bahnschrift"/>
                <a:ea typeface="+mn-ea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7368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CFCD66A9-2B3E-41B5-B341-0FBF02A79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900" y="72473"/>
            <a:ext cx="10972800" cy="781994"/>
          </a:xfrm>
        </p:spPr>
        <p:txBody>
          <a:bodyPr/>
          <a:lstStyle/>
          <a:p>
            <a:r>
              <a:rPr lang="en-IN" dirty="0"/>
              <a:t>Share of Promoted Volume Sales – 2019 &amp; 2018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EBFEB638-2D27-45B7-9AA3-F362B111D9C4}"/>
              </a:ext>
            </a:extLst>
          </p:cNvPr>
          <p:cNvGraphicFramePr/>
          <p:nvPr/>
        </p:nvGraphicFramePr>
        <p:xfrm>
          <a:off x="146539" y="1219200"/>
          <a:ext cx="11753723" cy="3096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4EE1B07-CE28-4139-AC77-EA6836E398CA}"/>
              </a:ext>
            </a:extLst>
          </p:cNvPr>
          <p:cNvGraphicFramePr>
            <a:graphicFrameLocks noGrp="1"/>
          </p:cNvGraphicFramePr>
          <p:nvPr/>
        </p:nvGraphicFramePr>
        <p:xfrm>
          <a:off x="262710" y="4597920"/>
          <a:ext cx="11131005" cy="11265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7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88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480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7886">
                  <a:extLst>
                    <a:ext uri="{9D8B030D-6E8A-4147-A177-3AD203B41FA5}">
                      <a16:colId xmlns:a16="http://schemas.microsoft.com/office/drawing/2014/main" val="1346281274"/>
                    </a:ext>
                  </a:extLst>
                </a:gridCol>
                <a:gridCol w="14659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49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6953">
                  <a:extLst>
                    <a:ext uri="{9D8B030D-6E8A-4147-A177-3AD203B41FA5}">
                      <a16:colId xmlns:a16="http://schemas.microsoft.com/office/drawing/2014/main" val="1049074293"/>
                    </a:ext>
                  </a:extLst>
                </a:gridCol>
                <a:gridCol w="13498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5498">
                <a:tc>
                  <a:txBody>
                    <a:bodyPr/>
                    <a:lstStyle/>
                    <a:p>
                      <a:pPr algn="ctr">
                        <a:defRPr sz="1200" b="1" i="0" u="none" strike="noStrike" kern="1200" spc="0" baseline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45720" marR="45720" marT="18288" marB="18288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 rowSpan="2" gridSpan="7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+mn-lt"/>
                        </a:rPr>
                        <a:t>2019 Volume Sales (‘000 Kg)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C9E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C9E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2"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 rowSpan="2"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>
                        <a:defRPr sz="1200" b="1" i="0" u="none" strike="noStrike" kern="1200" spc="0" baseline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 sz="10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5720" marR="45720" marT="18288" marB="18288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 gridSpan="7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911092"/>
                  </a:ext>
                </a:extLst>
              </a:tr>
              <a:tr h="108593">
                <a:tc vMerge="1"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b"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Total AUS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C9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NSW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C9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QLD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C9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C9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 typeface="+mj-lt"/>
                        <a:buNone/>
                      </a:pPr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TAS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C9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VIC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C9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C9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4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spc="0" baseline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+mn-lt"/>
                        </a:rPr>
                        <a:t>Promo Vol Sales</a:t>
                      </a:r>
                    </a:p>
                    <a:p>
                      <a:pPr algn="ctr">
                        <a:defRPr sz="1200" b="1" i="0" u="none" strike="noStrike" kern="1200" spc="0" baseline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 sz="10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5720" marR="45720" marT="18288" marB="18288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14,871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4,360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3,374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1,200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3,914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1,529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78772"/>
                  </a:ext>
                </a:extLst>
              </a:tr>
              <a:tr h="282404">
                <a:tc>
                  <a:txBody>
                    <a:bodyPr/>
                    <a:lstStyle/>
                    <a:p>
                      <a:pPr algn="ctr">
                        <a:defRPr sz="1200" b="1" i="0" u="none" strike="noStrike" kern="1200" spc="0" baseline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+mn-lt"/>
                        </a:rPr>
                        <a:t>Non Promo Vol Sales</a:t>
                      </a:r>
                    </a:p>
                  </a:txBody>
                  <a:tcPr marL="45720" marR="45720" marT="18288" marB="18288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6,488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750489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6240402E-D0C8-4F7A-ABC2-55E3682B7644}"/>
              </a:ext>
            </a:extLst>
          </p:cNvPr>
          <p:cNvSpPr txBox="1"/>
          <p:nvPr/>
        </p:nvSpPr>
        <p:spPr>
          <a:xfrm>
            <a:off x="136900" y="746065"/>
            <a:ext cx="10628081" cy="338554"/>
          </a:xfrm>
          <a:prstGeom prst="rect">
            <a:avLst/>
          </a:prstGeom>
          <a:solidFill>
            <a:srgbClr val="F3EBF9"/>
          </a:solidFill>
        </p:spPr>
        <p:txBody>
          <a:bodyPr wrap="square" rtlCol="0" anchor="ctr">
            <a:spAutoFit/>
          </a:bodyPr>
          <a:lstStyle/>
          <a:p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11D585-9224-486D-8042-26BD37CCB375}"/>
              </a:ext>
            </a:extLst>
          </p:cNvPr>
          <p:cNvSpPr/>
          <p:nvPr/>
        </p:nvSpPr>
        <p:spPr>
          <a:xfrm>
            <a:off x="230359" y="6459379"/>
            <a:ext cx="62068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IN" sz="1000" dirty="0">
                <a:solidFill>
                  <a:srgbClr val="502970"/>
                </a:solidFill>
              </a:rPr>
              <a:t>Source: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56BAA1-DAC6-4FAC-B890-53FC56A50F8A}"/>
              </a:ext>
            </a:extLst>
          </p:cNvPr>
          <p:cNvSpPr/>
          <p:nvPr/>
        </p:nvSpPr>
        <p:spPr>
          <a:xfrm>
            <a:off x="230359" y="6611779"/>
            <a:ext cx="4844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502970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Note:</a:t>
            </a:r>
          </a:p>
        </p:txBody>
      </p:sp>
    </p:spTree>
    <p:extLst>
      <p:ext uri="{BB962C8B-B14F-4D97-AF65-F5344CB8AC3E}">
        <p14:creationId xmlns:p14="http://schemas.microsoft.com/office/powerpoint/2010/main" val="505769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FFBB879-59D7-4568-AC45-E95AE6C87ABF}"/>
              </a:ext>
            </a:extLst>
          </p:cNvPr>
          <p:cNvSpPr/>
          <p:nvPr/>
        </p:nvSpPr>
        <p:spPr>
          <a:xfrm>
            <a:off x="0" y="-114300"/>
            <a:ext cx="12192000" cy="69723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IN" sz="4400" b="1" dirty="0"/>
              <a:t>                 </a:t>
            </a:r>
          </a:p>
          <a:p>
            <a:pPr lvl="0" algn="ctr"/>
            <a:r>
              <a:rPr lang="en-IN" sz="4400" b="1" dirty="0"/>
              <a:t>                                      </a:t>
            </a:r>
            <a:r>
              <a:rPr lang="en-IN" sz="3600" b="1" dirty="0"/>
              <a:t>Hypothesis on Performance Drivers</a:t>
            </a:r>
          </a:p>
          <a:p>
            <a:pPr algn="ctr"/>
            <a:r>
              <a:rPr lang="en-IN" sz="3600" b="1" dirty="0"/>
              <a:t>                    2019 vs.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14B15-5CB0-41D5-BF78-C736E269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9141" y="6602667"/>
            <a:ext cx="581906" cy="365125"/>
          </a:xfrm>
          <a:prstGeom prst="rect">
            <a:avLst/>
          </a:prstGeom>
        </p:spPr>
        <p:txBody>
          <a:bodyPr/>
          <a:lstStyle>
            <a:lvl1pPr algn="ctr">
              <a:defRPr lang="en-US" smtClean="0">
                <a:solidFill>
                  <a:srgbClr val="FF000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143BD-DDDC-4030-AFD1-D2DD3F00D3BF}" type="slidenum">
              <a:rPr kumimoji="0" lang="en-IN" sz="800" b="0" i="0" u="none" strike="noStrike" kern="1200" cap="none" spc="0" normalizeH="0" baseline="0" noProof="0" smtClean="0">
                <a:ln>
                  <a:noFill/>
                </a:ln>
                <a:solidFill>
                  <a:srgbClr val="502970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IN" sz="800" b="0" i="0" u="none" strike="noStrike" kern="1200" cap="none" spc="0" normalizeH="0" baseline="0" noProof="0" dirty="0">
              <a:ln>
                <a:noFill/>
              </a:ln>
              <a:solidFill>
                <a:srgbClr val="502970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92B9B02-5F06-4CB1-8F36-4D6BCE784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6730" y="6602667"/>
            <a:ext cx="2558540" cy="365125"/>
          </a:xfrm>
          <a:prstGeom prst="rect">
            <a:avLst/>
          </a:prstGeom>
        </p:spPr>
        <p:txBody>
          <a:bodyPr/>
          <a:lstStyle>
            <a:lvl1pPr algn="ctr">
              <a:defRPr lang="en-US" smtClean="0">
                <a:solidFill>
                  <a:srgbClr val="FF000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02970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Confidential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C8FC5A-A6EA-4134-BA7C-CFF247823750}"/>
              </a:ext>
            </a:extLst>
          </p:cNvPr>
          <p:cNvSpPr/>
          <p:nvPr/>
        </p:nvSpPr>
        <p:spPr>
          <a:xfrm>
            <a:off x="230359" y="6442949"/>
            <a:ext cx="21352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502970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D1E9F2-82F2-4D26-B0D8-BD2790251676}"/>
              </a:ext>
            </a:extLst>
          </p:cNvPr>
          <p:cNvSpPr/>
          <p:nvPr/>
        </p:nvSpPr>
        <p:spPr>
          <a:xfrm>
            <a:off x="230359" y="6459379"/>
            <a:ext cx="5918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502970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Source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6605CC-91AE-4E76-8752-5521D489C30C}"/>
              </a:ext>
            </a:extLst>
          </p:cNvPr>
          <p:cNvSpPr/>
          <p:nvPr/>
        </p:nvSpPr>
        <p:spPr>
          <a:xfrm>
            <a:off x="230359" y="6611779"/>
            <a:ext cx="4844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502970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Note: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CFCD66A9-2B3E-41B5-B341-0FBF02A79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0504F9-BCEA-427A-A08C-7DBA050404B4}"/>
              </a:ext>
            </a:extLst>
          </p:cNvPr>
          <p:cNvSpPr/>
          <p:nvPr/>
        </p:nvSpPr>
        <p:spPr>
          <a:xfrm>
            <a:off x="228600" y="1432112"/>
            <a:ext cx="3981450" cy="376517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4" descr="Download Gears Clipart HQ PNG Image | FreePNGImg">
            <a:extLst>
              <a:ext uri="{FF2B5EF4-FFF2-40B4-BE49-F238E27FC236}">
                <a16:creationId xmlns:a16="http://schemas.microsoft.com/office/drawing/2014/main" id="{631E6203-D010-4BAA-B6AE-FE1099BCF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rgbClr val="7030A0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22" y="1843977"/>
            <a:ext cx="2757605" cy="2941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31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14B15-5CB0-41D5-BF78-C736E269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9141" y="6602667"/>
            <a:ext cx="581906" cy="365125"/>
          </a:xfrm>
          <a:prstGeom prst="rect">
            <a:avLst/>
          </a:prstGeom>
        </p:spPr>
        <p:txBody>
          <a:bodyPr/>
          <a:lstStyle>
            <a:lvl1pPr algn="ctr">
              <a:defRPr lang="en-US" smtClean="0">
                <a:solidFill>
                  <a:srgbClr val="FF000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143BD-DDDC-4030-AFD1-D2DD3F00D3BF}" type="slidenum">
              <a:rPr kumimoji="0" lang="en-IN" sz="800" b="0" i="0" u="none" strike="noStrike" kern="1200" cap="none" spc="0" normalizeH="0" baseline="0" noProof="0" smtClean="0">
                <a:ln>
                  <a:noFill/>
                </a:ln>
                <a:solidFill>
                  <a:srgbClr val="502970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IN" sz="800" b="0" i="0" u="none" strike="noStrike" kern="1200" cap="none" spc="0" normalizeH="0" baseline="0" noProof="0" dirty="0">
              <a:ln>
                <a:noFill/>
              </a:ln>
              <a:solidFill>
                <a:srgbClr val="502970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92B9B02-5F06-4CB1-8F36-4D6BCE784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6730" y="6242907"/>
            <a:ext cx="2558540" cy="365125"/>
          </a:xfrm>
          <a:prstGeom prst="rect">
            <a:avLst/>
          </a:prstGeom>
        </p:spPr>
        <p:txBody>
          <a:bodyPr/>
          <a:lstStyle>
            <a:lvl1pPr algn="ctr">
              <a:defRPr lang="en-US" smtClean="0">
                <a:solidFill>
                  <a:srgbClr val="FF000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02970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Confidential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D1E9F2-82F2-4D26-B0D8-BD2790251676}"/>
              </a:ext>
            </a:extLst>
          </p:cNvPr>
          <p:cNvSpPr/>
          <p:nvPr/>
        </p:nvSpPr>
        <p:spPr>
          <a:xfrm>
            <a:off x="200715" y="6438372"/>
            <a:ext cx="6238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IN" sz="1000" dirty="0">
                <a:solidFill>
                  <a:srgbClr val="502970"/>
                </a:solidFill>
              </a:rPr>
              <a:t>Source: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CFCD66A9-2B3E-41B5-B341-0FBF02A79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IN" dirty="0"/>
              <a:t>Downsizing of Packs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59A171A-6323-4836-999F-E71F8BED8A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128820"/>
              </p:ext>
            </p:extLst>
          </p:nvPr>
        </p:nvGraphicFramePr>
        <p:xfrm>
          <a:off x="230359" y="1653273"/>
          <a:ext cx="3360980" cy="41657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3884">
                  <a:extLst>
                    <a:ext uri="{9D8B030D-6E8A-4147-A177-3AD203B41FA5}">
                      <a16:colId xmlns:a16="http://schemas.microsoft.com/office/drawing/2014/main" val="4071789194"/>
                    </a:ext>
                  </a:extLst>
                </a:gridCol>
                <a:gridCol w="11131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3913">
                  <a:extLst>
                    <a:ext uri="{9D8B030D-6E8A-4147-A177-3AD203B41FA5}">
                      <a16:colId xmlns:a16="http://schemas.microsoft.com/office/drawing/2014/main" val="1135494885"/>
                    </a:ext>
                  </a:extLst>
                </a:gridCol>
              </a:tblGrid>
              <a:tr h="175845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Pack Size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Sales Volume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IN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(‘000 KG)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544085"/>
                  </a:ext>
                </a:extLst>
              </a:tr>
              <a:tr h="279083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898061"/>
                  </a:ext>
                </a:extLst>
              </a:tr>
              <a:tr h="27505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3,486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8,843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45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3,324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3,822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361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7,228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1,439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53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1,073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53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53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4017007"/>
                  </a:ext>
                </a:extLst>
              </a:tr>
              <a:tr h="32053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2471930"/>
                  </a:ext>
                </a:extLst>
              </a:tr>
              <a:tr h="32053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449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5760036"/>
                  </a:ext>
                </a:extLst>
              </a:tr>
              <a:tr h="32053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1132926"/>
                  </a:ext>
                </a:extLst>
              </a:tr>
              <a:tr h="32053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347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740674"/>
                  </a:ext>
                </a:extLst>
              </a:tr>
              <a:tr h="32053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7452019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509450" y="6505303"/>
            <a:ext cx="5159829" cy="339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9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D1E9F2-82F2-4D26-B0D8-BD2790251676}"/>
              </a:ext>
            </a:extLst>
          </p:cNvPr>
          <p:cNvSpPr/>
          <p:nvPr/>
        </p:nvSpPr>
        <p:spPr>
          <a:xfrm>
            <a:off x="218368" y="6611779"/>
            <a:ext cx="4892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IN" sz="1000" dirty="0">
                <a:solidFill>
                  <a:srgbClr val="502970"/>
                </a:solidFill>
              </a:rPr>
              <a:t>Note: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AFC0608-24ED-4435-9EE9-3D8234280918}"/>
              </a:ext>
            </a:extLst>
          </p:cNvPr>
          <p:cNvGrpSpPr/>
          <p:nvPr/>
        </p:nvGrpSpPr>
        <p:grpSpPr>
          <a:xfrm>
            <a:off x="9986611" y="57554"/>
            <a:ext cx="640614" cy="629587"/>
            <a:chOff x="228601" y="5506784"/>
            <a:chExt cx="640614" cy="62958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F362DD9-6E39-4DAC-9CD5-B9437DBFA6B7}"/>
                </a:ext>
              </a:extLst>
            </p:cNvPr>
            <p:cNvSpPr/>
            <p:nvPr/>
          </p:nvSpPr>
          <p:spPr>
            <a:xfrm>
              <a:off x="228601" y="5506784"/>
              <a:ext cx="629587" cy="629587"/>
            </a:xfrm>
            <a:prstGeom prst="ellipse">
              <a:avLst/>
            </a:prstGeom>
            <a:solidFill>
              <a:srgbClr val="502970"/>
            </a:solidFill>
            <a:ln>
              <a:solidFill>
                <a:srgbClr val="5029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714C92B-2C4E-441C-8A0F-8C909CBF882F}"/>
                </a:ext>
              </a:extLst>
            </p:cNvPr>
            <p:cNvSpPr/>
            <p:nvPr/>
          </p:nvSpPr>
          <p:spPr>
            <a:xfrm>
              <a:off x="239629" y="5507819"/>
              <a:ext cx="629586" cy="550111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  <a:effectLst>
              <a:innerShdw blurRad="546100" dist="50800" dir="18900000">
                <a:prstClr val="black">
                  <a:alpha val="50000"/>
                </a:prstClr>
              </a:inn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"/>
                  <a:ea typeface="+mn-ea"/>
                  <a:cs typeface="+mn-cs"/>
                </a:rPr>
                <a:t> 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5C3053C-A4A8-438B-8988-E1527EF8D9EA}"/>
              </a:ext>
            </a:extLst>
          </p:cNvPr>
          <p:cNvSpPr txBox="1"/>
          <p:nvPr/>
        </p:nvSpPr>
        <p:spPr>
          <a:xfrm>
            <a:off x="200715" y="852370"/>
            <a:ext cx="10432950" cy="338554"/>
          </a:xfrm>
          <a:prstGeom prst="rect">
            <a:avLst/>
          </a:prstGeom>
          <a:solidFill>
            <a:srgbClr val="F3EBF9"/>
          </a:solidFill>
        </p:spPr>
        <p:txBody>
          <a:bodyPr wrap="square" rtlCol="0" anchor="ctr">
            <a:spAutoFit/>
          </a:bodyPr>
          <a:lstStyle/>
          <a:p>
            <a:r>
              <a:rPr lang="en-IN" sz="1600" dirty="0"/>
              <a:t>++</a:t>
            </a:r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99E34D3B-2718-493F-92AD-EFD844612A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5520458"/>
              </p:ext>
            </p:extLst>
          </p:nvPr>
        </p:nvGraphicFramePr>
        <p:xfrm>
          <a:off x="3909391" y="1653273"/>
          <a:ext cx="7620000" cy="41099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35510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14B15-5CB0-41D5-BF78-C736E269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9141" y="6602667"/>
            <a:ext cx="581906" cy="365125"/>
          </a:xfrm>
          <a:prstGeom prst="rect">
            <a:avLst/>
          </a:prstGeom>
        </p:spPr>
        <p:txBody>
          <a:bodyPr/>
          <a:lstStyle>
            <a:lvl1pPr algn="ctr">
              <a:defRPr lang="en-US" smtClean="0">
                <a:solidFill>
                  <a:srgbClr val="FF000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143BD-DDDC-4030-AFD1-D2DD3F00D3BF}" type="slidenum">
              <a:rPr kumimoji="0" lang="en-IN" sz="800" b="0" i="0" u="none" strike="noStrike" kern="1200" cap="none" spc="0" normalizeH="0" baseline="0" noProof="0" smtClean="0">
                <a:ln>
                  <a:noFill/>
                </a:ln>
                <a:solidFill>
                  <a:srgbClr val="502970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IN" sz="800" b="0" i="0" u="none" strike="noStrike" kern="1200" cap="none" spc="0" normalizeH="0" baseline="0" noProof="0" dirty="0">
              <a:ln>
                <a:noFill/>
              </a:ln>
              <a:solidFill>
                <a:srgbClr val="502970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92B9B02-5F06-4CB1-8F36-4D6BCE784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6730" y="6602667"/>
            <a:ext cx="2558540" cy="365125"/>
          </a:xfrm>
          <a:prstGeom prst="rect">
            <a:avLst/>
          </a:prstGeom>
        </p:spPr>
        <p:txBody>
          <a:bodyPr/>
          <a:lstStyle>
            <a:lvl1pPr algn="ctr">
              <a:defRPr lang="en-US" smtClean="0">
                <a:solidFill>
                  <a:srgbClr val="FF000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02970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Confidential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C8FC5A-A6EA-4134-BA7C-CFF247823750}"/>
              </a:ext>
            </a:extLst>
          </p:cNvPr>
          <p:cNvSpPr/>
          <p:nvPr/>
        </p:nvSpPr>
        <p:spPr>
          <a:xfrm>
            <a:off x="230359" y="6442949"/>
            <a:ext cx="21352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502970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D1E9F2-82F2-4D26-B0D8-BD2790251676}"/>
              </a:ext>
            </a:extLst>
          </p:cNvPr>
          <p:cNvSpPr/>
          <p:nvPr/>
        </p:nvSpPr>
        <p:spPr>
          <a:xfrm>
            <a:off x="230359" y="6459379"/>
            <a:ext cx="65915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IN" sz="1000" dirty="0">
                <a:solidFill>
                  <a:srgbClr val="502970"/>
                </a:solidFill>
              </a:rPr>
              <a:t>Source:,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6605CC-91AE-4E76-8752-5521D489C30C}"/>
              </a:ext>
            </a:extLst>
          </p:cNvPr>
          <p:cNvSpPr/>
          <p:nvPr/>
        </p:nvSpPr>
        <p:spPr>
          <a:xfrm>
            <a:off x="230359" y="6611779"/>
            <a:ext cx="35525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502970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Note: Downsizing has been done from 200g to 180g in 2019 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CFCD66A9-2B3E-41B5-B341-0FBF02A79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Pack Size Trends – 2019</a:t>
            </a:r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75D08537-CAC0-4073-A62E-928F31BD91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9004203"/>
              </p:ext>
            </p:extLst>
          </p:nvPr>
        </p:nvGraphicFramePr>
        <p:xfrm>
          <a:off x="1438847" y="1075621"/>
          <a:ext cx="2841627" cy="52911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754BF95-4C50-474D-BA98-B32B6880B305}"/>
              </a:ext>
            </a:extLst>
          </p:cNvPr>
          <p:cNvCxnSpPr>
            <a:cxnSpLocks/>
          </p:cNvCxnSpPr>
          <p:nvPr/>
        </p:nvCxnSpPr>
        <p:spPr>
          <a:xfrm>
            <a:off x="4332701" y="1291290"/>
            <a:ext cx="0" cy="4957110"/>
          </a:xfrm>
          <a:prstGeom prst="line">
            <a:avLst/>
          </a:prstGeom>
          <a:ln w="15875"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B438FF3F-4A4A-45F6-804D-00FB44614E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3644475"/>
              </p:ext>
            </p:extLst>
          </p:nvPr>
        </p:nvGraphicFramePr>
        <p:xfrm>
          <a:off x="5501389" y="1129174"/>
          <a:ext cx="2734847" cy="52911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66D11A1-5C07-49E8-ABE9-AF30610B2EB5}"/>
              </a:ext>
            </a:extLst>
          </p:cNvPr>
          <p:cNvCxnSpPr>
            <a:cxnSpLocks/>
          </p:cNvCxnSpPr>
          <p:nvPr/>
        </p:nvCxnSpPr>
        <p:spPr>
          <a:xfrm>
            <a:off x="8236236" y="1291290"/>
            <a:ext cx="0" cy="4957110"/>
          </a:xfrm>
          <a:prstGeom prst="line">
            <a:avLst/>
          </a:prstGeom>
          <a:ln w="15875"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926A2BC9-FB82-4239-BA66-B012D51F5B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1248243"/>
              </p:ext>
            </p:extLst>
          </p:nvPr>
        </p:nvGraphicFramePr>
        <p:xfrm>
          <a:off x="-568036" y="1114698"/>
          <a:ext cx="3178335" cy="52911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id="{898747E8-FF6D-4DA4-8E9F-4132F6C5A7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0850546"/>
              </p:ext>
            </p:extLst>
          </p:nvPr>
        </p:nvGraphicFramePr>
        <p:xfrm>
          <a:off x="3722006" y="1177834"/>
          <a:ext cx="2734847" cy="52911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4" name="Chart 33">
            <a:extLst>
              <a:ext uri="{FF2B5EF4-FFF2-40B4-BE49-F238E27FC236}">
                <a16:creationId xmlns:a16="http://schemas.microsoft.com/office/drawing/2014/main" id="{A4F51644-DD1F-4E92-B0FB-59EDD0D730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7664163"/>
              </p:ext>
            </p:extLst>
          </p:nvPr>
        </p:nvGraphicFramePr>
        <p:xfrm>
          <a:off x="9392948" y="1115319"/>
          <a:ext cx="2734847" cy="52911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5" name="Chart 34">
            <a:extLst>
              <a:ext uri="{FF2B5EF4-FFF2-40B4-BE49-F238E27FC236}">
                <a16:creationId xmlns:a16="http://schemas.microsoft.com/office/drawing/2014/main" id="{F72291A7-F6BA-45FF-8D2A-34190F186A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2922405"/>
              </p:ext>
            </p:extLst>
          </p:nvPr>
        </p:nvGraphicFramePr>
        <p:xfrm>
          <a:off x="8115301" y="1163979"/>
          <a:ext cx="2233112" cy="52911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6467BB16-61C6-4EF8-9146-9C9D3256C97C}"/>
              </a:ext>
            </a:extLst>
          </p:cNvPr>
          <p:cNvSpPr txBox="1"/>
          <p:nvPr/>
        </p:nvSpPr>
        <p:spPr>
          <a:xfrm>
            <a:off x="194275" y="718506"/>
            <a:ext cx="10432950" cy="338554"/>
          </a:xfrm>
          <a:prstGeom prst="rect">
            <a:avLst/>
          </a:prstGeom>
          <a:solidFill>
            <a:srgbClr val="F3EBF9"/>
          </a:solidFill>
        </p:spPr>
        <p:txBody>
          <a:bodyPr wrap="square" rtlCol="0" anchor="ctr">
            <a:spAutoFit/>
          </a:bodyPr>
          <a:lstStyle/>
          <a:p>
            <a:r>
              <a:rPr lang="en-IN" sz="1600" dirty="0"/>
              <a:t>++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92B8404-F37E-442C-A6C2-7376D342A949}"/>
              </a:ext>
            </a:extLst>
          </p:cNvPr>
          <p:cNvSpPr/>
          <p:nvPr/>
        </p:nvSpPr>
        <p:spPr>
          <a:xfrm>
            <a:off x="495706" y="1699092"/>
            <a:ext cx="11080452" cy="43844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09450" y="6505303"/>
            <a:ext cx="5159829" cy="339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900" dirty="0">
              <a:solidFill>
                <a:schemeClr val="tx1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0F1C084-AC36-4ABB-A687-8615A13230B8}"/>
              </a:ext>
            </a:extLst>
          </p:cNvPr>
          <p:cNvGrpSpPr/>
          <p:nvPr/>
        </p:nvGrpSpPr>
        <p:grpSpPr>
          <a:xfrm>
            <a:off x="9973545" y="24222"/>
            <a:ext cx="640614" cy="629587"/>
            <a:chOff x="228601" y="5506784"/>
            <a:chExt cx="640614" cy="629587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F57D124-53A2-4707-854A-D0F241E4BF58}"/>
                </a:ext>
              </a:extLst>
            </p:cNvPr>
            <p:cNvSpPr/>
            <p:nvPr/>
          </p:nvSpPr>
          <p:spPr>
            <a:xfrm>
              <a:off x="228601" y="5506784"/>
              <a:ext cx="629587" cy="629587"/>
            </a:xfrm>
            <a:prstGeom prst="ellipse">
              <a:avLst/>
            </a:prstGeom>
            <a:solidFill>
              <a:srgbClr val="502970"/>
            </a:solidFill>
            <a:ln>
              <a:solidFill>
                <a:srgbClr val="5029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726F09C-C455-4D96-BCB8-58D8F001908E}"/>
                </a:ext>
              </a:extLst>
            </p:cNvPr>
            <p:cNvSpPr/>
            <p:nvPr/>
          </p:nvSpPr>
          <p:spPr>
            <a:xfrm>
              <a:off x="239629" y="5507819"/>
              <a:ext cx="629586" cy="550111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  <a:effectLst>
              <a:innerShdw blurRad="546100" dist="50800" dir="18900000">
                <a:prstClr val="black">
                  <a:alpha val="50000"/>
                </a:prstClr>
              </a:inn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"/>
                  <a:ea typeface="+mn-ea"/>
                  <a:cs typeface="+mn-cs"/>
                </a:rPr>
                <a:t> 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AC6CCD7-ED5F-4B37-AD4E-8D0A9A1734D1}"/>
              </a:ext>
            </a:extLst>
          </p:cNvPr>
          <p:cNvSpPr txBox="1"/>
          <p:nvPr/>
        </p:nvSpPr>
        <p:spPr>
          <a:xfrm>
            <a:off x="-53017" y="2116408"/>
            <a:ext cx="602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(</a:t>
            </a:r>
            <a:r>
              <a:rPr lang="en-US" sz="1100" dirty="0"/>
              <a:t>18%)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E606298-D6BC-48BF-AA71-9AB6187F6604}"/>
              </a:ext>
            </a:extLst>
          </p:cNvPr>
          <p:cNvSpPr txBox="1"/>
          <p:nvPr/>
        </p:nvSpPr>
        <p:spPr>
          <a:xfrm>
            <a:off x="-53706" y="2552749"/>
            <a:ext cx="602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(</a:t>
            </a:r>
            <a:r>
              <a:rPr lang="en-US" sz="1100" dirty="0"/>
              <a:t>7%)</a:t>
            </a:r>
            <a:endParaRPr 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9736707-6807-47D5-B6DE-FC709EE63BAA}"/>
              </a:ext>
            </a:extLst>
          </p:cNvPr>
          <p:cNvSpPr txBox="1"/>
          <p:nvPr/>
        </p:nvSpPr>
        <p:spPr>
          <a:xfrm>
            <a:off x="-43802" y="2949693"/>
            <a:ext cx="602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(</a:t>
            </a:r>
            <a:r>
              <a:rPr lang="en-US" sz="1100" dirty="0"/>
              <a:t>5%)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952F8CD-A197-4CBC-94AA-AE4C745E1746}"/>
              </a:ext>
            </a:extLst>
          </p:cNvPr>
          <p:cNvSpPr txBox="1"/>
          <p:nvPr/>
        </p:nvSpPr>
        <p:spPr>
          <a:xfrm>
            <a:off x="-53706" y="3380966"/>
            <a:ext cx="602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(</a:t>
            </a:r>
            <a:r>
              <a:rPr lang="en-US" sz="1100" dirty="0"/>
              <a:t>4%)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9452306-A147-458D-A1F2-195F97F82EFD}"/>
              </a:ext>
            </a:extLst>
          </p:cNvPr>
          <p:cNvSpPr txBox="1"/>
          <p:nvPr/>
        </p:nvSpPr>
        <p:spPr>
          <a:xfrm>
            <a:off x="-51779" y="4219771"/>
            <a:ext cx="602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(</a:t>
            </a:r>
            <a:r>
              <a:rPr lang="en-US" sz="1100" dirty="0"/>
              <a:t>2%)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B789333-ABC0-43ED-92C3-4AFCE1DCF867}"/>
              </a:ext>
            </a:extLst>
          </p:cNvPr>
          <p:cNvSpPr txBox="1"/>
          <p:nvPr/>
        </p:nvSpPr>
        <p:spPr>
          <a:xfrm>
            <a:off x="-55797" y="5078352"/>
            <a:ext cx="602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(</a:t>
            </a:r>
            <a:r>
              <a:rPr lang="en-US" sz="1100" dirty="0"/>
              <a:t>2%)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69E155F-40F8-474E-876B-AD6F958A6046}"/>
              </a:ext>
            </a:extLst>
          </p:cNvPr>
          <p:cNvSpPr txBox="1"/>
          <p:nvPr/>
        </p:nvSpPr>
        <p:spPr>
          <a:xfrm>
            <a:off x="-55797" y="5918037"/>
            <a:ext cx="602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(</a:t>
            </a:r>
            <a:r>
              <a:rPr lang="en-US" sz="1100" dirty="0"/>
              <a:t>2%)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336FCF6-0B3C-4A01-A6DB-7A48806895F8}"/>
              </a:ext>
            </a:extLst>
          </p:cNvPr>
          <p:cNvSpPr txBox="1"/>
          <p:nvPr/>
        </p:nvSpPr>
        <p:spPr>
          <a:xfrm>
            <a:off x="-55797" y="3795830"/>
            <a:ext cx="602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(</a:t>
            </a:r>
            <a:r>
              <a:rPr lang="en-US" sz="1100" dirty="0"/>
              <a:t>2%)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91C7573-7047-441E-9C7B-A10E95F8FB36}"/>
              </a:ext>
            </a:extLst>
          </p:cNvPr>
          <p:cNvSpPr txBox="1"/>
          <p:nvPr/>
        </p:nvSpPr>
        <p:spPr>
          <a:xfrm>
            <a:off x="-48870" y="4673577"/>
            <a:ext cx="602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(</a:t>
            </a:r>
            <a:r>
              <a:rPr lang="en-US" sz="1100" dirty="0"/>
              <a:t>2%)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3A49648-96B9-4D36-8B79-7F4F0F17F996}"/>
              </a:ext>
            </a:extLst>
          </p:cNvPr>
          <p:cNvSpPr txBox="1"/>
          <p:nvPr/>
        </p:nvSpPr>
        <p:spPr>
          <a:xfrm>
            <a:off x="-48870" y="1681223"/>
            <a:ext cx="602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(</a:t>
            </a:r>
            <a:r>
              <a:rPr lang="en-US" sz="1100" dirty="0"/>
              <a:t>41%)</a:t>
            </a:r>
            <a:endParaRPr lang="en-US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63E4B22-CC62-40FB-9E06-9DEC6F6A26F0}"/>
              </a:ext>
            </a:extLst>
          </p:cNvPr>
          <p:cNvSpPr txBox="1"/>
          <p:nvPr/>
        </p:nvSpPr>
        <p:spPr>
          <a:xfrm>
            <a:off x="-46951" y="5513262"/>
            <a:ext cx="602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(</a:t>
            </a:r>
            <a:r>
              <a:rPr lang="en-US" sz="1100" dirty="0"/>
              <a:t>2%)</a:t>
            </a:r>
            <a:endParaRPr lang="en-US" sz="12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4692F80-5669-4234-8C54-57C05C5B73CE}"/>
              </a:ext>
            </a:extLst>
          </p:cNvPr>
          <p:cNvSpPr/>
          <p:nvPr/>
        </p:nvSpPr>
        <p:spPr>
          <a:xfrm>
            <a:off x="509450" y="2417096"/>
            <a:ext cx="11080452" cy="43844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7938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14B15-5CB0-41D5-BF78-C736E269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9141" y="6602667"/>
            <a:ext cx="581906" cy="365125"/>
          </a:xfrm>
          <a:prstGeom prst="rect">
            <a:avLst/>
          </a:prstGeom>
        </p:spPr>
        <p:txBody>
          <a:bodyPr/>
          <a:lstStyle>
            <a:lvl1pPr algn="ctr">
              <a:defRPr lang="en-US" smtClean="0">
                <a:solidFill>
                  <a:srgbClr val="FF000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143BD-DDDC-4030-AFD1-D2DD3F00D3BF}" type="slidenum">
              <a:rPr kumimoji="0" lang="en-IN" sz="800" b="0" i="0" u="none" strike="noStrike" kern="1200" cap="none" spc="0" normalizeH="0" baseline="0" noProof="0" smtClean="0">
                <a:ln>
                  <a:noFill/>
                </a:ln>
                <a:solidFill>
                  <a:srgbClr val="502970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IN" sz="800" b="0" i="0" u="none" strike="noStrike" kern="1200" cap="none" spc="0" normalizeH="0" baseline="0" noProof="0" dirty="0">
              <a:ln>
                <a:noFill/>
              </a:ln>
              <a:solidFill>
                <a:srgbClr val="502970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92B9B02-5F06-4CB1-8F36-4D6BCE784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6730" y="6602667"/>
            <a:ext cx="2558540" cy="365125"/>
          </a:xfrm>
          <a:prstGeom prst="rect">
            <a:avLst/>
          </a:prstGeom>
        </p:spPr>
        <p:txBody>
          <a:bodyPr/>
          <a:lstStyle>
            <a:lvl1pPr algn="ctr">
              <a:defRPr lang="en-US" smtClean="0">
                <a:solidFill>
                  <a:srgbClr val="FF000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02970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Confidential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C8FC5A-A6EA-4134-BA7C-CFF247823750}"/>
              </a:ext>
            </a:extLst>
          </p:cNvPr>
          <p:cNvSpPr/>
          <p:nvPr/>
        </p:nvSpPr>
        <p:spPr>
          <a:xfrm>
            <a:off x="230359" y="6442949"/>
            <a:ext cx="21352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502970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D1E9F2-82F2-4D26-B0D8-BD2790251676}"/>
              </a:ext>
            </a:extLst>
          </p:cNvPr>
          <p:cNvSpPr/>
          <p:nvPr/>
        </p:nvSpPr>
        <p:spPr>
          <a:xfrm>
            <a:off x="230359" y="6459379"/>
            <a:ext cx="65915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IN" sz="1000" dirty="0">
                <a:solidFill>
                  <a:srgbClr val="502970"/>
                </a:solidFill>
              </a:rPr>
              <a:t>Source:,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6605CC-91AE-4E76-8752-5521D489C30C}"/>
              </a:ext>
            </a:extLst>
          </p:cNvPr>
          <p:cNvSpPr/>
          <p:nvPr/>
        </p:nvSpPr>
        <p:spPr>
          <a:xfrm>
            <a:off x="230359" y="6611779"/>
            <a:ext cx="69573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502970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Note: PPGs with dotted lines indicate New Product launches in 2018 and 2019; these are line prices with their core PPGs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CFCD66A9-2B3E-41B5-B341-0FBF02A79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275" y="23549"/>
            <a:ext cx="10972800" cy="781994"/>
          </a:xfrm>
        </p:spPr>
        <p:txBody>
          <a:bodyPr/>
          <a:lstStyle/>
          <a:p>
            <a:r>
              <a:rPr lang="en-IN" dirty="0"/>
              <a:t>Top PPGs Summary : 2019</a:t>
            </a:r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75D08537-CAC0-4073-A62E-928F31BD91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791068"/>
              </p:ext>
            </p:extLst>
          </p:nvPr>
        </p:nvGraphicFramePr>
        <p:xfrm>
          <a:off x="2177145" y="1075621"/>
          <a:ext cx="3135083" cy="52911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754BF95-4C50-474D-BA98-B32B6880B305}"/>
              </a:ext>
            </a:extLst>
          </p:cNvPr>
          <p:cNvCxnSpPr>
            <a:cxnSpLocks/>
          </p:cNvCxnSpPr>
          <p:nvPr/>
        </p:nvCxnSpPr>
        <p:spPr>
          <a:xfrm>
            <a:off x="5691237" y="1317275"/>
            <a:ext cx="0" cy="4957110"/>
          </a:xfrm>
          <a:prstGeom prst="line">
            <a:avLst/>
          </a:prstGeom>
          <a:ln w="15875"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B438FF3F-4A4A-45F6-804D-00FB44614E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8705458"/>
              </p:ext>
            </p:extLst>
          </p:nvPr>
        </p:nvGraphicFramePr>
        <p:xfrm>
          <a:off x="8075031" y="1161661"/>
          <a:ext cx="3135083" cy="52911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926A2BC9-FB82-4239-BA66-B012D51F5B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8370461"/>
              </p:ext>
            </p:extLst>
          </p:nvPr>
        </p:nvGraphicFramePr>
        <p:xfrm>
          <a:off x="889514" y="1317274"/>
          <a:ext cx="2550372" cy="5142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id="{898747E8-FF6D-4DA4-8E9F-4132F6C5A7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1190308"/>
              </p:ext>
            </p:extLst>
          </p:nvPr>
        </p:nvGraphicFramePr>
        <p:xfrm>
          <a:off x="5815392" y="1238363"/>
          <a:ext cx="2936724" cy="52911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6467BB16-61C6-4EF8-9146-9C9D3256C97C}"/>
              </a:ext>
            </a:extLst>
          </p:cNvPr>
          <p:cNvSpPr txBox="1"/>
          <p:nvPr/>
        </p:nvSpPr>
        <p:spPr>
          <a:xfrm>
            <a:off x="194275" y="718506"/>
            <a:ext cx="10432950" cy="338554"/>
          </a:xfrm>
          <a:prstGeom prst="rect">
            <a:avLst/>
          </a:prstGeom>
          <a:solidFill>
            <a:srgbClr val="F3EBF9"/>
          </a:solidFill>
        </p:spPr>
        <p:txBody>
          <a:bodyPr wrap="square" rtlCol="0" anchor="ctr">
            <a:spAutoFit/>
          </a:bodyPr>
          <a:lstStyle/>
          <a:p>
            <a:r>
              <a:rPr lang="en-IN" sz="1600" dirty="0"/>
              <a:t>++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92B8404-F37E-442C-A6C2-7376D342A949}"/>
              </a:ext>
            </a:extLst>
          </p:cNvPr>
          <p:cNvSpPr/>
          <p:nvPr/>
        </p:nvSpPr>
        <p:spPr>
          <a:xfrm>
            <a:off x="553992" y="3556953"/>
            <a:ext cx="11082234" cy="85872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09450" y="6505303"/>
            <a:ext cx="5159829" cy="339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900" dirty="0">
              <a:solidFill>
                <a:schemeClr val="tx1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0F1C084-AC36-4ABB-A687-8615A13230B8}"/>
              </a:ext>
            </a:extLst>
          </p:cNvPr>
          <p:cNvGrpSpPr/>
          <p:nvPr/>
        </p:nvGrpSpPr>
        <p:grpSpPr>
          <a:xfrm>
            <a:off x="9973545" y="24222"/>
            <a:ext cx="640614" cy="629587"/>
            <a:chOff x="228601" y="5506784"/>
            <a:chExt cx="640614" cy="629587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F57D124-53A2-4707-854A-D0F241E4BF58}"/>
                </a:ext>
              </a:extLst>
            </p:cNvPr>
            <p:cNvSpPr/>
            <p:nvPr/>
          </p:nvSpPr>
          <p:spPr>
            <a:xfrm>
              <a:off x="228601" y="5506784"/>
              <a:ext cx="629587" cy="629587"/>
            </a:xfrm>
            <a:prstGeom prst="ellipse">
              <a:avLst/>
            </a:prstGeom>
            <a:solidFill>
              <a:srgbClr val="502970"/>
            </a:solidFill>
            <a:ln>
              <a:solidFill>
                <a:srgbClr val="5029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726F09C-C455-4D96-BCB8-58D8F001908E}"/>
                </a:ext>
              </a:extLst>
            </p:cNvPr>
            <p:cNvSpPr/>
            <p:nvPr/>
          </p:nvSpPr>
          <p:spPr>
            <a:xfrm>
              <a:off x="239629" y="5507819"/>
              <a:ext cx="629586" cy="550111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  <a:effectLst>
              <a:innerShdw blurRad="546100" dist="50800" dir="18900000">
                <a:prstClr val="black">
                  <a:alpha val="50000"/>
                </a:prstClr>
              </a:inn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"/>
                  <a:ea typeface="+mn-ea"/>
                  <a:cs typeface="+mn-cs"/>
                </a:rPr>
                <a:t> 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AC6CCD7-ED5F-4B37-AD4E-8D0A9A1734D1}"/>
              </a:ext>
            </a:extLst>
          </p:cNvPr>
          <p:cNvSpPr txBox="1"/>
          <p:nvPr/>
        </p:nvSpPr>
        <p:spPr>
          <a:xfrm>
            <a:off x="-53017" y="2116408"/>
            <a:ext cx="602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(</a:t>
            </a:r>
            <a:r>
              <a:rPr lang="en-US" sz="1100" dirty="0"/>
              <a:t>14%)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E606298-D6BC-48BF-AA71-9AB6187F6604}"/>
              </a:ext>
            </a:extLst>
          </p:cNvPr>
          <p:cNvSpPr txBox="1"/>
          <p:nvPr/>
        </p:nvSpPr>
        <p:spPr>
          <a:xfrm>
            <a:off x="-53706" y="2552749"/>
            <a:ext cx="602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(</a:t>
            </a:r>
            <a:r>
              <a:rPr lang="en-US" sz="1100" dirty="0"/>
              <a:t>10%)</a:t>
            </a:r>
            <a:endParaRPr 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9736707-6807-47D5-B6DE-FC709EE63BAA}"/>
              </a:ext>
            </a:extLst>
          </p:cNvPr>
          <p:cNvSpPr txBox="1"/>
          <p:nvPr/>
        </p:nvSpPr>
        <p:spPr>
          <a:xfrm>
            <a:off x="-43802" y="2949693"/>
            <a:ext cx="602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(</a:t>
            </a:r>
            <a:r>
              <a:rPr lang="en-US" sz="1100" dirty="0"/>
              <a:t>6%)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952F8CD-A197-4CBC-94AA-AE4C745E1746}"/>
              </a:ext>
            </a:extLst>
          </p:cNvPr>
          <p:cNvSpPr txBox="1"/>
          <p:nvPr/>
        </p:nvSpPr>
        <p:spPr>
          <a:xfrm>
            <a:off x="-55797" y="3280372"/>
            <a:ext cx="602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(</a:t>
            </a:r>
            <a:r>
              <a:rPr lang="en-US" sz="1100" dirty="0"/>
              <a:t>5%)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9452306-A147-458D-A1F2-195F97F82EFD}"/>
              </a:ext>
            </a:extLst>
          </p:cNvPr>
          <p:cNvSpPr txBox="1"/>
          <p:nvPr/>
        </p:nvSpPr>
        <p:spPr>
          <a:xfrm>
            <a:off x="-64146" y="4088609"/>
            <a:ext cx="602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(</a:t>
            </a:r>
            <a:r>
              <a:rPr lang="en-US" sz="1100" dirty="0"/>
              <a:t>2%)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B789333-ABC0-43ED-92C3-4AFCE1DCF867}"/>
              </a:ext>
            </a:extLst>
          </p:cNvPr>
          <p:cNvSpPr txBox="1"/>
          <p:nvPr/>
        </p:nvSpPr>
        <p:spPr>
          <a:xfrm>
            <a:off x="-46196" y="4832424"/>
            <a:ext cx="602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(</a:t>
            </a:r>
            <a:r>
              <a:rPr lang="en-US" sz="1100" dirty="0"/>
              <a:t>2%)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69E155F-40F8-474E-876B-AD6F958A6046}"/>
              </a:ext>
            </a:extLst>
          </p:cNvPr>
          <p:cNvSpPr txBox="1"/>
          <p:nvPr/>
        </p:nvSpPr>
        <p:spPr>
          <a:xfrm>
            <a:off x="-71072" y="5596450"/>
            <a:ext cx="602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(</a:t>
            </a:r>
            <a:r>
              <a:rPr lang="en-US" sz="1100" dirty="0"/>
              <a:t>2%)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336FCF6-0B3C-4A01-A6DB-7A48806895F8}"/>
              </a:ext>
            </a:extLst>
          </p:cNvPr>
          <p:cNvSpPr txBox="1"/>
          <p:nvPr/>
        </p:nvSpPr>
        <p:spPr>
          <a:xfrm>
            <a:off x="-48870" y="3680793"/>
            <a:ext cx="602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(</a:t>
            </a:r>
            <a:r>
              <a:rPr lang="en-US" sz="1100" dirty="0"/>
              <a:t>3%)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91C7573-7047-441E-9C7B-A10E95F8FB36}"/>
              </a:ext>
            </a:extLst>
          </p:cNvPr>
          <p:cNvSpPr txBox="1"/>
          <p:nvPr/>
        </p:nvSpPr>
        <p:spPr>
          <a:xfrm>
            <a:off x="-48870" y="4485553"/>
            <a:ext cx="602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(</a:t>
            </a:r>
            <a:r>
              <a:rPr lang="en-US" sz="1100" dirty="0"/>
              <a:t>2%)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3A49648-96B9-4D36-8B79-7F4F0F17F996}"/>
              </a:ext>
            </a:extLst>
          </p:cNvPr>
          <p:cNvSpPr txBox="1"/>
          <p:nvPr/>
        </p:nvSpPr>
        <p:spPr>
          <a:xfrm>
            <a:off x="-48870" y="1681223"/>
            <a:ext cx="602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(</a:t>
            </a:r>
            <a:r>
              <a:rPr lang="en-US" sz="1100" dirty="0"/>
              <a:t>35%)</a:t>
            </a:r>
            <a:endParaRPr lang="en-US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63E4B22-CC62-40FB-9E06-9DEC6F6A26F0}"/>
              </a:ext>
            </a:extLst>
          </p:cNvPr>
          <p:cNvSpPr txBox="1"/>
          <p:nvPr/>
        </p:nvSpPr>
        <p:spPr>
          <a:xfrm>
            <a:off x="-46461" y="5238886"/>
            <a:ext cx="602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(</a:t>
            </a:r>
            <a:r>
              <a:rPr lang="en-US" sz="1100" dirty="0"/>
              <a:t>2%)</a:t>
            </a:r>
            <a:endParaRPr lang="en-US" sz="12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4692F80-5669-4234-8C54-57C05C5B73CE}"/>
              </a:ext>
            </a:extLst>
          </p:cNvPr>
          <p:cNvSpPr/>
          <p:nvPr/>
        </p:nvSpPr>
        <p:spPr>
          <a:xfrm>
            <a:off x="509450" y="2861937"/>
            <a:ext cx="11080452" cy="39914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CF8A5EC-8722-483D-B3F3-3451480DFC10}"/>
              </a:ext>
            </a:extLst>
          </p:cNvPr>
          <p:cNvSpPr txBox="1"/>
          <p:nvPr/>
        </p:nvSpPr>
        <p:spPr>
          <a:xfrm>
            <a:off x="-76854" y="5979925"/>
            <a:ext cx="602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(</a:t>
            </a:r>
            <a:r>
              <a:rPr lang="en-US" sz="1100" dirty="0"/>
              <a:t>1%)</a:t>
            </a:r>
            <a:endParaRPr 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D4E52A1-B509-4BEE-89C1-8AA7EE3ADAA0}"/>
              </a:ext>
            </a:extLst>
          </p:cNvPr>
          <p:cNvSpPr txBox="1"/>
          <p:nvPr/>
        </p:nvSpPr>
        <p:spPr>
          <a:xfrm>
            <a:off x="-124154" y="1209912"/>
            <a:ext cx="889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Volume share</a:t>
            </a:r>
          </a:p>
        </p:txBody>
      </p:sp>
    </p:spTree>
    <p:extLst>
      <p:ext uri="{BB962C8B-B14F-4D97-AF65-F5344CB8AC3E}">
        <p14:creationId xmlns:p14="http://schemas.microsoft.com/office/powerpoint/2010/main" val="18815856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14B15-5CB0-41D5-BF78-C736E269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9141" y="6602667"/>
            <a:ext cx="581906" cy="365125"/>
          </a:xfrm>
          <a:prstGeom prst="rect">
            <a:avLst/>
          </a:prstGeom>
        </p:spPr>
        <p:txBody>
          <a:bodyPr/>
          <a:lstStyle>
            <a:lvl1pPr algn="ctr">
              <a:defRPr lang="en-US" smtClean="0">
                <a:solidFill>
                  <a:srgbClr val="FF000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143BD-DDDC-4030-AFD1-D2DD3F00D3BF}" type="slidenum">
              <a:rPr kumimoji="0" lang="en-IN" sz="80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IN" sz="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92B9B02-5F06-4CB1-8F36-4D6BCE78489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816730" y="6602667"/>
            <a:ext cx="2558540" cy="365125"/>
          </a:xfrm>
          <a:prstGeom prst="rect">
            <a:avLst/>
          </a:prstGeom>
        </p:spPr>
        <p:txBody>
          <a:bodyPr/>
          <a:lstStyle>
            <a:lvl1pPr algn="ctr">
              <a:defRPr lang="en-US" smtClean="0">
                <a:solidFill>
                  <a:srgbClr val="FF000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02970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Confidential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CFCD66A9-2B3E-41B5-B341-0FBF02A79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33EA95-47A1-4F5D-8EE2-06FB263A1017}"/>
              </a:ext>
            </a:extLst>
          </p:cNvPr>
          <p:cNvSpPr/>
          <p:nvPr/>
        </p:nvSpPr>
        <p:spPr>
          <a:xfrm>
            <a:off x="0" y="-114300"/>
            <a:ext cx="12192000" cy="69723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5888" algn="ctr"/>
            <a:r>
              <a:rPr lang="en-IN" sz="4400" b="1" dirty="0"/>
              <a:t>Media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9EA5FB6-C0D9-49B6-A06E-7A4BED67CFEE}"/>
              </a:ext>
            </a:extLst>
          </p:cNvPr>
          <p:cNvSpPr/>
          <p:nvPr/>
        </p:nvSpPr>
        <p:spPr>
          <a:xfrm>
            <a:off x="228600" y="1432112"/>
            <a:ext cx="3981450" cy="376517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4" descr="Circle, high quality, media, share, social, social media icon">
            <a:extLst>
              <a:ext uri="{FF2B5EF4-FFF2-40B4-BE49-F238E27FC236}">
                <a16:creationId xmlns:a16="http://schemas.microsoft.com/office/drawing/2014/main" id="{18E703F3-7B64-4D1F-898C-12DE9E6D3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rgbClr val="7030A0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2019300"/>
            <a:ext cx="270510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43017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CFCD66A9-2B3E-41B5-B341-0FBF02A79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48" y="52288"/>
            <a:ext cx="10895954" cy="591195"/>
          </a:xfrm>
        </p:spPr>
        <p:txBody>
          <a:bodyPr>
            <a:normAutofit/>
          </a:bodyPr>
          <a:lstStyle/>
          <a:p>
            <a:r>
              <a:rPr lang="en-US" dirty="0"/>
              <a:t>Media Spends Summary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6F9F92-DA8E-4D4C-8352-C1B58F57C40D}"/>
              </a:ext>
            </a:extLst>
          </p:cNvPr>
          <p:cNvSpPr txBox="1"/>
          <p:nvPr/>
        </p:nvSpPr>
        <p:spPr>
          <a:xfrm>
            <a:off x="196948" y="584079"/>
            <a:ext cx="10432950" cy="338554"/>
          </a:xfrm>
          <a:prstGeom prst="rect">
            <a:avLst/>
          </a:prstGeom>
          <a:solidFill>
            <a:srgbClr val="F3EBF9"/>
          </a:solidFill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++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E4FCF48-7F84-4A60-B8BB-D85F1CBF8E15}"/>
              </a:ext>
            </a:extLst>
          </p:cNvPr>
          <p:cNvSpPr/>
          <p:nvPr/>
        </p:nvSpPr>
        <p:spPr>
          <a:xfrm>
            <a:off x="230359" y="6360319"/>
            <a:ext cx="62068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1000" dirty="0">
                <a:solidFill>
                  <a:srgbClr val="502970"/>
                </a:solidFill>
              </a:rPr>
              <a:t>Source: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83EFE19-C59B-45C5-A863-AA181AF47691}"/>
              </a:ext>
            </a:extLst>
          </p:cNvPr>
          <p:cNvSpPr/>
          <p:nvPr/>
        </p:nvSpPr>
        <p:spPr>
          <a:xfrm>
            <a:off x="228600" y="6499291"/>
            <a:ext cx="78193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000" dirty="0">
                <a:solidFill>
                  <a:srgbClr val="502970"/>
                </a:solidFill>
              </a:rPr>
              <a:t>Note:    .</a:t>
            </a:r>
          </a:p>
          <a:p>
            <a:pPr lvl="0">
              <a:defRPr/>
            </a:pPr>
            <a:r>
              <a:rPr lang="en-US" sz="800" dirty="0">
                <a:solidFill>
                  <a:srgbClr val="502970"/>
                </a:solidFill>
              </a:rPr>
              <a:t>            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743EA1C0-21A8-4BB4-B33D-4A2959112815}"/>
              </a:ext>
            </a:extLst>
          </p:cNvPr>
          <p:cNvSpPr txBox="1">
            <a:spLocks/>
          </p:cNvSpPr>
          <p:nvPr/>
        </p:nvSpPr>
        <p:spPr>
          <a:xfrm>
            <a:off x="11319141" y="6602667"/>
            <a:ext cx="5819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lang="en-US" sz="1200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4C2143BD-DDDC-4030-AFD1-D2DD3F00D3BF}" type="slidenum">
              <a:rPr lang="en-IN" sz="800" smtClean="0">
                <a:solidFill>
                  <a:srgbClr val="502970"/>
                </a:solidFill>
                <a:latin typeface="Bahnschrift"/>
              </a:rPr>
              <a:pPr>
                <a:defRPr/>
              </a:pPr>
              <a:t>26</a:t>
            </a:fld>
            <a:endParaRPr lang="en-IN" sz="800" dirty="0">
              <a:solidFill>
                <a:srgbClr val="502970"/>
              </a:solidFill>
              <a:latin typeface="Bahnschrift"/>
            </a:endParaRPr>
          </a:p>
        </p:txBody>
      </p:sp>
      <p:graphicFrame>
        <p:nvGraphicFramePr>
          <p:cNvPr id="14" name="Tabla 4">
            <a:extLst>
              <a:ext uri="{FF2B5EF4-FFF2-40B4-BE49-F238E27FC236}">
                <a16:creationId xmlns:a16="http://schemas.microsoft.com/office/drawing/2014/main" id="{1A657414-2B58-40F2-9D23-01DDE33EB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550509"/>
              </p:ext>
            </p:extLst>
          </p:nvPr>
        </p:nvGraphicFramePr>
        <p:xfrm>
          <a:off x="228599" y="5007812"/>
          <a:ext cx="11360775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185">
                  <a:extLst>
                    <a:ext uri="{9D8B030D-6E8A-4147-A177-3AD203B41FA5}">
                      <a16:colId xmlns:a16="http://schemas.microsoft.com/office/drawing/2014/main" val="2613832078"/>
                    </a:ext>
                  </a:extLst>
                </a:gridCol>
                <a:gridCol w="699706">
                  <a:extLst>
                    <a:ext uri="{9D8B030D-6E8A-4147-A177-3AD203B41FA5}">
                      <a16:colId xmlns:a16="http://schemas.microsoft.com/office/drawing/2014/main" val="3456684620"/>
                    </a:ext>
                  </a:extLst>
                </a:gridCol>
                <a:gridCol w="699706">
                  <a:extLst>
                    <a:ext uri="{9D8B030D-6E8A-4147-A177-3AD203B41FA5}">
                      <a16:colId xmlns:a16="http://schemas.microsoft.com/office/drawing/2014/main" val="4135189856"/>
                    </a:ext>
                  </a:extLst>
                </a:gridCol>
                <a:gridCol w="699706">
                  <a:extLst>
                    <a:ext uri="{9D8B030D-6E8A-4147-A177-3AD203B41FA5}">
                      <a16:colId xmlns:a16="http://schemas.microsoft.com/office/drawing/2014/main" val="4278784784"/>
                    </a:ext>
                  </a:extLst>
                </a:gridCol>
                <a:gridCol w="699706">
                  <a:extLst>
                    <a:ext uri="{9D8B030D-6E8A-4147-A177-3AD203B41FA5}">
                      <a16:colId xmlns:a16="http://schemas.microsoft.com/office/drawing/2014/main" val="2567599311"/>
                    </a:ext>
                  </a:extLst>
                </a:gridCol>
                <a:gridCol w="699706">
                  <a:extLst>
                    <a:ext uri="{9D8B030D-6E8A-4147-A177-3AD203B41FA5}">
                      <a16:colId xmlns:a16="http://schemas.microsoft.com/office/drawing/2014/main" val="1875765882"/>
                    </a:ext>
                  </a:extLst>
                </a:gridCol>
                <a:gridCol w="699706">
                  <a:extLst>
                    <a:ext uri="{9D8B030D-6E8A-4147-A177-3AD203B41FA5}">
                      <a16:colId xmlns:a16="http://schemas.microsoft.com/office/drawing/2014/main" val="3997006927"/>
                    </a:ext>
                  </a:extLst>
                </a:gridCol>
                <a:gridCol w="699706">
                  <a:extLst>
                    <a:ext uri="{9D8B030D-6E8A-4147-A177-3AD203B41FA5}">
                      <a16:colId xmlns:a16="http://schemas.microsoft.com/office/drawing/2014/main" val="3465528747"/>
                    </a:ext>
                  </a:extLst>
                </a:gridCol>
                <a:gridCol w="699706">
                  <a:extLst>
                    <a:ext uri="{9D8B030D-6E8A-4147-A177-3AD203B41FA5}">
                      <a16:colId xmlns:a16="http://schemas.microsoft.com/office/drawing/2014/main" val="866039566"/>
                    </a:ext>
                  </a:extLst>
                </a:gridCol>
                <a:gridCol w="699706">
                  <a:extLst>
                    <a:ext uri="{9D8B030D-6E8A-4147-A177-3AD203B41FA5}">
                      <a16:colId xmlns:a16="http://schemas.microsoft.com/office/drawing/2014/main" val="1954480587"/>
                    </a:ext>
                  </a:extLst>
                </a:gridCol>
                <a:gridCol w="699706">
                  <a:extLst>
                    <a:ext uri="{9D8B030D-6E8A-4147-A177-3AD203B41FA5}">
                      <a16:colId xmlns:a16="http://schemas.microsoft.com/office/drawing/2014/main" val="3619121268"/>
                    </a:ext>
                  </a:extLst>
                </a:gridCol>
                <a:gridCol w="699706">
                  <a:extLst>
                    <a:ext uri="{9D8B030D-6E8A-4147-A177-3AD203B41FA5}">
                      <a16:colId xmlns:a16="http://schemas.microsoft.com/office/drawing/2014/main" val="3443468392"/>
                    </a:ext>
                  </a:extLst>
                </a:gridCol>
                <a:gridCol w="699706">
                  <a:extLst>
                    <a:ext uri="{9D8B030D-6E8A-4147-A177-3AD203B41FA5}">
                      <a16:colId xmlns:a16="http://schemas.microsoft.com/office/drawing/2014/main" val="2348009935"/>
                    </a:ext>
                  </a:extLst>
                </a:gridCol>
                <a:gridCol w="69970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69970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699706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39624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dirty="0"/>
                        <a:t>Media Spends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dirty="0">
                          <a:latin typeface="+mn-lt"/>
                        </a:rPr>
                        <a:t>(‘000 AUD)</a:t>
                      </a:r>
                      <a:endParaRPr lang="en-US" sz="1000" b="1" dirty="0"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+mn-lt"/>
                        </a:rPr>
                        <a:t>TV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041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+mn-lt"/>
                        </a:rPr>
                        <a:t>Facebook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7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+mn-lt"/>
                        </a:rPr>
                        <a:t>Other Digital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+mn-lt"/>
                        </a:rPr>
                        <a:t>Online Video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OOH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179169"/>
                  </a:ext>
                </a:extLst>
              </a:tr>
              <a:tr h="396240">
                <a:tc vMerge="1">
                  <a:txBody>
                    <a:bodyPr/>
                    <a:lstStyle/>
                    <a:p>
                      <a:pPr algn="ctr" fontAlgn="ctr"/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C9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C9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C9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</a:t>
                      </a:r>
                      <a:b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change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C9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C9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C9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</a:t>
                      </a:r>
                      <a:b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change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C9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C9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C9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</a:t>
                      </a:r>
                      <a:b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change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C9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C9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C9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</a:t>
                      </a:r>
                      <a:b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change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C9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C9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C9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</a:t>
                      </a:r>
                      <a:b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change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C9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91293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CDM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5,396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4,357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-19.3%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702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669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-4.8%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159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558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+249.8%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651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907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+39.3%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1,542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3,016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+95.6%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1930454"/>
                  </a:ext>
                </a:extLst>
              </a:tr>
            </a:tbl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94D9BBBF-DCD4-492E-B738-D5A51E5D0148}"/>
              </a:ext>
            </a:extLst>
          </p:cNvPr>
          <p:cNvGrpSpPr/>
          <p:nvPr/>
        </p:nvGrpSpPr>
        <p:grpSpPr>
          <a:xfrm>
            <a:off x="5338101" y="2062586"/>
            <a:ext cx="1838764" cy="2637326"/>
            <a:chOff x="5226548" y="1746238"/>
            <a:chExt cx="1838764" cy="2637326"/>
          </a:xfrm>
        </p:grpSpPr>
        <p:graphicFrame>
          <p:nvGraphicFramePr>
            <p:cNvPr id="20" name="Chart 19">
              <a:extLst>
                <a:ext uri="{FF2B5EF4-FFF2-40B4-BE49-F238E27FC236}">
                  <a16:creationId xmlns:a16="http://schemas.microsoft.com/office/drawing/2014/main" id="{50654EB4-A0CA-47B5-9F9C-5E68DBC3D84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18204261"/>
                </p:ext>
              </p:extLst>
            </p:nvPr>
          </p:nvGraphicFramePr>
          <p:xfrm>
            <a:off x="5226548" y="1746238"/>
            <a:ext cx="1838764" cy="263732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8E8A05B-9E41-4F8E-83C1-986320BA80E3}"/>
                </a:ext>
              </a:extLst>
            </p:cNvPr>
            <p:cNvSpPr/>
            <p:nvPr/>
          </p:nvSpPr>
          <p:spPr>
            <a:xfrm>
              <a:off x="6019697" y="1976330"/>
              <a:ext cx="519412" cy="2924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IN" sz="1000" b="1" dirty="0">
                  <a:solidFill>
                    <a:schemeClr val="accent6"/>
                  </a:solidFill>
                </a:rPr>
                <a:t>+249.8%</a:t>
              </a:r>
            </a:p>
          </p:txBody>
        </p:sp>
      </p:grpSp>
      <p:pic>
        <p:nvPicPr>
          <p:cNvPr id="29" name="Picture 15" descr="Resultado de imagen de tv">
            <a:extLst>
              <a:ext uri="{FF2B5EF4-FFF2-40B4-BE49-F238E27FC236}">
                <a16:creationId xmlns:a16="http://schemas.microsoft.com/office/drawing/2014/main" id="{248C8ED2-DAF1-499D-BBF2-B643DDD69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rgbClr val="7030A0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44" y="1525812"/>
            <a:ext cx="432386" cy="47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&quot;Not Allowed&quot; Symbol 30">
            <a:extLst>
              <a:ext uri="{FF2B5EF4-FFF2-40B4-BE49-F238E27FC236}">
                <a16:creationId xmlns:a16="http://schemas.microsoft.com/office/drawing/2014/main" id="{19A1C628-4A52-4BAF-AAC8-AD39D29E1696}"/>
              </a:ext>
            </a:extLst>
          </p:cNvPr>
          <p:cNvSpPr/>
          <p:nvPr/>
        </p:nvSpPr>
        <p:spPr>
          <a:xfrm>
            <a:off x="10140401" y="1473959"/>
            <a:ext cx="685047" cy="635942"/>
          </a:xfrm>
          <a:prstGeom prst="noSmoking">
            <a:avLst>
              <a:gd name="adj" fmla="val 753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DCA138E-A720-4C4F-9E2D-492D6FDACE63}"/>
              </a:ext>
            </a:extLst>
          </p:cNvPr>
          <p:cNvGrpSpPr/>
          <p:nvPr/>
        </p:nvGrpSpPr>
        <p:grpSpPr>
          <a:xfrm>
            <a:off x="3180063" y="1469936"/>
            <a:ext cx="1901939" cy="3237775"/>
            <a:chOff x="3245273" y="1469936"/>
            <a:chExt cx="1901939" cy="3237775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8B5F90C-C300-431F-ACA3-0BEEADD66B52}"/>
                </a:ext>
              </a:extLst>
            </p:cNvPr>
            <p:cNvGrpSpPr/>
            <p:nvPr/>
          </p:nvGrpSpPr>
          <p:grpSpPr>
            <a:xfrm>
              <a:off x="3245273" y="2295953"/>
              <a:ext cx="1901939" cy="2411758"/>
              <a:chOff x="3079035" y="2001324"/>
              <a:chExt cx="1901939" cy="2411758"/>
            </a:xfrm>
          </p:grpSpPr>
          <p:graphicFrame>
            <p:nvGraphicFramePr>
              <p:cNvPr id="35" name="Chart 34">
                <a:extLst>
                  <a:ext uri="{FF2B5EF4-FFF2-40B4-BE49-F238E27FC236}">
                    <a16:creationId xmlns:a16="http://schemas.microsoft.com/office/drawing/2014/main" id="{F2B09655-77D6-48AE-9362-B10D2541F38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808249760"/>
                  </p:ext>
                </p:extLst>
              </p:nvPr>
            </p:nvGraphicFramePr>
            <p:xfrm>
              <a:off x="3079035" y="2115601"/>
              <a:ext cx="1901939" cy="229748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243C9099-E34D-44AA-B030-8FDCB39DEE4D}"/>
                  </a:ext>
                </a:extLst>
              </p:cNvPr>
              <p:cNvSpPr/>
              <p:nvPr/>
            </p:nvSpPr>
            <p:spPr>
              <a:xfrm>
                <a:off x="3757002" y="2001324"/>
                <a:ext cx="519412" cy="2924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IN" sz="1000" b="1" dirty="0">
                    <a:solidFill>
                      <a:srgbClr val="FF0000"/>
                    </a:solidFill>
                  </a:rPr>
                  <a:t>-4.8%</a:t>
                </a:r>
              </a:p>
            </p:txBody>
          </p:sp>
        </p:grpSp>
        <p:pic>
          <p:nvPicPr>
            <p:cNvPr id="34" name="Picture 2" descr="Facebook logo icon Royalty Free Vector Image - VectorStock">
              <a:extLst>
                <a:ext uri="{FF2B5EF4-FFF2-40B4-BE49-F238E27FC236}">
                  <a16:creationId xmlns:a16="http://schemas.microsoft.com/office/drawing/2014/main" id="{CF362EAD-9537-44B6-8348-0604142DF90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587" b="16188"/>
            <a:stretch/>
          </p:blipFill>
          <p:spPr bwMode="auto">
            <a:xfrm>
              <a:off x="3941998" y="1469936"/>
              <a:ext cx="519412" cy="5497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08CD410-6B1C-4A08-A228-D4A1A0A5B510}"/>
              </a:ext>
            </a:extLst>
          </p:cNvPr>
          <p:cNvGrpSpPr/>
          <p:nvPr/>
        </p:nvGrpSpPr>
        <p:grpSpPr>
          <a:xfrm>
            <a:off x="961230" y="1389709"/>
            <a:ext cx="1998367" cy="3333011"/>
            <a:chOff x="1088293" y="1389709"/>
            <a:chExt cx="1998367" cy="3333011"/>
          </a:xfrm>
        </p:grpSpPr>
        <p:graphicFrame>
          <p:nvGraphicFramePr>
            <p:cNvPr id="45" name="Chart 44">
              <a:extLst>
                <a:ext uri="{FF2B5EF4-FFF2-40B4-BE49-F238E27FC236}">
                  <a16:creationId xmlns:a16="http://schemas.microsoft.com/office/drawing/2014/main" id="{8B3E18D9-8F98-4AFC-B049-8286950B05AB}"/>
                </a:ext>
              </a:extLst>
            </p:cNvPr>
            <p:cNvGraphicFramePr/>
            <p:nvPr/>
          </p:nvGraphicFramePr>
          <p:xfrm>
            <a:off x="1088293" y="2410230"/>
            <a:ext cx="1998367" cy="231249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EDB25B9-9BF2-487F-AC53-A2CF9438206B}"/>
                </a:ext>
              </a:extLst>
            </p:cNvPr>
            <p:cNvSpPr/>
            <p:nvPr/>
          </p:nvSpPr>
          <p:spPr>
            <a:xfrm>
              <a:off x="1674510" y="2194560"/>
              <a:ext cx="580002" cy="25823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IN" sz="1000" b="1" dirty="0">
                  <a:solidFill>
                    <a:srgbClr val="FF0000"/>
                  </a:solidFill>
                </a:rPr>
                <a:t>-19.3%</a:t>
              </a:r>
            </a:p>
          </p:txBody>
        </p:sp>
        <p:pic>
          <p:nvPicPr>
            <p:cNvPr id="53" name="Picture 15" descr="Resultado de imagen de tv">
              <a:extLst>
                <a:ext uri="{FF2B5EF4-FFF2-40B4-BE49-F238E27FC236}">
                  <a16:creationId xmlns:a16="http://schemas.microsoft.com/office/drawing/2014/main" id="{1C59DA89-636A-40F9-9461-756CDEA465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rgbClr val="7030A0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1241" y="1389709"/>
              <a:ext cx="556707" cy="6094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6" name="Footer Placeholder 4">
            <a:extLst>
              <a:ext uri="{FF2B5EF4-FFF2-40B4-BE49-F238E27FC236}">
                <a16:creationId xmlns:a16="http://schemas.microsoft.com/office/drawing/2014/main" id="{658A4EE8-6860-414E-A68F-40733531F7C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816730" y="6589125"/>
            <a:ext cx="2558540" cy="365125"/>
          </a:xfrm>
          <a:prstGeom prst="rect">
            <a:avLst/>
          </a:prstGeom>
        </p:spPr>
        <p:txBody>
          <a:bodyPr/>
          <a:lstStyle>
            <a:lvl1pPr algn="ctr">
              <a:defRPr lang="en-US" smtClean="0">
                <a:solidFill>
                  <a:srgbClr val="FF000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02970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Confidential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2F6EE8B-8DF3-4C2D-B352-E099DC4B7FB2}"/>
              </a:ext>
            </a:extLst>
          </p:cNvPr>
          <p:cNvGrpSpPr/>
          <p:nvPr/>
        </p:nvGrpSpPr>
        <p:grpSpPr>
          <a:xfrm>
            <a:off x="7432964" y="2284690"/>
            <a:ext cx="1901939" cy="2411758"/>
            <a:chOff x="3079035" y="2001324"/>
            <a:chExt cx="1901939" cy="2411758"/>
          </a:xfrm>
        </p:grpSpPr>
        <p:graphicFrame>
          <p:nvGraphicFramePr>
            <p:cNvPr id="60" name="Chart 59">
              <a:extLst>
                <a:ext uri="{FF2B5EF4-FFF2-40B4-BE49-F238E27FC236}">
                  <a16:creationId xmlns:a16="http://schemas.microsoft.com/office/drawing/2014/main" id="{9933D1F6-C50A-41E7-B555-ED63DD8B34F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41605381"/>
                </p:ext>
              </p:extLst>
            </p:nvPr>
          </p:nvGraphicFramePr>
          <p:xfrm>
            <a:off x="3079035" y="2115601"/>
            <a:ext cx="1901939" cy="229748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37DF651-7E19-4B00-91CF-822E59186B89}"/>
                </a:ext>
              </a:extLst>
            </p:cNvPr>
            <p:cNvSpPr/>
            <p:nvPr/>
          </p:nvSpPr>
          <p:spPr>
            <a:xfrm>
              <a:off x="3757002" y="2001324"/>
              <a:ext cx="519412" cy="2924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IN" sz="1000" b="1" dirty="0">
                  <a:solidFill>
                    <a:schemeClr val="accent6"/>
                  </a:solidFill>
                </a:rPr>
                <a:t>+39.3%</a:t>
              </a:r>
            </a:p>
          </p:txBody>
        </p:sp>
      </p:grpSp>
      <p:pic>
        <p:nvPicPr>
          <p:cNvPr id="62" name="Picture 2" descr="Video-Player Icons - Download Free Vector Icons | Noun Project">
            <a:extLst>
              <a:ext uri="{FF2B5EF4-FFF2-40B4-BE49-F238E27FC236}">
                <a16:creationId xmlns:a16="http://schemas.microsoft.com/office/drawing/2014/main" id="{2BF4ED27-3C7B-4FD2-AA37-5B9C54014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duotone>
              <a:srgbClr val="7030A0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740" y="1516274"/>
            <a:ext cx="774382" cy="77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4" name="Chart 63">
            <a:extLst>
              <a:ext uri="{FF2B5EF4-FFF2-40B4-BE49-F238E27FC236}">
                <a16:creationId xmlns:a16="http://schemas.microsoft.com/office/drawing/2014/main" id="{9C580998-41DE-43C9-8D79-B9A135B9C8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5530531"/>
              </p:ext>
            </p:extLst>
          </p:nvPr>
        </p:nvGraphicFramePr>
        <p:xfrm>
          <a:off x="9591002" y="2383958"/>
          <a:ext cx="1998367" cy="2312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67" name="Oval 66">
            <a:extLst>
              <a:ext uri="{FF2B5EF4-FFF2-40B4-BE49-F238E27FC236}">
                <a16:creationId xmlns:a16="http://schemas.microsoft.com/office/drawing/2014/main" id="{5895C9E9-316F-4D84-B61D-59DEB4423D92}"/>
              </a:ext>
            </a:extLst>
          </p:cNvPr>
          <p:cNvSpPr/>
          <p:nvPr/>
        </p:nvSpPr>
        <p:spPr>
          <a:xfrm>
            <a:off x="10136766" y="2275016"/>
            <a:ext cx="519412" cy="292447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IN" sz="1000" b="1" dirty="0">
                <a:solidFill>
                  <a:schemeClr val="accent6"/>
                </a:solidFill>
              </a:rPr>
              <a:t>+95.6%</a:t>
            </a:r>
          </a:p>
        </p:txBody>
      </p:sp>
      <p:pic>
        <p:nvPicPr>
          <p:cNvPr id="36" name="Picture 35" descr="Image result for Digital icon">
            <a:extLst>
              <a:ext uri="{FF2B5EF4-FFF2-40B4-BE49-F238E27FC236}">
                <a16:creationId xmlns:a16="http://schemas.microsoft.com/office/drawing/2014/main" id="{F67E1FFF-DA61-4229-BD79-3C0C58581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duotone>
              <a:srgbClr val="7030A0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834" y="1389709"/>
            <a:ext cx="788828" cy="77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0689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14B15-5CB0-41D5-BF78-C736E269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lang="en-US" smtClean="0">
                <a:solidFill>
                  <a:srgbClr val="FF0000"/>
                </a:solidFill>
              </a:defRPr>
            </a:lvl1pPr>
          </a:lstStyle>
          <a:p>
            <a:pPr lvl="0"/>
            <a:fld id="{4C2143BD-DDDC-4030-AFD1-D2DD3F00D3BF}" type="slidenum">
              <a:rPr lang="en-IN" noProof="0" smtClean="0"/>
              <a:pPr lvl="0"/>
              <a:t>27</a:t>
            </a:fld>
            <a:endParaRPr lang="en-IN" noProof="0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CFCD66A9-2B3E-41B5-B341-0FBF02A79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689" y="0"/>
            <a:ext cx="10972800" cy="781994"/>
          </a:xfrm>
        </p:spPr>
        <p:txBody>
          <a:bodyPr/>
          <a:lstStyle/>
          <a:p>
            <a:pPr lvl="0"/>
            <a:r>
              <a:rPr lang="en-IN" dirty="0"/>
              <a:t>TV Spends Summary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D1E9F2-82F2-4D26-B0D8-BD2790251676}"/>
              </a:ext>
            </a:extLst>
          </p:cNvPr>
          <p:cNvSpPr/>
          <p:nvPr/>
        </p:nvSpPr>
        <p:spPr>
          <a:xfrm>
            <a:off x="200715" y="6438372"/>
            <a:ext cx="6238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IN" sz="1000" dirty="0">
                <a:solidFill>
                  <a:srgbClr val="502970"/>
                </a:solidFill>
              </a:rPr>
              <a:t>Source: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59A171A-6323-4836-999F-E71F8BED8A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167489"/>
              </p:ext>
            </p:extLst>
          </p:nvPr>
        </p:nvGraphicFramePr>
        <p:xfrm>
          <a:off x="218369" y="4422161"/>
          <a:ext cx="11393061" cy="18745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30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367">
                  <a:extLst>
                    <a:ext uri="{9D8B030D-6E8A-4147-A177-3AD203B41FA5}">
                      <a16:colId xmlns:a16="http://schemas.microsoft.com/office/drawing/2014/main" val="1135494885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841939635"/>
                    </a:ext>
                  </a:extLst>
                </a:gridCol>
                <a:gridCol w="745671">
                  <a:extLst>
                    <a:ext uri="{9D8B030D-6E8A-4147-A177-3AD203B41FA5}">
                      <a16:colId xmlns:a16="http://schemas.microsoft.com/office/drawing/2014/main" val="1781859440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543499828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1798263281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2420600951"/>
                    </a:ext>
                  </a:extLst>
                </a:gridCol>
                <a:gridCol w="420914">
                  <a:extLst>
                    <a:ext uri="{9D8B030D-6E8A-4147-A177-3AD203B41FA5}">
                      <a16:colId xmlns:a16="http://schemas.microsoft.com/office/drawing/2014/main" val="296123093"/>
                    </a:ext>
                  </a:extLst>
                </a:gridCol>
                <a:gridCol w="537029">
                  <a:extLst>
                    <a:ext uri="{9D8B030D-6E8A-4147-A177-3AD203B41FA5}">
                      <a16:colId xmlns:a16="http://schemas.microsoft.com/office/drawing/2014/main" val="269104772"/>
                    </a:ext>
                  </a:extLst>
                </a:gridCol>
                <a:gridCol w="624114">
                  <a:extLst>
                    <a:ext uri="{9D8B030D-6E8A-4147-A177-3AD203B41FA5}">
                      <a16:colId xmlns:a16="http://schemas.microsoft.com/office/drawing/2014/main" val="772681749"/>
                    </a:ext>
                  </a:extLst>
                </a:gridCol>
                <a:gridCol w="478972">
                  <a:extLst>
                    <a:ext uri="{9D8B030D-6E8A-4147-A177-3AD203B41FA5}">
                      <a16:colId xmlns:a16="http://schemas.microsoft.com/office/drawing/2014/main" val="1006568442"/>
                    </a:ext>
                  </a:extLst>
                </a:gridCol>
                <a:gridCol w="551543">
                  <a:extLst>
                    <a:ext uri="{9D8B030D-6E8A-4147-A177-3AD203B41FA5}">
                      <a16:colId xmlns:a16="http://schemas.microsoft.com/office/drawing/2014/main" val="100457153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2100447277"/>
                    </a:ext>
                  </a:extLst>
                </a:gridCol>
                <a:gridCol w="448363">
                  <a:extLst>
                    <a:ext uri="{9D8B030D-6E8A-4147-A177-3AD203B41FA5}">
                      <a16:colId xmlns:a16="http://schemas.microsoft.com/office/drawing/2014/main" val="368355433"/>
                    </a:ext>
                  </a:extLst>
                </a:gridCol>
                <a:gridCol w="649037">
                  <a:extLst>
                    <a:ext uri="{9D8B030D-6E8A-4147-A177-3AD203B41FA5}">
                      <a16:colId xmlns:a16="http://schemas.microsoft.com/office/drawing/2014/main" val="4225210205"/>
                    </a:ext>
                  </a:extLst>
                </a:gridCol>
                <a:gridCol w="662017">
                  <a:extLst>
                    <a:ext uri="{9D8B030D-6E8A-4147-A177-3AD203B41FA5}">
                      <a16:colId xmlns:a16="http://schemas.microsoft.com/office/drawing/2014/main" val="737510979"/>
                    </a:ext>
                  </a:extLst>
                </a:gridCol>
                <a:gridCol w="519229">
                  <a:extLst>
                    <a:ext uri="{9D8B030D-6E8A-4147-A177-3AD203B41FA5}">
                      <a16:colId xmlns:a16="http://schemas.microsoft.com/office/drawing/2014/main" val="486942730"/>
                    </a:ext>
                  </a:extLst>
                </a:gridCol>
                <a:gridCol w="519229">
                  <a:extLst>
                    <a:ext uri="{9D8B030D-6E8A-4147-A177-3AD203B41FA5}">
                      <a16:colId xmlns:a16="http://schemas.microsoft.com/office/drawing/2014/main" val="1113812035"/>
                    </a:ext>
                  </a:extLst>
                </a:gridCol>
                <a:gridCol w="743612">
                  <a:extLst>
                    <a:ext uri="{9D8B030D-6E8A-4147-A177-3AD203B41FA5}">
                      <a16:colId xmlns:a16="http://schemas.microsoft.com/office/drawing/2014/main" val="273792455"/>
                    </a:ext>
                  </a:extLst>
                </a:gridCol>
              </a:tblGrid>
              <a:tr h="48321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Spends(000’s AUD)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NSW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GB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GB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QLD</a:t>
                      </a:r>
                      <a:endParaRPr lang="en-GB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GB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GB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SA</a:t>
                      </a:r>
                      <a:endParaRPr lang="en-GB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GB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GB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TAS</a:t>
                      </a:r>
                      <a:endParaRPr lang="en-GB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GB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GB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VIC</a:t>
                      </a:r>
                      <a:endParaRPr lang="en-GB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GB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GB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WA</a:t>
                      </a:r>
                      <a:endParaRPr lang="en-GB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GB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GB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544085"/>
                  </a:ext>
                </a:extLst>
              </a:tr>
              <a:tr h="3141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Change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  <a:endParaRPr lang="en-GB" sz="12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Change</a:t>
                      </a:r>
                      <a:endParaRPr lang="en-GB" sz="12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Change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Change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Change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Change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1559059"/>
                  </a:ext>
                </a:extLst>
              </a:tr>
              <a:tr h="35903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MTV Spends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1,295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-18.6%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-12.4%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-14.8%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-20.8%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-17.9%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03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RTV Spends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-22.3%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-22.3%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-22.3%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-22.3%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03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National Spends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-37.7%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-22.9%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-23.7%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509450" y="6505303"/>
            <a:ext cx="5159829" cy="339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900" dirty="0">
              <a:solidFill>
                <a:schemeClr val="tx1"/>
              </a:solidFill>
            </a:endParaRPr>
          </a:p>
          <a:p>
            <a:pPr algn="ctr"/>
            <a:r>
              <a:rPr lang="en-IN" sz="9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D1E9F2-82F2-4D26-B0D8-BD2790251676}"/>
              </a:ext>
            </a:extLst>
          </p:cNvPr>
          <p:cNvSpPr/>
          <p:nvPr/>
        </p:nvSpPr>
        <p:spPr>
          <a:xfrm>
            <a:off x="218368" y="6611779"/>
            <a:ext cx="4892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IN" sz="1000" dirty="0">
                <a:solidFill>
                  <a:srgbClr val="502970"/>
                </a:solidFill>
              </a:rPr>
              <a:t>Note: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04577C8B-4EEE-4C25-A1DB-D5BB4BE6C1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7904630"/>
              </p:ext>
            </p:extLst>
          </p:nvPr>
        </p:nvGraphicFramePr>
        <p:xfrm>
          <a:off x="230359" y="1058091"/>
          <a:ext cx="11512426" cy="32412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E3F3CE83-5D8A-4309-BCDF-0269F5B9141B}"/>
              </a:ext>
            </a:extLst>
          </p:cNvPr>
          <p:cNvSpPr/>
          <p:nvPr/>
        </p:nvSpPr>
        <p:spPr>
          <a:xfrm>
            <a:off x="3264376" y="1161062"/>
            <a:ext cx="850793" cy="2586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/>
            </a:solidFill>
            <a:prstDash val="dash"/>
          </a:ln>
          <a:effectLst/>
        </p:spPr>
        <p:txBody>
          <a:bodyPr tIns="0" rtlCol="0" anchor="ctr"/>
          <a:lstStyle/>
          <a:p>
            <a:pPr lvl="0" algn="ctr"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/>
                <a:ea typeface="+mn-ea"/>
                <a:cs typeface="+mn-cs"/>
              </a:rPr>
              <a:t>3,220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F3CE83-5D8A-4309-BCDF-0269F5B9141B}"/>
              </a:ext>
            </a:extLst>
          </p:cNvPr>
          <p:cNvSpPr/>
          <p:nvPr/>
        </p:nvSpPr>
        <p:spPr>
          <a:xfrm>
            <a:off x="9728696" y="2658965"/>
            <a:ext cx="850793" cy="2586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/>
            </a:solidFill>
            <a:prstDash val="dash"/>
          </a:ln>
          <a:effectLst/>
        </p:spPr>
        <p:txBody>
          <a:bodyPr tIns="0" rtlCol="0" anchor="ctr"/>
          <a:lstStyle/>
          <a:p>
            <a:pPr lvl="0" algn="ctr">
              <a:defRPr/>
            </a:pPr>
            <a:r>
              <a:rPr lang="en-US" sz="1400" kern="0" dirty="0">
                <a:latin typeface="Bahnschrift"/>
              </a:rPr>
              <a:t>520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3F3CE83-5D8A-4309-BCDF-0269F5B9141B}"/>
              </a:ext>
            </a:extLst>
          </p:cNvPr>
          <p:cNvSpPr/>
          <p:nvPr/>
        </p:nvSpPr>
        <p:spPr>
          <a:xfrm>
            <a:off x="6518427" y="2678698"/>
            <a:ext cx="850793" cy="2586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/>
            </a:solidFill>
            <a:prstDash val="dash"/>
          </a:ln>
          <a:effectLst/>
        </p:spPr>
        <p:txBody>
          <a:bodyPr tIns="0" rtlCol="0" anchor="ctr"/>
          <a:lstStyle/>
          <a:p>
            <a:pPr lvl="0" algn="ctr">
              <a:defRPr/>
            </a:pPr>
            <a:r>
              <a:rPr lang="en-US" sz="1400" kern="0" dirty="0">
                <a:latin typeface="Bahnschrift"/>
              </a:rPr>
              <a:t>617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9FB4AD-4E6D-4CD7-9E8E-AC45960FDA70}"/>
              </a:ext>
            </a:extLst>
          </p:cNvPr>
          <p:cNvSpPr txBox="1"/>
          <p:nvPr/>
        </p:nvSpPr>
        <p:spPr>
          <a:xfrm>
            <a:off x="146539" y="706210"/>
            <a:ext cx="10432950" cy="338554"/>
          </a:xfrm>
          <a:prstGeom prst="rect">
            <a:avLst/>
          </a:prstGeom>
          <a:solidFill>
            <a:srgbClr val="F3EBF9"/>
          </a:solidFill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++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32441E6-DEF1-494C-9A4A-728CE81FFAED}"/>
              </a:ext>
            </a:extLst>
          </p:cNvPr>
          <p:cNvSpPr/>
          <p:nvPr/>
        </p:nvSpPr>
        <p:spPr>
          <a:xfrm>
            <a:off x="1672383" y="1156046"/>
            <a:ext cx="850793" cy="2586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/>
            </a:solidFill>
            <a:prstDash val="dash"/>
          </a:ln>
          <a:effectLst/>
        </p:spPr>
        <p:txBody>
          <a:bodyPr tIns="0" rtlCol="0" anchor="ctr"/>
          <a:lstStyle/>
          <a:p>
            <a:pPr lvl="0" algn="ctr"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/>
                <a:ea typeface="+mn-ea"/>
                <a:cs typeface="+mn-cs"/>
              </a:rPr>
              <a:t>3,,914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D33CCF4-D8F0-4E0B-9EFF-5822284AF39F}"/>
              </a:ext>
            </a:extLst>
          </p:cNvPr>
          <p:cNvSpPr/>
          <p:nvPr/>
        </p:nvSpPr>
        <p:spPr>
          <a:xfrm>
            <a:off x="4798296" y="2681817"/>
            <a:ext cx="850793" cy="2586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/>
            </a:solidFill>
            <a:prstDash val="dash"/>
          </a:ln>
          <a:effectLst/>
        </p:spPr>
        <p:txBody>
          <a:bodyPr tIns="0" rtlCol="0" anchor="ctr"/>
          <a:lstStyle/>
          <a:p>
            <a:pPr lvl="0" algn="ctr">
              <a:defRPr/>
            </a:pPr>
            <a:r>
              <a:rPr lang="en-US" sz="1400" kern="0" dirty="0">
                <a:latin typeface="Bahnschrift"/>
              </a:rPr>
              <a:t>794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3E93294-8578-487B-A803-35BEF6FBF67D}"/>
              </a:ext>
            </a:extLst>
          </p:cNvPr>
          <p:cNvSpPr/>
          <p:nvPr/>
        </p:nvSpPr>
        <p:spPr>
          <a:xfrm>
            <a:off x="8023853" y="2678698"/>
            <a:ext cx="850793" cy="2586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/>
            </a:solidFill>
            <a:prstDash val="dash"/>
          </a:ln>
          <a:effectLst/>
        </p:spPr>
        <p:txBody>
          <a:bodyPr tIns="0" rtlCol="0" anchor="ctr"/>
          <a:lstStyle/>
          <a:p>
            <a:pPr lvl="0" algn="ctr"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/>
                <a:ea typeface="+mn-ea"/>
                <a:cs typeface="+mn-cs"/>
              </a:rPr>
              <a:t>689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9FD34DA-10C9-4F00-BFDE-C90A5843714D}"/>
              </a:ext>
            </a:extLst>
          </p:cNvPr>
          <p:cNvSpPr/>
          <p:nvPr/>
        </p:nvSpPr>
        <p:spPr>
          <a:xfrm>
            <a:off x="2603775" y="1167619"/>
            <a:ext cx="580002" cy="25823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IN" sz="1000" b="1" dirty="0">
                <a:solidFill>
                  <a:srgbClr val="FF0000"/>
                </a:solidFill>
              </a:rPr>
              <a:t>-17.7%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523BF7D-B81F-485D-83A8-4C6899595242}"/>
              </a:ext>
            </a:extLst>
          </p:cNvPr>
          <p:cNvSpPr/>
          <p:nvPr/>
        </p:nvSpPr>
        <p:spPr>
          <a:xfrm>
            <a:off x="5793757" y="2659403"/>
            <a:ext cx="580002" cy="25823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IN" sz="1000" b="1" dirty="0">
                <a:solidFill>
                  <a:srgbClr val="FF0000"/>
                </a:solidFill>
              </a:rPr>
              <a:t>-22.3%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11AD6F5-3107-40A2-8E1C-AB61146522BD}"/>
              </a:ext>
            </a:extLst>
          </p:cNvPr>
          <p:cNvSpPr/>
          <p:nvPr/>
        </p:nvSpPr>
        <p:spPr>
          <a:xfrm>
            <a:off x="9011670" y="2708804"/>
            <a:ext cx="580002" cy="25823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IN" sz="1000" b="1" dirty="0">
                <a:solidFill>
                  <a:srgbClr val="FF0000"/>
                </a:solidFill>
              </a:rPr>
              <a:t>-24.2%</a:t>
            </a:r>
          </a:p>
        </p:txBody>
      </p:sp>
    </p:spTree>
    <p:extLst>
      <p:ext uri="{BB962C8B-B14F-4D97-AF65-F5344CB8AC3E}">
        <p14:creationId xmlns:p14="http://schemas.microsoft.com/office/powerpoint/2010/main" val="5067592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E5515-7169-4F0B-9F68-696C2A238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359" y="-3060"/>
            <a:ext cx="10972800" cy="781994"/>
          </a:xfrm>
        </p:spPr>
        <p:txBody>
          <a:bodyPr/>
          <a:lstStyle/>
          <a:p>
            <a:r>
              <a:rPr lang="en-IN" dirty="0"/>
              <a:t>TV Summary by State – 2019 vs 2018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D43F36-CBB6-4536-99BF-2F626D1F7099}"/>
              </a:ext>
            </a:extLst>
          </p:cNvPr>
          <p:cNvSpPr/>
          <p:nvPr/>
        </p:nvSpPr>
        <p:spPr>
          <a:xfrm>
            <a:off x="230359" y="6360319"/>
            <a:ext cx="62068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1000" dirty="0">
                <a:solidFill>
                  <a:srgbClr val="502970"/>
                </a:solidFill>
              </a:rPr>
              <a:t>Source: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D308EB-D506-4F24-8ED6-3BC18A9E07B3}"/>
              </a:ext>
            </a:extLst>
          </p:cNvPr>
          <p:cNvSpPr/>
          <p:nvPr/>
        </p:nvSpPr>
        <p:spPr>
          <a:xfrm>
            <a:off x="230359" y="6527959"/>
            <a:ext cx="4844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00" dirty="0">
                <a:solidFill>
                  <a:srgbClr val="502970"/>
                </a:solidFill>
              </a:rPr>
              <a:t>Note: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834380F-CC1C-4A8E-A58C-B5D6DB959C13}"/>
              </a:ext>
            </a:extLst>
          </p:cNvPr>
          <p:cNvGrpSpPr/>
          <p:nvPr/>
        </p:nvGrpSpPr>
        <p:grpSpPr>
          <a:xfrm>
            <a:off x="3759298" y="1104900"/>
            <a:ext cx="613311" cy="4972430"/>
            <a:chOff x="3935760" y="1104900"/>
            <a:chExt cx="613311" cy="497243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4DAAEBF-E2C3-466C-B4DA-81E3EB6AFCC3}"/>
                </a:ext>
              </a:extLst>
            </p:cNvPr>
            <p:cNvCxnSpPr/>
            <p:nvPr/>
          </p:nvCxnSpPr>
          <p:spPr>
            <a:xfrm>
              <a:off x="4255083" y="1586241"/>
              <a:ext cx="0" cy="4491089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992A89A-8211-4F17-8686-11A292DC57DB}"/>
                </a:ext>
              </a:extLst>
            </p:cNvPr>
            <p:cNvSpPr/>
            <p:nvPr/>
          </p:nvSpPr>
          <p:spPr>
            <a:xfrm>
              <a:off x="3935760" y="1104900"/>
              <a:ext cx="613311" cy="5485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9144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x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654BE92-4636-4FE0-8109-18991EAFFD51}"/>
              </a:ext>
            </a:extLst>
          </p:cNvPr>
          <p:cNvGrpSpPr/>
          <p:nvPr/>
        </p:nvGrpSpPr>
        <p:grpSpPr>
          <a:xfrm>
            <a:off x="7631830" y="1104900"/>
            <a:ext cx="613311" cy="4972430"/>
            <a:chOff x="7615788" y="1104900"/>
            <a:chExt cx="613311" cy="497243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783466D-C509-43F5-9B0F-50CF25C873D8}"/>
                </a:ext>
              </a:extLst>
            </p:cNvPr>
            <p:cNvCxnSpPr/>
            <p:nvPr/>
          </p:nvCxnSpPr>
          <p:spPr>
            <a:xfrm>
              <a:off x="7927763" y="1586241"/>
              <a:ext cx="0" cy="4491089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A360204-896A-45DC-8EF9-F0449C9BABA6}"/>
                </a:ext>
              </a:extLst>
            </p:cNvPr>
            <p:cNvSpPr/>
            <p:nvPr/>
          </p:nvSpPr>
          <p:spPr>
            <a:xfrm>
              <a:off x="7615788" y="1104900"/>
              <a:ext cx="613311" cy="5485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=</a:t>
              </a:r>
            </a:p>
          </p:txBody>
        </p:sp>
      </p:grp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E5734F0B-1B64-436E-A891-FE6D7689F7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4336416"/>
              </p:ext>
            </p:extLst>
          </p:nvPr>
        </p:nvGraphicFramePr>
        <p:xfrm>
          <a:off x="4117343" y="1112168"/>
          <a:ext cx="3960440" cy="52911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7ADFC367-031B-4D62-B078-2EF75F782D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16466"/>
              </p:ext>
            </p:extLst>
          </p:nvPr>
        </p:nvGraphicFramePr>
        <p:xfrm>
          <a:off x="8052415" y="1112168"/>
          <a:ext cx="3960440" cy="52911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83DBD941-DB60-4BF0-9F11-2DD189AE061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816730" y="6602667"/>
            <a:ext cx="2558540" cy="365125"/>
          </a:xfrm>
          <a:prstGeom prst="rect">
            <a:avLst/>
          </a:prstGeom>
        </p:spPr>
        <p:txBody>
          <a:bodyPr/>
          <a:lstStyle>
            <a:lvl1pPr algn="ctr">
              <a:defRPr lang="en-US" smtClean="0">
                <a:solidFill>
                  <a:srgbClr val="FF000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02970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Confidential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14B3421-597A-4E30-9EFE-DFDB45C46F5E}"/>
              </a:ext>
            </a:extLst>
          </p:cNvPr>
          <p:cNvSpPr txBox="1">
            <a:spLocks/>
          </p:cNvSpPr>
          <p:nvPr/>
        </p:nvSpPr>
        <p:spPr>
          <a:xfrm>
            <a:off x="11319141" y="6602667"/>
            <a:ext cx="5819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lang="en-US" sz="1200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4C2143BD-DDDC-4030-AFD1-D2DD3F00D3BF}" type="slidenum">
              <a:rPr lang="en-IN" sz="800" smtClean="0">
                <a:solidFill>
                  <a:srgbClr val="502970"/>
                </a:solidFill>
                <a:latin typeface="Bahnschrift"/>
              </a:rPr>
              <a:pPr>
                <a:defRPr/>
              </a:pPr>
              <a:t>28</a:t>
            </a:fld>
            <a:endParaRPr lang="en-IN" sz="800" dirty="0">
              <a:solidFill>
                <a:srgbClr val="502970"/>
              </a:solidFill>
              <a:latin typeface="Bahnschrif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D43D7D-70EB-4E31-B2D3-1AF0CC8AFEB8}"/>
              </a:ext>
            </a:extLst>
          </p:cNvPr>
          <p:cNvSpPr txBox="1"/>
          <p:nvPr/>
        </p:nvSpPr>
        <p:spPr>
          <a:xfrm>
            <a:off x="230359" y="593435"/>
            <a:ext cx="10432950" cy="338554"/>
          </a:xfrm>
          <a:prstGeom prst="rect">
            <a:avLst/>
          </a:prstGeom>
          <a:solidFill>
            <a:srgbClr val="F3EBF9"/>
          </a:solidFill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++</a:t>
            </a: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929F4FBF-C6A3-4B51-B299-BAF988E7B4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0114072"/>
              </p:ext>
            </p:extLst>
          </p:nvPr>
        </p:nvGraphicFramePr>
        <p:xfrm>
          <a:off x="-201142" y="1069191"/>
          <a:ext cx="3960440" cy="52911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50A02015-A622-444E-96B0-15EFA58F10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3919436"/>
              </p:ext>
            </p:extLst>
          </p:nvPr>
        </p:nvGraphicFramePr>
        <p:xfrm>
          <a:off x="-96324" y="1099629"/>
          <a:ext cx="3960440" cy="52911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2198006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14B15-5CB0-41D5-BF78-C736E269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9141" y="6602667"/>
            <a:ext cx="581906" cy="365125"/>
          </a:xfrm>
          <a:prstGeom prst="rect">
            <a:avLst/>
          </a:prstGeom>
        </p:spPr>
        <p:txBody>
          <a:bodyPr/>
          <a:lstStyle>
            <a:lvl1pPr algn="ctr">
              <a:defRPr lang="en-US" smtClean="0">
                <a:solidFill>
                  <a:srgbClr val="FF000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143BD-DDDC-4030-AFD1-D2DD3F00D3BF}" type="slidenum">
              <a:rPr kumimoji="0" lang="en-IN" sz="800" b="0" i="0" u="none" strike="noStrike" kern="1200" cap="none" spc="0" normalizeH="0" baseline="0" noProof="0" smtClean="0">
                <a:ln>
                  <a:noFill/>
                </a:ln>
                <a:solidFill>
                  <a:srgbClr val="502970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IN" sz="800" b="0" i="0" u="none" strike="noStrike" kern="1200" cap="none" spc="0" normalizeH="0" baseline="0" noProof="0" dirty="0">
              <a:ln>
                <a:noFill/>
              </a:ln>
              <a:solidFill>
                <a:srgbClr val="502970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92B9B02-5F06-4CB1-8F36-4D6BCE784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6730" y="6242907"/>
            <a:ext cx="2558540" cy="365125"/>
          </a:xfrm>
          <a:prstGeom prst="rect">
            <a:avLst/>
          </a:prstGeom>
        </p:spPr>
        <p:txBody>
          <a:bodyPr/>
          <a:lstStyle>
            <a:lvl1pPr algn="ctr">
              <a:defRPr lang="en-US" smtClean="0">
                <a:solidFill>
                  <a:srgbClr val="FF000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02970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Confidential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D1E9F2-82F2-4D26-B0D8-BD2790251676}"/>
              </a:ext>
            </a:extLst>
          </p:cNvPr>
          <p:cNvSpPr/>
          <p:nvPr/>
        </p:nvSpPr>
        <p:spPr>
          <a:xfrm>
            <a:off x="200715" y="6438372"/>
            <a:ext cx="6238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IN" sz="1000" dirty="0">
                <a:solidFill>
                  <a:srgbClr val="502970"/>
                </a:solidFill>
              </a:rPr>
              <a:t>Source: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CFCD66A9-2B3E-41B5-B341-0FBF02A79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IN" dirty="0"/>
              <a:t>TV TARPs and Spends Summary by State : 2019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59A171A-6323-4836-999F-E71F8BED8A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620452"/>
              </p:ext>
            </p:extLst>
          </p:nvPr>
        </p:nvGraphicFramePr>
        <p:xfrm>
          <a:off x="512659" y="1491175"/>
          <a:ext cx="10972801" cy="45783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98263">
                  <a:extLst>
                    <a:ext uri="{9D8B030D-6E8A-4147-A177-3AD203B41FA5}">
                      <a16:colId xmlns:a16="http://schemas.microsoft.com/office/drawing/2014/main" val="4071789194"/>
                    </a:ext>
                  </a:extLst>
                </a:gridCol>
                <a:gridCol w="1363824">
                  <a:extLst>
                    <a:ext uri="{9D8B030D-6E8A-4147-A177-3AD203B41FA5}">
                      <a16:colId xmlns:a16="http://schemas.microsoft.com/office/drawing/2014/main" val="1135494885"/>
                    </a:ext>
                  </a:extLst>
                </a:gridCol>
                <a:gridCol w="1054832">
                  <a:extLst>
                    <a:ext uri="{9D8B030D-6E8A-4147-A177-3AD203B41FA5}">
                      <a16:colId xmlns:a16="http://schemas.microsoft.com/office/drawing/2014/main" val="96615042"/>
                    </a:ext>
                  </a:extLst>
                </a:gridCol>
                <a:gridCol w="1149832">
                  <a:extLst>
                    <a:ext uri="{9D8B030D-6E8A-4147-A177-3AD203B41FA5}">
                      <a16:colId xmlns:a16="http://schemas.microsoft.com/office/drawing/2014/main" val="543499828"/>
                    </a:ext>
                  </a:extLst>
                </a:gridCol>
                <a:gridCol w="904926">
                  <a:extLst>
                    <a:ext uri="{9D8B030D-6E8A-4147-A177-3AD203B41FA5}">
                      <a16:colId xmlns:a16="http://schemas.microsoft.com/office/drawing/2014/main" val="1678784239"/>
                    </a:ext>
                  </a:extLst>
                </a:gridCol>
                <a:gridCol w="1075281">
                  <a:extLst>
                    <a:ext uri="{9D8B030D-6E8A-4147-A177-3AD203B41FA5}">
                      <a16:colId xmlns:a16="http://schemas.microsoft.com/office/drawing/2014/main" val="4032579441"/>
                    </a:ext>
                  </a:extLst>
                </a:gridCol>
                <a:gridCol w="1075281">
                  <a:extLst>
                    <a:ext uri="{9D8B030D-6E8A-4147-A177-3AD203B41FA5}">
                      <a16:colId xmlns:a16="http://schemas.microsoft.com/office/drawing/2014/main" val="74853364"/>
                    </a:ext>
                  </a:extLst>
                </a:gridCol>
                <a:gridCol w="1075281">
                  <a:extLst>
                    <a:ext uri="{9D8B030D-6E8A-4147-A177-3AD203B41FA5}">
                      <a16:colId xmlns:a16="http://schemas.microsoft.com/office/drawing/2014/main" val="581028373"/>
                    </a:ext>
                  </a:extLst>
                </a:gridCol>
                <a:gridCol w="1075281">
                  <a:extLst>
                    <a:ext uri="{9D8B030D-6E8A-4147-A177-3AD203B41FA5}">
                      <a16:colId xmlns:a16="http://schemas.microsoft.com/office/drawing/2014/main" val="3692973055"/>
                    </a:ext>
                  </a:extLst>
                </a:gridCol>
              </a:tblGrid>
              <a:tr h="28993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Geography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CDM Alphabet Blocks TV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CDM Find The Ticket TV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CDM TV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Foxtel Movies Sponsorship - CDM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GB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544085"/>
                  </a:ext>
                </a:extLst>
              </a:tr>
              <a:tr h="289930">
                <a:tc vMerge="1">
                  <a:txBody>
                    <a:bodyPr/>
                    <a:lstStyle/>
                    <a:p>
                      <a:pPr algn="ctr" fontAlgn="b"/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TARPs</a:t>
                      </a:r>
                      <a:endParaRPr lang="en-GB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Spends</a:t>
                      </a:r>
                      <a:endParaRPr lang="en-GB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TARPs</a:t>
                      </a:r>
                      <a:endParaRPr lang="en-GB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Spends</a:t>
                      </a:r>
                      <a:endParaRPr lang="en-GB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TARPs</a:t>
                      </a:r>
                      <a:endParaRPr lang="en-GB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Spends</a:t>
                      </a:r>
                      <a:endParaRPr lang="en-GB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TARPs</a:t>
                      </a:r>
                      <a:endParaRPr lang="en-GB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Spends</a:t>
                      </a:r>
                      <a:endParaRPr lang="en-GB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550849"/>
                  </a:ext>
                </a:extLst>
              </a:tr>
              <a:tr h="4607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Australia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395,570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395,572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28,338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3,532,480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33,482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5636986"/>
                  </a:ext>
                </a:extLst>
              </a:tr>
              <a:tr h="4607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NSW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140,605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120,142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9,102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1,416,926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9098444"/>
                  </a:ext>
                </a:extLst>
              </a:tr>
              <a:tr h="4681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QLD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68,073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82,893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614,705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7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SA/NT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25,659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29,233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114,461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69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2,735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39,524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69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115,772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94,287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5,340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645,971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69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45,461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48,265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235,021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69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National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20,752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465,872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33,482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8101946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686605CC-91AE-4E76-8752-5521D489C30C}"/>
              </a:ext>
            </a:extLst>
          </p:cNvPr>
          <p:cNvSpPr/>
          <p:nvPr/>
        </p:nvSpPr>
        <p:spPr>
          <a:xfrm>
            <a:off x="230359" y="6611779"/>
            <a:ext cx="4844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502970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Note:</a:t>
            </a:r>
          </a:p>
        </p:txBody>
      </p:sp>
    </p:spTree>
    <p:extLst>
      <p:ext uri="{BB962C8B-B14F-4D97-AF65-F5344CB8AC3E}">
        <p14:creationId xmlns:p14="http://schemas.microsoft.com/office/powerpoint/2010/main" val="206097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425C72D-BEF1-4572-8EBA-0228140991BF}"/>
              </a:ext>
            </a:extLst>
          </p:cNvPr>
          <p:cNvSpPr/>
          <p:nvPr/>
        </p:nvSpPr>
        <p:spPr>
          <a:xfrm>
            <a:off x="3564495" y="1308431"/>
            <a:ext cx="629587" cy="629587"/>
          </a:xfrm>
          <a:prstGeom prst="ellipse">
            <a:avLst/>
          </a:prstGeom>
          <a:solidFill>
            <a:srgbClr val="502970"/>
          </a:solidFill>
          <a:ln>
            <a:solidFill>
              <a:srgbClr val="5029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39BF21-5A7E-4A6D-9985-B8BF062CBB1B}"/>
              </a:ext>
            </a:extLst>
          </p:cNvPr>
          <p:cNvSpPr/>
          <p:nvPr/>
        </p:nvSpPr>
        <p:spPr>
          <a:xfrm>
            <a:off x="4510671" y="1392392"/>
            <a:ext cx="20746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Project Scope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E342572-8A57-4C47-8DB5-17E13914FEF8}"/>
              </a:ext>
            </a:extLst>
          </p:cNvPr>
          <p:cNvSpPr/>
          <p:nvPr/>
        </p:nvSpPr>
        <p:spPr>
          <a:xfrm>
            <a:off x="3564495" y="2072269"/>
            <a:ext cx="629587" cy="629587"/>
          </a:xfrm>
          <a:prstGeom prst="ellipse">
            <a:avLst/>
          </a:prstGeom>
          <a:solidFill>
            <a:srgbClr val="502970"/>
          </a:solidFill>
          <a:ln>
            <a:solidFill>
              <a:srgbClr val="5029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AC39DEB-6848-40DF-87EF-8FF951962F99}"/>
              </a:ext>
            </a:extLst>
          </p:cNvPr>
          <p:cNvSpPr/>
          <p:nvPr/>
        </p:nvSpPr>
        <p:spPr>
          <a:xfrm>
            <a:off x="4510671" y="2156230"/>
            <a:ext cx="27590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MMM Model Inputs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2BE3D1D-16DC-4E6D-AFED-FFAA5697120A}"/>
              </a:ext>
            </a:extLst>
          </p:cNvPr>
          <p:cNvSpPr/>
          <p:nvPr/>
        </p:nvSpPr>
        <p:spPr>
          <a:xfrm>
            <a:off x="3564495" y="2836107"/>
            <a:ext cx="629587" cy="629587"/>
          </a:xfrm>
          <a:prstGeom prst="ellipse">
            <a:avLst/>
          </a:prstGeom>
          <a:solidFill>
            <a:srgbClr val="502970"/>
          </a:solidFill>
          <a:ln>
            <a:solidFill>
              <a:srgbClr val="5029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02135E0-E4B9-41C5-96D9-160D8B0B9E20}"/>
              </a:ext>
            </a:extLst>
          </p:cNvPr>
          <p:cNvSpPr/>
          <p:nvPr/>
        </p:nvSpPr>
        <p:spPr>
          <a:xfrm>
            <a:off x="4526701" y="3657810"/>
            <a:ext cx="40318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IN" sz="2400" dirty="0">
                <a:solidFill>
                  <a:prstClr val="black"/>
                </a:solidFill>
              </a:rPr>
              <a:t>2019 vs 2018 Growth Topliner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6C7C020-FBDF-4DBC-85EB-3B37BD401813}"/>
              </a:ext>
            </a:extLst>
          </p:cNvPr>
          <p:cNvSpPr/>
          <p:nvPr/>
        </p:nvSpPr>
        <p:spPr>
          <a:xfrm>
            <a:off x="3564495" y="3599945"/>
            <a:ext cx="629587" cy="629587"/>
          </a:xfrm>
          <a:prstGeom prst="ellipse">
            <a:avLst/>
          </a:prstGeom>
          <a:solidFill>
            <a:srgbClr val="502970"/>
          </a:solidFill>
          <a:ln>
            <a:solidFill>
              <a:srgbClr val="5029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4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508448F-107C-4BB2-924B-7D7CBB5AA1F8}"/>
              </a:ext>
            </a:extLst>
          </p:cNvPr>
          <p:cNvSpPr/>
          <p:nvPr/>
        </p:nvSpPr>
        <p:spPr>
          <a:xfrm>
            <a:off x="4518685" y="4385894"/>
            <a:ext cx="50353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IN" sz="2400" dirty="0">
                <a:solidFill>
                  <a:prstClr val="black"/>
                </a:solidFill>
              </a:rPr>
              <a:t>Hypothesis on Performance Drivers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1346C57-F5DF-43F8-B337-EF163B2FAD1F}"/>
              </a:ext>
            </a:extLst>
          </p:cNvPr>
          <p:cNvSpPr/>
          <p:nvPr/>
        </p:nvSpPr>
        <p:spPr>
          <a:xfrm>
            <a:off x="3564495" y="4363783"/>
            <a:ext cx="629587" cy="629587"/>
          </a:xfrm>
          <a:prstGeom prst="ellipse">
            <a:avLst/>
          </a:prstGeom>
          <a:solidFill>
            <a:srgbClr val="502970"/>
          </a:solidFill>
          <a:ln>
            <a:solidFill>
              <a:srgbClr val="5029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5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1A84B2E-B919-4FD5-B856-CE537340B01B}"/>
              </a:ext>
            </a:extLst>
          </p:cNvPr>
          <p:cNvSpPr/>
          <p:nvPr/>
        </p:nvSpPr>
        <p:spPr>
          <a:xfrm>
            <a:off x="4543693" y="5934708"/>
            <a:ext cx="40831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Trade and Execution Drivers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337629D-FB8A-490A-A7CB-AE4C1FBF4674}"/>
              </a:ext>
            </a:extLst>
          </p:cNvPr>
          <p:cNvSpPr/>
          <p:nvPr/>
        </p:nvSpPr>
        <p:spPr>
          <a:xfrm>
            <a:off x="3564495" y="5127621"/>
            <a:ext cx="629587" cy="629587"/>
          </a:xfrm>
          <a:prstGeom prst="ellipse">
            <a:avLst/>
          </a:prstGeom>
          <a:solidFill>
            <a:srgbClr val="502970"/>
          </a:solidFill>
          <a:ln>
            <a:solidFill>
              <a:srgbClr val="5029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6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56F6863-1864-4043-B885-0ADEDA8C82D0}"/>
              </a:ext>
            </a:extLst>
          </p:cNvPr>
          <p:cNvSpPr/>
          <p:nvPr/>
        </p:nvSpPr>
        <p:spPr>
          <a:xfrm>
            <a:off x="4541127" y="5179027"/>
            <a:ext cx="48974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Media &amp; Consumer Promo Drivers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CBA7967-2FA1-433D-AC67-8F33B5DCB239}"/>
              </a:ext>
            </a:extLst>
          </p:cNvPr>
          <p:cNvSpPr/>
          <p:nvPr/>
        </p:nvSpPr>
        <p:spPr>
          <a:xfrm>
            <a:off x="3564495" y="5891461"/>
            <a:ext cx="629587" cy="629587"/>
          </a:xfrm>
          <a:prstGeom prst="ellipse">
            <a:avLst/>
          </a:prstGeom>
          <a:solidFill>
            <a:srgbClr val="502970"/>
          </a:solidFill>
          <a:ln>
            <a:solidFill>
              <a:srgbClr val="5029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7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B688801-A99C-4B30-AA09-1A7752B6558F}"/>
              </a:ext>
            </a:extLst>
          </p:cNvPr>
          <p:cNvSpPr/>
          <p:nvPr/>
        </p:nvSpPr>
        <p:spPr>
          <a:xfrm>
            <a:off x="3586551" y="1308431"/>
            <a:ext cx="629586" cy="550111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  <a:effectLst>
            <a:innerShdw blurRad="546100" dist="50800" dir="18900000">
              <a:prstClr val="black">
                <a:alpha val="50000"/>
              </a:prstClr>
            </a:inn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 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F0AFC76-9719-4D5F-8CA1-3F04B68A14FD}"/>
              </a:ext>
            </a:extLst>
          </p:cNvPr>
          <p:cNvSpPr/>
          <p:nvPr/>
        </p:nvSpPr>
        <p:spPr>
          <a:xfrm>
            <a:off x="3586551" y="2070851"/>
            <a:ext cx="629586" cy="550111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  <a:effectLst>
            <a:innerShdw blurRad="546100" dist="50800" dir="18900000">
              <a:prstClr val="black">
                <a:alpha val="50000"/>
              </a:prstClr>
            </a:inn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 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05F2F8D-4AE3-40B0-83AF-739B45150706}"/>
              </a:ext>
            </a:extLst>
          </p:cNvPr>
          <p:cNvSpPr/>
          <p:nvPr/>
        </p:nvSpPr>
        <p:spPr>
          <a:xfrm>
            <a:off x="3586551" y="2833271"/>
            <a:ext cx="629586" cy="550111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  <a:effectLst>
            <a:innerShdw blurRad="546100" dist="50800" dir="18900000">
              <a:prstClr val="black">
                <a:alpha val="50000"/>
              </a:prstClr>
            </a:inn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 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0F714CD-3434-4962-9D7A-4D78F39F338A}"/>
              </a:ext>
            </a:extLst>
          </p:cNvPr>
          <p:cNvSpPr/>
          <p:nvPr/>
        </p:nvSpPr>
        <p:spPr>
          <a:xfrm>
            <a:off x="3586551" y="3595691"/>
            <a:ext cx="629586" cy="550111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  <a:effectLst>
            <a:innerShdw blurRad="546100" dist="50800" dir="18900000">
              <a:prstClr val="black">
                <a:alpha val="50000"/>
              </a:prstClr>
            </a:inn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 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84AD741-E549-47FD-AD26-1422EB5ACA72}"/>
              </a:ext>
            </a:extLst>
          </p:cNvPr>
          <p:cNvSpPr/>
          <p:nvPr/>
        </p:nvSpPr>
        <p:spPr>
          <a:xfrm>
            <a:off x="3586551" y="4358111"/>
            <a:ext cx="629586" cy="550111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  <a:effectLst>
            <a:innerShdw blurRad="546100" dist="50800" dir="18900000">
              <a:prstClr val="black">
                <a:alpha val="50000"/>
              </a:prstClr>
            </a:inn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 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379B682-C273-438A-991F-E6A35807EBBE}"/>
              </a:ext>
            </a:extLst>
          </p:cNvPr>
          <p:cNvSpPr/>
          <p:nvPr/>
        </p:nvSpPr>
        <p:spPr>
          <a:xfrm>
            <a:off x="3586551" y="5120531"/>
            <a:ext cx="629586" cy="550111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  <a:effectLst>
            <a:innerShdw blurRad="546100" dist="50800" dir="18900000">
              <a:prstClr val="black">
                <a:alpha val="50000"/>
              </a:prstClr>
            </a:inn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 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F06322-B793-48E4-8B98-C11FC697870D}"/>
              </a:ext>
            </a:extLst>
          </p:cNvPr>
          <p:cNvSpPr/>
          <p:nvPr/>
        </p:nvSpPr>
        <p:spPr>
          <a:xfrm>
            <a:off x="3586551" y="5882951"/>
            <a:ext cx="629586" cy="550111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  <a:effectLst>
            <a:innerShdw blurRad="546100" dist="50800" dir="18900000">
              <a:prstClr val="black">
                <a:alpha val="50000"/>
              </a:prstClr>
            </a:inn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6E5C1E-D7D6-4A8B-A099-9F81AC63B61E}"/>
              </a:ext>
            </a:extLst>
          </p:cNvPr>
          <p:cNvSpPr/>
          <p:nvPr/>
        </p:nvSpPr>
        <p:spPr>
          <a:xfrm>
            <a:off x="3402766" y="1070596"/>
            <a:ext cx="5111647" cy="45719"/>
          </a:xfrm>
          <a:prstGeom prst="rect">
            <a:avLst/>
          </a:prstGeom>
          <a:solidFill>
            <a:srgbClr val="502970"/>
          </a:solidFill>
          <a:ln>
            <a:solidFill>
              <a:srgbClr val="502970"/>
            </a:solidFill>
          </a:ln>
        </p:spPr>
        <p:txBody>
          <a:bodyPr wrap="square">
            <a:noAutofit/>
          </a:bodyPr>
          <a:lstStyle/>
          <a:p>
            <a:pPr marL="1651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BAC7F9A-AAB9-4193-A9A3-9A907DE32FEB}"/>
              </a:ext>
            </a:extLst>
          </p:cNvPr>
          <p:cNvSpPr/>
          <p:nvPr/>
        </p:nvSpPr>
        <p:spPr>
          <a:xfrm>
            <a:off x="3402766" y="93025"/>
            <a:ext cx="5111647" cy="9857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anchor="ctr">
            <a:noAutofit/>
          </a:bodyPr>
          <a:lstStyle/>
          <a:p>
            <a:pPr marL="1651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502970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Agenda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76B878D-308F-4F08-A8B4-AA6F22F005BF}"/>
              </a:ext>
            </a:extLst>
          </p:cNvPr>
          <p:cNvSpPr/>
          <p:nvPr/>
        </p:nvSpPr>
        <p:spPr>
          <a:xfrm>
            <a:off x="4510671" y="2893970"/>
            <a:ext cx="28248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Business Snapshot</a:t>
            </a:r>
          </a:p>
        </p:txBody>
      </p:sp>
    </p:spTree>
    <p:extLst>
      <p:ext uri="{BB962C8B-B14F-4D97-AF65-F5344CB8AC3E}">
        <p14:creationId xmlns:p14="http://schemas.microsoft.com/office/powerpoint/2010/main" val="41981691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14B15-5CB0-41D5-BF78-C736E269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lang="en-US" smtClean="0">
                <a:solidFill>
                  <a:srgbClr val="FF0000"/>
                </a:solidFill>
              </a:defRPr>
            </a:lvl1pPr>
          </a:lstStyle>
          <a:p>
            <a:pPr lvl="0"/>
            <a:fld id="{4C2143BD-DDDC-4030-AFD1-D2DD3F00D3BF}" type="slidenum">
              <a:rPr lang="en-IN" noProof="0" smtClean="0"/>
              <a:pPr lvl="0"/>
              <a:t>30</a:t>
            </a:fld>
            <a:endParaRPr lang="en-IN" noProof="0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92B9B02-5F06-4CB1-8F36-4D6BCE784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lang="en-US" smtClean="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noProof="0" dirty="0"/>
              <a:t>Confidential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CFCD66A9-2B3E-41B5-B341-0FBF02A79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539" y="51758"/>
            <a:ext cx="10972800" cy="781994"/>
          </a:xfrm>
        </p:spPr>
        <p:txBody>
          <a:bodyPr/>
          <a:lstStyle/>
          <a:p>
            <a:pPr lvl="0"/>
            <a:r>
              <a:rPr lang="en-IN" dirty="0"/>
              <a:t>OOH Media Spends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D1E9F2-82F2-4D26-B0D8-BD2790251676}"/>
              </a:ext>
            </a:extLst>
          </p:cNvPr>
          <p:cNvSpPr/>
          <p:nvPr/>
        </p:nvSpPr>
        <p:spPr>
          <a:xfrm>
            <a:off x="200715" y="6438372"/>
            <a:ext cx="6238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IN" sz="1000" dirty="0">
                <a:solidFill>
                  <a:srgbClr val="502970"/>
                </a:solidFill>
              </a:rPr>
              <a:t>Source: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09450" y="6505303"/>
            <a:ext cx="5159829" cy="339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9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D1E9F2-82F2-4D26-B0D8-BD2790251676}"/>
              </a:ext>
            </a:extLst>
          </p:cNvPr>
          <p:cNvSpPr/>
          <p:nvPr/>
        </p:nvSpPr>
        <p:spPr>
          <a:xfrm>
            <a:off x="218368" y="6611779"/>
            <a:ext cx="4892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IN" sz="1000" dirty="0">
                <a:solidFill>
                  <a:srgbClr val="502970"/>
                </a:solidFill>
              </a:rPr>
              <a:t>Note: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04577C8B-4EEE-4C25-A1DB-D5BB4BE6C1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01555"/>
              </p:ext>
            </p:extLst>
          </p:nvPr>
        </p:nvGraphicFramePr>
        <p:xfrm>
          <a:off x="230359" y="1043577"/>
          <a:ext cx="11512426" cy="32412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E3F3CE83-5D8A-4309-BCDF-0269F5B9141B}"/>
              </a:ext>
            </a:extLst>
          </p:cNvPr>
          <p:cNvSpPr/>
          <p:nvPr/>
        </p:nvSpPr>
        <p:spPr>
          <a:xfrm>
            <a:off x="3249945" y="2276764"/>
            <a:ext cx="850793" cy="2586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/>
            </a:solidFill>
            <a:prstDash val="dash"/>
          </a:ln>
          <a:effectLst/>
        </p:spPr>
        <p:txBody>
          <a:bodyPr tIns="0" rtlCol="0" anchor="ctr"/>
          <a:lstStyle/>
          <a:p>
            <a:pPr lvl="0" algn="ctr"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/>
                <a:ea typeface="+mn-ea"/>
                <a:cs typeface="+mn-cs"/>
              </a:rPr>
              <a:t>1,542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9FB4AD-4E6D-4CD7-9E8E-AC45960FDA70}"/>
              </a:ext>
            </a:extLst>
          </p:cNvPr>
          <p:cNvSpPr txBox="1"/>
          <p:nvPr/>
        </p:nvSpPr>
        <p:spPr>
          <a:xfrm>
            <a:off x="146539" y="706210"/>
            <a:ext cx="10432950" cy="338554"/>
          </a:xfrm>
          <a:prstGeom prst="rect">
            <a:avLst/>
          </a:prstGeom>
          <a:solidFill>
            <a:srgbClr val="F3EBF9"/>
          </a:solidFill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++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32441E6-DEF1-494C-9A4A-728CE81FFAED}"/>
              </a:ext>
            </a:extLst>
          </p:cNvPr>
          <p:cNvSpPr/>
          <p:nvPr/>
        </p:nvSpPr>
        <p:spPr>
          <a:xfrm>
            <a:off x="7986098" y="1586159"/>
            <a:ext cx="850793" cy="2586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/>
            </a:solidFill>
            <a:prstDash val="dash"/>
          </a:ln>
          <a:effectLst/>
        </p:spPr>
        <p:txBody>
          <a:bodyPr tIns="0" rtlCol="0" anchor="ctr"/>
          <a:lstStyle/>
          <a:p>
            <a:pPr lvl="0" algn="ctr"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/>
                <a:ea typeface="+mn-ea"/>
                <a:cs typeface="+mn-cs"/>
              </a:rPr>
              <a:t>3,016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11AD6F5-3107-40A2-8E1C-AB61146522BD}"/>
              </a:ext>
            </a:extLst>
          </p:cNvPr>
          <p:cNvSpPr/>
          <p:nvPr/>
        </p:nvSpPr>
        <p:spPr>
          <a:xfrm>
            <a:off x="5805999" y="2549579"/>
            <a:ext cx="580002" cy="258238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IN" sz="1000" b="1" dirty="0">
                <a:solidFill>
                  <a:schemeClr val="accent6"/>
                </a:solidFill>
              </a:rPr>
              <a:t>+95.6%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BFC11334-E2BC-4B6A-B7FC-A87CC09FB6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851902"/>
              </p:ext>
            </p:extLst>
          </p:nvPr>
        </p:nvGraphicFramePr>
        <p:xfrm>
          <a:off x="464763" y="4422161"/>
          <a:ext cx="10654578" cy="15301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75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5763">
                  <a:extLst>
                    <a:ext uri="{9D8B030D-6E8A-4147-A177-3AD203B41FA5}">
                      <a16:colId xmlns:a16="http://schemas.microsoft.com/office/drawing/2014/main" val="1135494885"/>
                    </a:ext>
                  </a:extLst>
                </a:gridCol>
                <a:gridCol w="1775763">
                  <a:extLst>
                    <a:ext uri="{9D8B030D-6E8A-4147-A177-3AD203B41FA5}">
                      <a16:colId xmlns:a16="http://schemas.microsoft.com/office/drawing/2014/main" val="543499828"/>
                    </a:ext>
                  </a:extLst>
                </a:gridCol>
                <a:gridCol w="1775763">
                  <a:extLst>
                    <a:ext uri="{9D8B030D-6E8A-4147-A177-3AD203B41FA5}">
                      <a16:colId xmlns:a16="http://schemas.microsoft.com/office/drawing/2014/main" val="4032579441"/>
                    </a:ext>
                  </a:extLst>
                </a:gridCol>
                <a:gridCol w="1775763">
                  <a:extLst>
                    <a:ext uri="{9D8B030D-6E8A-4147-A177-3AD203B41FA5}">
                      <a16:colId xmlns:a16="http://schemas.microsoft.com/office/drawing/2014/main" val="2892751810"/>
                    </a:ext>
                  </a:extLst>
                </a:gridCol>
                <a:gridCol w="1775763">
                  <a:extLst>
                    <a:ext uri="{9D8B030D-6E8A-4147-A177-3AD203B41FA5}">
                      <a16:colId xmlns:a16="http://schemas.microsoft.com/office/drawing/2014/main" val="2812365520"/>
                    </a:ext>
                  </a:extLst>
                </a:gridCol>
              </a:tblGrid>
              <a:tr h="48366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Spends(000’s AUD)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NSW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QLD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VIC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544085"/>
                  </a:ext>
                </a:extLst>
              </a:tr>
              <a:tr h="3141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14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14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Change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60606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14B15-5CB0-41D5-BF78-C736E269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9141" y="6602667"/>
            <a:ext cx="581906" cy="365125"/>
          </a:xfrm>
          <a:prstGeom prst="rect">
            <a:avLst/>
          </a:prstGeom>
        </p:spPr>
        <p:txBody>
          <a:bodyPr/>
          <a:lstStyle>
            <a:lvl1pPr algn="ctr">
              <a:defRPr lang="en-US" smtClean="0">
                <a:solidFill>
                  <a:srgbClr val="FF000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143BD-DDDC-4030-AFD1-D2DD3F00D3BF}" type="slidenum">
              <a:rPr kumimoji="0" lang="en-IN" sz="800" b="0" i="0" u="none" strike="noStrike" kern="1200" cap="none" spc="0" normalizeH="0" baseline="0" noProof="0" smtClean="0">
                <a:ln>
                  <a:noFill/>
                </a:ln>
                <a:solidFill>
                  <a:srgbClr val="502970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IN" sz="800" b="0" i="0" u="none" strike="noStrike" kern="1200" cap="none" spc="0" normalizeH="0" baseline="0" noProof="0" dirty="0">
              <a:ln>
                <a:noFill/>
              </a:ln>
              <a:solidFill>
                <a:srgbClr val="502970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92B9B02-5F06-4CB1-8F36-4D6BCE784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6730" y="6602667"/>
            <a:ext cx="2558540" cy="365125"/>
          </a:xfrm>
          <a:prstGeom prst="rect">
            <a:avLst/>
          </a:prstGeom>
        </p:spPr>
        <p:txBody>
          <a:bodyPr/>
          <a:lstStyle>
            <a:lvl1pPr algn="ctr">
              <a:defRPr lang="en-US" smtClean="0">
                <a:solidFill>
                  <a:srgbClr val="FF000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02970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Confidential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C8FC5A-A6EA-4134-BA7C-CFF247823750}"/>
              </a:ext>
            </a:extLst>
          </p:cNvPr>
          <p:cNvSpPr/>
          <p:nvPr/>
        </p:nvSpPr>
        <p:spPr>
          <a:xfrm>
            <a:off x="230359" y="6442949"/>
            <a:ext cx="21352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502970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D1E9F2-82F2-4D26-B0D8-BD2790251676}"/>
              </a:ext>
            </a:extLst>
          </p:cNvPr>
          <p:cNvSpPr/>
          <p:nvPr/>
        </p:nvSpPr>
        <p:spPr>
          <a:xfrm>
            <a:off x="230359" y="6459379"/>
            <a:ext cx="65915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1000" dirty="0">
                <a:solidFill>
                  <a:srgbClr val="502970"/>
                </a:solidFill>
              </a:rPr>
              <a:t>Source: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6605CC-91AE-4E76-8752-5521D489C30C}"/>
              </a:ext>
            </a:extLst>
          </p:cNvPr>
          <p:cNvSpPr/>
          <p:nvPr/>
        </p:nvSpPr>
        <p:spPr>
          <a:xfrm>
            <a:off x="230359" y="6611779"/>
            <a:ext cx="4844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502970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Note: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CFCD66A9-2B3E-41B5-B341-0FBF02A79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47" y="80461"/>
            <a:ext cx="10972800" cy="781994"/>
          </a:xfrm>
        </p:spPr>
        <p:txBody>
          <a:bodyPr/>
          <a:lstStyle/>
          <a:p>
            <a:r>
              <a:rPr lang="en-US" dirty="0"/>
              <a:t>Online Video Impressions &amp; Spends Summary– 2019 and 2018</a:t>
            </a:r>
            <a:endParaRPr lang="en-IN" dirty="0"/>
          </a:p>
        </p:txBody>
      </p:sp>
      <p:graphicFrame>
        <p:nvGraphicFramePr>
          <p:cNvPr id="38" name="Chart 37">
            <a:extLst>
              <a:ext uri="{FF2B5EF4-FFF2-40B4-BE49-F238E27FC236}">
                <a16:creationId xmlns:a16="http://schemas.microsoft.com/office/drawing/2014/main" id="{4E7FB365-CC59-4329-813E-6516541D55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7119493"/>
              </p:ext>
            </p:extLst>
          </p:nvPr>
        </p:nvGraphicFramePr>
        <p:xfrm>
          <a:off x="451340" y="1005839"/>
          <a:ext cx="10972798" cy="35792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2" name="Rectangle 21"/>
          <p:cNvSpPr/>
          <p:nvPr/>
        </p:nvSpPr>
        <p:spPr>
          <a:xfrm>
            <a:off x="509450" y="6505303"/>
            <a:ext cx="5159829" cy="339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90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8452A2-1A71-4D15-B28D-B64FFA6139F7}"/>
              </a:ext>
            </a:extLst>
          </p:cNvPr>
          <p:cNvSpPr txBox="1"/>
          <p:nvPr/>
        </p:nvSpPr>
        <p:spPr>
          <a:xfrm>
            <a:off x="136900" y="746065"/>
            <a:ext cx="10628081" cy="338554"/>
          </a:xfrm>
          <a:prstGeom prst="rect">
            <a:avLst/>
          </a:prstGeom>
          <a:solidFill>
            <a:srgbClr val="F3EBF9"/>
          </a:solidFill>
        </p:spPr>
        <p:txBody>
          <a:bodyPr wrap="square" rtlCol="0" anchor="ctr">
            <a:spAutoFit/>
          </a:bodyPr>
          <a:lstStyle/>
          <a:p>
            <a:endParaRPr lang="en-US" sz="1600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3429A12-B954-46FE-9DE3-3EDB710C1E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200385"/>
              </p:ext>
            </p:extLst>
          </p:nvPr>
        </p:nvGraphicFramePr>
        <p:xfrm>
          <a:off x="2598057" y="4585062"/>
          <a:ext cx="6670710" cy="16807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23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3570">
                  <a:extLst>
                    <a:ext uri="{9D8B030D-6E8A-4147-A177-3AD203B41FA5}">
                      <a16:colId xmlns:a16="http://schemas.microsoft.com/office/drawing/2014/main" val="1135494885"/>
                    </a:ext>
                  </a:extLst>
                </a:gridCol>
                <a:gridCol w="2223570">
                  <a:extLst>
                    <a:ext uri="{9D8B030D-6E8A-4147-A177-3AD203B41FA5}">
                      <a16:colId xmlns:a16="http://schemas.microsoft.com/office/drawing/2014/main" val="543499828"/>
                    </a:ext>
                  </a:extLst>
                </a:gridCol>
              </a:tblGrid>
              <a:tr h="53125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Bahnschrift" panose="020B0502040204020203" pitchFamily="34" charset="0"/>
                        </a:rPr>
                        <a:t>Impressions(000’)</a:t>
                      </a:r>
                      <a:endParaRPr lang="en-GB" sz="1200" b="1" i="0" u="none" strike="noStrike" dirty="0">
                        <a:solidFill>
                          <a:srgbClr val="FFFFFF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Bahnschrift" panose="020B0502040204020203" pitchFamily="34" charset="0"/>
                        </a:rPr>
                        <a:t>S</a:t>
                      </a:r>
                      <a:r>
                        <a:rPr lang="en-GB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Bahnschrift" panose="020B0502040204020203" pitchFamily="34" charset="0"/>
                        </a:rPr>
                        <a:t>pends(000’ AUD)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544085"/>
                  </a:ext>
                </a:extLst>
              </a:tr>
              <a:tr h="34511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36,653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18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106,456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218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 Change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190.4%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2739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23155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14B15-5CB0-41D5-BF78-C736E269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9141" y="6602667"/>
            <a:ext cx="581906" cy="365125"/>
          </a:xfrm>
          <a:prstGeom prst="rect">
            <a:avLst/>
          </a:prstGeom>
        </p:spPr>
        <p:txBody>
          <a:bodyPr/>
          <a:lstStyle>
            <a:lvl1pPr algn="ctr">
              <a:defRPr lang="en-US" smtClean="0">
                <a:solidFill>
                  <a:srgbClr val="FF000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143BD-DDDC-4030-AFD1-D2DD3F00D3BF}" type="slidenum">
              <a:rPr kumimoji="0" lang="en-IN" sz="800" b="0" i="0" u="none" strike="noStrike" kern="1200" cap="none" spc="0" normalizeH="0" baseline="0" noProof="0" smtClean="0">
                <a:ln>
                  <a:noFill/>
                </a:ln>
                <a:solidFill>
                  <a:srgbClr val="502970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IN" sz="800" b="0" i="0" u="none" strike="noStrike" kern="1200" cap="none" spc="0" normalizeH="0" baseline="0" noProof="0" dirty="0">
              <a:ln>
                <a:noFill/>
              </a:ln>
              <a:solidFill>
                <a:srgbClr val="502970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92B9B02-5F06-4CB1-8F36-4D6BCE784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6730" y="6602667"/>
            <a:ext cx="2558540" cy="365125"/>
          </a:xfrm>
          <a:prstGeom prst="rect">
            <a:avLst/>
          </a:prstGeom>
        </p:spPr>
        <p:txBody>
          <a:bodyPr/>
          <a:lstStyle>
            <a:lvl1pPr algn="ctr">
              <a:defRPr lang="en-US" smtClean="0">
                <a:solidFill>
                  <a:srgbClr val="FF000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02970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Confidential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C8FC5A-A6EA-4134-BA7C-CFF247823750}"/>
              </a:ext>
            </a:extLst>
          </p:cNvPr>
          <p:cNvSpPr/>
          <p:nvPr/>
        </p:nvSpPr>
        <p:spPr>
          <a:xfrm>
            <a:off x="230359" y="6442949"/>
            <a:ext cx="21352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502970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D1E9F2-82F2-4D26-B0D8-BD2790251676}"/>
              </a:ext>
            </a:extLst>
          </p:cNvPr>
          <p:cNvSpPr/>
          <p:nvPr/>
        </p:nvSpPr>
        <p:spPr>
          <a:xfrm>
            <a:off x="230359" y="6459379"/>
            <a:ext cx="65915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1000" dirty="0">
                <a:solidFill>
                  <a:srgbClr val="502970"/>
                </a:solidFill>
              </a:rPr>
              <a:t>Source: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6605CC-91AE-4E76-8752-5521D489C30C}"/>
              </a:ext>
            </a:extLst>
          </p:cNvPr>
          <p:cNvSpPr/>
          <p:nvPr/>
        </p:nvSpPr>
        <p:spPr>
          <a:xfrm>
            <a:off x="230359" y="6611779"/>
            <a:ext cx="4844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502970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Note: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CFCD66A9-2B3E-41B5-B341-0FBF02A79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47" y="80461"/>
            <a:ext cx="10972800" cy="781994"/>
          </a:xfrm>
        </p:spPr>
        <p:txBody>
          <a:bodyPr/>
          <a:lstStyle/>
          <a:p>
            <a:r>
              <a:rPr lang="en-US" dirty="0"/>
              <a:t>Facebook Impressions &amp; Spends Summary– 2019 and 2018</a:t>
            </a:r>
            <a:endParaRPr lang="en-IN" dirty="0"/>
          </a:p>
        </p:txBody>
      </p:sp>
      <p:graphicFrame>
        <p:nvGraphicFramePr>
          <p:cNvPr id="38" name="Chart 37">
            <a:extLst>
              <a:ext uri="{FF2B5EF4-FFF2-40B4-BE49-F238E27FC236}">
                <a16:creationId xmlns:a16="http://schemas.microsoft.com/office/drawing/2014/main" id="{4E7FB365-CC59-4329-813E-6516541D55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3014762"/>
              </p:ext>
            </p:extLst>
          </p:nvPr>
        </p:nvGraphicFramePr>
        <p:xfrm>
          <a:off x="451340" y="1005839"/>
          <a:ext cx="10972798" cy="35792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2" name="Rectangle 21"/>
          <p:cNvSpPr/>
          <p:nvPr/>
        </p:nvSpPr>
        <p:spPr>
          <a:xfrm>
            <a:off x="509450" y="6505303"/>
            <a:ext cx="5159829" cy="339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90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8452A2-1A71-4D15-B28D-B64FFA6139F7}"/>
              </a:ext>
            </a:extLst>
          </p:cNvPr>
          <p:cNvSpPr txBox="1"/>
          <p:nvPr/>
        </p:nvSpPr>
        <p:spPr>
          <a:xfrm>
            <a:off x="136900" y="746065"/>
            <a:ext cx="10628081" cy="338554"/>
          </a:xfrm>
          <a:prstGeom prst="rect">
            <a:avLst/>
          </a:prstGeom>
          <a:solidFill>
            <a:srgbClr val="F3EBF9"/>
          </a:solidFill>
        </p:spPr>
        <p:txBody>
          <a:bodyPr wrap="square" rtlCol="0" anchor="ctr">
            <a:spAutoFit/>
          </a:bodyPr>
          <a:lstStyle/>
          <a:p>
            <a:endParaRPr lang="en-US" sz="1600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3429A12-B954-46FE-9DE3-3EDB710C1E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216737"/>
              </p:ext>
            </p:extLst>
          </p:nvPr>
        </p:nvGraphicFramePr>
        <p:xfrm>
          <a:off x="2598057" y="4585062"/>
          <a:ext cx="6670710" cy="16807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23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3570">
                  <a:extLst>
                    <a:ext uri="{9D8B030D-6E8A-4147-A177-3AD203B41FA5}">
                      <a16:colId xmlns:a16="http://schemas.microsoft.com/office/drawing/2014/main" val="1135494885"/>
                    </a:ext>
                  </a:extLst>
                </a:gridCol>
                <a:gridCol w="2223570">
                  <a:extLst>
                    <a:ext uri="{9D8B030D-6E8A-4147-A177-3AD203B41FA5}">
                      <a16:colId xmlns:a16="http://schemas.microsoft.com/office/drawing/2014/main" val="543499828"/>
                    </a:ext>
                  </a:extLst>
                </a:gridCol>
              </a:tblGrid>
              <a:tr h="53125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Bahnschrift" panose="020B0502040204020203" pitchFamily="34" charset="0"/>
                        </a:rPr>
                        <a:t>Impressions(000’)</a:t>
                      </a:r>
                      <a:endParaRPr lang="en-GB" sz="1200" b="1" i="0" u="none" strike="noStrike" dirty="0">
                        <a:solidFill>
                          <a:srgbClr val="FFFFFF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Bahnschrift" panose="020B0502040204020203" pitchFamily="34" charset="0"/>
                        </a:rPr>
                        <a:t>S</a:t>
                      </a:r>
                      <a:r>
                        <a:rPr lang="en-GB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Bahnschrift" panose="020B0502040204020203" pitchFamily="34" charset="0"/>
                        </a:rPr>
                        <a:t>pends(000’ AUD)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544085"/>
                  </a:ext>
                </a:extLst>
              </a:tr>
              <a:tr h="34511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131,700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18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131,748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218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 Change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-11.5%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2739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10100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14B15-5CB0-41D5-BF78-C736E269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9141" y="6602667"/>
            <a:ext cx="581906" cy="365125"/>
          </a:xfrm>
          <a:prstGeom prst="rect">
            <a:avLst/>
          </a:prstGeom>
        </p:spPr>
        <p:txBody>
          <a:bodyPr/>
          <a:lstStyle>
            <a:lvl1pPr algn="ctr">
              <a:defRPr lang="en-US" smtClean="0">
                <a:solidFill>
                  <a:srgbClr val="FF000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143BD-DDDC-4030-AFD1-D2DD3F00D3BF}" type="slidenum">
              <a:rPr kumimoji="0" lang="en-IN" sz="800" b="0" i="0" u="none" strike="noStrike" kern="1200" cap="none" spc="0" normalizeH="0" baseline="0" noProof="0" smtClean="0">
                <a:ln>
                  <a:noFill/>
                </a:ln>
                <a:solidFill>
                  <a:srgbClr val="502970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IN" sz="800" b="0" i="0" u="none" strike="noStrike" kern="1200" cap="none" spc="0" normalizeH="0" baseline="0" noProof="0" dirty="0">
              <a:ln>
                <a:noFill/>
              </a:ln>
              <a:solidFill>
                <a:srgbClr val="502970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C8FC5A-A6EA-4134-BA7C-CFF247823750}"/>
              </a:ext>
            </a:extLst>
          </p:cNvPr>
          <p:cNvSpPr/>
          <p:nvPr/>
        </p:nvSpPr>
        <p:spPr>
          <a:xfrm>
            <a:off x="230359" y="6442949"/>
            <a:ext cx="21352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502970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D1E9F2-82F2-4D26-B0D8-BD2790251676}"/>
              </a:ext>
            </a:extLst>
          </p:cNvPr>
          <p:cNvSpPr/>
          <p:nvPr/>
        </p:nvSpPr>
        <p:spPr>
          <a:xfrm>
            <a:off x="230359" y="6459379"/>
            <a:ext cx="5918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502970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Source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6605CC-91AE-4E76-8752-5521D489C30C}"/>
              </a:ext>
            </a:extLst>
          </p:cNvPr>
          <p:cNvSpPr/>
          <p:nvPr/>
        </p:nvSpPr>
        <p:spPr>
          <a:xfrm>
            <a:off x="230359" y="6611779"/>
            <a:ext cx="4844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502970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Note: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CFCD66A9-2B3E-41B5-B341-0FBF02A79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33EA95-47A1-4F5D-8EE2-06FB263A1017}"/>
              </a:ext>
            </a:extLst>
          </p:cNvPr>
          <p:cNvSpPr/>
          <p:nvPr/>
        </p:nvSpPr>
        <p:spPr>
          <a:xfrm>
            <a:off x="0" y="-114300"/>
            <a:ext cx="12192000" cy="69723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4300" algn="ctr"/>
            <a:r>
              <a:rPr lang="en-IN" sz="4400" b="1" dirty="0"/>
              <a:t>Appendix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9EA5FB6-C0D9-49B6-A06E-7A4BED67CFEE}"/>
              </a:ext>
            </a:extLst>
          </p:cNvPr>
          <p:cNvSpPr/>
          <p:nvPr/>
        </p:nvSpPr>
        <p:spPr>
          <a:xfrm>
            <a:off x="228600" y="1432112"/>
            <a:ext cx="3981450" cy="376517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E244100-B35F-4F4F-8F77-774BB86AF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7030A0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233" y="2438400"/>
            <a:ext cx="260985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7484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14B15-5CB0-41D5-BF78-C736E269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9141" y="6602667"/>
            <a:ext cx="581906" cy="365125"/>
          </a:xfrm>
          <a:prstGeom prst="rect">
            <a:avLst/>
          </a:prstGeom>
        </p:spPr>
        <p:txBody>
          <a:bodyPr/>
          <a:lstStyle>
            <a:lvl1pPr algn="ctr">
              <a:defRPr lang="en-US" smtClean="0">
                <a:solidFill>
                  <a:srgbClr val="FF000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143BD-DDDC-4030-AFD1-D2DD3F00D3BF}" type="slidenum">
              <a:rPr kumimoji="0" lang="en-IN" sz="800" b="0" i="0" u="none" strike="noStrike" kern="1200" cap="none" spc="0" normalizeH="0" baseline="0" noProof="0" smtClean="0">
                <a:ln>
                  <a:noFill/>
                </a:ln>
                <a:solidFill>
                  <a:srgbClr val="502970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IN" sz="800" b="0" i="0" u="none" strike="noStrike" kern="1200" cap="none" spc="0" normalizeH="0" baseline="0" noProof="0" dirty="0">
              <a:ln>
                <a:noFill/>
              </a:ln>
              <a:solidFill>
                <a:srgbClr val="502970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92B9B02-5F06-4CB1-8F36-4D6BCE784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6730" y="6242907"/>
            <a:ext cx="2558540" cy="365125"/>
          </a:xfrm>
          <a:prstGeom prst="rect">
            <a:avLst/>
          </a:prstGeom>
        </p:spPr>
        <p:txBody>
          <a:bodyPr/>
          <a:lstStyle>
            <a:lvl1pPr algn="ctr">
              <a:defRPr lang="en-US" smtClean="0">
                <a:solidFill>
                  <a:srgbClr val="FF000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02970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Confidential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D1E9F2-82F2-4D26-B0D8-BD2790251676}"/>
              </a:ext>
            </a:extLst>
          </p:cNvPr>
          <p:cNvSpPr/>
          <p:nvPr/>
        </p:nvSpPr>
        <p:spPr>
          <a:xfrm>
            <a:off x="200715" y="6438372"/>
            <a:ext cx="6238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IN" sz="1000" dirty="0">
                <a:solidFill>
                  <a:srgbClr val="502970"/>
                </a:solidFill>
              </a:rPr>
              <a:t>Source: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CFCD66A9-2B3E-41B5-B341-0FBF02A79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539" y="10954"/>
            <a:ext cx="10972800" cy="781994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IN" dirty="0"/>
              <a:t>Volume sales by Brand – 2018 and 2019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59A171A-6323-4836-999F-E71F8BED8A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700164"/>
              </p:ext>
            </p:extLst>
          </p:nvPr>
        </p:nvGraphicFramePr>
        <p:xfrm>
          <a:off x="1111348" y="4637392"/>
          <a:ext cx="8841600" cy="11578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5200">
                  <a:extLst>
                    <a:ext uri="{9D8B030D-6E8A-4147-A177-3AD203B41FA5}">
                      <a16:colId xmlns:a16="http://schemas.microsoft.com/office/drawing/2014/main" val="1135494885"/>
                    </a:ext>
                  </a:extLst>
                </a:gridCol>
                <a:gridCol w="1105200">
                  <a:extLst>
                    <a:ext uri="{9D8B030D-6E8A-4147-A177-3AD203B41FA5}">
                      <a16:colId xmlns:a16="http://schemas.microsoft.com/office/drawing/2014/main" val="543499828"/>
                    </a:ext>
                  </a:extLst>
                </a:gridCol>
                <a:gridCol w="1105200">
                  <a:extLst>
                    <a:ext uri="{9D8B030D-6E8A-4147-A177-3AD203B41FA5}">
                      <a16:colId xmlns:a16="http://schemas.microsoft.com/office/drawing/2014/main" val="4032579441"/>
                    </a:ext>
                  </a:extLst>
                </a:gridCol>
                <a:gridCol w="1105200">
                  <a:extLst>
                    <a:ext uri="{9D8B030D-6E8A-4147-A177-3AD203B41FA5}">
                      <a16:colId xmlns:a16="http://schemas.microsoft.com/office/drawing/2014/main" val="4018937343"/>
                    </a:ext>
                  </a:extLst>
                </a:gridCol>
                <a:gridCol w="1105200">
                  <a:extLst>
                    <a:ext uri="{9D8B030D-6E8A-4147-A177-3AD203B41FA5}">
                      <a16:colId xmlns:a16="http://schemas.microsoft.com/office/drawing/2014/main" val="2892751810"/>
                    </a:ext>
                  </a:extLst>
                </a:gridCol>
                <a:gridCol w="1105200">
                  <a:extLst>
                    <a:ext uri="{9D8B030D-6E8A-4147-A177-3AD203B41FA5}">
                      <a16:colId xmlns:a16="http://schemas.microsoft.com/office/drawing/2014/main" val="2812365520"/>
                    </a:ext>
                  </a:extLst>
                </a:gridCol>
                <a:gridCol w="1105200">
                  <a:extLst>
                    <a:ext uri="{9D8B030D-6E8A-4147-A177-3AD203B41FA5}">
                      <a16:colId xmlns:a16="http://schemas.microsoft.com/office/drawing/2014/main" val="3597246909"/>
                    </a:ext>
                  </a:extLst>
                </a:gridCol>
              </a:tblGrid>
              <a:tr h="57455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 vs 2018</a:t>
                      </a:r>
                    </a:p>
                    <a:p>
                      <a:pPr algn="ctr" fontAlgn="ctr"/>
                      <a:r>
                        <a:rPr lang="en-IN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(% change)</a:t>
                      </a:r>
                      <a:endParaRPr lang="en-IN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Bahnschrift" panose="020B0502040204020203"/>
                        </a:rPr>
                        <a:t>CDM 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Bahnschrift" panose="020B0502040204020203"/>
                        </a:rPr>
                        <a:t>Lindt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Bahnschrift" panose="020B0502040204020203"/>
                        </a:rPr>
                        <a:t>M &amp; M's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Bahnschrift" panose="020B0502040204020203"/>
                        </a:rPr>
                        <a:t>Kit Kat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Bahnschrift" panose="020B0502040204020203"/>
                          <a:ea typeface="+mn-ea"/>
                          <a:cs typeface="+mn-cs"/>
                        </a:rPr>
                        <a:t>Maltesers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Bahnschrift" panose="020B0502040204020203"/>
                          <a:ea typeface="+mn-ea"/>
                          <a:cs typeface="+mn-cs"/>
                        </a:rPr>
                        <a:t>Mars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Bahnschrift" panose="020B0502040204020203"/>
                          <a:ea typeface="+mn-ea"/>
                          <a:cs typeface="+mn-cs"/>
                        </a:rPr>
                        <a:t>Darrell Lea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544085"/>
                  </a:ext>
                </a:extLst>
              </a:tr>
              <a:tr h="583253">
                <a:tc v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IN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-21.0%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193.1%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509450" y="6505303"/>
            <a:ext cx="5159829" cy="339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9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D1E9F2-82F2-4D26-B0D8-BD2790251676}"/>
              </a:ext>
            </a:extLst>
          </p:cNvPr>
          <p:cNvSpPr/>
          <p:nvPr/>
        </p:nvSpPr>
        <p:spPr>
          <a:xfrm>
            <a:off x="218368" y="6611779"/>
            <a:ext cx="4892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IN" sz="1000" dirty="0">
                <a:solidFill>
                  <a:srgbClr val="502970"/>
                </a:solidFill>
              </a:rPr>
              <a:t>Note: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04577C8B-4EEE-4C25-A1DB-D5BB4BE6C1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0359145"/>
              </p:ext>
            </p:extLst>
          </p:nvPr>
        </p:nvGraphicFramePr>
        <p:xfrm>
          <a:off x="218368" y="1577079"/>
          <a:ext cx="11512426" cy="2727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501CCC3-45F8-4E0D-901C-CBD9564249EE}"/>
              </a:ext>
            </a:extLst>
          </p:cNvPr>
          <p:cNvSpPr txBox="1"/>
          <p:nvPr/>
        </p:nvSpPr>
        <p:spPr>
          <a:xfrm>
            <a:off x="135512" y="691347"/>
            <a:ext cx="10432950" cy="338554"/>
          </a:xfrm>
          <a:prstGeom prst="rect">
            <a:avLst/>
          </a:prstGeom>
          <a:solidFill>
            <a:srgbClr val="F3EBF9"/>
          </a:solidFill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Volume Sales grew for CDM along with an increase in growth for key competitors </a:t>
            </a:r>
          </a:p>
        </p:txBody>
      </p:sp>
    </p:spTree>
    <p:extLst>
      <p:ext uri="{BB962C8B-B14F-4D97-AF65-F5344CB8AC3E}">
        <p14:creationId xmlns:p14="http://schemas.microsoft.com/office/powerpoint/2010/main" val="22604927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14B15-5CB0-41D5-BF78-C736E269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9141" y="6602667"/>
            <a:ext cx="581906" cy="365125"/>
          </a:xfrm>
          <a:prstGeom prst="rect">
            <a:avLst/>
          </a:prstGeom>
        </p:spPr>
        <p:txBody>
          <a:bodyPr/>
          <a:lstStyle>
            <a:lvl1pPr algn="ctr">
              <a:defRPr lang="en-US" smtClean="0">
                <a:solidFill>
                  <a:srgbClr val="FF000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143BD-DDDC-4030-AFD1-D2DD3F00D3BF}" type="slidenum">
              <a:rPr kumimoji="0" lang="en-IN" sz="800" b="0" i="0" u="none" strike="noStrike" kern="1200" cap="none" spc="0" normalizeH="0" baseline="0" noProof="0" smtClean="0">
                <a:ln>
                  <a:noFill/>
                </a:ln>
                <a:solidFill>
                  <a:srgbClr val="502970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IN" sz="800" b="0" i="0" u="none" strike="noStrike" kern="1200" cap="none" spc="0" normalizeH="0" baseline="0" noProof="0" dirty="0">
              <a:ln>
                <a:noFill/>
              </a:ln>
              <a:solidFill>
                <a:srgbClr val="502970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D1E9F2-82F2-4D26-B0D8-BD2790251676}"/>
              </a:ext>
            </a:extLst>
          </p:cNvPr>
          <p:cNvSpPr/>
          <p:nvPr/>
        </p:nvSpPr>
        <p:spPr>
          <a:xfrm>
            <a:off x="200715" y="6438372"/>
            <a:ext cx="6238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IN" sz="1000" dirty="0">
                <a:solidFill>
                  <a:srgbClr val="502970"/>
                </a:solidFill>
              </a:rPr>
              <a:t>Source: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CFCD66A9-2B3E-41B5-B341-0FBF02A79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IN" dirty="0"/>
              <a:t>CDM Brand Summary by State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59A171A-6323-4836-999F-E71F8BED8A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887468"/>
              </p:ext>
            </p:extLst>
          </p:nvPr>
        </p:nvGraphicFramePr>
        <p:xfrm>
          <a:off x="509450" y="1423165"/>
          <a:ext cx="9285386" cy="24620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55138">
                  <a:extLst>
                    <a:ext uri="{9D8B030D-6E8A-4147-A177-3AD203B41FA5}">
                      <a16:colId xmlns:a16="http://schemas.microsoft.com/office/drawing/2014/main" val="4071789194"/>
                    </a:ext>
                  </a:extLst>
                </a:gridCol>
                <a:gridCol w="1679013">
                  <a:extLst>
                    <a:ext uri="{9D8B030D-6E8A-4147-A177-3AD203B41FA5}">
                      <a16:colId xmlns:a16="http://schemas.microsoft.com/office/drawing/2014/main" val="1135494885"/>
                    </a:ext>
                  </a:extLst>
                </a:gridCol>
                <a:gridCol w="1576195">
                  <a:extLst>
                    <a:ext uri="{9D8B030D-6E8A-4147-A177-3AD203B41FA5}">
                      <a16:colId xmlns:a16="http://schemas.microsoft.com/office/drawing/2014/main" val="543499828"/>
                    </a:ext>
                  </a:extLst>
                </a:gridCol>
                <a:gridCol w="1872919">
                  <a:extLst>
                    <a:ext uri="{9D8B030D-6E8A-4147-A177-3AD203B41FA5}">
                      <a16:colId xmlns:a16="http://schemas.microsoft.com/office/drawing/2014/main" val="4032579441"/>
                    </a:ext>
                  </a:extLst>
                </a:gridCol>
                <a:gridCol w="1602121">
                  <a:extLst>
                    <a:ext uri="{9D8B030D-6E8A-4147-A177-3AD203B41FA5}">
                      <a16:colId xmlns:a16="http://schemas.microsoft.com/office/drawing/2014/main" val="4018937343"/>
                    </a:ext>
                  </a:extLst>
                </a:gridCol>
              </a:tblGrid>
              <a:tr h="4707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State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Volume Sales (Kg)</a:t>
                      </a:r>
                    </a:p>
                    <a:p>
                      <a:pPr algn="ctr" fontAlgn="ctr"/>
                      <a:r>
                        <a:rPr lang="en-IN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(‘000)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 Sales ($)</a:t>
                      </a:r>
                    </a:p>
                    <a:p>
                      <a:pPr algn="ctr" fontAlgn="ctr"/>
                      <a:r>
                        <a:rPr lang="en-IN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(‘000)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Avg</a:t>
                      </a:r>
                      <a:r>
                        <a:rPr lang="en-IN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price per Kg</a:t>
                      </a:r>
                    </a:p>
                    <a:p>
                      <a:pPr algn="ctr" fontAlgn="ctr"/>
                      <a:r>
                        <a:rPr lang="en-IN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($)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Promo Volume Share (%)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544085"/>
                  </a:ext>
                </a:extLst>
              </a:tr>
              <a:tr h="3057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NSW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6,304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112,668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17.9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5636986"/>
                  </a:ext>
                </a:extLst>
              </a:tr>
              <a:tr h="3106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QLD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4,842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86,249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17.8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7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1,710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30,131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17.6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3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TAS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706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12,401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17.5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63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VIC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5,580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99,258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17.8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63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2,215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39,503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17.8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509450" y="6505303"/>
            <a:ext cx="5159829" cy="339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9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6605CC-91AE-4E76-8752-5521D489C30C}"/>
              </a:ext>
            </a:extLst>
          </p:cNvPr>
          <p:cNvSpPr/>
          <p:nvPr/>
        </p:nvSpPr>
        <p:spPr>
          <a:xfrm>
            <a:off x="230359" y="6611779"/>
            <a:ext cx="4844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502970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Note:</a:t>
            </a:r>
          </a:p>
        </p:txBody>
      </p:sp>
    </p:spTree>
    <p:extLst>
      <p:ext uri="{BB962C8B-B14F-4D97-AF65-F5344CB8AC3E}">
        <p14:creationId xmlns:p14="http://schemas.microsoft.com/office/powerpoint/2010/main" val="15393905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14B15-5CB0-41D5-BF78-C736E269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9141" y="6602667"/>
            <a:ext cx="581906" cy="365125"/>
          </a:xfrm>
          <a:prstGeom prst="rect">
            <a:avLst/>
          </a:prstGeom>
        </p:spPr>
        <p:txBody>
          <a:bodyPr/>
          <a:lstStyle>
            <a:lvl1pPr algn="ctr">
              <a:defRPr lang="en-US" smtClean="0">
                <a:solidFill>
                  <a:srgbClr val="FF000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143BD-DDDC-4030-AFD1-D2DD3F00D3BF}" type="slidenum">
              <a:rPr kumimoji="0" lang="en-IN" sz="800" b="0" i="0" u="none" strike="noStrike" kern="1200" cap="none" spc="0" normalizeH="0" baseline="0" noProof="0" smtClean="0">
                <a:ln>
                  <a:noFill/>
                </a:ln>
                <a:solidFill>
                  <a:srgbClr val="502970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IN" sz="800" b="0" i="0" u="none" strike="noStrike" kern="1200" cap="none" spc="0" normalizeH="0" baseline="0" noProof="0" dirty="0">
              <a:ln>
                <a:noFill/>
              </a:ln>
              <a:solidFill>
                <a:srgbClr val="502970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92B9B02-5F06-4CB1-8F36-4D6BCE784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6730" y="6242907"/>
            <a:ext cx="2558540" cy="365125"/>
          </a:xfrm>
          <a:prstGeom prst="rect">
            <a:avLst/>
          </a:prstGeom>
        </p:spPr>
        <p:txBody>
          <a:bodyPr/>
          <a:lstStyle>
            <a:lvl1pPr algn="ctr">
              <a:defRPr lang="en-US" smtClean="0">
                <a:solidFill>
                  <a:srgbClr val="FF000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02970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Confidential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D1E9F2-82F2-4D26-B0D8-BD2790251676}"/>
              </a:ext>
            </a:extLst>
          </p:cNvPr>
          <p:cNvSpPr/>
          <p:nvPr/>
        </p:nvSpPr>
        <p:spPr>
          <a:xfrm>
            <a:off x="200715" y="6438372"/>
            <a:ext cx="6238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IN" sz="1000" dirty="0">
                <a:solidFill>
                  <a:srgbClr val="502970"/>
                </a:solidFill>
              </a:rPr>
              <a:t>Source: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CFCD66A9-2B3E-41B5-B341-0FBF02A79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IN" dirty="0"/>
              <a:t>State Total Summary – State Level –2019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59A171A-6323-4836-999F-E71F8BED8A99}"/>
              </a:ext>
            </a:extLst>
          </p:cNvPr>
          <p:cNvGraphicFramePr>
            <a:graphicFrameLocks noGrp="1"/>
          </p:cNvGraphicFramePr>
          <p:nvPr/>
        </p:nvGraphicFramePr>
        <p:xfrm>
          <a:off x="530805" y="1169947"/>
          <a:ext cx="9285386" cy="24620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55138">
                  <a:extLst>
                    <a:ext uri="{9D8B030D-6E8A-4147-A177-3AD203B41FA5}">
                      <a16:colId xmlns:a16="http://schemas.microsoft.com/office/drawing/2014/main" val="4071789194"/>
                    </a:ext>
                  </a:extLst>
                </a:gridCol>
                <a:gridCol w="1679013">
                  <a:extLst>
                    <a:ext uri="{9D8B030D-6E8A-4147-A177-3AD203B41FA5}">
                      <a16:colId xmlns:a16="http://schemas.microsoft.com/office/drawing/2014/main" val="1135494885"/>
                    </a:ext>
                  </a:extLst>
                </a:gridCol>
                <a:gridCol w="1576195">
                  <a:extLst>
                    <a:ext uri="{9D8B030D-6E8A-4147-A177-3AD203B41FA5}">
                      <a16:colId xmlns:a16="http://schemas.microsoft.com/office/drawing/2014/main" val="543499828"/>
                    </a:ext>
                  </a:extLst>
                </a:gridCol>
                <a:gridCol w="1872919">
                  <a:extLst>
                    <a:ext uri="{9D8B030D-6E8A-4147-A177-3AD203B41FA5}">
                      <a16:colId xmlns:a16="http://schemas.microsoft.com/office/drawing/2014/main" val="4032579441"/>
                    </a:ext>
                  </a:extLst>
                </a:gridCol>
                <a:gridCol w="1602121">
                  <a:extLst>
                    <a:ext uri="{9D8B030D-6E8A-4147-A177-3AD203B41FA5}">
                      <a16:colId xmlns:a16="http://schemas.microsoft.com/office/drawing/2014/main" val="4018937343"/>
                    </a:ext>
                  </a:extLst>
                </a:gridCol>
              </a:tblGrid>
              <a:tr h="4707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State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Volume</a:t>
                      </a:r>
                    </a:p>
                    <a:p>
                      <a:pPr algn="ctr" fontAlgn="ctr"/>
                      <a:r>
                        <a:rPr lang="en-IN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(‘000Kg)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</a:p>
                    <a:p>
                      <a:pPr algn="ctr" fontAlgn="ctr"/>
                      <a:r>
                        <a:rPr lang="en-IN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(‘000)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Promo vol share (%)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544085"/>
                  </a:ext>
                </a:extLst>
              </a:tr>
              <a:tr h="3057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NSW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6304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112668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17.9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5636986"/>
                  </a:ext>
                </a:extLst>
              </a:tr>
              <a:tr h="3106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QLD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4842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86249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17.8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7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1710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30131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17.6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3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TAS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706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12401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17.5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63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VIC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5580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99258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17.8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63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2215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39503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17.8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686605CC-91AE-4E76-8752-5521D489C30C}"/>
              </a:ext>
            </a:extLst>
          </p:cNvPr>
          <p:cNvSpPr/>
          <p:nvPr/>
        </p:nvSpPr>
        <p:spPr>
          <a:xfrm>
            <a:off x="230359" y="6611779"/>
            <a:ext cx="4844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502970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Note:</a:t>
            </a:r>
          </a:p>
        </p:txBody>
      </p:sp>
    </p:spTree>
    <p:extLst>
      <p:ext uri="{BB962C8B-B14F-4D97-AF65-F5344CB8AC3E}">
        <p14:creationId xmlns:p14="http://schemas.microsoft.com/office/powerpoint/2010/main" val="1186474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14B15-5CB0-41D5-BF78-C736E269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9141" y="6602667"/>
            <a:ext cx="581906" cy="365125"/>
          </a:xfrm>
          <a:prstGeom prst="rect">
            <a:avLst/>
          </a:prstGeom>
        </p:spPr>
        <p:txBody>
          <a:bodyPr/>
          <a:lstStyle>
            <a:lvl1pPr algn="ctr">
              <a:defRPr lang="en-US" smtClean="0">
                <a:solidFill>
                  <a:srgbClr val="FF000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143BD-DDDC-4030-AFD1-D2DD3F00D3BF}" type="slidenum">
              <a:rPr kumimoji="0" lang="en-IN" sz="800" b="0" i="0" u="none" strike="noStrike" kern="1200" cap="none" spc="0" normalizeH="0" baseline="0" noProof="0" smtClean="0">
                <a:ln>
                  <a:noFill/>
                </a:ln>
                <a:solidFill>
                  <a:srgbClr val="502970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IN" sz="800" b="0" i="0" u="none" strike="noStrike" kern="1200" cap="none" spc="0" normalizeH="0" baseline="0" noProof="0" dirty="0">
              <a:ln>
                <a:noFill/>
              </a:ln>
              <a:solidFill>
                <a:srgbClr val="502970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92B9B02-5F06-4CB1-8F36-4D6BCE784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6730" y="6602667"/>
            <a:ext cx="2558540" cy="365125"/>
          </a:xfrm>
          <a:prstGeom prst="rect">
            <a:avLst/>
          </a:prstGeom>
        </p:spPr>
        <p:txBody>
          <a:bodyPr/>
          <a:lstStyle>
            <a:lvl1pPr algn="ctr">
              <a:defRPr lang="en-US" smtClean="0">
                <a:solidFill>
                  <a:srgbClr val="FF000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02970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Confidential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C8FC5A-A6EA-4134-BA7C-CFF247823750}"/>
              </a:ext>
            </a:extLst>
          </p:cNvPr>
          <p:cNvSpPr/>
          <p:nvPr/>
        </p:nvSpPr>
        <p:spPr>
          <a:xfrm>
            <a:off x="230359" y="6442949"/>
            <a:ext cx="21352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502970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D1E9F2-82F2-4D26-B0D8-BD2790251676}"/>
              </a:ext>
            </a:extLst>
          </p:cNvPr>
          <p:cNvSpPr/>
          <p:nvPr/>
        </p:nvSpPr>
        <p:spPr>
          <a:xfrm>
            <a:off x="230359" y="6459379"/>
            <a:ext cx="65915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1000" dirty="0">
                <a:solidFill>
                  <a:srgbClr val="502970"/>
                </a:solidFill>
              </a:rPr>
              <a:t>Source: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6605CC-91AE-4E76-8752-5521D489C30C}"/>
              </a:ext>
            </a:extLst>
          </p:cNvPr>
          <p:cNvSpPr/>
          <p:nvPr/>
        </p:nvSpPr>
        <p:spPr>
          <a:xfrm>
            <a:off x="230359" y="6611779"/>
            <a:ext cx="4844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502970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Note: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CFCD66A9-2B3E-41B5-B341-0FBF02A79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National Level WTD Distribution</a:t>
            </a:r>
            <a:endParaRPr lang="en-IN" dirty="0"/>
          </a:p>
        </p:txBody>
      </p:sp>
      <p:graphicFrame>
        <p:nvGraphicFramePr>
          <p:cNvPr id="38" name="Chart 37">
            <a:extLst>
              <a:ext uri="{FF2B5EF4-FFF2-40B4-BE49-F238E27FC236}">
                <a16:creationId xmlns:a16="http://schemas.microsoft.com/office/drawing/2014/main" id="{4E7FB365-CC59-4329-813E-6516541D55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8463047"/>
              </p:ext>
            </p:extLst>
          </p:nvPr>
        </p:nvGraphicFramePr>
        <p:xfrm>
          <a:off x="451340" y="1005839"/>
          <a:ext cx="10972798" cy="35792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2" name="Rectangle 21"/>
          <p:cNvSpPr/>
          <p:nvPr/>
        </p:nvSpPr>
        <p:spPr>
          <a:xfrm>
            <a:off x="509450" y="6505303"/>
            <a:ext cx="5159829" cy="339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900" dirty="0">
              <a:solidFill>
                <a:schemeClr val="tx1"/>
              </a:solidFill>
            </a:endParaRPr>
          </a:p>
          <a:p>
            <a:pPr algn="ctr"/>
            <a:r>
              <a:rPr lang="en-IN" sz="900" dirty="0">
                <a:solidFill>
                  <a:schemeClr val="tx1"/>
                </a:solidFill>
              </a:rPr>
              <a:t>Year 1 : Mar 2017 – Feb 2018; Year 2 : Mar 2018 – Feb 2019; Year 3 :  Mar 2019 – Feb 2020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8452A2-1A71-4D15-B28D-B64FFA6139F7}"/>
              </a:ext>
            </a:extLst>
          </p:cNvPr>
          <p:cNvSpPr txBox="1"/>
          <p:nvPr/>
        </p:nvSpPr>
        <p:spPr>
          <a:xfrm>
            <a:off x="136900" y="746065"/>
            <a:ext cx="10628081" cy="338554"/>
          </a:xfrm>
          <a:prstGeom prst="rect">
            <a:avLst/>
          </a:prstGeom>
          <a:solidFill>
            <a:srgbClr val="F3EBF9"/>
          </a:solidFill>
        </p:spPr>
        <p:txBody>
          <a:bodyPr wrap="square" rtlCol="0" anchor="ctr">
            <a:spAutoFit/>
          </a:bodyPr>
          <a:lstStyle/>
          <a:p>
            <a:endParaRPr lang="en-US" sz="1600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829AE3F-23BE-4A9B-B8F8-BF9F7DB72A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576230"/>
              </p:ext>
            </p:extLst>
          </p:nvPr>
        </p:nvGraphicFramePr>
        <p:xfrm>
          <a:off x="2598057" y="4585062"/>
          <a:ext cx="6270172" cy="15268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350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5086">
                  <a:extLst>
                    <a:ext uri="{9D8B030D-6E8A-4147-A177-3AD203B41FA5}">
                      <a16:colId xmlns:a16="http://schemas.microsoft.com/office/drawing/2014/main" val="1135494885"/>
                    </a:ext>
                  </a:extLst>
                </a:gridCol>
              </a:tblGrid>
              <a:tr h="48262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Bahnschrift" panose="020B0502040204020203" pitchFamily="34" charset="0"/>
                        </a:rPr>
                        <a:t>Avg</a:t>
                      </a:r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Bahnschrift" panose="020B0502040204020203" pitchFamily="34" charset="0"/>
                        </a:rPr>
                        <a:t>  Distribution</a:t>
                      </a:r>
                      <a:endParaRPr lang="en-GB" sz="1200" b="1" i="0" u="none" strike="noStrike" dirty="0">
                        <a:solidFill>
                          <a:srgbClr val="FFFFFF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544085"/>
                  </a:ext>
                </a:extLst>
              </a:tr>
              <a:tr h="31352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36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36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Pts. Change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2739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16484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14B15-5CB0-41D5-BF78-C736E269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9141" y="6602667"/>
            <a:ext cx="581906" cy="365125"/>
          </a:xfrm>
          <a:prstGeom prst="rect">
            <a:avLst/>
          </a:prstGeom>
        </p:spPr>
        <p:txBody>
          <a:bodyPr/>
          <a:lstStyle>
            <a:lvl1pPr algn="ctr">
              <a:defRPr lang="en-US" smtClean="0">
                <a:solidFill>
                  <a:srgbClr val="FF000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143BD-DDDC-4030-AFD1-D2DD3F00D3BF}" type="slidenum">
              <a:rPr kumimoji="0" lang="en-IN" sz="800" b="0" i="0" u="none" strike="noStrike" kern="1200" cap="none" spc="0" normalizeH="0" baseline="0" noProof="0" smtClean="0">
                <a:ln>
                  <a:noFill/>
                </a:ln>
                <a:solidFill>
                  <a:srgbClr val="502970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IN" sz="800" b="0" i="0" u="none" strike="noStrike" kern="1200" cap="none" spc="0" normalizeH="0" baseline="0" noProof="0" dirty="0">
              <a:ln>
                <a:noFill/>
              </a:ln>
              <a:solidFill>
                <a:srgbClr val="502970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92B9B02-5F06-4CB1-8F36-4D6BCE784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6730" y="6602667"/>
            <a:ext cx="2558540" cy="365125"/>
          </a:xfrm>
          <a:prstGeom prst="rect">
            <a:avLst/>
          </a:prstGeom>
        </p:spPr>
        <p:txBody>
          <a:bodyPr/>
          <a:lstStyle>
            <a:lvl1pPr algn="ctr">
              <a:defRPr lang="en-US" smtClean="0">
                <a:solidFill>
                  <a:srgbClr val="FF000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02970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Confidential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C8FC5A-A6EA-4134-BA7C-CFF247823750}"/>
              </a:ext>
            </a:extLst>
          </p:cNvPr>
          <p:cNvSpPr/>
          <p:nvPr/>
        </p:nvSpPr>
        <p:spPr>
          <a:xfrm>
            <a:off x="230359" y="6442949"/>
            <a:ext cx="21352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502970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D1E9F2-82F2-4D26-B0D8-BD2790251676}"/>
              </a:ext>
            </a:extLst>
          </p:cNvPr>
          <p:cNvSpPr/>
          <p:nvPr/>
        </p:nvSpPr>
        <p:spPr>
          <a:xfrm>
            <a:off x="230359" y="6459379"/>
            <a:ext cx="65915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1000" dirty="0">
                <a:solidFill>
                  <a:srgbClr val="502970"/>
                </a:solidFill>
              </a:rPr>
              <a:t>Source: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6605CC-91AE-4E76-8752-5521D489C30C}"/>
              </a:ext>
            </a:extLst>
          </p:cNvPr>
          <p:cNvSpPr/>
          <p:nvPr/>
        </p:nvSpPr>
        <p:spPr>
          <a:xfrm>
            <a:off x="230359" y="6611779"/>
            <a:ext cx="4844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502970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Note: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CFCD66A9-2B3E-41B5-B341-0FBF02A79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National Level ND Distribution</a:t>
            </a:r>
            <a:endParaRPr lang="en-IN" dirty="0"/>
          </a:p>
        </p:txBody>
      </p:sp>
      <p:graphicFrame>
        <p:nvGraphicFramePr>
          <p:cNvPr id="38" name="Chart 37">
            <a:extLst>
              <a:ext uri="{FF2B5EF4-FFF2-40B4-BE49-F238E27FC236}">
                <a16:creationId xmlns:a16="http://schemas.microsoft.com/office/drawing/2014/main" id="{4E7FB365-CC59-4329-813E-6516541D55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2384454"/>
              </p:ext>
            </p:extLst>
          </p:nvPr>
        </p:nvGraphicFramePr>
        <p:xfrm>
          <a:off x="451340" y="1005839"/>
          <a:ext cx="10972798" cy="35792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2" name="Rectangle 21"/>
          <p:cNvSpPr/>
          <p:nvPr/>
        </p:nvSpPr>
        <p:spPr>
          <a:xfrm>
            <a:off x="509450" y="6505303"/>
            <a:ext cx="5159829" cy="339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900" dirty="0">
              <a:solidFill>
                <a:schemeClr val="tx1"/>
              </a:solidFill>
            </a:endParaRPr>
          </a:p>
          <a:p>
            <a:pPr algn="ctr"/>
            <a:r>
              <a:rPr lang="en-IN" sz="900" dirty="0">
                <a:solidFill>
                  <a:schemeClr val="tx1"/>
                </a:solidFill>
              </a:rPr>
              <a:t>Year 1 : Mar 2017 – Feb 2018; Year 2 : Mar 2018 – Feb 2019; Year 3 :  Mar 2019 – Feb 2020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8452A2-1A71-4D15-B28D-B64FFA6139F7}"/>
              </a:ext>
            </a:extLst>
          </p:cNvPr>
          <p:cNvSpPr txBox="1"/>
          <p:nvPr/>
        </p:nvSpPr>
        <p:spPr>
          <a:xfrm>
            <a:off x="136900" y="746065"/>
            <a:ext cx="10628081" cy="338554"/>
          </a:xfrm>
          <a:prstGeom prst="rect">
            <a:avLst/>
          </a:prstGeom>
          <a:solidFill>
            <a:srgbClr val="F3EBF9"/>
          </a:solidFill>
        </p:spPr>
        <p:txBody>
          <a:bodyPr wrap="square" rtlCol="0" anchor="ctr">
            <a:spAutoFit/>
          </a:bodyPr>
          <a:lstStyle/>
          <a:p>
            <a:endParaRPr lang="en-US" sz="1600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829AE3F-23BE-4A9B-B8F8-BF9F7DB72A55}"/>
              </a:ext>
            </a:extLst>
          </p:cNvPr>
          <p:cNvGraphicFramePr>
            <a:graphicFrameLocks noGrp="1"/>
          </p:cNvGraphicFramePr>
          <p:nvPr/>
        </p:nvGraphicFramePr>
        <p:xfrm>
          <a:off x="2598057" y="4585062"/>
          <a:ext cx="6270172" cy="15268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350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5086">
                  <a:extLst>
                    <a:ext uri="{9D8B030D-6E8A-4147-A177-3AD203B41FA5}">
                      <a16:colId xmlns:a16="http://schemas.microsoft.com/office/drawing/2014/main" val="1135494885"/>
                    </a:ext>
                  </a:extLst>
                </a:gridCol>
              </a:tblGrid>
              <a:tr h="48262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Bahnschrift" panose="020B0502040204020203" pitchFamily="34" charset="0"/>
                        </a:rPr>
                        <a:t>Avg</a:t>
                      </a:r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Bahnschrift" panose="020B0502040204020203" pitchFamily="34" charset="0"/>
                        </a:rPr>
                        <a:t>  Distribution</a:t>
                      </a:r>
                      <a:endParaRPr lang="en-GB" sz="1200" b="1" i="0" u="none" strike="noStrike" dirty="0">
                        <a:solidFill>
                          <a:srgbClr val="FFFFFF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544085"/>
                  </a:ext>
                </a:extLst>
              </a:tr>
              <a:tr h="31352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36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36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Pts. Change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2739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57997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14B15-5CB0-41D5-BF78-C736E269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9141" y="6602667"/>
            <a:ext cx="581906" cy="365125"/>
          </a:xfrm>
          <a:prstGeom prst="rect">
            <a:avLst/>
          </a:prstGeom>
        </p:spPr>
        <p:txBody>
          <a:bodyPr/>
          <a:lstStyle>
            <a:lvl1pPr algn="ctr">
              <a:defRPr lang="en-US" smtClean="0">
                <a:solidFill>
                  <a:srgbClr val="FF000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143BD-DDDC-4030-AFD1-D2DD3F00D3BF}" type="slidenum">
              <a:rPr kumimoji="0" lang="en-IN" sz="800" b="0" i="0" u="none" strike="noStrike" kern="1200" cap="none" spc="0" normalizeH="0" baseline="0" noProof="0" smtClean="0">
                <a:ln>
                  <a:noFill/>
                </a:ln>
                <a:solidFill>
                  <a:srgbClr val="502970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IN" sz="800" b="0" i="0" u="none" strike="noStrike" kern="1200" cap="none" spc="0" normalizeH="0" baseline="0" noProof="0" dirty="0">
              <a:ln>
                <a:noFill/>
              </a:ln>
              <a:solidFill>
                <a:srgbClr val="502970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92B9B02-5F06-4CB1-8F36-4D6BCE784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6730" y="6602667"/>
            <a:ext cx="2558540" cy="365125"/>
          </a:xfrm>
          <a:prstGeom prst="rect">
            <a:avLst/>
          </a:prstGeom>
        </p:spPr>
        <p:txBody>
          <a:bodyPr/>
          <a:lstStyle>
            <a:lvl1pPr algn="ctr">
              <a:defRPr lang="en-US" smtClean="0">
                <a:solidFill>
                  <a:srgbClr val="FF000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02970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Confidential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C8FC5A-A6EA-4134-BA7C-CFF247823750}"/>
              </a:ext>
            </a:extLst>
          </p:cNvPr>
          <p:cNvSpPr/>
          <p:nvPr/>
        </p:nvSpPr>
        <p:spPr>
          <a:xfrm>
            <a:off x="230359" y="6442949"/>
            <a:ext cx="21352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502970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D1E9F2-82F2-4D26-B0D8-BD2790251676}"/>
              </a:ext>
            </a:extLst>
          </p:cNvPr>
          <p:cNvSpPr/>
          <p:nvPr/>
        </p:nvSpPr>
        <p:spPr>
          <a:xfrm>
            <a:off x="230359" y="6459379"/>
            <a:ext cx="65915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1000" dirty="0">
                <a:solidFill>
                  <a:srgbClr val="502970"/>
                </a:solidFill>
              </a:rPr>
              <a:t>Source: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6605CC-91AE-4E76-8752-5521D489C30C}"/>
              </a:ext>
            </a:extLst>
          </p:cNvPr>
          <p:cNvSpPr/>
          <p:nvPr/>
        </p:nvSpPr>
        <p:spPr>
          <a:xfrm>
            <a:off x="230359" y="6611779"/>
            <a:ext cx="4844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502970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Note: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CFCD66A9-2B3E-41B5-B341-0FBF02A79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National Level TDP Distribution</a:t>
            </a:r>
            <a:endParaRPr lang="en-IN" dirty="0"/>
          </a:p>
        </p:txBody>
      </p:sp>
      <p:graphicFrame>
        <p:nvGraphicFramePr>
          <p:cNvPr id="38" name="Chart 37">
            <a:extLst>
              <a:ext uri="{FF2B5EF4-FFF2-40B4-BE49-F238E27FC236}">
                <a16:creationId xmlns:a16="http://schemas.microsoft.com/office/drawing/2014/main" id="{4E7FB365-CC59-4329-813E-6516541D55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5912743"/>
              </p:ext>
            </p:extLst>
          </p:nvPr>
        </p:nvGraphicFramePr>
        <p:xfrm>
          <a:off x="451340" y="1005839"/>
          <a:ext cx="10972798" cy="35792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2" name="Rectangle 21"/>
          <p:cNvSpPr/>
          <p:nvPr/>
        </p:nvSpPr>
        <p:spPr>
          <a:xfrm>
            <a:off x="509450" y="6505303"/>
            <a:ext cx="5159829" cy="339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900" dirty="0">
              <a:solidFill>
                <a:schemeClr val="tx1"/>
              </a:solidFill>
            </a:endParaRPr>
          </a:p>
          <a:p>
            <a:pPr algn="ctr"/>
            <a:r>
              <a:rPr lang="en-IN" sz="900" dirty="0">
                <a:solidFill>
                  <a:schemeClr val="tx1"/>
                </a:solidFill>
              </a:rPr>
              <a:t>Year 1 : Mar 2017 – Feb 2018; Year 2 : Mar 2018 – Feb 2019; Year 3 :  Mar 2019 – Feb 2020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8452A2-1A71-4D15-B28D-B64FFA6139F7}"/>
              </a:ext>
            </a:extLst>
          </p:cNvPr>
          <p:cNvSpPr txBox="1"/>
          <p:nvPr/>
        </p:nvSpPr>
        <p:spPr>
          <a:xfrm>
            <a:off x="136900" y="746065"/>
            <a:ext cx="10628081" cy="338554"/>
          </a:xfrm>
          <a:prstGeom prst="rect">
            <a:avLst/>
          </a:prstGeom>
          <a:solidFill>
            <a:srgbClr val="F3EBF9"/>
          </a:solidFill>
        </p:spPr>
        <p:txBody>
          <a:bodyPr wrap="square" rtlCol="0" anchor="ctr">
            <a:spAutoFit/>
          </a:bodyPr>
          <a:lstStyle/>
          <a:p>
            <a:endParaRPr lang="en-US" sz="1600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829AE3F-23BE-4A9B-B8F8-BF9F7DB72A55}"/>
              </a:ext>
            </a:extLst>
          </p:cNvPr>
          <p:cNvGraphicFramePr>
            <a:graphicFrameLocks noGrp="1"/>
          </p:cNvGraphicFramePr>
          <p:nvPr/>
        </p:nvGraphicFramePr>
        <p:xfrm>
          <a:off x="2598057" y="4585062"/>
          <a:ext cx="6270172" cy="15268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350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5086">
                  <a:extLst>
                    <a:ext uri="{9D8B030D-6E8A-4147-A177-3AD203B41FA5}">
                      <a16:colId xmlns:a16="http://schemas.microsoft.com/office/drawing/2014/main" val="1135494885"/>
                    </a:ext>
                  </a:extLst>
                </a:gridCol>
              </a:tblGrid>
              <a:tr h="48262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Bahnschrift" panose="020B0502040204020203" pitchFamily="34" charset="0"/>
                        </a:rPr>
                        <a:t>Avg</a:t>
                      </a:r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Bahnschrift" panose="020B0502040204020203" pitchFamily="34" charset="0"/>
                        </a:rPr>
                        <a:t>  Distribution</a:t>
                      </a:r>
                      <a:endParaRPr lang="en-GB" sz="1200" b="1" i="0" u="none" strike="noStrike" dirty="0">
                        <a:solidFill>
                          <a:srgbClr val="FFFFFF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544085"/>
                  </a:ext>
                </a:extLst>
              </a:tr>
              <a:tr h="31352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36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36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Pts. Change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2739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2175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52EF6-456C-4250-B1B4-3A785CF2E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Scope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14B15-5CB0-41D5-BF78-C736E269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9141" y="6602667"/>
            <a:ext cx="581906" cy="365125"/>
          </a:xfrm>
          <a:prstGeom prst="rect">
            <a:avLst/>
          </a:prstGeom>
        </p:spPr>
        <p:txBody>
          <a:bodyPr/>
          <a:lstStyle>
            <a:lvl1pPr algn="ctr">
              <a:defRPr lang="en-US" smtClean="0">
                <a:solidFill>
                  <a:srgbClr val="FF000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143BD-DDDC-4030-AFD1-D2DD3F00D3BF}" type="slidenum">
              <a:rPr kumimoji="0" lang="en-IN" sz="800" b="0" i="0" u="none" strike="noStrike" kern="1200" cap="none" spc="0" normalizeH="0" baseline="0" noProof="0" smtClean="0">
                <a:ln>
                  <a:noFill/>
                </a:ln>
                <a:solidFill>
                  <a:srgbClr val="502970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IN" sz="800" b="0" i="0" u="none" strike="noStrike" kern="1200" cap="none" spc="0" normalizeH="0" baseline="0" noProof="0" dirty="0">
              <a:ln>
                <a:noFill/>
              </a:ln>
              <a:solidFill>
                <a:srgbClr val="502970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C8FC5A-A6EA-4134-BA7C-CFF247823750}"/>
              </a:ext>
            </a:extLst>
          </p:cNvPr>
          <p:cNvSpPr/>
          <p:nvPr/>
        </p:nvSpPr>
        <p:spPr>
          <a:xfrm>
            <a:off x="230359" y="6442949"/>
            <a:ext cx="21352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502970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D1E9F2-82F2-4D26-B0D8-BD2790251676}"/>
              </a:ext>
            </a:extLst>
          </p:cNvPr>
          <p:cNvSpPr/>
          <p:nvPr/>
        </p:nvSpPr>
        <p:spPr>
          <a:xfrm>
            <a:off x="230359" y="6459379"/>
            <a:ext cx="5918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502970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Source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2D9357-E439-46CD-B86B-F3737E015783}"/>
              </a:ext>
            </a:extLst>
          </p:cNvPr>
          <p:cNvCxnSpPr/>
          <p:nvPr/>
        </p:nvCxnSpPr>
        <p:spPr>
          <a:xfrm>
            <a:off x="261888" y="6407260"/>
            <a:ext cx="2262760" cy="0"/>
          </a:xfrm>
          <a:prstGeom prst="line">
            <a:avLst/>
          </a:prstGeom>
          <a:ln>
            <a:solidFill>
              <a:srgbClr val="5029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B7084E5-6821-4817-AF27-7FE1DDC2EFA5}"/>
              </a:ext>
            </a:extLst>
          </p:cNvPr>
          <p:cNvSpPr txBox="1"/>
          <p:nvPr/>
        </p:nvSpPr>
        <p:spPr>
          <a:xfrm>
            <a:off x="544171" y="3187700"/>
            <a:ext cx="3419117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Bahnschrift"/>
              </a:rPr>
              <a:t>Australia</a:t>
            </a:r>
            <a:endParaRPr kumimoji="0" lang="en-US" sz="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Assessment Period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Jan 2018 – </a:t>
            </a:r>
            <a:r>
              <a:rPr lang="en-US" sz="1600" b="1" dirty="0">
                <a:solidFill>
                  <a:srgbClr val="FF0000"/>
                </a:solidFill>
                <a:latin typeface="Bahnschrift"/>
              </a:rPr>
              <a:t>Dec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 2019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Channel Coverage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srgbClr val="FF0000"/>
                </a:solidFill>
                <a:latin typeface="Bahnschrift"/>
              </a:rPr>
              <a:t>State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 Level  (</a:t>
            </a:r>
            <a:r>
              <a:rPr lang="en-US" sz="1600" b="1" dirty="0">
                <a:solidFill>
                  <a:srgbClr val="FF0000"/>
                </a:solidFill>
                <a:latin typeface="Bahnschrift"/>
              </a:rPr>
              <a:t>6 States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Frequency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Weekly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Reporting Level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Total  Australia, State Level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FBCC20-C0C9-4065-B015-DE518C42B848}"/>
              </a:ext>
            </a:extLst>
          </p:cNvPr>
          <p:cNvSpPr txBox="1"/>
          <p:nvPr/>
        </p:nvSpPr>
        <p:spPr>
          <a:xfrm>
            <a:off x="6788765" y="668635"/>
            <a:ext cx="2427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Brand  Coverage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6605CC-91AE-4E76-8752-5521D489C30C}"/>
              </a:ext>
            </a:extLst>
          </p:cNvPr>
          <p:cNvSpPr/>
          <p:nvPr/>
        </p:nvSpPr>
        <p:spPr>
          <a:xfrm>
            <a:off x="230359" y="6611779"/>
            <a:ext cx="4844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502970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Note:</a:t>
            </a:r>
          </a:p>
        </p:txBody>
      </p:sp>
      <p:graphicFrame>
        <p:nvGraphicFramePr>
          <p:cNvPr id="34" name="Chart 33">
            <a:extLst>
              <a:ext uri="{FF2B5EF4-FFF2-40B4-BE49-F238E27FC236}">
                <a16:creationId xmlns:a16="http://schemas.microsoft.com/office/drawing/2014/main" id="{71EA180F-80DA-4A23-BDB1-6E4DAF61F7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3159218"/>
              </p:ext>
            </p:extLst>
          </p:nvPr>
        </p:nvGraphicFramePr>
        <p:xfrm>
          <a:off x="5821503" y="2980856"/>
          <a:ext cx="4726448" cy="1922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Rectangle 20"/>
          <p:cNvSpPr/>
          <p:nvPr/>
        </p:nvSpPr>
        <p:spPr>
          <a:xfrm>
            <a:off x="509450" y="6505303"/>
            <a:ext cx="4484297" cy="339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Year 1 : Mar 2017 – Feb 2018; Year 2 : Mar 2018 – Feb 2019; Year 3 :  Mar 2019 – Feb 2020</a:t>
            </a:r>
          </a:p>
        </p:txBody>
      </p:sp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003605C9-FE40-4EDA-93DC-324046E117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7637554"/>
              </p:ext>
            </p:extLst>
          </p:nvPr>
        </p:nvGraphicFramePr>
        <p:xfrm>
          <a:off x="5740897" y="946809"/>
          <a:ext cx="4735435" cy="21058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02BE322A-6AAC-4D95-95EF-D6A9D39137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9219199"/>
              </p:ext>
            </p:extLst>
          </p:nvPr>
        </p:nvGraphicFramePr>
        <p:xfrm>
          <a:off x="5948131" y="5022612"/>
          <a:ext cx="4608805" cy="1835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3D7FAC8D-31A9-4533-A2ED-EBF813E656E3}"/>
              </a:ext>
            </a:extLst>
          </p:cNvPr>
          <p:cNvSpPr txBox="1"/>
          <p:nvPr/>
        </p:nvSpPr>
        <p:spPr>
          <a:xfrm>
            <a:off x="7754190" y="1879723"/>
            <a:ext cx="540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+1</a:t>
            </a:r>
            <a:r>
              <a:rPr lang="en-US" sz="1200" b="1" dirty="0">
                <a:solidFill>
                  <a:srgbClr val="00B050"/>
                </a:solidFill>
                <a:latin typeface="Bahnschrift"/>
              </a:rPr>
              <a:t>.3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%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74D301-54E2-4BB0-BFC7-7650F690F848}"/>
              </a:ext>
            </a:extLst>
          </p:cNvPr>
          <p:cNvSpPr txBox="1"/>
          <p:nvPr/>
        </p:nvSpPr>
        <p:spPr>
          <a:xfrm>
            <a:off x="7835371" y="3899156"/>
            <a:ext cx="583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+</a:t>
            </a:r>
            <a:r>
              <a:rPr lang="en-US" sz="1200" b="1" dirty="0">
                <a:solidFill>
                  <a:srgbClr val="00B050"/>
                </a:solidFill>
                <a:latin typeface="Bahnschrift"/>
              </a:rPr>
              <a:t>4.4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%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5A27C4-546F-4233-8E84-0CAA291BD14F}"/>
              </a:ext>
            </a:extLst>
          </p:cNvPr>
          <p:cNvSpPr txBox="1"/>
          <p:nvPr/>
        </p:nvSpPr>
        <p:spPr>
          <a:xfrm>
            <a:off x="7957152" y="5837688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+2.8%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5DE634-7122-4BAD-8CF3-698D7824B6AF}"/>
              </a:ext>
            </a:extLst>
          </p:cNvPr>
          <p:cNvSpPr txBox="1"/>
          <p:nvPr/>
        </p:nvSpPr>
        <p:spPr>
          <a:xfrm>
            <a:off x="6695433" y="3430928"/>
            <a:ext cx="716600" cy="276999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+7</a:t>
            </a:r>
            <a:r>
              <a:rPr lang="en-US" sz="1200" b="1" dirty="0">
                <a:solidFill>
                  <a:srgbClr val="00B050"/>
                </a:solidFill>
                <a:latin typeface="Bahnschrift"/>
              </a:rPr>
              <a:t>1.7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%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221BD41-A669-43DB-BBA9-C8E1BFFE5B0F}"/>
              </a:ext>
            </a:extLst>
          </p:cNvPr>
          <p:cNvSpPr txBox="1"/>
          <p:nvPr/>
        </p:nvSpPr>
        <p:spPr>
          <a:xfrm>
            <a:off x="8188255" y="3423979"/>
            <a:ext cx="792524" cy="276999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+7</a:t>
            </a:r>
            <a:r>
              <a:rPr lang="en-US" sz="1200" b="1" dirty="0">
                <a:solidFill>
                  <a:srgbClr val="00B050"/>
                </a:solidFill>
                <a:latin typeface="Bahnschrift"/>
              </a:rPr>
              <a:t>3.9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%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0D82B63-9CDD-49F4-90DF-55E2695FB956}"/>
              </a:ext>
            </a:extLst>
          </p:cNvPr>
          <p:cNvSpPr txBox="1"/>
          <p:nvPr/>
        </p:nvSpPr>
        <p:spPr>
          <a:xfrm>
            <a:off x="4993747" y="3487050"/>
            <a:ext cx="954384" cy="276999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Coverage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pic>
        <p:nvPicPr>
          <p:cNvPr id="33" name="Picture 2" descr="Flag of Australia - Wikipedia">
            <a:extLst>
              <a:ext uri="{FF2B5EF4-FFF2-40B4-BE49-F238E27FC236}">
                <a16:creationId xmlns:a16="http://schemas.microsoft.com/office/drawing/2014/main" id="{0CF28349-2CC7-4D28-BBA9-31C1CB6E8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79" y="1232455"/>
            <a:ext cx="3419117" cy="181590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Brand Analysis of Cadbury Dairy Milk">
            <a:extLst>
              <a:ext uri="{FF2B5EF4-FFF2-40B4-BE49-F238E27FC236}">
                <a16:creationId xmlns:a16="http://schemas.microsoft.com/office/drawing/2014/main" id="{E8BF1AFB-7B34-41BD-92A2-ACD4A83A5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7951" y="1284122"/>
            <a:ext cx="1455209" cy="920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721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14B15-5CB0-41D5-BF78-C736E269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9141" y="6602667"/>
            <a:ext cx="581906" cy="365125"/>
          </a:xfrm>
          <a:prstGeom prst="rect">
            <a:avLst/>
          </a:prstGeom>
        </p:spPr>
        <p:txBody>
          <a:bodyPr/>
          <a:lstStyle>
            <a:lvl1pPr algn="ctr">
              <a:defRPr lang="en-US" smtClean="0">
                <a:solidFill>
                  <a:srgbClr val="FF000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143BD-DDDC-4030-AFD1-D2DD3F00D3BF}" type="slidenum">
              <a:rPr kumimoji="0" lang="en-IN" sz="800" b="0" i="0" u="none" strike="noStrike" kern="1200" cap="none" spc="0" normalizeH="0" baseline="0" noProof="0" smtClean="0">
                <a:ln>
                  <a:noFill/>
                </a:ln>
                <a:solidFill>
                  <a:srgbClr val="502970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IN" sz="800" b="0" i="0" u="none" strike="noStrike" kern="1200" cap="none" spc="0" normalizeH="0" baseline="0" noProof="0" dirty="0">
              <a:ln>
                <a:noFill/>
              </a:ln>
              <a:solidFill>
                <a:srgbClr val="502970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C8FC5A-A6EA-4134-BA7C-CFF247823750}"/>
              </a:ext>
            </a:extLst>
          </p:cNvPr>
          <p:cNvSpPr/>
          <p:nvPr/>
        </p:nvSpPr>
        <p:spPr>
          <a:xfrm>
            <a:off x="230359" y="6442949"/>
            <a:ext cx="21352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502970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D1E9F2-82F2-4D26-B0D8-BD2790251676}"/>
              </a:ext>
            </a:extLst>
          </p:cNvPr>
          <p:cNvSpPr/>
          <p:nvPr/>
        </p:nvSpPr>
        <p:spPr>
          <a:xfrm>
            <a:off x="230359" y="6459379"/>
            <a:ext cx="64312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502970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Source: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6605CC-91AE-4E76-8752-5521D489C30C}"/>
              </a:ext>
            </a:extLst>
          </p:cNvPr>
          <p:cNvSpPr/>
          <p:nvPr/>
        </p:nvSpPr>
        <p:spPr>
          <a:xfrm>
            <a:off x="230359" y="6611779"/>
            <a:ext cx="4844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502970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Note: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CFCD66A9-2B3E-41B5-B341-0FBF02A79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MMM Model Inputs</a:t>
            </a:r>
          </a:p>
        </p:txBody>
      </p:sp>
      <p:graphicFrame>
        <p:nvGraphicFramePr>
          <p:cNvPr id="17" name="Table 3">
            <a:extLst>
              <a:ext uri="{FF2B5EF4-FFF2-40B4-BE49-F238E27FC236}">
                <a16:creationId xmlns:a16="http://schemas.microsoft.com/office/drawing/2014/main" id="{BF3A1E5D-B1A3-4940-AADB-98D5ACBA5D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832910"/>
              </p:ext>
            </p:extLst>
          </p:nvPr>
        </p:nvGraphicFramePr>
        <p:xfrm>
          <a:off x="7234989" y="1700462"/>
          <a:ext cx="4728946" cy="4547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9474">
                  <a:extLst>
                    <a:ext uri="{9D8B030D-6E8A-4147-A177-3AD203B41FA5}">
                      <a16:colId xmlns:a16="http://schemas.microsoft.com/office/drawing/2014/main" val="1079133976"/>
                    </a:ext>
                  </a:extLst>
                </a:gridCol>
                <a:gridCol w="545966">
                  <a:extLst>
                    <a:ext uri="{9D8B030D-6E8A-4147-A177-3AD203B41FA5}">
                      <a16:colId xmlns:a16="http://schemas.microsoft.com/office/drawing/2014/main" val="3338613288"/>
                    </a:ext>
                  </a:extLst>
                </a:gridCol>
                <a:gridCol w="573506">
                  <a:extLst>
                    <a:ext uri="{9D8B030D-6E8A-4147-A177-3AD203B41FA5}">
                      <a16:colId xmlns:a16="http://schemas.microsoft.com/office/drawing/2014/main" val="1388762178"/>
                    </a:ext>
                  </a:extLst>
                </a:gridCol>
              </a:tblGrid>
              <a:tr h="965293"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Gross Domestic Product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Economy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C9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68270"/>
                  </a:ext>
                </a:extLst>
              </a:tr>
              <a:tr h="678935"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Seasonality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Calendar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C9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016764"/>
                  </a:ext>
                </a:extLst>
              </a:tr>
              <a:tr h="678935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Holidays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924815"/>
                  </a:ext>
                </a:extLst>
              </a:tr>
              <a:tr h="43222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Weighted Distribution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Execution</a:t>
                      </a:r>
                      <a:endParaRPr lang="en-US" sz="14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EBF9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Competition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C9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247103"/>
                  </a:ext>
                </a:extLst>
              </a:tr>
              <a:tr h="43222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Average Price Per Kg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80159"/>
                  </a:ext>
                </a:extLst>
              </a:tr>
              <a:tr h="43222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Items Per Store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687627"/>
                  </a:ext>
                </a:extLst>
              </a:tr>
              <a:tr h="92808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Marketing</a:t>
                      </a:r>
                      <a:endParaRPr lang="en-US" sz="14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EBF9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499391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2808B4CB-9CE3-4B54-89AD-1749964BCBC4}"/>
              </a:ext>
            </a:extLst>
          </p:cNvPr>
          <p:cNvSpPr/>
          <p:nvPr/>
        </p:nvSpPr>
        <p:spPr>
          <a:xfrm>
            <a:off x="4604084" y="1219200"/>
            <a:ext cx="2983832" cy="39188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Volume Sales (Kg)</a:t>
            </a:r>
          </a:p>
        </p:txBody>
      </p:sp>
      <p:graphicFrame>
        <p:nvGraphicFramePr>
          <p:cNvPr id="19" name="Table 3">
            <a:extLst>
              <a:ext uri="{FF2B5EF4-FFF2-40B4-BE49-F238E27FC236}">
                <a16:creationId xmlns:a16="http://schemas.microsoft.com/office/drawing/2014/main" id="{8AAF4912-F87F-479D-A4CB-298EE31607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058097"/>
              </p:ext>
            </p:extLst>
          </p:nvPr>
        </p:nvGraphicFramePr>
        <p:xfrm>
          <a:off x="238525" y="1700462"/>
          <a:ext cx="4670360" cy="4664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202">
                  <a:extLst>
                    <a:ext uri="{9D8B030D-6E8A-4147-A177-3AD203B41FA5}">
                      <a16:colId xmlns:a16="http://schemas.microsoft.com/office/drawing/2014/main" val="2719885186"/>
                    </a:ext>
                  </a:extLst>
                </a:gridCol>
                <a:gridCol w="817418">
                  <a:extLst>
                    <a:ext uri="{9D8B030D-6E8A-4147-A177-3AD203B41FA5}">
                      <a16:colId xmlns:a16="http://schemas.microsoft.com/office/drawing/2014/main" val="2115565815"/>
                    </a:ext>
                  </a:extLst>
                </a:gridCol>
                <a:gridCol w="3398740">
                  <a:extLst>
                    <a:ext uri="{9D8B030D-6E8A-4147-A177-3AD203B41FA5}">
                      <a16:colId xmlns:a16="http://schemas.microsoft.com/office/drawing/2014/main" val="829534802"/>
                    </a:ext>
                  </a:extLst>
                </a:gridCol>
              </a:tblGrid>
              <a:tr h="1096360"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+mn-lt"/>
                        </a:rPr>
                        <a:t>Execution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C9E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+mn-lt"/>
                        </a:rPr>
                        <a:t>Distribution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i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Width:</a:t>
                      </a:r>
                      <a:r>
                        <a:rPr lang="en-US" sz="1400" b="0" i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Weighted Distribution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68270"/>
                  </a:ext>
                </a:extLst>
              </a:tr>
              <a:tr h="49834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i="0" dirty="0">
                          <a:solidFill>
                            <a:schemeClr val="tx1"/>
                          </a:solidFill>
                          <a:latin typeface="+mn-lt"/>
                        </a:rPr>
                        <a:t>Depth:</a:t>
                      </a:r>
                      <a:r>
                        <a:rPr lang="en-US" sz="1400" i="0" dirty="0">
                          <a:solidFill>
                            <a:schemeClr val="tx1"/>
                          </a:solidFill>
                          <a:latin typeface="+mn-lt"/>
                        </a:rPr>
                        <a:t> Items Per Store*( Calculated)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016764"/>
                  </a:ext>
                </a:extLst>
              </a:tr>
              <a:tr h="718905"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+mn-lt"/>
                        </a:rPr>
                        <a:t>Price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Average Price Per Kg</a:t>
                      </a:r>
                      <a:r>
                        <a:rPr lang="en-US" sz="1400" i="0" dirty="0">
                          <a:solidFill>
                            <a:schemeClr val="tx1"/>
                          </a:solidFill>
                          <a:latin typeface="+mn-lt"/>
                        </a:rPr>
                        <a:t>, CPI adjusted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924815"/>
                  </a:ext>
                </a:extLst>
              </a:tr>
              <a:tr h="251618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tx1"/>
                          </a:solidFill>
                          <a:latin typeface="+mn-lt"/>
                        </a:rPr>
                        <a:t>Marketing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C9EF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Media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dirty="0">
                          <a:solidFill>
                            <a:schemeClr val="tx1"/>
                          </a:solidFill>
                          <a:latin typeface="+mn-lt"/>
                        </a:rPr>
                        <a:t>TV GRPs  and Spends,</a:t>
                      </a:r>
                      <a:endParaRPr lang="en-IN" sz="1400" dirty="0"/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247103"/>
                  </a:ext>
                </a:extLst>
              </a:tr>
              <a:tr h="25161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Spend on OOH, Online Video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845886"/>
                  </a:ext>
                </a:extLst>
              </a:tr>
              <a:tr h="25161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Digital Impressions and Spends(FB)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Other Digital Impressions and Spends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497252"/>
                  </a:ext>
                </a:extLst>
              </a:tr>
              <a:tr h="12235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Trade </a:t>
                      </a:r>
                      <a:endParaRPr lang="en-US" sz="1600" dirty="0"/>
                    </a:p>
                  </a:txBody>
                  <a:tcPr vert="vert270" anchor="ctr"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C0C0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Trade Spends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218247"/>
                  </a:ext>
                </a:extLst>
              </a:tr>
            </a:tbl>
          </a:graphicData>
        </a:graphic>
      </p:graphicFrame>
      <p:grpSp>
        <p:nvGrpSpPr>
          <p:cNvPr id="22" name="Group 21">
            <a:extLst>
              <a:ext uri="{FF2B5EF4-FFF2-40B4-BE49-F238E27FC236}">
                <a16:creationId xmlns:a16="http://schemas.microsoft.com/office/drawing/2014/main" id="{8F44C8BB-4000-49F0-9646-09797A27B991}"/>
              </a:ext>
            </a:extLst>
          </p:cNvPr>
          <p:cNvGrpSpPr/>
          <p:nvPr/>
        </p:nvGrpSpPr>
        <p:grpSpPr>
          <a:xfrm>
            <a:off x="5101389" y="1611081"/>
            <a:ext cx="1994068" cy="2363348"/>
            <a:chOff x="5370934" y="1611081"/>
            <a:chExt cx="1454978" cy="2363348"/>
          </a:xfrm>
        </p:grpSpPr>
        <p:cxnSp>
          <p:nvCxnSpPr>
            <p:cNvPr id="23" name="Elbow Connector 13">
              <a:extLst>
                <a:ext uri="{FF2B5EF4-FFF2-40B4-BE49-F238E27FC236}">
                  <a16:creationId xmlns:a16="http://schemas.microsoft.com/office/drawing/2014/main" id="{107636AC-200B-40FD-AE13-AA20C3D5150B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5370934" y="1611081"/>
              <a:ext cx="725065" cy="2363348"/>
            </a:xfrm>
            <a:prstGeom prst="bentConnector4">
              <a:avLst>
                <a:gd name="adj1" fmla="val 99010"/>
                <a:gd name="adj2" fmla="val 98109"/>
              </a:avLst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13">
              <a:extLst>
                <a:ext uri="{FF2B5EF4-FFF2-40B4-BE49-F238E27FC236}">
                  <a16:creationId xmlns:a16="http://schemas.microsoft.com/office/drawing/2014/main" id="{7A5E4FA5-E43B-46C7-B0F2-33E575A8103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100847" y="1611081"/>
              <a:ext cx="725065" cy="2363348"/>
            </a:xfrm>
            <a:prstGeom prst="bentConnector4">
              <a:avLst>
                <a:gd name="adj1" fmla="val 99010"/>
                <a:gd name="adj2" fmla="val 98109"/>
              </a:avLst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ight Brace 27">
            <a:extLst>
              <a:ext uri="{FF2B5EF4-FFF2-40B4-BE49-F238E27FC236}">
                <a16:creationId xmlns:a16="http://schemas.microsoft.com/office/drawing/2014/main" id="{BA8D8155-327E-4C79-A3A3-E245C7AF4190}"/>
              </a:ext>
            </a:extLst>
          </p:cNvPr>
          <p:cNvSpPr/>
          <p:nvPr/>
        </p:nvSpPr>
        <p:spPr>
          <a:xfrm>
            <a:off x="4908884" y="1700461"/>
            <a:ext cx="462051" cy="4547935"/>
          </a:xfrm>
          <a:prstGeom prst="rightBrac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8487514D-8EFA-4934-8101-E92610313080}"/>
              </a:ext>
            </a:extLst>
          </p:cNvPr>
          <p:cNvSpPr/>
          <p:nvPr/>
        </p:nvSpPr>
        <p:spPr>
          <a:xfrm flipH="1">
            <a:off x="6775773" y="1700461"/>
            <a:ext cx="462051" cy="4547935"/>
          </a:xfrm>
          <a:prstGeom prst="rightBrac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B53F5FB-70DD-47C2-A4A3-AAF86A6BD793}"/>
              </a:ext>
            </a:extLst>
          </p:cNvPr>
          <p:cNvCxnSpPr/>
          <p:nvPr/>
        </p:nvCxnSpPr>
        <p:spPr>
          <a:xfrm>
            <a:off x="695735" y="4751118"/>
            <a:ext cx="0" cy="563880"/>
          </a:xfrm>
          <a:prstGeom prst="line">
            <a:avLst/>
          </a:prstGeom>
          <a:ln w="19050">
            <a:solidFill>
              <a:srgbClr val="783B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FE45635-069F-44B8-9D1E-5200B5521A57}"/>
              </a:ext>
            </a:extLst>
          </p:cNvPr>
          <p:cNvSpPr txBox="1"/>
          <p:nvPr/>
        </p:nvSpPr>
        <p:spPr>
          <a:xfrm>
            <a:off x="838851" y="1207759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Controllable</a:t>
            </a:r>
            <a:endParaRPr kumimoji="0" lang="en-SG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7F9F3A-9C35-4967-A6FF-6B782207BE37}"/>
              </a:ext>
            </a:extLst>
          </p:cNvPr>
          <p:cNvSpPr txBox="1"/>
          <p:nvPr/>
        </p:nvSpPr>
        <p:spPr>
          <a:xfrm>
            <a:off x="9220851" y="1248228"/>
            <a:ext cx="17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Uncontrollable</a:t>
            </a:r>
            <a:endParaRPr kumimoji="0" lang="en-SG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F6BCC3C-F412-43AD-B075-40E866D42827}"/>
              </a:ext>
            </a:extLst>
          </p:cNvPr>
          <p:cNvSpPr/>
          <p:nvPr/>
        </p:nvSpPr>
        <p:spPr>
          <a:xfrm>
            <a:off x="509450" y="6505303"/>
            <a:ext cx="4484297" cy="339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Year 1 : Mar 2017 – Feb 2018; Year 2 : Mar 2018 – Feb 2019; Year 3 :  Mar 2019 – Feb 2020</a:t>
            </a:r>
          </a:p>
        </p:txBody>
      </p:sp>
    </p:spTree>
    <p:extLst>
      <p:ext uri="{BB962C8B-B14F-4D97-AF65-F5344CB8AC3E}">
        <p14:creationId xmlns:p14="http://schemas.microsoft.com/office/powerpoint/2010/main" val="2576082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52EF6-456C-4250-B1B4-3A785CF2E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cs typeface="Arial" panose="020B0604020202020204" pitchFamily="34" charset="0"/>
              </a:rPr>
              <a:t>Key Competitors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14B15-5CB0-41D5-BF78-C736E269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9141" y="6602667"/>
            <a:ext cx="581906" cy="365125"/>
          </a:xfrm>
          <a:prstGeom prst="rect">
            <a:avLst/>
          </a:prstGeom>
        </p:spPr>
        <p:txBody>
          <a:bodyPr/>
          <a:lstStyle>
            <a:lvl1pPr algn="ctr">
              <a:defRPr lang="en-US" smtClean="0">
                <a:solidFill>
                  <a:srgbClr val="FF000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143BD-DDDC-4030-AFD1-D2DD3F00D3BF}" type="slidenum">
              <a:rPr kumimoji="0" lang="en-IN" sz="8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IN" sz="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92B9B02-5F06-4CB1-8F36-4D6BCE784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6730" y="6602667"/>
            <a:ext cx="25585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lang="en-US" sz="1200" kern="1200" smtClean="0">
                <a:solidFill>
                  <a:srgbClr val="7030A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© Analytic Edge Proprietary and Confidential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14F6137-6793-4609-B5CF-CDBAE0A5929D}"/>
              </a:ext>
            </a:extLst>
          </p:cNvPr>
          <p:cNvCxnSpPr/>
          <p:nvPr/>
        </p:nvCxnSpPr>
        <p:spPr>
          <a:xfrm>
            <a:off x="261888" y="6407260"/>
            <a:ext cx="226276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6200017B-B177-4788-8CB9-80D60331F03E}"/>
              </a:ext>
            </a:extLst>
          </p:cNvPr>
          <p:cNvSpPr/>
          <p:nvPr/>
        </p:nvSpPr>
        <p:spPr>
          <a:xfrm>
            <a:off x="230359" y="6459379"/>
            <a:ext cx="62068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Source: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37CAF2D-6EF4-4CDB-847B-2455EB254F56}"/>
              </a:ext>
            </a:extLst>
          </p:cNvPr>
          <p:cNvSpPr/>
          <p:nvPr/>
        </p:nvSpPr>
        <p:spPr>
          <a:xfrm>
            <a:off x="230359" y="6611779"/>
            <a:ext cx="4844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Note:</a:t>
            </a:r>
          </a:p>
        </p:txBody>
      </p:sp>
      <p:sp>
        <p:nvSpPr>
          <p:cNvPr id="29" name="77 CuadroTexto">
            <a:extLst>
              <a:ext uri="{FF2B5EF4-FFF2-40B4-BE49-F238E27FC236}">
                <a16:creationId xmlns:a16="http://schemas.microsoft.com/office/drawing/2014/main" id="{CAB364E3-C862-4DF1-B568-F837751187F1}"/>
              </a:ext>
            </a:extLst>
          </p:cNvPr>
          <p:cNvSpPr txBox="1"/>
          <p:nvPr/>
        </p:nvSpPr>
        <p:spPr>
          <a:xfrm rot="16200000">
            <a:off x="-175614" y="2287338"/>
            <a:ext cx="1447796" cy="635851"/>
          </a:xfrm>
          <a:prstGeom prst="rect">
            <a:avLst/>
          </a:prstGeom>
          <a:solidFill>
            <a:srgbClr val="4B227E"/>
          </a:solidFill>
          <a:ln>
            <a:solidFill>
              <a:srgbClr val="7030A0"/>
            </a:solidFill>
          </a:ln>
        </p:spPr>
        <p:txBody>
          <a:bodyPr wrap="square" lIns="130622" tIns="65311" rIns="130622" bIns="65311" rtlCol="0" anchor="ctr">
            <a:noAutofit/>
          </a:bodyPr>
          <a:lstStyle/>
          <a:p>
            <a:pPr lvl="0" algn="ctr">
              <a:defRPr/>
            </a:pPr>
            <a:r>
              <a:rPr lang="en-GB" b="1" dirty="0">
                <a:solidFill>
                  <a:prstClr val="white"/>
                </a:solidFill>
                <a:latin typeface="Calibri" panose="020F0502020204030204"/>
                <a:cs typeface="Calibri" pitchFamily="34" charset="0"/>
              </a:rPr>
              <a:t>Target </a:t>
            </a:r>
            <a:br>
              <a:rPr lang="en-GB" b="1" dirty="0">
                <a:solidFill>
                  <a:prstClr val="white"/>
                </a:solidFill>
                <a:latin typeface="Calibri" panose="020F0502020204030204"/>
                <a:cs typeface="Calibri" pitchFamily="34" charset="0"/>
              </a:rPr>
            </a:br>
            <a:r>
              <a:rPr lang="en-GB" b="1" dirty="0">
                <a:solidFill>
                  <a:prstClr val="white"/>
                </a:solidFill>
                <a:latin typeface="Calibri" panose="020F0502020204030204"/>
                <a:cs typeface="Calibri" pitchFamily="34" charset="0"/>
              </a:rPr>
              <a:t>Brand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B9B124F-FFC0-4F85-913E-5AF451E54171}"/>
              </a:ext>
            </a:extLst>
          </p:cNvPr>
          <p:cNvCxnSpPr/>
          <p:nvPr/>
        </p:nvCxnSpPr>
        <p:spPr>
          <a:xfrm>
            <a:off x="142471" y="3411044"/>
            <a:ext cx="11701512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77 CuadroTexto">
            <a:extLst>
              <a:ext uri="{FF2B5EF4-FFF2-40B4-BE49-F238E27FC236}">
                <a16:creationId xmlns:a16="http://schemas.microsoft.com/office/drawing/2014/main" id="{A487AE55-54A5-4B8E-A6A7-D9362A910D1D}"/>
              </a:ext>
            </a:extLst>
          </p:cNvPr>
          <p:cNvSpPr txBox="1"/>
          <p:nvPr/>
        </p:nvSpPr>
        <p:spPr>
          <a:xfrm rot="16200000">
            <a:off x="-175614" y="3918621"/>
            <a:ext cx="1447796" cy="635851"/>
          </a:xfrm>
          <a:prstGeom prst="rect">
            <a:avLst/>
          </a:prstGeom>
          <a:solidFill>
            <a:srgbClr val="4B227E"/>
          </a:solidFill>
          <a:ln>
            <a:solidFill>
              <a:srgbClr val="7030A0"/>
            </a:solidFill>
          </a:ln>
        </p:spPr>
        <p:txBody>
          <a:bodyPr wrap="square" lIns="130622" tIns="65311" rIns="130622" bIns="65311" rtlCol="0" anchor="ctr">
            <a:noAutofit/>
          </a:bodyPr>
          <a:lstStyle/>
          <a:p>
            <a:pPr lvl="0" algn="ctr">
              <a:defRPr/>
            </a:pPr>
            <a:r>
              <a:rPr lang="en-GB" b="1" dirty="0">
                <a:solidFill>
                  <a:prstClr val="white"/>
                </a:solidFill>
                <a:latin typeface="Calibri" panose="020F0502020204030204"/>
                <a:cs typeface="Calibri" pitchFamily="34" charset="0"/>
              </a:rPr>
              <a:t>External competitors</a:t>
            </a:r>
          </a:p>
        </p:txBody>
      </p:sp>
      <p:sp>
        <p:nvSpPr>
          <p:cNvPr id="33" name="77 CuadroTexto">
            <a:extLst>
              <a:ext uri="{FF2B5EF4-FFF2-40B4-BE49-F238E27FC236}">
                <a16:creationId xmlns:a16="http://schemas.microsoft.com/office/drawing/2014/main" id="{B430F33F-DBAA-4B6D-B0C7-6757BCE84632}"/>
              </a:ext>
            </a:extLst>
          </p:cNvPr>
          <p:cNvSpPr txBox="1"/>
          <p:nvPr/>
        </p:nvSpPr>
        <p:spPr>
          <a:xfrm rot="16200000">
            <a:off x="5688350" y="-2821503"/>
            <a:ext cx="1447796" cy="10853535"/>
          </a:xfrm>
          <a:prstGeom prst="roundRect">
            <a:avLst>
              <a:gd name="adj" fmla="val 7018"/>
            </a:avLst>
          </a:prstGeom>
          <a:noFill/>
          <a:ln>
            <a:solidFill>
              <a:srgbClr val="7030A0"/>
            </a:solidFill>
          </a:ln>
        </p:spPr>
        <p:txBody>
          <a:bodyPr wrap="square" lIns="130622" tIns="65311" rIns="130622" bIns="65311" rtlCol="0" anchor="ctr">
            <a:noAutofit/>
          </a:bodyPr>
          <a:lstStyle/>
          <a:p>
            <a:pPr lvl="0" algn="ctr">
              <a:defRPr/>
            </a:pPr>
            <a:r>
              <a:rPr lang="en-GB" b="1" dirty="0">
                <a:solidFill>
                  <a:prstClr val="white"/>
                </a:solidFill>
                <a:latin typeface="Calibri" panose="020F0502020204030204"/>
                <a:cs typeface="Calibri" pitchFamily="34" charset="0"/>
              </a:rPr>
              <a:t> </a:t>
            </a:r>
          </a:p>
        </p:txBody>
      </p:sp>
      <p:sp>
        <p:nvSpPr>
          <p:cNvPr id="34" name="77 CuadroTexto">
            <a:extLst>
              <a:ext uri="{FF2B5EF4-FFF2-40B4-BE49-F238E27FC236}">
                <a16:creationId xmlns:a16="http://schemas.microsoft.com/office/drawing/2014/main" id="{C7D30A16-9FAF-4716-97BB-7EDEFD3F00CB}"/>
              </a:ext>
            </a:extLst>
          </p:cNvPr>
          <p:cNvSpPr txBox="1"/>
          <p:nvPr/>
        </p:nvSpPr>
        <p:spPr>
          <a:xfrm rot="16200000">
            <a:off x="5688350" y="-1190220"/>
            <a:ext cx="1447796" cy="10853535"/>
          </a:xfrm>
          <a:prstGeom prst="roundRect">
            <a:avLst>
              <a:gd name="adj" fmla="val 6140"/>
            </a:avLst>
          </a:prstGeom>
          <a:noFill/>
          <a:ln>
            <a:solidFill>
              <a:srgbClr val="7030A0"/>
            </a:solidFill>
          </a:ln>
        </p:spPr>
        <p:txBody>
          <a:bodyPr wrap="square" lIns="130622" tIns="65311" rIns="130622" bIns="65311" rtlCol="0" anchor="ctr">
            <a:noAutofit/>
          </a:bodyPr>
          <a:lstStyle/>
          <a:p>
            <a:pPr lvl="0" algn="ctr">
              <a:defRPr/>
            </a:pPr>
            <a:r>
              <a:rPr lang="en-GB" b="1" dirty="0">
                <a:solidFill>
                  <a:prstClr val="white"/>
                </a:solidFill>
                <a:latin typeface="Calibri" panose="020F0502020204030204"/>
                <a:cs typeface="Calibri" pitchFamily="34" charset="0"/>
              </a:rPr>
              <a:t> </a:t>
            </a:r>
          </a:p>
        </p:txBody>
      </p:sp>
      <p:pic>
        <p:nvPicPr>
          <p:cNvPr id="35" name="Picture 4" descr="Brand Analysis of Cadbury Dairy Milk">
            <a:extLst>
              <a:ext uri="{FF2B5EF4-FFF2-40B4-BE49-F238E27FC236}">
                <a16:creationId xmlns:a16="http://schemas.microsoft.com/office/drawing/2014/main" id="{3ED78B52-0281-42BE-B264-DFD443FA0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007" y="2153260"/>
            <a:ext cx="1608921" cy="904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Down Arrow 3">
            <a:extLst>
              <a:ext uri="{FF2B5EF4-FFF2-40B4-BE49-F238E27FC236}">
                <a16:creationId xmlns:a16="http://schemas.microsoft.com/office/drawing/2014/main" id="{94844AE6-BA2F-4963-9422-38848F152CB2}"/>
              </a:ext>
            </a:extLst>
          </p:cNvPr>
          <p:cNvSpPr/>
          <p:nvPr/>
        </p:nvSpPr>
        <p:spPr>
          <a:xfrm flipV="1">
            <a:off x="4676281" y="3201798"/>
            <a:ext cx="280898" cy="474757"/>
          </a:xfrm>
          <a:prstGeom prst="downArrow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6" name="Picture 12" descr="Nestlé KitKat Logo transparent PNG - StickPNG">
            <a:extLst>
              <a:ext uri="{FF2B5EF4-FFF2-40B4-BE49-F238E27FC236}">
                <a16:creationId xmlns:a16="http://schemas.microsoft.com/office/drawing/2014/main" id="{0F600C63-F72D-4F07-BB48-AD1C5F9D0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683" y="3787138"/>
            <a:ext cx="1262062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631F48A-4683-44B9-A376-1F5457D5BC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648" y="3783675"/>
            <a:ext cx="1262058" cy="9048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41579A8-8BB5-4BB7-8AC1-41F0873504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610" y="3837195"/>
            <a:ext cx="1418523" cy="827486"/>
          </a:xfrm>
          <a:prstGeom prst="rect">
            <a:avLst/>
          </a:prstGeom>
        </p:spPr>
      </p:pic>
      <p:sp>
        <p:nvSpPr>
          <p:cNvPr id="45" name="77 CuadroTexto">
            <a:extLst>
              <a:ext uri="{FF2B5EF4-FFF2-40B4-BE49-F238E27FC236}">
                <a16:creationId xmlns:a16="http://schemas.microsoft.com/office/drawing/2014/main" id="{D8E96450-9E58-437F-A636-3E840157DC94}"/>
              </a:ext>
            </a:extLst>
          </p:cNvPr>
          <p:cNvSpPr txBox="1"/>
          <p:nvPr/>
        </p:nvSpPr>
        <p:spPr>
          <a:xfrm rot="16200000">
            <a:off x="-175613" y="2287339"/>
            <a:ext cx="1447796" cy="635851"/>
          </a:xfrm>
          <a:prstGeom prst="rect">
            <a:avLst/>
          </a:prstGeom>
          <a:solidFill>
            <a:srgbClr val="4B227E"/>
          </a:solidFill>
          <a:ln>
            <a:solidFill>
              <a:srgbClr val="7030A0"/>
            </a:solidFill>
          </a:ln>
        </p:spPr>
        <p:txBody>
          <a:bodyPr wrap="square" lIns="130622" tIns="65311" rIns="130622" bIns="65311" rtlCol="0" anchor="ctr">
            <a:noAutofit/>
          </a:bodyPr>
          <a:lstStyle/>
          <a:p>
            <a:pPr lvl="0" algn="ctr">
              <a:defRPr/>
            </a:pPr>
            <a:r>
              <a:rPr lang="en-GB" b="1" dirty="0">
                <a:solidFill>
                  <a:prstClr val="white"/>
                </a:solidFill>
                <a:latin typeface="Calibri" panose="020F0502020204030204"/>
                <a:cs typeface="Calibri" pitchFamily="34" charset="0"/>
              </a:rPr>
              <a:t>Target </a:t>
            </a:r>
            <a:br>
              <a:rPr lang="en-GB" b="1" dirty="0">
                <a:solidFill>
                  <a:prstClr val="white"/>
                </a:solidFill>
                <a:latin typeface="Calibri" panose="020F0502020204030204"/>
                <a:cs typeface="Calibri" pitchFamily="34" charset="0"/>
              </a:rPr>
            </a:br>
            <a:r>
              <a:rPr lang="en-GB" b="1" dirty="0">
                <a:solidFill>
                  <a:prstClr val="white"/>
                </a:solidFill>
                <a:latin typeface="Calibri" panose="020F0502020204030204"/>
                <a:cs typeface="Calibri" pitchFamily="34" charset="0"/>
              </a:rPr>
              <a:t>Brand</a:t>
            </a:r>
          </a:p>
        </p:txBody>
      </p:sp>
      <p:sp>
        <p:nvSpPr>
          <p:cNvPr id="46" name="77 CuadroTexto">
            <a:extLst>
              <a:ext uri="{FF2B5EF4-FFF2-40B4-BE49-F238E27FC236}">
                <a16:creationId xmlns:a16="http://schemas.microsoft.com/office/drawing/2014/main" id="{0A7A0BEA-4010-45D5-BB6B-377EDF816218}"/>
              </a:ext>
            </a:extLst>
          </p:cNvPr>
          <p:cNvSpPr txBox="1"/>
          <p:nvPr/>
        </p:nvSpPr>
        <p:spPr>
          <a:xfrm rot="16200000">
            <a:off x="5688351" y="-2821502"/>
            <a:ext cx="1447796" cy="10853535"/>
          </a:xfrm>
          <a:prstGeom prst="roundRect">
            <a:avLst>
              <a:gd name="adj" fmla="val 7018"/>
            </a:avLst>
          </a:prstGeom>
          <a:noFill/>
          <a:ln>
            <a:solidFill>
              <a:srgbClr val="7030A0"/>
            </a:solidFill>
          </a:ln>
        </p:spPr>
        <p:txBody>
          <a:bodyPr wrap="square" lIns="130622" tIns="65311" rIns="130622" bIns="65311" rtlCol="0" anchor="ctr">
            <a:noAutofit/>
          </a:bodyPr>
          <a:lstStyle/>
          <a:p>
            <a:pPr lvl="0" algn="ctr">
              <a:defRPr/>
            </a:pPr>
            <a:r>
              <a:rPr lang="en-GB" b="1" dirty="0">
                <a:solidFill>
                  <a:prstClr val="white"/>
                </a:solidFill>
                <a:latin typeface="Calibri" panose="020F0502020204030204"/>
                <a:cs typeface="Calibri" pitchFamily="34" charset="0"/>
              </a:rPr>
              <a:t> </a:t>
            </a:r>
          </a:p>
        </p:txBody>
      </p:sp>
      <p:pic>
        <p:nvPicPr>
          <p:cNvPr id="47" name="Picture 4" descr="Brand Analysis of Cadbury Dairy Milk">
            <a:extLst>
              <a:ext uri="{FF2B5EF4-FFF2-40B4-BE49-F238E27FC236}">
                <a16:creationId xmlns:a16="http://schemas.microsoft.com/office/drawing/2014/main" id="{2BAECEC1-7673-4539-8443-A13969388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006" y="2189094"/>
            <a:ext cx="1608921" cy="904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B32BCDF-BF7F-4939-B2AE-C917328CBD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625" y="3783675"/>
            <a:ext cx="1483170" cy="8550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0F2ABE-1B86-43E2-B792-495225BD56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061" y="3783675"/>
            <a:ext cx="1802296" cy="88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930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FFBB879-59D7-4568-AC45-E95AE6C87ABF}"/>
              </a:ext>
            </a:extLst>
          </p:cNvPr>
          <p:cNvSpPr/>
          <p:nvPr/>
        </p:nvSpPr>
        <p:spPr>
          <a:xfrm>
            <a:off x="0" y="-114300"/>
            <a:ext cx="12192000" cy="69723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IN" sz="4400" b="1" dirty="0"/>
              <a:t>                 </a:t>
            </a:r>
          </a:p>
          <a:p>
            <a:pPr lvl="0" algn="ctr"/>
            <a:r>
              <a:rPr lang="en-IN" sz="4400" b="1" dirty="0"/>
              <a:t>                          </a:t>
            </a:r>
            <a:r>
              <a:rPr lang="en-IN" sz="3600" b="1" dirty="0"/>
              <a:t>Business Snapshot</a:t>
            </a:r>
          </a:p>
          <a:p>
            <a:pPr algn="ctr"/>
            <a:r>
              <a:rPr lang="en-IN" sz="3600" b="1" dirty="0"/>
              <a:t> 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14B15-5CB0-41D5-BF78-C736E269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9141" y="6602667"/>
            <a:ext cx="581906" cy="365125"/>
          </a:xfrm>
          <a:prstGeom prst="rect">
            <a:avLst/>
          </a:prstGeom>
        </p:spPr>
        <p:txBody>
          <a:bodyPr/>
          <a:lstStyle>
            <a:lvl1pPr algn="ctr">
              <a:defRPr lang="en-US" smtClean="0">
                <a:solidFill>
                  <a:srgbClr val="FF000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143BD-DDDC-4030-AFD1-D2DD3F00D3BF}" type="slidenum">
              <a:rPr kumimoji="0" lang="en-IN" sz="800" b="0" i="0" u="none" strike="noStrike" kern="1200" cap="none" spc="0" normalizeH="0" baseline="0" noProof="0" smtClean="0">
                <a:ln>
                  <a:noFill/>
                </a:ln>
                <a:solidFill>
                  <a:srgbClr val="502970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IN" sz="800" b="0" i="0" u="none" strike="noStrike" kern="1200" cap="none" spc="0" normalizeH="0" baseline="0" noProof="0" dirty="0">
              <a:ln>
                <a:noFill/>
              </a:ln>
              <a:solidFill>
                <a:srgbClr val="502970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92B9B02-5F06-4CB1-8F36-4D6BCE784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6730" y="6602667"/>
            <a:ext cx="2558540" cy="365125"/>
          </a:xfrm>
          <a:prstGeom prst="rect">
            <a:avLst/>
          </a:prstGeom>
        </p:spPr>
        <p:txBody>
          <a:bodyPr/>
          <a:lstStyle>
            <a:lvl1pPr algn="ctr">
              <a:defRPr lang="en-US" smtClean="0">
                <a:solidFill>
                  <a:srgbClr val="FF000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02970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Confidential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C8FC5A-A6EA-4134-BA7C-CFF247823750}"/>
              </a:ext>
            </a:extLst>
          </p:cNvPr>
          <p:cNvSpPr/>
          <p:nvPr/>
        </p:nvSpPr>
        <p:spPr>
          <a:xfrm>
            <a:off x="230359" y="6442949"/>
            <a:ext cx="21352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502970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D1E9F2-82F2-4D26-B0D8-BD2790251676}"/>
              </a:ext>
            </a:extLst>
          </p:cNvPr>
          <p:cNvSpPr/>
          <p:nvPr/>
        </p:nvSpPr>
        <p:spPr>
          <a:xfrm>
            <a:off x="230359" y="6459379"/>
            <a:ext cx="5918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502970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Source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6605CC-91AE-4E76-8752-5521D489C30C}"/>
              </a:ext>
            </a:extLst>
          </p:cNvPr>
          <p:cNvSpPr/>
          <p:nvPr/>
        </p:nvSpPr>
        <p:spPr>
          <a:xfrm>
            <a:off x="230359" y="6611779"/>
            <a:ext cx="4844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502970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Note: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CFCD66A9-2B3E-41B5-B341-0FBF02A79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0504F9-BCEA-427A-A08C-7DBA050404B4}"/>
              </a:ext>
            </a:extLst>
          </p:cNvPr>
          <p:cNvSpPr/>
          <p:nvPr/>
        </p:nvSpPr>
        <p:spPr>
          <a:xfrm>
            <a:off x="228600" y="1432112"/>
            <a:ext cx="3981450" cy="376517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3" name="Picture 4" descr="Download Gears Clipart HQ PNG Image | FreePNGImg">
            <a:extLst>
              <a:ext uri="{FF2B5EF4-FFF2-40B4-BE49-F238E27FC236}">
                <a16:creationId xmlns:a16="http://schemas.microsoft.com/office/drawing/2014/main" id="{631E6203-D010-4BAA-B6AE-FE1099BCF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rgbClr val="7030A0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22" y="1843977"/>
            <a:ext cx="2757605" cy="2941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778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14B15-5CB0-41D5-BF78-C736E269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9141" y="6602667"/>
            <a:ext cx="581906" cy="365125"/>
          </a:xfrm>
          <a:prstGeom prst="rect">
            <a:avLst/>
          </a:prstGeom>
        </p:spPr>
        <p:txBody>
          <a:bodyPr/>
          <a:lstStyle>
            <a:lvl1pPr algn="ctr">
              <a:defRPr lang="en-US" smtClean="0">
                <a:solidFill>
                  <a:srgbClr val="FF000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143BD-DDDC-4030-AFD1-D2DD3F00D3BF}" type="slidenum">
              <a:rPr kumimoji="0" lang="en-IN" sz="800" b="0" i="0" u="none" strike="noStrike" kern="1200" cap="none" spc="0" normalizeH="0" baseline="0" noProof="0" smtClean="0">
                <a:ln>
                  <a:noFill/>
                </a:ln>
                <a:solidFill>
                  <a:srgbClr val="502970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IN" sz="800" b="0" i="0" u="none" strike="noStrike" kern="1200" cap="none" spc="0" normalizeH="0" baseline="0" noProof="0" dirty="0">
              <a:ln>
                <a:noFill/>
              </a:ln>
              <a:solidFill>
                <a:srgbClr val="502970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C8FC5A-A6EA-4134-BA7C-CFF247823750}"/>
              </a:ext>
            </a:extLst>
          </p:cNvPr>
          <p:cNvSpPr/>
          <p:nvPr/>
        </p:nvSpPr>
        <p:spPr>
          <a:xfrm>
            <a:off x="230359" y="6413921"/>
            <a:ext cx="21352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502970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D1E9F2-82F2-4D26-B0D8-BD2790251676}"/>
              </a:ext>
            </a:extLst>
          </p:cNvPr>
          <p:cNvSpPr/>
          <p:nvPr/>
        </p:nvSpPr>
        <p:spPr>
          <a:xfrm>
            <a:off x="230359" y="6430351"/>
            <a:ext cx="5918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IN" sz="1000" dirty="0">
                <a:solidFill>
                  <a:srgbClr val="502970"/>
                </a:solidFill>
                <a:latin typeface="Bahnschrift"/>
              </a:rPr>
              <a:t>Source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6605CC-91AE-4E76-8752-5521D489C30C}"/>
              </a:ext>
            </a:extLst>
          </p:cNvPr>
          <p:cNvSpPr/>
          <p:nvPr/>
        </p:nvSpPr>
        <p:spPr>
          <a:xfrm>
            <a:off x="230359" y="6582751"/>
            <a:ext cx="4844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502970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Note: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CFCD66A9-2B3E-41B5-B341-0FBF02A79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359" y="7828"/>
            <a:ext cx="10972800" cy="781994"/>
          </a:xfrm>
        </p:spPr>
        <p:txBody>
          <a:bodyPr/>
          <a:lstStyle/>
          <a:p>
            <a:r>
              <a:rPr lang="en-IN" dirty="0"/>
              <a:t>CDM Volume Sales Trend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783FD5-9AEC-45E9-A920-C031772CCF4B}"/>
              </a:ext>
            </a:extLst>
          </p:cNvPr>
          <p:cNvSpPr txBox="1"/>
          <p:nvPr/>
        </p:nvSpPr>
        <p:spPr>
          <a:xfrm>
            <a:off x="196948" y="670033"/>
            <a:ext cx="10432950" cy="338554"/>
          </a:xfrm>
          <a:prstGeom prst="rect">
            <a:avLst/>
          </a:prstGeom>
          <a:solidFill>
            <a:srgbClr val="F3EBF9"/>
          </a:solidFill>
        </p:spPr>
        <p:txBody>
          <a:bodyPr wrap="square" rtlCol="0" anchor="ctr">
            <a:spAutoFit/>
          </a:bodyPr>
          <a:lstStyle/>
          <a:p>
            <a:endParaRPr lang="en-US" sz="16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D9708FC-0E89-4357-A662-0C5E66A52AB2}"/>
              </a:ext>
            </a:extLst>
          </p:cNvPr>
          <p:cNvSpPr/>
          <p:nvPr/>
        </p:nvSpPr>
        <p:spPr>
          <a:xfrm>
            <a:off x="509450" y="6505303"/>
            <a:ext cx="4484297" cy="339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900" dirty="0">
              <a:solidFill>
                <a:schemeClr val="tx1"/>
              </a:solidFill>
            </a:endParaRP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00C8EEF4-764E-4167-B155-2B1A60F83D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9801246"/>
              </p:ext>
            </p:extLst>
          </p:nvPr>
        </p:nvGraphicFramePr>
        <p:xfrm>
          <a:off x="40632" y="1268175"/>
          <a:ext cx="5919621" cy="38302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BB9F4B5-F0C4-472B-8FCC-50FAE92DB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816718"/>
              </p:ext>
            </p:extLst>
          </p:nvPr>
        </p:nvGraphicFramePr>
        <p:xfrm>
          <a:off x="575241" y="4667494"/>
          <a:ext cx="4850402" cy="7820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84241">
                  <a:extLst>
                    <a:ext uri="{9D8B030D-6E8A-4147-A177-3AD203B41FA5}">
                      <a16:colId xmlns:a16="http://schemas.microsoft.com/office/drawing/2014/main" val="1586872712"/>
                    </a:ext>
                  </a:extLst>
                </a:gridCol>
                <a:gridCol w="735008">
                  <a:extLst>
                    <a:ext uri="{9D8B030D-6E8A-4147-A177-3AD203B41FA5}">
                      <a16:colId xmlns:a16="http://schemas.microsoft.com/office/drawing/2014/main" val="1936200509"/>
                    </a:ext>
                  </a:extLst>
                </a:gridCol>
                <a:gridCol w="735008">
                  <a:extLst>
                    <a:ext uri="{9D8B030D-6E8A-4147-A177-3AD203B41FA5}">
                      <a16:colId xmlns:a16="http://schemas.microsoft.com/office/drawing/2014/main" val="184858845"/>
                    </a:ext>
                  </a:extLst>
                </a:gridCol>
                <a:gridCol w="1696145">
                  <a:extLst>
                    <a:ext uri="{9D8B030D-6E8A-4147-A177-3AD203B41FA5}">
                      <a16:colId xmlns:a16="http://schemas.microsoft.com/office/drawing/2014/main" val="2803305490"/>
                    </a:ext>
                  </a:extLst>
                </a:gridCol>
              </a:tblGrid>
              <a:tr h="3095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latin typeface="+mn-lt"/>
                        </a:rPr>
                        <a:t>Volume Sales (‘000 Kg)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latin typeface="+mn-lt"/>
                        </a:rPr>
                        <a:t>2018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latin typeface="+mn-lt"/>
                        </a:rPr>
                        <a:t>2019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latin typeface="+mn-lt"/>
                        </a:rPr>
                        <a:t>% YOY Change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983541"/>
                  </a:ext>
                </a:extLst>
              </a:tr>
              <a:tr h="23624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CDM Total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20,468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21,360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4.4%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679052"/>
                  </a:ext>
                </a:extLst>
              </a:tr>
              <a:tr h="2362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Chocolates Category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84,086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87,018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3.5%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0152418"/>
                  </a:ext>
                </a:extLst>
              </a:tr>
            </a:tbl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02DF5F0-E0BE-4F44-9F91-6D0E34864E7E}"/>
              </a:ext>
            </a:extLst>
          </p:cNvPr>
          <p:cNvCxnSpPr>
            <a:cxnSpLocks/>
          </p:cNvCxnSpPr>
          <p:nvPr/>
        </p:nvCxnSpPr>
        <p:spPr>
          <a:xfrm flipH="1">
            <a:off x="6043781" y="1233177"/>
            <a:ext cx="20135" cy="5076763"/>
          </a:xfrm>
          <a:prstGeom prst="line">
            <a:avLst/>
          </a:prstGeom>
          <a:ln w="15875"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0E900BDB-9141-4CA4-84DF-CEB9B78487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5195185"/>
              </p:ext>
            </p:extLst>
          </p:nvPr>
        </p:nvGraphicFramePr>
        <p:xfrm>
          <a:off x="6043781" y="1248833"/>
          <a:ext cx="5919621" cy="38302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BF68E80-38BB-4302-BE23-16279695B3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21794"/>
              </p:ext>
            </p:extLst>
          </p:nvPr>
        </p:nvGraphicFramePr>
        <p:xfrm>
          <a:off x="6588458" y="4460940"/>
          <a:ext cx="4850402" cy="17270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84241">
                  <a:extLst>
                    <a:ext uri="{9D8B030D-6E8A-4147-A177-3AD203B41FA5}">
                      <a16:colId xmlns:a16="http://schemas.microsoft.com/office/drawing/2014/main" val="1586872712"/>
                    </a:ext>
                  </a:extLst>
                </a:gridCol>
                <a:gridCol w="735008">
                  <a:extLst>
                    <a:ext uri="{9D8B030D-6E8A-4147-A177-3AD203B41FA5}">
                      <a16:colId xmlns:a16="http://schemas.microsoft.com/office/drawing/2014/main" val="1936200509"/>
                    </a:ext>
                  </a:extLst>
                </a:gridCol>
                <a:gridCol w="735008">
                  <a:extLst>
                    <a:ext uri="{9D8B030D-6E8A-4147-A177-3AD203B41FA5}">
                      <a16:colId xmlns:a16="http://schemas.microsoft.com/office/drawing/2014/main" val="184858845"/>
                    </a:ext>
                  </a:extLst>
                </a:gridCol>
                <a:gridCol w="1696145">
                  <a:extLst>
                    <a:ext uri="{9D8B030D-6E8A-4147-A177-3AD203B41FA5}">
                      <a16:colId xmlns:a16="http://schemas.microsoft.com/office/drawing/2014/main" val="2803305490"/>
                    </a:ext>
                  </a:extLst>
                </a:gridCol>
              </a:tblGrid>
              <a:tr h="3095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latin typeface="+mn-lt"/>
                        </a:rPr>
                        <a:t>Volume Sales (‘000 Kg)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latin typeface="+mn-lt"/>
                        </a:rPr>
                        <a:t>2018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latin typeface="+mn-lt"/>
                        </a:rPr>
                        <a:t>2019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latin typeface="+mn-lt"/>
                        </a:rPr>
                        <a:t>% YOY Change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983541"/>
                  </a:ext>
                </a:extLst>
              </a:tr>
              <a:tr h="2362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NSW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6,091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6,304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3.5%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679052"/>
                  </a:ext>
                </a:extLst>
              </a:tr>
              <a:tr h="2362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QLD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4,631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4,842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4.6%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073814"/>
                  </a:ext>
                </a:extLst>
              </a:tr>
              <a:tr h="2362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SA+NT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1,710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5.8%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0106166"/>
                  </a:ext>
                </a:extLst>
              </a:tr>
              <a:tr h="2362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663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6.5%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906951"/>
                  </a:ext>
                </a:extLst>
              </a:tr>
              <a:tr h="2362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VIC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5,344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5,580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4.4%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7093137"/>
                  </a:ext>
                </a:extLst>
              </a:tr>
              <a:tr h="2362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2,121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2,215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4.5%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0152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6804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14B15-5CB0-41D5-BF78-C736E269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9141" y="6602667"/>
            <a:ext cx="581906" cy="365125"/>
          </a:xfrm>
          <a:prstGeom prst="rect">
            <a:avLst/>
          </a:prstGeom>
        </p:spPr>
        <p:txBody>
          <a:bodyPr/>
          <a:lstStyle>
            <a:lvl1pPr algn="ctr">
              <a:defRPr lang="en-US" smtClean="0">
                <a:solidFill>
                  <a:srgbClr val="FF000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143BD-DDDC-4030-AFD1-D2DD3F00D3BF}" type="slidenum">
              <a:rPr kumimoji="0" lang="en-IN" sz="800" b="0" i="0" u="none" strike="noStrike" kern="1200" cap="none" spc="0" normalizeH="0" baseline="0" noProof="0" smtClean="0">
                <a:ln>
                  <a:noFill/>
                </a:ln>
                <a:solidFill>
                  <a:srgbClr val="502970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IN" sz="800" b="0" i="0" u="none" strike="noStrike" kern="1200" cap="none" spc="0" normalizeH="0" baseline="0" noProof="0" dirty="0">
              <a:ln>
                <a:noFill/>
              </a:ln>
              <a:solidFill>
                <a:srgbClr val="502970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C8FC5A-A6EA-4134-BA7C-CFF247823750}"/>
              </a:ext>
            </a:extLst>
          </p:cNvPr>
          <p:cNvSpPr/>
          <p:nvPr/>
        </p:nvSpPr>
        <p:spPr>
          <a:xfrm>
            <a:off x="230359" y="6442949"/>
            <a:ext cx="21352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502970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D1E9F2-82F2-4D26-B0D8-BD2790251676}"/>
              </a:ext>
            </a:extLst>
          </p:cNvPr>
          <p:cNvSpPr/>
          <p:nvPr/>
        </p:nvSpPr>
        <p:spPr>
          <a:xfrm>
            <a:off x="230359" y="6459379"/>
            <a:ext cx="64312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IN" sz="1000" dirty="0">
                <a:solidFill>
                  <a:srgbClr val="502970"/>
                </a:solidFill>
                <a:latin typeface="Bahnschrift"/>
              </a:rPr>
              <a:t>Source:</a:t>
            </a:r>
            <a:r>
              <a:rPr lang="en-IN" sz="1000" dirty="0">
                <a:solidFill>
                  <a:srgbClr val="502970"/>
                </a:solidFill>
              </a:rPr>
              <a:t> </a:t>
            </a:r>
            <a:endParaRPr lang="en-IN" sz="1000" dirty="0">
              <a:solidFill>
                <a:srgbClr val="502970"/>
              </a:solidFill>
              <a:latin typeface="Bahnschrif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6605CC-91AE-4E76-8752-5521D489C30C}"/>
              </a:ext>
            </a:extLst>
          </p:cNvPr>
          <p:cNvSpPr/>
          <p:nvPr/>
        </p:nvSpPr>
        <p:spPr>
          <a:xfrm>
            <a:off x="230359" y="6611779"/>
            <a:ext cx="4844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502970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Note: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CFCD66A9-2B3E-41B5-B341-0FBF02A79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happened in Year 2019 vs Year 2018</a:t>
            </a:r>
            <a:endParaRPr lang="en-IN" dirty="0"/>
          </a:p>
        </p:txBody>
      </p:sp>
      <p:sp>
        <p:nvSpPr>
          <p:cNvPr id="17" name="Shape 2005">
            <a:extLst>
              <a:ext uri="{FF2B5EF4-FFF2-40B4-BE49-F238E27FC236}">
                <a16:creationId xmlns:a16="http://schemas.microsoft.com/office/drawing/2014/main" id="{BBD32874-4E78-4B01-A604-567265589F56}"/>
              </a:ext>
            </a:extLst>
          </p:cNvPr>
          <p:cNvSpPr/>
          <p:nvPr/>
        </p:nvSpPr>
        <p:spPr>
          <a:xfrm>
            <a:off x="146540" y="2047875"/>
            <a:ext cx="1548432" cy="994035"/>
          </a:xfrm>
          <a:prstGeom prst="downArrowCallout">
            <a:avLst/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08834" tIns="108834" rIns="108834" bIns="108834" anchor="ctr" anchorCtr="0">
            <a:no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CDM</a:t>
            </a:r>
          </a:p>
          <a:p>
            <a:pPr algn="ctr"/>
            <a:r>
              <a:rPr lang="en-US" sz="1500" b="1" dirty="0">
                <a:solidFill>
                  <a:schemeClr val="bg1"/>
                </a:solidFill>
              </a:rPr>
              <a:t>Retail Volume 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AB6D166C-D723-448B-9D65-4C12B2C247F7}"/>
              </a:ext>
            </a:extLst>
          </p:cNvPr>
          <p:cNvGrpSpPr/>
          <p:nvPr/>
        </p:nvGrpSpPr>
        <p:grpSpPr>
          <a:xfrm>
            <a:off x="288935" y="3145518"/>
            <a:ext cx="1322216" cy="1257299"/>
            <a:chOff x="405049" y="3305175"/>
            <a:chExt cx="1322216" cy="1257299"/>
          </a:xfrm>
        </p:grpSpPr>
        <p:grpSp>
          <p:nvGrpSpPr>
            <p:cNvPr id="5" name="Group 1">
              <a:extLst>
                <a:ext uri="{FF2B5EF4-FFF2-40B4-BE49-F238E27FC236}">
                  <a16:creationId xmlns:a16="http://schemas.microsoft.com/office/drawing/2014/main" id="{C094062B-3C81-40B2-A616-18D200449E85}"/>
                </a:ext>
              </a:extLst>
            </p:cNvPr>
            <p:cNvGrpSpPr/>
            <p:nvPr/>
          </p:nvGrpSpPr>
          <p:grpSpPr>
            <a:xfrm>
              <a:off x="510813" y="3591514"/>
              <a:ext cx="1110688" cy="684620"/>
              <a:chOff x="443879" y="3405406"/>
              <a:chExt cx="1110688" cy="684620"/>
            </a:xfrm>
          </p:grpSpPr>
          <p:sp>
            <p:nvSpPr>
              <p:cNvPr id="18" name="Shape 2008">
                <a:extLst>
                  <a:ext uri="{FF2B5EF4-FFF2-40B4-BE49-F238E27FC236}">
                    <a16:creationId xmlns:a16="http://schemas.microsoft.com/office/drawing/2014/main" id="{138B3B85-CABA-4E15-9618-82F43D669890}"/>
                  </a:ext>
                </a:extLst>
              </p:cNvPr>
              <p:cNvSpPr/>
              <p:nvPr/>
            </p:nvSpPr>
            <p:spPr>
              <a:xfrm>
                <a:off x="443879" y="3796039"/>
                <a:ext cx="1110688" cy="293987"/>
              </a:xfrm>
              <a:prstGeom prst="roundRect">
                <a:avLst>
                  <a:gd name="adj" fmla="val 16667"/>
                </a:avLst>
              </a:prstGeom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lIns="108834" tIns="108834" rIns="108834" bIns="108834" anchor="ctr" anchorCtr="0">
                <a:noAutofit/>
              </a:bodyPr>
              <a:lstStyle/>
              <a:p>
                <a:pPr algn="ctr"/>
                <a:r>
                  <a:rPr lang="en-US" sz="1500" b="1" dirty="0">
                    <a:solidFill>
                      <a:srgbClr val="00B050"/>
                    </a:solidFill>
                  </a:rPr>
                  <a:t>+4.4%  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35EC48B-490E-445A-BF76-FF28A8C6006B}"/>
                  </a:ext>
                </a:extLst>
              </p:cNvPr>
              <p:cNvSpPr txBox="1"/>
              <p:nvPr/>
            </p:nvSpPr>
            <p:spPr>
              <a:xfrm>
                <a:off x="443879" y="3405406"/>
                <a:ext cx="11106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/>
                  <a:t>TOTAL</a:t>
                </a:r>
              </a:p>
            </p:txBody>
          </p:sp>
        </p:grp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D529E3A-3312-433A-AC49-FE823701D3D0}"/>
                </a:ext>
              </a:extLst>
            </p:cNvPr>
            <p:cNvSpPr/>
            <p:nvPr/>
          </p:nvSpPr>
          <p:spPr>
            <a:xfrm>
              <a:off x="405049" y="3305175"/>
              <a:ext cx="1322216" cy="1257299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aphicFrame>
        <p:nvGraphicFramePr>
          <p:cNvPr id="25" name="Shape 1991">
            <a:extLst>
              <a:ext uri="{FF2B5EF4-FFF2-40B4-BE49-F238E27FC236}">
                <a16:creationId xmlns:a16="http://schemas.microsoft.com/office/drawing/2014/main" id="{AB9384D6-6D16-4EAF-B5DC-563D21A971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0249974"/>
              </p:ext>
            </p:extLst>
          </p:nvPr>
        </p:nvGraphicFramePr>
        <p:xfrm>
          <a:off x="1835420" y="1684731"/>
          <a:ext cx="3457015" cy="1353371"/>
        </p:xfrm>
        <a:graphic>
          <a:graphicData uri="http://schemas.openxmlformats.org/drawingml/2006/table">
            <a:tbl>
              <a:tblPr/>
              <a:tblGrid>
                <a:gridCol w="441855">
                  <a:extLst>
                    <a:ext uri="{9D8B030D-6E8A-4147-A177-3AD203B41FA5}">
                      <a16:colId xmlns:a16="http://schemas.microsoft.com/office/drawing/2014/main" val="3305725224"/>
                    </a:ext>
                  </a:extLst>
                </a:gridCol>
                <a:gridCol w="2064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0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2732">
                <a:tc rowSpan="3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Execution</a:t>
                      </a:r>
                    </a:p>
                  </a:txBody>
                  <a:tcPr marL="121900" marR="121900" marT="91425" marB="91425" vert="vert27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Average Price/ KG</a:t>
                      </a:r>
                    </a:p>
                  </a:txBody>
                  <a:tcPr marL="121900" marR="121900" marT="91425" marB="91425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+mn-lt"/>
                        </a:rPr>
                        <a:t>17.8</a:t>
                      </a:r>
                    </a:p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+mn-lt"/>
                        </a:rPr>
                        <a:t>(+2.0%)</a:t>
                      </a:r>
                    </a:p>
                  </a:txBody>
                  <a:tcPr marL="121900" marR="121900" marT="91425" marB="91425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693656"/>
                  </a:ext>
                </a:extLst>
              </a:tr>
              <a:tr h="3969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Weighted Distribution</a:t>
                      </a:r>
                    </a:p>
                  </a:txBody>
                  <a:tcPr marL="121900" marR="121900" marT="91425" marB="91425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100</a:t>
                      </a:r>
                    </a:p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(0.0 pts.)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8218553"/>
                  </a:ext>
                </a:extLst>
              </a:tr>
              <a:tr h="372289">
                <a:tc vMerge="1"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 lang="en-US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21900" marR="121900" marT="91425" marB="91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IPS</a:t>
                      </a:r>
                    </a:p>
                  </a:txBody>
                  <a:tcPr marL="121900" marR="121900" marT="91425" marB="91425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22.5</a:t>
                      </a:r>
                    </a:p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3.8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3012618"/>
                  </a:ext>
                </a:extLst>
              </a:tr>
            </a:tbl>
          </a:graphicData>
        </a:graphic>
      </p:graphicFrame>
      <p:graphicFrame>
        <p:nvGraphicFramePr>
          <p:cNvPr id="28" name="Shape 1991">
            <a:extLst>
              <a:ext uri="{FF2B5EF4-FFF2-40B4-BE49-F238E27FC236}">
                <a16:creationId xmlns:a16="http://schemas.microsoft.com/office/drawing/2014/main" id="{24114488-A781-4642-8F00-C29EA4B67B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4892931"/>
              </p:ext>
            </p:extLst>
          </p:nvPr>
        </p:nvGraphicFramePr>
        <p:xfrm>
          <a:off x="1858006" y="3189093"/>
          <a:ext cx="3434430" cy="1606753"/>
        </p:xfrm>
        <a:graphic>
          <a:graphicData uri="http://schemas.openxmlformats.org/drawingml/2006/table">
            <a:tbl>
              <a:tblPr/>
              <a:tblGrid>
                <a:gridCol w="441992">
                  <a:extLst>
                    <a:ext uri="{9D8B030D-6E8A-4147-A177-3AD203B41FA5}">
                      <a16:colId xmlns:a16="http://schemas.microsoft.com/office/drawing/2014/main" val="1828964020"/>
                    </a:ext>
                  </a:extLst>
                </a:gridCol>
                <a:gridCol w="2115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081">
                <a:tc rowSpan="4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Marketing</a:t>
                      </a:r>
                    </a:p>
                  </a:txBody>
                  <a:tcPr marL="121900" marR="121900" marT="83114" marB="83114" vert="vert27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TV TARPs</a:t>
                      </a:r>
                    </a:p>
                  </a:txBody>
                  <a:tcPr marL="121900" marR="121900" marT="91425" marB="91425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38,727</a:t>
                      </a:r>
                    </a:p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(14.0%)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08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Digital Spends(000’)</a:t>
                      </a:r>
                    </a:p>
                  </a:txBody>
                  <a:tcPr marL="121900" marR="121900" marT="91425" marB="91425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1,227</a:t>
                      </a:r>
                    </a:p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(42.4%)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6616264"/>
                  </a:ext>
                </a:extLst>
              </a:tr>
              <a:tr h="326081">
                <a:tc vMerge="1"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83114" marB="8311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Online Video Spends(000’)</a:t>
                      </a:r>
                    </a:p>
                  </a:txBody>
                  <a:tcPr marL="121900" marR="121900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906</a:t>
                      </a:r>
                    </a:p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(39.3%)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0022506"/>
                  </a:ext>
                </a:extLst>
              </a:tr>
              <a:tr h="485659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OOH Spends(000’)</a:t>
                      </a:r>
                    </a:p>
                  </a:txBody>
                  <a:tcPr marL="121900" marR="121900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3,016</a:t>
                      </a:r>
                    </a:p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(95.6%)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4565315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7AA0B3CB-A8E7-417F-95EB-4D6B83407DA0}"/>
              </a:ext>
            </a:extLst>
          </p:cNvPr>
          <p:cNvGrpSpPr/>
          <p:nvPr/>
        </p:nvGrpSpPr>
        <p:grpSpPr>
          <a:xfrm>
            <a:off x="4062330" y="6231112"/>
            <a:ext cx="1597689" cy="335366"/>
            <a:chOff x="8861950" y="5876590"/>
            <a:chExt cx="1597689" cy="335366"/>
          </a:xfrm>
        </p:grpSpPr>
        <p:sp>
          <p:nvSpPr>
            <p:cNvPr id="49" name="Content Placeholder 4">
              <a:extLst>
                <a:ext uri="{FF2B5EF4-FFF2-40B4-BE49-F238E27FC236}">
                  <a16:creationId xmlns:a16="http://schemas.microsoft.com/office/drawing/2014/main" id="{D7C31AC0-5A5E-40C1-B022-2C84F9C60900}"/>
                </a:ext>
              </a:extLst>
            </p:cNvPr>
            <p:cNvSpPr txBox="1">
              <a:spLocks/>
            </p:cNvSpPr>
            <p:nvPr/>
          </p:nvSpPr>
          <p:spPr>
            <a:xfrm>
              <a:off x="8983264" y="5876590"/>
              <a:ext cx="1476375" cy="335366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b="1" dirty="0">
                  <a:solidFill>
                    <a:srgbClr val="00B050"/>
                  </a:solidFill>
                </a:rPr>
                <a:t>Positive Impact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4CC6067-100D-4E4B-A156-C31EB4A98077}"/>
                </a:ext>
              </a:extLst>
            </p:cNvPr>
            <p:cNvSpPr txBox="1"/>
            <p:nvPr/>
          </p:nvSpPr>
          <p:spPr>
            <a:xfrm>
              <a:off x="8861950" y="5978127"/>
              <a:ext cx="142155" cy="132292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 anchor="ctr">
              <a:noAutofit/>
            </a:bodyPr>
            <a:lstStyle/>
            <a:p>
              <a:endParaRPr lang="en-US" sz="12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D5758FF-63C4-4CB6-8A9E-DB7ABD10915D}"/>
              </a:ext>
            </a:extLst>
          </p:cNvPr>
          <p:cNvGrpSpPr/>
          <p:nvPr/>
        </p:nvGrpSpPr>
        <p:grpSpPr>
          <a:xfrm>
            <a:off x="5649599" y="6231112"/>
            <a:ext cx="1608109" cy="335366"/>
            <a:chOff x="10449219" y="5876590"/>
            <a:chExt cx="1608109" cy="335366"/>
          </a:xfrm>
        </p:grpSpPr>
        <p:sp>
          <p:nvSpPr>
            <p:cNvPr id="50" name="Content Placeholder 4">
              <a:extLst>
                <a:ext uri="{FF2B5EF4-FFF2-40B4-BE49-F238E27FC236}">
                  <a16:creationId xmlns:a16="http://schemas.microsoft.com/office/drawing/2014/main" id="{56F02C3B-5B29-4492-9305-F87C3D0FE3A6}"/>
                </a:ext>
              </a:extLst>
            </p:cNvPr>
            <p:cNvSpPr txBox="1">
              <a:spLocks/>
            </p:cNvSpPr>
            <p:nvPr/>
          </p:nvSpPr>
          <p:spPr>
            <a:xfrm>
              <a:off x="10580953" y="5876590"/>
              <a:ext cx="1476375" cy="335366"/>
            </a:xfrm>
            <a:prstGeom prst="rect">
              <a:avLst/>
            </a:prstGeom>
          </p:spPr>
          <p:txBody>
            <a:bodyPr vert="horz" lIns="76200" tIns="38100" rIns="76200" bIns="38100" rtlCol="0" anchor="ctr">
              <a:normAutofit/>
            </a:bodyPr>
            <a:lstStyle>
              <a:lvl1pPr marL="0" indent="0" algn="l" defTabSz="1097280" rtl="0" eaLnBrk="1" latinLnBrk="0" hangingPunct="1">
                <a:lnSpc>
                  <a:spcPct val="90000"/>
                </a:lnSpc>
                <a:spcBef>
                  <a:spcPts val="1200"/>
                </a:spcBef>
                <a:buFont typeface="Arial" panose="020B0604020202020204" pitchFamily="34" charset="0"/>
                <a:buNone/>
                <a:defRPr sz="12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22960" indent="-274320" algn="l" defTabSz="109728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71600" indent="-274320" algn="l" defTabSz="109728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20240" indent="-274320" algn="l" defTabSz="109728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68880" indent="-274320" algn="l" defTabSz="109728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17520" indent="-274320" algn="l" defTabSz="109728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566160" indent="-274320" algn="l" defTabSz="109728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114800" indent="-274320" algn="l" defTabSz="109728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63440" indent="-274320" algn="l" defTabSz="109728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0000"/>
                  </a:solidFill>
                </a:rPr>
                <a:t>Negative Impact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9F72915-B600-4F6F-88FD-A9D54203D58A}"/>
                </a:ext>
              </a:extLst>
            </p:cNvPr>
            <p:cNvSpPr txBox="1"/>
            <p:nvPr/>
          </p:nvSpPr>
          <p:spPr>
            <a:xfrm>
              <a:off x="10449219" y="5978127"/>
              <a:ext cx="142155" cy="132292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 anchor="ctr">
              <a:noAutofit/>
            </a:bodyPr>
            <a:lstStyle/>
            <a:p>
              <a:endParaRPr lang="en-US" sz="1200" dirty="0"/>
            </a:p>
          </p:txBody>
        </p:sp>
      </p:grpSp>
      <p:graphicFrame>
        <p:nvGraphicFramePr>
          <p:cNvPr id="29" name="Shape 1991">
            <a:extLst>
              <a:ext uri="{FF2B5EF4-FFF2-40B4-BE49-F238E27FC236}">
                <a16:creationId xmlns:a16="http://schemas.microsoft.com/office/drawing/2014/main" id="{842846AD-564D-4A8A-9CEF-1FE1B923E1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3495969"/>
              </p:ext>
            </p:extLst>
          </p:nvPr>
        </p:nvGraphicFramePr>
        <p:xfrm>
          <a:off x="5391215" y="1629346"/>
          <a:ext cx="5379606" cy="1551934"/>
        </p:xfrm>
        <a:graphic>
          <a:graphicData uri="http://schemas.openxmlformats.org/drawingml/2006/table">
            <a:tbl>
              <a:tblPr/>
              <a:tblGrid>
                <a:gridCol w="896601">
                  <a:extLst>
                    <a:ext uri="{9D8B030D-6E8A-4147-A177-3AD203B41FA5}">
                      <a16:colId xmlns:a16="http://schemas.microsoft.com/office/drawing/2014/main" val="577114790"/>
                    </a:ext>
                  </a:extLst>
                </a:gridCol>
                <a:gridCol w="896601">
                  <a:extLst>
                    <a:ext uri="{9D8B030D-6E8A-4147-A177-3AD203B41FA5}">
                      <a16:colId xmlns:a16="http://schemas.microsoft.com/office/drawing/2014/main" val="3439558629"/>
                    </a:ext>
                  </a:extLst>
                </a:gridCol>
                <a:gridCol w="8966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66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24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07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78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</a:rPr>
                        <a:t>17.9</a:t>
                      </a:r>
                    </a:p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</a:rPr>
                        <a:t>(+2.1%)</a:t>
                      </a:r>
                    </a:p>
                  </a:txBody>
                  <a:tcPr marL="7938" marR="7938" marT="79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</a:rPr>
                        <a:t>17.8</a:t>
                      </a:r>
                    </a:p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</a:rPr>
                        <a:t>(+2.2%)</a:t>
                      </a:r>
                    </a:p>
                  </a:txBody>
                  <a:tcPr marL="7938" marR="7938" marT="79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</a:rPr>
                        <a:t>17.6</a:t>
                      </a:r>
                    </a:p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</a:rPr>
                        <a:t>(+1.4%)</a:t>
                      </a:r>
                    </a:p>
                  </a:txBody>
                  <a:tcPr marL="7938" marR="7938" marT="79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</a:rPr>
                        <a:t>17.5</a:t>
                      </a:r>
                    </a:p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</a:rPr>
                        <a:t>(+2.1%)</a:t>
                      </a:r>
                    </a:p>
                  </a:txBody>
                  <a:tcPr marL="7938" marR="7938" marT="79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</a:rPr>
                        <a:t>17.8</a:t>
                      </a:r>
                    </a:p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</a:rPr>
                        <a:t>(+2.1%)</a:t>
                      </a:r>
                    </a:p>
                  </a:txBody>
                  <a:tcPr marL="7938" marR="7938" marT="79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</a:rPr>
                        <a:t>17.8</a:t>
                      </a:r>
                    </a:p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</a:rPr>
                        <a:t>(+2.2%)</a:t>
                      </a:r>
                    </a:p>
                  </a:txBody>
                  <a:tcPr marL="7938" marR="7938" marT="7938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371"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+mj-lt"/>
                        </a:rPr>
                        <a:t>100</a:t>
                      </a:r>
                    </a:p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+mj-lt"/>
                        </a:rPr>
                        <a:t>(0)</a:t>
                      </a:r>
                    </a:p>
                  </a:txBody>
                  <a:tcPr marL="121900" marR="121900" marT="91425" marB="9142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(0)</a:t>
                      </a:r>
                      <a:endParaRPr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00" marR="121900" marT="91425" marB="9142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(0)</a:t>
                      </a:r>
                      <a:endParaRPr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00" marR="121900" marT="91425" marB="9142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(0)</a:t>
                      </a:r>
                      <a:endParaRPr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00" marR="121900" marT="91425" marB="9142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(0)</a:t>
                      </a:r>
                      <a:endParaRPr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00" marR="121900" marT="91425" marB="9142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(0)</a:t>
                      </a:r>
                      <a:endParaRPr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00" marR="121900" marT="91425" marB="91425" anchor="ctr"/>
                </a:tc>
                <a:extLst>
                  <a:ext uri="{0D108BD9-81ED-4DB2-BD59-A6C34878D82A}">
                    <a16:rowId xmlns:a16="http://schemas.microsoft.com/office/drawing/2014/main" val="1592629733"/>
                  </a:ext>
                </a:extLst>
              </a:tr>
              <a:tr h="4244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</a:rPr>
                        <a:t>26.8</a:t>
                      </a:r>
                    </a:p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</a:rPr>
                        <a:t>3.5</a:t>
                      </a:r>
                    </a:p>
                  </a:txBody>
                  <a:tcPr marL="5954" marR="5954" marT="79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</a:rPr>
                        <a:t>27.3</a:t>
                      </a:r>
                    </a:p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</a:rPr>
                        <a:t>3.6</a:t>
                      </a:r>
                    </a:p>
                  </a:txBody>
                  <a:tcPr marL="5954" marR="5954" marT="79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</a:rPr>
                        <a:t>27.0</a:t>
                      </a:r>
                    </a:p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</a:rPr>
                        <a:t>3.1</a:t>
                      </a:r>
                    </a:p>
                  </a:txBody>
                  <a:tcPr marL="5954" marR="5954" marT="79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</a:rPr>
                        <a:t>27.0</a:t>
                      </a:r>
                    </a:p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</a:rPr>
                        <a:t>4.1</a:t>
                      </a:r>
                    </a:p>
                  </a:txBody>
                  <a:tcPr marL="5954" marR="5954" marT="79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</a:rPr>
                        <a:t>26.3</a:t>
                      </a:r>
                    </a:p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</a:rPr>
                        <a:t>3.5</a:t>
                      </a:r>
                    </a:p>
                  </a:txBody>
                  <a:tcPr marL="5954" marR="5954" marT="79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27.5</a:t>
                      </a:r>
                    </a:p>
                    <a:p>
                      <a:pPr algn="ctr" fontAlgn="ctr"/>
                      <a:r>
                        <a:rPr lang="en-US" sz="12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3.9</a:t>
                      </a:r>
                      <a:endParaRPr lang="en-US" sz="1200" b="1" i="0" u="none" strike="noStrike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54" marR="5954" marT="7938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2" name="Group 60"/>
          <p:cNvGrpSpPr/>
          <p:nvPr/>
        </p:nvGrpSpPr>
        <p:grpSpPr>
          <a:xfrm>
            <a:off x="5404789" y="1039692"/>
            <a:ext cx="6178958" cy="553978"/>
            <a:chOff x="5404789" y="1899515"/>
            <a:chExt cx="6178958" cy="670539"/>
          </a:xfrm>
        </p:grpSpPr>
        <p:grpSp>
          <p:nvGrpSpPr>
            <p:cNvPr id="13" name="Group 29">
              <a:extLst>
                <a:ext uri="{FF2B5EF4-FFF2-40B4-BE49-F238E27FC236}">
                  <a16:creationId xmlns:a16="http://schemas.microsoft.com/office/drawing/2014/main" id="{A6189DE7-7199-4BF0-B4A1-EE91BA452F02}"/>
                </a:ext>
              </a:extLst>
            </p:cNvPr>
            <p:cNvGrpSpPr/>
            <p:nvPr/>
          </p:nvGrpSpPr>
          <p:grpSpPr>
            <a:xfrm>
              <a:off x="5404789" y="1936633"/>
              <a:ext cx="764657" cy="633421"/>
              <a:chOff x="2353240" y="696036"/>
              <a:chExt cx="1017758" cy="696763"/>
            </a:xfrm>
          </p:grpSpPr>
          <p:sp>
            <p:nvSpPr>
              <p:cNvPr id="31" name="Shape 2008">
                <a:extLst>
                  <a:ext uri="{FF2B5EF4-FFF2-40B4-BE49-F238E27FC236}">
                    <a16:creationId xmlns:a16="http://schemas.microsoft.com/office/drawing/2014/main" id="{9EA176F8-D60C-47B9-B95F-67D617A5C9FE}"/>
                  </a:ext>
                </a:extLst>
              </p:cNvPr>
              <p:cNvSpPr/>
              <p:nvPr/>
            </p:nvSpPr>
            <p:spPr>
              <a:xfrm>
                <a:off x="2353240" y="1050878"/>
                <a:ext cx="1017757" cy="341921"/>
              </a:xfrm>
              <a:prstGeom prst="roundRect">
                <a:avLst>
                  <a:gd name="adj" fmla="val 16667"/>
                </a:avLst>
              </a:prstGeom>
              <a:ln>
                <a:solidFill>
                  <a:srgbClr val="00B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lIns="108834" tIns="108834" rIns="108834" bIns="108834" anchor="ctr" anchorCtr="0">
                <a:noAutofit/>
              </a:bodyPr>
              <a:lstStyle/>
              <a:p>
                <a:pPr algn="ctr"/>
                <a:r>
                  <a:rPr lang="en-US" sz="1200" b="1" dirty="0">
                    <a:solidFill>
                      <a:srgbClr val="00B050"/>
                    </a:solidFill>
                  </a:rPr>
                  <a:t>+3.5%  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42C4466-A7C7-49B7-9E7F-26BD89752FB5}"/>
                  </a:ext>
                </a:extLst>
              </p:cNvPr>
              <p:cNvSpPr txBox="1"/>
              <p:nvPr/>
            </p:nvSpPr>
            <p:spPr>
              <a:xfrm>
                <a:off x="2356036" y="696036"/>
                <a:ext cx="1014962" cy="348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100" b="1" dirty="0"/>
                  <a:t>NSW</a:t>
                </a:r>
              </a:p>
            </p:txBody>
          </p:sp>
        </p:grpSp>
        <p:grpSp>
          <p:nvGrpSpPr>
            <p:cNvPr id="14" name="Group 34">
              <a:extLst>
                <a:ext uri="{FF2B5EF4-FFF2-40B4-BE49-F238E27FC236}">
                  <a16:creationId xmlns:a16="http://schemas.microsoft.com/office/drawing/2014/main" id="{3D7BDE2A-10B8-4B57-AB36-2F68ACCD1C79}"/>
                </a:ext>
              </a:extLst>
            </p:cNvPr>
            <p:cNvGrpSpPr/>
            <p:nvPr/>
          </p:nvGrpSpPr>
          <p:grpSpPr>
            <a:xfrm>
              <a:off x="7269960" y="1924182"/>
              <a:ext cx="774913" cy="633422"/>
              <a:chOff x="2353240" y="696035"/>
              <a:chExt cx="1031408" cy="696764"/>
            </a:xfrm>
          </p:grpSpPr>
          <p:sp>
            <p:nvSpPr>
              <p:cNvPr id="36" name="Shape 2008">
                <a:extLst>
                  <a:ext uri="{FF2B5EF4-FFF2-40B4-BE49-F238E27FC236}">
                    <a16:creationId xmlns:a16="http://schemas.microsoft.com/office/drawing/2014/main" id="{5E8BF4F3-AB87-4B21-B58B-0B6422685BD6}"/>
                  </a:ext>
                </a:extLst>
              </p:cNvPr>
              <p:cNvSpPr/>
              <p:nvPr/>
            </p:nvSpPr>
            <p:spPr>
              <a:xfrm>
                <a:off x="2353240" y="1050878"/>
                <a:ext cx="1017757" cy="341921"/>
              </a:xfrm>
              <a:prstGeom prst="roundRect">
                <a:avLst>
                  <a:gd name="adj" fmla="val 16667"/>
                </a:avLst>
              </a:prstGeom>
              <a:ln>
                <a:solidFill>
                  <a:srgbClr val="00B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lIns="108834" tIns="108834" rIns="108834" bIns="108834" anchor="ctr" anchorCtr="0">
                <a:noAutofit/>
              </a:bodyPr>
              <a:lstStyle/>
              <a:p>
                <a:pPr algn="ctr"/>
                <a:r>
                  <a:rPr lang="en-US" sz="1200" b="1" dirty="0">
                    <a:solidFill>
                      <a:srgbClr val="00B050"/>
                    </a:solidFill>
                  </a:rPr>
                  <a:t>+5.8%  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3149F9A-8E2D-4630-9268-B886EC5ED7CE}"/>
                  </a:ext>
                </a:extLst>
              </p:cNvPr>
              <p:cNvSpPr txBox="1"/>
              <p:nvPr/>
            </p:nvSpPr>
            <p:spPr>
              <a:xfrm>
                <a:off x="2369686" y="696035"/>
                <a:ext cx="1014962" cy="368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b="1" dirty="0"/>
                  <a:t>SA</a:t>
                </a:r>
              </a:p>
            </p:txBody>
          </p:sp>
        </p:grpSp>
        <p:grpSp>
          <p:nvGrpSpPr>
            <p:cNvPr id="15" name="Group 38">
              <a:extLst>
                <a:ext uri="{FF2B5EF4-FFF2-40B4-BE49-F238E27FC236}">
                  <a16:creationId xmlns:a16="http://schemas.microsoft.com/office/drawing/2014/main" id="{CE7C0FD3-AC06-4457-86E3-371516DF9CB9}"/>
                </a:ext>
              </a:extLst>
            </p:cNvPr>
            <p:cNvGrpSpPr/>
            <p:nvPr/>
          </p:nvGrpSpPr>
          <p:grpSpPr>
            <a:xfrm>
              <a:off x="6263411" y="1930589"/>
              <a:ext cx="960349" cy="633420"/>
              <a:chOff x="2245056" y="696037"/>
              <a:chExt cx="1278225" cy="696762"/>
            </a:xfrm>
          </p:grpSpPr>
          <p:sp>
            <p:nvSpPr>
              <p:cNvPr id="40" name="Shape 2008">
                <a:extLst>
                  <a:ext uri="{FF2B5EF4-FFF2-40B4-BE49-F238E27FC236}">
                    <a16:creationId xmlns:a16="http://schemas.microsoft.com/office/drawing/2014/main" id="{FCFF7B27-DA0D-449C-8206-6D0C8EFEDC29}"/>
                  </a:ext>
                </a:extLst>
              </p:cNvPr>
              <p:cNvSpPr/>
              <p:nvPr/>
            </p:nvSpPr>
            <p:spPr>
              <a:xfrm>
                <a:off x="2353240" y="1050878"/>
                <a:ext cx="1017757" cy="341921"/>
              </a:xfrm>
              <a:prstGeom prst="roundRect">
                <a:avLst>
                  <a:gd name="adj" fmla="val 16667"/>
                </a:avLst>
              </a:prstGeom>
              <a:ln>
                <a:solidFill>
                  <a:srgbClr val="00B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lIns="108834" tIns="108834" rIns="108834" bIns="108834" anchor="ctr" anchorCtr="0">
                <a:noAutofit/>
              </a:bodyPr>
              <a:lstStyle/>
              <a:p>
                <a:pPr algn="ctr"/>
                <a:r>
                  <a:rPr lang="en-US" sz="1200" b="1" dirty="0">
                    <a:solidFill>
                      <a:srgbClr val="00B050"/>
                    </a:solidFill>
                  </a:rPr>
                  <a:t>+4.6%  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D57CA00-B887-40AA-88AF-9276FE856560}"/>
                  </a:ext>
                </a:extLst>
              </p:cNvPr>
              <p:cNvSpPr txBox="1"/>
              <p:nvPr/>
            </p:nvSpPr>
            <p:spPr>
              <a:xfrm>
                <a:off x="2245056" y="696037"/>
                <a:ext cx="1278225" cy="368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b="1" dirty="0"/>
                  <a:t>QLD</a:t>
                </a:r>
              </a:p>
            </p:txBody>
          </p:sp>
        </p:grpSp>
        <p:grpSp>
          <p:nvGrpSpPr>
            <p:cNvPr id="16" name="Group 41">
              <a:extLst>
                <a:ext uri="{FF2B5EF4-FFF2-40B4-BE49-F238E27FC236}">
                  <a16:creationId xmlns:a16="http://schemas.microsoft.com/office/drawing/2014/main" id="{740C5421-98A5-4E13-AAAF-F5FDA1950BF9}"/>
                </a:ext>
              </a:extLst>
            </p:cNvPr>
            <p:cNvGrpSpPr/>
            <p:nvPr/>
          </p:nvGrpSpPr>
          <p:grpSpPr>
            <a:xfrm>
              <a:off x="9005612" y="1916909"/>
              <a:ext cx="882971" cy="633421"/>
              <a:chOff x="2301446" y="696036"/>
              <a:chExt cx="1175235" cy="696763"/>
            </a:xfrm>
          </p:grpSpPr>
          <p:sp>
            <p:nvSpPr>
              <p:cNvPr id="43" name="Shape 2008">
                <a:extLst>
                  <a:ext uri="{FF2B5EF4-FFF2-40B4-BE49-F238E27FC236}">
                    <a16:creationId xmlns:a16="http://schemas.microsoft.com/office/drawing/2014/main" id="{E050F756-0459-4D60-92CC-B9793693DC1A}"/>
                  </a:ext>
                </a:extLst>
              </p:cNvPr>
              <p:cNvSpPr/>
              <p:nvPr/>
            </p:nvSpPr>
            <p:spPr>
              <a:xfrm>
                <a:off x="2353240" y="1050878"/>
                <a:ext cx="1017757" cy="341921"/>
              </a:xfrm>
              <a:prstGeom prst="roundRect">
                <a:avLst>
                  <a:gd name="adj" fmla="val 16667"/>
                </a:avLst>
              </a:prstGeom>
              <a:ln>
                <a:solidFill>
                  <a:srgbClr val="00B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lIns="108834" tIns="108834" rIns="108834" bIns="108834" anchor="ctr" anchorCtr="0">
                <a:noAutofit/>
              </a:bodyPr>
              <a:lstStyle/>
              <a:p>
                <a:pPr algn="ctr"/>
                <a:r>
                  <a:rPr lang="en-US" sz="1200" b="1" dirty="0">
                    <a:solidFill>
                      <a:srgbClr val="00B050"/>
                    </a:solidFill>
                  </a:rPr>
                  <a:t>+4.4%  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20B07D4-460F-48B3-9C7D-C73285D4D2D4}"/>
                  </a:ext>
                </a:extLst>
              </p:cNvPr>
              <p:cNvSpPr txBox="1"/>
              <p:nvPr/>
            </p:nvSpPr>
            <p:spPr>
              <a:xfrm>
                <a:off x="2301446" y="696036"/>
                <a:ext cx="1175235" cy="368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b="1" dirty="0"/>
                  <a:t>VIC</a:t>
                </a:r>
              </a:p>
            </p:txBody>
          </p:sp>
        </p:grpSp>
        <p:grpSp>
          <p:nvGrpSpPr>
            <p:cNvPr id="20" name="Group 44">
              <a:extLst>
                <a:ext uri="{FF2B5EF4-FFF2-40B4-BE49-F238E27FC236}">
                  <a16:creationId xmlns:a16="http://schemas.microsoft.com/office/drawing/2014/main" id="{E727837C-1AFB-4A7A-A0A5-10D660292A0F}"/>
                </a:ext>
              </a:extLst>
            </p:cNvPr>
            <p:cNvGrpSpPr/>
            <p:nvPr/>
          </p:nvGrpSpPr>
          <p:grpSpPr>
            <a:xfrm>
              <a:off x="8138838" y="1911036"/>
              <a:ext cx="772809" cy="633421"/>
              <a:chOff x="2342389" y="696036"/>
              <a:chExt cx="1028608" cy="696763"/>
            </a:xfrm>
          </p:grpSpPr>
          <p:sp>
            <p:nvSpPr>
              <p:cNvPr id="48" name="Shape 2008">
                <a:extLst>
                  <a:ext uri="{FF2B5EF4-FFF2-40B4-BE49-F238E27FC236}">
                    <a16:creationId xmlns:a16="http://schemas.microsoft.com/office/drawing/2014/main" id="{EA46F3B3-5035-4659-B33B-66E1DFB5221D}"/>
                  </a:ext>
                </a:extLst>
              </p:cNvPr>
              <p:cNvSpPr/>
              <p:nvPr/>
            </p:nvSpPr>
            <p:spPr>
              <a:xfrm>
                <a:off x="2353240" y="1050878"/>
                <a:ext cx="1017757" cy="341921"/>
              </a:xfrm>
              <a:prstGeom prst="roundRect">
                <a:avLst>
                  <a:gd name="adj" fmla="val 16667"/>
                </a:avLst>
              </a:prstGeom>
              <a:ln>
                <a:solidFill>
                  <a:srgbClr val="00B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lIns="108834" tIns="108834" rIns="108834" bIns="108834" anchor="ctr" anchorCtr="0">
                <a:noAutofit/>
              </a:bodyPr>
              <a:lstStyle/>
              <a:p>
                <a:pPr algn="ctr"/>
                <a:r>
                  <a:rPr lang="en-US" sz="1200" b="1" dirty="0">
                    <a:solidFill>
                      <a:srgbClr val="00B050"/>
                    </a:solidFill>
                  </a:rPr>
                  <a:t>+6.5%  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8972D0-BCD0-4F9E-96B0-69B1A3F09581}"/>
                  </a:ext>
                </a:extLst>
              </p:cNvPr>
              <p:cNvSpPr txBox="1"/>
              <p:nvPr/>
            </p:nvSpPr>
            <p:spPr>
              <a:xfrm>
                <a:off x="2342389" y="696036"/>
                <a:ext cx="1014961" cy="368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b="1" dirty="0"/>
                  <a:t>TAS</a:t>
                </a: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BF78023C-621B-4A34-A427-8FB81C1E5B4F}"/>
                </a:ext>
              </a:extLst>
            </p:cNvPr>
            <p:cNvGrpSpPr/>
            <p:nvPr/>
          </p:nvGrpSpPr>
          <p:grpSpPr>
            <a:xfrm>
              <a:off x="9927071" y="1911036"/>
              <a:ext cx="764656" cy="633421"/>
              <a:chOff x="2353240" y="696036"/>
              <a:chExt cx="1017757" cy="696763"/>
            </a:xfrm>
          </p:grpSpPr>
          <p:sp>
            <p:nvSpPr>
              <p:cNvPr id="55" name="Shape 2008">
                <a:extLst>
                  <a:ext uri="{FF2B5EF4-FFF2-40B4-BE49-F238E27FC236}">
                    <a16:creationId xmlns:a16="http://schemas.microsoft.com/office/drawing/2014/main" id="{8076869D-6500-4D52-BDA7-85226A485A66}"/>
                  </a:ext>
                </a:extLst>
              </p:cNvPr>
              <p:cNvSpPr/>
              <p:nvPr/>
            </p:nvSpPr>
            <p:spPr>
              <a:xfrm>
                <a:off x="2353240" y="1050878"/>
                <a:ext cx="1017757" cy="341921"/>
              </a:xfrm>
              <a:prstGeom prst="roundRect">
                <a:avLst>
                  <a:gd name="adj" fmla="val 16667"/>
                </a:avLst>
              </a:prstGeom>
              <a:ln>
                <a:solidFill>
                  <a:srgbClr val="00B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lIns="108834" tIns="108834" rIns="108834" bIns="108834" anchor="ctr" anchorCtr="0">
                <a:noAutofit/>
              </a:bodyPr>
              <a:lstStyle/>
              <a:p>
                <a:pPr algn="ctr"/>
                <a:r>
                  <a:rPr lang="en-US" sz="1200" b="1" dirty="0">
                    <a:solidFill>
                      <a:srgbClr val="00B050"/>
                    </a:solidFill>
                  </a:rPr>
                  <a:t>+4.5%  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A06F16B-F61B-48DF-A3E4-08D82FADB0B6}"/>
                  </a:ext>
                </a:extLst>
              </p:cNvPr>
              <p:cNvSpPr txBox="1"/>
              <p:nvPr/>
            </p:nvSpPr>
            <p:spPr>
              <a:xfrm>
                <a:off x="2356036" y="696036"/>
                <a:ext cx="1014961" cy="368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b="1" dirty="0"/>
                  <a:t>WA</a:t>
                </a:r>
              </a:p>
            </p:txBody>
          </p:sp>
        </p:grpSp>
        <p:grpSp>
          <p:nvGrpSpPr>
            <p:cNvPr id="22" name="Group 56">
              <a:extLst>
                <a:ext uri="{FF2B5EF4-FFF2-40B4-BE49-F238E27FC236}">
                  <a16:creationId xmlns:a16="http://schemas.microsoft.com/office/drawing/2014/main" id="{022FFD91-3ADD-4056-8512-0B1F0DF499E3}"/>
                </a:ext>
              </a:extLst>
            </p:cNvPr>
            <p:cNvGrpSpPr/>
            <p:nvPr/>
          </p:nvGrpSpPr>
          <p:grpSpPr>
            <a:xfrm>
              <a:off x="10742273" y="1899515"/>
              <a:ext cx="841474" cy="633421"/>
              <a:chOff x="2250997" y="696036"/>
              <a:chExt cx="1120002" cy="696763"/>
            </a:xfrm>
          </p:grpSpPr>
          <p:sp>
            <p:nvSpPr>
              <p:cNvPr id="58" name="Shape 2008">
                <a:extLst>
                  <a:ext uri="{FF2B5EF4-FFF2-40B4-BE49-F238E27FC236}">
                    <a16:creationId xmlns:a16="http://schemas.microsoft.com/office/drawing/2014/main" id="{ABA35E97-9CE0-4DA4-B774-01DE54C8A472}"/>
                  </a:ext>
                </a:extLst>
              </p:cNvPr>
              <p:cNvSpPr/>
              <p:nvPr/>
            </p:nvSpPr>
            <p:spPr>
              <a:xfrm>
                <a:off x="2353240" y="1050878"/>
                <a:ext cx="1017757" cy="341921"/>
              </a:xfrm>
              <a:prstGeom prst="roundRect">
                <a:avLst>
                  <a:gd name="adj" fmla="val 16667"/>
                </a:avLst>
              </a:prstGeom>
              <a:ln>
                <a:solidFill>
                  <a:srgbClr val="00B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lIns="108834" tIns="108834" rIns="108834" bIns="108834" anchor="ctr" anchorCtr="0">
                <a:noAutofit/>
              </a:bodyPr>
              <a:lstStyle/>
              <a:p>
                <a:pPr algn="ctr"/>
                <a:r>
                  <a:rPr lang="en-US" sz="1200" b="1" dirty="0">
                    <a:solidFill>
                      <a:srgbClr val="00B050"/>
                    </a:solidFill>
                  </a:rPr>
                  <a:t>+3.5%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68AF39A-D07B-47D2-9A40-82FB50983B24}"/>
                  </a:ext>
                </a:extLst>
              </p:cNvPr>
              <p:cNvSpPr txBox="1"/>
              <p:nvPr/>
            </p:nvSpPr>
            <p:spPr>
              <a:xfrm>
                <a:off x="2250997" y="696036"/>
                <a:ext cx="1120002" cy="368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b="1" dirty="0"/>
                  <a:t>Category</a:t>
                </a:r>
              </a:p>
            </p:txBody>
          </p:sp>
        </p:grpSp>
      </p:grpSp>
      <p:graphicFrame>
        <p:nvGraphicFramePr>
          <p:cNvPr id="60" name="Shape 1991">
            <a:extLst>
              <a:ext uri="{FF2B5EF4-FFF2-40B4-BE49-F238E27FC236}">
                <a16:creationId xmlns:a16="http://schemas.microsoft.com/office/drawing/2014/main" id="{0C6518DC-1706-4008-8B15-C61E1D74D7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5198895"/>
              </p:ext>
            </p:extLst>
          </p:nvPr>
        </p:nvGraphicFramePr>
        <p:xfrm>
          <a:off x="1858006" y="4908613"/>
          <a:ext cx="9880707" cy="1325931"/>
        </p:xfrm>
        <a:graphic>
          <a:graphicData uri="http://schemas.openxmlformats.org/drawingml/2006/table">
            <a:tbl>
              <a:tblPr/>
              <a:tblGrid>
                <a:gridCol w="430215">
                  <a:extLst>
                    <a:ext uri="{9D8B030D-6E8A-4147-A177-3AD203B41FA5}">
                      <a16:colId xmlns:a16="http://schemas.microsoft.com/office/drawing/2014/main" val="1828964020"/>
                    </a:ext>
                  </a:extLst>
                </a:gridCol>
                <a:gridCol w="2848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03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0302">
                  <a:extLst>
                    <a:ext uri="{9D8B030D-6E8A-4147-A177-3AD203B41FA5}">
                      <a16:colId xmlns:a16="http://schemas.microsoft.com/office/drawing/2014/main" val="3277672644"/>
                    </a:ext>
                  </a:extLst>
                </a:gridCol>
                <a:gridCol w="1100302">
                  <a:extLst>
                    <a:ext uri="{9D8B030D-6E8A-4147-A177-3AD203B41FA5}">
                      <a16:colId xmlns:a16="http://schemas.microsoft.com/office/drawing/2014/main" val="3847842392"/>
                    </a:ext>
                  </a:extLst>
                </a:gridCol>
                <a:gridCol w="1100302">
                  <a:extLst>
                    <a:ext uri="{9D8B030D-6E8A-4147-A177-3AD203B41FA5}">
                      <a16:colId xmlns:a16="http://schemas.microsoft.com/office/drawing/2014/main" val="3204920424"/>
                    </a:ext>
                  </a:extLst>
                </a:gridCol>
                <a:gridCol w="1100302">
                  <a:extLst>
                    <a:ext uri="{9D8B030D-6E8A-4147-A177-3AD203B41FA5}">
                      <a16:colId xmlns:a16="http://schemas.microsoft.com/office/drawing/2014/main" val="261450549"/>
                    </a:ext>
                  </a:extLst>
                </a:gridCol>
                <a:gridCol w="11003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8519">
                <a:tc rowSpan="4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Competition</a:t>
                      </a:r>
                    </a:p>
                  </a:txBody>
                  <a:tcPr marL="121900" marR="121900" marT="83114" marB="83114" vert="vert27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C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Competition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Darrell Lea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Kit Kat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Lindt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 &amp; M's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Maltesers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Mars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42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193.1%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12.8%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-1.9%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-21.0%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6.7%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16.6%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6616264"/>
                  </a:ext>
                </a:extLst>
              </a:tr>
              <a:tr h="35863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Average Price/KG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20.0</a:t>
                      </a:r>
                    </a:p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(-20.1%)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19.2</a:t>
                      </a:r>
                    </a:p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(-1.0%)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33.9</a:t>
                      </a:r>
                    </a:p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(1.6%)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16.8</a:t>
                      </a:r>
                    </a:p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(-1.4%)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19.6</a:t>
                      </a:r>
                    </a:p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(4.1%)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15.8</a:t>
                      </a:r>
                    </a:p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(-1.3%)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2444122"/>
                  </a:ext>
                </a:extLst>
              </a:tr>
              <a:tr h="216971">
                <a:tc vMerge="1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83114" marB="83114" vert="vert27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C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Weighted Distribution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0.1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955949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B8922E12-6D71-4DC4-8EDD-488D4AF767BC}"/>
              </a:ext>
            </a:extLst>
          </p:cNvPr>
          <p:cNvSpPr txBox="1"/>
          <p:nvPr/>
        </p:nvSpPr>
        <p:spPr>
          <a:xfrm>
            <a:off x="196948" y="764188"/>
            <a:ext cx="10432950" cy="338554"/>
          </a:xfrm>
          <a:prstGeom prst="rect">
            <a:avLst/>
          </a:prstGeom>
          <a:solidFill>
            <a:srgbClr val="F3EBF9"/>
          </a:solidFill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++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4BA78C-098A-4C48-8E42-CAD8B40FC99D}"/>
              </a:ext>
            </a:extLst>
          </p:cNvPr>
          <p:cNvSpPr txBox="1"/>
          <p:nvPr/>
        </p:nvSpPr>
        <p:spPr>
          <a:xfrm>
            <a:off x="2798618" y="1244768"/>
            <a:ext cx="1392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Inflation – %</a:t>
            </a:r>
            <a:endParaRPr lang="en-US" sz="1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E052A79-D284-4376-A745-CD122CB66F79}"/>
              </a:ext>
            </a:extLst>
          </p:cNvPr>
          <p:cNvSpPr/>
          <p:nvPr/>
        </p:nvSpPr>
        <p:spPr>
          <a:xfrm>
            <a:off x="2798618" y="1202901"/>
            <a:ext cx="1529614" cy="395683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A48F09A-5ED9-49AF-9E4C-768CE5365AA2}"/>
              </a:ext>
            </a:extLst>
          </p:cNvPr>
          <p:cNvSpPr/>
          <p:nvPr/>
        </p:nvSpPr>
        <p:spPr>
          <a:xfrm>
            <a:off x="509450" y="6505303"/>
            <a:ext cx="4484297" cy="339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867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48">
      <a:majorFont>
        <a:latin typeface="Bahnschrift"/>
        <a:ea typeface=""/>
        <a:cs typeface=""/>
      </a:majorFont>
      <a:minorFont>
        <a:latin typeface="Bahnschrif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Custom 3">
      <a:dk1>
        <a:sysClr val="windowText" lastClr="000000"/>
      </a:dk1>
      <a:lt1>
        <a:sysClr val="window" lastClr="FFFFFF"/>
      </a:lt1>
      <a:dk2>
        <a:srgbClr val="C00000"/>
      </a:dk2>
      <a:lt2>
        <a:srgbClr val="EEECE1"/>
      </a:lt2>
      <a:accent1>
        <a:srgbClr val="FF0000"/>
      </a:accent1>
      <a:accent2>
        <a:srgbClr val="FF9900"/>
      </a:accent2>
      <a:accent3>
        <a:srgbClr val="FF6600"/>
      </a:accent3>
      <a:accent4>
        <a:srgbClr val="7F7F7F"/>
      </a:accent4>
      <a:accent5>
        <a:srgbClr val="7030A0"/>
      </a:accent5>
      <a:accent6>
        <a:srgbClr val="494429"/>
      </a:accent6>
      <a:hlink>
        <a:srgbClr val="FF0000"/>
      </a:hlink>
      <a:folHlink>
        <a:srgbClr val="C00000"/>
      </a:folHlink>
    </a:clrScheme>
    <a:fontScheme name="Custom 46">
      <a:majorFont>
        <a:latin typeface="Bahnschrift"/>
        <a:ea typeface=""/>
        <a:cs typeface=""/>
      </a:majorFont>
      <a:minorFont>
        <a:latin typeface="Bahnschrif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32064</TotalTime>
  <Words>3031</Words>
  <Application>Microsoft Office PowerPoint</Application>
  <PresentationFormat>Widescreen</PresentationFormat>
  <Paragraphs>1430</Paragraphs>
  <Slides>39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Bahnschrift</vt:lpstr>
      <vt:lpstr>Calibri</vt:lpstr>
      <vt:lpstr>2_Office Theme</vt:lpstr>
      <vt:lpstr>3_Office Theme</vt:lpstr>
      <vt:lpstr>PowerPoint Presentation</vt:lpstr>
      <vt:lpstr>Why are we here today?</vt:lpstr>
      <vt:lpstr>PowerPoint Presentation</vt:lpstr>
      <vt:lpstr>Project Scope</vt:lpstr>
      <vt:lpstr>MMM Model Inputs</vt:lpstr>
      <vt:lpstr>Key Competitors</vt:lpstr>
      <vt:lpstr> </vt:lpstr>
      <vt:lpstr>CDM Volume Sales Trend</vt:lpstr>
      <vt:lpstr>What happened in Year 2019 vs Year 2018</vt:lpstr>
      <vt:lpstr>CDM Summary by State : 2019 vs 2018</vt:lpstr>
      <vt:lpstr>CDM vs Category Summary : 2019</vt:lpstr>
      <vt:lpstr>Volume Sales and share: CDM vs Competitors</vt:lpstr>
      <vt:lpstr> </vt:lpstr>
      <vt:lpstr>What happened in 2019 vs 2018?</vt:lpstr>
      <vt:lpstr>Competition Summary – 2019 vs 2018</vt:lpstr>
      <vt:lpstr>Volume Sales vs Avg Price – 2019 and 2018</vt:lpstr>
      <vt:lpstr>Share of Promoted Volume Sales : 2019 vs 2018</vt:lpstr>
      <vt:lpstr>Share of Promoted Volume Sales – 2019 &amp; 2018</vt:lpstr>
      <vt:lpstr>Share of Promoted Volume Sales – 2019 &amp; 2018</vt:lpstr>
      <vt:lpstr>Share of Promoted Volume Sales – 2019 &amp; 2018</vt:lpstr>
      <vt:lpstr> </vt:lpstr>
      <vt:lpstr>Downsizing of Packs</vt:lpstr>
      <vt:lpstr>Pack Size Trends – 2019</vt:lpstr>
      <vt:lpstr>Top PPGs Summary : 2019</vt:lpstr>
      <vt:lpstr>PowerPoint Presentation</vt:lpstr>
      <vt:lpstr>Media Spends Summary </vt:lpstr>
      <vt:lpstr>TV Spends Summary</vt:lpstr>
      <vt:lpstr>TV Summary by State – 2019 vs 2018</vt:lpstr>
      <vt:lpstr>TV TARPs and Spends Summary by State : 2019</vt:lpstr>
      <vt:lpstr>OOH Media Spends</vt:lpstr>
      <vt:lpstr>Online Video Impressions &amp; Spends Summary– 2019 and 2018</vt:lpstr>
      <vt:lpstr>Facebook Impressions &amp; Spends Summary– 2019 and 2018</vt:lpstr>
      <vt:lpstr>PowerPoint Presentation</vt:lpstr>
      <vt:lpstr>Volume sales by Brand – 2018 and 2019</vt:lpstr>
      <vt:lpstr>CDM Brand Summary by State</vt:lpstr>
      <vt:lpstr>State Total Summary – State Level –2019</vt:lpstr>
      <vt:lpstr>National Level WTD Distribution</vt:lpstr>
      <vt:lpstr>National Level ND Distribution</vt:lpstr>
      <vt:lpstr>National Level TDP Distribution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Sashank Ramesh</dc:creator>
  <cp:lastModifiedBy>Kavya</cp:lastModifiedBy>
  <cp:revision>1317</cp:revision>
  <dcterms:created xsi:type="dcterms:W3CDTF">2020-05-24T14:19:11Z</dcterms:created>
  <dcterms:modified xsi:type="dcterms:W3CDTF">2020-07-10T05:44:49Z</dcterms:modified>
</cp:coreProperties>
</file>