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732" r:id="rId2"/>
    <p:sldId id="700" r:id="rId3"/>
    <p:sldId id="743" r:id="rId4"/>
    <p:sldId id="744" r:id="rId5"/>
    <p:sldId id="755" r:id="rId6"/>
    <p:sldId id="772" r:id="rId7"/>
    <p:sldId id="773" r:id="rId8"/>
    <p:sldId id="793" r:id="rId9"/>
    <p:sldId id="762" r:id="rId10"/>
    <p:sldId id="792" r:id="rId11"/>
    <p:sldId id="764" r:id="rId12"/>
    <p:sldId id="698" r:id="rId13"/>
  </p:sldIdLst>
  <p:sldSz cx="12192000" cy="6858000"/>
  <p:notesSz cx="6858000" cy="9144000"/>
  <p:custDataLst>
    <p:tags r:id="rId15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e Sposato" initials="CS" lastIdx="1" clrIdx="0">
    <p:extLst>
      <p:ext uri="{19B8F6BF-5375-455C-9EA6-DF929625EA0E}">
        <p15:presenceInfo xmlns:p15="http://schemas.microsoft.com/office/powerpoint/2012/main" userId="19636097d775360b" providerId="Windows Live"/>
      </p:ext>
    </p:extLst>
  </p:cmAuthor>
  <p:cmAuthor id="2" name="user" initials="u" lastIdx="6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82606"/>
    <a:srgbClr val="858585"/>
    <a:srgbClr val="878787"/>
    <a:srgbClr val="002060"/>
    <a:srgbClr val="898989"/>
    <a:srgbClr val="34A5DA"/>
    <a:srgbClr val="CDE1F1"/>
    <a:srgbClr val="000000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A024F-4DAB-4C77-803E-8D8CD264FCC1}" v="7" dt="2022-02-03T08:28:23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2" autoAdjust="0"/>
    <p:restoredTop sz="92393" autoAdjust="0"/>
  </p:normalViewPr>
  <p:slideViewPr>
    <p:cSldViewPr snapToGrid="0">
      <p:cViewPr varScale="1">
        <p:scale>
          <a:sx n="61" d="100"/>
          <a:sy n="61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3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ash Gupta" userId="01301a94-73a6-471a-a8b1-a5dc2dbc8c8d" providerId="ADAL" clId="{67EA024F-4DAB-4C77-803E-8D8CD264FCC1}"/>
    <pc:docChg chg="undo custSel modSld">
      <pc:chgData name="Aakash Gupta" userId="01301a94-73a6-471a-a8b1-a5dc2dbc8c8d" providerId="ADAL" clId="{67EA024F-4DAB-4C77-803E-8D8CD264FCC1}" dt="2022-02-03T08:38:29.049" v="268" actId="14100"/>
      <pc:docMkLst>
        <pc:docMk/>
      </pc:docMkLst>
      <pc:sldChg chg="delSp modSp mod">
        <pc:chgData name="Aakash Gupta" userId="01301a94-73a6-471a-a8b1-a5dc2dbc8c8d" providerId="ADAL" clId="{67EA024F-4DAB-4C77-803E-8D8CD264FCC1}" dt="2022-02-03T08:38:29.049" v="268" actId="14100"/>
        <pc:sldMkLst>
          <pc:docMk/>
          <pc:sldMk cId="69021949" sldId="762"/>
        </pc:sldMkLst>
        <pc:spChg chg="mod">
          <ac:chgData name="Aakash Gupta" userId="01301a94-73a6-471a-a8b1-a5dc2dbc8c8d" providerId="ADAL" clId="{67EA024F-4DAB-4C77-803E-8D8CD264FCC1}" dt="2022-02-03T08:38:29.049" v="268" actId="14100"/>
          <ac:spMkLst>
            <pc:docMk/>
            <pc:sldMk cId="69021949" sldId="762"/>
            <ac:spMk id="10" creationId="{CBAF9A11-2E6C-4DD3-AEC1-5B2E60CFD96E}"/>
          </ac:spMkLst>
        </pc:spChg>
        <pc:spChg chg="del">
          <ac:chgData name="Aakash Gupta" userId="01301a94-73a6-471a-a8b1-a5dc2dbc8c8d" providerId="ADAL" clId="{67EA024F-4DAB-4C77-803E-8D8CD264FCC1}" dt="2022-02-03T08:19:41.922" v="95" actId="478"/>
          <ac:spMkLst>
            <pc:docMk/>
            <pc:sldMk cId="69021949" sldId="762"/>
            <ac:spMk id="12" creationId="{1713346B-54C6-4F50-9E47-870FE6B263AF}"/>
          </ac:spMkLst>
        </pc:spChg>
        <pc:cxnChg chg="mod">
          <ac:chgData name="Aakash Gupta" userId="01301a94-73a6-471a-a8b1-a5dc2dbc8c8d" providerId="ADAL" clId="{67EA024F-4DAB-4C77-803E-8D8CD264FCC1}" dt="2022-02-03T08:19:18.649" v="79" actId="1076"/>
          <ac:cxnSpMkLst>
            <pc:docMk/>
            <pc:sldMk cId="69021949" sldId="762"/>
            <ac:cxnSpMk id="9" creationId="{9A37E613-1C04-4C2C-9B74-BDE4104FCBDE}"/>
          </ac:cxnSpMkLst>
        </pc:cxnChg>
        <pc:cxnChg chg="mod">
          <ac:chgData name="Aakash Gupta" userId="01301a94-73a6-471a-a8b1-a5dc2dbc8c8d" providerId="ADAL" clId="{67EA024F-4DAB-4C77-803E-8D8CD264FCC1}" dt="2022-02-03T08:19:41.922" v="95" actId="478"/>
          <ac:cxnSpMkLst>
            <pc:docMk/>
            <pc:sldMk cId="69021949" sldId="762"/>
            <ac:cxnSpMk id="11" creationId="{3A857FA1-7F2F-4890-84D7-2889AC1547C7}"/>
          </ac:cxnSpMkLst>
        </pc:cxnChg>
      </pc:sldChg>
      <pc:sldChg chg="modSp mod">
        <pc:chgData name="Aakash Gupta" userId="01301a94-73a6-471a-a8b1-a5dc2dbc8c8d" providerId="ADAL" clId="{67EA024F-4DAB-4C77-803E-8D8CD264FCC1}" dt="2022-02-03T08:29:33.038" v="237" actId="20577"/>
        <pc:sldMkLst>
          <pc:docMk/>
          <pc:sldMk cId="1198917252" sldId="764"/>
        </pc:sldMkLst>
        <pc:graphicFrameChg chg="modGraphic">
          <ac:chgData name="Aakash Gupta" userId="01301a94-73a6-471a-a8b1-a5dc2dbc8c8d" providerId="ADAL" clId="{67EA024F-4DAB-4C77-803E-8D8CD264FCC1}" dt="2022-02-03T08:29:33.038" v="237" actId="20577"/>
          <ac:graphicFrameMkLst>
            <pc:docMk/>
            <pc:sldMk cId="1198917252" sldId="764"/>
            <ac:graphicFrameMk id="9" creationId="{C51F94D3-1D8A-4797-993C-6CEF369875F6}"/>
          </ac:graphicFrameMkLst>
        </pc:graphicFrameChg>
      </pc:sldChg>
      <pc:sldChg chg="addSp modSp mod">
        <pc:chgData name="Aakash Gupta" userId="01301a94-73a6-471a-a8b1-a5dc2dbc8c8d" providerId="ADAL" clId="{67EA024F-4DAB-4C77-803E-8D8CD264FCC1}" dt="2022-02-03T08:12:22.519" v="20" actId="1076"/>
        <pc:sldMkLst>
          <pc:docMk/>
          <pc:sldMk cId="1908167672" sldId="772"/>
        </pc:sldMkLst>
        <pc:spChg chg="add mod">
          <ac:chgData name="Aakash Gupta" userId="01301a94-73a6-471a-a8b1-a5dc2dbc8c8d" providerId="ADAL" clId="{67EA024F-4DAB-4C77-803E-8D8CD264FCC1}" dt="2022-02-03T08:12:22.519" v="20" actId="1076"/>
          <ac:spMkLst>
            <pc:docMk/>
            <pc:sldMk cId="1908167672" sldId="772"/>
            <ac:spMk id="5" creationId="{41529B56-BCAD-452B-B56F-1F07DCD5A5D7}"/>
          </ac:spMkLst>
        </pc:spChg>
      </pc:sldChg>
      <pc:sldChg chg="addSp modSp">
        <pc:chgData name="Aakash Gupta" userId="01301a94-73a6-471a-a8b1-a5dc2dbc8c8d" providerId="ADAL" clId="{67EA024F-4DAB-4C77-803E-8D8CD264FCC1}" dt="2022-02-03T08:12:28.806" v="21"/>
        <pc:sldMkLst>
          <pc:docMk/>
          <pc:sldMk cId="2981371866" sldId="773"/>
        </pc:sldMkLst>
        <pc:spChg chg="add mod">
          <ac:chgData name="Aakash Gupta" userId="01301a94-73a6-471a-a8b1-a5dc2dbc8c8d" providerId="ADAL" clId="{67EA024F-4DAB-4C77-803E-8D8CD264FCC1}" dt="2022-02-03T08:12:28.806" v="21"/>
          <ac:spMkLst>
            <pc:docMk/>
            <pc:sldMk cId="2981371866" sldId="773"/>
            <ac:spMk id="5" creationId="{C294225E-B17E-46E9-9BC8-6F84621A2B6D}"/>
          </ac:spMkLst>
        </pc:spChg>
      </pc:sldChg>
      <pc:sldChg chg="modSp mod">
        <pc:chgData name="Aakash Gupta" userId="01301a94-73a6-471a-a8b1-a5dc2dbc8c8d" providerId="ADAL" clId="{67EA024F-4DAB-4C77-803E-8D8CD264FCC1}" dt="2022-02-03T08:29:12.799" v="233" actId="20577"/>
        <pc:sldMkLst>
          <pc:docMk/>
          <pc:sldMk cId="1070953918" sldId="792"/>
        </pc:sldMkLst>
        <pc:spChg chg="mod">
          <ac:chgData name="Aakash Gupta" userId="01301a94-73a6-471a-a8b1-a5dc2dbc8c8d" providerId="ADAL" clId="{67EA024F-4DAB-4C77-803E-8D8CD264FCC1}" dt="2022-02-03T08:26:19.353" v="138" actId="20577"/>
          <ac:spMkLst>
            <pc:docMk/>
            <pc:sldMk cId="1070953918" sldId="792"/>
            <ac:spMk id="3" creationId="{43CBD169-5C1C-491F-A553-D852334B02A0}"/>
          </ac:spMkLst>
        </pc:spChg>
        <pc:spChg chg="mod">
          <ac:chgData name="Aakash Gupta" userId="01301a94-73a6-471a-a8b1-a5dc2dbc8c8d" providerId="ADAL" clId="{67EA024F-4DAB-4C77-803E-8D8CD264FCC1}" dt="2022-02-03T08:29:12.799" v="233" actId="20577"/>
          <ac:spMkLst>
            <pc:docMk/>
            <pc:sldMk cId="1070953918" sldId="792"/>
            <ac:spMk id="21" creationId="{524C1B4A-74A2-4A1A-8761-71801B725554}"/>
          </ac:spMkLst>
        </pc:spChg>
        <pc:graphicFrameChg chg="mod">
          <ac:chgData name="Aakash Gupta" userId="01301a94-73a6-471a-a8b1-a5dc2dbc8c8d" providerId="ADAL" clId="{67EA024F-4DAB-4C77-803E-8D8CD264FCC1}" dt="2022-02-03T08:28:23.370" v="151"/>
          <ac:graphicFrameMkLst>
            <pc:docMk/>
            <pc:sldMk cId="1070953918" sldId="792"/>
            <ac:graphicFrameMk id="12" creationId="{001DF213-5FC5-4ADA-A68A-37E1C7171EFF}"/>
          </ac:graphicFrameMkLst>
        </pc:graphicFrameChg>
      </pc:sldChg>
      <pc:sldChg chg="modSp mod">
        <pc:chgData name="Aakash Gupta" userId="01301a94-73a6-471a-a8b1-a5dc2dbc8c8d" providerId="ADAL" clId="{67EA024F-4DAB-4C77-803E-8D8CD264FCC1}" dt="2022-02-03T08:17:01.206" v="58" actId="313"/>
        <pc:sldMkLst>
          <pc:docMk/>
          <pc:sldMk cId="3050308291" sldId="793"/>
        </pc:sldMkLst>
        <pc:spChg chg="mod">
          <ac:chgData name="Aakash Gupta" userId="01301a94-73a6-471a-a8b1-a5dc2dbc8c8d" providerId="ADAL" clId="{67EA024F-4DAB-4C77-803E-8D8CD264FCC1}" dt="2022-02-03T08:17:01.206" v="58" actId="313"/>
          <ac:spMkLst>
            <pc:docMk/>
            <pc:sldMk cId="3050308291" sldId="793"/>
            <ac:spMk id="3" creationId="{43CBD169-5C1C-491F-A553-D852334B02A0}"/>
          </ac:spMkLst>
        </pc:spChg>
        <pc:spChg chg="mod">
          <ac:chgData name="Aakash Gupta" userId="01301a94-73a6-471a-a8b1-a5dc2dbc8c8d" providerId="ADAL" clId="{67EA024F-4DAB-4C77-803E-8D8CD264FCC1}" dt="2022-02-03T08:16:30.203" v="36" actId="6549"/>
          <ac:spMkLst>
            <pc:docMk/>
            <pc:sldMk cId="3050308291" sldId="793"/>
            <ac:spMk id="21" creationId="{524C1B4A-74A2-4A1A-8761-71801B72555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831004810566769E-2"/>
          <c:y val="3.5856424408651333E-2"/>
          <c:w val="0.94097178941675308"/>
          <c:h val="0.821127518997231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 per Install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MAI</c:v>
                </c:pt>
                <c:pt idx="1">
                  <c:v>VO</c:v>
                </c:pt>
                <c:pt idx="2">
                  <c:v>AEO</c:v>
                </c:pt>
              </c:strCache>
            </c:strRef>
          </c:cat>
          <c:val>
            <c:numRef>
              <c:f>Sheet1!$B$2:$B$4</c:f>
              <c:numCache>
                <c:formatCode>_(* #,##0.00_);_(* \(#,##0.00\);_(* "-"??_);_(@_)</c:formatCode>
                <c:ptCount val="3"/>
                <c:pt idx="0">
                  <c:v>1.1867847651176258</c:v>
                </c:pt>
                <c:pt idx="1">
                  <c:v>1.630870049251905</c:v>
                </c:pt>
                <c:pt idx="2">
                  <c:v>1.0896915088360366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0-4F83-AC96-DEA7FD3DA3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97663152"/>
        <c:axId val="197688528"/>
      </c:barChart>
      <c:catAx>
        <c:axId val="19766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88528"/>
        <c:crosses val="autoZero"/>
        <c:auto val="1"/>
        <c:lblAlgn val="ctr"/>
        <c:lblOffset val="100"/>
        <c:noMultiLvlLbl val="0"/>
      </c:catAx>
      <c:valAx>
        <c:axId val="197688528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none"/>
        <c:minorTickMark val="none"/>
        <c:tickLblPos val="nextTo"/>
        <c:crossAx val="19766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514105291623446E-2"/>
          <c:y val="5.4166960485699925E-2"/>
          <c:w val="0.94097178941675308"/>
          <c:h val="0.801841619788313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 per Ad 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MAI</c:v>
                </c:pt>
                <c:pt idx="1">
                  <c:v>VO</c:v>
                </c:pt>
                <c:pt idx="2">
                  <c:v>AEO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0.55307755951932458</c:v>
                </c:pt>
                <c:pt idx="1">
                  <c:v>0.47891056098115181</c:v>
                </c:pt>
                <c:pt idx="2">
                  <c:v>0.33072176353402688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F7-4B6C-9037-48ED384CE3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97663152"/>
        <c:axId val="197688528"/>
      </c:barChart>
      <c:catAx>
        <c:axId val="19766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88528"/>
        <c:crosses val="autoZero"/>
        <c:auto val="1"/>
        <c:lblAlgn val="ctr"/>
        <c:lblOffset val="100"/>
        <c:noMultiLvlLbl val="0"/>
      </c:catAx>
      <c:valAx>
        <c:axId val="19768852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97663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187072465187217E-2"/>
          <c:y val="4.4279190562450318E-2"/>
          <c:w val="0.94369224289407927"/>
          <c:h val="0.74707749594397965"/>
        </c:manualLayout>
      </c:layout>
      <c:areaChart>
        <c:grouping val="stack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AEO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Sheet1!$C$2:$C$257</c:f>
              <c:numCache>
                <c:formatCode>m/d/yyyy</c:formatCode>
                <c:ptCount val="256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  <c:pt idx="255">
                  <c:v>44544</c:v>
                </c:pt>
              </c:numCache>
            </c:numRef>
          </c:cat>
          <c:val>
            <c:numRef>
              <c:f>Sheet1!$D$2:$D$257</c:f>
              <c:numCache>
                <c:formatCode>General</c:formatCode>
                <c:ptCount val="256"/>
                <c:pt idx="0">
                  <c:v>923053</c:v>
                </c:pt>
                <c:pt idx="1">
                  <c:v>989498</c:v>
                </c:pt>
                <c:pt idx="2">
                  <c:v>595966</c:v>
                </c:pt>
                <c:pt idx="3">
                  <c:v>320129</c:v>
                </c:pt>
                <c:pt idx="4">
                  <c:v>314431</c:v>
                </c:pt>
                <c:pt idx="5">
                  <c:v>224466</c:v>
                </c:pt>
                <c:pt idx="6">
                  <c:v>166506</c:v>
                </c:pt>
                <c:pt idx="7">
                  <c:v>202269</c:v>
                </c:pt>
                <c:pt idx="8">
                  <c:v>222402</c:v>
                </c:pt>
                <c:pt idx="9">
                  <c:v>213516</c:v>
                </c:pt>
                <c:pt idx="10">
                  <c:v>207372</c:v>
                </c:pt>
                <c:pt idx="11">
                  <c:v>209477</c:v>
                </c:pt>
                <c:pt idx="12">
                  <c:v>192633</c:v>
                </c:pt>
                <c:pt idx="13">
                  <c:v>199346</c:v>
                </c:pt>
                <c:pt idx="14">
                  <c:v>145034</c:v>
                </c:pt>
                <c:pt idx="15">
                  <c:v>168785</c:v>
                </c:pt>
                <c:pt idx="16">
                  <c:v>155383</c:v>
                </c:pt>
                <c:pt idx="17">
                  <c:v>144763</c:v>
                </c:pt>
                <c:pt idx="18">
                  <c:v>166441</c:v>
                </c:pt>
                <c:pt idx="19">
                  <c:v>141913</c:v>
                </c:pt>
                <c:pt idx="20">
                  <c:v>159641</c:v>
                </c:pt>
                <c:pt idx="21">
                  <c:v>105897</c:v>
                </c:pt>
                <c:pt idx="22">
                  <c:v>224834</c:v>
                </c:pt>
                <c:pt idx="23">
                  <c:v>166488</c:v>
                </c:pt>
                <c:pt idx="24">
                  <c:v>146188</c:v>
                </c:pt>
                <c:pt idx="25">
                  <c:v>143107</c:v>
                </c:pt>
                <c:pt idx="26">
                  <c:v>137162</c:v>
                </c:pt>
                <c:pt idx="27">
                  <c:v>127059</c:v>
                </c:pt>
                <c:pt idx="28">
                  <c:v>143372</c:v>
                </c:pt>
                <c:pt idx="29">
                  <c:v>215200</c:v>
                </c:pt>
                <c:pt idx="30">
                  <c:v>224293</c:v>
                </c:pt>
                <c:pt idx="31">
                  <c:v>126150</c:v>
                </c:pt>
                <c:pt idx="32">
                  <c:v>93092</c:v>
                </c:pt>
                <c:pt idx="33">
                  <c:v>35975</c:v>
                </c:pt>
                <c:pt idx="34">
                  <c:v>54557</c:v>
                </c:pt>
                <c:pt idx="35">
                  <c:v>85530</c:v>
                </c:pt>
                <c:pt idx="36">
                  <c:v>112747</c:v>
                </c:pt>
                <c:pt idx="37">
                  <c:v>119332</c:v>
                </c:pt>
                <c:pt idx="38">
                  <c:v>106550</c:v>
                </c:pt>
                <c:pt idx="39">
                  <c:v>105329</c:v>
                </c:pt>
                <c:pt idx="40">
                  <c:v>84757</c:v>
                </c:pt>
                <c:pt idx="41">
                  <c:v>121536</c:v>
                </c:pt>
                <c:pt idx="42">
                  <c:v>26534</c:v>
                </c:pt>
                <c:pt idx="43">
                  <c:v>24391</c:v>
                </c:pt>
                <c:pt idx="44">
                  <c:v>30859</c:v>
                </c:pt>
                <c:pt idx="45">
                  <c:v>19129</c:v>
                </c:pt>
                <c:pt idx="46">
                  <c:v>10621</c:v>
                </c:pt>
                <c:pt idx="47">
                  <c:v>8777</c:v>
                </c:pt>
                <c:pt idx="48">
                  <c:v>7491</c:v>
                </c:pt>
                <c:pt idx="49">
                  <c:v>88076</c:v>
                </c:pt>
                <c:pt idx="50">
                  <c:v>94741</c:v>
                </c:pt>
                <c:pt idx="51">
                  <c:v>110263</c:v>
                </c:pt>
                <c:pt idx="52">
                  <c:v>104690</c:v>
                </c:pt>
                <c:pt idx="53">
                  <c:v>127697</c:v>
                </c:pt>
                <c:pt idx="54">
                  <c:v>105948</c:v>
                </c:pt>
                <c:pt idx="55">
                  <c:v>79189</c:v>
                </c:pt>
                <c:pt idx="56">
                  <c:v>67428</c:v>
                </c:pt>
                <c:pt idx="57">
                  <c:v>117898</c:v>
                </c:pt>
                <c:pt idx="58">
                  <c:v>108326</c:v>
                </c:pt>
                <c:pt idx="59">
                  <c:v>118734</c:v>
                </c:pt>
                <c:pt idx="60">
                  <c:v>118719</c:v>
                </c:pt>
                <c:pt idx="61">
                  <c:v>118423</c:v>
                </c:pt>
                <c:pt idx="62">
                  <c:v>103773</c:v>
                </c:pt>
                <c:pt idx="63">
                  <c:v>22735</c:v>
                </c:pt>
                <c:pt idx="64">
                  <c:v>27279</c:v>
                </c:pt>
                <c:pt idx="65">
                  <c:v>32325</c:v>
                </c:pt>
                <c:pt idx="66">
                  <c:v>34913</c:v>
                </c:pt>
                <c:pt idx="67">
                  <c:v>35466</c:v>
                </c:pt>
                <c:pt idx="68">
                  <c:v>34488</c:v>
                </c:pt>
                <c:pt idx="69">
                  <c:v>58453</c:v>
                </c:pt>
                <c:pt idx="70">
                  <c:v>76153</c:v>
                </c:pt>
                <c:pt idx="71">
                  <c:v>74916</c:v>
                </c:pt>
                <c:pt idx="72">
                  <c:v>68183</c:v>
                </c:pt>
                <c:pt idx="73">
                  <c:v>83117</c:v>
                </c:pt>
                <c:pt idx="74">
                  <c:v>73521</c:v>
                </c:pt>
                <c:pt idx="75">
                  <c:v>86182</c:v>
                </c:pt>
                <c:pt idx="76">
                  <c:v>96843</c:v>
                </c:pt>
                <c:pt idx="77">
                  <c:v>103248</c:v>
                </c:pt>
                <c:pt idx="78">
                  <c:v>97096</c:v>
                </c:pt>
                <c:pt idx="79">
                  <c:v>97644</c:v>
                </c:pt>
                <c:pt idx="80">
                  <c:v>89280</c:v>
                </c:pt>
                <c:pt idx="81">
                  <c:v>96261</c:v>
                </c:pt>
                <c:pt idx="82">
                  <c:v>99900</c:v>
                </c:pt>
                <c:pt idx="83">
                  <c:v>105294</c:v>
                </c:pt>
                <c:pt idx="84">
                  <c:v>151633</c:v>
                </c:pt>
                <c:pt idx="85">
                  <c:v>151522</c:v>
                </c:pt>
                <c:pt idx="86">
                  <c:v>164304</c:v>
                </c:pt>
                <c:pt idx="87">
                  <c:v>129283</c:v>
                </c:pt>
                <c:pt idx="88">
                  <c:v>117528</c:v>
                </c:pt>
                <c:pt idx="89">
                  <c:v>154192</c:v>
                </c:pt>
                <c:pt idx="90">
                  <c:v>153948</c:v>
                </c:pt>
                <c:pt idx="91">
                  <c:v>120776</c:v>
                </c:pt>
                <c:pt idx="92">
                  <c:v>118196</c:v>
                </c:pt>
                <c:pt idx="93">
                  <c:v>187896</c:v>
                </c:pt>
                <c:pt idx="94">
                  <c:v>171141</c:v>
                </c:pt>
                <c:pt idx="95">
                  <c:v>119983</c:v>
                </c:pt>
                <c:pt idx="96">
                  <c:v>99348</c:v>
                </c:pt>
                <c:pt idx="97">
                  <c:v>100981</c:v>
                </c:pt>
                <c:pt idx="98">
                  <c:v>121013</c:v>
                </c:pt>
                <c:pt idx="99">
                  <c:v>144826</c:v>
                </c:pt>
                <c:pt idx="100">
                  <c:v>147457</c:v>
                </c:pt>
                <c:pt idx="101">
                  <c:v>76093</c:v>
                </c:pt>
                <c:pt idx="102">
                  <c:v>38217</c:v>
                </c:pt>
                <c:pt idx="103">
                  <c:v>29521</c:v>
                </c:pt>
                <c:pt idx="104">
                  <c:v>74211</c:v>
                </c:pt>
                <c:pt idx="105">
                  <c:v>74129</c:v>
                </c:pt>
                <c:pt idx="106">
                  <c:v>80118</c:v>
                </c:pt>
                <c:pt idx="107">
                  <c:v>68099</c:v>
                </c:pt>
                <c:pt idx="108">
                  <c:v>63166</c:v>
                </c:pt>
                <c:pt idx="109">
                  <c:v>66481</c:v>
                </c:pt>
                <c:pt idx="110">
                  <c:v>57184</c:v>
                </c:pt>
                <c:pt idx="111">
                  <c:v>48816</c:v>
                </c:pt>
                <c:pt idx="112">
                  <c:v>10475</c:v>
                </c:pt>
                <c:pt idx="113">
                  <c:v>22996</c:v>
                </c:pt>
                <c:pt idx="114">
                  <c:v>14801</c:v>
                </c:pt>
                <c:pt idx="115">
                  <c:v>16132</c:v>
                </c:pt>
                <c:pt idx="116">
                  <c:v>7644</c:v>
                </c:pt>
                <c:pt idx="117">
                  <c:v>4940</c:v>
                </c:pt>
                <c:pt idx="118">
                  <c:v>15978</c:v>
                </c:pt>
                <c:pt idx="119">
                  <c:v>34248</c:v>
                </c:pt>
                <c:pt idx="120">
                  <c:v>59396</c:v>
                </c:pt>
                <c:pt idx="121">
                  <c:v>56546</c:v>
                </c:pt>
                <c:pt idx="122">
                  <c:v>46669</c:v>
                </c:pt>
                <c:pt idx="123">
                  <c:v>45290</c:v>
                </c:pt>
                <c:pt idx="124">
                  <c:v>44776</c:v>
                </c:pt>
                <c:pt idx="125">
                  <c:v>33227</c:v>
                </c:pt>
                <c:pt idx="126">
                  <c:v>14757</c:v>
                </c:pt>
                <c:pt idx="127">
                  <c:v>60075</c:v>
                </c:pt>
                <c:pt idx="128">
                  <c:v>67779</c:v>
                </c:pt>
                <c:pt idx="129">
                  <c:v>69897</c:v>
                </c:pt>
                <c:pt idx="130">
                  <c:v>75232</c:v>
                </c:pt>
                <c:pt idx="131">
                  <c:v>78678</c:v>
                </c:pt>
                <c:pt idx="132">
                  <c:v>80351</c:v>
                </c:pt>
                <c:pt idx="133">
                  <c:v>41348</c:v>
                </c:pt>
                <c:pt idx="134">
                  <c:v>48891</c:v>
                </c:pt>
                <c:pt idx="135">
                  <c:v>64218</c:v>
                </c:pt>
                <c:pt idx="136">
                  <c:v>46179</c:v>
                </c:pt>
                <c:pt idx="137">
                  <c:v>33762</c:v>
                </c:pt>
                <c:pt idx="138">
                  <c:v>36134</c:v>
                </c:pt>
                <c:pt idx="139">
                  <c:v>29907</c:v>
                </c:pt>
                <c:pt idx="140">
                  <c:v>46270</c:v>
                </c:pt>
                <c:pt idx="141">
                  <c:v>43845</c:v>
                </c:pt>
                <c:pt idx="142">
                  <c:v>47462</c:v>
                </c:pt>
                <c:pt idx="143">
                  <c:v>44399</c:v>
                </c:pt>
                <c:pt idx="144">
                  <c:v>18465</c:v>
                </c:pt>
                <c:pt idx="145">
                  <c:v>12317</c:v>
                </c:pt>
                <c:pt idx="146">
                  <c:v>20595</c:v>
                </c:pt>
                <c:pt idx="147">
                  <c:v>44908</c:v>
                </c:pt>
                <c:pt idx="148">
                  <c:v>60036</c:v>
                </c:pt>
                <c:pt idx="149">
                  <c:v>34415</c:v>
                </c:pt>
                <c:pt idx="150">
                  <c:v>41113</c:v>
                </c:pt>
                <c:pt idx="151">
                  <c:v>38717</c:v>
                </c:pt>
                <c:pt idx="152">
                  <c:v>43886</c:v>
                </c:pt>
                <c:pt idx="153">
                  <c:v>34940</c:v>
                </c:pt>
                <c:pt idx="154">
                  <c:v>22632</c:v>
                </c:pt>
                <c:pt idx="155">
                  <c:v>20285</c:v>
                </c:pt>
                <c:pt idx="156">
                  <c:v>28973</c:v>
                </c:pt>
                <c:pt idx="157">
                  <c:v>18253</c:v>
                </c:pt>
                <c:pt idx="158">
                  <c:v>12595</c:v>
                </c:pt>
                <c:pt idx="159">
                  <c:v>10811</c:v>
                </c:pt>
                <c:pt idx="160">
                  <c:v>17183</c:v>
                </c:pt>
                <c:pt idx="161">
                  <c:v>27432</c:v>
                </c:pt>
                <c:pt idx="162">
                  <c:v>30196</c:v>
                </c:pt>
                <c:pt idx="163">
                  <c:v>25823</c:v>
                </c:pt>
                <c:pt idx="164">
                  <c:v>20727</c:v>
                </c:pt>
                <c:pt idx="165">
                  <c:v>18726</c:v>
                </c:pt>
                <c:pt idx="166">
                  <c:v>22637</c:v>
                </c:pt>
                <c:pt idx="167">
                  <c:v>22573</c:v>
                </c:pt>
                <c:pt idx="168">
                  <c:v>35301</c:v>
                </c:pt>
                <c:pt idx="169">
                  <c:v>42419</c:v>
                </c:pt>
                <c:pt idx="170">
                  <c:v>50053</c:v>
                </c:pt>
                <c:pt idx="171">
                  <c:v>47167</c:v>
                </c:pt>
                <c:pt idx="172">
                  <c:v>30289</c:v>
                </c:pt>
                <c:pt idx="173">
                  <c:v>25473</c:v>
                </c:pt>
                <c:pt idx="174">
                  <c:v>23140</c:v>
                </c:pt>
                <c:pt idx="175">
                  <c:v>33274</c:v>
                </c:pt>
                <c:pt idx="176">
                  <c:v>29742</c:v>
                </c:pt>
                <c:pt idx="177">
                  <c:v>15699</c:v>
                </c:pt>
                <c:pt idx="178">
                  <c:v>11863</c:v>
                </c:pt>
                <c:pt idx="179">
                  <c:v>35080</c:v>
                </c:pt>
                <c:pt idx="180">
                  <c:v>64183</c:v>
                </c:pt>
                <c:pt idx="181">
                  <c:v>41140</c:v>
                </c:pt>
                <c:pt idx="182">
                  <c:v>41773</c:v>
                </c:pt>
                <c:pt idx="183">
                  <c:v>42403</c:v>
                </c:pt>
                <c:pt idx="184">
                  <c:v>37326</c:v>
                </c:pt>
                <c:pt idx="185">
                  <c:v>48008</c:v>
                </c:pt>
                <c:pt idx="186">
                  <c:v>36200</c:v>
                </c:pt>
                <c:pt idx="187">
                  <c:v>52476</c:v>
                </c:pt>
                <c:pt idx="188">
                  <c:v>71644</c:v>
                </c:pt>
                <c:pt idx="189">
                  <c:v>81689</c:v>
                </c:pt>
                <c:pt idx="190">
                  <c:v>80789</c:v>
                </c:pt>
                <c:pt idx="191">
                  <c:v>137323</c:v>
                </c:pt>
                <c:pt idx="192">
                  <c:v>187322</c:v>
                </c:pt>
                <c:pt idx="193">
                  <c:v>139230</c:v>
                </c:pt>
                <c:pt idx="194">
                  <c:v>72815</c:v>
                </c:pt>
                <c:pt idx="195">
                  <c:v>113403</c:v>
                </c:pt>
                <c:pt idx="196">
                  <c:v>79590</c:v>
                </c:pt>
                <c:pt idx="197">
                  <c:v>62906</c:v>
                </c:pt>
                <c:pt idx="198">
                  <c:v>62553</c:v>
                </c:pt>
                <c:pt idx="199">
                  <c:v>71491</c:v>
                </c:pt>
                <c:pt idx="200">
                  <c:v>68692</c:v>
                </c:pt>
                <c:pt idx="201">
                  <c:v>88450</c:v>
                </c:pt>
                <c:pt idx="202">
                  <c:v>53915</c:v>
                </c:pt>
                <c:pt idx="203">
                  <c:v>77156</c:v>
                </c:pt>
                <c:pt idx="204">
                  <c:v>104581</c:v>
                </c:pt>
                <c:pt idx="205">
                  <c:v>134226</c:v>
                </c:pt>
                <c:pt idx="206">
                  <c:v>129614</c:v>
                </c:pt>
                <c:pt idx="207">
                  <c:v>152809</c:v>
                </c:pt>
                <c:pt idx="208">
                  <c:v>194683</c:v>
                </c:pt>
                <c:pt idx="209">
                  <c:v>210930</c:v>
                </c:pt>
                <c:pt idx="210">
                  <c:v>260851</c:v>
                </c:pt>
                <c:pt idx="211">
                  <c:v>214257</c:v>
                </c:pt>
                <c:pt idx="212">
                  <c:v>260058</c:v>
                </c:pt>
                <c:pt idx="213">
                  <c:v>303919</c:v>
                </c:pt>
                <c:pt idx="214">
                  <c:v>288410</c:v>
                </c:pt>
                <c:pt idx="215">
                  <c:v>279228</c:v>
                </c:pt>
                <c:pt idx="216">
                  <c:v>215423</c:v>
                </c:pt>
                <c:pt idx="217">
                  <c:v>232282</c:v>
                </c:pt>
                <c:pt idx="218">
                  <c:v>412364</c:v>
                </c:pt>
                <c:pt idx="219">
                  <c:v>275874</c:v>
                </c:pt>
                <c:pt idx="220">
                  <c:v>225138</c:v>
                </c:pt>
                <c:pt idx="221">
                  <c:v>315814</c:v>
                </c:pt>
                <c:pt idx="222">
                  <c:v>353107</c:v>
                </c:pt>
                <c:pt idx="223">
                  <c:v>341967</c:v>
                </c:pt>
                <c:pt idx="224">
                  <c:v>337757</c:v>
                </c:pt>
                <c:pt idx="225">
                  <c:v>623728</c:v>
                </c:pt>
                <c:pt idx="226">
                  <c:v>512635</c:v>
                </c:pt>
                <c:pt idx="227">
                  <c:v>399835</c:v>
                </c:pt>
                <c:pt idx="228">
                  <c:v>472464</c:v>
                </c:pt>
                <c:pt idx="229">
                  <c:v>271942</c:v>
                </c:pt>
                <c:pt idx="230">
                  <c:v>323377</c:v>
                </c:pt>
                <c:pt idx="231">
                  <c:v>350832</c:v>
                </c:pt>
                <c:pt idx="232">
                  <c:v>321085</c:v>
                </c:pt>
                <c:pt idx="233">
                  <c:v>445511</c:v>
                </c:pt>
                <c:pt idx="234">
                  <c:v>264351</c:v>
                </c:pt>
                <c:pt idx="235">
                  <c:v>227299</c:v>
                </c:pt>
                <c:pt idx="236">
                  <c:v>286323</c:v>
                </c:pt>
                <c:pt idx="237">
                  <c:v>209965</c:v>
                </c:pt>
                <c:pt idx="238">
                  <c:v>318583</c:v>
                </c:pt>
                <c:pt idx="239">
                  <c:v>570613</c:v>
                </c:pt>
                <c:pt idx="240">
                  <c:v>710127</c:v>
                </c:pt>
                <c:pt idx="241">
                  <c:v>575810</c:v>
                </c:pt>
                <c:pt idx="242">
                  <c:v>565468</c:v>
                </c:pt>
                <c:pt idx="243">
                  <c:v>562053</c:v>
                </c:pt>
                <c:pt idx="244">
                  <c:v>574993</c:v>
                </c:pt>
                <c:pt idx="245">
                  <c:v>590188</c:v>
                </c:pt>
                <c:pt idx="246">
                  <c:v>632699</c:v>
                </c:pt>
                <c:pt idx="247">
                  <c:v>826447</c:v>
                </c:pt>
                <c:pt idx="248">
                  <c:v>863962</c:v>
                </c:pt>
                <c:pt idx="249">
                  <c:v>860087</c:v>
                </c:pt>
                <c:pt idx="250">
                  <c:v>1068453</c:v>
                </c:pt>
                <c:pt idx="251">
                  <c:v>832279</c:v>
                </c:pt>
                <c:pt idx="252">
                  <c:v>968605</c:v>
                </c:pt>
                <c:pt idx="253">
                  <c:v>1314519</c:v>
                </c:pt>
                <c:pt idx="254">
                  <c:v>1563008</c:v>
                </c:pt>
                <c:pt idx="255">
                  <c:v>1443114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98-477D-8CFA-542251027525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MAI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Sheet1!$C$2:$C$257</c:f>
              <c:numCache>
                <c:formatCode>m/d/yyyy</c:formatCode>
                <c:ptCount val="256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  <c:pt idx="255">
                  <c:v>44544</c:v>
                </c:pt>
              </c:numCache>
            </c:numRef>
          </c:cat>
          <c:val>
            <c:numRef>
              <c:f>Sheet1!$E$2:$E$257</c:f>
              <c:numCache>
                <c:formatCode>General</c:formatCode>
                <c:ptCount val="256"/>
                <c:pt idx="0">
                  <c:v>59376</c:v>
                </c:pt>
                <c:pt idx="1">
                  <c:v>65348</c:v>
                </c:pt>
                <c:pt idx="2">
                  <c:v>51211</c:v>
                </c:pt>
                <c:pt idx="3">
                  <c:v>51134</c:v>
                </c:pt>
                <c:pt idx="4">
                  <c:v>39713</c:v>
                </c:pt>
                <c:pt idx="5">
                  <c:v>14018</c:v>
                </c:pt>
                <c:pt idx="6">
                  <c:v>13534</c:v>
                </c:pt>
                <c:pt idx="7">
                  <c:v>15452</c:v>
                </c:pt>
                <c:pt idx="8">
                  <c:v>17285</c:v>
                </c:pt>
                <c:pt idx="9">
                  <c:v>15521</c:v>
                </c:pt>
                <c:pt idx="10">
                  <c:v>21850</c:v>
                </c:pt>
                <c:pt idx="11">
                  <c:v>24443</c:v>
                </c:pt>
                <c:pt idx="12">
                  <c:v>17684</c:v>
                </c:pt>
                <c:pt idx="13">
                  <c:v>15503</c:v>
                </c:pt>
                <c:pt idx="14">
                  <c:v>17617</c:v>
                </c:pt>
                <c:pt idx="15">
                  <c:v>19538</c:v>
                </c:pt>
                <c:pt idx="16">
                  <c:v>18066</c:v>
                </c:pt>
                <c:pt idx="17">
                  <c:v>16728</c:v>
                </c:pt>
                <c:pt idx="18">
                  <c:v>20743</c:v>
                </c:pt>
                <c:pt idx="19">
                  <c:v>20897</c:v>
                </c:pt>
                <c:pt idx="20">
                  <c:v>20155</c:v>
                </c:pt>
                <c:pt idx="21">
                  <c:v>20936</c:v>
                </c:pt>
                <c:pt idx="22">
                  <c:v>27275</c:v>
                </c:pt>
                <c:pt idx="23">
                  <c:v>26123</c:v>
                </c:pt>
                <c:pt idx="24">
                  <c:v>26114</c:v>
                </c:pt>
                <c:pt idx="25">
                  <c:v>23761</c:v>
                </c:pt>
                <c:pt idx="26">
                  <c:v>32508</c:v>
                </c:pt>
                <c:pt idx="27">
                  <c:v>28297</c:v>
                </c:pt>
                <c:pt idx="28">
                  <c:v>33984</c:v>
                </c:pt>
                <c:pt idx="29">
                  <c:v>53362</c:v>
                </c:pt>
                <c:pt idx="30">
                  <c:v>57549</c:v>
                </c:pt>
                <c:pt idx="31">
                  <c:v>66870</c:v>
                </c:pt>
                <c:pt idx="32">
                  <c:v>115098</c:v>
                </c:pt>
                <c:pt idx="33">
                  <c:v>117306</c:v>
                </c:pt>
                <c:pt idx="34">
                  <c:v>123720</c:v>
                </c:pt>
                <c:pt idx="35">
                  <c:v>120264</c:v>
                </c:pt>
                <c:pt idx="36">
                  <c:v>133258</c:v>
                </c:pt>
                <c:pt idx="37">
                  <c:v>143627</c:v>
                </c:pt>
                <c:pt idx="38">
                  <c:v>156222</c:v>
                </c:pt>
                <c:pt idx="39">
                  <c:v>161930</c:v>
                </c:pt>
                <c:pt idx="40">
                  <c:v>154655</c:v>
                </c:pt>
                <c:pt idx="41">
                  <c:v>183880</c:v>
                </c:pt>
                <c:pt idx="42">
                  <c:v>183663</c:v>
                </c:pt>
                <c:pt idx="43">
                  <c:v>196678</c:v>
                </c:pt>
                <c:pt idx="44">
                  <c:v>208326</c:v>
                </c:pt>
                <c:pt idx="45">
                  <c:v>170349</c:v>
                </c:pt>
                <c:pt idx="46">
                  <c:v>105910</c:v>
                </c:pt>
                <c:pt idx="47">
                  <c:v>82763</c:v>
                </c:pt>
                <c:pt idx="48">
                  <c:v>80656</c:v>
                </c:pt>
                <c:pt idx="49">
                  <c:v>89589</c:v>
                </c:pt>
                <c:pt idx="50">
                  <c:v>106267</c:v>
                </c:pt>
                <c:pt idx="51">
                  <c:v>122487</c:v>
                </c:pt>
                <c:pt idx="52">
                  <c:v>125355</c:v>
                </c:pt>
                <c:pt idx="53">
                  <c:v>107647</c:v>
                </c:pt>
                <c:pt idx="54">
                  <c:v>91435</c:v>
                </c:pt>
                <c:pt idx="55">
                  <c:v>91592</c:v>
                </c:pt>
                <c:pt idx="56">
                  <c:v>81178</c:v>
                </c:pt>
                <c:pt idx="57">
                  <c:v>113422</c:v>
                </c:pt>
                <c:pt idx="58">
                  <c:v>110060</c:v>
                </c:pt>
                <c:pt idx="59">
                  <c:v>95880</c:v>
                </c:pt>
                <c:pt idx="60">
                  <c:v>71198</c:v>
                </c:pt>
                <c:pt idx="61">
                  <c:v>71985</c:v>
                </c:pt>
                <c:pt idx="62">
                  <c:v>58656</c:v>
                </c:pt>
                <c:pt idx="63">
                  <c:v>46055</c:v>
                </c:pt>
                <c:pt idx="64">
                  <c:v>66407</c:v>
                </c:pt>
                <c:pt idx="65">
                  <c:v>53368</c:v>
                </c:pt>
                <c:pt idx="66">
                  <c:v>33223</c:v>
                </c:pt>
                <c:pt idx="67">
                  <c:v>23799</c:v>
                </c:pt>
                <c:pt idx="68">
                  <c:v>20394</c:v>
                </c:pt>
                <c:pt idx="69">
                  <c:v>22368</c:v>
                </c:pt>
                <c:pt idx="70">
                  <c:v>16143</c:v>
                </c:pt>
                <c:pt idx="71">
                  <c:v>8557</c:v>
                </c:pt>
                <c:pt idx="72">
                  <c:v>6293</c:v>
                </c:pt>
                <c:pt idx="73">
                  <c:v>7389</c:v>
                </c:pt>
                <c:pt idx="74">
                  <c:v>4780</c:v>
                </c:pt>
                <c:pt idx="75">
                  <c:v>2405</c:v>
                </c:pt>
                <c:pt idx="76">
                  <c:v>1048</c:v>
                </c:pt>
                <c:pt idx="77">
                  <c:v>1812</c:v>
                </c:pt>
                <c:pt idx="78">
                  <c:v>2889</c:v>
                </c:pt>
                <c:pt idx="79">
                  <c:v>3240</c:v>
                </c:pt>
                <c:pt idx="80">
                  <c:v>1918</c:v>
                </c:pt>
                <c:pt idx="81">
                  <c:v>3413</c:v>
                </c:pt>
                <c:pt idx="82">
                  <c:v>2176</c:v>
                </c:pt>
                <c:pt idx="83">
                  <c:v>1578</c:v>
                </c:pt>
                <c:pt idx="84">
                  <c:v>1575</c:v>
                </c:pt>
                <c:pt idx="85">
                  <c:v>2424</c:v>
                </c:pt>
                <c:pt idx="86">
                  <c:v>2134</c:v>
                </c:pt>
                <c:pt idx="87">
                  <c:v>1160</c:v>
                </c:pt>
                <c:pt idx="88">
                  <c:v>2216</c:v>
                </c:pt>
                <c:pt idx="89">
                  <c:v>10217</c:v>
                </c:pt>
                <c:pt idx="90">
                  <c:v>11329</c:v>
                </c:pt>
                <c:pt idx="91">
                  <c:v>14830</c:v>
                </c:pt>
                <c:pt idx="92">
                  <c:v>20583</c:v>
                </c:pt>
                <c:pt idx="93">
                  <c:v>30252</c:v>
                </c:pt>
                <c:pt idx="94">
                  <c:v>62815</c:v>
                </c:pt>
                <c:pt idx="95">
                  <c:v>68899</c:v>
                </c:pt>
                <c:pt idx="96">
                  <c:v>19900</c:v>
                </c:pt>
                <c:pt idx="97">
                  <c:v>16024</c:v>
                </c:pt>
                <c:pt idx="98">
                  <c:v>24847</c:v>
                </c:pt>
                <c:pt idx="99">
                  <c:v>23954</c:v>
                </c:pt>
                <c:pt idx="100">
                  <c:v>83138</c:v>
                </c:pt>
                <c:pt idx="101">
                  <c:v>72731</c:v>
                </c:pt>
                <c:pt idx="102">
                  <c:v>27540</c:v>
                </c:pt>
                <c:pt idx="103">
                  <c:v>30846</c:v>
                </c:pt>
                <c:pt idx="104">
                  <c:v>37105</c:v>
                </c:pt>
                <c:pt idx="105">
                  <c:v>39621</c:v>
                </c:pt>
                <c:pt idx="106">
                  <c:v>47417</c:v>
                </c:pt>
                <c:pt idx="107">
                  <c:v>35994</c:v>
                </c:pt>
                <c:pt idx="108">
                  <c:v>25888</c:v>
                </c:pt>
                <c:pt idx="109">
                  <c:v>24185</c:v>
                </c:pt>
                <c:pt idx="110">
                  <c:v>41275</c:v>
                </c:pt>
                <c:pt idx="111">
                  <c:v>36186</c:v>
                </c:pt>
                <c:pt idx="112">
                  <c:v>13</c:v>
                </c:pt>
                <c:pt idx="113">
                  <c:v>13</c:v>
                </c:pt>
                <c:pt idx="114">
                  <c:v>3</c:v>
                </c:pt>
                <c:pt idx="115">
                  <c:v>3</c:v>
                </c:pt>
                <c:pt idx="116">
                  <c:v>16</c:v>
                </c:pt>
                <c:pt idx="117">
                  <c:v>24</c:v>
                </c:pt>
                <c:pt idx="118">
                  <c:v>16</c:v>
                </c:pt>
                <c:pt idx="119">
                  <c:v>21</c:v>
                </c:pt>
                <c:pt idx="120">
                  <c:v>37</c:v>
                </c:pt>
                <c:pt idx="121">
                  <c:v>21</c:v>
                </c:pt>
                <c:pt idx="122">
                  <c:v>21</c:v>
                </c:pt>
                <c:pt idx="123">
                  <c:v>11</c:v>
                </c:pt>
                <c:pt idx="124">
                  <c:v>24</c:v>
                </c:pt>
                <c:pt idx="125">
                  <c:v>21</c:v>
                </c:pt>
                <c:pt idx="126">
                  <c:v>16</c:v>
                </c:pt>
                <c:pt idx="127">
                  <c:v>32</c:v>
                </c:pt>
                <c:pt idx="128">
                  <c:v>29</c:v>
                </c:pt>
                <c:pt idx="129">
                  <c:v>24</c:v>
                </c:pt>
                <c:pt idx="130">
                  <c:v>27</c:v>
                </c:pt>
                <c:pt idx="131">
                  <c:v>32</c:v>
                </c:pt>
                <c:pt idx="132">
                  <c:v>16</c:v>
                </c:pt>
                <c:pt idx="133">
                  <c:v>35</c:v>
                </c:pt>
                <c:pt idx="134">
                  <c:v>29</c:v>
                </c:pt>
                <c:pt idx="135">
                  <c:v>24</c:v>
                </c:pt>
                <c:pt idx="136">
                  <c:v>16</c:v>
                </c:pt>
                <c:pt idx="137">
                  <c:v>16</c:v>
                </c:pt>
                <c:pt idx="138">
                  <c:v>27</c:v>
                </c:pt>
                <c:pt idx="139">
                  <c:v>13</c:v>
                </c:pt>
                <c:pt idx="140">
                  <c:v>37</c:v>
                </c:pt>
                <c:pt idx="141">
                  <c:v>24</c:v>
                </c:pt>
                <c:pt idx="142">
                  <c:v>43</c:v>
                </c:pt>
                <c:pt idx="143">
                  <c:v>27</c:v>
                </c:pt>
                <c:pt idx="144">
                  <c:v>35</c:v>
                </c:pt>
                <c:pt idx="145">
                  <c:v>43</c:v>
                </c:pt>
                <c:pt idx="146">
                  <c:v>48</c:v>
                </c:pt>
                <c:pt idx="147">
                  <c:v>122</c:v>
                </c:pt>
                <c:pt idx="148">
                  <c:v>120</c:v>
                </c:pt>
                <c:pt idx="149">
                  <c:v>117</c:v>
                </c:pt>
                <c:pt idx="150">
                  <c:v>72</c:v>
                </c:pt>
                <c:pt idx="151">
                  <c:v>93</c:v>
                </c:pt>
                <c:pt idx="152">
                  <c:v>149</c:v>
                </c:pt>
                <c:pt idx="153">
                  <c:v>112</c:v>
                </c:pt>
                <c:pt idx="154">
                  <c:v>80</c:v>
                </c:pt>
                <c:pt idx="155">
                  <c:v>98</c:v>
                </c:pt>
                <c:pt idx="156">
                  <c:v>157</c:v>
                </c:pt>
                <c:pt idx="157">
                  <c:v>114</c:v>
                </c:pt>
                <c:pt idx="158">
                  <c:v>29</c:v>
                </c:pt>
                <c:pt idx="159">
                  <c:v>82</c:v>
                </c:pt>
                <c:pt idx="160">
                  <c:v>8</c:v>
                </c:pt>
                <c:pt idx="161">
                  <c:v>27</c:v>
                </c:pt>
                <c:pt idx="162">
                  <c:v>40</c:v>
                </c:pt>
                <c:pt idx="163">
                  <c:v>27</c:v>
                </c:pt>
                <c:pt idx="164">
                  <c:v>24</c:v>
                </c:pt>
                <c:pt idx="165">
                  <c:v>37</c:v>
                </c:pt>
                <c:pt idx="166">
                  <c:v>5</c:v>
                </c:pt>
                <c:pt idx="167">
                  <c:v>11</c:v>
                </c:pt>
                <c:pt idx="168">
                  <c:v>27</c:v>
                </c:pt>
                <c:pt idx="169">
                  <c:v>19</c:v>
                </c:pt>
                <c:pt idx="170">
                  <c:v>11</c:v>
                </c:pt>
                <c:pt idx="171">
                  <c:v>5</c:v>
                </c:pt>
                <c:pt idx="172">
                  <c:v>3</c:v>
                </c:pt>
                <c:pt idx="173">
                  <c:v>11</c:v>
                </c:pt>
                <c:pt idx="174">
                  <c:v>160</c:v>
                </c:pt>
                <c:pt idx="175">
                  <c:v>662</c:v>
                </c:pt>
                <c:pt idx="176">
                  <c:v>540</c:v>
                </c:pt>
                <c:pt idx="177">
                  <c:v>138</c:v>
                </c:pt>
                <c:pt idx="178">
                  <c:v>85</c:v>
                </c:pt>
                <c:pt idx="179">
                  <c:v>61</c:v>
                </c:pt>
                <c:pt idx="180">
                  <c:v>35</c:v>
                </c:pt>
                <c:pt idx="181">
                  <c:v>37</c:v>
                </c:pt>
                <c:pt idx="182">
                  <c:v>48</c:v>
                </c:pt>
                <c:pt idx="183">
                  <c:v>64</c:v>
                </c:pt>
                <c:pt idx="184">
                  <c:v>43</c:v>
                </c:pt>
                <c:pt idx="185">
                  <c:v>8</c:v>
                </c:pt>
                <c:pt idx="186">
                  <c:v>16</c:v>
                </c:pt>
                <c:pt idx="187">
                  <c:v>21</c:v>
                </c:pt>
                <c:pt idx="188">
                  <c:v>11</c:v>
                </c:pt>
                <c:pt idx="189">
                  <c:v>13</c:v>
                </c:pt>
                <c:pt idx="190">
                  <c:v>37</c:v>
                </c:pt>
                <c:pt idx="191">
                  <c:v>43</c:v>
                </c:pt>
                <c:pt idx="192">
                  <c:v>13</c:v>
                </c:pt>
                <c:pt idx="193">
                  <c:v>8</c:v>
                </c:pt>
                <c:pt idx="194">
                  <c:v>11</c:v>
                </c:pt>
                <c:pt idx="195">
                  <c:v>59</c:v>
                </c:pt>
                <c:pt idx="196">
                  <c:v>223</c:v>
                </c:pt>
                <c:pt idx="197">
                  <c:v>136</c:v>
                </c:pt>
                <c:pt idx="198">
                  <c:v>186</c:v>
                </c:pt>
                <c:pt idx="199">
                  <c:v>261</c:v>
                </c:pt>
                <c:pt idx="200">
                  <c:v>106</c:v>
                </c:pt>
                <c:pt idx="201">
                  <c:v>74</c:v>
                </c:pt>
                <c:pt idx="202">
                  <c:v>237</c:v>
                </c:pt>
                <c:pt idx="203">
                  <c:v>450</c:v>
                </c:pt>
                <c:pt idx="204">
                  <c:v>883</c:v>
                </c:pt>
                <c:pt idx="205">
                  <c:v>976</c:v>
                </c:pt>
                <c:pt idx="206">
                  <c:v>811</c:v>
                </c:pt>
                <c:pt idx="207">
                  <c:v>1072</c:v>
                </c:pt>
                <c:pt idx="208">
                  <c:v>684</c:v>
                </c:pt>
                <c:pt idx="209">
                  <c:v>1024</c:v>
                </c:pt>
                <c:pt idx="210">
                  <c:v>2644</c:v>
                </c:pt>
                <c:pt idx="211">
                  <c:v>998</c:v>
                </c:pt>
                <c:pt idx="212">
                  <c:v>883</c:v>
                </c:pt>
                <c:pt idx="213">
                  <c:v>1011</c:v>
                </c:pt>
                <c:pt idx="214">
                  <c:v>553</c:v>
                </c:pt>
                <c:pt idx="215">
                  <c:v>588</c:v>
                </c:pt>
                <c:pt idx="216">
                  <c:v>497</c:v>
                </c:pt>
                <c:pt idx="217">
                  <c:v>561</c:v>
                </c:pt>
                <c:pt idx="218">
                  <c:v>556</c:v>
                </c:pt>
                <c:pt idx="219">
                  <c:v>580</c:v>
                </c:pt>
                <c:pt idx="220">
                  <c:v>450</c:v>
                </c:pt>
                <c:pt idx="221">
                  <c:v>487</c:v>
                </c:pt>
                <c:pt idx="222">
                  <c:v>359</c:v>
                </c:pt>
                <c:pt idx="223">
                  <c:v>229</c:v>
                </c:pt>
                <c:pt idx="224">
                  <c:v>130</c:v>
                </c:pt>
                <c:pt idx="225">
                  <c:v>356</c:v>
                </c:pt>
                <c:pt idx="226">
                  <c:v>229</c:v>
                </c:pt>
                <c:pt idx="227">
                  <c:v>295</c:v>
                </c:pt>
                <c:pt idx="228">
                  <c:v>258</c:v>
                </c:pt>
                <c:pt idx="229">
                  <c:v>40</c:v>
                </c:pt>
                <c:pt idx="230">
                  <c:v>48</c:v>
                </c:pt>
                <c:pt idx="231">
                  <c:v>101</c:v>
                </c:pt>
                <c:pt idx="232">
                  <c:v>577</c:v>
                </c:pt>
                <c:pt idx="233">
                  <c:v>391</c:v>
                </c:pt>
                <c:pt idx="234">
                  <c:v>237</c:v>
                </c:pt>
                <c:pt idx="235">
                  <c:v>146</c:v>
                </c:pt>
                <c:pt idx="236">
                  <c:v>109</c:v>
                </c:pt>
                <c:pt idx="237">
                  <c:v>122</c:v>
                </c:pt>
                <c:pt idx="238">
                  <c:v>178</c:v>
                </c:pt>
                <c:pt idx="239">
                  <c:v>279</c:v>
                </c:pt>
                <c:pt idx="240">
                  <c:v>325</c:v>
                </c:pt>
                <c:pt idx="241">
                  <c:v>314</c:v>
                </c:pt>
                <c:pt idx="242">
                  <c:v>146</c:v>
                </c:pt>
                <c:pt idx="243">
                  <c:v>32</c:v>
                </c:pt>
                <c:pt idx="244">
                  <c:v>29</c:v>
                </c:pt>
                <c:pt idx="245">
                  <c:v>27</c:v>
                </c:pt>
                <c:pt idx="246">
                  <c:v>154</c:v>
                </c:pt>
                <c:pt idx="247">
                  <c:v>173</c:v>
                </c:pt>
                <c:pt idx="248">
                  <c:v>67</c:v>
                </c:pt>
                <c:pt idx="249">
                  <c:v>125</c:v>
                </c:pt>
                <c:pt idx="250">
                  <c:v>40</c:v>
                </c:pt>
                <c:pt idx="251">
                  <c:v>178</c:v>
                </c:pt>
                <c:pt idx="252">
                  <c:v>74</c:v>
                </c:pt>
                <c:pt idx="253">
                  <c:v>152</c:v>
                </c:pt>
                <c:pt idx="254">
                  <c:v>168</c:v>
                </c:pt>
                <c:pt idx="255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98-477D-8CFA-542251027525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VO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Sheet1!$C$2:$C$257</c:f>
              <c:numCache>
                <c:formatCode>m/d/yyyy</c:formatCode>
                <c:ptCount val="256"/>
                <c:pt idx="0">
                  <c:v>44289</c:v>
                </c:pt>
                <c:pt idx="1">
                  <c:v>44290</c:v>
                </c:pt>
                <c:pt idx="2">
                  <c:v>44291</c:v>
                </c:pt>
                <c:pt idx="3">
                  <c:v>44292</c:v>
                </c:pt>
                <c:pt idx="4">
                  <c:v>44293</c:v>
                </c:pt>
                <c:pt idx="5">
                  <c:v>44294</c:v>
                </c:pt>
                <c:pt idx="6">
                  <c:v>44295</c:v>
                </c:pt>
                <c:pt idx="7">
                  <c:v>44296</c:v>
                </c:pt>
                <c:pt idx="8">
                  <c:v>44297</c:v>
                </c:pt>
                <c:pt idx="9">
                  <c:v>44298</c:v>
                </c:pt>
                <c:pt idx="10">
                  <c:v>44299</c:v>
                </c:pt>
                <c:pt idx="11">
                  <c:v>44300</c:v>
                </c:pt>
                <c:pt idx="12">
                  <c:v>44301</c:v>
                </c:pt>
                <c:pt idx="13">
                  <c:v>44302</c:v>
                </c:pt>
                <c:pt idx="14">
                  <c:v>44303</c:v>
                </c:pt>
                <c:pt idx="15">
                  <c:v>44304</c:v>
                </c:pt>
                <c:pt idx="16">
                  <c:v>44305</c:v>
                </c:pt>
                <c:pt idx="17">
                  <c:v>44306</c:v>
                </c:pt>
                <c:pt idx="18">
                  <c:v>44307</c:v>
                </c:pt>
                <c:pt idx="19">
                  <c:v>44308</c:v>
                </c:pt>
                <c:pt idx="20">
                  <c:v>44309</c:v>
                </c:pt>
                <c:pt idx="21">
                  <c:v>44310</c:v>
                </c:pt>
                <c:pt idx="22">
                  <c:v>44311</c:v>
                </c:pt>
                <c:pt idx="23">
                  <c:v>44312</c:v>
                </c:pt>
                <c:pt idx="24">
                  <c:v>44313</c:v>
                </c:pt>
                <c:pt idx="25">
                  <c:v>44314</c:v>
                </c:pt>
                <c:pt idx="26">
                  <c:v>44315</c:v>
                </c:pt>
                <c:pt idx="27">
                  <c:v>44316</c:v>
                </c:pt>
                <c:pt idx="28">
                  <c:v>44317</c:v>
                </c:pt>
                <c:pt idx="29">
                  <c:v>44318</c:v>
                </c:pt>
                <c:pt idx="30">
                  <c:v>44319</c:v>
                </c:pt>
                <c:pt idx="31">
                  <c:v>44320</c:v>
                </c:pt>
                <c:pt idx="32">
                  <c:v>44321</c:v>
                </c:pt>
                <c:pt idx="33">
                  <c:v>44322</c:v>
                </c:pt>
                <c:pt idx="34">
                  <c:v>44323</c:v>
                </c:pt>
                <c:pt idx="35">
                  <c:v>44324</c:v>
                </c:pt>
                <c:pt idx="36">
                  <c:v>44325</c:v>
                </c:pt>
                <c:pt idx="37">
                  <c:v>44326</c:v>
                </c:pt>
                <c:pt idx="38">
                  <c:v>44327</c:v>
                </c:pt>
                <c:pt idx="39">
                  <c:v>44328</c:v>
                </c:pt>
                <c:pt idx="40">
                  <c:v>44329</c:v>
                </c:pt>
                <c:pt idx="41">
                  <c:v>44330</c:v>
                </c:pt>
                <c:pt idx="42">
                  <c:v>44331</c:v>
                </c:pt>
                <c:pt idx="43">
                  <c:v>44332</c:v>
                </c:pt>
                <c:pt idx="44">
                  <c:v>44333</c:v>
                </c:pt>
                <c:pt idx="45">
                  <c:v>44334</c:v>
                </c:pt>
                <c:pt idx="46">
                  <c:v>44335</c:v>
                </c:pt>
                <c:pt idx="47">
                  <c:v>44336</c:v>
                </c:pt>
                <c:pt idx="48">
                  <c:v>44337</c:v>
                </c:pt>
                <c:pt idx="49">
                  <c:v>44338</c:v>
                </c:pt>
                <c:pt idx="50">
                  <c:v>44339</c:v>
                </c:pt>
                <c:pt idx="51">
                  <c:v>44340</c:v>
                </c:pt>
                <c:pt idx="52">
                  <c:v>44341</c:v>
                </c:pt>
                <c:pt idx="53">
                  <c:v>44342</c:v>
                </c:pt>
                <c:pt idx="54">
                  <c:v>44343</c:v>
                </c:pt>
                <c:pt idx="55">
                  <c:v>44344</c:v>
                </c:pt>
                <c:pt idx="56">
                  <c:v>44345</c:v>
                </c:pt>
                <c:pt idx="57">
                  <c:v>44346</c:v>
                </c:pt>
                <c:pt idx="58">
                  <c:v>44347</c:v>
                </c:pt>
                <c:pt idx="59">
                  <c:v>44348</c:v>
                </c:pt>
                <c:pt idx="60">
                  <c:v>44349</c:v>
                </c:pt>
                <c:pt idx="61">
                  <c:v>44350</c:v>
                </c:pt>
                <c:pt idx="62">
                  <c:v>44351</c:v>
                </c:pt>
                <c:pt idx="63">
                  <c:v>44352</c:v>
                </c:pt>
                <c:pt idx="64">
                  <c:v>44353</c:v>
                </c:pt>
                <c:pt idx="65">
                  <c:v>44354</c:v>
                </c:pt>
                <c:pt idx="66">
                  <c:v>44355</c:v>
                </c:pt>
                <c:pt idx="67">
                  <c:v>44356</c:v>
                </c:pt>
                <c:pt idx="68">
                  <c:v>44357</c:v>
                </c:pt>
                <c:pt idx="69">
                  <c:v>44358</c:v>
                </c:pt>
                <c:pt idx="70">
                  <c:v>44359</c:v>
                </c:pt>
                <c:pt idx="71">
                  <c:v>44360</c:v>
                </c:pt>
                <c:pt idx="72">
                  <c:v>44361</c:v>
                </c:pt>
                <c:pt idx="73">
                  <c:v>44362</c:v>
                </c:pt>
                <c:pt idx="74">
                  <c:v>44363</c:v>
                </c:pt>
                <c:pt idx="75">
                  <c:v>44364</c:v>
                </c:pt>
                <c:pt idx="76">
                  <c:v>44365</c:v>
                </c:pt>
                <c:pt idx="77">
                  <c:v>44366</c:v>
                </c:pt>
                <c:pt idx="78">
                  <c:v>44367</c:v>
                </c:pt>
                <c:pt idx="79">
                  <c:v>44368</c:v>
                </c:pt>
                <c:pt idx="80">
                  <c:v>44369</c:v>
                </c:pt>
                <c:pt idx="81">
                  <c:v>44370</c:v>
                </c:pt>
                <c:pt idx="82">
                  <c:v>44371</c:v>
                </c:pt>
                <c:pt idx="83">
                  <c:v>44372</c:v>
                </c:pt>
                <c:pt idx="84">
                  <c:v>44373</c:v>
                </c:pt>
                <c:pt idx="85">
                  <c:v>44374</c:v>
                </c:pt>
                <c:pt idx="86">
                  <c:v>44375</c:v>
                </c:pt>
                <c:pt idx="87">
                  <c:v>44376</c:v>
                </c:pt>
                <c:pt idx="88">
                  <c:v>44377</c:v>
                </c:pt>
                <c:pt idx="89">
                  <c:v>44378</c:v>
                </c:pt>
                <c:pt idx="90">
                  <c:v>44379</c:v>
                </c:pt>
                <c:pt idx="91">
                  <c:v>44380</c:v>
                </c:pt>
                <c:pt idx="92">
                  <c:v>44381</c:v>
                </c:pt>
                <c:pt idx="93">
                  <c:v>44382</c:v>
                </c:pt>
                <c:pt idx="94">
                  <c:v>44383</c:v>
                </c:pt>
                <c:pt idx="95">
                  <c:v>44384</c:v>
                </c:pt>
                <c:pt idx="96">
                  <c:v>44385</c:v>
                </c:pt>
                <c:pt idx="97">
                  <c:v>44386</c:v>
                </c:pt>
                <c:pt idx="98">
                  <c:v>44387</c:v>
                </c:pt>
                <c:pt idx="99">
                  <c:v>44388</c:v>
                </c:pt>
                <c:pt idx="100">
                  <c:v>44389</c:v>
                </c:pt>
                <c:pt idx="101">
                  <c:v>44390</c:v>
                </c:pt>
                <c:pt idx="102">
                  <c:v>44391</c:v>
                </c:pt>
                <c:pt idx="103">
                  <c:v>44392</c:v>
                </c:pt>
                <c:pt idx="104">
                  <c:v>44393</c:v>
                </c:pt>
                <c:pt idx="105">
                  <c:v>44394</c:v>
                </c:pt>
                <c:pt idx="106">
                  <c:v>44395</c:v>
                </c:pt>
                <c:pt idx="107">
                  <c:v>44396</c:v>
                </c:pt>
                <c:pt idx="108">
                  <c:v>44397</c:v>
                </c:pt>
                <c:pt idx="109">
                  <c:v>44398</c:v>
                </c:pt>
                <c:pt idx="110">
                  <c:v>44399</c:v>
                </c:pt>
                <c:pt idx="111">
                  <c:v>44400</c:v>
                </c:pt>
                <c:pt idx="112">
                  <c:v>44401</c:v>
                </c:pt>
                <c:pt idx="113">
                  <c:v>44402</c:v>
                </c:pt>
                <c:pt idx="114">
                  <c:v>44403</c:v>
                </c:pt>
                <c:pt idx="115">
                  <c:v>44404</c:v>
                </c:pt>
                <c:pt idx="116">
                  <c:v>44405</c:v>
                </c:pt>
                <c:pt idx="117">
                  <c:v>44406</c:v>
                </c:pt>
                <c:pt idx="118">
                  <c:v>44407</c:v>
                </c:pt>
                <c:pt idx="119">
                  <c:v>44408</c:v>
                </c:pt>
                <c:pt idx="120">
                  <c:v>44409</c:v>
                </c:pt>
                <c:pt idx="121">
                  <c:v>44410</c:v>
                </c:pt>
                <c:pt idx="122">
                  <c:v>44411</c:v>
                </c:pt>
                <c:pt idx="123">
                  <c:v>44412</c:v>
                </c:pt>
                <c:pt idx="124">
                  <c:v>44413</c:v>
                </c:pt>
                <c:pt idx="125">
                  <c:v>44414</c:v>
                </c:pt>
                <c:pt idx="126">
                  <c:v>44415</c:v>
                </c:pt>
                <c:pt idx="127">
                  <c:v>44416</c:v>
                </c:pt>
                <c:pt idx="128">
                  <c:v>44417</c:v>
                </c:pt>
                <c:pt idx="129">
                  <c:v>44418</c:v>
                </c:pt>
                <c:pt idx="130">
                  <c:v>44419</c:v>
                </c:pt>
                <c:pt idx="131">
                  <c:v>44420</c:v>
                </c:pt>
                <c:pt idx="132">
                  <c:v>44421</c:v>
                </c:pt>
                <c:pt idx="133">
                  <c:v>44422</c:v>
                </c:pt>
                <c:pt idx="134">
                  <c:v>44423</c:v>
                </c:pt>
                <c:pt idx="135">
                  <c:v>44424</c:v>
                </c:pt>
                <c:pt idx="136">
                  <c:v>44425</c:v>
                </c:pt>
                <c:pt idx="137">
                  <c:v>44426</c:v>
                </c:pt>
                <c:pt idx="138">
                  <c:v>44427</c:v>
                </c:pt>
                <c:pt idx="139">
                  <c:v>44428</c:v>
                </c:pt>
                <c:pt idx="140">
                  <c:v>44429</c:v>
                </c:pt>
                <c:pt idx="141">
                  <c:v>44430</c:v>
                </c:pt>
                <c:pt idx="142">
                  <c:v>44431</c:v>
                </c:pt>
                <c:pt idx="143">
                  <c:v>44432</c:v>
                </c:pt>
                <c:pt idx="144">
                  <c:v>44433</c:v>
                </c:pt>
                <c:pt idx="145">
                  <c:v>44434</c:v>
                </c:pt>
                <c:pt idx="146">
                  <c:v>44435</c:v>
                </c:pt>
                <c:pt idx="147">
                  <c:v>44436</c:v>
                </c:pt>
                <c:pt idx="148">
                  <c:v>44437</c:v>
                </c:pt>
                <c:pt idx="149">
                  <c:v>44438</c:v>
                </c:pt>
                <c:pt idx="150">
                  <c:v>44439</c:v>
                </c:pt>
                <c:pt idx="151">
                  <c:v>44440</c:v>
                </c:pt>
                <c:pt idx="152">
                  <c:v>44441</c:v>
                </c:pt>
                <c:pt idx="153">
                  <c:v>44442</c:v>
                </c:pt>
                <c:pt idx="154">
                  <c:v>44443</c:v>
                </c:pt>
                <c:pt idx="155">
                  <c:v>44444</c:v>
                </c:pt>
                <c:pt idx="156">
                  <c:v>44445</c:v>
                </c:pt>
                <c:pt idx="157">
                  <c:v>44446</c:v>
                </c:pt>
                <c:pt idx="158">
                  <c:v>44447</c:v>
                </c:pt>
                <c:pt idx="159">
                  <c:v>44448</c:v>
                </c:pt>
                <c:pt idx="160">
                  <c:v>44449</c:v>
                </c:pt>
                <c:pt idx="161">
                  <c:v>44450</c:v>
                </c:pt>
                <c:pt idx="162">
                  <c:v>44451</c:v>
                </c:pt>
                <c:pt idx="163">
                  <c:v>44452</c:v>
                </c:pt>
                <c:pt idx="164">
                  <c:v>44453</c:v>
                </c:pt>
                <c:pt idx="165">
                  <c:v>44454</c:v>
                </c:pt>
                <c:pt idx="166">
                  <c:v>44455</c:v>
                </c:pt>
                <c:pt idx="167">
                  <c:v>44456</c:v>
                </c:pt>
                <c:pt idx="168">
                  <c:v>44457</c:v>
                </c:pt>
                <c:pt idx="169">
                  <c:v>44458</c:v>
                </c:pt>
                <c:pt idx="170">
                  <c:v>44459</c:v>
                </c:pt>
                <c:pt idx="171">
                  <c:v>44460</c:v>
                </c:pt>
                <c:pt idx="172">
                  <c:v>44461</c:v>
                </c:pt>
                <c:pt idx="173">
                  <c:v>44462</c:v>
                </c:pt>
                <c:pt idx="174">
                  <c:v>44463</c:v>
                </c:pt>
                <c:pt idx="175">
                  <c:v>44464</c:v>
                </c:pt>
                <c:pt idx="176">
                  <c:v>44465</c:v>
                </c:pt>
                <c:pt idx="177">
                  <c:v>44466</c:v>
                </c:pt>
                <c:pt idx="178">
                  <c:v>44467</c:v>
                </c:pt>
                <c:pt idx="179">
                  <c:v>44468</c:v>
                </c:pt>
                <c:pt idx="180">
                  <c:v>44469</c:v>
                </c:pt>
                <c:pt idx="181">
                  <c:v>44470</c:v>
                </c:pt>
                <c:pt idx="182">
                  <c:v>44471</c:v>
                </c:pt>
                <c:pt idx="183">
                  <c:v>44472</c:v>
                </c:pt>
                <c:pt idx="184">
                  <c:v>44473</c:v>
                </c:pt>
                <c:pt idx="185">
                  <c:v>44474</c:v>
                </c:pt>
                <c:pt idx="186">
                  <c:v>44475</c:v>
                </c:pt>
                <c:pt idx="187">
                  <c:v>44476</c:v>
                </c:pt>
                <c:pt idx="188">
                  <c:v>44477</c:v>
                </c:pt>
                <c:pt idx="189">
                  <c:v>44478</c:v>
                </c:pt>
                <c:pt idx="190">
                  <c:v>44479</c:v>
                </c:pt>
                <c:pt idx="191">
                  <c:v>44480</c:v>
                </c:pt>
                <c:pt idx="192">
                  <c:v>44481</c:v>
                </c:pt>
                <c:pt idx="193">
                  <c:v>44482</c:v>
                </c:pt>
                <c:pt idx="194">
                  <c:v>44483</c:v>
                </c:pt>
                <c:pt idx="195">
                  <c:v>44484</c:v>
                </c:pt>
                <c:pt idx="196">
                  <c:v>44485</c:v>
                </c:pt>
                <c:pt idx="197">
                  <c:v>44486</c:v>
                </c:pt>
                <c:pt idx="198">
                  <c:v>44487</c:v>
                </c:pt>
                <c:pt idx="199">
                  <c:v>44488</c:v>
                </c:pt>
                <c:pt idx="200">
                  <c:v>44489</c:v>
                </c:pt>
                <c:pt idx="201">
                  <c:v>44490</c:v>
                </c:pt>
                <c:pt idx="202">
                  <c:v>44491</c:v>
                </c:pt>
                <c:pt idx="203">
                  <c:v>44492</c:v>
                </c:pt>
                <c:pt idx="204">
                  <c:v>44493</c:v>
                </c:pt>
                <c:pt idx="205">
                  <c:v>44494</c:v>
                </c:pt>
                <c:pt idx="206">
                  <c:v>44495</c:v>
                </c:pt>
                <c:pt idx="207">
                  <c:v>44496</c:v>
                </c:pt>
                <c:pt idx="208">
                  <c:v>44497</c:v>
                </c:pt>
                <c:pt idx="209">
                  <c:v>44498</c:v>
                </c:pt>
                <c:pt idx="210">
                  <c:v>44499</c:v>
                </c:pt>
                <c:pt idx="211">
                  <c:v>44500</c:v>
                </c:pt>
                <c:pt idx="212">
                  <c:v>44501</c:v>
                </c:pt>
                <c:pt idx="213">
                  <c:v>44502</c:v>
                </c:pt>
                <c:pt idx="214">
                  <c:v>44503</c:v>
                </c:pt>
                <c:pt idx="215">
                  <c:v>44504</c:v>
                </c:pt>
                <c:pt idx="216">
                  <c:v>44505</c:v>
                </c:pt>
                <c:pt idx="217">
                  <c:v>44506</c:v>
                </c:pt>
                <c:pt idx="218">
                  <c:v>44507</c:v>
                </c:pt>
                <c:pt idx="219">
                  <c:v>44508</c:v>
                </c:pt>
                <c:pt idx="220">
                  <c:v>44509</c:v>
                </c:pt>
                <c:pt idx="221">
                  <c:v>44510</c:v>
                </c:pt>
                <c:pt idx="222">
                  <c:v>44511</c:v>
                </c:pt>
                <c:pt idx="223">
                  <c:v>44512</c:v>
                </c:pt>
                <c:pt idx="224">
                  <c:v>44513</c:v>
                </c:pt>
                <c:pt idx="225">
                  <c:v>44514</c:v>
                </c:pt>
                <c:pt idx="226">
                  <c:v>44515</c:v>
                </c:pt>
                <c:pt idx="227">
                  <c:v>44516</c:v>
                </c:pt>
                <c:pt idx="228">
                  <c:v>44517</c:v>
                </c:pt>
                <c:pt idx="229">
                  <c:v>44518</c:v>
                </c:pt>
                <c:pt idx="230">
                  <c:v>44519</c:v>
                </c:pt>
                <c:pt idx="231">
                  <c:v>44520</c:v>
                </c:pt>
                <c:pt idx="232">
                  <c:v>44521</c:v>
                </c:pt>
                <c:pt idx="233">
                  <c:v>44522</c:v>
                </c:pt>
                <c:pt idx="234">
                  <c:v>44523</c:v>
                </c:pt>
                <c:pt idx="235">
                  <c:v>44524</c:v>
                </c:pt>
                <c:pt idx="236">
                  <c:v>44525</c:v>
                </c:pt>
                <c:pt idx="237">
                  <c:v>44526</c:v>
                </c:pt>
                <c:pt idx="238">
                  <c:v>44527</c:v>
                </c:pt>
                <c:pt idx="239">
                  <c:v>44528</c:v>
                </c:pt>
                <c:pt idx="240">
                  <c:v>44529</c:v>
                </c:pt>
                <c:pt idx="241">
                  <c:v>44530</c:v>
                </c:pt>
                <c:pt idx="242">
                  <c:v>44531</c:v>
                </c:pt>
                <c:pt idx="243">
                  <c:v>44532</c:v>
                </c:pt>
                <c:pt idx="244">
                  <c:v>44533</c:v>
                </c:pt>
                <c:pt idx="245">
                  <c:v>44534</c:v>
                </c:pt>
                <c:pt idx="246">
                  <c:v>44535</c:v>
                </c:pt>
                <c:pt idx="247">
                  <c:v>44536</c:v>
                </c:pt>
                <c:pt idx="248">
                  <c:v>44537</c:v>
                </c:pt>
                <c:pt idx="249">
                  <c:v>44538</c:v>
                </c:pt>
                <c:pt idx="250">
                  <c:v>44539</c:v>
                </c:pt>
                <c:pt idx="251">
                  <c:v>44540</c:v>
                </c:pt>
                <c:pt idx="252">
                  <c:v>44541</c:v>
                </c:pt>
                <c:pt idx="253">
                  <c:v>44542</c:v>
                </c:pt>
                <c:pt idx="254">
                  <c:v>44543</c:v>
                </c:pt>
                <c:pt idx="255">
                  <c:v>44544</c:v>
                </c:pt>
              </c:numCache>
            </c:numRef>
          </c:cat>
          <c:val>
            <c:numRef>
              <c:f>Sheet1!$F$2:$F$257</c:f>
              <c:numCache>
                <c:formatCode>General</c:formatCode>
                <c:ptCount val="256"/>
                <c:pt idx="0">
                  <c:v>328291</c:v>
                </c:pt>
                <c:pt idx="1">
                  <c:v>318000</c:v>
                </c:pt>
                <c:pt idx="2">
                  <c:v>221807</c:v>
                </c:pt>
                <c:pt idx="3">
                  <c:v>201398</c:v>
                </c:pt>
                <c:pt idx="4">
                  <c:v>287152</c:v>
                </c:pt>
                <c:pt idx="5">
                  <c:v>285320</c:v>
                </c:pt>
                <c:pt idx="6">
                  <c:v>226078</c:v>
                </c:pt>
                <c:pt idx="7">
                  <c:v>209749</c:v>
                </c:pt>
                <c:pt idx="8">
                  <c:v>254309</c:v>
                </c:pt>
                <c:pt idx="9">
                  <c:v>223395</c:v>
                </c:pt>
                <c:pt idx="10">
                  <c:v>116931</c:v>
                </c:pt>
                <c:pt idx="11">
                  <c:v>177621</c:v>
                </c:pt>
                <c:pt idx="12">
                  <c:v>159683</c:v>
                </c:pt>
                <c:pt idx="13">
                  <c:v>209395</c:v>
                </c:pt>
                <c:pt idx="14">
                  <c:v>178156</c:v>
                </c:pt>
                <c:pt idx="15">
                  <c:v>138894</c:v>
                </c:pt>
                <c:pt idx="16">
                  <c:v>102438</c:v>
                </c:pt>
                <c:pt idx="17">
                  <c:v>92074</c:v>
                </c:pt>
                <c:pt idx="18">
                  <c:v>149525</c:v>
                </c:pt>
                <c:pt idx="19">
                  <c:v>193172</c:v>
                </c:pt>
                <c:pt idx="20">
                  <c:v>173803</c:v>
                </c:pt>
                <c:pt idx="21">
                  <c:v>175305</c:v>
                </c:pt>
                <c:pt idx="22">
                  <c:v>97891</c:v>
                </c:pt>
                <c:pt idx="23">
                  <c:v>60404</c:v>
                </c:pt>
                <c:pt idx="24">
                  <c:v>113282</c:v>
                </c:pt>
                <c:pt idx="25">
                  <c:v>72362</c:v>
                </c:pt>
                <c:pt idx="26">
                  <c:v>122385</c:v>
                </c:pt>
                <c:pt idx="27">
                  <c:v>93856</c:v>
                </c:pt>
                <c:pt idx="28">
                  <c:v>108851</c:v>
                </c:pt>
                <c:pt idx="29">
                  <c:v>130611</c:v>
                </c:pt>
                <c:pt idx="30">
                  <c:v>119927</c:v>
                </c:pt>
                <c:pt idx="31">
                  <c:v>103363</c:v>
                </c:pt>
                <c:pt idx="32">
                  <c:v>196270</c:v>
                </c:pt>
                <c:pt idx="33">
                  <c:v>207206</c:v>
                </c:pt>
                <c:pt idx="34">
                  <c:v>284283</c:v>
                </c:pt>
                <c:pt idx="35">
                  <c:v>234965</c:v>
                </c:pt>
                <c:pt idx="36">
                  <c:v>376283</c:v>
                </c:pt>
                <c:pt idx="37">
                  <c:v>454046</c:v>
                </c:pt>
                <c:pt idx="38">
                  <c:v>410692</c:v>
                </c:pt>
                <c:pt idx="39">
                  <c:v>413839</c:v>
                </c:pt>
                <c:pt idx="40">
                  <c:v>333367</c:v>
                </c:pt>
                <c:pt idx="41">
                  <c:v>324685</c:v>
                </c:pt>
                <c:pt idx="42">
                  <c:v>286066</c:v>
                </c:pt>
                <c:pt idx="43">
                  <c:v>308445</c:v>
                </c:pt>
                <c:pt idx="44">
                  <c:v>333135</c:v>
                </c:pt>
                <c:pt idx="45">
                  <c:v>300598</c:v>
                </c:pt>
                <c:pt idx="46">
                  <c:v>308240</c:v>
                </c:pt>
                <c:pt idx="47">
                  <c:v>219868</c:v>
                </c:pt>
                <c:pt idx="48">
                  <c:v>236888</c:v>
                </c:pt>
                <c:pt idx="49">
                  <c:v>197610</c:v>
                </c:pt>
                <c:pt idx="50">
                  <c:v>235784</c:v>
                </c:pt>
                <c:pt idx="51">
                  <c:v>297572</c:v>
                </c:pt>
                <c:pt idx="52">
                  <c:v>254016</c:v>
                </c:pt>
                <c:pt idx="53">
                  <c:v>275154</c:v>
                </c:pt>
                <c:pt idx="54">
                  <c:v>178544</c:v>
                </c:pt>
                <c:pt idx="55">
                  <c:v>207693</c:v>
                </c:pt>
                <c:pt idx="56">
                  <c:v>167266</c:v>
                </c:pt>
                <c:pt idx="57">
                  <c:v>201984</c:v>
                </c:pt>
                <c:pt idx="58">
                  <c:v>267936</c:v>
                </c:pt>
                <c:pt idx="59">
                  <c:v>246707</c:v>
                </c:pt>
                <c:pt idx="60">
                  <c:v>241471</c:v>
                </c:pt>
                <c:pt idx="61">
                  <c:v>246433</c:v>
                </c:pt>
                <c:pt idx="62">
                  <c:v>271637</c:v>
                </c:pt>
                <c:pt idx="63">
                  <c:v>285739</c:v>
                </c:pt>
                <c:pt idx="64">
                  <c:v>222919</c:v>
                </c:pt>
                <c:pt idx="65">
                  <c:v>180069</c:v>
                </c:pt>
                <c:pt idx="66">
                  <c:v>197421</c:v>
                </c:pt>
                <c:pt idx="67">
                  <c:v>119212</c:v>
                </c:pt>
                <c:pt idx="68">
                  <c:v>78129</c:v>
                </c:pt>
                <c:pt idx="69">
                  <c:v>85359</c:v>
                </c:pt>
                <c:pt idx="70">
                  <c:v>79879</c:v>
                </c:pt>
                <c:pt idx="71">
                  <c:v>64247</c:v>
                </c:pt>
                <c:pt idx="72">
                  <c:v>61708</c:v>
                </c:pt>
                <c:pt idx="73">
                  <c:v>57386</c:v>
                </c:pt>
                <c:pt idx="74">
                  <c:v>51050</c:v>
                </c:pt>
                <c:pt idx="75">
                  <c:v>63857</c:v>
                </c:pt>
                <c:pt idx="76">
                  <c:v>55771</c:v>
                </c:pt>
                <c:pt idx="77">
                  <c:v>52068</c:v>
                </c:pt>
                <c:pt idx="78">
                  <c:v>50377</c:v>
                </c:pt>
                <c:pt idx="79">
                  <c:v>57856</c:v>
                </c:pt>
                <c:pt idx="80">
                  <c:v>50486</c:v>
                </c:pt>
                <c:pt idx="81">
                  <c:v>65561</c:v>
                </c:pt>
                <c:pt idx="82">
                  <c:v>75535</c:v>
                </c:pt>
                <c:pt idx="83">
                  <c:v>67973</c:v>
                </c:pt>
                <c:pt idx="84">
                  <c:v>66456</c:v>
                </c:pt>
                <c:pt idx="85">
                  <c:v>57424</c:v>
                </c:pt>
                <c:pt idx="86">
                  <c:v>63772</c:v>
                </c:pt>
                <c:pt idx="87">
                  <c:v>49002</c:v>
                </c:pt>
                <c:pt idx="88">
                  <c:v>46986</c:v>
                </c:pt>
                <c:pt idx="89">
                  <c:v>65747</c:v>
                </c:pt>
                <c:pt idx="90">
                  <c:v>63169</c:v>
                </c:pt>
                <c:pt idx="91">
                  <c:v>66637</c:v>
                </c:pt>
                <c:pt idx="92">
                  <c:v>61361</c:v>
                </c:pt>
                <c:pt idx="93">
                  <c:v>76193</c:v>
                </c:pt>
                <c:pt idx="94">
                  <c:v>72464</c:v>
                </c:pt>
                <c:pt idx="95">
                  <c:v>50436</c:v>
                </c:pt>
                <c:pt idx="96">
                  <c:v>65116</c:v>
                </c:pt>
                <c:pt idx="97">
                  <c:v>71312</c:v>
                </c:pt>
                <c:pt idx="98">
                  <c:v>77491</c:v>
                </c:pt>
                <c:pt idx="99">
                  <c:v>94877</c:v>
                </c:pt>
                <c:pt idx="100">
                  <c:v>80701</c:v>
                </c:pt>
                <c:pt idx="101">
                  <c:v>113447</c:v>
                </c:pt>
                <c:pt idx="102">
                  <c:v>128527</c:v>
                </c:pt>
                <c:pt idx="103">
                  <c:v>61235</c:v>
                </c:pt>
                <c:pt idx="104">
                  <c:v>58583</c:v>
                </c:pt>
                <c:pt idx="105">
                  <c:v>56424</c:v>
                </c:pt>
                <c:pt idx="106">
                  <c:v>58394</c:v>
                </c:pt>
                <c:pt idx="107">
                  <c:v>65360</c:v>
                </c:pt>
                <c:pt idx="108">
                  <c:v>56172</c:v>
                </c:pt>
                <c:pt idx="109">
                  <c:v>75139</c:v>
                </c:pt>
                <c:pt idx="110">
                  <c:v>71040</c:v>
                </c:pt>
                <c:pt idx="111">
                  <c:v>72906</c:v>
                </c:pt>
                <c:pt idx="112">
                  <c:v>82848</c:v>
                </c:pt>
                <c:pt idx="113">
                  <c:v>91313</c:v>
                </c:pt>
                <c:pt idx="114">
                  <c:v>105328</c:v>
                </c:pt>
                <c:pt idx="115">
                  <c:v>87517</c:v>
                </c:pt>
                <c:pt idx="116">
                  <c:v>70891</c:v>
                </c:pt>
                <c:pt idx="117">
                  <c:v>58498</c:v>
                </c:pt>
                <c:pt idx="118">
                  <c:v>58792</c:v>
                </c:pt>
                <c:pt idx="119">
                  <c:v>51133</c:v>
                </c:pt>
                <c:pt idx="120">
                  <c:v>59892</c:v>
                </c:pt>
                <c:pt idx="121">
                  <c:v>61973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32">
                  <c:v>4874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149357</c:v>
                </c:pt>
                <c:pt idx="138">
                  <c:v>40507</c:v>
                </c:pt>
                <c:pt idx="139">
                  <c:v>22049</c:v>
                </c:pt>
                <c:pt idx="140">
                  <c:v>26961</c:v>
                </c:pt>
                <c:pt idx="141">
                  <c:v>25621</c:v>
                </c:pt>
                <c:pt idx="142">
                  <c:v>34407</c:v>
                </c:pt>
                <c:pt idx="143">
                  <c:v>27396</c:v>
                </c:pt>
                <c:pt idx="144">
                  <c:v>25083</c:v>
                </c:pt>
                <c:pt idx="145">
                  <c:v>34797</c:v>
                </c:pt>
                <c:pt idx="146">
                  <c:v>29267</c:v>
                </c:pt>
                <c:pt idx="147">
                  <c:v>28433</c:v>
                </c:pt>
                <c:pt idx="148">
                  <c:v>32462</c:v>
                </c:pt>
                <c:pt idx="149">
                  <c:v>30595</c:v>
                </c:pt>
                <c:pt idx="150">
                  <c:v>28352</c:v>
                </c:pt>
                <c:pt idx="151">
                  <c:v>22522</c:v>
                </c:pt>
                <c:pt idx="152">
                  <c:v>37976</c:v>
                </c:pt>
                <c:pt idx="153">
                  <c:v>41366</c:v>
                </c:pt>
                <c:pt idx="154">
                  <c:v>24716</c:v>
                </c:pt>
                <c:pt idx="155">
                  <c:v>24488</c:v>
                </c:pt>
                <c:pt idx="156">
                  <c:v>6889</c:v>
                </c:pt>
                <c:pt idx="157">
                  <c:v>12600</c:v>
                </c:pt>
                <c:pt idx="158">
                  <c:v>2668</c:v>
                </c:pt>
                <c:pt idx="159">
                  <c:v>508</c:v>
                </c:pt>
                <c:pt idx="160">
                  <c:v>2594</c:v>
                </c:pt>
                <c:pt idx="161">
                  <c:v>2301</c:v>
                </c:pt>
                <c:pt idx="162">
                  <c:v>3525</c:v>
                </c:pt>
                <c:pt idx="163">
                  <c:v>26480</c:v>
                </c:pt>
                <c:pt idx="164">
                  <c:v>17681</c:v>
                </c:pt>
                <c:pt idx="165">
                  <c:v>20155</c:v>
                </c:pt>
                <c:pt idx="166">
                  <c:v>21107</c:v>
                </c:pt>
                <c:pt idx="167">
                  <c:v>18713</c:v>
                </c:pt>
                <c:pt idx="168">
                  <c:v>28483</c:v>
                </c:pt>
                <c:pt idx="169">
                  <c:v>25831</c:v>
                </c:pt>
                <c:pt idx="170">
                  <c:v>22075</c:v>
                </c:pt>
                <c:pt idx="171">
                  <c:v>18910</c:v>
                </c:pt>
                <c:pt idx="172">
                  <c:v>26135</c:v>
                </c:pt>
                <c:pt idx="173">
                  <c:v>24581</c:v>
                </c:pt>
                <c:pt idx="174">
                  <c:v>17968</c:v>
                </c:pt>
                <c:pt idx="175">
                  <c:v>19450</c:v>
                </c:pt>
                <c:pt idx="176">
                  <c:v>26821</c:v>
                </c:pt>
                <c:pt idx="177">
                  <c:v>13792</c:v>
                </c:pt>
                <c:pt idx="178">
                  <c:v>6754</c:v>
                </c:pt>
                <c:pt idx="179">
                  <c:v>40453</c:v>
                </c:pt>
                <c:pt idx="180">
                  <c:v>44116</c:v>
                </c:pt>
                <c:pt idx="181">
                  <c:v>37807</c:v>
                </c:pt>
                <c:pt idx="182">
                  <c:v>56506</c:v>
                </c:pt>
                <c:pt idx="183">
                  <c:v>73195</c:v>
                </c:pt>
                <c:pt idx="184">
                  <c:v>61047</c:v>
                </c:pt>
                <c:pt idx="185">
                  <c:v>43393</c:v>
                </c:pt>
                <c:pt idx="186">
                  <c:v>44653</c:v>
                </c:pt>
                <c:pt idx="187">
                  <c:v>49777</c:v>
                </c:pt>
                <c:pt idx="188">
                  <c:v>58583</c:v>
                </c:pt>
                <c:pt idx="189">
                  <c:v>58688</c:v>
                </c:pt>
                <c:pt idx="190">
                  <c:v>52854</c:v>
                </c:pt>
                <c:pt idx="191">
                  <c:v>68032</c:v>
                </c:pt>
                <c:pt idx="192">
                  <c:v>117476</c:v>
                </c:pt>
                <c:pt idx="193">
                  <c:v>114417</c:v>
                </c:pt>
                <c:pt idx="194">
                  <c:v>97649</c:v>
                </c:pt>
                <c:pt idx="195">
                  <c:v>86655</c:v>
                </c:pt>
                <c:pt idx="196">
                  <c:v>99263</c:v>
                </c:pt>
                <c:pt idx="197">
                  <c:v>98691</c:v>
                </c:pt>
                <c:pt idx="198">
                  <c:v>99213</c:v>
                </c:pt>
                <c:pt idx="199">
                  <c:v>88376</c:v>
                </c:pt>
                <c:pt idx="200">
                  <c:v>89770</c:v>
                </c:pt>
                <c:pt idx="201">
                  <c:v>83048</c:v>
                </c:pt>
                <c:pt idx="202">
                  <c:v>85218</c:v>
                </c:pt>
                <c:pt idx="203">
                  <c:v>96654</c:v>
                </c:pt>
                <c:pt idx="204">
                  <c:v>99367</c:v>
                </c:pt>
                <c:pt idx="205">
                  <c:v>105993</c:v>
                </c:pt>
                <c:pt idx="206">
                  <c:v>101705</c:v>
                </c:pt>
                <c:pt idx="207">
                  <c:v>84601</c:v>
                </c:pt>
                <c:pt idx="208">
                  <c:v>86596</c:v>
                </c:pt>
                <c:pt idx="209">
                  <c:v>85881</c:v>
                </c:pt>
                <c:pt idx="210">
                  <c:v>86463</c:v>
                </c:pt>
                <c:pt idx="211">
                  <c:v>97353</c:v>
                </c:pt>
                <c:pt idx="212">
                  <c:v>100551</c:v>
                </c:pt>
                <c:pt idx="213">
                  <c:v>95616</c:v>
                </c:pt>
                <c:pt idx="214">
                  <c:v>99282</c:v>
                </c:pt>
                <c:pt idx="215">
                  <c:v>96045</c:v>
                </c:pt>
                <c:pt idx="216">
                  <c:v>97548</c:v>
                </c:pt>
                <c:pt idx="217">
                  <c:v>119195</c:v>
                </c:pt>
                <c:pt idx="218">
                  <c:v>106828</c:v>
                </c:pt>
                <c:pt idx="219">
                  <c:v>112449</c:v>
                </c:pt>
                <c:pt idx="220">
                  <c:v>119655</c:v>
                </c:pt>
                <c:pt idx="221">
                  <c:v>147399</c:v>
                </c:pt>
                <c:pt idx="222">
                  <c:v>155892</c:v>
                </c:pt>
                <c:pt idx="223">
                  <c:v>160406</c:v>
                </c:pt>
                <c:pt idx="224">
                  <c:v>144854</c:v>
                </c:pt>
                <c:pt idx="225">
                  <c:v>155089</c:v>
                </c:pt>
                <c:pt idx="226">
                  <c:v>169990</c:v>
                </c:pt>
                <c:pt idx="227">
                  <c:v>164601</c:v>
                </c:pt>
                <c:pt idx="228">
                  <c:v>176358</c:v>
                </c:pt>
                <c:pt idx="229">
                  <c:v>189169</c:v>
                </c:pt>
                <c:pt idx="230">
                  <c:v>218434</c:v>
                </c:pt>
                <c:pt idx="231">
                  <c:v>250540</c:v>
                </c:pt>
                <c:pt idx="232">
                  <c:v>265175</c:v>
                </c:pt>
                <c:pt idx="233">
                  <c:v>264782</c:v>
                </c:pt>
                <c:pt idx="234">
                  <c:v>265774</c:v>
                </c:pt>
                <c:pt idx="235">
                  <c:v>289818</c:v>
                </c:pt>
                <c:pt idx="236">
                  <c:v>357797</c:v>
                </c:pt>
                <c:pt idx="237">
                  <c:v>368913</c:v>
                </c:pt>
                <c:pt idx="238">
                  <c:v>401293</c:v>
                </c:pt>
                <c:pt idx="239">
                  <c:v>446218</c:v>
                </c:pt>
                <c:pt idx="240">
                  <c:v>443794</c:v>
                </c:pt>
                <c:pt idx="241">
                  <c:v>455083</c:v>
                </c:pt>
                <c:pt idx="242">
                  <c:v>486974</c:v>
                </c:pt>
                <c:pt idx="243">
                  <c:v>460483</c:v>
                </c:pt>
                <c:pt idx="244">
                  <c:v>481761</c:v>
                </c:pt>
                <c:pt idx="245">
                  <c:v>581300</c:v>
                </c:pt>
                <c:pt idx="246">
                  <c:v>639664</c:v>
                </c:pt>
                <c:pt idx="247">
                  <c:v>626380</c:v>
                </c:pt>
                <c:pt idx="248">
                  <c:v>698450</c:v>
                </c:pt>
                <c:pt idx="249">
                  <c:v>723254</c:v>
                </c:pt>
                <c:pt idx="250">
                  <c:v>699878</c:v>
                </c:pt>
                <c:pt idx="251">
                  <c:v>720309</c:v>
                </c:pt>
                <c:pt idx="252">
                  <c:v>709800</c:v>
                </c:pt>
                <c:pt idx="253">
                  <c:v>758887</c:v>
                </c:pt>
                <c:pt idx="254">
                  <c:v>954943</c:v>
                </c:pt>
                <c:pt idx="255">
                  <c:v>939552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29-49A9-B5F2-77623EA20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8577200"/>
        <c:axId val="818576656"/>
      </c:areaChart>
      <c:dateAx>
        <c:axId val="818577200"/>
        <c:scaling>
          <c:orientation val="minMax"/>
        </c:scaling>
        <c:delete val="0"/>
        <c:axPos val="b"/>
        <c:numFmt formatCode="[$-409]dd\-mmm\-yy;@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818576656"/>
        <c:crosses val="autoZero"/>
        <c:auto val="0"/>
        <c:lblOffset val="100"/>
        <c:baseTimeUnit val="days"/>
      </c:dateAx>
      <c:valAx>
        <c:axId val="818576656"/>
        <c:scaling>
          <c:orientation val="minMax"/>
        </c:scaling>
        <c:delete val="1"/>
        <c:axPos val="l"/>
        <c:numFmt formatCode="#,##0" sourceLinked="0"/>
        <c:majorTickMark val="out"/>
        <c:minorTickMark val="none"/>
        <c:tickLblPos val="nextTo"/>
        <c:crossAx val="818577200"/>
        <c:crosses val="autoZero"/>
        <c:crossBetween val="midCat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09593332177995"/>
          <c:y val="7.8496196560866677E-2"/>
          <c:w val="0.13498763962915264"/>
          <c:h val="7.81757501380347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831004810566769E-2"/>
          <c:y val="2.8889045592373291E-2"/>
          <c:w val="0.94097178941675308"/>
          <c:h val="0.8066830939940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Lift Study</c:v>
                </c:pt>
                <c:pt idx="1">
                  <c:v>MMM (Calibration Period)</c:v>
                </c:pt>
              </c:strCache>
            </c:strRef>
          </c:cat>
          <c:val>
            <c:numRef>
              <c:f>Sheet1!$B$2:$B$3</c:f>
              <c:numCache>
                <c:formatCode>_ * #,##0.0_ ;_ * \-#,##0.0_ ;_ * "-"??_ ;_ @_ </c:formatCode>
                <c:ptCount val="2"/>
                <c:pt idx="0" formatCode="General">
                  <c:v>1.1000000000000001</c:v>
                </c:pt>
                <c:pt idx="1">
                  <c:v>1.3716801083843579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E0-4F83-AC96-DEA7FD3DA3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97663152"/>
        <c:axId val="197688528"/>
      </c:barChart>
      <c:catAx>
        <c:axId val="19766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88528"/>
        <c:crosses val="autoZero"/>
        <c:auto val="1"/>
        <c:lblAlgn val="ctr"/>
        <c:lblOffset val="100"/>
        <c:noMultiLvlLbl val="0"/>
      </c:catAx>
      <c:valAx>
        <c:axId val="197688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766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514105291623446E-2"/>
          <c:y val="3.9722437689513279E-2"/>
          <c:w val="0.94097178941675308"/>
          <c:h val="0.820484437448392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Lift Study</c:v>
                </c:pt>
                <c:pt idx="1">
                  <c:v>MMM (Calibration Period)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0.47</c:v>
                </c:pt>
                <c:pt idx="1">
                  <c:v>0.57750150150893542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F7-4B6C-9037-48ED384CE3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97663152"/>
        <c:axId val="197688528"/>
      </c:barChart>
      <c:catAx>
        <c:axId val="197663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688528"/>
        <c:crosses val="autoZero"/>
        <c:auto val="1"/>
        <c:lblAlgn val="ctr"/>
        <c:lblOffset val="100"/>
        <c:noMultiLvlLbl val="0"/>
      </c:catAx>
      <c:valAx>
        <c:axId val="19768852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97663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F62AF-232D-43D6-B843-3C59A2C75DFB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F6614-299B-4352-955F-4DD4D950C57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32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F6614-299B-4352-955F-4DD4D950C5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24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confirm the scope to avoid confusion : Country USA, platform </a:t>
            </a:r>
            <a:r>
              <a:rPr lang="en-US" dirty="0" err="1"/>
              <a:t>ioS</a:t>
            </a:r>
            <a:r>
              <a:rPr lang="en-US" dirty="0"/>
              <a:t> , period of analysis : 3</a:t>
            </a:r>
            <a:r>
              <a:rPr lang="en-US" baseline="30000" dirty="0"/>
              <a:t>rd</a:t>
            </a:r>
            <a:r>
              <a:rPr lang="en-US" dirty="0"/>
              <a:t> Apr’21 to 5</a:t>
            </a:r>
            <a:r>
              <a:rPr lang="en-US" baseline="30000" dirty="0"/>
              <a:t>th</a:t>
            </a:r>
            <a:r>
              <a:rPr lang="en-US" dirty="0"/>
              <a:t> Oct’21. We are using scaled data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F6614-299B-4352-955F-4DD4D950C57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4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Facebook impressions have declined from July’21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F6614-299B-4352-955F-4DD4D950C57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64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fif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Triangle 4">
            <a:extLst>
              <a:ext uri="{FF2B5EF4-FFF2-40B4-BE49-F238E27FC236}">
                <a16:creationId xmlns:a16="http://schemas.microsoft.com/office/drawing/2014/main" id="{48F8F5A8-773B-4CDD-BEDA-8DC2764CFB9E}"/>
              </a:ext>
            </a:extLst>
          </p:cNvPr>
          <p:cNvSpPr/>
          <p:nvPr userDrawn="1"/>
        </p:nvSpPr>
        <p:spPr bwMode="ltGray">
          <a:xfrm>
            <a:off x="-2" y="1"/>
            <a:ext cx="12258683" cy="68580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D82B99-6706-45C9-8C7E-3DF7B8C9DF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85683" y="5890062"/>
            <a:ext cx="2138744" cy="720600"/>
          </a:xfrm>
          <a:prstGeom prst="rect">
            <a:avLst/>
          </a:prstGeom>
        </p:spPr>
      </p:pic>
      <p:pic>
        <p:nvPicPr>
          <p:cNvPr id="18" name="Picture 12" descr="See the source image">
            <a:extLst>
              <a:ext uri="{FF2B5EF4-FFF2-40B4-BE49-F238E27FC236}">
                <a16:creationId xmlns:a16="http://schemas.microsoft.com/office/drawing/2014/main" id="{8CAD00F7-10B4-42CC-BA55-6097008144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454" y="176597"/>
            <a:ext cx="911624" cy="9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See the source image">
            <a:extLst>
              <a:ext uri="{FF2B5EF4-FFF2-40B4-BE49-F238E27FC236}">
                <a16:creationId xmlns:a16="http://schemas.microsoft.com/office/drawing/2014/main" id="{26702477-3A29-40B9-ADBE-F648661A3D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4" b="29184"/>
          <a:stretch/>
        </p:blipFill>
        <p:spPr bwMode="auto">
          <a:xfrm>
            <a:off x="113676" y="241068"/>
            <a:ext cx="1880016" cy="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99BB56-94CB-484A-A26C-B89CC3414E64}"/>
              </a:ext>
            </a:extLst>
          </p:cNvPr>
          <p:cNvSpPr/>
          <p:nvPr userDrawn="1"/>
        </p:nvSpPr>
        <p:spPr bwMode="ltGray">
          <a:xfrm>
            <a:off x="766763" y="1041401"/>
            <a:ext cx="5176837" cy="5535612"/>
          </a:xfrm>
          <a:prstGeom prst="roundRect">
            <a:avLst>
              <a:gd name="adj" fmla="val 2890"/>
            </a:avLst>
          </a:prstGeom>
          <a:blipFill>
            <a:blip r:embed="rId5"/>
            <a:stretch>
              <a:fillRect/>
            </a:stretch>
          </a:blip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</p:spTree>
    <p:extLst>
      <p:ext uri="{BB962C8B-B14F-4D97-AF65-F5344CB8AC3E}">
        <p14:creationId xmlns:p14="http://schemas.microsoft.com/office/powerpoint/2010/main" val="152903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01E57EC-C6C5-4F2F-8016-E064E60D2D63}"/>
              </a:ext>
            </a:extLst>
          </p:cNvPr>
          <p:cNvSpPr/>
          <p:nvPr userDrawn="1"/>
        </p:nvSpPr>
        <p:spPr bwMode="ltGray">
          <a:xfrm>
            <a:off x="0" y="6146800"/>
            <a:ext cx="12211050" cy="711200"/>
          </a:xfrm>
          <a:custGeom>
            <a:avLst/>
            <a:gdLst>
              <a:gd name="connsiteX0" fmla="*/ 0 w 12192000"/>
              <a:gd name="connsiteY0" fmla="*/ 0 h 704850"/>
              <a:gd name="connsiteX1" fmla="*/ 12192000 w 12192000"/>
              <a:gd name="connsiteY1" fmla="*/ 0 h 704850"/>
              <a:gd name="connsiteX2" fmla="*/ 12192000 w 12192000"/>
              <a:gd name="connsiteY2" fmla="*/ 704850 h 704850"/>
              <a:gd name="connsiteX3" fmla="*/ 0 w 12192000"/>
              <a:gd name="connsiteY3" fmla="*/ 704850 h 704850"/>
              <a:gd name="connsiteX4" fmla="*/ 0 w 12192000"/>
              <a:gd name="connsiteY4" fmla="*/ 0 h 704850"/>
              <a:gd name="connsiteX0" fmla="*/ 0 w 12211050"/>
              <a:gd name="connsiteY0" fmla="*/ 0 h 704850"/>
              <a:gd name="connsiteX1" fmla="*/ 12211050 w 12211050"/>
              <a:gd name="connsiteY1" fmla="*/ 438150 h 704850"/>
              <a:gd name="connsiteX2" fmla="*/ 12192000 w 12211050"/>
              <a:gd name="connsiteY2" fmla="*/ 704850 h 704850"/>
              <a:gd name="connsiteX3" fmla="*/ 0 w 12211050"/>
              <a:gd name="connsiteY3" fmla="*/ 704850 h 704850"/>
              <a:gd name="connsiteX4" fmla="*/ 0 w 12211050"/>
              <a:gd name="connsiteY4" fmla="*/ 0 h 704850"/>
              <a:gd name="connsiteX0" fmla="*/ 0 w 12211050"/>
              <a:gd name="connsiteY0" fmla="*/ 0 h 704850"/>
              <a:gd name="connsiteX1" fmla="*/ 2057400 w 12211050"/>
              <a:gd name="connsiteY1" fmla="*/ 76200 h 704850"/>
              <a:gd name="connsiteX2" fmla="*/ 12211050 w 12211050"/>
              <a:gd name="connsiteY2" fmla="*/ 438150 h 704850"/>
              <a:gd name="connsiteX3" fmla="*/ 12192000 w 12211050"/>
              <a:gd name="connsiteY3" fmla="*/ 704850 h 704850"/>
              <a:gd name="connsiteX4" fmla="*/ 0 w 12211050"/>
              <a:gd name="connsiteY4" fmla="*/ 704850 h 704850"/>
              <a:gd name="connsiteX5" fmla="*/ 0 w 12211050"/>
              <a:gd name="connsiteY5" fmla="*/ 0 h 704850"/>
              <a:gd name="connsiteX0" fmla="*/ 0 w 12211050"/>
              <a:gd name="connsiteY0" fmla="*/ 0 h 704850"/>
              <a:gd name="connsiteX1" fmla="*/ 2057400 w 12211050"/>
              <a:gd name="connsiteY1" fmla="*/ 76200 h 704850"/>
              <a:gd name="connsiteX2" fmla="*/ 3009900 w 12211050"/>
              <a:gd name="connsiteY2" fmla="*/ 400050 h 704850"/>
              <a:gd name="connsiteX3" fmla="*/ 12211050 w 12211050"/>
              <a:gd name="connsiteY3" fmla="*/ 438150 h 704850"/>
              <a:gd name="connsiteX4" fmla="*/ 12192000 w 12211050"/>
              <a:gd name="connsiteY4" fmla="*/ 704850 h 704850"/>
              <a:gd name="connsiteX5" fmla="*/ 0 w 12211050"/>
              <a:gd name="connsiteY5" fmla="*/ 704850 h 704850"/>
              <a:gd name="connsiteX6" fmla="*/ 0 w 12211050"/>
              <a:gd name="connsiteY6" fmla="*/ 0 h 704850"/>
              <a:gd name="connsiteX0" fmla="*/ 0 w 12211050"/>
              <a:gd name="connsiteY0" fmla="*/ 0 h 704850"/>
              <a:gd name="connsiteX1" fmla="*/ 2057400 w 12211050"/>
              <a:gd name="connsiteY1" fmla="*/ 76200 h 704850"/>
              <a:gd name="connsiteX2" fmla="*/ 3009900 w 12211050"/>
              <a:gd name="connsiteY2" fmla="*/ 400050 h 704850"/>
              <a:gd name="connsiteX3" fmla="*/ 12211050 w 12211050"/>
              <a:gd name="connsiteY3" fmla="*/ 438150 h 704850"/>
              <a:gd name="connsiteX4" fmla="*/ 12192000 w 12211050"/>
              <a:gd name="connsiteY4" fmla="*/ 704850 h 704850"/>
              <a:gd name="connsiteX5" fmla="*/ 0 w 12211050"/>
              <a:gd name="connsiteY5" fmla="*/ 704850 h 704850"/>
              <a:gd name="connsiteX6" fmla="*/ 0 w 12211050"/>
              <a:gd name="connsiteY6" fmla="*/ 0 h 704850"/>
              <a:gd name="connsiteX0" fmla="*/ 0 w 12211050"/>
              <a:gd name="connsiteY0" fmla="*/ 0 h 704850"/>
              <a:gd name="connsiteX1" fmla="*/ 1409700 w 12211050"/>
              <a:gd name="connsiteY1" fmla="*/ 50800 h 704850"/>
              <a:gd name="connsiteX2" fmla="*/ 3009900 w 12211050"/>
              <a:gd name="connsiteY2" fmla="*/ 400050 h 704850"/>
              <a:gd name="connsiteX3" fmla="*/ 12211050 w 12211050"/>
              <a:gd name="connsiteY3" fmla="*/ 438150 h 704850"/>
              <a:gd name="connsiteX4" fmla="*/ 12192000 w 12211050"/>
              <a:gd name="connsiteY4" fmla="*/ 704850 h 704850"/>
              <a:gd name="connsiteX5" fmla="*/ 0 w 12211050"/>
              <a:gd name="connsiteY5" fmla="*/ 704850 h 704850"/>
              <a:gd name="connsiteX6" fmla="*/ 0 w 12211050"/>
              <a:gd name="connsiteY6" fmla="*/ 0 h 704850"/>
              <a:gd name="connsiteX0" fmla="*/ 0 w 12211050"/>
              <a:gd name="connsiteY0" fmla="*/ 0 h 704850"/>
              <a:gd name="connsiteX1" fmla="*/ 1419225 w 12211050"/>
              <a:gd name="connsiteY1" fmla="*/ 3175 h 704850"/>
              <a:gd name="connsiteX2" fmla="*/ 3009900 w 12211050"/>
              <a:gd name="connsiteY2" fmla="*/ 400050 h 704850"/>
              <a:gd name="connsiteX3" fmla="*/ 12211050 w 12211050"/>
              <a:gd name="connsiteY3" fmla="*/ 438150 h 704850"/>
              <a:gd name="connsiteX4" fmla="*/ 12192000 w 12211050"/>
              <a:gd name="connsiteY4" fmla="*/ 704850 h 704850"/>
              <a:gd name="connsiteX5" fmla="*/ 0 w 12211050"/>
              <a:gd name="connsiteY5" fmla="*/ 704850 h 704850"/>
              <a:gd name="connsiteX6" fmla="*/ 0 w 12211050"/>
              <a:gd name="connsiteY6" fmla="*/ 0 h 704850"/>
              <a:gd name="connsiteX0" fmla="*/ 0 w 12211050"/>
              <a:gd name="connsiteY0" fmla="*/ 6350 h 711200"/>
              <a:gd name="connsiteX1" fmla="*/ 1162050 w 12211050"/>
              <a:gd name="connsiteY1" fmla="*/ 0 h 711200"/>
              <a:gd name="connsiteX2" fmla="*/ 3009900 w 12211050"/>
              <a:gd name="connsiteY2" fmla="*/ 406400 h 711200"/>
              <a:gd name="connsiteX3" fmla="*/ 12211050 w 12211050"/>
              <a:gd name="connsiteY3" fmla="*/ 444500 h 711200"/>
              <a:gd name="connsiteX4" fmla="*/ 12192000 w 12211050"/>
              <a:gd name="connsiteY4" fmla="*/ 711200 h 711200"/>
              <a:gd name="connsiteX5" fmla="*/ 0 w 12211050"/>
              <a:gd name="connsiteY5" fmla="*/ 711200 h 711200"/>
              <a:gd name="connsiteX6" fmla="*/ 0 w 12211050"/>
              <a:gd name="connsiteY6" fmla="*/ 6350 h 711200"/>
              <a:gd name="connsiteX0" fmla="*/ 0 w 12211050"/>
              <a:gd name="connsiteY0" fmla="*/ 6350 h 711200"/>
              <a:gd name="connsiteX1" fmla="*/ 1162050 w 12211050"/>
              <a:gd name="connsiteY1" fmla="*/ 0 h 711200"/>
              <a:gd name="connsiteX2" fmla="*/ 1447800 w 12211050"/>
              <a:gd name="connsiteY2" fmla="*/ 406400 h 711200"/>
              <a:gd name="connsiteX3" fmla="*/ 12211050 w 12211050"/>
              <a:gd name="connsiteY3" fmla="*/ 444500 h 711200"/>
              <a:gd name="connsiteX4" fmla="*/ 12192000 w 12211050"/>
              <a:gd name="connsiteY4" fmla="*/ 711200 h 711200"/>
              <a:gd name="connsiteX5" fmla="*/ 0 w 12211050"/>
              <a:gd name="connsiteY5" fmla="*/ 711200 h 711200"/>
              <a:gd name="connsiteX6" fmla="*/ 0 w 12211050"/>
              <a:gd name="connsiteY6" fmla="*/ 635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0" h="711200">
                <a:moveTo>
                  <a:pt x="0" y="6350"/>
                </a:moveTo>
                <a:lnTo>
                  <a:pt x="1162050" y="0"/>
                </a:lnTo>
                <a:lnTo>
                  <a:pt x="1447800" y="406400"/>
                </a:lnTo>
                <a:lnTo>
                  <a:pt x="12211050" y="444500"/>
                </a:lnTo>
                <a:lnTo>
                  <a:pt x="12192000" y="711200"/>
                </a:lnTo>
                <a:lnTo>
                  <a:pt x="0" y="711200"/>
                </a:lnTo>
                <a:lnTo>
                  <a:pt x="0" y="635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5E09E-6C26-40CB-8691-B82C88C671BA}"/>
              </a:ext>
            </a:extLst>
          </p:cNvPr>
          <p:cNvSpPr/>
          <p:nvPr userDrawn="1"/>
        </p:nvSpPr>
        <p:spPr bwMode="ltGray">
          <a:xfrm>
            <a:off x="0" y="0"/>
            <a:ext cx="12192000" cy="1053170"/>
          </a:xfrm>
          <a:prstGeom prst="rect">
            <a:avLst/>
          </a:prstGeom>
          <a:solidFill>
            <a:srgbClr val="0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56914" y="6617608"/>
            <a:ext cx="969962" cy="196850"/>
          </a:xfrm>
          <a:prstGeom prst="rect">
            <a:avLst/>
          </a:prstGeom>
        </p:spPr>
        <p:txBody>
          <a:bodyPr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3250" y="157988"/>
            <a:ext cx="8417888" cy="786384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57C11-B94F-4AD8-B1ED-ED1F12B04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3" y="1067140"/>
            <a:ext cx="9524375" cy="396000"/>
          </a:xfrm>
          <a:prstGeom prst="rect">
            <a:avLst/>
          </a:prstGeom>
        </p:spPr>
        <p:txBody>
          <a:bodyPr lIns="91440" rIns="91440" anchor="ctr"/>
          <a:lstStyle>
            <a:lvl1pPr>
              <a:spcBef>
                <a:spcPts val="594"/>
              </a:spcBef>
              <a:defRPr sz="1600"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pic>
        <p:nvPicPr>
          <p:cNvPr id="15" name="Picture 2" descr="See the source image">
            <a:extLst>
              <a:ext uri="{FF2B5EF4-FFF2-40B4-BE49-F238E27FC236}">
                <a16:creationId xmlns:a16="http://schemas.microsoft.com/office/drawing/2014/main" id="{38E3E6CF-47F5-4B7F-8380-250E114F2ED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7" t="29184" b="29184"/>
          <a:stretch/>
        </p:blipFill>
        <p:spPr bwMode="auto">
          <a:xfrm>
            <a:off x="119297" y="6266736"/>
            <a:ext cx="1067719" cy="49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C888C6-6926-4F21-83A5-B31E139A44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96907" y="293849"/>
            <a:ext cx="1527519" cy="514662"/>
          </a:xfrm>
          <a:prstGeom prst="rect">
            <a:avLst/>
          </a:prstGeom>
        </p:spPr>
      </p:pic>
      <p:pic>
        <p:nvPicPr>
          <p:cNvPr id="20" name="Picture 4" descr="See the source image">
            <a:extLst>
              <a:ext uri="{FF2B5EF4-FFF2-40B4-BE49-F238E27FC236}">
                <a16:creationId xmlns:a16="http://schemas.microsoft.com/office/drawing/2014/main" id="{8DD1B1E3-5B53-4EF8-8F29-139B7A39AB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" y="0"/>
            <a:ext cx="1943061" cy="10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1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ight Triangle 4">
            <a:extLst>
              <a:ext uri="{FF2B5EF4-FFF2-40B4-BE49-F238E27FC236}">
                <a16:creationId xmlns:a16="http://schemas.microsoft.com/office/drawing/2014/main" id="{5856F37E-4C9B-45EE-B7A0-814122E48BA8}"/>
              </a:ext>
            </a:extLst>
          </p:cNvPr>
          <p:cNvSpPr/>
          <p:nvPr userDrawn="1"/>
        </p:nvSpPr>
        <p:spPr bwMode="ltGray">
          <a:xfrm>
            <a:off x="-2" y="1"/>
            <a:ext cx="12258683" cy="68580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4BF1E49F-D9EC-44C8-851F-AB921F01A91F}"/>
              </a:ext>
            </a:extLst>
          </p:cNvPr>
          <p:cNvSpPr/>
          <p:nvPr userDrawn="1"/>
        </p:nvSpPr>
        <p:spPr bwMode="ltGray">
          <a:xfrm>
            <a:off x="0" y="1071607"/>
            <a:ext cx="7004957" cy="5814122"/>
          </a:xfrm>
          <a:custGeom>
            <a:avLst/>
            <a:gdLst>
              <a:gd name="connsiteX0" fmla="*/ 0 w 6662057"/>
              <a:gd name="connsiteY0" fmla="*/ 0 h 6858000"/>
              <a:gd name="connsiteX1" fmla="*/ 6662057 w 6662057"/>
              <a:gd name="connsiteY1" fmla="*/ 0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32657 h 6890657"/>
              <a:gd name="connsiteX1" fmla="*/ 3984171 w 6662057"/>
              <a:gd name="connsiteY1" fmla="*/ 0 h 6890657"/>
              <a:gd name="connsiteX2" fmla="*/ 6662057 w 6662057"/>
              <a:gd name="connsiteY2" fmla="*/ 6890657 h 6890657"/>
              <a:gd name="connsiteX3" fmla="*/ 0 w 6662057"/>
              <a:gd name="connsiteY3" fmla="*/ 6890657 h 6890657"/>
              <a:gd name="connsiteX4" fmla="*/ 0 w 6662057"/>
              <a:gd name="connsiteY4" fmla="*/ 32657 h 6890657"/>
              <a:gd name="connsiteX0" fmla="*/ 0 w 6662057"/>
              <a:gd name="connsiteY0" fmla="*/ 0 h 6858000"/>
              <a:gd name="connsiteX1" fmla="*/ 5192485 w 6662057"/>
              <a:gd name="connsiteY1" fmla="*/ 163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7004957"/>
              <a:gd name="connsiteY0" fmla="*/ 0 h 6890864"/>
              <a:gd name="connsiteX1" fmla="*/ 5167085 w 7004957"/>
              <a:gd name="connsiteY1" fmla="*/ 3629 h 6890864"/>
              <a:gd name="connsiteX2" fmla="*/ 7004957 w 7004957"/>
              <a:gd name="connsiteY2" fmla="*/ 6890864 h 6890864"/>
              <a:gd name="connsiteX3" fmla="*/ 3543300 w 7004957"/>
              <a:gd name="connsiteY3" fmla="*/ 6841671 h 6890864"/>
              <a:gd name="connsiteX4" fmla="*/ 0 w 7004957"/>
              <a:gd name="connsiteY4" fmla="*/ 6858000 h 6890864"/>
              <a:gd name="connsiteX5" fmla="*/ 0 w 7004957"/>
              <a:gd name="connsiteY5" fmla="*/ 0 h 689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04957" h="6890864">
                <a:moveTo>
                  <a:pt x="0" y="0"/>
                </a:moveTo>
                <a:lnTo>
                  <a:pt x="5167085" y="3629"/>
                </a:lnTo>
                <a:lnTo>
                  <a:pt x="7004957" y="6890864"/>
                </a:lnTo>
                <a:lnTo>
                  <a:pt x="3543300" y="68416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600" dirty="0" err="1">
              <a:latin typeface="Calibri" panose="020F050202020403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F3A64C-4735-4741-AC19-5CC6C5811B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85683" y="5890062"/>
            <a:ext cx="2138744" cy="720600"/>
          </a:xfrm>
          <a:prstGeom prst="rect">
            <a:avLst/>
          </a:prstGeom>
        </p:spPr>
      </p:pic>
      <p:pic>
        <p:nvPicPr>
          <p:cNvPr id="56" name="Picture 2" descr="See the source image">
            <a:extLst>
              <a:ext uri="{FF2B5EF4-FFF2-40B4-BE49-F238E27FC236}">
                <a16:creationId xmlns:a16="http://schemas.microsoft.com/office/drawing/2014/main" id="{20BA0690-2FE7-45D3-BA26-31EE7A4D98A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4" b="29184"/>
          <a:stretch/>
        </p:blipFill>
        <p:spPr bwMode="auto">
          <a:xfrm>
            <a:off x="113676" y="144463"/>
            <a:ext cx="1880016" cy="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See the source image">
            <a:extLst>
              <a:ext uri="{FF2B5EF4-FFF2-40B4-BE49-F238E27FC236}">
                <a16:creationId xmlns:a16="http://schemas.microsoft.com/office/drawing/2014/main" id="{0B38538F-FAC5-4E51-BD29-6697AB86C0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454" y="176597"/>
            <a:ext cx="911624" cy="9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ight Triangle 4">
            <a:extLst>
              <a:ext uri="{FF2B5EF4-FFF2-40B4-BE49-F238E27FC236}">
                <a16:creationId xmlns:a16="http://schemas.microsoft.com/office/drawing/2014/main" id="{5856F37E-4C9B-45EE-B7A0-814122E48BA8}"/>
              </a:ext>
            </a:extLst>
          </p:cNvPr>
          <p:cNvSpPr/>
          <p:nvPr userDrawn="1"/>
        </p:nvSpPr>
        <p:spPr bwMode="ltGray">
          <a:xfrm>
            <a:off x="-2" y="1"/>
            <a:ext cx="12258683" cy="68580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4BF1E49F-D9EC-44C8-851F-AB921F01A91F}"/>
              </a:ext>
            </a:extLst>
          </p:cNvPr>
          <p:cNvSpPr/>
          <p:nvPr userDrawn="1"/>
        </p:nvSpPr>
        <p:spPr bwMode="ltGray">
          <a:xfrm>
            <a:off x="0" y="1071607"/>
            <a:ext cx="7004957" cy="5814122"/>
          </a:xfrm>
          <a:custGeom>
            <a:avLst/>
            <a:gdLst>
              <a:gd name="connsiteX0" fmla="*/ 0 w 6662057"/>
              <a:gd name="connsiteY0" fmla="*/ 0 h 6858000"/>
              <a:gd name="connsiteX1" fmla="*/ 6662057 w 6662057"/>
              <a:gd name="connsiteY1" fmla="*/ 0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32657 h 6890657"/>
              <a:gd name="connsiteX1" fmla="*/ 3984171 w 6662057"/>
              <a:gd name="connsiteY1" fmla="*/ 0 h 6890657"/>
              <a:gd name="connsiteX2" fmla="*/ 6662057 w 6662057"/>
              <a:gd name="connsiteY2" fmla="*/ 6890657 h 6890657"/>
              <a:gd name="connsiteX3" fmla="*/ 0 w 6662057"/>
              <a:gd name="connsiteY3" fmla="*/ 6890657 h 6890657"/>
              <a:gd name="connsiteX4" fmla="*/ 0 w 6662057"/>
              <a:gd name="connsiteY4" fmla="*/ 32657 h 6890657"/>
              <a:gd name="connsiteX0" fmla="*/ 0 w 6662057"/>
              <a:gd name="connsiteY0" fmla="*/ 0 h 6858000"/>
              <a:gd name="connsiteX1" fmla="*/ 5192485 w 6662057"/>
              <a:gd name="connsiteY1" fmla="*/ 163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7004957"/>
              <a:gd name="connsiteY0" fmla="*/ 0 h 6890864"/>
              <a:gd name="connsiteX1" fmla="*/ 5167085 w 7004957"/>
              <a:gd name="connsiteY1" fmla="*/ 3629 h 6890864"/>
              <a:gd name="connsiteX2" fmla="*/ 7004957 w 7004957"/>
              <a:gd name="connsiteY2" fmla="*/ 6890864 h 6890864"/>
              <a:gd name="connsiteX3" fmla="*/ 3543300 w 7004957"/>
              <a:gd name="connsiteY3" fmla="*/ 6841671 h 6890864"/>
              <a:gd name="connsiteX4" fmla="*/ 0 w 7004957"/>
              <a:gd name="connsiteY4" fmla="*/ 6858000 h 6890864"/>
              <a:gd name="connsiteX5" fmla="*/ 0 w 7004957"/>
              <a:gd name="connsiteY5" fmla="*/ 0 h 689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04957" h="6890864">
                <a:moveTo>
                  <a:pt x="0" y="0"/>
                </a:moveTo>
                <a:lnTo>
                  <a:pt x="5167085" y="3629"/>
                </a:lnTo>
                <a:lnTo>
                  <a:pt x="7004957" y="6890864"/>
                </a:lnTo>
                <a:lnTo>
                  <a:pt x="3543300" y="68416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600" dirty="0" err="1">
              <a:latin typeface="Calibri" panose="020F050202020403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F3A64C-4735-4741-AC19-5CC6C5811B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85683" y="5890062"/>
            <a:ext cx="2138744" cy="720600"/>
          </a:xfrm>
          <a:prstGeom prst="rect">
            <a:avLst/>
          </a:prstGeom>
        </p:spPr>
      </p:pic>
      <p:pic>
        <p:nvPicPr>
          <p:cNvPr id="56" name="Picture 2" descr="See the source image">
            <a:extLst>
              <a:ext uri="{FF2B5EF4-FFF2-40B4-BE49-F238E27FC236}">
                <a16:creationId xmlns:a16="http://schemas.microsoft.com/office/drawing/2014/main" id="{20BA0690-2FE7-45D3-BA26-31EE7A4D98A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4" b="29184"/>
          <a:stretch/>
        </p:blipFill>
        <p:spPr bwMode="auto">
          <a:xfrm>
            <a:off x="113676" y="144463"/>
            <a:ext cx="1880016" cy="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See the source image">
            <a:extLst>
              <a:ext uri="{FF2B5EF4-FFF2-40B4-BE49-F238E27FC236}">
                <a16:creationId xmlns:a16="http://schemas.microsoft.com/office/drawing/2014/main" id="{0B38538F-FAC5-4E51-BD29-6697AB86C0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454" y="176597"/>
            <a:ext cx="911624" cy="9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35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ight Triangle 4">
            <a:extLst>
              <a:ext uri="{FF2B5EF4-FFF2-40B4-BE49-F238E27FC236}">
                <a16:creationId xmlns:a16="http://schemas.microsoft.com/office/drawing/2014/main" id="{5856F37E-4C9B-45EE-B7A0-814122E48BA8}"/>
              </a:ext>
            </a:extLst>
          </p:cNvPr>
          <p:cNvSpPr/>
          <p:nvPr userDrawn="1"/>
        </p:nvSpPr>
        <p:spPr bwMode="ltGray">
          <a:xfrm>
            <a:off x="-2" y="1"/>
            <a:ext cx="12258683" cy="68580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4BF1E49F-D9EC-44C8-851F-AB921F01A91F}"/>
              </a:ext>
            </a:extLst>
          </p:cNvPr>
          <p:cNvSpPr/>
          <p:nvPr userDrawn="1"/>
        </p:nvSpPr>
        <p:spPr bwMode="ltGray">
          <a:xfrm>
            <a:off x="0" y="1041400"/>
            <a:ext cx="7004957" cy="5814122"/>
          </a:xfrm>
          <a:custGeom>
            <a:avLst/>
            <a:gdLst>
              <a:gd name="connsiteX0" fmla="*/ 0 w 6662057"/>
              <a:gd name="connsiteY0" fmla="*/ 0 h 6858000"/>
              <a:gd name="connsiteX1" fmla="*/ 6662057 w 6662057"/>
              <a:gd name="connsiteY1" fmla="*/ 0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32657 h 6890657"/>
              <a:gd name="connsiteX1" fmla="*/ 3984171 w 6662057"/>
              <a:gd name="connsiteY1" fmla="*/ 0 h 6890657"/>
              <a:gd name="connsiteX2" fmla="*/ 6662057 w 6662057"/>
              <a:gd name="connsiteY2" fmla="*/ 6890657 h 6890657"/>
              <a:gd name="connsiteX3" fmla="*/ 0 w 6662057"/>
              <a:gd name="connsiteY3" fmla="*/ 6890657 h 6890657"/>
              <a:gd name="connsiteX4" fmla="*/ 0 w 6662057"/>
              <a:gd name="connsiteY4" fmla="*/ 32657 h 6890657"/>
              <a:gd name="connsiteX0" fmla="*/ 0 w 6662057"/>
              <a:gd name="connsiteY0" fmla="*/ 0 h 6858000"/>
              <a:gd name="connsiteX1" fmla="*/ 5192485 w 6662057"/>
              <a:gd name="connsiteY1" fmla="*/ 163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7004957"/>
              <a:gd name="connsiteY0" fmla="*/ 0 h 6890864"/>
              <a:gd name="connsiteX1" fmla="*/ 5167085 w 7004957"/>
              <a:gd name="connsiteY1" fmla="*/ 3629 h 6890864"/>
              <a:gd name="connsiteX2" fmla="*/ 7004957 w 7004957"/>
              <a:gd name="connsiteY2" fmla="*/ 6890864 h 6890864"/>
              <a:gd name="connsiteX3" fmla="*/ 3543300 w 7004957"/>
              <a:gd name="connsiteY3" fmla="*/ 6841671 h 6890864"/>
              <a:gd name="connsiteX4" fmla="*/ 0 w 7004957"/>
              <a:gd name="connsiteY4" fmla="*/ 6858000 h 6890864"/>
              <a:gd name="connsiteX5" fmla="*/ 0 w 7004957"/>
              <a:gd name="connsiteY5" fmla="*/ 0 h 689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04957" h="6890864">
                <a:moveTo>
                  <a:pt x="0" y="0"/>
                </a:moveTo>
                <a:lnTo>
                  <a:pt x="5167085" y="3629"/>
                </a:lnTo>
                <a:lnTo>
                  <a:pt x="7004957" y="6890864"/>
                </a:lnTo>
                <a:lnTo>
                  <a:pt x="3543300" y="68416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600" dirty="0" err="1">
              <a:latin typeface="Calibri" panose="020F050202020403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F3A64C-4735-4741-AC19-5CC6C5811B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85683" y="5890062"/>
            <a:ext cx="2138744" cy="720600"/>
          </a:xfrm>
          <a:prstGeom prst="rect">
            <a:avLst/>
          </a:prstGeom>
        </p:spPr>
      </p:pic>
      <p:pic>
        <p:nvPicPr>
          <p:cNvPr id="56" name="Picture 2" descr="See the source image">
            <a:extLst>
              <a:ext uri="{FF2B5EF4-FFF2-40B4-BE49-F238E27FC236}">
                <a16:creationId xmlns:a16="http://schemas.microsoft.com/office/drawing/2014/main" id="{20BA0690-2FE7-45D3-BA26-31EE7A4D98A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4" b="29184"/>
          <a:stretch/>
        </p:blipFill>
        <p:spPr bwMode="auto">
          <a:xfrm>
            <a:off x="113676" y="144463"/>
            <a:ext cx="1880016" cy="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See the source image">
            <a:extLst>
              <a:ext uri="{FF2B5EF4-FFF2-40B4-BE49-F238E27FC236}">
                <a16:creationId xmlns:a16="http://schemas.microsoft.com/office/drawing/2014/main" id="{0B38538F-FAC5-4E51-BD29-6697AB86C0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454" y="176597"/>
            <a:ext cx="911624" cy="9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2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ight Triangle 4">
            <a:extLst>
              <a:ext uri="{FF2B5EF4-FFF2-40B4-BE49-F238E27FC236}">
                <a16:creationId xmlns:a16="http://schemas.microsoft.com/office/drawing/2014/main" id="{5856F37E-4C9B-45EE-B7A0-814122E48BA8}"/>
              </a:ext>
            </a:extLst>
          </p:cNvPr>
          <p:cNvSpPr/>
          <p:nvPr userDrawn="1"/>
        </p:nvSpPr>
        <p:spPr bwMode="ltGray">
          <a:xfrm>
            <a:off x="-2" y="1"/>
            <a:ext cx="12258683" cy="68580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4BF1E49F-D9EC-44C8-851F-AB921F01A91F}"/>
              </a:ext>
            </a:extLst>
          </p:cNvPr>
          <p:cNvSpPr/>
          <p:nvPr userDrawn="1"/>
        </p:nvSpPr>
        <p:spPr bwMode="ltGray">
          <a:xfrm>
            <a:off x="0" y="1041400"/>
            <a:ext cx="7004957" cy="5814122"/>
          </a:xfrm>
          <a:custGeom>
            <a:avLst/>
            <a:gdLst>
              <a:gd name="connsiteX0" fmla="*/ 0 w 6662057"/>
              <a:gd name="connsiteY0" fmla="*/ 0 h 6858000"/>
              <a:gd name="connsiteX1" fmla="*/ 6662057 w 6662057"/>
              <a:gd name="connsiteY1" fmla="*/ 0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32657 h 6890657"/>
              <a:gd name="connsiteX1" fmla="*/ 3984171 w 6662057"/>
              <a:gd name="connsiteY1" fmla="*/ 0 h 6890657"/>
              <a:gd name="connsiteX2" fmla="*/ 6662057 w 6662057"/>
              <a:gd name="connsiteY2" fmla="*/ 6890657 h 6890657"/>
              <a:gd name="connsiteX3" fmla="*/ 0 w 6662057"/>
              <a:gd name="connsiteY3" fmla="*/ 6890657 h 6890657"/>
              <a:gd name="connsiteX4" fmla="*/ 0 w 6662057"/>
              <a:gd name="connsiteY4" fmla="*/ 32657 h 6890657"/>
              <a:gd name="connsiteX0" fmla="*/ 0 w 6662057"/>
              <a:gd name="connsiteY0" fmla="*/ 0 h 6858000"/>
              <a:gd name="connsiteX1" fmla="*/ 5192485 w 6662057"/>
              <a:gd name="connsiteY1" fmla="*/ 163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7004957"/>
              <a:gd name="connsiteY0" fmla="*/ 0 h 6890864"/>
              <a:gd name="connsiteX1" fmla="*/ 5167085 w 7004957"/>
              <a:gd name="connsiteY1" fmla="*/ 3629 h 6890864"/>
              <a:gd name="connsiteX2" fmla="*/ 7004957 w 7004957"/>
              <a:gd name="connsiteY2" fmla="*/ 6890864 h 6890864"/>
              <a:gd name="connsiteX3" fmla="*/ 3543300 w 7004957"/>
              <a:gd name="connsiteY3" fmla="*/ 6841671 h 6890864"/>
              <a:gd name="connsiteX4" fmla="*/ 0 w 7004957"/>
              <a:gd name="connsiteY4" fmla="*/ 6858000 h 6890864"/>
              <a:gd name="connsiteX5" fmla="*/ 0 w 7004957"/>
              <a:gd name="connsiteY5" fmla="*/ 0 h 689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04957" h="6890864">
                <a:moveTo>
                  <a:pt x="0" y="0"/>
                </a:moveTo>
                <a:lnTo>
                  <a:pt x="5167085" y="3629"/>
                </a:lnTo>
                <a:lnTo>
                  <a:pt x="7004957" y="6890864"/>
                </a:lnTo>
                <a:lnTo>
                  <a:pt x="3543300" y="68416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600" dirty="0" err="1">
              <a:latin typeface="Calibri" panose="020F050202020403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F3A64C-4735-4741-AC19-5CC6C5811B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85683" y="5890062"/>
            <a:ext cx="2138744" cy="720600"/>
          </a:xfrm>
          <a:prstGeom prst="rect">
            <a:avLst/>
          </a:prstGeom>
        </p:spPr>
      </p:pic>
      <p:pic>
        <p:nvPicPr>
          <p:cNvPr id="56" name="Picture 2" descr="See the source image">
            <a:extLst>
              <a:ext uri="{FF2B5EF4-FFF2-40B4-BE49-F238E27FC236}">
                <a16:creationId xmlns:a16="http://schemas.microsoft.com/office/drawing/2014/main" id="{20BA0690-2FE7-45D3-BA26-31EE7A4D98A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4" b="29184"/>
          <a:stretch/>
        </p:blipFill>
        <p:spPr bwMode="auto">
          <a:xfrm>
            <a:off x="113676" y="144463"/>
            <a:ext cx="1880016" cy="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See the source image">
            <a:extLst>
              <a:ext uri="{FF2B5EF4-FFF2-40B4-BE49-F238E27FC236}">
                <a16:creationId xmlns:a16="http://schemas.microsoft.com/office/drawing/2014/main" id="{0B38538F-FAC5-4E51-BD29-6697AB86C0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454" y="176597"/>
            <a:ext cx="911624" cy="9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0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ight Triangle 4">
            <a:extLst>
              <a:ext uri="{FF2B5EF4-FFF2-40B4-BE49-F238E27FC236}">
                <a16:creationId xmlns:a16="http://schemas.microsoft.com/office/drawing/2014/main" id="{5856F37E-4C9B-45EE-B7A0-814122E48BA8}"/>
              </a:ext>
            </a:extLst>
          </p:cNvPr>
          <p:cNvSpPr/>
          <p:nvPr userDrawn="1"/>
        </p:nvSpPr>
        <p:spPr bwMode="ltGray">
          <a:xfrm>
            <a:off x="-2" y="1"/>
            <a:ext cx="12258683" cy="68580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4BF1E49F-D9EC-44C8-851F-AB921F01A91F}"/>
              </a:ext>
            </a:extLst>
          </p:cNvPr>
          <p:cNvSpPr/>
          <p:nvPr userDrawn="1"/>
        </p:nvSpPr>
        <p:spPr bwMode="ltGray">
          <a:xfrm>
            <a:off x="0" y="1041400"/>
            <a:ext cx="7004957" cy="5814122"/>
          </a:xfrm>
          <a:custGeom>
            <a:avLst/>
            <a:gdLst>
              <a:gd name="connsiteX0" fmla="*/ 0 w 6662057"/>
              <a:gd name="connsiteY0" fmla="*/ 0 h 6858000"/>
              <a:gd name="connsiteX1" fmla="*/ 6662057 w 6662057"/>
              <a:gd name="connsiteY1" fmla="*/ 0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32657 h 6890657"/>
              <a:gd name="connsiteX1" fmla="*/ 3984171 w 6662057"/>
              <a:gd name="connsiteY1" fmla="*/ 0 h 6890657"/>
              <a:gd name="connsiteX2" fmla="*/ 6662057 w 6662057"/>
              <a:gd name="connsiteY2" fmla="*/ 6890657 h 6890657"/>
              <a:gd name="connsiteX3" fmla="*/ 0 w 6662057"/>
              <a:gd name="connsiteY3" fmla="*/ 6890657 h 6890657"/>
              <a:gd name="connsiteX4" fmla="*/ 0 w 6662057"/>
              <a:gd name="connsiteY4" fmla="*/ 32657 h 6890657"/>
              <a:gd name="connsiteX0" fmla="*/ 0 w 6662057"/>
              <a:gd name="connsiteY0" fmla="*/ 0 h 6858000"/>
              <a:gd name="connsiteX1" fmla="*/ 5192485 w 6662057"/>
              <a:gd name="connsiteY1" fmla="*/ 163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7004957"/>
              <a:gd name="connsiteY0" fmla="*/ 0 h 6890864"/>
              <a:gd name="connsiteX1" fmla="*/ 5167085 w 7004957"/>
              <a:gd name="connsiteY1" fmla="*/ 3629 h 6890864"/>
              <a:gd name="connsiteX2" fmla="*/ 7004957 w 7004957"/>
              <a:gd name="connsiteY2" fmla="*/ 6890864 h 6890864"/>
              <a:gd name="connsiteX3" fmla="*/ 3543300 w 7004957"/>
              <a:gd name="connsiteY3" fmla="*/ 6841671 h 6890864"/>
              <a:gd name="connsiteX4" fmla="*/ 0 w 7004957"/>
              <a:gd name="connsiteY4" fmla="*/ 6858000 h 6890864"/>
              <a:gd name="connsiteX5" fmla="*/ 0 w 7004957"/>
              <a:gd name="connsiteY5" fmla="*/ 0 h 689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04957" h="6890864">
                <a:moveTo>
                  <a:pt x="0" y="0"/>
                </a:moveTo>
                <a:lnTo>
                  <a:pt x="5167085" y="3629"/>
                </a:lnTo>
                <a:lnTo>
                  <a:pt x="7004957" y="6890864"/>
                </a:lnTo>
                <a:lnTo>
                  <a:pt x="3543300" y="68416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600" dirty="0" err="1">
              <a:latin typeface="Calibri" panose="020F050202020403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F3A64C-4735-4741-AC19-5CC6C5811B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85683" y="5890062"/>
            <a:ext cx="2138744" cy="720600"/>
          </a:xfrm>
          <a:prstGeom prst="rect">
            <a:avLst/>
          </a:prstGeom>
        </p:spPr>
      </p:pic>
      <p:pic>
        <p:nvPicPr>
          <p:cNvPr id="56" name="Picture 2" descr="See the source image">
            <a:extLst>
              <a:ext uri="{FF2B5EF4-FFF2-40B4-BE49-F238E27FC236}">
                <a16:creationId xmlns:a16="http://schemas.microsoft.com/office/drawing/2014/main" id="{20BA0690-2FE7-45D3-BA26-31EE7A4D98A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4" b="29184"/>
          <a:stretch/>
        </p:blipFill>
        <p:spPr bwMode="auto">
          <a:xfrm>
            <a:off x="113676" y="144463"/>
            <a:ext cx="1880016" cy="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See the source image">
            <a:extLst>
              <a:ext uri="{FF2B5EF4-FFF2-40B4-BE49-F238E27FC236}">
                <a16:creationId xmlns:a16="http://schemas.microsoft.com/office/drawing/2014/main" id="{0B38538F-FAC5-4E51-BD29-6697AB86C0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454" y="176597"/>
            <a:ext cx="911624" cy="9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38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ight Triangle 4">
            <a:extLst>
              <a:ext uri="{FF2B5EF4-FFF2-40B4-BE49-F238E27FC236}">
                <a16:creationId xmlns:a16="http://schemas.microsoft.com/office/drawing/2014/main" id="{5856F37E-4C9B-45EE-B7A0-814122E48BA8}"/>
              </a:ext>
            </a:extLst>
          </p:cNvPr>
          <p:cNvSpPr/>
          <p:nvPr userDrawn="1"/>
        </p:nvSpPr>
        <p:spPr bwMode="ltGray">
          <a:xfrm>
            <a:off x="-2" y="1"/>
            <a:ext cx="12258683" cy="6858000"/>
          </a:xfrm>
          <a:prstGeom prst="rect">
            <a:avLst/>
          </a:prstGeom>
          <a:solidFill>
            <a:srgbClr val="0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4BF1E49F-D9EC-44C8-851F-AB921F01A91F}"/>
              </a:ext>
            </a:extLst>
          </p:cNvPr>
          <p:cNvSpPr/>
          <p:nvPr userDrawn="1"/>
        </p:nvSpPr>
        <p:spPr bwMode="ltGray">
          <a:xfrm>
            <a:off x="0" y="1041400"/>
            <a:ext cx="7004957" cy="5814122"/>
          </a:xfrm>
          <a:custGeom>
            <a:avLst/>
            <a:gdLst>
              <a:gd name="connsiteX0" fmla="*/ 0 w 6662057"/>
              <a:gd name="connsiteY0" fmla="*/ 0 h 6858000"/>
              <a:gd name="connsiteX1" fmla="*/ 6662057 w 6662057"/>
              <a:gd name="connsiteY1" fmla="*/ 0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32657 h 6890657"/>
              <a:gd name="connsiteX1" fmla="*/ 3984171 w 6662057"/>
              <a:gd name="connsiteY1" fmla="*/ 0 h 6890657"/>
              <a:gd name="connsiteX2" fmla="*/ 6662057 w 6662057"/>
              <a:gd name="connsiteY2" fmla="*/ 6890657 h 6890657"/>
              <a:gd name="connsiteX3" fmla="*/ 0 w 6662057"/>
              <a:gd name="connsiteY3" fmla="*/ 6890657 h 6890657"/>
              <a:gd name="connsiteX4" fmla="*/ 0 w 6662057"/>
              <a:gd name="connsiteY4" fmla="*/ 32657 h 6890657"/>
              <a:gd name="connsiteX0" fmla="*/ 0 w 6662057"/>
              <a:gd name="connsiteY0" fmla="*/ 0 h 6858000"/>
              <a:gd name="connsiteX1" fmla="*/ 5192485 w 6662057"/>
              <a:gd name="connsiteY1" fmla="*/ 163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858000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0 w 6662057"/>
              <a:gd name="connsiteY3" fmla="*/ 6858000 h 6858000"/>
              <a:gd name="connsiteX4" fmla="*/ 0 w 6662057"/>
              <a:gd name="connsiteY4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6662057"/>
              <a:gd name="connsiteY0" fmla="*/ 0 h 6858000"/>
              <a:gd name="connsiteX1" fmla="*/ 5167085 w 6662057"/>
              <a:gd name="connsiteY1" fmla="*/ 3629 h 6858000"/>
              <a:gd name="connsiteX2" fmla="*/ 6662057 w 6662057"/>
              <a:gd name="connsiteY2" fmla="*/ 6123214 h 6858000"/>
              <a:gd name="connsiteX3" fmla="*/ 3543300 w 6662057"/>
              <a:gd name="connsiteY3" fmla="*/ 6841671 h 6858000"/>
              <a:gd name="connsiteX4" fmla="*/ 0 w 6662057"/>
              <a:gd name="connsiteY4" fmla="*/ 6858000 h 6858000"/>
              <a:gd name="connsiteX5" fmla="*/ 0 w 6662057"/>
              <a:gd name="connsiteY5" fmla="*/ 0 h 6858000"/>
              <a:gd name="connsiteX0" fmla="*/ 0 w 7004957"/>
              <a:gd name="connsiteY0" fmla="*/ 0 h 6890864"/>
              <a:gd name="connsiteX1" fmla="*/ 5167085 w 7004957"/>
              <a:gd name="connsiteY1" fmla="*/ 3629 h 6890864"/>
              <a:gd name="connsiteX2" fmla="*/ 7004957 w 7004957"/>
              <a:gd name="connsiteY2" fmla="*/ 6890864 h 6890864"/>
              <a:gd name="connsiteX3" fmla="*/ 3543300 w 7004957"/>
              <a:gd name="connsiteY3" fmla="*/ 6841671 h 6890864"/>
              <a:gd name="connsiteX4" fmla="*/ 0 w 7004957"/>
              <a:gd name="connsiteY4" fmla="*/ 6858000 h 6890864"/>
              <a:gd name="connsiteX5" fmla="*/ 0 w 7004957"/>
              <a:gd name="connsiteY5" fmla="*/ 0 h 689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04957" h="6890864">
                <a:moveTo>
                  <a:pt x="0" y="0"/>
                </a:moveTo>
                <a:lnTo>
                  <a:pt x="5167085" y="3629"/>
                </a:lnTo>
                <a:lnTo>
                  <a:pt x="7004957" y="6890864"/>
                </a:lnTo>
                <a:lnTo>
                  <a:pt x="3543300" y="68416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600" dirty="0" err="1">
              <a:latin typeface="Calibri" panose="020F050202020403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F3A64C-4735-4741-AC19-5CC6C5811B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85683" y="5890062"/>
            <a:ext cx="2138744" cy="720600"/>
          </a:xfrm>
          <a:prstGeom prst="rect">
            <a:avLst/>
          </a:prstGeom>
        </p:spPr>
      </p:pic>
      <p:pic>
        <p:nvPicPr>
          <p:cNvPr id="56" name="Picture 2" descr="See the source image">
            <a:extLst>
              <a:ext uri="{FF2B5EF4-FFF2-40B4-BE49-F238E27FC236}">
                <a16:creationId xmlns:a16="http://schemas.microsoft.com/office/drawing/2014/main" id="{20BA0690-2FE7-45D3-BA26-31EE7A4D98A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4" b="29184"/>
          <a:stretch/>
        </p:blipFill>
        <p:spPr bwMode="auto">
          <a:xfrm>
            <a:off x="113676" y="144463"/>
            <a:ext cx="1880016" cy="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See the source image">
            <a:extLst>
              <a:ext uri="{FF2B5EF4-FFF2-40B4-BE49-F238E27FC236}">
                <a16:creationId xmlns:a16="http://schemas.microsoft.com/office/drawing/2014/main" id="{0B38538F-FAC5-4E51-BD29-6697AB86C0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454" y="176597"/>
            <a:ext cx="911624" cy="9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8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erson holding an object&#10;&#10;Description automatically generated with medium confidence">
            <a:extLst>
              <a:ext uri="{FF2B5EF4-FFF2-40B4-BE49-F238E27FC236}">
                <a16:creationId xmlns:a16="http://schemas.microsoft.com/office/drawing/2014/main" id="{293C7A6D-D741-4D0A-A665-F1B1DE8467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3" name="Right Triangle 4">
            <a:extLst>
              <a:ext uri="{FF2B5EF4-FFF2-40B4-BE49-F238E27FC236}">
                <a16:creationId xmlns:a16="http://schemas.microsoft.com/office/drawing/2014/main" id="{24149670-E41D-46C8-85AA-AA3E6725F9B5}"/>
              </a:ext>
            </a:extLst>
          </p:cNvPr>
          <p:cNvSpPr/>
          <p:nvPr userDrawn="1"/>
        </p:nvSpPr>
        <p:spPr bwMode="ltGray">
          <a:xfrm>
            <a:off x="-1" y="1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40" name="Picture 12" descr="See the source image">
            <a:extLst>
              <a:ext uri="{FF2B5EF4-FFF2-40B4-BE49-F238E27FC236}">
                <a16:creationId xmlns:a16="http://schemas.microsoft.com/office/drawing/2014/main" id="{12781447-8BF0-461E-A3E6-705D5A7FFE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454" y="176597"/>
            <a:ext cx="911624" cy="91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D9DA9E4-6EDD-4E20-B46C-99DB4344E4E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85683" y="5890062"/>
            <a:ext cx="2138744" cy="720600"/>
          </a:xfrm>
          <a:prstGeom prst="rect">
            <a:avLst/>
          </a:prstGeom>
        </p:spPr>
      </p:pic>
      <p:pic>
        <p:nvPicPr>
          <p:cNvPr id="44" name="Picture 2" descr="See the source image">
            <a:extLst>
              <a:ext uri="{FF2B5EF4-FFF2-40B4-BE49-F238E27FC236}">
                <a16:creationId xmlns:a16="http://schemas.microsoft.com/office/drawing/2014/main" id="{56BB8393-E3E9-49A1-ACC3-B2A1167B6D8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4" b="29184"/>
          <a:stretch/>
        </p:blipFill>
        <p:spPr bwMode="auto">
          <a:xfrm>
            <a:off x="113676" y="144463"/>
            <a:ext cx="1880016" cy="78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50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13" r:id="rId2"/>
    <p:sldLayoutId id="2147483719" r:id="rId3"/>
    <p:sldLayoutId id="2147483733" r:id="rId4"/>
    <p:sldLayoutId id="2147483734" r:id="rId5"/>
    <p:sldLayoutId id="2147483735" r:id="rId6"/>
    <p:sldLayoutId id="2147483737" r:id="rId7"/>
    <p:sldLayoutId id="2147483736" r:id="rId8"/>
    <p:sldLayoutId id="2147483718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05256" rtl="0" eaLnBrk="1" latinLnBrk="0" hangingPunct="1">
        <a:lnSpc>
          <a:spcPct val="100000"/>
        </a:lnSpc>
        <a:spcBef>
          <a:spcPts val="594"/>
        </a:spcBef>
        <a:buNone/>
        <a:defRPr lang="en-GB" sz="28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165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64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46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2800" indent="-17820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7141">
          <p15:clr>
            <a:srgbClr val="F26B43"/>
          </p15:clr>
        </p15:guide>
        <p15:guide id="28" orient="horz" pos="920">
          <p15:clr>
            <a:srgbClr val="F26B43"/>
          </p15:clr>
        </p15:guide>
        <p15:guide id="29" orient="horz" pos="656">
          <p15:clr>
            <a:srgbClr val="F26B43"/>
          </p15:clr>
        </p15:guide>
        <p15:guide id="33" orient="horz" pos="4143">
          <p15:clr>
            <a:srgbClr val="F26B43"/>
          </p15:clr>
        </p15:guide>
        <p15:guide id="35" pos="483">
          <p15:clr>
            <a:srgbClr val="F26B43"/>
          </p15:clr>
        </p15:guide>
        <p15:guide id="36" pos="3792" userDrawn="1">
          <p15:clr>
            <a:srgbClr val="F26B43"/>
          </p15:clr>
        </p15:guide>
        <p15:guide id="37" pos="3744">
          <p15:clr>
            <a:srgbClr val="F26B43"/>
          </p15:clr>
        </p15:guide>
        <p15:guide id="38" pos="3861">
          <p15:clr>
            <a:srgbClr val="F26B43"/>
          </p15:clr>
        </p15:guide>
        <p15:guide id="39" orient="horz" pos="3768">
          <p15:clr>
            <a:srgbClr val="F26B43"/>
          </p15:clr>
        </p15:guide>
        <p15:guide id="40" orient="horz" pos="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E676C11-4BF3-45CD-A19C-E53791AE8C72}"/>
              </a:ext>
            </a:extLst>
          </p:cNvPr>
          <p:cNvSpPr txBox="1">
            <a:spLocks/>
          </p:cNvSpPr>
          <p:nvPr/>
        </p:nvSpPr>
        <p:spPr>
          <a:xfrm>
            <a:off x="6211517" y="2424830"/>
            <a:ext cx="5764173" cy="1246289"/>
          </a:xfrm>
          <a:prstGeom prst="rect">
            <a:avLst/>
          </a:prstGeom>
        </p:spPr>
        <p:txBody>
          <a:bodyPr vert="horz" lIns="91440" tIns="91440" rIns="91440" bIns="91440" rtlCol="0" anchor="ctr">
            <a:noAutofit/>
          </a:bodyPr>
          <a:lstStyle>
            <a:lvl1pPr marL="62865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5400" b="1">
                <a:solidFill>
                  <a:schemeClr val="accent1"/>
                </a:solidFill>
              </a:defRPr>
            </a:lvl1pPr>
            <a:lvl2pPr marL="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2178" b="0">
                <a:solidFill>
                  <a:schemeClr val="bg1"/>
                </a:solidFill>
              </a:defRPr>
            </a:lvl2pPr>
            <a:lvl3pPr marL="3564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3pPr>
            <a:lvl4pPr marL="5346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4pPr>
            <a:lvl5pPr marL="712800" indent="-178200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5pPr>
            <a:lvl6pPr marL="2489454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6pPr>
            <a:lvl7pPr marL="2942082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7pPr>
            <a:lvl8pPr marL="3394710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8pPr>
            <a:lvl9pPr marL="3847338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9pPr>
          </a:lstStyle>
          <a:p>
            <a:pPr marL="0"/>
            <a:r>
              <a:rPr lang="en-US" sz="4000" dirty="0">
                <a:solidFill>
                  <a:schemeClr val="bg1"/>
                </a:solidFill>
              </a:rPr>
              <a:t>Sniper 3D MMM Pilot</a:t>
            </a:r>
          </a:p>
          <a:p>
            <a:pPr marL="0"/>
            <a:r>
              <a:rPr lang="en-US" sz="3600" i="1" dirty="0">
                <a:solidFill>
                  <a:schemeClr val="bg1"/>
                </a:solidFill>
              </a:rPr>
              <a:t>Meta Results Summary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8E676C11-4BF3-45CD-A19C-E53791AE8C72}"/>
              </a:ext>
            </a:extLst>
          </p:cNvPr>
          <p:cNvSpPr txBox="1">
            <a:spLocks/>
          </p:cNvSpPr>
          <p:nvPr/>
        </p:nvSpPr>
        <p:spPr>
          <a:xfrm>
            <a:off x="6211517" y="3916926"/>
            <a:ext cx="3611366" cy="760288"/>
          </a:xfrm>
          <a:prstGeom prst="rect">
            <a:avLst/>
          </a:prstGeom>
        </p:spPr>
        <p:txBody>
          <a:bodyPr vert="horz" lIns="91440" tIns="91440" rIns="91440" bIns="91440" rtlCol="0" anchor="ctr">
            <a:noAutofit/>
          </a:bodyPr>
          <a:lstStyle>
            <a:lvl1pPr marL="62865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5400" b="1">
                <a:solidFill>
                  <a:schemeClr val="accent1"/>
                </a:solidFill>
              </a:defRPr>
            </a:lvl1pPr>
            <a:lvl2pPr marL="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2178" b="0">
                <a:solidFill>
                  <a:schemeClr val="bg1"/>
                </a:solidFill>
              </a:defRPr>
            </a:lvl2pPr>
            <a:lvl3pPr marL="3564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3pPr>
            <a:lvl4pPr marL="5346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4pPr>
            <a:lvl5pPr marL="712800" indent="-178200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5pPr>
            <a:lvl6pPr marL="2489454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6pPr>
            <a:lvl7pPr marL="2942082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7pPr>
            <a:lvl8pPr marL="3394710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8pPr>
            <a:lvl9pPr marL="3847338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9pPr>
          </a:lstStyle>
          <a:p>
            <a:pPr marL="0">
              <a:lnSpc>
                <a:spcPct val="80000"/>
              </a:lnSpc>
              <a:spcBef>
                <a:spcPts val="0"/>
              </a:spcBef>
            </a:pPr>
            <a:r>
              <a:rPr lang="en-IN" sz="2800" b="0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60000"/>
                    </a:prstClr>
                  </a:outerShdw>
                </a:effectLst>
              </a:rPr>
              <a:t>January 2022</a:t>
            </a:r>
          </a:p>
        </p:txBody>
      </p:sp>
    </p:spTree>
    <p:extLst>
      <p:ext uri="{BB962C8B-B14F-4D97-AF65-F5344CB8AC3E}">
        <p14:creationId xmlns:p14="http://schemas.microsoft.com/office/powerpoint/2010/main" val="309703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4EF93A0-010C-459B-A652-416C2BC97C94}"/>
              </a:ext>
            </a:extLst>
          </p:cNvPr>
          <p:cNvSpPr/>
          <p:nvPr/>
        </p:nvSpPr>
        <p:spPr bwMode="ltGray">
          <a:xfrm>
            <a:off x="565588" y="1884737"/>
            <a:ext cx="11070123" cy="46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FFD9F9-C23D-4FD2-95E3-E473FEF0C9B5}"/>
              </a:ext>
            </a:extLst>
          </p:cNvPr>
          <p:cNvSpPr/>
          <p:nvPr/>
        </p:nvSpPr>
        <p:spPr bwMode="ltGray">
          <a:xfrm>
            <a:off x="523643" y="2422416"/>
            <a:ext cx="11077805" cy="36017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788FE-512D-4A7E-8EB4-67187AFAAB2E}"/>
              </a:ext>
            </a:extLst>
          </p:cNvPr>
          <p:cNvSpPr txBox="1"/>
          <p:nvPr/>
        </p:nvSpPr>
        <p:spPr>
          <a:xfrm>
            <a:off x="960278" y="1963622"/>
            <a:ext cx="47053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Installs (CPI)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D3A49-FF1C-451E-9B6A-443CB7774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BD169-5C1C-491F-A553-D852334B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for VO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B563610-457D-49ED-AA3E-92E9C9A3B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167522"/>
              </p:ext>
            </p:extLst>
          </p:nvPr>
        </p:nvGraphicFramePr>
        <p:xfrm>
          <a:off x="1329215" y="2507226"/>
          <a:ext cx="4733330" cy="3516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1DF213-5FC5-4ADA-A68A-37E1C7171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753336"/>
              </p:ext>
            </p:extLst>
          </p:nvPr>
        </p:nvGraphicFramePr>
        <p:xfrm>
          <a:off x="6608565" y="2507226"/>
          <a:ext cx="4733330" cy="3516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F169CA9-4B5F-4DF4-89D0-F00729FD8D17}"/>
              </a:ext>
            </a:extLst>
          </p:cNvPr>
          <p:cNvSpPr txBox="1"/>
          <p:nvPr/>
        </p:nvSpPr>
        <p:spPr>
          <a:xfrm>
            <a:off x="6283028" y="1963622"/>
            <a:ext cx="47053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Revenue (ROAS14)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4C1B4A-74A2-4A1A-8761-71801B725554}"/>
              </a:ext>
            </a:extLst>
          </p:cNvPr>
          <p:cNvSpPr/>
          <p:nvPr/>
        </p:nvSpPr>
        <p:spPr>
          <a:xfrm>
            <a:off x="514341" y="1320812"/>
            <a:ext cx="11097732" cy="30777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297"/>
              </a:spcBef>
              <a:buClr>
                <a:prstClr val="black"/>
              </a:buClr>
            </a:pPr>
            <a:r>
              <a:rPr lang="en-IN" sz="1400" dirty="0">
                <a:solidFill>
                  <a:schemeClr val="bg1"/>
                </a:solidFill>
              </a:rPr>
              <a:t>After Calibration, we see similar efficiency for VO for both install and Revenue</a:t>
            </a:r>
          </a:p>
        </p:txBody>
      </p:sp>
    </p:spTree>
    <p:extLst>
      <p:ext uri="{BB962C8B-B14F-4D97-AF65-F5344CB8AC3E}">
        <p14:creationId xmlns:p14="http://schemas.microsoft.com/office/powerpoint/2010/main" val="107095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A9D435-372C-4AAD-98EB-BF543E0824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58DF6A-8944-446A-8BD9-5A7046E9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 – Revenue and Installs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2F501D5-3E50-4783-8918-E59A190CB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5866"/>
              </p:ext>
            </p:extLst>
          </p:nvPr>
        </p:nvGraphicFramePr>
        <p:xfrm>
          <a:off x="435685" y="2280016"/>
          <a:ext cx="11077806" cy="8506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92602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3692602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3692602">
                  <a:extLst>
                    <a:ext uri="{9D8B030D-6E8A-4147-A177-3AD203B41FA5}">
                      <a16:colId xmlns:a16="http://schemas.microsoft.com/office/drawing/2014/main" val="4209118124"/>
                    </a:ext>
                  </a:extLst>
                </a:gridCol>
              </a:tblGrid>
              <a:tr h="240519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 Model Statistics</a:t>
                      </a:r>
                    </a:p>
                  </a:txBody>
                  <a:tcPr marL="90523" marR="90523" marT="45262" marB="45262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IN" sz="1400"/>
                        <a:t>Q2’ 2020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260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bg1"/>
                          </a:solidFill>
                        </a:rPr>
                        <a:t>Acceptable Range</a:t>
                      </a:r>
                    </a:p>
                  </a:txBody>
                  <a:tcPr marL="90523" marR="90523" marT="45262" marB="45262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134455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+mn-lt"/>
                        </a:rPr>
                        <a:t>R-Square</a:t>
                      </a:r>
                    </a:p>
                  </a:txBody>
                  <a:tcPr marL="90523" marR="90523" marT="45262" marB="4526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94.5%</a:t>
                      </a:r>
                    </a:p>
                  </a:txBody>
                  <a:tcPr marL="9430" marR="9430" marT="943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&gt;80%</a:t>
                      </a:r>
                    </a:p>
                  </a:txBody>
                  <a:tcPr marL="9430" marR="9430" marT="943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13445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MAPE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marL="90523" marR="90523" marT="45262" marB="4526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5.6%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430" marR="9430" marT="943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&lt;20%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430" marR="9430" marT="943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82623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725C131-2840-4ED7-A6BA-DEBB0B4ACBC0}"/>
              </a:ext>
            </a:extLst>
          </p:cNvPr>
          <p:cNvSpPr/>
          <p:nvPr/>
        </p:nvSpPr>
        <p:spPr>
          <a:xfrm>
            <a:off x="455351" y="1891102"/>
            <a:ext cx="11097732" cy="30777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297"/>
              </a:spcBef>
              <a:buClr>
                <a:prstClr val="black"/>
              </a:buClr>
            </a:pPr>
            <a:r>
              <a:rPr lang="en-IN" sz="1400" dirty="0">
                <a:solidFill>
                  <a:schemeClr val="bg1"/>
                </a:solidFill>
              </a:rPr>
              <a:t>The installs MMM model was developed using data from Apr-Dec’21. The resulting model fit &amp; diagnostics were very strong.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C51F94D3-1D8A-4797-993C-6CEF36987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171902"/>
              </p:ext>
            </p:extLst>
          </p:nvPr>
        </p:nvGraphicFramePr>
        <p:xfrm>
          <a:off x="435685" y="4684787"/>
          <a:ext cx="11077806" cy="8506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92602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3692602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3692602">
                  <a:extLst>
                    <a:ext uri="{9D8B030D-6E8A-4147-A177-3AD203B41FA5}">
                      <a16:colId xmlns:a16="http://schemas.microsoft.com/office/drawing/2014/main" val="4209118124"/>
                    </a:ext>
                  </a:extLst>
                </a:gridCol>
              </a:tblGrid>
              <a:tr h="240519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 Model Statistics</a:t>
                      </a:r>
                    </a:p>
                  </a:txBody>
                  <a:tcPr marL="90523" marR="90523" marT="45262" marB="45262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IN" sz="1400"/>
                        <a:t>Q2’ 2020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260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bg1"/>
                          </a:solidFill>
                        </a:rPr>
                        <a:t>Acceptable Range</a:t>
                      </a:r>
                    </a:p>
                  </a:txBody>
                  <a:tcPr marL="90523" marR="90523" marT="45262" marB="45262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254161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+mn-lt"/>
                        </a:rPr>
                        <a:t>R-Square</a:t>
                      </a:r>
                    </a:p>
                  </a:txBody>
                  <a:tcPr marL="90523" marR="90523" marT="45262" marB="4526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79.9%</a:t>
                      </a:r>
                    </a:p>
                  </a:txBody>
                  <a:tcPr marL="9430" marR="9430" marT="943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&gt;80%</a:t>
                      </a:r>
                    </a:p>
                  </a:txBody>
                  <a:tcPr marL="9430" marR="9430" marT="943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2541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lt"/>
                        </a:rPr>
                        <a:t>MAPE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marL="90523" marR="90523" marT="45262" marB="45262"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9.5%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430" marR="9430" marT="943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&lt;20%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430" marR="9430" marT="943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97287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96BF0A-FC3E-43E0-AD50-CB8504471FCE}"/>
              </a:ext>
            </a:extLst>
          </p:cNvPr>
          <p:cNvSpPr txBox="1"/>
          <p:nvPr/>
        </p:nvSpPr>
        <p:spPr>
          <a:xfrm>
            <a:off x="435685" y="3945700"/>
            <a:ext cx="20125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Revenue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A955AD-AF93-46D3-8F3E-4BECC03B6850}"/>
              </a:ext>
            </a:extLst>
          </p:cNvPr>
          <p:cNvSpPr txBox="1"/>
          <p:nvPr/>
        </p:nvSpPr>
        <p:spPr>
          <a:xfrm>
            <a:off x="455351" y="1584165"/>
            <a:ext cx="20125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Installs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3CCBDB-51FB-4B99-8383-0DE6A3565F57}"/>
              </a:ext>
            </a:extLst>
          </p:cNvPr>
          <p:cNvSpPr/>
          <p:nvPr/>
        </p:nvSpPr>
        <p:spPr>
          <a:xfrm>
            <a:off x="435685" y="4260664"/>
            <a:ext cx="11097732" cy="30777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297"/>
              </a:spcBef>
              <a:buClr>
                <a:prstClr val="black"/>
              </a:buClr>
            </a:pPr>
            <a:r>
              <a:rPr lang="en-IN" sz="1400" dirty="0">
                <a:solidFill>
                  <a:schemeClr val="bg1"/>
                </a:solidFill>
              </a:rPr>
              <a:t>The model was developed on data from Apr-Dec’21 and the resulting model fit was strong overall.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C1DF5A-3287-4B3C-B9E8-E5FE4F39F6EB}"/>
              </a:ext>
            </a:extLst>
          </p:cNvPr>
          <p:cNvCxnSpPr>
            <a:cxnSpLocks/>
          </p:cNvCxnSpPr>
          <p:nvPr/>
        </p:nvCxnSpPr>
        <p:spPr>
          <a:xfrm>
            <a:off x="455351" y="3588889"/>
            <a:ext cx="10972717" cy="0"/>
          </a:xfrm>
          <a:prstGeom prst="line">
            <a:avLst/>
          </a:prstGeom>
          <a:ln w="19050" cmpd="sng"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91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3DF000D-9050-4C34-9BE8-DFDF54FA5396}"/>
              </a:ext>
            </a:extLst>
          </p:cNvPr>
          <p:cNvSpPr txBox="1">
            <a:spLocks/>
          </p:cNvSpPr>
          <p:nvPr/>
        </p:nvSpPr>
        <p:spPr>
          <a:xfrm>
            <a:off x="0" y="4560438"/>
            <a:ext cx="12192000" cy="1421262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txBody>
          <a:bodyPr vert="horz" lIns="91440" tIns="91440" rIns="91440" bIns="91440" rtlCol="0" anchor="ctr">
            <a:noAutofit/>
          </a:bodyPr>
          <a:lstStyle>
            <a:lvl1pPr marL="62865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5400" b="1">
                <a:solidFill>
                  <a:schemeClr val="accent1"/>
                </a:solidFill>
              </a:defRPr>
            </a:lvl1pPr>
            <a:lvl2pPr marL="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2178" b="0">
                <a:solidFill>
                  <a:schemeClr val="bg1"/>
                </a:solidFill>
              </a:defRPr>
            </a:lvl2pPr>
            <a:lvl3pPr marL="3564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3pPr>
            <a:lvl4pPr marL="5346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4pPr>
            <a:lvl5pPr marL="712800" indent="-178200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5pPr>
            <a:lvl6pPr marL="2489454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6pPr>
            <a:lvl7pPr marL="2942082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7pPr>
            <a:lvl8pPr marL="3394710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8pPr>
            <a:lvl9pPr marL="3847338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9pPr>
          </a:lstStyle>
          <a:p>
            <a:pPr marL="0" algn="ctr">
              <a:spcBef>
                <a:spcPts val="0"/>
              </a:spcBef>
            </a:pPr>
            <a:r>
              <a:rPr lang="en-IN" sz="7200" dirty="0">
                <a:solidFill>
                  <a:schemeClr val="bg1"/>
                </a:solidFill>
                <a:effectLst>
                  <a:outerShdw blurRad="127000" sx="102000" sy="102000" algn="ctr" rotWithShape="0">
                    <a:schemeClr val="bg1">
                      <a:alpha val="60000"/>
                    </a:schemeClr>
                  </a:outerShdw>
                </a:effectLst>
              </a:rPr>
              <a:t>Thank You</a:t>
            </a:r>
            <a:endParaRPr lang="en-IN" sz="7200" spc="300" dirty="0">
              <a:solidFill>
                <a:schemeClr val="bg1"/>
              </a:solidFill>
              <a:effectLst>
                <a:outerShdw blurRad="127000" sx="102000" sy="102000" algn="ctr" rotWithShape="0">
                  <a:schemeClr val="bg1"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73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fld id="{4034BEE3-566C-4068-A777-C3A4762E861B}" type="slidenum">
              <a:rPr lang="en-IN" sz="1000" smtClean="0"/>
              <a:pPr algn="r"/>
              <a:t>2</a:t>
            </a:fld>
            <a:endParaRPr lang="en-IN" sz="10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CEF625-05A8-48C0-BF5D-219B622E215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Why are we here today ?</a:t>
            </a:r>
            <a:r>
              <a:rPr lang="pt-BR" dirty="0"/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AA8D3-237C-4E96-9189-18F1D4B74CBB}"/>
              </a:ext>
            </a:extLst>
          </p:cNvPr>
          <p:cNvGrpSpPr/>
          <p:nvPr/>
        </p:nvGrpSpPr>
        <p:grpSpPr>
          <a:xfrm>
            <a:off x="677316" y="1390856"/>
            <a:ext cx="10325568" cy="4076288"/>
            <a:chOff x="677316" y="1390856"/>
            <a:chExt cx="10325568" cy="4076288"/>
          </a:xfrm>
        </p:grpSpPr>
        <p:sp>
          <p:nvSpPr>
            <p:cNvPr id="7" name="Pentagon 11">
              <a:extLst>
                <a:ext uri="{FF2B5EF4-FFF2-40B4-BE49-F238E27FC236}">
                  <a16:creationId xmlns:a16="http://schemas.microsoft.com/office/drawing/2014/main" id="{870B568B-984A-4D32-A0C9-E9497CF680A6}"/>
                </a:ext>
              </a:extLst>
            </p:cNvPr>
            <p:cNvSpPr/>
            <p:nvPr/>
          </p:nvSpPr>
          <p:spPr>
            <a:xfrm rot="10800000">
              <a:off x="1620897" y="1390856"/>
              <a:ext cx="9381987" cy="4076288"/>
            </a:xfrm>
            <a:prstGeom prst="homePlate">
              <a:avLst>
                <a:gd name="adj" fmla="val 1048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684D3F8-E917-4AD0-AC40-883F1EDE52D1}"/>
                </a:ext>
              </a:extLst>
            </p:cNvPr>
            <p:cNvGrpSpPr/>
            <p:nvPr/>
          </p:nvGrpSpPr>
          <p:grpSpPr>
            <a:xfrm>
              <a:off x="677316" y="2336620"/>
              <a:ext cx="2027492" cy="2075902"/>
              <a:chOff x="763940" y="2601091"/>
              <a:chExt cx="1857250" cy="246820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7BF24D5-6A34-4ABA-B02E-31D49AE80CA4}"/>
                  </a:ext>
                </a:extLst>
              </p:cNvPr>
              <p:cNvSpPr/>
              <p:nvPr/>
            </p:nvSpPr>
            <p:spPr>
              <a:xfrm>
                <a:off x="1019436" y="3284984"/>
                <a:ext cx="1260140" cy="122413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" dirty="0"/>
              </a:p>
            </p:txBody>
          </p:sp>
          <p:pic>
            <p:nvPicPr>
              <p:cNvPr id="11" name="Picture 2" descr="https://d30y9cdsu7xlg0.cloudfront.net/png/111387-200.png">
                <a:extLst>
                  <a:ext uri="{FF2B5EF4-FFF2-40B4-BE49-F238E27FC236}">
                    <a16:creationId xmlns:a16="http://schemas.microsoft.com/office/drawing/2014/main" id="{63C9C4D9-C303-422D-B7BD-373A8EF3FE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940" y="2601091"/>
                <a:ext cx="1857250" cy="2468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84B5A-684E-4ED8-A675-EED4193D0A01}"/>
                </a:ext>
              </a:extLst>
            </p:cNvPr>
            <p:cNvSpPr txBox="1"/>
            <p:nvPr/>
          </p:nvSpPr>
          <p:spPr>
            <a:xfrm>
              <a:off x="2983724" y="2592074"/>
              <a:ext cx="7086500" cy="2698620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marL="380985" indent="-380985">
                <a:lnSpc>
                  <a:spcPct val="150000"/>
                </a:lnSpc>
                <a:spcBef>
                  <a:spcPts val="500"/>
                </a:spcBef>
                <a:spcAft>
                  <a:spcPts val="500"/>
                </a:spcAft>
                <a:buFont typeface="+mj-lt"/>
                <a:buAutoNum type="arabicPeriod"/>
              </a:pPr>
              <a:r>
                <a:rPr lang="en-GB" dirty="0"/>
                <a:t>Review results for Facebook campaign objectives</a:t>
              </a:r>
            </a:p>
            <a:p>
              <a:pPr marL="380985" indent="-380985">
                <a:lnSpc>
                  <a:spcPct val="150000"/>
                </a:lnSpc>
                <a:spcBef>
                  <a:spcPts val="500"/>
                </a:spcBef>
                <a:spcAft>
                  <a:spcPts val="500"/>
                </a:spcAft>
                <a:buFont typeface="+mj-lt"/>
                <a:buAutoNum type="arabicPeriod"/>
              </a:pPr>
              <a:r>
                <a:rPr lang="en-GB" dirty="0">
                  <a:cs typeface="Arial" panose="020B0604020202020204" pitchFamily="34" charset="0"/>
                </a:rPr>
                <a:t>Put these results into context where possible</a:t>
              </a:r>
            </a:p>
            <a:p>
              <a:pPr marL="380985" indent="-380985">
                <a:lnSpc>
                  <a:spcPct val="150000"/>
                </a:lnSpc>
                <a:spcBef>
                  <a:spcPts val="500"/>
                </a:spcBef>
                <a:spcAft>
                  <a:spcPts val="500"/>
                </a:spcAft>
                <a:buFont typeface="+mj-lt"/>
                <a:buAutoNum type="arabicPeriod"/>
              </a:pPr>
              <a:r>
                <a:rPr lang="en-GB" dirty="0">
                  <a:cs typeface="Arial" panose="020B0604020202020204" pitchFamily="34" charset="0"/>
                </a:rPr>
                <a:t>Discuss next steps for calibration and other questions</a:t>
              </a:r>
            </a:p>
            <a:p>
              <a:pPr>
                <a:lnSpc>
                  <a:spcPct val="150000"/>
                </a:lnSpc>
                <a:spcBef>
                  <a:spcPts val="500"/>
                </a:spcBef>
                <a:spcAft>
                  <a:spcPts val="500"/>
                </a:spcAft>
              </a:pPr>
              <a:endParaRPr lang="en-US" dirty="0">
                <a:cs typeface="Arial" pitchFamily="34" charset="0"/>
              </a:endParaRPr>
            </a:p>
            <a:p>
              <a:pPr>
                <a:lnSpc>
                  <a:spcPct val="150000"/>
                </a:lnSpc>
                <a:spcBef>
                  <a:spcPts val="500"/>
                </a:spcBef>
                <a:spcAft>
                  <a:spcPts val="500"/>
                </a:spcAft>
              </a:pPr>
              <a:endParaRPr lang="en-US" dirty="0">
                <a:cs typeface="Arial" pitchFamily="34" charset="0"/>
              </a:endParaRPr>
            </a:p>
            <a:p>
              <a:pPr marL="285739" indent="-285739">
                <a:lnSpc>
                  <a:spcPct val="150000"/>
                </a:lnSpc>
                <a:spcBef>
                  <a:spcPts val="500"/>
                </a:spcBef>
                <a:spcAft>
                  <a:spcPts val="500"/>
                </a:spcAft>
                <a:buAutoNum type="arabicPeriod"/>
              </a:pPr>
              <a:endParaRPr lang="en-GB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809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191216-BD01-4ACD-8299-012C56D1C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11786C-6952-498B-B4AD-48378B5C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Scope of Analysis</a:t>
            </a:r>
            <a:endParaRPr lang="en-IN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D404A66-D2EA-4785-849F-1709DEF6977A}"/>
              </a:ext>
            </a:extLst>
          </p:cNvPr>
          <p:cNvSpPr/>
          <p:nvPr/>
        </p:nvSpPr>
        <p:spPr>
          <a:xfrm>
            <a:off x="3883472" y="2664704"/>
            <a:ext cx="2384681" cy="2397876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rgbClr val="F68E2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2533A9D-E9EE-4AE0-8DC1-4224CABAC24C}"/>
              </a:ext>
            </a:extLst>
          </p:cNvPr>
          <p:cNvSpPr/>
          <p:nvPr/>
        </p:nvSpPr>
        <p:spPr>
          <a:xfrm>
            <a:off x="2607398" y="1391853"/>
            <a:ext cx="2384681" cy="2397877"/>
          </a:xfrm>
          <a:prstGeom prst="diamond">
            <a:avLst/>
          </a:prstGeom>
          <a:solidFill>
            <a:srgbClr val="4D4D4D"/>
          </a:solidFill>
          <a:ln>
            <a:solidFill>
              <a:srgbClr val="4D4D4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B53DB2D-44B0-4D52-A1A8-E639842D0822}"/>
              </a:ext>
            </a:extLst>
          </p:cNvPr>
          <p:cNvSpPr/>
          <p:nvPr/>
        </p:nvSpPr>
        <p:spPr>
          <a:xfrm>
            <a:off x="235171" y="2127516"/>
            <a:ext cx="3401854" cy="3420679"/>
          </a:xfrm>
          <a:prstGeom prst="diamond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D208AF6-3936-446C-8351-95B05EEAE408}"/>
              </a:ext>
            </a:extLst>
          </p:cNvPr>
          <p:cNvSpPr/>
          <p:nvPr/>
        </p:nvSpPr>
        <p:spPr>
          <a:xfrm>
            <a:off x="2570868" y="3924754"/>
            <a:ext cx="2384681" cy="2397876"/>
          </a:xfrm>
          <a:prstGeom prst="diamond">
            <a:avLst/>
          </a:prstGeom>
          <a:solidFill>
            <a:srgbClr val="24C0CD"/>
          </a:solidFill>
          <a:ln>
            <a:solidFill>
              <a:srgbClr val="24C0C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F7416B63-25D9-40AB-B3F7-BBD9C83A27B4}"/>
              </a:ext>
            </a:extLst>
          </p:cNvPr>
          <p:cNvSpPr/>
          <p:nvPr/>
        </p:nvSpPr>
        <p:spPr>
          <a:xfrm>
            <a:off x="1320989" y="2636402"/>
            <a:ext cx="2384681" cy="2397876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B9052-81DF-4C80-AA15-0802B0F78F6F}"/>
              </a:ext>
            </a:extLst>
          </p:cNvPr>
          <p:cNvSpPr txBox="1"/>
          <p:nvPr/>
        </p:nvSpPr>
        <p:spPr>
          <a:xfrm>
            <a:off x="2876453" y="2691243"/>
            <a:ext cx="1806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Assessment Period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23BE8-4E1F-45FB-9051-F99EE0E58986}"/>
              </a:ext>
            </a:extLst>
          </p:cNvPr>
          <p:cNvSpPr txBox="1"/>
          <p:nvPr/>
        </p:nvSpPr>
        <p:spPr>
          <a:xfrm>
            <a:off x="294362" y="1419838"/>
            <a:ext cx="2352460" cy="490776"/>
          </a:xfrm>
          <a:prstGeom prst="downArrowCallout">
            <a:avLst>
              <a:gd name="adj1" fmla="val 7696"/>
              <a:gd name="adj2" fmla="val 239667"/>
              <a:gd name="adj3" fmla="val 25000"/>
              <a:gd name="adj4" fmla="val 75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ahnschrift" panose="020B0502040204020203" pitchFamily="34" charset="0"/>
              </a:rPr>
              <a:t>Sniper 3D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315670-4E13-46F2-8825-40EDD9C1C665}"/>
              </a:ext>
            </a:extLst>
          </p:cNvPr>
          <p:cNvSpPr txBox="1"/>
          <p:nvPr/>
        </p:nvSpPr>
        <p:spPr>
          <a:xfrm>
            <a:off x="4124681" y="4050268"/>
            <a:ext cx="1806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iOS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B6C996-3281-4DFB-B9CB-4A859DBCD333}"/>
              </a:ext>
            </a:extLst>
          </p:cNvPr>
          <p:cNvSpPr txBox="1"/>
          <p:nvPr/>
        </p:nvSpPr>
        <p:spPr>
          <a:xfrm>
            <a:off x="2832910" y="5249251"/>
            <a:ext cx="1806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Reporting </a:t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D83922-9279-467A-9623-A0E94AAEEC3D}"/>
              </a:ext>
            </a:extLst>
          </p:cNvPr>
          <p:cNvSpPr txBox="1"/>
          <p:nvPr/>
        </p:nvSpPr>
        <p:spPr>
          <a:xfrm>
            <a:off x="4539387" y="5595982"/>
            <a:ext cx="3476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Total USA</a:t>
            </a:r>
          </a:p>
        </p:txBody>
      </p:sp>
      <p:pic>
        <p:nvPicPr>
          <p:cNvPr id="16" name="Picture 8" descr="Free White Time Icon - Download White Time Icon">
            <a:extLst>
              <a:ext uri="{FF2B5EF4-FFF2-40B4-BE49-F238E27FC236}">
                <a16:creationId xmlns:a16="http://schemas.microsoft.com/office/drawing/2014/main" id="{D1F4091B-2F67-439D-A2B7-C274C0C2C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859" y="1872269"/>
            <a:ext cx="712698" cy="7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CF649DB-3511-4DE9-B7A7-41B9C040D71E}"/>
              </a:ext>
            </a:extLst>
          </p:cNvPr>
          <p:cNvSpPr/>
          <p:nvPr/>
        </p:nvSpPr>
        <p:spPr>
          <a:xfrm>
            <a:off x="3184958" y="4473763"/>
            <a:ext cx="904134" cy="661525"/>
          </a:xfrm>
          <a:custGeom>
            <a:avLst/>
            <a:gdLst>
              <a:gd name="connsiteX0" fmla="*/ 0 w 7620000"/>
              <a:gd name="connsiteY0" fmla="*/ 2565400 h 5575300"/>
              <a:gd name="connsiteX1" fmla="*/ 2692400 w 7620000"/>
              <a:gd name="connsiteY1" fmla="*/ 2565400 h 5575300"/>
              <a:gd name="connsiteX2" fmla="*/ 3644900 w 7620000"/>
              <a:gd name="connsiteY2" fmla="*/ 5575300 h 5575300"/>
              <a:gd name="connsiteX3" fmla="*/ 5067300 w 7620000"/>
              <a:gd name="connsiteY3" fmla="*/ 0 h 5575300"/>
              <a:gd name="connsiteX4" fmla="*/ 5765800 w 7620000"/>
              <a:gd name="connsiteY4" fmla="*/ 3721100 h 5575300"/>
              <a:gd name="connsiteX5" fmla="*/ 7620000 w 7620000"/>
              <a:gd name="connsiteY5" fmla="*/ 3721100 h 5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000" h="5575300">
                <a:moveTo>
                  <a:pt x="0" y="2565400"/>
                </a:moveTo>
                <a:lnTo>
                  <a:pt x="2692400" y="2565400"/>
                </a:lnTo>
                <a:lnTo>
                  <a:pt x="3644900" y="5575300"/>
                </a:lnTo>
                <a:lnTo>
                  <a:pt x="5067300" y="0"/>
                </a:lnTo>
                <a:lnTo>
                  <a:pt x="5765800" y="3721100"/>
                </a:lnTo>
                <a:lnTo>
                  <a:pt x="7620000" y="372110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A2FA40-0061-417D-B652-89E3E0DA6C98}"/>
              </a:ext>
            </a:extLst>
          </p:cNvPr>
          <p:cNvSpPr txBox="1"/>
          <p:nvPr/>
        </p:nvSpPr>
        <p:spPr>
          <a:xfrm>
            <a:off x="4621384" y="1503402"/>
            <a:ext cx="29188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3</a:t>
            </a:r>
            <a:r>
              <a:rPr lang="en-IN" b="1" baseline="30000" dirty="0">
                <a:latin typeface="Bahnschrift" panose="020B0502040204020203" pitchFamily="34" charset="0"/>
              </a:rPr>
              <a:t>rd</a:t>
            </a:r>
            <a:r>
              <a:rPr lang="en-IN" b="1" dirty="0">
                <a:latin typeface="Bahnschrift" panose="020B0502040204020203" pitchFamily="34" charset="0"/>
              </a:rPr>
              <a:t> Apr 2021 – 13</a:t>
            </a:r>
            <a:r>
              <a:rPr lang="en-IN" b="1" baseline="30000" dirty="0">
                <a:latin typeface="Bahnschrift" panose="020B0502040204020203" pitchFamily="34" charset="0"/>
              </a:rPr>
              <a:t>th</a:t>
            </a:r>
            <a:r>
              <a:rPr lang="en-IN" b="1" dirty="0">
                <a:latin typeface="Bahnschrift" panose="020B0502040204020203" pitchFamily="34" charset="0"/>
              </a:rPr>
              <a:t> Dec 2021</a:t>
            </a:r>
          </a:p>
          <a:p>
            <a:r>
              <a:rPr lang="en-IN" sz="1200" i="1" dirty="0">
                <a:latin typeface="Bahnschrift" panose="020B0502040204020203" pitchFamily="34" charset="0"/>
              </a:rPr>
              <a:t>(Daily) – 252 Days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540BC5-C87E-4A59-899A-8DD65A4B70FF}"/>
              </a:ext>
            </a:extLst>
          </p:cNvPr>
          <p:cNvSpPr/>
          <p:nvPr/>
        </p:nvSpPr>
        <p:spPr bwMode="ltGray">
          <a:xfrm>
            <a:off x="7736370" y="3004432"/>
            <a:ext cx="2880852" cy="1644517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13AE05F-4597-406E-A185-CA71C25370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672" y="3383382"/>
            <a:ext cx="687062" cy="6870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FFA2016-1843-4CAA-8C0E-E470D01C9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450" y="3508863"/>
            <a:ext cx="1374391" cy="72266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7C87966-FD29-4BE4-8A4B-530871E0490F}"/>
              </a:ext>
            </a:extLst>
          </p:cNvPr>
          <p:cNvSpPr txBox="1"/>
          <p:nvPr/>
        </p:nvSpPr>
        <p:spPr>
          <a:xfrm>
            <a:off x="109287" y="3604333"/>
            <a:ext cx="1211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Bahnschrift" panose="020B0502040204020203" pitchFamily="34" charset="0"/>
              </a:rPr>
              <a:t>USA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BDDCFE-6A75-4B45-A4D8-5A36C1E1C177}"/>
              </a:ext>
            </a:extLst>
          </p:cNvPr>
          <p:cNvSpPr txBox="1"/>
          <p:nvPr/>
        </p:nvSpPr>
        <p:spPr>
          <a:xfrm>
            <a:off x="9044608" y="3223864"/>
            <a:ext cx="1624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accent6"/>
                </a:solidFill>
                <a:latin typeface="Bahnschrift" panose="020B0502040204020203" pitchFamily="34" charset="0"/>
              </a:rPr>
              <a:t>Revenue Scaled</a:t>
            </a:r>
          </a:p>
          <a:p>
            <a:r>
              <a:rPr lang="en-IN" sz="1200" b="1" dirty="0">
                <a:solidFill>
                  <a:schemeClr val="accent6"/>
                </a:solidFill>
                <a:latin typeface="Bahnschrift" panose="020B0502040204020203" pitchFamily="34" charset="0"/>
              </a:rPr>
              <a:t>(Scaled)</a:t>
            </a:r>
          </a:p>
          <a:p>
            <a:endParaRPr lang="en-IN" sz="1200" b="1" dirty="0">
              <a:solidFill>
                <a:schemeClr val="accent6"/>
              </a:solidFill>
              <a:latin typeface="Bahnschrif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1B65DD-4C6E-4D2A-92C8-7EFFE6C9A7FC}"/>
              </a:ext>
            </a:extLst>
          </p:cNvPr>
          <p:cNvSpPr txBox="1"/>
          <p:nvPr/>
        </p:nvSpPr>
        <p:spPr>
          <a:xfrm>
            <a:off x="7540283" y="3626608"/>
            <a:ext cx="1624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Bahnschrift" panose="020B0502040204020203" pitchFamily="34" charset="0"/>
              </a:rPr>
              <a:t>KPIs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77E9AE-14E7-4079-BBE6-A773F184A598}"/>
              </a:ext>
            </a:extLst>
          </p:cNvPr>
          <p:cNvSpPr txBox="1"/>
          <p:nvPr/>
        </p:nvSpPr>
        <p:spPr>
          <a:xfrm>
            <a:off x="9044608" y="3936171"/>
            <a:ext cx="1624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accent6"/>
                </a:solidFill>
                <a:latin typeface="Bahnschrift" panose="020B0502040204020203" pitchFamily="34" charset="0"/>
              </a:rPr>
              <a:t>Total Installs </a:t>
            </a:r>
          </a:p>
          <a:p>
            <a:r>
              <a:rPr lang="en-IN" sz="1200" b="1" dirty="0">
                <a:solidFill>
                  <a:schemeClr val="accent6"/>
                </a:solidFill>
                <a:latin typeface="Bahnschrift" panose="020B0502040204020203" pitchFamily="34" charset="0"/>
              </a:rPr>
              <a:t>(Scaled)</a:t>
            </a:r>
          </a:p>
          <a:p>
            <a:endParaRPr lang="en-IN" sz="1200" b="1" dirty="0">
              <a:solidFill>
                <a:schemeClr val="accent6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517E1D-C1E1-4B4E-93AC-02F916F977CE}"/>
              </a:ext>
            </a:extLst>
          </p:cNvPr>
          <p:cNvCxnSpPr/>
          <p:nvPr/>
        </p:nvCxnSpPr>
        <p:spPr>
          <a:xfrm>
            <a:off x="8763456" y="3164943"/>
            <a:ext cx="0" cy="131324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B35375-1EFE-4CBA-AAF2-63E255A30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2F8AC8-818D-4488-BAD9-23FCA9BB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MMM Model Inputs</a:t>
            </a:r>
            <a:endParaRPr lang="en-IN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BDCABB3-DBEE-4208-9D23-5A2F0271D319}"/>
              </a:ext>
            </a:extLst>
          </p:cNvPr>
          <p:cNvGraphicFramePr>
            <a:graphicFrameLocks noGrp="1"/>
          </p:cNvGraphicFramePr>
          <p:nvPr/>
        </p:nvGraphicFramePr>
        <p:xfrm>
          <a:off x="7259662" y="1686405"/>
          <a:ext cx="4479682" cy="1690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3610">
                  <a:extLst>
                    <a:ext uri="{9D8B030D-6E8A-4147-A177-3AD203B41FA5}">
                      <a16:colId xmlns:a16="http://schemas.microsoft.com/office/drawing/2014/main" val="1079133976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1388762178"/>
                    </a:ext>
                  </a:extLst>
                </a:gridCol>
              </a:tblGrid>
              <a:tr h="8454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Game updates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Updates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8270"/>
                  </a:ext>
                </a:extLst>
              </a:tr>
              <a:tr h="84549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Competition App installs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Competition</a:t>
                      </a:r>
                    </a:p>
                  </a:txBody>
                  <a:tcPr vert="vert"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9296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69466D7-6073-43FB-981D-EDA924C71888}"/>
              </a:ext>
            </a:extLst>
          </p:cNvPr>
          <p:cNvSpPr/>
          <p:nvPr/>
        </p:nvSpPr>
        <p:spPr>
          <a:xfrm>
            <a:off x="4660289" y="1110549"/>
            <a:ext cx="2983832" cy="3918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</a:rPr>
              <a:t>Installs and Revenue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3B261DC7-363A-42E4-AC6E-CBAD74CE917A}"/>
              </a:ext>
            </a:extLst>
          </p:cNvPr>
          <p:cNvGraphicFramePr>
            <a:graphicFrameLocks noGrp="1"/>
          </p:cNvGraphicFramePr>
          <p:nvPr/>
        </p:nvGraphicFramePr>
        <p:xfrm>
          <a:off x="367741" y="1684843"/>
          <a:ext cx="4565816" cy="169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22">
                  <a:extLst>
                    <a:ext uri="{9D8B030D-6E8A-4147-A177-3AD203B41FA5}">
                      <a16:colId xmlns:a16="http://schemas.microsoft.com/office/drawing/2014/main" val="4216204504"/>
                    </a:ext>
                  </a:extLst>
                </a:gridCol>
                <a:gridCol w="3877294">
                  <a:extLst>
                    <a:ext uri="{9D8B030D-6E8A-4147-A177-3AD203B41FA5}">
                      <a16:colId xmlns:a16="http://schemas.microsoft.com/office/drawing/2014/main" val="829534802"/>
                    </a:ext>
                  </a:extLst>
                </a:gridCol>
              </a:tblGrid>
              <a:tr h="8462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Media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Impressions by channels (Scaled)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8270"/>
                  </a:ext>
                </a:extLst>
              </a:tr>
              <a:tr h="8462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Calendar / COVID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Holidays, Seasons , COVID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92481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914147B3-50D4-4285-A7A0-EC4FB3BDB4E0}"/>
              </a:ext>
            </a:extLst>
          </p:cNvPr>
          <p:cNvGrpSpPr/>
          <p:nvPr/>
        </p:nvGrpSpPr>
        <p:grpSpPr>
          <a:xfrm>
            <a:off x="5126062" y="1597027"/>
            <a:ext cx="1994068" cy="977683"/>
            <a:chOff x="5370934" y="1611081"/>
            <a:chExt cx="1454978" cy="2363348"/>
          </a:xfrm>
        </p:grpSpPr>
        <p:cxnSp>
          <p:nvCxnSpPr>
            <p:cNvPr id="9" name="Elbow Connector 13">
              <a:extLst>
                <a:ext uri="{FF2B5EF4-FFF2-40B4-BE49-F238E27FC236}">
                  <a16:creationId xmlns:a16="http://schemas.microsoft.com/office/drawing/2014/main" id="{0D3E0E68-83C9-4C97-9787-C27CFB982A5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370934" y="1611081"/>
              <a:ext cx="725065" cy="2363348"/>
            </a:xfrm>
            <a:prstGeom prst="bentConnector4">
              <a:avLst>
                <a:gd name="adj1" fmla="val 99010"/>
                <a:gd name="adj2" fmla="val 98109"/>
              </a:avLst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13">
              <a:extLst>
                <a:ext uri="{FF2B5EF4-FFF2-40B4-BE49-F238E27FC236}">
                  <a16:creationId xmlns:a16="http://schemas.microsoft.com/office/drawing/2014/main" id="{15893641-9325-4928-8ECC-6EC9D1EC738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100847" y="1611081"/>
              <a:ext cx="725065" cy="2363348"/>
            </a:xfrm>
            <a:prstGeom prst="bentConnector4">
              <a:avLst>
                <a:gd name="adj1" fmla="val 99010"/>
                <a:gd name="adj2" fmla="val 98109"/>
              </a:avLst>
            </a:prstGeom>
            <a:ln w="571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381E62F-93EF-4EF2-A78B-2661C7890678}"/>
              </a:ext>
            </a:extLst>
          </p:cNvPr>
          <p:cNvSpPr/>
          <p:nvPr/>
        </p:nvSpPr>
        <p:spPr>
          <a:xfrm>
            <a:off x="4933557" y="1686406"/>
            <a:ext cx="462051" cy="1690996"/>
          </a:xfrm>
          <a:prstGeom prst="rightBrace">
            <a:avLst>
              <a:gd name="adj1" fmla="val 8333"/>
              <a:gd name="adj2" fmla="val 5238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3AB1C48F-A6EA-4AF8-BA43-D7F8C103EACE}"/>
              </a:ext>
            </a:extLst>
          </p:cNvPr>
          <p:cNvSpPr/>
          <p:nvPr/>
        </p:nvSpPr>
        <p:spPr>
          <a:xfrm flipH="1">
            <a:off x="6800438" y="1686407"/>
            <a:ext cx="462051" cy="1690996"/>
          </a:xfrm>
          <a:prstGeom prst="rightBrace">
            <a:avLst>
              <a:gd name="adj1" fmla="val 8333"/>
              <a:gd name="adj2" fmla="val 5228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2A67ED01-5C0A-4BC6-91D3-943A363DCD1F}"/>
              </a:ext>
            </a:extLst>
          </p:cNvPr>
          <p:cNvGraphicFramePr>
            <a:graphicFrameLocks noGrp="1"/>
          </p:cNvGraphicFramePr>
          <p:nvPr/>
        </p:nvGraphicFramePr>
        <p:xfrm>
          <a:off x="367740" y="3821340"/>
          <a:ext cx="2314341" cy="225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341">
                  <a:extLst>
                    <a:ext uri="{9D8B030D-6E8A-4147-A177-3AD203B41FA5}">
                      <a16:colId xmlns:a16="http://schemas.microsoft.com/office/drawing/2014/main" val="4268940569"/>
                    </a:ext>
                  </a:extLst>
                </a:gridCol>
              </a:tblGrid>
              <a:tr h="56429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Bahnschrift" panose="020B0502040204020203" pitchFamily="34" charset="0"/>
                        </a:rPr>
                        <a:t>MEDIA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28471"/>
                  </a:ext>
                </a:extLst>
              </a:tr>
              <a:tr h="564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EVENTS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95776"/>
                  </a:ext>
                </a:extLst>
              </a:tr>
              <a:tr h="564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COMPETITION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682378"/>
                  </a:ext>
                </a:extLst>
              </a:tr>
              <a:tr h="564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COVID IMPACT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4096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F0E7741-9F13-4F05-8602-691A3F3162DA}"/>
              </a:ext>
            </a:extLst>
          </p:cNvPr>
          <p:cNvGraphicFramePr>
            <a:graphicFrameLocks noGrp="1"/>
          </p:cNvGraphicFramePr>
          <p:nvPr/>
        </p:nvGraphicFramePr>
        <p:xfrm>
          <a:off x="2911475" y="3823131"/>
          <a:ext cx="8827869" cy="2268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869">
                  <a:extLst>
                    <a:ext uri="{9D8B030D-6E8A-4147-A177-3AD203B41FA5}">
                      <a16:colId xmlns:a16="http://schemas.microsoft.com/office/drawing/2014/main" val="4268940569"/>
                    </a:ext>
                  </a:extLst>
                </a:gridCol>
              </a:tblGrid>
              <a:tr h="575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strike="noStrike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How have different media executions contributed to installs and revenue of Sniper 3D ?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28471"/>
                  </a:ext>
                </a:extLst>
              </a:tr>
              <a:tr h="564295">
                <a:tc>
                  <a:txBody>
                    <a:bodyPr/>
                    <a:lstStyle/>
                    <a:p>
                      <a:pPr algn="l"/>
                      <a:r>
                        <a:rPr lang="en-US" sz="1400" strike="noStrike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How have updates and bug fixes impacted the installs and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revenue of Sniper 3D ?</a:t>
                      </a:r>
                      <a:endParaRPr lang="en-US" sz="1400" strike="noStrike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95776"/>
                  </a:ext>
                </a:extLst>
              </a:tr>
              <a:tr h="56429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How is the competition install growth affecting the installs and revenue of Sniper 3D ?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682378"/>
                  </a:ext>
                </a:extLst>
              </a:tr>
              <a:tr h="56429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How has the covid impact aided in the revenue sales of Sniper 3D?</a:t>
                      </a:r>
                      <a:endParaRPr lang="en-US" sz="1400" strike="sngStrike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40960"/>
                  </a:ext>
                </a:extLst>
              </a:tr>
            </a:tbl>
          </a:graphicData>
        </a:graphic>
      </p:graphicFrame>
      <p:graphicFrame>
        <p:nvGraphicFramePr>
          <p:cNvPr id="15" name="Table 31">
            <a:extLst>
              <a:ext uri="{FF2B5EF4-FFF2-40B4-BE49-F238E27FC236}">
                <a16:creationId xmlns:a16="http://schemas.microsoft.com/office/drawing/2014/main" id="{7AFCBA7A-0A4A-43D6-9A01-74534215775E}"/>
              </a:ext>
            </a:extLst>
          </p:cNvPr>
          <p:cNvGraphicFramePr>
            <a:graphicFrameLocks noGrp="1"/>
          </p:cNvGraphicFramePr>
          <p:nvPr/>
        </p:nvGraphicFramePr>
        <p:xfrm>
          <a:off x="367741" y="3433675"/>
          <a:ext cx="11371603" cy="39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1603">
                  <a:extLst>
                    <a:ext uri="{9D8B030D-6E8A-4147-A177-3AD203B41FA5}">
                      <a16:colId xmlns:a16="http://schemas.microsoft.com/office/drawing/2014/main" val="351034882"/>
                    </a:ext>
                  </a:extLst>
                </a:gridCol>
              </a:tblGrid>
              <a:tr h="391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EXAMPLE BUSINESS QUESTIONS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5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97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5C1E56-9362-48D4-9DC2-1FDCC2205567}"/>
              </a:ext>
            </a:extLst>
          </p:cNvPr>
          <p:cNvSpPr txBox="1">
            <a:spLocks/>
          </p:cNvSpPr>
          <p:nvPr/>
        </p:nvSpPr>
        <p:spPr>
          <a:xfrm>
            <a:off x="5943601" y="2554514"/>
            <a:ext cx="6349999" cy="1804820"/>
          </a:xfrm>
          <a:prstGeom prst="rect">
            <a:avLst/>
          </a:prstGeom>
        </p:spPr>
        <p:txBody>
          <a:bodyPr vert="horz" lIns="91440" tIns="91440" rIns="91440" bIns="91440" rtlCol="0" anchor="ctr">
            <a:noAutofit/>
          </a:bodyPr>
          <a:lstStyle>
            <a:lvl1pPr marL="62865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5400" b="1">
                <a:solidFill>
                  <a:schemeClr val="accent1"/>
                </a:solidFill>
              </a:defRPr>
            </a:lvl1pPr>
            <a:lvl2pPr marL="0" indent="0" defTabSz="905256">
              <a:lnSpc>
                <a:spcPct val="100000"/>
              </a:lnSpc>
              <a:spcBef>
                <a:spcPts val="198"/>
              </a:spcBef>
              <a:spcAft>
                <a:spcPts val="0"/>
              </a:spcAft>
              <a:buFont typeface="Arial" panose="020B0604020202020204" pitchFamily="34" charset="0"/>
              <a:buNone/>
              <a:defRPr sz="2178" b="0">
                <a:solidFill>
                  <a:schemeClr val="bg1"/>
                </a:solidFill>
              </a:defRPr>
            </a:lvl2pPr>
            <a:lvl3pPr marL="3564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3pPr>
            <a:lvl4pPr marL="534600" indent="-179165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4pPr>
            <a:lvl5pPr marL="712800" indent="-178200" defTabSz="905256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/>
            </a:lvl5pPr>
            <a:lvl6pPr marL="2489454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6pPr>
            <a:lvl7pPr marL="2942082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7pPr>
            <a:lvl8pPr marL="3394710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8pPr>
            <a:lvl9pPr marL="3847338" indent="-226314" defTabSz="905256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/>
            </a:lvl9pPr>
          </a:lstStyle>
          <a:p>
            <a:pPr>
              <a:spcBef>
                <a:spcPts val="0"/>
              </a:spcBef>
            </a:pPr>
            <a:r>
              <a:rPr lang="en-US" sz="4800" spc="300" dirty="0">
                <a:solidFill>
                  <a:schemeClr val="bg1"/>
                </a:solidFill>
                <a:effectLst>
                  <a:outerShdw blurRad="127000" sx="102000" sy="102000" algn="ctr" rotWithShape="0">
                    <a:prstClr val="black">
                      <a:alpha val="60000"/>
                    </a:prstClr>
                  </a:outerShdw>
                </a:effectLst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6623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ADC-F84B-4A35-952A-BBEA8515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A0615-CD40-4489-99F3-8345D3476C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Total Impact – total incrementality for MMM vs. MMP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65033-ADF0-4D7F-99B0-19FB608C41CC}"/>
              </a:ext>
            </a:extLst>
          </p:cNvPr>
          <p:cNvSpPr txBox="1"/>
          <p:nvPr/>
        </p:nvSpPr>
        <p:spPr>
          <a:xfrm>
            <a:off x="1052052" y="1796495"/>
            <a:ext cx="10294374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Sniper 3D, like other mobile gaming titles we’ve analyzed, is responsive to advertising. Advertising investments have a significant impact on the S3D business, driving a large share of total revenue and downloads.</a:t>
            </a:r>
          </a:p>
          <a:p>
            <a:endParaRPr lang="en-US" sz="1600" dirty="0"/>
          </a:p>
          <a:p>
            <a:r>
              <a:rPr lang="en-US" sz="1600" dirty="0"/>
              <a:t>Both MMM and MMP analysis approaches told this story at an overall level. But meaningful differences between MMM and MMP results were seen in individual channels: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In the case of </a:t>
            </a:r>
            <a:r>
              <a:rPr lang="en-US" sz="1600" b="1" dirty="0"/>
              <a:t>Facebook, </a:t>
            </a:r>
            <a:r>
              <a:rPr lang="en-US" sz="1600" dirty="0"/>
              <a:t>MMM results showed a </a:t>
            </a:r>
            <a:r>
              <a:rPr lang="en-US" sz="1600" b="1" dirty="0"/>
              <a:t>larger impact on Installs </a:t>
            </a:r>
            <a:r>
              <a:rPr lang="en-US" sz="1600" dirty="0"/>
              <a:t>versus the MMP result.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This pattern was </a:t>
            </a:r>
            <a:r>
              <a:rPr lang="en-US" sz="1600" b="1" dirty="0"/>
              <a:t>reversed for Revenue</a:t>
            </a:r>
            <a:r>
              <a:rPr lang="en-US" sz="1600" dirty="0"/>
              <a:t>, where Facebook had a relatively smaller impact in MMM results versus the MMP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Facebook was not alone in seeing these kinds of MMM vs. MMP differences. Other channels showed similar differences. This was not an across-the-board pattern, but it mattered for some channels.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29B56-BCAD-452B-B56F-1F07DCD5A5D7}"/>
              </a:ext>
            </a:extLst>
          </p:cNvPr>
          <p:cNvSpPr txBox="1"/>
          <p:nvPr/>
        </p:nvSpPr>
        <p:spPr>
          <a:xfrm>
            <a:off x="7614745" y="82255"/>
            <a:ext cx="198645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highlight>
                  <a:srgbClr val="FFFFFF"/>
                </a:highlight>
              </a:rPr>
              <a:t>Not updated</a:t>
            </a:r>
            <a:endParaRPr lang="en-IN" sz="3200" dirty="0" err="1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816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DADC-F84B-4A35-952A-BBEA8515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A0615-CD40-4489-99F3-8345D3476C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Facebook Results – which activities worked the best?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B0269-A5FB-4978-BD04-B405BD48D362}"/>
              </a:ext>
            </a:extLst>
          </p:cNvPr>
          <p:cNvSpPr txBox="1"/>
          <p:nvPr/>
        </p:nvSpPr>
        <p:spPr>
          <a:xfrm>
            <a:off x="1052052" y="1917291"/>
            <a:ext cx="9350477" cy="32008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For the Facebook campaign objectives that we analyzed: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AEO was most cost-effective for installs, </a:t>
            </a:r>
            <a:r>
              <a:rPr lang="en-US" sz="1600" dirty="0"/>
              <a:t>with a CPI of 1.02. </a:t>
            </a:r>
            <a:r>
              <a:rPr lang="en-US" sz="1600" b="1" dirty="0"/>
              <a:t>VO was least effective for installs</a:t>
            </a:r>
            <a:r>
              <a:rPr lang="en-US" sz="1600" dirty="0"/>
              <a:t>, with a CPI of 3.65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lang="en-US" sz="1600" b="1" dirty="0"/>
              <a:t>Revenue, MAI was most efficient</a:t>
            </a:r>
            <a:r>
              <a:rPr lang="en-US" sz="1600" dirty="0"/>
              <a:t>, coming in with a ROAS of 55%. </a:t>
            </a:r>
            <a:r>
              <a:rPr lang="en-US" sz="1600" b="1" dirty="0"/>
              <a:t>VO was least efficient</a:t>
            </a:r>
            <a:r>
              <a:rPr lang="en-US" sz="1600" dirty="0"/>
              <a:t> at 27%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The MMM result for installs showed a stronger performance for AEO than MAI. This was different than the MMP results, and something that was not initially expected given the role MAI is supposed to play. </a:t>
            </a:r>
          </a:p>
          <a:p>
            <a:endParaRPr lang="en-US" sz="1600" dirty="0"/>
          </a:p>
          <a:p>
            <a:r>
              <a:rPr lang="en-US" sz="1600" dirty="0"/>
              <a:t>But this finding was consistent with other concerns raised about MMP on iOS. We think it represents a better measurement of AEOs value to Wildlife and the role it is playing.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225E-B17E-46E9-9BC8-6F84621A2B6D}"/>
              </a:ext>
            </a:extLst>
          </p:cNvPr>
          <p:cNvSpPr txBox="1"/>
          <p:nvPr/>
        </p:nvSpPr>
        <p:spPr>
          <a:xfrm>
            <a:off x="7614745" y="82255"/>
            <a:ext cx="198645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highlight>
                  <a:srgbClr val="FFFFFF"/>
                </a:highlight>
              </a:rPr>
              <a:t>Not updated</a:t>
            </a:r>
            <a:endParaRPr lang="en-IN" sz="3200" dirty="0" err="1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8137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4EF93A0-010C-459B-A652-416C2BC97C94}"/>
              </a:ext>
            </a:extLst>
          </p:cNvPr>
          <p:cNvSpPr/>
          <p:nvPr/>
        </p:nvSpPr>
        <p:spPr bwMode="ltGray">
          <a:xfrm>
            <a:off x="565588" y="1884737"/>
            <a:ext cx="11070123" cy="4654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FFD9F9-C23D-4FD2-95E3-E473FEF0C9B5}"/>
              </a:ext>
            </a:extLst>
          </p:cNvPr>
          <p:cNvSpPr/>
          <p:nvPr/>
        </p:nvSpPr>
        <p:spPr bwMode="ltGray">
          <a:xfrm>
            <a:off x="523643" y="2422416"/>
            <a:ext cx="11077805" cy="36017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788FE-512D-4A7E-8EB4-67187AFAAB2E}"/>
              </a:ext>
            </a:extLst>
          </p:cNvPr>
          <p:cNvSpPr txBox="1"/>
          <p:nvPr/>
        </p:nvSpPr>
        <p:spPr>
          <a:xfrm>
            <a:off x="960278" y="1963622"/>
            <a:ext cx="47053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Installs (CPI)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FD3A49-FF1C-451E-9B6A-443CB7774F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CBD169-5C1C-491F-A553-D852334B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by FB Objective (after calibration)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B563610-457D-49ED-AA3E-92E9C9A3B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692866"/>
              </p:ext>
            </p:extLst>
          </p:nvPr>
        </p:nvGraphicFramePr>
        <p:xfrm>
          <a:off x="1329215" y="2507226"/>
          <a:ext cx="4733330" cy="3516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1DF213-5FC5-4ADA-A68A-37E1C7171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2853089"/>
              </p:ext>
            </p:extLst>
          </p:nvPr>
        </p:nvGraphicFramePr>
        <p:xfrm>
          <a:off x="6608565" y="2507226"/>
          <a:ext cx="4733330" cy="3516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F169CA9-4B5F-4DF4-89D0-F00729FD8D17}"/>
              </a:ext>
            </a:extLst>
          </p:cNvPr>
          <p:cNvSpPr txBox="1"/>
          <p:nvPr/>
        </p:nvSpPr>
        <p:spPr>
          <a:xfrm>
            <a:off x="6283028" y="1963622"/>
            <a:ext cx="470530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1600" b="1" dirty="0">
                <a:solidFill>
                  <a:schemeClr val="bg1"/>
                </a:solidFill>
              </a:rPr>
              <a:t>Revenue (ROAS14)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4C1B4A-74A2-4A1A-8761-71801B725554}"/>
              </a:ext>
            </a:extLst>
          </p:cNvPr>
          <p:cNvSpPr/>
          <p:nvPr/>
        </p:nvSpPr>
        <p:spPr>
          <a:xfrm>
            <a:off x="514341" y="1320812"/>
            <a:ext cx="11097732" cy="523220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297"/>
              </a:spcBef>
              <a:buClr>
                <a:prstClr val="black"/>
              </a:buClr>
            </a:pPr>
            <a:r>
              <a:rPr lang="en-IN" sz="1400" dirty="0">
                <a:solidFill>
                  <a:schemeClr val="bg1"/>
                </a:solidFill>
              </a:rPr>
              <a:t>Across the analysis time period AEO had the lowest CPI and was most efficient for Installs. MAI had the highest D14 ROAs and was most efficient at driving in-game revenue.</a:t>
            </a:r>
          </a:p>
        </p:txBody>
      </p:sp>
    </p:spTree>
    <p:extLst>
      <p:ext uri="{BB962C8B-B14F-4D97-AF65-F5344CB8AC3E}">
        <p14:creationId xmlns:p14="http://schemas.microsoft.com/office/powerpoint/2010/main" val="30503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FCBBA5-58F4-468E-A950-80FD8DBD9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6D77DB-EEB2-442F-B853-2BD66E1E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Impressions by Optimization Goal</a:t>
            </a:r>
            <a:endParaRPr lang="en-IN" dirty="0"/>
          </a:p>
        </p:txBody>
      </p:sp>
      <p:graphicFrame>
        <p:nvGraphicFramePr>
          <p:cNvPr id="5" name="Table 31">
            <a:extLst>
              <a:ext uri="{FF2B5EF4-FFF2-40B4-BE49-F238E27FC236}">
                <a16:creationId xmlns:a16="http://schemas.microsoft.com/office/drawing/2014/main" id="{F654E1F5-68CB-4054-9238-3285AA1C7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38977"/>
              </p:ext>
            </p:extLst>
          </p:nvPr>
        </p:nvGraphicFramePr>
        <p:xfrm>
          <a:off x="511277" y="2041079"/>
          <a:ext cx="11097732" cy="30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732">
                  <a:extLst>
                    <a:ext uri="{9D8B030D-6E8A-4147-A177-3AD203B41FA5}">
                      <a16:colId xmlns:a16="http://schemas.microsoft.com/office/drawing/2014/main" val="351034882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Bahnschrift" panose="020B0502040204020203" pitchFamily="34" charset="0"/>
                        </a:rPr>
                        <a:t>Trended Impressions by Optimization Goal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25517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7261B3F-2591-4216-864D-6FEFCD12B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3191590"/>
              </p:ext>
            </p:extLst>
          </p:nvPr>
        </p:nvGraphicFramePr>
        <p:xfrm>
          <a:off x="511277" y="2423767"/>
          <a:ext cx="11315599" cy="3131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32A08B0-BA96-4CD8-83AA-B6195737FB87}"/>
              </a:ext>
            </a:extLst>
          </p:cNvPr>
          <p:cNvSpPr/>
          <p:nvPr/>
        </p:nvSpPr>
        <p:spPr>
          <a:xfrm>
            <a:off x="511277" y="1584798"/>
            <a:ext cx="11097732" cy="307777"/>
          </a:xfrm>
          <a:prstGeom prst="rect">
            <a:avLst/>
          </a:prstGeom>
          <a:solidFill>
            <a:schemeClr val="tx2"/>
          </a:solidFill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297"/>
              </a:spcBef>
              <a:buClr>
                <a:prstClr val="black"/>
              </a:buClr>
            </a:pPr>
            <a:r>
              <a:rPr lang="en-US" sz="1400" b="1" dirty="0">
                <a:solidFill>
                  <a:schemeClr val="bg1"/>
                </a:solidFill>
              </a:rPr>
              <a:t>Delivery dropped during the middle of the analysis period, then recovered strongly at the end of 2022.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37E613-1C04-4C2C-9B74-BDE4104FCBDE}"/>
              </a:ext>
            </a:extLst>
          </p:cNvPr>
          <p:cNvCxnSpPr/>
          <p:nvPr/>
        </p:nvCxnSpPr>
        <p:spPr>
          <a:xfrm flipV="1">
            <a:off x="10519186" y="4239595"/>
            <a:ext cx="0" cy="698090"/>
          </a:xfrm>
          <a:prstGeom prst="line">
            <a:avLst/>
          </a:prstGeom>
          <a:ln w="19050">
            <a:solidFill>
              <a:schemeClr val="tx2"/>
            </a:solidFill>
            <a:prstDash val="dashDot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AF9A11-2E6C-4DD3-AEC1-5B2E60CFD96E}"/>
              </a:ext>
            </a:extLst>
          </p:cNvPr>
          <p:cNvSpPr/>
          <p:nvPr/>
        </p:nvSpPr>
        <p:spPr bwMode="ltGray">
          <a:xfrm>
            <a:off x="10291138" y="3393720"/>
            <a:ext cx="900911" cy="709531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i="1" dirty="0">
                <a:solidFill>
                  <a:schemeClr val="tx2"/>
                </a:solidFill>
              </a:rPr>
              <a:t>Lift Study</a:t>
            </a:r>
          </a:p>
          <a:p>
            <a:pPr algn="ctr"/>
            <a:r>
              <a:rPr lang="en-US" sz="1000" i="1" dirty="0">
                <a:solidFill>
                  <a:schemeClr val="tx2"/>
                </a:solidFill>
              </a:rPr>
              <a:t>18 Nov-2 Dec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57FA1-7F2F-4890-84D7-2889AC1547C7}"/>
              </a:ext>
            </a:extLst>
          </p:cNvPr>
          <p:cNvCxnSpPr>
            <a:cxnSpLocks/>
          </p:cNvCxnSpPr>
          <p:nvPr/>
        </p:nvCxnSpPr>
        <p:spPr>
          <a:xfrm flipV="1">
            <a:off x="11246773" y="2895716"/>
            <a:ext cx="0" cy="1912624"/>
          </a:xfrm>
          <a:prstGeom prst="line">
            <a:avLst/>
          </a:prstGeom>
          <a:ln w="19050">
            <a:solidFill>
              <a:schemeClr val="tx2"/>
            </a:solidFill>
            <a:prstDash val="dashDot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2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CLUDEHIDDENSLIDES" val="False"/>
  <p:tag name="NUMBEROFPAGES" val="25"/>
</p:tagLst>
</file>

<file path=ppt/theme/theme1.xml><?xml version="1.0" encoding="utf-8"?>
<a:theme xmlns:a="http://schemas.openxmlformats.org/drawingml/2006/main" name="Wildlife Games Studio - Sniper 3D Master Template ">
  <a:themeElements>
    <a:clrScheme name="Custom 76">
      <a:dk1>
        <a:srgbClr val="000000"/>
      </a:dk1>
      <a:lt1>
        <a:srgbClr val="FFFFFF"/>
      </a:lt1>
      <a:dk2>
        <a:srgbClr val="002060"/>
      </a:dk2>
      <a:lt2>
        <a:srgbClr val="7030A0"/>
      </a:lt2>
      <a:accent1>
        <a:srgbClr val="34A5DA"/>
      </a:accent1>
      <a:accent2>
        <a:srgbClr val="858585"/>
      </a:accent2>
      <a:accent3>
        <a:srgbClr val="C82606"/>
      </a:accent3>
      <a:accent4>
        <a:srgbClr val="252526"/>
      </a:accent4>
      <a:accent5>
        <a:srgbClr val="A1C1E9"/>
      </a:accent5>
      <a:accent6>
        <a:srgbClr val="4F82BD"/>
      </a:accent6>
      <a:hlink>
        <a:srgbClr val="333333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C23FF744-6EF1-4703-9F18-C96C6AEBAFA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1CC4A9B8D24B44BA5EDA784BEC96AC" ma:contentTypeVersion="4" ma:contentTypeDescription="Create a new document." ma:contentTypeScope="" ma:versionID="baa5c56259462f010944fa36a49d4216">
  <xsd:schema xmlns:xsd="http://www.w3.org/2001/XMLSchema" xmlns:xs="http://www.w3.org/2001/XMLSchema" xmlns:p="http://schemas.microsoft.com/office/2006/metadata/properties" xmlns:ns2="d149ff07-09f0-49c7-a258-6e7f34567740" targetNamespace="http://schemas.microsoft.com/office/2006/metadata/properties" ma:root="true" ma:fieldsID="996c6f76f60634806aedf2cae8302bee" ns2:_="">
    <xsd:import namespace="d149ff07-09f0-49c7-a258-6e7f345677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49ff07-09f0-49c7-a258-6e7f345677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64032E-499A-4B00-9D43-99E5CC6348DE}"/>
</file>

<file path=customXml/itemProps2.xml><?xml version="1.0" encoding="utf-8"?>
<ds:datastoreItem xmlns:ds="http://schemas.openxmlformats.org/officeDocument/2006/customXml" ds:itemID="{446F0760-0B37-4CCF-A632-AA82433DA08E}"/>
</file>

<file path=customXml/itemProps3.xml><?xml version="1.0" encoding="utf-8"?>
<ds:datastoreItem xmlns:ds="http://schemas.openxmlformats.org/officeDocument/2006/customXml" ds:itemID="{65AE1EB1-8304-40F5-9B34-A036B0A288A7}"/>
</file>

<file path=docProps/app.xml><?xml version="1.0" encoding="utf-8"?>
<Properties xmlns="http://schemas.openxmlformats.org/officeDocument/2006/extended-properties" xmlns:vt="http://schemas.openxmlformats.org/officeDocument/2006/docPropsVTypes">
  <TotalTime>29549</TotalTime>
  <Words>699</Words>
  <Application>Microsoft Office PowerPoint</Application>
  <PresentationFormat>Widescreen</PresentationFormat>
  <Paragraphs>114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Bahnschrift</vt:lpstr>
      <vt:lpstr>Calibri</vt:lpstr>
      <vt:lpstr>Wildlife Games Studio - Sniper 3D Master Template </vt:lpstr>
      <vt:lpstr>PowerPoint Presentation</vt:lpstr>
      <vt:lpstr>Why are we here today ? </vt:lpstr>
      <vt:lpstr>Scope of Analysis</vt:lpstr>
      <vt:lpstr>Major MMM Model Inputs</vt:lpstr>
      <vt:lpstr>PowerPoint Presentation</vt:lpstr>
      <vt:lpstr>Insights</vt:lpstr>
      <vt:lpstr>Insights</vt:lpstr>
      <vt:lpstr>Efficiency by FB Objective (after calibration)</vt:lpstr>
      <vt:lpstr>Facebook Impressions by Optimization Goal</vt:lpstr>
      <vt:lpstr>Efficiency for VO</vt:lpstr>
      <vt:lpstr>Model Fit – Revenue and Installs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sekarsubramanian@analytic-edge.com</dc:creator>
  <cp:lastModifiedBy>Aakash Gupta</cp:lastModifiedBy>
  <cp:revision>125</cp:revision>
  <dcterms:created xsi:type="dcterms:W3CDTF">2021-08-04T14:32:27Z</dcterms:created>
  <dcterms:modified xsi:type="dcterms:W3CDTF">2022-02-03T08:38:34Z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0x010100611CC4A9B8D24B44BA5EDA784BEC96AC</vt:lpwstr>
  </property>
</Properties>
</file>