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9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5.xml" ContentType="application/vnd.openxmlformats-officedocument.presentationml.notesSlid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8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9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0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1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2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4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5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6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7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17.xml" ContentType="application/vnd.openxmlformats-officedocument.presentationml.notesSlide+xml"/>
  <Override PartName="/ppt/charts/chart28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9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30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1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2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33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3721" r:id="rId2"/>
    <p:sldId id="3788" r:id="rId3"/>
    <p:sldId id="3754" r:id="rId4"/>
    <p:sldId id="3881" r:id="rId5"/>
    <p:sldId id="3817" r:id="rId6"/>
    <p:sldId id="3864" r:id="rId7"/>
    <p:sldId id="3865" r:id="rId8"/>
    <p:sldId id="3879" r:id="rId9"/>
    <p:sldId id="3878" r:id="rId10"/>
    <p:sldId id="3885" r:id="rId11"/>
    <p:sldId id="3873" r:id="rId12"/>
    <p:sldId id="3882" r:id="rId13"/>
    <p:sldId id="3794" r:id="rId14"/>
    <p:sldId id="3876" r:id="rId15"/>
    <p:sldId id="3877" r:id="rId16"/>
    <p:sldId id="3884" r:id="rId17"/>
    <p:sldId id="3795" r:id="rId18"/>
    <p:sldId id="3874" r:id="rId19"/>
    <p:sldId id="3883" r:id="rId20"/>
    <p:sldId id="3886" r:id="rId21"/>
    <p:sldId id="3860" r:id="rId22"/>
    <p:sldId id="3880" r:id="rId23"/>
    <p:sldId id="3846" r:id="rId24"/>
    <p:sldId id="3836" r:id="rId25"/>
    <p:sldId id="3837" r:id="rId26"/>
    <p:sldId id="3854" r:id="rId27"/>
    <p:sldId id="3840" r:id="rId28"/>
    <p:sldId id="3841" r:id="rId29"/>
    <p:sldId id="3829" r:id="rId30"/>
    <p:sldId id="3861" r:id="rId31"/>
    <p:sldId id="3847" r:id="rId32"/>
    <p:sldId id="3868" r:id="rId33"/>
    <p:sldId id="3869" r:id="rId34"/>
    <p:sldId id="3828" r:id="rId35"/>
    <p:sldId id="3813" r:id="rId36"/>
    <p:sldId id="3859" r:id="rId37"/>
    <p:sldId id="3848" r:id="rId38"/>
    <p:sldId id="3849" r:id="rId39"/>
    <p:sldId id="3875" r:id="rId40"/>
    <p:sldId id="3872" r:id="rId41"/>
    <p:sldId id="3870" r:id="rId42"/>
    <p:sldId id="3871" r:id="rId43"/>
    <p:sldId id="3857" r:id="rId44"/>
    <p:sldId id="3858" r:id="rId45"/>
    <p:sldId id="388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6" userDrawn="1">
          <p15:clr>
            <a:srgbClr val="A4A3A4"/>
          </p15:clr>
        </p15:guide>
        <p15:guide id="2" pos="624" userDrawn="1">
          <p15:clr>
            <a:srgbClr val="A4A3A4"/>
          </p15:clr>
        </p15:guide>
        <p15:guide id="3" orient="horz" pos="4050" userDrawn="1">
          <p15:clr>
            <a:srgbClr val="A4A3A4"/>
          </p15:clr>
        </p15:guide>
        <p15:guide id="4" pos="840" userDrawn="1">
          <p15:clr>
            <a:srgbClr val="A4A3A4"/>
          </p15:clr>
        </p15:guide>
        <p15:guide id="5" pos="42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672" userDrawn="1">
          <p15:clr>
            <a:srgbClr val="A4A3A4"/>
          </p15:clr>
        </p15:guide>
        <p15:guide id="8" pos="4344" userDrawn="1">
          <p15:clr>
            <a:srgbClr val="A4A3A4"/>
          </p15:clr>
        </p15:guide>
        <p15:guide id="9" orient="horz" pos="23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C000"/>
    <a:srgbClr val="FBFBFB"/>
    <a:srgbClr val="FF000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570" y="48"/>
      </p:cViewPr>
      <p:guideLst>
        <p:guide orient="horz" pos="696"/>
        <p:guide pos="624"/>
        <p:guide orient="horz" pos="4050"/>
        <p:guide pos="840"/>
        <p:guide pos="4248"/>
        <p:guide pos="3792"/>
        <p:guide pos="672"/>
        <p:guide pos="4344"/>
        <p:guide orient="horz" pos="23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Book24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Book22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Driver Contribution To Growth</a:t>
            </a:r>
            <a:endParaRPr lang="en-US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layout>
        <c:manualLayout>
          <c:xMode val="edge"/>
          <c:yMode val="edge"/>
          <c:x val="0.36763103958677823"/>
          <c:y val="9.4799260952700313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618449737458722"/>
          <c:y val="0.12309298995693069"/>
          <c:w val="0.76930717773061674"/>
          <c:h val="0.7920865188357101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IPS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6.1010169020869205E-2"/>
                  <c:y val="-1.04120891733948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4F6228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0B1-484D-AF7C-49B30A3367C1}"/>
                </c:ext>
              </c:extLst>
            </c:dLbl>
            <c:dLbl>
              <c:idx val="4"/>
              <c:layout>
                <c:manualLayout>
                  <c:x val="7.2972947260255328E-2"/>
                  <c:y val="-1.56181337600923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4F6228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0B1-484D-AF7C-49B30A3367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1.5914555544954471E-2</c:v>
                </c:pt>
                <c:pt idx="1">
                  <c:v>1.64819903251371E-2</c:v>
                </c:pt>
                <c:pt idx="2">
                  <c:v>-5.4899072551469847E-3</c:v>
                </c:pt>
                <c:pt idx="3">
                  <c:v>1.8113494126228855E-2</c:v>
                </c:pt>
                <c:pt idx="4">
                  <c:v>7.7397601409991404E-3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7A-4926-B63E-BC9E36ED7C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ND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1010169020869205E-2"/>
                  <c:y val="-3.123626752018469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77933C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0B1-484D-AF7C-49B30A3367C1}"/>
                </c:ext>
              </c:extLst>
            </c:dLbl>
            <c:dLbl>
              <c:idx val="2"/>
              <c:layout>
                <c:manualLayout>
                  <c:x val="6.2206446844807819E-2"/>
                  <c:y val="-1.041208917339499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77933C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0B1-484D-AF7C-49B30A3367C1}"/>
                </c:ext>
              </c:extLst>
            </c:dLbl>
            <c:dLbl>
              <c:idx val="3"/>
              <c:layout>
                <c:manualLayout>
                  <c:x val="6.2206446844807729E-2"/>
                  <c:y val="-1.04120891733948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77933C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0B1-484D-AF7C-49B30A3367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-6.2185459152744767E-3</c:v>
                </c:pt>
                <c:pt idx="1">
                  <c:v>9.4494197119107774E-3</c:v>
                </c:pt>
                <c:pt idx="2">
                  <c:v>4.2164910477170163E-3</c:v>
                </c:pt>
                <c:pt idx="3">
                  <c:v>-4.6418194327588619E-3</c:v>
                </c:pt>
                <c:pt idx="4">
                  <c:v>-1.7077464862154088E-2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7A-4926-B63E-BC9E36ED7C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Nstores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447A-4926-B63E-BC9E36ED7C81}"/>
                </c:ext>
              </c:extLst>
            </c:dLbl>
            <c:dLbl>
              <c:idx val="3"/>
              <c:layout>
                <c:manualLayout>
                  <c:x val="6.3593045710595417E-2"/>
                  <c:y val="-2.890637728929886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9BBB59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DF5-4059-A68F-3F86CC9E75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1.8274567876437341E-2</c:v>
                </c:pt>
                <c:pt idx="1">
                  <c:v>4.1158882773950099E-2</c:v>
                </c:pt>
                <c:pt idx="2">
                  <c:v>3.0367710637785584E-2</c:v>
                </c:pt>
                <c:pt idx="3">
                  <c:v>-1.1209920176891743E-2</c:v>
                </c:pt>
                <c:pt idx="4">
                  <c:v>-2.176303724080101E-2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7A-4926-B63E-BC9E36ED7C8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 Execution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DF5-4059-A68F-3F86CC9E75C4}"/>
                </c:ext>
              </c:extLst>
            </c:dLbl>
            <c:dLbl>
              <c:idx val="3"/>
              <c:layout>
                <c:manualLayout>
                  <c:x val="0"/>
                  <c:y val="-3.9045334400230773E-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C3D69B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0B1-484D-AF7C-49B30A3367C1}"/>
                </c:ext>
              </c:extLst>
            </c:dLbl>
            <c:dLbl>
              <c:idx val="4"/>
              <c:layout>
                <c:manualLayout>
                  <c:x val="5.8807887483571193E-2"/>
                  <c:y val="-3.2983776817278494E-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C3D69B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5E8-4B81-8FFE-52B907BE2143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Sheet1!$E$2:$E$6</c:f>
              <c:numCache>
                <c:formatCode>0.0%</c:formatCode>
                <c:ptCount val="5"/>
                <c:pt idx="0">
                  <c:v>2.2982311396358146E-2</c:v>
                </c:pt>
                <c:pt idx="1">
                  <c:v>7.8960299893532891E-3</c:v>
                </c:pt>
                <c:pt idx="2">
                  <c:v>8.334772305518089E-3</c:v>
                </c:pt>
                <c:pt idx="3">
                  <c:v>-3.778639187514156E-3</c:v>
                </c:pt>
                <c:pt idx="4">
                  <c:v>5.6098636136061933E-3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8A9-4D44-A1A4-68106E4B19D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Pricing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Sheet1!$F$2:$F$6</c:f>
              <c:numCache>
                <c:formatCode>0.0%</c:formatCode>
                <c:ptCount val="5"/>
                <c:pt idx="0">
                  <c:v>3.4605748659295027E-2</c:v>
                </c:pt>
                <c:pt idx="1">
                  <c:v>2.3719157292823027E-2</c:v>
                </c:pt>
                <c:pt idx="2">
                  <c:v>1.3736322632017151E-2</c:v>
                </c:pt>
                <c:pt idx="3">
                  <c:v>1.2283691614197061E-2</c:v>
                </c:pt>
                <c:pt idx="4">
                  <c:v>1.4792181138408564E-2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28A9-4D44-A1A4-68106E4B19D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TV Incremental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DF5-4059-A68F-3F86CC9E75C4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E8-4B81-8FFE-52B907BE21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Sheet1!$G$2:$G$6</c:f>
              <c:numCache>
                <c:formatCode>0.0%</c:formatCode>
                <c:ptCount val="5"/>
                <c:pt idx="0">
                  <c:v>2.3279018206702397E-2</c:v>
                </c:pt>
                <c:pt idx="1">
                  <c:v>4.7203936657037621E-2</c:v>
                </c:pt>
                <c:pt idx="2">
                  <c:v>4.051822850818465E-2</c:v>
                </c:pt>
                <c:pt idx="3">
                  <c:v>2.5081403905510124E-2</c:v>
                </c:pt>
                <c:pt idx="4">
                  <c:v>1.4247811081675884E-2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28A9-4D44-A1A4-68106E4B19D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TV Baseline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6.0579791589564051E-2"/>
                  <c:y val="-3.123606255779939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7F7F7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F21-43FB-A140-ED9266CEA790}"/>
                </c:ext>
              </c:extLst>
            </c:dLbl>
            <c:dLbl>
              <c:idx val="2"/>
              <c:layout>
                <c:manualLayout>
                  <c:x val="6.4599002492685048E-2"/>
                  <c:y val="-3.469459784740304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7F7F7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F21-43FB-A140-ED9266CEA790}"/>
                </c:ext>
              </c:extLst>
            </c:dLbl>
            <c:dLbl>
              <c:idx val="3"/>
              <c:layout>
                <c:manualLayout>
                  <c:x val="0"/>
                  <c:y val="-4.6731423849095212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F21-43FB-A140-ED9266CEA790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7A-42A5-99D4-3C028B43E0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Sheet1!$H$2:$H$6</c:f>
              <c:numCache>
                <c:formatCode>0.0%</c:formatCode>
                <c:ptCount val="5"/>
                <c:pt idx="0">
                  <c:v>1.1513800493832889E-2</c:v>
                </c:pt>
                <c:pt idx="1">
                  <c:v>-3.383138390129669E-3</c:v>
                </c:pt>
                <c:pt idx="2">
                  <c:v>-2.6410238438865467E-3</c:v>
                </c:pt>
                <c:pt idx="3">
                  <c:v>1.5912345807385191E-2</c:v>
                </c:pt>
                <c:pt idx="4">
                  <c:v>-1.6918362900590588E-2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28A9-4D44-A1A4-68106E4B19D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Digital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F21-43FB-A140-ED9266CEA7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Sheet1!$I$2:$I$6</c:f>
              <c:numCache>
                <c:formatCode>0.0%</c:formatCode>
                <c:ptCount val="5"/>
                <c:pt idx="0">
                  <c:v>3.1511489921073749E-2</c:v>
                </c:pt>
                <c:pt idx="1">
                  <c:v>2.7536924394080682E-2</c:v>
                </c:pt>
                <c:pt idx="2">
                  <c:v>8.0301939975563341E-3</c:v>
                </c:pt>
                <c:pt idx="3">
                  <c:v>2.585102800399855E-2</c:v>
                </c:pt>
                <c:pt idx="4">
                  <c:v>3.8229830957220878E-2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F8-4941-80C8-35773DAE38E1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Other Media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8617613372991983E-2"/>
                  <c:y val="2.603022293348724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FDF1E21-146A-4BBB-911F-3A638B095E62}" type="VALUE">
                      <a:rPr lang="en-US">
                        <a:solidFill>
                          <a:schemeClr val="bg1">
                            <a:lumMod val="75000"/>
                          </a:schemeClr>
                        </a:solidFill>
                      </a:rPr>
                      <a:pPr>
                        <a:defRPr b="1">
                          <a:solidFill>
                            <a:schemeClr val="bg1">
                              <a:lumMod val="75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5B5-4AA7-AD4A-080AA1712139}"/>
                </c:ext>
              </c:extLst>
            </c:dLbl>
            <c:dLbl>
              <c:idx val="1"/>
              <c:layout>
                <c:manualLayout>
                  <c:x val="5.8617613372991983E-2"/>
                  <c:y val="-5.206044586697449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BFBFB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0B1-484D-AF7C-49B30A3367C1}"/>
                </c:ext>
              </c:extLst>
            </c:dLbl>
            <c:dLbl>
              <c:idx val="2"/>
              <c:layout>
                <c:manualLayout>
                  <c:x val="5.5028779901176147E-2"/>
                  <c:y val="-1.822115605344112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BFBFB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0B1-484D-AF7C-49B30A3367C1}"/>
                </c:ext>
              </c:extLst>
            </c:dLbl>
            <c:dLbl>
              <c:idx val="3"/>
              <c:layout>
                <c:manualLayout>
                  <c:x val="6.2206446844807729E-2"/>
                  <c:y val="-5.2060445866975447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BFBFB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0B1-484D-AF7C-49B30A3367C1}"/>
                </c:ext>
              </c:extLst>
            </c:dLbl>
            <c:dLbl>
              <c:idx val="4"/>
              <c:layout>
                <c:manualLayout>
                  <c:x val="6.2206446844807819E-2"/>
                  <c:y val="5.206044586697449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BFBFB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B0B1-484D-AF7C-49B30A3367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Sheet1!$J$2:$J$6</c:f>
              <c:numCache>
                <c:formatCode>0.0%</c:formatCode>
                <c:ptCount val="5"/>
                <c:pt idx="0">
                  <c:v>6.8194262832649948E-3</c:v>
                </c:pt>
                <c:pt idx="1">
                  <c:v>3.4514981240484801E-3</c:v>
                </c:pt>
                <c:pt idx="2">
                  <c:v>4.0072471658673513E-3</c:v>
                </c:pt>
                <c:pt idx="3">
                  <c:v>1.8997172101873723E-3</c:v>
                </c:pt>
                <c:pt idx="4">
                  <c:v>-6.8972761146967102E-4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46-4E3C-9AC2-CC833EA3EFE3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5.9813891196930508E-2"/>
                  <c:y val="-6.507555733371811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rgbClr val="F7964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0B1-484D-AF7C-49B30A3367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Sheet1!$K$2:$K$6</c:f>
              <c:numCache>
                <c:formatCode>0.0%</c:formatCode>
                <c:ptCount val="5"/>
                <c:pt idx="0">
                  <c:v>1.1185328893276949E-2</c:v>
                </c:pt>
                <c:pt idx="1">
                  <c:v>-1.1499989077246078E-2</c:v>
                </c:pt>
                <c:pt idx="2">
                  <c:v>-9.4654740516718697E-5</c:v>
                </c:pt>
                <c:pt idx="3">
                  <c:v>-9.7412470661708446E-3</c:v>
                </c:pt>
                <c:pt idx="4">
                  <c:v>-4.974041310057466E-3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46-4E3C-9AC2-CC833EA3EFE3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Other Drivers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B5-4AA7-AD4A-080AA17121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Sheet1!$L$2:$L$6</c:f>
              <c:numCache>
                <c:formatCode>0.0%</c:formatCode>
                <c:ptCount val="5"/>
                <c:pt idx="0">
                  <c:v>1.8230470709655527E-2</c:v>
                </c:pt>
                <c:pt idx="1">
                  <c:v>8.7694094593314051E-4</c:v>
                </c:pt>
                <c:pt idx="2">
                  <c:v>-6.7849464217890221E-3</c:v>
                </c:pt>
                <c:pt idx="3">
                  <c:v>1.9990018230938478E-2</c:v>
                </c:pt>
                <c:pt idx="4">
                  <c:v>-1.4852744744229622E-2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B5-4AA7-AD4A-080AA17121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162839168"/>
        <c:axId val="162988416"/>
      </c:barChart>
      <c:catAx>
        <c:axId val="162839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88416"/>
        <c:crosses val="autoZero"/>
        <c:auto val="1"/>
        <c:lblAlgn val="ctr"/>
        <c:lblOffset val="100"/>
        <c:noMultiLvlLbl val="0"/>
      </c:catAx>
      <c:valAx>
        <c:axId val="162988416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6283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4.0673446013912803E-2"/>
          <c:y val="0.27470083690241165"/>
          <c:w val="0.10498232758551668"/>
          <c:h val="0.488575601605593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Maharashtra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0.0</c:formatCode>
                <c:ptCount val="21"/>
                <c:pt idx="0">
                  <c:v>1</c:v>
                </c:pt>
                <c:pt idx="1">
                  <c:v>1.2</c:v>
                </c:pt>
                <c:pt idx="2">
                  <c:v>1.4</c:v>
                </c:pt>
                <c:pt idx="3">
                  <c:v>1.5999999999999999</c:v>
                </c:pt>
                <c:pt idx="4">
                  <c:v>1.7999999999999998</c:v>
                </c:pt>
                <c:pt idx="5">
                  <c:v>1.9999999999999998</c:v>
                </c:pt>
                <c:pt idx="6">
                  <c:v>2.1999999999999997</c:v>
                </c:pt>
                <c:pt idx="7">
                  <c:v>2.4</c:v>
                </c:pt>
                <c:pt idx="8">
                  <c:v>2.6</c:v>
                </c:pt>
                <c:pt idx="9">
                  <c:v>2.8000000000000003</c:v>
                </c:pt>
                <c:pt idx="10">
                  <c:v>3.0000000000000004</c:v>
                </c:pt>
                <c:pt idx="11">
                  <c:v>3.2000000000000006</c:v>
                </c:pt>
                <c:pt idx="12">
                  <c:v>3.4000000000000008</c:v>
                </c:pt>
                <c:pt idx="13">
                  <c:v>3.600000000000001</c:v>
                </c:pt>
                <c:pt idx="14">
                  <c:v>3.8000000000000012</c:v>
                </c:pt>
                <c:pt idx="15">
                  <c:v>4.0000000000000009</c:v>
                </c:pt>
                <c:pt idx="16">
                  <c:v>4.2000000000000011</c:v>
                </c:pt>
                <c:pt idx="17">
                  <c:v>4.4000000000000012</c:v>
                </c:pt>
                <c:pt idx="18">
                  <c:v>4.6000000000000014</c:v>
                </c:pt>
                <c:pt idx="19">
                  <c:v>4.8000000000000016</c:v>
                </c:pt>
                <c:pt idx="20">
                  <c:v>5.0000000000000018</c:v>
                </c:pt>
              </c:numCache>
            </c:numRef>
          </c:cat>
          <c:val>
            <c:numRef>
              <c:f>Sheet1!$B$2:$B$22</c:f>
              <c:numCache>
                <c:formatCode>0.00%</c:formatCode>
                <c:ptCount val="21"/>
                <c:pt idx="0">
                  <c:v>0.28951735517580035</c:v>
                </c:pt>
                <c:pt idx="1">
                  <c:v>0.24900785246503276</c:v>
                </c:pt>
                <c:pt idx="2">
                  <c:v>0.21862201900598488</c:v>
                </c:pt>
                <c:pt idx="3">
                  <c:v>0.19494410450594546</c:v>
                </c:pt>
                <c:pt idx="4">
                  <c:v>0.17595200233144181</c:v>
                </c:pt>
                <c:pt idx="5">
                  <c:v>0.16036806025050776</c:v>
                </c:pt>
                <c:pt idx="6">
                  <c:v>0.14734346986452707</c:v>
                </c:pt>
                <c:pt idx="7">
                  <c:v>0.13629135188263009</c:v>
                </c:pt>
                <c:pt idx="8">
                  <c:v>0.12679248357497275</c:v>
                </c:pt>
                <c:pt idx="9">
                  <c:v>0.11853916156390887</c:v>
                </c:pt>
                <c:pt idx="10">
                  <c:v>0.11130028423689198</c:v>
                </c:pt>
                <c:pt idx="11">
                  <c:v>0.10489882363016245</c:v>
                </c:pt>
                <c:pt idx="12">
                  <c:v>9.91968304569526E-2</c:v>
                </c:pt>
                <c:pt idx="13">
                  <c:v>9.4085181035947096E-2</c:v>
                </c:pt>
                <c:pt idx="14">
                  <c:v>8.9476400005649159E-2</c:v>
                </c:pt>
                <c:pt idx="15">
                  <c:v>8.5299531150051289E-2</c:v>
                </c:pt>
                <c:pt idx="16">
                  <c:v>8.1496403969313347E-2</c:v>
                </c:pt>
                <c:pt idx="17">
                  <c:v>7.801887121219786E-2</c:v>
                </c:pt>
                <c:pt idx="18">
                  <c:v>7.4826734439431997E-2</c:v>
                </c:pt>
                <c:pt idx="19">
                  <c:v>7.1886165301127347E-2</c:v>
                </c:pt>
                <c:pt idx="20">
                  <c:v>6.9168489385514675E-2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35-4F57-9A2F-2ECD5D3D21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Uttar Pradesh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0.0</c:formatCode>
                <c:ptCount val="21"/>
                <c:pt idx="0">
                  <c:v>1</c:v>
                </c:pt>
                <c:pt idx="1">
                  <c:v>1.2</c:v>
                </c:pt>
                <c:pt idx="2">
                  <c:v>1.4</c:v>
                </c:pt>
                <c:pt idx="3">
                  <c:v>1.5999999999999999</c:v>
                </c:pt>
                <c:pt idx="4">
                  <c:v>1.7999999999999998</c:v>
                </c:pt>
                <c:pt idx="5">
                  <c:v>1.9999999999999998</c:v>
                </c:pt>
                <c:pt idx="6">
                  <c:v>2.1999999999999997</c:v>
                </c:pt>
                <c:pt idx="7">
                  <c:v>2.4</c:v>
                </c:pt>
                <c:pt idx="8">
                  <c:v>2.6</c:v>
                </c:pt>
                <c:pt idx="9">
                  <c:v>2.8000000000000003</c:v>
                </c:pt>
                <c:pt idx="10">
                  <c:v>3.0000000000000004</c:v>
                </c:pt>
                <c:pt idx="11">
                  <c:v>3.2000000000000006</c:v>
                </c:pt>
                <c:pt idx="12">
                  <c:v>3.4000000000000008</c:v>
                </c:pt>
                <c:pt idx="13">
                  <c:v>3.600000000000001</c:v>
                </c:pt>
                <c:pt idx="14">
                  <c:v>3.8000000000000012</c:v>
                </c:pt>
                <c:pt idx="15">
                  <c:v>4.0000000000000009</c:v>
                </c:pt>
                <c:pt idx="16">
                  <c:v>4.2000000000000011</c:v>
                </c:pt>
                <c:pt idx="17">
                  <c:v>4.4000000000000012</c:v>
                </c:pt>
                <c:pt idx="18">
                  <c:v>4.6000000000000014</c:v>
                </c:pt>
                <c:pt idx="19">
                  <c:v>4.8000000000000016</c:v>
                </c:pt>
                <c:pt idx="20">
                  <c:v>5.0000000000000018</c:v>
                </c:pt>
              </c:numCache>
            </c:numRef>
          </c:cat>
          <c:val>
            <c:numRef>
              <c:f>Sheet1!$C$2:$C$22</c:f>
              <c:numCache>
                <c:formatCode>0.00%</c:formatCode>
                <c:ptCount val="21"/>
                <c:pt idx="0">
                  <c:v>0.12178314380692523</c:v>
                </c:pt>
                <c:pt idx="1">
                  <c:v>0.1057165255675192</c:v>
                </c:pt>
                <c:pt idx="2">
                  <c:v>9.347673308088944E-2</c:v>
                </c:pt>
                <c:pt idx="3">
                  <c:v>8.3822550225377768E-2</c:v>
                </c:pt>
                <c:pt idx="4">
                  <c:v>7.6002876844286194E-2</c:v>
                </c:pt>
                <c:pt idx="5">
                  <c:v>6.9534604825885804E-2</c:v>
                </c:pt>
                <c:pt idx="6">
                  <c:v>6.4092001296115253E-2</c:v>
                </c:pt>
                <c:pt idx="7">
                  <c:v>5.9447021201940453E-2</c:v>
                </c:pt>
                <c:pt idx="8">
                  <c:v>5.5435016259988368E-2</c:v>
                </c:pt>
                <c:pt idx="9">
                  <c:v>5.1934013126378131E-2</c:v>
                </c:pt>
                <c:pt idx="10">
                  <c:v>4.8851658230866901E-2</c:v>
                </c:pt>
                <c:pt idx="11">
                  <c:v>4.6116699435472919E-2</c:v>
                </c:pt>
                <c:pt idx="12">
                  <c:v>4.3673259199960679E-2</c:v>
                </c:pt>
                <c:pt idx="13">
                  <c:v>4.1476883658873254E-2</c:v>
                </c:pt>
                <c:pt idx="14">
                  <c:v>3.9491754650127886E-2</c:v>
                </c:pt>
                <c:pt idx="15">
                  <c:v>3.7688682822721198E-2</c:v>
                </c:pt>
                <c:pt idx="16">
                  <c:v>3.604363720630066E-2</c:v>
                </c:pt>
                <c:pt idx="17">
                  <c:v>3.4536650641939337E-2</c:v>
                </c:pt>
                <c:pt idx="18">
                  <c:v>3.3150993293406206E-2</c:v>
                </c:pt>
                <c:pt idx="19">
                  <c:v>3.1872540466784116E-2</c:v>
                </c:pt>
                <c:pt idx="20">
                  <c:v>3.0689283337404616E-2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35-4F57-9A2F-2ECD5D3D21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Haryana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0.0</c:formatCode>
                <c:ptCount val="21"/>
                <c:pt idx="0">
                  <c:v>1</c:v>
                </c:pt>
                <c:pt idx="1">
                  <c:v>1.2</c:v>
                </c:pt>
                <c:pt idx="2">
                  <c:v>1.4</c:v>
                </c:pt>
                <c:pt idx="3">
                  <c:v>1.5999999999999999</c:v>
                </c:pt>
                <c:pt idx="4">
                  <c:v>1.7999999999999998</c:v>
                </c:pt>
                <c:pt idx="5">
                  <c:v>1.9999999999999998</c:v>
                </c:pt>
                <c:pt idx="6">
                  <c:v>2.1999999999999997</c:v>
                </c:pt>
                <c:pt idx="7">
                  <c:v>2.4</c:v>
                </c:pt>
                <c:pt idx="8">
                  <c:v>2.6</c:v>
                </c:pt>
                <c:pt idx="9">
                  <c:v>2.8000000000000003</c:v>
                </c:pt>
                <c:pt idx="10">
                  <c:v>3.0000000000000004</c:v>
                </c:pt>
                <c:pt idx="11">
                  <c:v>3.2000000000000006</c:v>
                </c:pt>
                <c:pt idx="12">
                  <c:v>3.4000000000000008</c:v>
                </c:pt>
                <c:pt idx="13">
                  <c:v>3.600000000000001</c:v>
                </c:pt>
                <c:pt idx="14">
                  <c:v>3.8000000000000012</c:v>
                </c:pt>
                <c:pt idx="15">
                  <c:v>4.0000000000000009</c:v>
                </c:pt>
                <c:pt idx="16">
                  <c:v>4.2000000000000011</c:v>
                </c:pt>
                <c:pt idx="17">
                  <c:v>4.4000000000000012</c:v>
                </c:pt>
                <c:pt idx="18">
                  <c:v>4.6000000000000014</c:v>
                </c:pt>
                <c:pt idx="19">
                  <c:v>4.8000000000000016</c:v>
                </c:pt>
                <c:pt idx="20">
                  <c:v>5.0000000000000018</c:v>
                </c:pt>
              </c:numCache>
            </c:numRef>
          </c:cat>
          <c:val>
            <c:numRef>
              <c:f>Sheet1!$D$2:$D$22</c:f>
              <c:numCache>
                <c:formatCode>0.00%</c:formatCode>
                <c:ptCount val="21"/>
                <c:pt idx="0">
                  <c:v>0.21968179538313315</c:v>
                </c:pt>
                <c:pt idx="1">
                  <c:v>0.1896519950694795</c:v>
                </c:pt>
                <c:pt idx="2">
                  <c:v>0.1669868558363754</c:v>
                </c:pt>
                <c:pt idx="3">
                  <c:v>0.14923939110368822</c:v>
                </c:pt>
                <c:pt idx="4">
                  <c:v>0.13494842428634901</c:v>
                </c:pt>
                <c:pt idx="5">
                  <c:v>0.12318421855641537</c:v>
                </c:pt>
                <c:pt idx="6">
                  <c:v>0.11332549239916312</c:v>
                </c:pt>
                <c:pt idx="7">
                  <c:v>0.10494056176278321</c:v>
                </c:pt>
                <c:pt idx="8">
                  <c:v>9.771976019952211E-2</c:v>
                </c:pt>
                <c:pt idx="9">
                  <c:v>9.1434964336295277E-2</c:v>
                </c:pt>
                <c:pt idx="10">
                  <c:v>8.591429191441291E-2</c:v>
                </c:pt>
                <c:pt idx="11">
                  <c:v>8.1025705221025923E-2</c:v>
                </c:pt>
                <c:pt idx="12">
                  <c:v>7.6666054481292933E-2</c:v>
                </c:pt>
                <c:pt idx="13">
                  <c:v>7.2753559793735212E-2</c:v>
                </c:pt>
                <c:pt idx="14">
                  <c:v>6.9222531775883889E-2</c:v>
                </c:pt>
                <c:pt idx="15">
                  <c:v>6.6019587960185477E-2</c:v>
                </c:pt>
                <c:pt idx="16">
                  <c:v>6.3100891637646317E-2</c:v>
                </c:pt>
                <c:pt idx="17">
                  <c:v>6.043010396540982E-2</c:v>
                </c:pt>
                <c:pt idx="18">
                  <c:v>5.7976842793765693E-2</c:v>
                </c:pt>
                <c:pt idx="19">
                  <c:v>5.5715507435767586E-2</c:v>
                </c:pt>
                <c:pt idx="20">
                  <c:v>5.3624371673707705E-2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35-4F57-9A2F-2ECD5D3D210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Delhi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0.0</c:formatCode>
                <c:ptCount val="21"/>
                <c:pt idx="0">
                  <c:v>1</c:v>
                </c:pt>
                <c:pt idx="1">
                  <c:v>1.2</c:v>
                </c:pt>
                <c:pt idx="2">
                  <c:v>1.4</c:v>
                </c:pt>
                <c:pt idx="3">
                  <c:v>1.5999999999999999</c:v>
                </c:pt>
                <c:pt idx="4">
                  <c:v>1.7999999999999998</c:v>
                </c:pt>
                <c:pt idx="5">
                  <c:v>1.9999999999999998</c:v>
                </c:pt>
                <c:pt idx="6">
                  <c:v>2.1999999999999997</c:v>
                </c:pt>
                <c:pt idx="7">
                  <c:v>2.4</c:v>
                </c:pt>
                <c:pt idx="8">
                  <c:v>2.6</c:v>
                </c:pt>
                <c:pt idx="9">
                  <c:v>2.8000000000000003</c:v>
                </c:pt>
                <c:pt idx="10">
                  <c:v>3.0000000000000004</c:v>
                </c:pt>
                <c:pt idx="11">
                  <c:v>3.2000000000000006</c:v>
                </c:pt>
                <c:pt idx="12">
                  <c:v>3.4000000000000008</c:v>
                </c:pt>
                <c:pt idx="13">
                  <c:v>3.600000000000001</c:v>
                </c:pt>
                <c:pt idx="14">
                  <c:v>3.8000000000000012</c:v>
                </c:pt>
                <c:pt idx="15">
                  <c:v>4.0000000000000009</c:v>
                </c:pt>
                <c:pt idx="16">
                  <c:v>4.2000000000000011</c:v>
                </c:pt>
                <c:pt idx="17">
                  <c:v>4.4000000000000012</c:v>
                </c:pt>
                <c:pt idx="18">
                  <c:v>4.6000000000000014</c:v>
                </c:pt>
                <c:pt idx="19">
                  <c:v>4.8000000000000016</c:v>
                </c:pt>
                <c:pt idx="20">
                  <c:v>5.0000000000000018</c:v>
                </c:pt>
              </c:numCache>
            </c:numRef>
          </c:cat>
          <c:val>
            <c:numRef>
              <c:f>Sheet1!$E$2:$E$22</c:f>
              <c:numCache>
                <c:formatCode>0.00%</c:formatCode>
                <c:ptCount val="21"/>
                <c:pt idx="0">
                  <c:v>0.14819287639686407</c:v>
                </c:pt>
                <c:pt idx="1">
                  <c:v>0.1284469090081013</c:v>
                </c:pt>
                <c:pt idx="2">
                  <c:v>0.11344302927812389</c:v>
                </c:pt>
                <c:pt idx="3">
                  <c:v>0.10163261017374459</c:v>
                </c:pt>
                <c:pt idx="4">
                  <c:v>9.2082027299716707E-2</c:v>
                </c:pt>
                <c:pt idx="5">
                  <c:v>8.4192592216374651E-2</c:v>
                </c:pt>
                <c:pt idx="6">
                  <c:v>7.7561656636219833E-2</c:v>
                </c:pt>
                <c:pt idx="7">
                  <c:v>7.1907924447194072E-2</c:v>
                </c:pt>
                <c:pt idx="8">
                  <c:v>6.7028668324798035E-2</c:v>
                </c:pt>
                <c:pt idx="9">
                  <c:v>6.277394122131863E-2</c:v>
                </c:pt>
                <c:pt idx="10">
                  <c:v>5.9030364752498343E-2</c:v>
                </c:pt>
                <c:pt idx="11">
                  <c:v>5.571057172000482E-2</c:v>
                </c:pt>
                <c:pt idx="12">
                  <c:v>5.2746120512231265E-2</c:v>
                </c:pt>
                <c:pt idx="13">
                  <c:v>5.0082614233797562E-2</c:v>
                </c:pt>
                <c:pt idx="14">
                  <c:v>4.7676261236305084E-2</c:v>
                </c:pt>
                <c:pt idx="15">
                  <c:v>4.5491402316587992E-2</c:v>
                </c:pt>
                <c:pt idx="16">
                  <c:v>4.3498700954487823E-2</c:v>
                </c:pt>
                <c:pt idx="17">
                  <c:v>4.1673797529470757E-2</c:v>
                </c:pt>
                <c:pt idx="18">
                  <c:v>3.9996294097835783E-2</c:v>
                </c:pt>
                <c:pt idx="19">
                  <c:v>3.8448978519136423E-2</c:v>
                </c:pt>
                <c:pt idx="20">
                  <c:v>3.7017224449701791E-2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E35-4F57-9A2F-2ECD5D3D210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Punjab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0.0</c:formatCode>
                <c:ptCount val="21"/>
                <c:pt idx="0">
                  <c:v>1</c:v>
                </c:pt>
                <c:pt idx="1">
                  <c:v>1.2</c:v>
                </c:pt>
                <c:pt idx="2">
                  <c:v>1.4</c:v>
                </c:pt>
                <c:pt idx="3">
                  <c:v>1.5999999999999999</c:v>
                </c:pt>
                <c:pt idx="4">
                  <c:v>1.7999999999999998</c:v>
                </c:pt>
                <c:pt idx="5">
                  <c:v>1.9999999999999998</c:v>
                </c:pt>
                <c:pt idx="6">
                  <c:v>2.1999999999999997</c:v>
                </c:pt>
                <c:pt idx="7">
                  <c:v>2.4</c:v>
                </c:pt>
                <c:pt idx="8">
                  <c:v>2.6</c:v>
                </c:pt>
                <c:pt idx="9">
                  <c:v>2.8000000000000003</c:v>
                </c:pt>
                <c:pt idx="10">
                  <c:v>3.0000000000000004</c:v>
                </c:pt>
                <c:pt idx="11">
                  <c:v>3.2000000000000006</c:v>
                </c:pt>
                <c:pt idx="12">
                  <c:v>3.4000000000000008</c:v>
                </c:pt>
                <c:pt idx="13">
                  <c:v>3.600000000000001</c:v>
                </c:pt>
                <c:pt idx="14">
                  <c:v>3.8000000000000012</c:v>
                </c:pt>
                <c:pt idx="15">
                  <c:v>4.0000000000000009</c:v>
                </c:pt>
                <c:pt idx="16">
                  <c:v>4.2000000000000011</c:v>
                </c:pt>
                <c:pt idx="17">
                  <c:v>4.4000000000000012</c:v>
                </c:pt>
                <c:pt idx="18">
                  <c:v>4.6000000000000014</c:v>
                </c:pt>
                <c:pt idx="19">
                  <c:v>4.8000000000000016</c:v>
                </c:pt>
                <c:pt idx="20">
                  <c:v>5.0000000000000018</c:v>
                </c:pt>
              </c:numCache>
            </c:numRef>
          </c:cat>
          <c:val>
            <c:numRef>
              <c:f>Sheet1!$F$2:$F$22</c:f>
              <c:numCache>
                <c:formatCode>0.00%</c:formatCode>
                <c:ptCount val="21"/>
                <c:pt idx="0">
                  <c:v>0.18792140663218593</c:v>
                </c:pt>
                <c:pt idx="1">
                  <c:v>0.16251761295794886</c:v>
                </c:pt>
                <c:pt idx="2">
                  <c:v>0.1432875887322671</c:v>
                </c:pt>
                <c:pt idx="3">
                  <c:v>0.1281952878222643</c:v>
                </c:pt>
                <c:pt idx="4">
                  <c:v>0.11601985995371122</c:v>
                </c:pt>
                <c:pt idx="5">
                  <c:v>0.10598186288184941</c:v>
                </c:pt>
                <c:pt idx="6">
                  <c:v>9.7558987873979319E-2</c:v>
                </c:pt>
                <c:pt idx="7">
                  <c:v>9.0387461842420969E-2</c:v>
                </c:pt>
                <c:pt idx="8">
                  <c:v>8.4205805702946668E-2</c:v>
                </c:pt>
                <c:pt idx="9">
                  <c:v>7.8821056707470305E-2</c:v>
                </c:pt>
                <c:pt idx="10">
                  <c:v>7.40876017051737E-2</c:v>
                </c:pt>
                <c:pt idx="11">
                  <c:v>6.9893431083201785E-2</c:v>
                </c:pt>
                <c:pt idx="12">
                  <c:v>6.6150935919283338E-2</c:v>
                </c:pt>
                <c:pt idx="13">
                  <c:v>6.2790582619274504E-2</c:v>
                </c:pt>
                <c:pt idx="14">
                  <c:v>5.9756464358924122E-2</c:v>
                </c:pt>
                <c:pt idx="15">
                  <c:v>5.700310851772783E-2</c:v>
                </c:pt>
                <c:pt idx="16">
                  <c:v>5.4493143938677546E-2</c:v>
                </c:pt>
                <c:pt idx="17">
                  <c:v>5.21955688148803E-2</c:v>
                </c:pt>
                <c:pt idx="18">
                  <c:v>5.0084445802343946E-2</c:v>
                </c:pt>
                <c:pt idx="19">
                  <c:v>4.8137906017015064E-2</c:v>
                </c:pt>
                <c:pt idx="20">
                  <c:v>4.6337379681698376E-2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E35-4F57-9A2F-2ECD5D3D210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1"/>
            <c:spPr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c:spPr>
          </c:marker>
          <c:dPt>
            <c:idx val="5"/>
            <c:marker>
              <c:symbol val="circle"/>
              <c:size val="11"/>
              <c:spPr>
                <a:solidFill>
                  <a:schemeClr val="bg1"/>
                </a:solidFill>
                <a:ln w="349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EE35-4F57-9A2F-2ECD5D3D2100}"/>
              </c:ext>
            </c:extLst>
          </c:dPt>
          <c:dPt>
            <c:idx val="9"/>
            <c:marker>
              <c:symbol val="circle"/>
              <c:size val="11"/>
              <c:spPr>
                <a:solidFill>
                  <a:schemeClr val="bg1"/>
                </a:solidFill>
                <a:ln w="34925">
                  <a:solidFill>
                    <a:srgbClr val="4F81BD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EE35-4F57-9A2F-2ECD5D3D2100}"/>
              </c:ext>
            </c:extLst>
          </c:dPt>
          <c:dPt>
            <c:idx val="12"/>
            <c:marker>
              <c:symbol val="circle"/>
              <c:size val="11"/>
              <c:spPr>
                <a:solidFill>
                  <a:schemeClr val="bg1"/>
                </a:solidFill>
                <a:ln w="349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EE35-4F57-9A2F-2ECD5D3D2100}"/>
              </c:ext>
            </c:extLst>
          </c:dPt>
          <c:dPt>
            <c:idx val="14"/>
            <c:marker>
              <c:symbol val="circle"/>
              <c:size val="11"/>
              <c:spPr>
                <a:solidFill>
                  <a:schemeClr val="bg1"/>
                </a:solidFill>
                <a:ln w="34925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EE35-4F57-9A2F-2ECD5D3D2100}"/>
              </c:ext>
            </c:extLst>
          </c:dPt>
          <c:dPt>
            <c:idx val="15"/>
            <c:marker>
              <c:symbol val="circle"/>
              <c:size val="11"/>
              <c:spPr>
                <a:solidFill>
                  <a:schemeClr val="bg1"/>
                </a:solidFill>
                <a:ln w="349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EE35-4F57-9A2F-2ECD5D3D2100}"/>
              </c:ext>
            </c:extLst>
          </c:dPt>
          <c:cat>
            <c:numRef>
              <c:f>Sheet1!$A$2:$A$22</c:f>
              <c:numCache>
                <c:formatCode>0.0</c:formatCode>
                <c:ptCount val="21"/>
                <c:pt idx="0">
                  <c:v>1</c:v>
                </c:pt>
                <c:pt idx="1">
                  <c:v>1.2</c:v>
                </c:pt>
                <c:pt idx="2">
                  <c:v>1.4</c:v>
                </c:pt>
                <c:pt idx="3">
                  <c:v>1.5999999999999999</c:v>
                </c:pt>
                <c:pt idx="4">
                  <c:v>1.7999999999999998</c:v>
                </c:pt>
                <c:pt idx="5">
                  <c:v>1.9999999999999998</c:v>
                </c:pt>
                <c:pt idx="6">
                  <c:v>2.1999999999999997</c:v>
                </c:pt>
                <c:pt idx="7">
                  <c:v>2.4</c:v>
                </c:pt>
                <c:pt idx="8">
                  <c:v>2.6</c:v>
                </c:pt>
                <c:pt idx="9">
                  <c:v>2.8000000000000003</c:v>
                </c:pt>
                <c:pt idx="10">
                  <c:v>3.0000000000000004</c:v>
                </c:pt>
                <c:pt idx="11">
                  <c:v>3.2000000000000006</c:v>
                </c:pt>
                <c:pt idx="12">
                  <c:v>3.4000000000000008</c:v>
                </c:pt>
                <c:pt idx="13">
                  <c:v>3.600000000000001</c:v>
                </c:pt>
                <c:pt idx="14">
                  <c:v>3.8000000000000012</c:v>
                </c:pt>
                <c:pt idx="15">
                  <c:v>4.0000000000000009</c:v>
                </c:pt>
                <c:pt idx="16">
                  <c:v>4.2000000000000011</c:v>
                </c:pt>
                <c:pt idx="17">
                  <c:v>4.4000000000000012</c:v>
                </c:pt>
                <c:pt idx="18">
                  <c:v>4.6000000000000014</c:v>
                </c:pt>
                <c:pt idx="19">
                  <c:v>4.8000000000000016</c:v>
                </c:pt>
                <c:pt idx="20">
                  <c:v>5.0000000000000018</c:v>
                </c:pt>
              </c:numCache>
            </c:numRef>
          </c:cat>
          <c:val>
            <c:numRef>
              <c:f>Sheet1!$G$2:$G$22</c:f>
              <c:numCache>
                <c:formatCode>General</c:formatCode>
                <c:ptCount val="21"/>
                <c:pt idx="5" formatCode="0.00%">
                  <c:v>6.9534604825885804E-2</c:v>
                </c:pt>
                <c:pt idx="9" formatCode="0.00%">
                  <c:v>0.11853916156390887</c:v>
                </c:pt>
                <c:pt idx="12" formatCode="0.00%">
                  <c:v>5.2746120512231265E-2</c:v>
                </c:pt>
                <c:pt idx="14" formatCode="0.00%">
                  <c:v>5.9756464358924122E-2</c:v>
                </c:pt>
                <c:pt idx="15" formatCode="0.00%">
                  <c:v>6.6019587960185477E-2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E35-4F57-9A2F-2ECD5D3D2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7502240"/>
        <c:axId val="317502896"/>
      </c:lineChart>
      <c:catAx>
        <c:axId val="317502240"/>
        <c:scaling>
          <c:orientation val="minMax"/>
        </c:scaling>
        <c:delete val="0"/>
        <c:axPos val="b"/>
        <c:numFmt formatCode="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502896"/>
        <c:crosses val="autoZero"/>
        <c:auto val="1"/>
        <c:lblAlgn val="ctr"/>
        <c:lblOffset val="100"/>
        <c:tickLblSkip val="2"/>
        <c:tickMarkSkip val="2"/>
        <c:noMultiLvlLbl val="0"/>
      </c:catAx>
      <c:valAx>
        <c:axId val="317502896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75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5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4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IN" sz="144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IPS Opportunity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4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0186948545146718E-2"/>
          <c:y val="0.14433900050451223"/>
          <c:w val="0.90745933996058037"/>
          <c:h val="0.524781125998648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Coke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Uttar Pradesh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1.9946473221529184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DF-4487-AD30-9F3BF2E1E60F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SPRITE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Uttar Pradesh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3.6865725304467745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DF-4487-AD30-9F3BF2E1E60F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Thums_Up</c:v>
                </c:pt>
              </c:strCache>
            </c:strRef>
          </c:tx>
          <c:spPr>
            <a:solidFill>
              <a:srgbClr val="D7E4BD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Uttar Pradesh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4.0166032089234234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DF-4487-AD30-9F3BF2E1E60F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LIMCA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Uttar Pradesh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2.8904207030485494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DF-4487-AD30-9F3BF2E1E60F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FANTA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Uttar Pradesh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2.5067429191682984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DF-4487-AD30-9F3BF2E1E60F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M_Dew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Uttar Pradesh</c:v>
                </c:pt>
              </c:strCache>
            </c:strRef>
          </c:cat>
          <c:val>
            <c:numRef>
              <c:f>Sheet1!$B$7</c:f>
              <c:numCache>
                <c:formatCode>General</c:formatCode>
                <c:ptCount val="1"/>
                <c:pt idx="0">
                  <c:v>3.426027651979306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4DF-4487-AD30-9F3BF2E1E60F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PEPSI</c:v>
                </c:pt>
              </c:strCache>
            </c:strRef>
          </c:tx>
          <c:spPr>
            <a:solidFill>
              <a:srgbClr val="FFEFBD"/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Uttar Pradesh</c:v>
                </c:pt>
              </c:strCache>
            </c:strRef>
          </c:cat>
          <c:val>
            <c:numRef>
              <c:f>Sheet1!$B$8</c:f>
              <c:numCache>
                <c:formatCode>General</c:formatCode>
                <c:ptCount val="1"/>
                <c:pt idx="0">
                  <c:v>2.8161753743152214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4DF-4487-AD30-9F3BF2E1E60F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Appy_Fizz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Uttar Pradesh</c:v>
                </c:pt>
              </c:strCache>
            </c:strRef>
          </c:cat>
          <c:val>
            <c:numRef>
              <c:f>Sheet1!$B$9</c:f>
              <c:numCache>
                <c:formatCode>General</c:formatCode>
                <c:ptCount val="1"/>
                <c:pt idx="0">
                  <c:v>2.0796969440328366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4DF-4487-AD30-9F3BF2E1E6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8765616"/>
        <c:axId val="928769224"/>
      </c:barChart>
      <c:catAx>
        <c:axId val="928765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769224"/>
        <c:crosses val="autoZero"/>
        <c:auto val="1"/>
        <c:lblAlgn val="ctr"/>
        <c:lblOffset val="100"/>
        <c:noMultiLvlLbl val="0"/>
      </c:catAx>
      <c:valAx>
        <c:axId val="9287692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76561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6592668213018445E-2"/>
          <c:y val="0.79987736460219216"/>
          <c:w val="0.98318476712453551"/>
          <c:h val="0.200122635397807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  <a:prstDash val="lgDash"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810646672887741E-2"/>
          <c:y val="0.14960511386256867"/>
          <c:w val="0.96752410445697556"/>
          <c:h val="0.543458625288637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 GRPs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Haryana</c:v>
                </c:pt>
                <c:pt idx="2">
                  <c:v>Maharashtra</c:v>
                </c:pt>
                <c:pt idx="3">
                  <c:v>Punjab</c:v>
                </c:pt>
                <c:pt idx="4">
                  <c:v>Uttar Pradesh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4784.09</c:v>
                </c:pt>
                <c:pt idx="1">
                  <c:v>1233.8599999999997</c:v>
                </c:pt>
                <c:pt idx="2">
                  <c:v>4115.3199999999988</c:v>
                </c:pt>
                <c:pt idx="3">
                  <c:v>1233.8599999999997</c:v>
                </c:pt>
                <c:pt idx="4">
                  <c:v>1540.8199999999988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C9-4147-9B70-AB277DD3C7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 GRPs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Haryana</c:v>
                </c:pt>
                <c:pt idx="2">
                  <c:v>Maharashtra</c:v>
                </c:pt>
                <c:pt idx="3">
                  <c:v>Punjab</c:v>
                </c:pt>
                <c:pt idx="4">
                  <c:v>Uttar Pradesh</c:v>
                </c:pt>
              </c:strCache>
            </c:strRef>
          </c:cat>
          <c:val>
            <c:numRef>
              <c:f>Sheet1!$C$2:$C$6</c:f>
              <c:numCache>
                <c:formatCode>#,##0</c:formatCode>
                <c:ptCount val="5"/>
                <c:pt idx="0">
                  <c:v>4405.1699999999992</c:v>
                </c:pt>
                <c:pt idx="1">
                  <c:v>2618.4599999999991</c:v>
                </c:pt>
                <c:pt idx="2">
                  <c:v>3581.6199999999985</c:v>
                </c:pt>
                <c:pt idx="3">
                  <c:v>2618.4599999999991</c:v>
                </c:pt>
                <c:pt idx="4">
                  <c:v>1793.9499999999994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A9-40A8-BF25-7C3E51DEF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7671871"/>
        <c:axId val="647422879"/>
      </c:barChart>
      <c:catAx>
        <c:axId val="277671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422879"/>
        <c:crosses val="autoZero"/>
        <c:auto val="1"/>
        <c:lblAlgn val="ctr"/>
        <c:lblOffset val="100"/>
        <c:noMultiLvlLbl val="0"/>
      </c:catAx>
      <c:valAx>
        <c:axId val="647422879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277671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689341455746075"/>
          <c:y val="0.85647680448284103"/>
          <c:w val="0.18621317088507869"/>
          <c:h val="0.1435231955171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810611541938436E-2"/>
          <c:y val="0.14170468289718072"/>
          <c:w val="0.96752410445697556"/>
          <c:h val="0.614560772354919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 GRPs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Haryana</c:v>
                </c:pt>
                <c:pt idx="2">
                  <c:v>Maharashtra</c:v>
                </c:pt>
                <c:pt idx="3">
                  <c:v>Punjab</c:v>
                </c:pt>
                <c:pt idx="4">
                  <c:v>Uttar Pradesh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4784.09</c:v>
                </c:pt>
                <c:pt idx="1">
                  <c:v>1233.8599999999997</c:v>
                </c:pt>
                <c:pt idx="2">
                  <c:v>4115.3199999999988</c:v>
                </c:pt>
                <c:pt idx="3">
                  <c:v>1233.8599999999997</c:v>
                </c:pt>
                <c:pt idx="4">
                  <c:v>1540.8199999999988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C9-4147-9B70-AB277DD3C7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 GRPs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Haryana</c:v>
                </c:pt>
                <c:pt idx="2">
                  <c:v>Maharashtra</c:v>
                </c:pt>
                <c:pt idx="3">
                  <c:v>Punjab</c:v>
                </c:pt>
                <c:pt idx="4">
                  <c:v>Uttar Pradesh</c:v>
                </c:pt>
              </c:strCache>
            </c:strRef>
          </c:cat>
          <c:val>
            <c:numRef>
              <c:f>Sheet1!$C$2:$C$6</c:f>
              <c:numCache>
                <c:formatCode>#,##0</c:formatCode>
                <c:ptCount val="5"/>
                <c:pt idx="0">
                  <c:v>4405.1699999999992</c:v>
                </c:pt>
                <c:pt idx="1">
                  <c:v>2618.4599999999991</c:v>
                </c:pt>
                <c:pt idx="2">
                  <c:v>3581.6199999999985</c:v>
                </c:pt>
                <c:pt idx="3">
                  <c:v>2618.4599999999991</c:v>
                </c:pt>
                <c:pt idx="4">
                  <c:v>1793.9499999999994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A9-40A8-BF25-7C3E51DEF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7671871"/>
        <c:axId val="647422879"/>
      </c:barChart>
      <c:catAx>
        <c:axId val="277671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422879"/>
        <c:crosses val="autoZero"/>
        <c:auto val="1"/>
        <c:lblAlgn val="ctr"/>
        <c:lblOffset val="100"/>
        <c:noMultiLvlLbl val="0"/>
      </c:catAx>
      <c:valAx>
        <c:axId val="647422879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277671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4417887558736282"/>
          <c:y val="8.7519575616607642E-2"/>
          <c:w val="0.18621317088507869"/>
          <c:h val="9.96196490616009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/>
              <a:t>GRPs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6.3662182719722876E-2"/>
          <c:y val="0.10709633231974366"/>
          <c:w val="0.86471452712046259"/>
          <c:h val="0.63031833427120487"/>
        </c:manualLayout>
      </c:layout>
      <c:area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12th Man</c:v>
                </c:pt>
              </c:strCache>
            </c:strRef>
          </c:tx>
          <c:spPr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c:spPr>
          <c:cat>
            <c:numRef>
              <c:f>Sheet1!$A$2:$A$295</c:f>
              <c:numCache>
                <c:formatCode>m/d/yyyy</c:formatCode>
                <c:ptCount val="294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</c:numCache>
            </c:numRef>
          </c:cat>
          <c:val>
            <c:numRef>
              <c:f>Sheet1!$C$2:$C$295</c:f>
              <c:numCache>
                <c:formatCode>_(* #,##0.00_);_(* \(#,##0.00\);_(* "-"??_);_(@_)</c:formatCode>
                <c:ptCount val="2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30.02739627649208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43-4707-836A-31999B4A456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Meals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cat>
            <c:numRef>
              <c:f>Sheet1!$A$2:$A$295</c:f>
              <c:numCache>
                <c:formatCode>m/d/yyyy</c:formatCode>
                <c:ptCount val="294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</c:numCache>
            </c:numRef>
          </c:cat>
          <c:val>
            <c:numRef>
              <c:f>Sheet1!$D$2:$D$295</c:f>
              <c:numCache>
                <c:formatCode>_(* #,##0.00_);_(* \(#,##0.00\);_(* "-"??_);_(@_)</c:formatCode>
                <c:ptCount val="2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65.526564409352261</c:v>
                </c:pt>
                <c:pt idx="8">
                  <c:v>283.41004547783734</c:v>
                </c:pt>
                <c:pt idx="9">
                  <c:v>60.209290871622571</c:v>
                </c:pt>
                <c:pt idx="10">
                  <c:v>108.46273920030866</c:v>
                </c:pt>
                <c:pt idx="11">
                  <c:v>228.13232205237097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43-4707-836A-31999B4A456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Diwali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25400">
              <a:solidFill>
                <a:schemeClr val="bg1">
                  <a:lumMod val="85000"/>
                </a:schemeClr>
              </a:solidFill>
            </a:ln>
          </c:spPr>
          <c:cat>
            <c:numRef>
              <c:f>Sheet1!$A$2:$A$295</c:f>
              <c:numCache>
                <c:formatCode>m/d/yyyy</c:formatCode>
                <c:ptCount val="294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</c:numCache>
            </c:numRef>
          </c:cat>
          <c:val>
            <c:numRef>
              <c:f>Sheet1!$E$2:$E$295</c:f>
              <c:numCache>
                <c:formatCode>_(* #,##0.00_);_(* \(#,##0.00\);_(* "-"??_);_(@_)</c:formatCode>
                <c:ptCount val="2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355.7590322683252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43-4707-836A-31999B4A456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Say it with Coke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5400">
              <a:noFill/>
            </a:ln>
            <a:effectLst/>
          </c:spPr>
          <c:cat>
            <c:numRef>
              <c:f>Sheet1!$A$2:$A$295</c:f>
              <c:numCache>
                <c:formatCode>m/d/yyyy</c:formatCode>
                <c:ptCount val="294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</c:numCache>
            </c:numRef>
          </c:cat>
          <c:val>
            <c:numRef>
              <c:f>Sheet1!$F$2:$F$295</c:f>
              <c:numCache>
                <c:formatCode>_(* #,##0.00_);_(* \(#,##0.00\);_(* "-"??_);_(@_)</c:formatCode>
                <c:ptCount val="294"/>
                <c:pt idx="0">
                  <c:v>0</c:v>
                </c:pt>
                <c:pt idx="1">
                  <c:v>0</c:v>
                </c:pt>
                <c:pt idx="2">
                  <c:v>272.49058408293365</c:v>
                </c:pt>
                <c:pt idx="3">
                  <c:v>366.43344467842661</c:v>
                </c:pt>
                <c:pt idx="4">
                  <c:v>381.32430615920646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43-4707-836A-31999B4A456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Stock up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25400">
              <a:noFill/>
            </a:ln>
            <a:effectLst/>
          </c:spPr>
          <c:cat>
            <c:numRef>
              <c:f>Sheet1!$A$2:$A$295</c:f>
              <c:numCache>
                <c:formatCode>m/d/yyyy</c:formatCode>
                <c:ptCount val="294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</c:numCache>
            </c:numRef>
          </c:cat>
          <c:val>
            <c:numRef>
              <c:f>Sheet1!$G$2:$G$295</c:f>
              <c:numCache>
                <c:formatCode>_(* #,##0.00_);_(* \(#,##0.00\);_(* "-"??_);_(@_)</c:formatCode>
                <c:ptCount val="29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140.17263697909854</c:v>
                </c:pt>
                <c:pt idx="6">
                  <c:v>57.268799107664151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43-4707-836A-31999B4A45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7433216"/>
        <c:axId val="237434752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Volume(KG)</c:v>
                </c:pt>
              </c:strCache>
            </c:strRef>
          </c:tx>
          <c:spPr>
            <a:ln w="31750">
              <a:solidFill>
                <a:srgbClr val="C00000"/>
              </a:solidFill>
            </a:ln>
          </c:spPr>
          <c:marker>
            <c:symbol val="none"/>
          </c:marker>
          <c:cat>
            <c:numRef>
              <c:f>Sheet1!$A$2:$A$295</c:f>
              <c:numCache>
                <c:formatCode>m/d/yyyy</c:formatCode>
                <c:ptCount val="294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</c:numCache>
            </c:numRef>
          </c:cat>
          <c:val>
            <c:numRef>
              <c:f>Sheet1!$B$2:$B$295</c:f>
              <c:numCache>
                <c:formatCode>_ * #,##0_ ;_ * \-#,##0_ ;_ * "-"??_ ;_ @_ </c:formatCode>
                <c:ptCount val="294"/>
                <c:pt idx="0">
                  <c:v>1677594.036972</c:v>
                </c:pt>
                <c:pt idx="1">
                  <c:v>1530901.657565</c:v>
                </c:pt>
                <c:pt idx="2">
                  <c:v>2105226.1282620002</c:v>
                </c:pt>
                <c:pt idx="3">
                  <c:v>2934431.4325609999</c:v>
                </c:pt>
                <c:pt idx="4">
                  <c:v>3781873.3746039998</c:v>
                </c:pt>
                <c:pt idx="5">
                  <c:v>4573768.6048349999</c:v>
                </c:pt>
                <c:pt idx="6">
                  <c:v>5004194.6251999997</c:v>
                </c:pt>
                <c:pt idx="7">
                  <c:v>5094359.8747669999</c:v>
                </c:pt>
                <c:pt idx="8">
                  <c:v>4831398.8648840003</c:v>
                </c:pt>
                <c:pt idx="9">
                  <c:v>4427235.5352349998</c:v>
                </c:pt>
                <c:pt idx="10">
                  <c:v>3383793.492503</c:v>
                </c:pt>
                <c:pt idx="11">
                  <c:v>2307764.0503419996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643-4707-836A-31999B4A45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5575584"/>
        <c:axId val="1345577224"/>
      </c:lineChart>
      <c:dateAx>
        <c:axId val="23743321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237434752"/>
        <c:crosses val="autoZero"/>
        <c:auto val="0"/>
        <c:lblOffset val="100"/>
        <c:baseTimeUnit val="days"/>
        <c:majorUnit val="1"/>
        <c:majorTimeUnit val="months"/>
        <c:minorUnit val="1"/>
        <c:minorTimeUnit val="days"/>
      </c:dateAx>
      <c:valAx>
        <c:axId val="237434752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37433216"/>
        <c:crosses val="autoZero"/>
        <c:crossBetween val="between"/>
      </c:valAx>
      <c:valAx>
        <c:axId val="1345577224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IN" dirty="0"/>
                  <a:t>VOLUME (K</a:t>
                </a:r>
                <a:r>
                  <a:rPr lang="en-IN" baseline="0" dirty="0"/>
                  <a:t>UC</a:t>
                </a:r>
                <a:r>
                  <a:rPr lang="en-IN" dirty="0"/>
                  <a:t>)</a:t>
                </a:r>
                <a:endParaRPr lang="en-GB" dirty="0"/>
              </a:p>
            </c:rich>
          </c:tx>
          <c:overlay val="0"/>
        </c:title>
        <c:numFmt formatCode="_ * #,##0_ ;_ * \-#,##0_ ;_ * &quot;-&quot;??_ ;_ @_ 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345575584"/>
        <c:crosses val="max"/>
        <c:crossBetween val="between"/>
        <c:dispUnits>
          <c:builtInUnit val="thousands"/>
        </c:dispUnits>
      </c:valAx>
      <c:dateAx>
        <c:axId val="134557558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134557722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u="sng" dirty="0"/>
              <a:t>Incremental</a:t>
            </a:r>
            <a:r>
              <a:rPr lang="en-US" sz="1600" b="1" u="sng" baseline="0" dirty="0"/>
              <a:t> TV </a:t>
            </a:r>
            <a:r>
              <a:rPr lang="en-US" sz="1600" b="1" u="sng" dirty="0"/>
              <a:t>Effectiveness (2019)</a:t>
            </a:r>
          </a:p>
        </c:rich>
      </c:tx>
      <c:layout>
        <c:manualLayout>
          <c:xMode val="edge"/>
          <c:yMode val="edge"/>
          <c:x val="0.38726788781055316"/>
          <c:y val="4.93519267328981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7810611541938436E-2"/>
          <c:y val="0.26782638657109464"/>
          <c:w val="0.96752410445697556"/>
          <c:h val="0.488438998125662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Effectiveness (2019)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430-4BBD-BB9F-5CB1F5BDE1A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19C-4854-BF8E-8AEB83FE0CC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19C-4854-BF8E-8AEB83FE0CCE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19C-4854-BF8E-8AEB83FE0C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Say it with Coke</c:v>
                </c:pt>
                <c:pt idx="1">
                  <c:v>Stock up</c:v>
                </c:pt>
                <c:pt idx="2">
                  <c:v>Meals</c:v>
                </c:pt>
                <c:pt idx="3">
                  <c:v>Diwali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735.36832827429225</c:v>
                </c:pt>
                <c:pt idx="1">
                  <c:v>3267.3557481624548</c:v>
                </c:pt>
                <c:pt idx="2">
                  <c:v>964.59805799292087</c:v>
                </c:pt>
                <c:pt idx="3">
                  <c:v>1752.232210023164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FD-4FC0-9529-3F00925162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7671871"/>
        <c:axId val="64742287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Say it with Coke</c:v>
                      </c:pt>
                      <c:pt idx="1">
                        <c:v>Stock up</c:v>
                      </c:pt>
                      <c:pt idx="2">
                        <c:v>Meals</c:v>
                      </c:pt>
                      <c:pt idx="3">
                        <c:v>Diwali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AFD-4FC0-9529-3F0092516257}"/>
                  </c:ext>
                </c:extLst>
              </c15:ser>
            </c15:filteredBarSeries>
          </c:ext>
        </c:extLst>
      </c:barChart>
      <c:catAx>
        <c:axId val="277671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422879"/>
        <c:crosses val="autoZero"/>
        <c:auto val="1"/>
        <c:lblAlgn val="ctr"/>
        <c:lblOffset val="100"/>
        <c:noMultiLvlLbl val="0"/>
      </c:catAx>
      <c:valAx>
        <c:axId val="647422879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27767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161755723930735E-2"/>
          <c:y val="0.10185185185185185"/>
          <c:w val="0.89987388368906718"/>
          <c:h val="0.514215150189559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CY 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Sheet1!$D$2:$H$2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Sheet1!$D$3:$H$3</c:f>
              <c:numCache>
                <c:formatCode>#,##0</c:formatCode>
                <c:ptCount val="5"/>
                <c:pt idx="0">
                  <c:v>3680.2899999999991</c:v>
                </c:pt>
                <c:pt idx="1">
                  <c:v>2934.1899999999996</c:v>
                </c:pt>
                <c:pt idx="2">
                  <c:v>2934.1899999999996</c:v>
                </c:pt>
                <c:pt idx="3">
                  <c:v>3225.6299999999997</c:v>
                </c:pt>
                <c:pt idx="4">
                  <c:v>1637.5400000000002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14-481A-8D1F-DAD115BF6B07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CY 2016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Sheet1!$D$2:$H$2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Sheet1!$D$4:$H$4</c:f>
              <c:numCache>
                <c:formatCode>#,##0</c:formatCode>
                <c:ptCount val="5"/>
                <c:pt idx="0">
                  <c:v>5906.72</c:v>
                </c:pt>
                <c:pt idx="1">
                  <c:v>4151.42</c:v>
                </c:pt>
                <c:pt idx="2">
                  <c:v>4151.42</c:v>
                </c:pt>
                <c:pt idx="3">
                  <c:v>5155.659999999998</c:v>
                </c:pt>
                <c:pt idx="4">
                  <c:v>2352.1999999999989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14-481A-8D1F-DAD115BF6B07}"/>
            </c:ext>
          </c:extLst>
        </c:ser>
        <c:ser>
          <c:idx val="2"/>
          <c:order val="2"/>
          <c:tx>
            <c:strRef>
              <c:f>Sheet1!$C$5</c:f>
              <c:strCache>
                <c:ptCount val="1"/>
                <c:pt idx="0">
                  <c:v>CY 2017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Sheet1!$D$2:$H$2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Sheet1!$D$5:$H$5</c:f>
              <c:numCache>
                <c:formatCode>#,##0</c:formatCode>
                <c:ptCount val="5"/>
                <c:pt idx="0">
                  <c:v>5172.3900000000012</c:v>
                </c:pt>
                <c:pt idx="1">
                  <c:v>3378.8</c:v>
                </c:pt>
                <c:pt idx="2">
                  <c:v>3378.8</c:v>
                </c:pt>
                <c:pt idx="3">
                  <c:v>5359.0699999999979</c:v>
                </c:pt>
                <c:pt idx="4">
                  <c:v>2050.2199999999989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14-481A-8D1F-DAD115BF6B07}"/>
            </c:ext>
          </c:extLst>
        </c:ser>
        <c:ser>
          <c:idx val="3"/>
          <c:order val="3"/>
          <c:tx>
            <c:strRef>
              <c:f>Sheet1!$C$6</c:f>
              <c:strCache>
                <c:ptCount val="1"/>
                <c:pt idx="0">
                  <c:v>CY 2018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Sheet1!$D$2:$H$2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Sheet1!$D$6:$H$6</c:f>
              <c:numCache>
                <c:formatCode>#,##0</c:formatCode>
                <c:ptCount val="5"/>
                <c:pt idx="0">
                  <c:v>4784.09</c:v>
                </c:pt>
                <c:pt idx="1">
                  <c:v>1233.8599999999997</c:v>
                </c:pt>
                <c:pt idx="2">
                  <c:v>1233.8599999999997</c:v>
                </c:pt>
                <c:pt idx="3">
                  <c:v>4115.3199999999988</c:v>
                </c:pt>
                <c:pt idx="4">
                  <c:v>1540.8199999999988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14-481A-8D1F-DAD115BF6B07}"/>
            </c:ext>
          </c:extLst>
        </c:ser>
        <c:ser>
          <c:idx val="4"/>
          <c:order val="4"/>
          <c:tx>
            <c:strRef>
              <c:f>Sheet1!$C$7</c:f>
              <c:strCache>
                <c:ptCount val="1"/>
                <c:pt idx="0">
                  <c:v>CY 2019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Sheet1!$D$2:$H$2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Sheet1!$D$7:$H$7</c:f>
              <c:numCache>
                <c:formatCode>#,##0</c:formatCode>
                <c:ptCount val="5"/>
                <c:pt idx="0">
                  <c:v>4405.1699999999992</c:v>
                </c:pt>
                <c:pt idx="1">
                  <c:v>2618.4599999999991</c:v>
                </c:pt>
                <c:pt idx="2">
                  <c:v>2618.4599999999991</c:v>
                </c:pt>
                <c:pt idx="3">
                  <c:v>3581.6199999999985</c:v>
                </c:pt>
                <c:pt idx="4">
                  <c:v>1793.9499999999994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14-481A-8D1F-DAD115BF6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1853864"/>
        <c:axId val="741860424"/>
      </c:barChart>
      <c:catAx>
        <c:axId val="741853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860424"/>
        <c:crosses val="autoZero"/>
        <c:auto val="1"/>
        <c:lblAlgn val="ctr"/>
        <c:lblOffset val="100"/>
        <c:noMultiLvlLbl val="0"/>
      </c:catAx>
      <c:valAx>
        <c:axId val="74186042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853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750375542679805"/>
          <c:y val="0.70856700204141143"/>
          <c:w val="0.55434259396820684"/>
          <c:h val="7.38404053659959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810611541938436E-2"/>
          <c:y val="0.14170468289718072"/>
          <c:w val="0.96752410445697556"/>
          <c:h val="0.614560772354919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1.66666666666666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710-4205-81B7-B1110F2FBE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Party</c:v>
                </c:pt>
                <c:pt idx="1">
                  <c:v>Mobile</c:v>
                </c:pt>
                <c:pt idx="2">
                  <c:v>Fridge</c:v>
                </c:pt>
                <c:pt idx="3">
                  <c:v>Express</c:v>
                </c:pt>
                <c:pt idx="4">
                  <c:v>RGB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-1.7435194016930389E-3</c:v>
                </c:pt>
                <c:pt idx="1">
                  <c:v>2.4866478986496743E-2</c:v>
                </c:pt>
                <c:pt idx="2">
                  <c:v>5.401709583219616E-2</c:v>
                </c:pt>
                <c:pt idx="3">
                  <c:v>5.4220223377424048E-2</c:v>
                </c:pt>
                <c:pt idx="4">
                  <c:v>1.0078619661260335E-2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50-4833-A9B9-7B740B2DB1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7671871"/>
        <c:axId val="647422879"/>
      </c:barChart>
      <c:catAx>
        <c:axId val="277671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422879"/>
        <c:crosses val="autoZero"/>
        <c:auto val="1"/>
        <c:lblAlgn val="ctr"/>
        <c:lblOffset val="100"/>
        <c:noMultiLvlLbl val="0"/>
      </c:catAx>
      <c:valAx>
        <c:axId val="647422879"/>
        <c:scaling>
          <c:orientation val="minMax"/>
          <c:max val="0.12000000000000001"/>
          <c:min val="-8.0000000000000016E-2"/>
        </c:scaling>
        <c:delete val="1"/>
        <c:axPos val="l"/>
        <c:numFmt formatCode="0.0%" sourceLinked="1"/>
        <c:majorTickMark val="out"/>
        <c:minorTickMark val="none"/>
        <c:tickLblPos val="nextTo"/>
        <c:crossAx val="27767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200081592775345E-2"/>
          <c:y val="0.14170468289718072"/>
          <c:w val="0.89491694267747979"/>
          <c:h val="0.614560772354919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Party</c:v>
                </c:pt>
                <c:pt idx="1">
                  <c:v>Mobile</c:v>
                </c:pt>
                <c:pt idx="2">
                  <c:v>Fridge</c:v>
                </c:pt>
                <c:pt idx="3">
                  <c:v>Express</c:v>
                </c:pt>
                <c:pt idx="4">
                  <c:v>RGB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3.1073251531381629E-3</c:v>
                </c:pt>
                <c:pt idx="1">
                  <c:v>-5.0476575906898136E-3</c:v>
                </c:pt>
                <c:pt idx="2">
                  <c:v>4.1631301236545015E-2</c:v>
                </c:pt>
                <c:pt idx="3">
                  <c:v>2.4239210244581866E-2</c:v>
                </c:pt>
                <c:pt idx="4">
                  <c:v>0.109291959865081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84-4F58-90F6-07DD40A5C2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7671871"/>
        <c:axId val="647422879"/>
      </c:barChart>
      <c:catAx>
        <c:axId val="277671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422879"/>
        <c:crosses val="autoZero"/>
        <c:auto val="1"/>
        <c:lblAlgn val="ctr"/>
        <c:lblOffset val="100"/>
        <c:noMultiLvlLbl val="0"/>
      </c:catAx>
      <c:valAx>
        <c:axId val="647422879"/>
        <c:scaling>
          <c:orientation val="minMax"/>
          <c:min val="-8.0000000000000016E-2"/>
        </c:scaling>
        <c:delete val="1"/>
        <c:axPos val="l"/>
        <c:numFmt formatCode="0.0%" sourceLinked="1"/>
        <c:majorTickMark val="out"/>
        <c:minorTickMark val="none"/>
        <c:tickLblPos val="nextTo"/>
        <c:crossAx val="27767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810611541938436E-2"/>
          <c:y val="0.14170468289718072"/>
          <c:w val="0.96752410445697556"/>
          <c:h val="0.614560772354919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Party</c:v>
                </c:pt>
                <c:pt idx="1">
                  <c:v>Mobile</c:v>
                </c:pt>
                <c:pt idx="2">
                  <c:v>Fridge</c:v>
                </c:pt>
                <c:pt idx="3">
                  <c:v>Express</c:v>
                </c:pt>
                <c:pt idx="4">
                  <c:v>RGB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2.5761943881634775E-3</c:v>
                </c:pt>
                <c:pt idx="1">
                  <c:v>-1.5315975323959452E-2</c:v>
                </c:pt>
                <c:pt idx="2">
                  <c:v>9.9179416007875165E-3</c:v>
                </c:pt>
                <c:pt idx="3">
                  <c:v>0.10288251309970242</c:v>
                </c:pt>
                <c:pt idx="4">
                  <c:v>-1.0421222708146272E-2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AD-4977-BC4D-368BCAE30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7671871"/>
        <c:axId val="647422879"/>
      </c:barChart>
      <c:catAx>
        <c:axId val="277671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422879"/>
        <c:crosses val="autoZero"/>
        <c:auto val="1"/>
        <c:lblAlgn val="ctr"/>
        <c:lblOffset val="100"/>
        <c:noMultiLvlLbl val="0"/>
      </c:catAx>
      <c:valAx>
        <c:axId val="647422879"/>
        <c:scaling>
          <c:orientation val="minMax"/>
          <c:min val="-8.0000000000000016E-2"/>
        </c:scaling>
        <c:delete val="1"/>
        <c:axPos val="l"/>
        <c:numFmt formatCode="0.0%" sourceLinked="1"/>
        <c:majorTickMark val="out"/>
        <c:minorTickMark val="none"/>
        <c:tickLblPos val="nextTo"/>
        <c:crossAx val="27767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>
                <a:solidFill>
                  <a:schemeClr val="tx1">
                    <a:lumMod val="95000"/>
                    <a:lumOff val="5000"/>
                  </a:schemeClr>
                </a:solidFill>
              </a:rPr>
              <a:t>Driver Contribution To Growth</a:t>
            </a:r>
            <a:endParaRPr lang="en-US" sz="1400" b="1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layout>
        <c:manualLayout>
          <c:xMode val="edge"/>
          <c:yMode val="edge"/>
          <c:x val="0.35127854211833942"/>
          <c:y val="1.29923164800681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618449737458722"/>
          <c:y val="0.12309298995693069"/>
          <c:w val="0.76930717773061674"/>
          <c:h val="0.7920865188357101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A86-4EFC-88A4-0036D0F10FF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86-4EFC-88A4-0036D0F10FF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A86-4EFC-88A4-0036D0F10FF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8E8-4DBF-97E9-172F64A58898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86-4EFC-88A4-0036D0F10F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rgbClr val="92D05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
Pradesh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8.5558637561770512E-2</c:v>
                </c:pt>
                <c:pt idx="1">
                  <c:v>9.8705480093174286E-2</c:v>
                </c:pt>
                <c:pt idx="2">
                  <c:v>5.1165389367890855E-2</c:v>
                </c:pt>
                <c:pt idx="3">
                  <c:v>1.0766806943261155E-2</c:v>
                </c:pt>
                <c:pt idx="4">
                  <c:v>-1.06986972099412E-2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A86-4EFC-88A4-0036D0F10FF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Media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
Pradesh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7.3123734904874033E-2</c:v>
                </c:pt>
                <c:pt idx="1">
                  <c:v>7.4809220785037114E-2</c:v>
                </c:pt>
                <c:pt idx="2">
                  <c:v>4.9914645827721787E-2</c:v>
                </c:pt>
                <c:pt idx="3">
                  <c:v>6.8744494927081248E-2</c:v>
                </c:pt>
                <c:pt idx="4">
                  <c:v>3.4869551526836504E-2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A86-4EFC-88A4-0036D0F10FF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 Drivers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8662319925811455E-2"/>
                      <c:h val="3.492853922456935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8E8-4DBF-97E9-172F64A588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
Pradesh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2.9415799602932478E-2</c:v>
                </c:pt>
                <c:pt idx="1">
                  <c:v>-1.0623048131312937E-2</c:v>
                </c:pt>
                <c:pt idx="2">
                  <c:v>-6.8796011623057408E-3</c:v>
                </c:pt>
                <c:pt idx="3">
                  <c:v>1.0248771164767634E-2</c:v>
                </c:pt>
                <c:pt idx="4">
                  <c:v>-1.9826786054287088E-2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0A86-4EFC-88A4-0036D0F10FF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162839168"/>
        <c:axId val="162988416"/>
      </c:barChart>
      <c:catAx>
        <c:axId val="162839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88416"/>
        <c:crosses val="autoZero"/>
        <c:auto val="1"/>
        <c:lblAlgn val="ctr"/>
        <c:lblOffset val="10"/>
        <c:noMultiLvlLbl val="0"/>
      </c:catAx>
      <c:valAx>
        <c:axId val="162988416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6283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810611541938436E-2"/>
          <c:y val="0.14170468289718072"/>
          <c:w val="0.96752410445697556"/>
          <c:h val="0.614560772354919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Party</c:v>
                </c:pt>
                <c:pt idx="1">
                  <c:v>Mobile</c:v>
                </c:pt>
                <c:pt idx="2">
                  <c:v>Fridge</c:v>
                </c:pt>
                <c:pt idx="3">
                  <c:v>Express</c:v>
                </c:pt>
                <c:pt idx="4">
                  <c:v>RGB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2.9213757917985195E-3</c:v>
                </c:pt>
                <c:pt idx="1">
                  <c:v>1.1562801025386316E-2</c:v>
                </c:pt>
                <c:pt idx="2">
                  <c:v>5.597894441495832E-4</c:v>
                </c:pt>
                <c:pt idx="3">
                  <c:v>5.015264553498433E-5</c:v>
                </c:pt>
                <c:pt idx="4">
                  <c:v>-5.7270949625181089E-3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66-4BD6-9100-58BD580BB8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7671871"/>
        <c:axId val="647422879"/>
      </c:barChart>
      <c:catAx>
        <c:axId val="277671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422879"/>
        <c:crosses val="autoZero"/>
        <c:auto val="1"/>
        <c:lblAlgn val="ctr"/>
        <c:lblOffset val="100"/>
        <c:noMultiLvlLbl val="0"/>
      </c:catAx>
      <c:valAx>
        <c:axId val="647422879"/>
        <c:scaling>
          <c:orientation val="minMax"/>
          <c:max val="0.12000000000000001"/>
          <c:min val="-8.0000000000000016E-2"/>
        </c:scaling>
        <c:delete val="1"/>
        <c:axPos val="l"/>
        <c:numFmt formatCode="0.0%" sourceLinked="1"/>
        <c:majorTickMark val="out"/>
        <c:minorTickMark val="none"/>
        <c:tickLblPos val="nextTo"/>
        <c:crossAx val="27767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810611541938436E-2"/>
          <c:y val="0.14170468289718072"/>
          <c:w val="0.96752410445697556"/>
          <c:h val="0.614560772354919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0"/>
                  <c:y val="2.22222222222222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D9-4B1D-86AA-1F8D92C323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Party</c:v>
                </c:pt>
                <c:pt idx="1">
                  <c:v>Mobile</c:v>
                </c:pt>
                <c:pt idx="2">
                  <c:v>Fridge</c:v>
                </c:pt>
                <c:pt idx="3">
                  <c:v>Express</c:v>
                </c:pt>
                <c:pt idx="4">
                  <c:v>RGB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4.3306266658230008E-2</c:v>
                </c:pt>
                <c:pt idx="1">
                  <c:v>3.4748386188732105E-3</c:v>
                </c:pt>
                <c:pt idx="2">
                  <c:v>6.3515911719203011E-4</c:v>
                </c:pt>
                <c:pt idx="3">
                  <c:v>2.5883811185806405E-2</c:v>
                </c:pt>
                <c:pt idx="4">
                  <c:v>-1.133059364727762E-2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9F-4EA8-B8C0-ADFD06C207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7671871"/>
        <c:axId val="647422879"/>
      </c:barChart>
      <c:catAx>
        <c:axId val="277671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422879"/>
        <c:crosses val="autoZero"/>
        <c:auto val="1"/>
        <c:lblAlgn val="ctr"/>
        <c:lblOffset val="100"/>
        <c:noMultiLvlLbl val="0"/>
      </c:catAx>
      <c:valAx>
        <c:axId val="647422879"/>
        <c:scaling>
          <c:orientation val="minMax"/>
          <c:max val="0.12000000000000001"/>
          <c:min val="-8.0000000000000016E-2"/>
        </c:scaling>
        <c:delete val="1"/>
        <c:axPos val="l"/>
        <c:numFmt formatCode="0.0%" sourceLinked="1"/>
        <c:majorTickMark val="out"/>
        <c:minorTickMark val="none"/>
        <c:tickLblPos val="nextTo"/>
        <c:crossAx val="27767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446540796057892E-2"/>
          <c:y val="0.16250885368407345"/>
          <c:w val="0.9531069184078842"/>
          <c:h val="0.5873720308638862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55.137894099704894</c:v>
                </c:pt>
                <c:pt idx="1">
                  <c:v>55.223710978710059</c:v>
                </c:pt>
                <c:pt idx="2">
                  <c:v>55.212296436664225</c:v>
                </c:pt>
                <c:pt idx="3">
                  <c:v>55.517541722354203</c:v>
                </c:pt>
                <c:pt idx="4">
                  <c:v>55.567992228581133</c:v>
                </c:pt>
                <c:pt idx="5">
                  <c:v>55.636907884978378</c:v>
                </c:pt>
                <c:pt idx="6">
                  <c:v>55.740565877398346</c:v>
                </c:pt>
                <c:pt idx="7">
                  <c:v>55.875845532629128</c:v>
                </c:pt>
                <c:pt idx="8">
                  <c:v>56.05007178531018</c:v>
                </c:pt>
                <c:pt idx="9">
                  <c:v>55.871721970826727</c:v>
                </c:pt>
                <c:pt idx="10">
                  <c:v>56.19909095484153</c:v>
                </c:pt>
                <c:pt idx="11">
                  <c:v>56.055267054213381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EE-40C8-9BAD-ECD6F564F1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0</c:formatCode>
                <c:ptCount val="12"/>
                <c:pt idx="0">
                  <c:v>56.074071145964218</c:v>
                </c:pt>
                <c:pt idx="1">
                  <c:v>56.399696841050833</c:v>
                </c:pt>
                <c:pt idx="2">
                  <c:v>56.708875989647311</c:v>
                </c:pt>
                <c:pt idx="3">
                  <c:v>56.139100389787217</c:v>
                </c:pt>
                <c:pt idx="4">
                  <c:v>54.725443047834986</c:v>
                </c:pt>
                <c:pt idx="5">
                  <c:v>54.211021957697703</c:v>
                </c:pt>
                <c:pt idx="6">
                  <c:v>53.847919114091262</c:v>
                </c:pt>
                <c:pt idx="7">
                  <c:v>53.851813462783689</c:v>
                </c:pt>
                <c:pt idx="8">
                  <c:v>53.861929839938341</c:v>
                </c:pt>
                <c:pt idx="9">
                  <c:v>53.889018454701279</c:v>
                </c:pt>
                <c:pt idx="10">
                  <c:v>54.010037902545179</c:v>
                </c:pt>
                <c:pt idx="11">
                  <c:v>54.137545173603598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EE-40C8-9BAD-ECD6F564F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21310176"/>
        <c:axId val="321308864"/>
      </c:lineChart>
      <c:catAx>
        <c:axId val="321310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308864"/>
        <c:crosses val="autoZero"/>
        <c:auto val="1"/>
        <c:lblAlgn val="ctr"/>
        <c:lblOffset val="100"/>
        <c:noMultiLvlLbl val="0"/>
      </c:catAx>
      <c:valAx>
        <c:axId val="321308864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32131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810611541938436E-2"/>
          <c:y val="0.14170468289718072"/>
          <c:w val="0.96752410445697556"/>
          <c:h val="0.614560772354919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1.66666666666666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710-4205-81B7-B1110F2FBE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Party</c:v>
                </c:pt>
                <c:pt idx="1">
                  <c:v>Mobile</c:v>
                </c:pt>
                <c:pt idx="2">
                  <c:v>Fridge</c:v>
                </c:pt>
                <c:pt idx="3">
                  <c:v>Express</c:v>
                </c:pt>
                <c:pt idx="4">
                  <c:v>RGB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-1.7435194016930389E-3</c:v>
                </c:pt>
                <c:pt idx="1">
                  <c:v>2.4866478986496743E-2</c:v>
                </c:pt>
                <c:pt idx="2">
                  <c:v>5.401709583219616E-2</c:v>
                </c:pt>
                <c:pt idx="3">
                  <c:v>5.4220223377424048E-2</c:v>
                </c:pt>
                <c:pt idx="4">
                  <c:v>1.0078619661260335E-2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50-4833-A9B9-7B740B2DB1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7671871"/>
        <c:axId val="647422879"/>
      </c:barChart>
      <c:catAx>
        <c:axId val="277671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422879"/>
        <c:crosses val="autoZero"/>
        <c:auto val="1"/>
        <c:lblAlgn val="ctr"/>
        <c:lblOffset val="100"/>
        <c:noMultiLvlLbl val="0"/>
      </c:catAx>
      <c:valAx>
        <c:axId val="647422879"/>
        <c:scaling>
          <c:orientation val="minMax"/>
          <c:max val="0.12000000000000001"/>
          <c:min val="-8.0000000000000016E-2"/>
        </c:scaling>
        <c:delete val="1"/>
        <c:axPos val="l"/>
        <c:numFmt formatCode="0.0%" sourceLinked="1"/>
        <c:majorTickMark val="out"/>
        <c:minorTickMark val="none"/>
        <c:tickLblPos val="nextTo"/>
        <c:crossAx val="27767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200081592775345E-2"/>
          <c:y val="0.14170468289718072"/>
          <c:w val="0.89491694267747979"/>
          <c:h val="0.614560772354919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Party</c:v>
                </c:pt>
                <c:pt idx="1">
                  <c:v>Mobile</c:v>
                </c:pt>
                <c:pt idx="2">
                  <c:v>Fridge</c:v>
                </c:pt>
                <c:pt idx="3">
                  <c:v>Express</c:v>
                </c:pt>
                <c:pt idx="4">
                  <c:v>RGB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3.1073251531381629E-3</c:v>
                </c:pt>
                <c:pt idx="1">
                  <c:v>-5.0476575906898136E-3</c:v>
                </c:pt>
                <c:pt idx="2">
                  <c:v>4.1631301236545015E-2</c:v>
                </c:pt>
                <c:pt idx="3">
                  <c:v>2.4239210244581866E-2</c:v>
                </c:pt>
                <c:pt idx="4">
                  <c:v>0.109291959865081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84-4F58-90F6-07DD40A5C2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7671871"/>
        <c:axId val="647422879"/>
      </c:barChart>
      <c:catAx>
        <c:axId val="277671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422879"/>
        <c:crosses val="autoZero"/>
        <c:auto val="1"/>
        <c:lblAlgn val="ctr"/>
        <c:lblOffset val="100"/>
        <c:noMultiLvlLbl val="0"/>
      </c:catAx>
      <c:valAx>
        <c:axId val="647422879"/>
        <c:scaling>
          <c:orientation val="minMax"/>
          <c:min val="-8.0000000000000016E-2"/>
        </c:scaling>
        <c:delete val="1"/>
        <c:axPos val="l"/>
        <c:numFmt formatCode="0.0%" sourceLinked="1"/>
        <c:majorTickMark val="out"/>
        <c:minorTickMark val="none"/>
        <c:tickLblPos val="nextTo"/>
        <c:crossAx val="27767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810611541938436E-2"/>
          <c:y val="0.14170468289718072"/>
          <c:w val="0.96752410445697556"/>
          <c:h val="0.614560772354919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Party</c:v>
                </c:pt>
                <c:pt idx="1">
                  <c:v>Mobile</c:v>
                </c:pt>
                <c:pt idx="2">
                  <c:v>Fridge</c:v>
                </c:pt>
                <c:pt idx="3">
                  <c:v>Express</c:v>
                </c:pt>
                <c:pt idx="4">
                  <c:v>RGB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2.5761943881634775E-3</c:v>
                </c:pt>
                <c:pt idx="1">
                  <c:v>-1.5315975323959452E-2</c:v>
                </c:pt>
                <c:pt idx="2">
                  <c:v>9.9179416007875165E-3</c:v>
                </c:pt>
                <c:pt idx="3">
                  <c:v>0.10288251309970242</c:v>
                </c:pt>
                <c:pt idx="4">
                  <c:v>-1.0421222708146272E-2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AD-4977-BC4D-368BCAE30C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7671871"/>
        <c:axId val="647422879"/>
      </c:barChart>
      <c:catAx>
        <c:axId val="277671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422879"/>
        <c:crosses val="autoZero"/>
        <c:auto val="1"/>
        <c:lblAlgn val="ctr"/>
        <c:lblOffset val="100"/>
        <c:noMultiLvlLbl val="0"/>
      </c:catAx>
      <c:valAx>
        <c:axId val="647422879"/>
        <c:scaling>
          <c:orientation val="minMax"/>
          <c:min val="-8.0000000000000016E-2"/>
        </c:scaling>
        <c:delete val="1"/>
        <c:axPos val="l"/>
        <c:numFmt formatCode="0.0%" sourceLinked="1"/>
        <c:majorTickMark val="out"/>
        <c:minorTickMark val="none"/>
        <c:tickLblPos val="nextTo"/>
        <c:crossAx val="27767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810611541938436E-2"/>
          <c:y val="0.14170468289718072"/>
          <c:w val="0.96752410445697556"/>
          <c:h val="0.614560772354919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Party</c:v>
                </c:pt>
                <c:pt idx="1">
                  <c:v>Mobile</c:v>
                </c:pt>
                <c:pt idx="2">
                  <c:v>Fridge</c:v>
                </c:pt>
                <c:pt idx="3">
                  <c:v>Express</c:v>
                </c:pt>
                <c:pt idx="4">
                  <c:v>RGB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2.9213757917985195E-3</c:v>
                </c:pt>
                <c:pt idx="1">
                  <c:v>1.1562801025386316E-2</c:v>
                </c:pt>
                <c:pt idx="2">
                  <c:v>5.597894441495832E-4</c:v>
                </c:pt>
                <c:pt idx="3">
                  <c:v>5.015264553498433E-5</c:v>
                </c:pt>
                <c:pt idx="4">
                  <c:v>-5.7270949625181089E-3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66-4BD6-9100-58BD580BB8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7671871"/>
        <c:axId val="647422879"/>
      </c:barChart>
      <c:catAx>
        <c:axId val="277671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422879"/>
        <c:crosses val="autoZero"/>
        <c:auto val="1"/>
        <c:lblAlgn val="ctr"/>
        <c:lblOffset val="100"/>
        <c:noMultiLvlLbl val="0"/>
      </c:catAx>
      <c:valAx>
        <c:axId val="647422879"/>
        <c:scaling>
          <c:orientation val="minMax"/>
          <c:max val="0.12000000000000001"/>
          <c:min val="-8.0000000000000016E-2"/>
        </c:scaling>
        <c:delete val="1"/>
        <c:axPos val="l"/>
        <c:numFmt formatCode="0.0%" sourceLinked="1"/>
        <c:majorTickMark val="out"/>
        <c:minorTickMark val="none"/>
        <c:tickLblPos val="nextTo"/>
        <c:crossAx val="27767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810611541938436E-2"/>
          <c:y val="0.14170468289718072"/>
          <c:w val="0.96752410445697556"/>
          <c:h val="0.614560772354919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0"/>
                  <c:y val="2.22222222222222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D9-4B1D-86AA-1F8D92C323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Party</c:v>
                </c:pt>
                <c:pt idx="1">
                  <c:v>Mobile</c:v>
                </c:pt>
                <c:pt idx="2">
                  <c:v>Fridge</c:v>
                </c:pt>
                <c:pt idx="3">
                  <c:v>Express</c:v>
                </c:pt>
                <c:pt idx="4">
                  <c:v>RGB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4.3306266658230008E-2</c:v>
                </c:pt>
                <c:pt idx="1">
                  <c:v>3.4748386188732105E-3</c:v>
                </c:pt>
                <c:pt idx="2">
                  <c:v>6.3515911719203011E-4</c:v>
                </c:pt>
                <c:pt idx="3">
                  <c:v>2.5883811185806405E-2</c:v>
                </c:pt>
                <c:pt idx="4">
                  <c:v>-1.133059364727762E-2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9F-4EA8-B8C0-ADFD06C207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7671871"/>
        <c:axId val="647422879"/>
      </c:barChart>
      <c:catAx>
        <c:axId val="277671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422879"/>
        <c:crosses val="autoZero"/>
        <c:auto val="1"/>
        <c:lblAlgn val="ctr"/>
        <c:lblOffset val="100"/>
        <c:noMultiLvlLbl val="0"/>
      </c:catAx>
      <c:valAx>
        <c:axId val="647422879"/>
        <c:scaling>
          <c:orientation val="minMax"/>
          <c:max val="0.12000000000000001"/>
          <c:min val="-8.0000000000000016E-2"/>
        </c:scaling>
        <c:delete val="1"/>
        <c:axPos val="l"/>
        <c:numFmt formatCode="0.0%" sourceLinked="1"/>
        <c:majorTickMark val="out"/>
        <c:minorTickMark val="none"/>
        <c:tickLblPos val="nextTo"/>
        <c:crossAx val="27767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43127718280876"/>
          <c:y val="2.7725181420058753E-2"/>
          <c:w val="0.60522658186409761"/>
          <c:h val="0.94848633640877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D2-4329-B23A-27E0AA717F80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7 up</c:v>
                </c:pt>
                <c:pt idx="1">
                  <c:v>APPY FIZZ</c:v>
                </c:pt>
                <c:pt idx="2">
                  <c:v>Coke</c:v>
                </c:pt>
                <c:pt idx="3">
                  <c:v>FANTA</c:v>
                </c:pt>
                <c:pt idx="4">
                  <c:v>LIMCA</c:v>
                </c:pt>
                <c:pt idx="5">
                  <c:v>M Dew</c:v>
                </c:pt>
                <c:pt idx="6">
                  <c:v>PEPSI</c:v>
                </c:pt>
                <c:pt idx="7">
                  <c:v>SPRITE</c:v>
                </c:pt>
                <c:pt idx="8">
                  <c:v>THUMS UP</c:v>
                </c:pt>
                <c:pt idx="9">
                  <c:v>7 up</c:v>
                </c:pt>
                <c:pt idx="10">
                  <c:v>APPY FIZZ</c:v>
                </c:pt>
                <c:pt idx="11">
                  <c:v>Coke</c:v>
                </c:pt>
                <c:pt idx="12">
                  <c:v>FANTA</c:v>
                </c:pt>
                <c:pt idx="13">
                  <c:v>LIMCA</c:v>
                </c:pt>
                <c:pt idx="14">
                  <c:v>M Dew</c:v>
                </c:pt>
                <c:pt idx="15">
                  <c:v>PEPSI</c:v>
                </c:pt>
                <c:pt idx="16">
                  <c:v>SPRITE</c:v>
                </c:pt>
                <c:pt idx="17">
                  <c:v>THUMS UP</c:v>
                </c:pt>
              </c:strCache>
            </c:strRef>
          </c:cat>
          <c:val>
            <c:numRef>
              <c:f>Sheet1!$B$2:$B$19</c:f>
              <c:numCache>
                <c:formatCode>0.0%</c:formatCode>
                <c:ptCount val="18"/>
                <c:pt idx="0">
                  <c:v>-5.5E-2</c:v>
                </c:pt>
                <c:pt idx="1">
                  <c:v>-5.0000000000000001E-3</c:v>
                </c:pt>
                <c:pt idx="2">
                  <c:v>-0.02</c:v>
                </c:pt>
                <c:pt idx="3">
                  <c:v>-2.4E-2</c:v>
                </c:pt>
                <c:pt idx="4">
                  <c:v>-2.9000000000000001E-2</c:v>
                </c:pt>
                <c:pt idx="5">
                  <c:v>-3.9E-2</c:v>
                </c:pt>
                <c:pt idx="6">
                  <c:v>-3.4000000000000002E-2</c:v>
                </c:pt>
                <c:pt idx="7">
                  <c:v>-2.5999999999999999E-2</c:v>
                </c:pt>
                <c:pt idx="8">
                  <c:v>-2.1999999999999999E-2</c:v>
                </c:pt>
                <c:pt idx="9">
                  <c:v>4.5159195246639902E-2</c:v>
                </c:pt>
                <c:pt idx="11">
                  <c:v>0</c:v>
                </c:pt>
                <c:pt idx="12">
                  <c:v>1E-3</c:v>
                </c:pt>
                <c:pt idx="13">
                  <c:v>1E-3</c:v>
                </c:pt>
                <c:pt idx="14">
                  <c:v>1E-3</c:v>
                </c:pt>
                <c:pt idx="15">
                  <c:v>3.0000000000000001E-3</c:v>
                </c:pt>
                <c:pt idx="16">
                  <c:v>2E-3</c:v>
                </c:pt>
                <c:pt idx="17">
                  <c:v>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99-40DE-BA65-EEE98972F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22011776"/>
        <c:axId val="622018992"/>
      </c:barChart>
      <c:catAx>
        <c:axId val="62201177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018992"/>
        <c:crosses val="autoZero"/>
        <c:auto val="1"/>
        <c:lblAlgn val="ctr"/>
        <c:lblOffset val="100"/>
        <c:noMultiLvlLbl val="0"/>
      </c:catAx>
      <c:valAx>
        <c:axId val="622018992"/>
        <c:scaling>
          <c:orientation val="minMax"/>
          <c:max val="0.15000000000000002"/>
          <c:min val="-0.15000000000000002"/>
        </c:scaling>
        <c:delete val="1"/>
        <c:axPos val="t"/>
        <c:numFmt formatCode="0.0%" sourceLinked="1"/>
        <c:majorTickMark val="out"/>
        <c:minorTickMark val="none"/>
        <c:tickLblPos val="nextTo"/>
        <c:crossAx val="62201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43127718280876"/>
          <c:y val="2.7725181420058753E-2"/>
          <c:w val="0.60522658186409761"/>
          <c:h val="0.94848633640877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B962-4591-9D97-1931C56B3A01}"/>
              </c:ext>
            </c:extLst>
          </c:dPt>
          <c:dPt>
            <c:idx val="1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62-4591-9D97-1931C56B3A01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7 up</c:v>
                </c:pt>
                <c:pt idx="1">
                  <c:v>APPY FIZZ</c:v>
                </c:pt>
                <c:pt idx="2">
                  <c:v>Coke</c:v>
                </c:pt>
                <c:pt idx="3">
                  <c:v>FANTA</c:v>
                </c:pt>
                <c:pt idx="4">
                  <c:v>LIMCA</c:v>
                </c:pt>
                <c:pt idx="5">
                  <c:v>M Dew</c:v>
                </c:pt>
                <c:pt idx="6">
                  <c:v>PEPSI</c:v>
                </c:pt>
                <c:pt idx="7">
                  <c:v>SPRITE</c:v>
                </c:pt>
                <c:pt idx="8">
                  <c:v>THUMS UP</c:v>
                </c:pt>
                <c:pt idx="9">
                  <c:v>7 up</c:v>
                </c:pt>
                <c:pt idx="10">
                  <c:v>APPY FIZZ</c:v>
                </c:pt>
                <c:pt idx="11">
                  <c:v>Coke</c:v>
                </c:pt>
                <c:pt idx="12">
                  <c:v>FANTA</c:v>
                </c:pt>
                <c:pt idx="13">
                  <c:v>LIMCA</c:v>
                </c:pt>
                <c:pt idx="14">
                  <c:v>M Dew</c:v>
                </c:pt>
                <c:pt idx="15">
                  <c:v>PEPSI</c:v>
                </c:pt>
                <c:pt idx="16">
                  <c:v>SPRITE</c:v>
                </c:pt>
                <c:pt idx="17">
                  <c:v>THUMS UP</c:v>
                </c:pt>
              </c:strCache>
            </c:strRef>
          </c:cat>
          <c:val>
            <c:numRef>
              <c:f>Sheet1!$B$2:$B$19</c:f>
              <c:numCache>
                <c:formatCode>0.0%</c:formatCode>
                <c:ptCount val="18"/>
                <c:pt idx="0">
                  <c:v>-3.180119708504292E-2</c:v>
                </c:pt>
                <c:pt idx="1">
                  <c:v>-1.4085799993371784E-2</c:v>
                </c:pt>
                <c:pt idx="2">
                  <c:v>-1.1345193767192119E-2</c:v>
                </c:pt>
                <c:pt idx="3">
                  <c:v>-2.0037506703738828E-2</c:v>
                </c:pt>
                <c:pt idx="4">
                  <c:v>-1.5836738508848591E-2</c:v>
                </c:pt>
                <c:pt idx="5">
                  <c:v>1.2327166327811057E-2</c:v>
                </c:pt>
                <c:pt idx="6">
                  <c:v>5.014182327848804E-2</c:v>
                </c:pt>
                <c:pt idx="7">
                  <c:v>-2.9249612692841098E-2</c:v>
                </c:pt>
                <c:pt idx="8">
                  <c:v>-3.6024137018041857E-2</c:v>
                </c:pt>
                <c:pt idx="9">
                  <c:v>4.1787321264940003E-2</c:v>
                </c:pt>
                <c:pt idx="11">
                  <c:v>4.0890586237871451E-2</c:v>
                </c:pt>
                <c:pt idx="12">
                  <c:v>4.6454877217722013E-2</c:v>
                </c:pt>
                <c:pt idx="13">
                  <c:v>4.3458271200692122E-2</c:v>
                </c:pt>
                <c:pt idx="14">
                  <c:v>4.5083542783190156E-2</c:v>
                </c:pt>
                <c:pt idx="15">
                  <c:v>4.1765118584817795E-2</c:v>
                </c:pt>
                <c:pt idx="16">
                  <c:v>3.828942530797308E-2</c:v>
                </c:pt>
                <c:pt idx="17">
                  <c:v>2.7811350772913634E-2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99-40DE-BA65-EEE98972F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22011776"/>
        <c:axId val="622018992"/>
      </c:barChart>
      <c:catAx>
        <c:axId val="62201177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018992"/>
        <c:crosses val="autoZero"/>
        <c:auto val="1"/>
        <c:lblAlgn val="ctr"/>
        <c:lblOffset val="100"/>
        <c:noMultiLvlLbl val="0"/>
      </c:catAx>
      <c:valAx>
        <c:axId val="622018992"/>
        <c:scaling>
          <c:orientation val="minMax"/>
          <c:max val="0.15000000000000002"/>
          <c:min val="-0.15000000000000002"/>
        </c:scaling>
        <c:delete val="1"/>
        <c:axPos val="t"/>
        <c:numFmt formatCode="0.0%" sourceLinked="1"/>
        <c:majorTickMark val="out"/>
        <c:minorTickMark val="none"/>
        <c:tickLblPos val="nextTo"/>
        <c:crossAx val="62201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586519864575458E-2"/>
          <c:y val="0.11140185176498138"/>
          <c:w val="0.96752410445697556"/>
          <c:h val="0.47213701985007822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Stores (2019)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
Pradesh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72728</c:v>
                </c:pt>
                <c:pt idx="1">
                  <c:v>97722</c:v>
                </c:pt>
                <c:pt idx="2">
                  <c:v>91442</c:v>
                </c:pt>
                <c:pt idx="3">
                  <c:v>84971</c:v>
                </c:pt>
                <c:pt idx="4">
                  <c:v>108655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46-43DA-B8A3-76D3FFD12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7671871"/>
        <c:axId val="647422879"/>
      </c:barChart>
      <c:catAx>
        <c:axId val="277671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422879"/>
        <c:crosses val="autoZero"/>
        <c:auto val="1"/>
        <c:lblAlgn val="ctr"/>
        <c:lblOffset val="100"/>
        <c:noMultiLvlLbl val="0"/>
      </c:catAx>
      <c:valAx>
        <c:axId val="647422879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27767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43127718280876"/>
          <c:y val="2.7725181420058753E-2"/>
          <c:w val="0.60522658186409761"/>
          <c:h val="0.94848633640877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A2-417F-8B2C-7C392FC997C2}"/>
              </c:ext>
            </c:extLst>
          </c:dPt>
          <c:dPt>
            <c:idx val="1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EA2-417F-8B2C-7C392FC997C2}"/>
              </c:ext>
            </c:extLst>
          </c:dPt>
          <c:dLbls>
            <c:dLbl>
              <c:idx val="0"/>
              <c:layout>
                <c:manualLayout>
                  <c:x val="-2.9696487864191289E-2"/>
                  <c:y val="5.675303521839185E-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EA2-417F-8B2C-7C392FC997C2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7 up</c:v>
                </c:pt>
                <c:pt idx="1">
                  <c:v>APPY FIZZ</c:v>
                </c:pt>
                <c:pt idx="2">
                  <c:v>Coke</c:v>
                </c:pt>
                <c:pt idx="3">
                  <c:v>FANTA</c:v>
                </c:pt>
                <c:pt idx="4">
                  <c:v>LIMCA</c:v>
                </c:pt>
                <c:pt idx="5">
                  <c:v>M Dew</c:v>
                </c:pt>
                <c:pt idx="6">
                  <c:v>PEPSI</c:v>
                </c:pt>
                <c:pt idx="7">
                  <c:v>SPRITE</c:v>
                </c:pt>
                <c:pt idx="8">
                  <c:v>THUMS UP</c:v>
                </c:pt>
                <c:pt idx="9">
                  <c:v>7 up</c:v>
                </c:pt>
                <c:pt idx="10">
                  <c:v>APPY FIZZ</c:v>
                </c:pt>
                <c:pt idx="11">
                  <c:v>Coke</c:v>
                </c:pt>
                <c:pt idx="12">
                  <c:v>FANTA</c:v>
                </c:pt>
                <c:pt idx="13">
                  <c:v>LIMCA</c:v>
                </c:pt>
                <c:pt idx="14">
                  <c:v>M Dew</c:v>
                </c:pt>
                <c:pt idx="15">
                  <c:v>PEPSI</c:v>
                </c:pt>
                <c:pt idx="16">
                  <c:v>SPRITE</c:v>
                </c:pt>
                <c:pt idx="17">
                  <c:v>THUMS UP</c:v>
                </c:pt>
              </c:strCache>
            </c:strRef>
          </c:cat>
          <c:val>
            <c:numRef>
              <c:f>Sheet1!$B$2:$B$19</c:f>
              <c:numCache>
                <c:formatCode>0.0%</c:formatCode>
                <c:ptCount val="18"/>
                <c:pt idx="0">
                  <c:v>7.3380652711309002E-2</c:v>
                </c:pt>
                <c:pt idx="1">
                  <c:v>-9.5200705249244288E-3</c:v>
                </c:pt>
                <c:pt idx="2">
                  <c:v>6.2650682753573328E-4</c:v>
                </c:pt>
                <c:pt idx="3">
                  <c:v>-8.471024615236411E-4</c:v>
                </c:pt>
                <c:pt idx="4">
                  <c:v>-1.8860898455541619E-4</c:v>
                </c:pt>
                <c:pt idx="5">
                  <c:v>3.8152848020196695E-2</c:v>
                </c:pt>
                <c:pt idx="6">
                  <c:v>6.8090724755246024E-2</c:v>
                </c:pt>
                <c:pt idx="7">
                  <c:v>8.6613177971635036E-3</c:v>
                </c:pt>
                <c:pt idx="8">
                  <c:v>1.1405729922299379E-2</c:v>
                </c:pt>
                <c:pt idx="9">
                  <c:v>-5.6013499232454578E-4</c:v>
                </c:pt>
                <c:pt idx="10">
                  <c:v>1.428553939011179E-2</c:v>
                </c:pt>
                <c:pt idx="11">
                  <c:v>1.2940130963295049E-2</c:v>
                </c:pt>
                <c:pt idx="12">
                  <c:v>3.8941514890558082E-3</c:v>
                </c:pt>
                <c:pt idx="13">
                  <c:v>1.7762612861960125E-3</c:v>
                </c:pt>
                <c:pt idx="14">
                  <c:v>-2.9086477790463139E-4</c:v>
                </c:pt>
                <c:pt idx="15">
                  <c:v>4.3518879903932106E-3</c:v>
                </c:pt>
                <c:pt idx="16">
                  <c:v>6.9796562204067492E-3</c:v>
                </c:pt>
                <c:pt idx="17">
                  <c:v>6.6056960526807984E-3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99-40DE-BA65-EEE98972F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22011776"/>
        <c:axId val="622018992"/>
      </c:barChart>
      <c:catAx>
        <c:axId val="62201177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018992"/>
        <c:crosses val="autoZero"/>
        <c:auto val="1"/>
        <c:lblAlgn val="ctr"/>
        <c:lblOffset val="100"/>
        <c:noMultiLvlLbl val="0"/>
      </c:catAx>
      <c:valAx>
        <c:axId val="622018992"/>
        <c:scaling>
          <c:orientation val="minMax"/>
          <c:max val="0.15000000000000002"/>
          <c:min val="-0.15000000000000002"/>
        </c:scaling>
        <c:delete val="1"/>
        <c:axPos val="t"/>
        <c:numFmt formatCode="0.0%" sourceLinked="1"/>
        <c:majorTickMark val="out"/>
        <c:minorTickMark val="none"/>
        <c:tickLblPos val="nextTo"/>
        <c:crossAx val="62201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43127718280876"/>
          <c:y val="2.7725181420058753E-2"/>
          <c:w val="0.60522658186409761"/>
          <c:h val="0.94848633640877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D0-42BA-B767-E61C12A5ED52}"/>
              </c:ext>
            </c:extLst>
          </c:dPt>
          <c:dPt>
            <c:idx val="1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AD0-42BA-B767-E61C12A5ED52}"/>
              </c:ext>
            </c:extLst>
          </c:dPt>
          <c:dLbls>
            <c:dLbl>
              <c:idx val="0"/>
              <c:layout>
                <c:manualLayout>
                  <c:x val="-1.1877659823224057E-2"/>
                  <c:y val="3.9000388834444202E-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AD0-42BA-B767-E61C12A5ED52}"/>
                </c:ext>
              </c:extLst>
            </c:dLbl>
            <c:dLbl>
              <c:idx val="5"/>
              <c:layout>
                <c:manualLayout>
                  <c:x val="-2.9696487864191181E-2"/>
                  <c:y val="1.9500194416938337E-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D0-42BA-B767-E61C12A5ED52}"/>
                </c:ext>
              </c:extLst>
            </c:dLbl>
            <c:dLbl>
              <c:idx val="6"/>
              <c:layout>
                <c:manualLayout>
                  <c:x val="-2.9696487864191181E-2"/>
                  <c:y val="1.9500194416938337E-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AD0-42BA-B767-E61C12A5ED52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7 up</c:v>
                </c:pt>
                <c:pt idx="1">
                  <c:v>APPY FIZZ</c:v>
                </c:pt>
                <c:pt idx="2">
                  <c:v>Coke</c:v>
                </c:pt>
                <c:pt idx="3">
                  <c:v>FANTA</c:v>
                </c:pt>
                <c:pt idx="4">
                  <c:v>LIMCA</c:v>
                </c:pt>
                <c:pt idx="5">
                  <c:v>M Dew</c:v>
                </c:pt>
                <c:pt idx="6">
                  <c:v>PEPSI</c:v>
                </c:pt>
                <c:pt idx="7">
                  <c:v>SPRITE</c:v>
                </c:pt>
                <c:pt idx="8">
                  <c:v>THUMS UP</c:v>
                </c:pt>
                <c:pt idx="9">
                  <c:v>7 up</c:v>
                </c:pt>
                <c:pt idx="10">
                  <c:v>APPY FIZZ</c:v>
                </c:pt>
                <c:pt idx="11">
                  <c:v>Coke</c:v>
                </c:pt>
                <c:pt idx="12">
                  <c:v>FANTA</c:v>
                </c:pt>
                <c:pt idx="13">
                  <c:v>LIMCA</c:v>
                </c:pt>
                <c:pt idx="14">
                  <c:v>M Dew</c:v>
                </c:pt>
                <c:pt idx="15">
                  <c:v>PEPSI</c:v>
                </c:pt>
                <c:pt idx="16">
                  <c:v>SPRITE</c:v>
                </c:pt>
                <c:pt idx="17">
                  <c:v>THUMS UP</c:v>
                </c:pt>
              </c:strCache>
            </c:strRef>
          </c:cat>
          <c:val>
            <c:numRef>
              <c:f>Sheet1!$B$2:$B$19</c:f>
              <c:numCache>
                <c:formatCode>0.0%</c:formatCode>
                <c:ptCount val="18"/>
                <c:pt idx="0">
                  <c:v>-9.5909498648270253E-2</c:v>
                </c:pt>
                <c:pt idx="1">
                  <c:v>-2.0166495806529183E-2</c:v>
                </c:pt>
                <c:pt idx="2">
                  <c:v>2.3607009024319892E-2</c:v>
                </c:pt>
                <c:pt idx="3">
                  <c:v>1.7937902738056843E-2</c:v>
                </c:pt>
                <c:pt idx="4">
                  <c:v>1.7696598967357202E-2</c:v>
                </c:pt>
                <c:pt idx="5">
                  <c:v>5.8720165956471781E-2</c:v>
                </c:pt>
                <c:pt idx="6">
                  <c:v>6.2561428779439598E-2</c:v>
                </c:pt>
                <c:pt idx="7">
                  <c:v>1.6063711170923867E-2</c:v>
                </c:pt>
                <c:pt idx="8">
                  <c:v>6.8816139067320314E-3</c:v>
                </c:pt>
                <c:pt idx="9">
                  <c:v>3.9389129728322203E-3</c:v>
                </c:pt>
                <c:pt idx="11">
                  <c:v>6.715153496671844E-3</c:v>
                </c:pt>
                <c:pt idx="12">
                  <c:v>6.4531989208764795E-3</c:v>
                </c:pt>
                <c:pt idx="13">
                  <c:v>6.6722397543708123E-3</c:v>
                </c:pt>
                <c:pt idx="14">
                  <c:v>-7.7032866972925884E-4</c:v>
                </c:pt>
                <c:pt idx="15">
                  <c:v>-3.3732739738623341E-3</c:v>
                </c:pt>
                <c:pt idx="16">
                  <c:v>4.2174216404129439E-3</c:v>
                </c:pt>
                <c:pt idx="17">
                  <c:v>2.7036790884022999E-3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99-40DE-BA65-EEE98972F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22011776"/>
        <c:axId val="622018992"/>
      </c:barChart>
      <c:catAx>
        <c:axId val="62201177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018992"/>
        <c:crosses val="autoZero"/>
        <c:auto val="1"/>
        <c:lblAlgn val="ctr"/>
        <c:lblOffset val="100"/>
        <c:noMultiLvlLbl val="0"/>
      </c:catAx>
      <c:valAx>
        <c:axId val="622018992"/>
        <c:scaling>
          <c:orientation val="minMax"/>
          <c:max val="0.15000000000000002"/>
          <c:min val="-0.15000000000000002"/>
        </c:scaling>
        <c:delete val="1"/>
        <c:axPos val="t"/>
        <c:numFmt formatCode="0.0%" sourceLinked="1"/>
        <c:majorTickMark val="out"/>
        <c:minorTickMark val="none"/>
        <c:tickLblPos val="nextTo"/>
        <c:crossAx val="62201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43127718280876"/>
          <c:y val="2.7725181420058753E-2"/>
          <c:w val="0.60522658186409761"/>
          <c:h val="0.94848633640877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F32-48C5-ACA2-FE4ADF51E563}"/>
              </c:ext>
            </c:extLst>
          </c:dPt>
          <c:dPt>
            <c:idx val="1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32-48C5-ACA2-FE4ADF51E563}"/>
              </c:ext>
            </c:extLst>
          </c:dPt>
          <c:dLbls>
            <c:dLbl>
              <c:idx val="3"/>
              <c:layout>
                <c:manualLayout>
                  <c:x val="-1.7817892718514815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F32-48C5-ACA2-FE4ADF51E563}"/>
                </c:ext>
              </c:extLst>
            </c:dLbl>
            <c:dLbl>
              <c:idx val="4"/>
              <c:layout>
                <c:manualLayout>
                  <c:x val="-1.7817892718514815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F32-48C5-ACA2-FE4ADF51E563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7 up</c:v>
                </c:pt>
                <c:pt idx="1">
                  <c:v>APPY FIZZ</c:v>
                </c:pt>
                <c:pt idx="2">
                  <c:v>Coke</c:v>
                </c:pt>
                <c:pt idx="3">
                  <c:v>FANTA</c:v>
                </c:pt>
                <c:pt idx="4">
                  <c:v>LIMCA</c:v>
                </c:pt>
                <c:pt idx="5">
                  <c:v>M Dew</c:v>
                </c:pt>
                <c:pt idx="6">
                  <c:v>PEPSI</c:v>
                </c:pt>
                <c:pt idx="7">
                  <c:v>SPRITE</c:v>
                </c:pt>
                <c:pt idx="8">
                  <c:v>THUMS UP</c:v>
                </c:pt>
                <c:pt idx="9">
                  <c:v>7 up</c:v>
                </c:pt>
                <c:pt idx="10">
                  <c:v>APPY FIZZ</c:v>
                </c:pt>
                <c:pt idx="11">
                  <c:v>Coke</c:v>
                </c:pt>
                <c:pt idx="12">
                  <c:v>FANTA</c:v>
                </c:pt>
                <c:pt idx="13">
                  <c:v>LIMCA</c:v>
                </c:pt>
                <c:pt idx="14">
                  <c:v>M Dew</c:v>
                </c:pt>
                <c:pt idx="15">
                  <c:v>PEPSI</c:v>
                </c:pt>
                <c:pt idx="16">
                  <c:v>SPRITE</c:v>
                </c:pt>
                <c:pt idx="17">
                  <c:v>THUMS UP</c:v>
                </c:pt>
              </c:strCache>
            </c:strRef>
          </c:cat>
          <c:val>
            <c:numRef>
              <c:f>Sheet1!$B$2:$B$19</c:f>
              <c:numCache>
                <c:formatCode>0.0%</c:formatCode>
                <c:ptCount val="18"/>
                <c:pt idx="0">
                  <c:v>-2.0237437862955399E-2</c:v>
                </c:pt>
                <c:pt idx="1">
                  <c:v>-1.4576653454971278E-2</c:v>
                </c:pt>
                <c:pt idx="2">
                  <c:v>5.4134051528804905E-2</c:v>
                </c:pt>
                <c:pt idx="3">
                  <c:v>4.7668027972914917E-2</c:v>
                </c:pt>
                <c:pt idx="4">
                  <c:v>5.1929167934101184E-2</c:v>
                </c:pt>
                <c:pt idx="5">
                  <c:v>1.7806373157335686E-2</c:v>
                </c:pt>
                <c:pt idx="6">
                  <c:v>8.1756778573360833E-3</c:v>
                </c:pt>
                <c:pt idx="7">
                  <c:v>3.2097608776524567E-3</c:v>
                </c:pt>
                <c:pt idx="8">
                  <c:v>1.0708815314898423E-2</c:v>
                </c:pt>
                <c:pt idx="9">
                  <c:v>-1.9728045877087652E-3</c:v>
                </c:pt>
                <c:pt idx="10">
                  <c:v>-5.7404205238698047E-5</c:v>
                </c:pt>
                <c:pt idx="11">
                  <c:v>3.7460191915024144E-3</c:v>
                </c:pt>
                <c:pt idx="12">
                  <c:v>2.4797342292945945E-3</c:v>
                </c:pt>
                <c:pt idx="13">
                  <c:v>-2.3114916946382902E-3</c:v>
                </c:pt>
                <c:pt idx="14">
                  <c:v>-6.0281257603961302E-3</c:v>
                </c:pt>
                <c:pt idx="15">
                  <c:v>-8.2207665912885641E-3</c:v>
                </c:pt>
                <c:pt idx="16">
                  <c:v>2.4449054243569357E-4</c:v>
                </c:pt>
                <c:pt idx="17">
                  <c:v>-2.1817178743621657E-4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99-40DE-BA65-EEE98972FF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22011776"/>
        <c:axId val="622018992"/>
      </c:barChart>
      <c:catAx>
        <c:axId val="62201177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2018992"/>
        <c:crosses val="autoZero"/>
        <c:auto val="1"/>
        <c:lblAlgn val="ctr"/>
        <c:lblOffset val="100"/>
        <c:noMultiLvlLbl val="0"/>
      </c:catAx>
      <c:valAx>
        <c:axId val="622018992"/>
        <c:scaling>
          <c:orientation val="minMax"/>
          <c:max val="0.15000000000000002"/>
          <c:min val="-0.15000000000000002"/>
        </c:scaling>
        <c:delete val="1"/>
        <c:axPos val="t"/>
        <c:numFmt formatCode="0.0%" sourceLinked="1"/>
        <c:majorTickMark val="out"/>
        <c:minorTickMark val="none"/>
        <c:tickLblPos val="nextTo"/>
        <c:crossAx val="62201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Packaging Intervention</a:t>
            </a:r>
          </a:p>
          <a:p>
            <a:pPr>
              <a:defRPr b="1"/>
            </a:pPr>
            <a:r>
              <a:rPr lang="en-IN" b="1" dirty="0"/>
              <a:t>(By State)</a:t>
            </a:r>
          </a:p>
        </c:rich>
      </c:tx>
      <c:layout>
        <c:manualLayout>
          <c:xMode val="edge"/>
          <c:yMode val="edge"/>
          <c:x val="0.4059135502493742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Sheet3!$B$14</c:f>
              <c:strCache>
                <c:ptCount val="1"/>
                <c:pt idx="0">
                  <c:v>Share a Coke - Can, ASSP, OTG packs only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634061222476096E-17"/>
                  <c:y val="1.18074781799963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673-4144-B5E4-FB239A4BAD1C}"/>
                </c:ext>
              </c:extLst>
            </c:dLbl>
            <c:dLbl>
              <c:idx val="1"/>
              <c:layout>
                <c:manualLayout>
                  <c:x val="0"/>
                  <c:y val="-5.030044039401128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673-4144-B5E4-FB239A4BAD1C}"/>
                </c:ext>
              </c:extLst>
            </c:dLbl>
            <c:dLbl>
              <c:idx val="2"/>
              <c:layout>
                <c:manualLayout>
                  <c:x val="-5.3740303385913569E-17"/>
                  <c:y val="5.18151544991814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673-4144-B5E4-FB239A4BAD1C}"/>
                </c:ext>
              </c:extLst>
            </c:dLbl>
            <c:dLbl>
              <c:idx val="3"/>
              <c:layout>
                <c:manualLayout>
                  <c:x val="0"/>
                  <c:y val="-8.011743840300664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673-4144-B5E4-FB239A4BAD1C}"/>
                </c:ext>
              </c:extLst>
            </c:dLbl>
            <c:dLbl>
              <c:idx val="4"/>
              <c:layout>
                <c:manualLayout>
                  <c:x val="-1.0748060677182714E-16"/>
                  <c:y val="7.598097625147038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673-4144-B5E4-FB239A4BAD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Sheet3!$A$15:$A$19</c:f>
              <c:strCache>
                <c:ptCount val="5"/>
                <c:pt idx="0">
                  <c:v>DL</c:v>
                </c:pt>
                <c:pt idx="1">
                  <c:v>HR</c:v>
                </c:pt>
                <c:pt idx="2">
                  <c:v>MH</c:v>
                </c:pt>
                <c:pt idx="3">
                  <c:v>PB</c:v>
                </c:pt>
                <c:pt idx="4">
                  <c:v>UP</c:v>
                </c:pt>
              </c:strCache>
            </c:strRef>
          </c:cat>
          <c:val>
            <c:numRef>
              <c:f>Sheet3!$B$15:$B$19</c:f>
              <c:numCache>
                <c:formatCode>0.0%</c:formatCode>
                <c:ptCount val="5"/>
                <c:pt idx="0">
                  <c:v>3.6382439957954736E-3</c:v>
                </c:pt>
                <c:pt idx="1">
                  <c:v>3.6594844766417653E-3</c:v>
                </c:pt>
                <c:pt idx="2">
                  <c:v>6.5855086625196766E-4</c:v>
                </c:pt>
                <c:pt idx="3">
                  <c:v>8.1285202259576768E-4</c:v>
                </c:pt>
                <c:pt idx="4">
                  <c:v>3.0557232271763253E-3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98-4657-83F7-C732CE397804}"/>
            </c:ext>
          </c:extLst>
        </c:ser>
        <c:ser>
          <c:idx val="1"/>
          <c:order val="1"/>
          <c:tx>
            <c:strRef>
              <c:f>Sheet3!$C$14</c:f>
              <c:strCache>
                <c:ptCount val="1"/>
                <c:pt idx="0">
                  <c:v>Share a Coke - All packs except Cans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1268122444952193E-17"/>
                  <c:y val="3.38871707029764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73-4144-B5E4-FB239A4BAD1C}"/>
                </c:ext>
              </c:extLst>
            </c:dLbl>
            <c:dLbl>
              <c:idx val="1"/>
              <c:layout>
                <c:manualLayout>
                  <c:x val="-5.3740303385913569E-17"/>
                  <c:y val="1.180747817999642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673-4144-B5E4-FB239A4BAD1C}"/>
                </c:ext>
              </c:extLst>
            </c:dLbl>
            <c:dLbl>
              <c:idx val="2"/>
              <c:layout>
                <c:manualLayout>
                  <c:x val="0"/>
                  <c:y val="3.388717070297610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673-4144-B5E4-FB239A4BAD1C}"/>
                </c:ext>
              </c:extLst>
            </c:dLbl>
            <c:dLbl>
              <c:idx val="3"/>
              <c:layout>
                <c:manualLayout>
                  <c:x val="0"/>
                  <c:y val="-1.460688197261508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673-4144-B5E4-FB239A4BAD1C}"/>
                </c:ext>
              </c:extLst>
            </c:dLbl>
            <c:dLbl>
              <c:idx val="4"/>
              <c:layout>
                <c:manualLayout>
                  <c:x val="0"/>
                  <c:y val="-8.2066348455173913E-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673-4144-B5E4-FB239A4BAD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Sheet3!$A$15:$A$19</c:f>
              <c:strCache>
                <c:ptCount val="5"/>
                <c:pt idx="0">
                  <c:v>DL</c:v>
                </c:pt>
                <c:pt idx="1">
                  <c:v>HR</c:v>
                </c:pt>
                <c:pt idx="2">
                  <c:v>MH</c:v>
                </c:pt>
                <c:pt idx="3">
                  <c:v>PB</c:v>
                </c:pt>
                <c:pt idx="4">
                  <c:v>UP</c:v>
                </c:pt>
              </c:strCache>
            </c:strRef>
          </c:cat>
          <c:val>
            <c:numRef>
              <c:f>Sheet3!$C$15:$C$19</c:f>
              <c:numCache>
                <c:formatCode>0.0%</c:formatCode>
                <c:ptCount val="5"/>
                <c:pt idx="0">
                  <c:v>7.0802170757226709E-3</c:v>
                </c:pt>
                <c:pt idx="1">
                  <c:v>2.8247524790631067E-3</c:v>
                </c:pt>
                <c:pt idx="2">
                  <c:v>7.000573300744389E-3</c:v>
                </c:pt>
                <c:pt idx="3">
                  <c:v>6.7464730465715173E-4</c:v>
                </c:pt>
                <c:pt idx="4">
                  <c:v>5.8107104620166525E-3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98-4657-83F7-C732CE39780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02155224"/>
        <c:axId val="1102157192"/>
      </c:barChart>
      <c:catAx>
        <c:axId val="11021552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90000"/>
                <a:lumOff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157192"/>
        <c:crosses val="autoZero"/>
        <c:auto val="1"/>
        <c:lblAlgn val="ctr"/>
        <c:lblOffset val="100"/>
        <c:noMultiLvlLbl val="0"/>
      </c:catAx>
      <c:valAx>
        <c:axId val="1102157192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102155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Incremental Media Contribution To Offtake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2.7318306374512671E-2"/>
          <c:y val="5.1991880205403589E-4"/>
          <c:w val="0.94536338725097457"/>
          <c:h val="0.819256941551402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69D4DAA-CF5D-4994-A7BD-8FAA7366B7A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2BF-42F6-8A87-66C02B25ABE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26E9EF2-F6FC-4D10-9B51-CABCD91A1B0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2BF-42F6-8A87-66C02B25ABE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F7AD918-5D4D-4052-BB80-B83039240A7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2BF-42F6-8A87-66C02B25ABE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1C07F6F-F2AB-4C5A-ACCE-A93036F8EFB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2BF-42F6-8A87-66C02B25ABE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5374853-9052-46F4-83FB-683505E8F91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02BF-42F6-8A87-66C02B25AB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
Pradesh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6.6812147298395255E-2</c:v>
                </c:pt>
                <c:pt idx="1">
                  <c:v>5.5608813436077695E-2</c:v>
                </c:pt>
                <c:pt idx="2">
                  <c:v>7.8339117444999912E-2</c:v>
                </c:pt>
                <c:pt idx="3">
                  <c:v>4.7368548630104715E-2</c:v>
                </c:pt>
                <c:pt idx="4">
                  <c:v>5.3922003747225049E-2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Sheet1!$R$10:$R$14</c15:f>
                <c15:dlblRangeCache>
                  <c:ptCount val="5"/>
                  <c:pt idx="0">
                    <c:v>0.7_x000d_(6.7%)</c:v>
                  </c:pt>
                  <c:pt idx="1">
                    <c:v>0.6_x000d_(5.6%)</c:v>
                  </c:pt>
                  <c:pt idx="2">
                    <c:v>1.1_x000d_(7.8%)</c:v>
                  </c:pt>
                  <c:pt idx="3">
                    <c:v>0.1_x000d_(4.7%)</c:v>
                  </c:pt>
                  <c:pt idx="4">
                    <c:v>0.2_x000d_(5.4%)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7197-4D9E-8558-E28063ECD9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Digital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bg1"/>
                        </a:solidFill>
                      </a:defRPr>
                    </a:pPr>
                    <a:fld id="{F2DA5575-BE7B-4754-938D-083F17E673B1}" type="CELLRANGE">
                      <a:rPr lang="en-US"/>
                      <a:pPr>
                        <a:defRPr b="1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02BF-42F6-8A87-66C02B25ABE8}"/>
                </c:ext>
              </c:extLst>
            </c:dLbl>
            <c:dLbl>
              <c:idx val="1"/>
              <c:layout>
                <c:manualLayout>
                  <c:x val="1.1852832985743127E-3"/>
                  <c:y val="-3.5084850085474431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bg1"/>
                        </a:solidFill>
                      </a:defRPr>
                    </a:pPr>
                    <a:fld id="{7B2EDB4D-D1B4-4872-A9C0-DB2B45AEC9AF}" type="CELLRANGE">
                      <a:rPr lang="en-US">
                        <a:solidFill>
                          <a:schemeClr val="bg1"/>
                        </a:solidFill>
                      </a:rPr>
                      <a:pPr>
                        <a:defRPr b="1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1BCA-4264-9710-6F2094EAE669}"/>
                </c:ext>
              </c:extLst>
            </c:dLbl>
            <c:dLbl>
              <c:idx val="2"/>
              <c:layout>
                <c:manualLayout>
                  <c:x val="-3.5558498957230684E-3"/>
                  <c:y val="3.5084850085475073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bg1"/>
                        </a:solidFill>
                      </a:defRPr>
                    </a:pPr>
                    <a:fld id="{FB0DB51A-4321-4E39-AA9A-224C80F4EE3E}" type="CELLRANGE">
                      <a:rPr lang="en-US">
                        <a:solidFill>
                          <a:schemeClr val="bg1"/>
                        </a:solidFill>
                      </a:rPr>
                      <a:pPr>
                        <a:defRPr b="1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1BCA-4264-9710-6F2094EAE669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bg1"/>
                        </a:solidFill>
                      </a:defRPr>
                    </a:pPr>
                    <a:fld id="{BD01A015-8075-4A00-8773-AA18627FC2F1}" type="CELLRANGE">
                      <a:rPr lang="en-US"/>
                      <a:pPr>
                        <a:defRPr b="1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2BF-42F6-8A87-66C02B25ABE8}"/>
                </c:ext>
              </c:extLst>
            </c:dLbl>
            <c:dLbl>
              <c:idx val="4"/>
              <c:layout>
                <c:manualLayout>
                  <c:x val="-1.7383954224834589E-16"/>
                  <c:y val="7.0169700170948221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bg1"/>
                        </a:solidFill>
                      </a:defRPr>
                    </a:pPr>
                    <a:fld id="{0CC9A73A-9BAD-41AA-8CEC-D657EE7F2D23}" type="CELLRANGE">
                      <a:rPr lang="en-US">
                        <a:solidFill>
                          <a:schemeClr val="bg1"/>
                        </a:solidFill>
                      </a:rPr>
                      <a:pPr>
                        <a:defRPr b="1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1BCA-4264-9710-6F2094EAE669}"/>
                </c:ext>
              </c:extLst>
            </c:dLbl>
            <c:dLbl>
              <c:idx val="5"/>
              <c:layout>
                <c:manualLayout>
                  <c:x val="7.2302281213035557E-2"/>
                  <c:y val="0.23506849557267867"/>
                </c:manualLayout>
              </c:layout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02-1BCA-4264-9710-6F2094EAE6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rgbClr val="31859C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
Pradesh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2.5650310781772795E-2</c:v>
                </c:pt>
                <c:pt idx="1">
                  <c:v>2.1400577737792609E-2</c:v>
                </c:pt>
                <c:pt idx="2">
                  <c:v>2.7059073249821246E-2</c:v>
                </c:pt>
                <c:pt idx="3">
                  <c:v>2.6751258432290051E-2</c:v>
                </c:pt>
                <c:pt idx="4">
                  <c:v>2.9211849333608663E-2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Sheet1!$S$10:$S$14</c15:f>
                <c15:dlblRangeCache>
                  <c:ptCount val="5"/>
                  <c:pt idx="0">
                    <c:v>0.3_x000d_(2.6%)</c:v>
                  </c:pt>
                  <c:pt idx="1">
                    <c:v>0.2_x000d_(2.1%)</c:v>
                  </c:pt>
                  <c:pt idx="2">
                    <c:v>0.4_x000d_(2.7%)</c:v>
                  </c:pt>
                  <c:pt idx="3">
                    <c:v>0.1_x000d_(2.7%)</c:v>
                  </c:pt>
                  <c:pt idx="4">
                    <c:v>0.1_x000d_(2.9%)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7197-4D9E-8558-E28063ECD9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 Media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92A37AD-CBDD-40F0-B55C-9637FA06ADB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42FE-48FE-B02B-1CF3912AA20C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2BF-42F6-8A87-66C02B25ABE8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2BF-42F6-8A87-66C02B25ABE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2FE-48FE-B02B-1CF3912AA20C}"/>
                </c:ext>
              </c:extLst>
            </c:dLbl>
            <c:dLbl>
              <c:idx val="4"/>
              <c:layout>
                <c:manualLayout>
                  <c:x val="7.2302281213035724E-2"/>
                  <c:y val="2.4559395059832036E-2"/>
                </c:manualLayout>
              </c:layout>
              <c:tx>
                <c:rich>
                  <a:bodyPr/>
                  <a:lstStyle/>
                  <a:p>
                    <a:fld id="{41CADD2E-C827-4454-A2E2-2446266BE38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42FE-48FE-B02B-1CF3912AA20C}"/>
                </c:ext>
              </c:extLst>
            </c:dLbl>
            <c:dLbl>
              <c:idx val="5"/>
              <c:layout>
                <c:manualLayout>
                  <c:x val="7.9413981004481868E-2"/>
                  <c:y val="0.15788182538463488"/>
                </c:manualLayout>
              </c:layout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06-42FE-48FE-B02B-1CF3912AA2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
Pradesh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3.275436295220889E-2</c:v>
                </c:pt>
                <c:pt idx="1">
                  <c:v>1.2258170492687608E-2</c:v>
                </c:pt>
                <c:pt idx="2">
                  <c:v>2.0800339606462815E-2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Sheet1!$T$10:$T$14</c15:f>
                <c15:dlblRangeCache>
                  <c:ptCount val="5"/>
                  <c:pt idx="0">
                    <c:v>0.3_x000d_(3.3%)</c:v>
                  </c:pt>
                  <c:pt idx="1">
                    <c:v>0.1_x000d_(1.2%)</c:v>
                  </c:pt>
                  <c:pt idx="2">
                    <c:v>0.3_x000d_(2.1%)</c:v>
                  </c:pt>
                  <c:pt idx="3">
                    <c:v>0.0_x000d_(0.0%)</c:v>
                  </c:pt>
                  <c:pt idx="4">
                    <c:v>0.0_x000d_(0.0%)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7197-4D9E-8558-E28063ECD9A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Activation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0449448227292167E-2"/>
                  <c:y val="0"/>
                </c:manualLayout>
              </c:layout>
              <c:tx>
                <c:rich>
                  <a:bodyPr/>
                  <a:lstStyle/>
                  <a:p>
                    <a:fld id="{58B96491-FDF4-4D1B-832C-56CABFB8BB2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42FE-48FE-B02B-1CF3912AA20C}"/>
                </c:ext>
              </c:extLst>
            </c:dLbl>
            <c:dLbl>
              <c:idx val="1"/>
              <c:layout>
                <c:manualLayout>
                  <c:x val="5.4523031734420385E-2"/>
                  <c:y val="-7.0169700170948798E-2"/>
                </c:manualLayout>
              </c:layout>
              <c:tx>
                <c:rich>
                  <a:bodyPr/>
                  <a:lstStyle/>
                  <a:p>
                    <a:fld id="{D1F58DED-B9F8-4A12-8074-D7BC4B27FCB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1BCA-4264-9710-6F2094EAE669}"/>
                </c:ext>
              </c:extLst>
            </c:dLbl>
            <c:dLbl>
              <c:idx val="2"/>
              <c:layout>
                <c:manualLayout>
                  <c:x val="7.9413981004481771E-2"/>
                  <c:y val="4.9118790119664205E-2"/>
                </c:manualLayout>
              </c:layout>
              <c:tx>
                <c:rich>
                  <a:bodyPr/>
                  <a:lstStyle/>
                  <a:p>
                    <a:fld id="{00957729-9C0C-4047-BD89-755EB506D1F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BCA-4264-9710-6F2094EAE669}"/>
                </c:ext>
              </c:extLst>
            </c:dLbl>
            <c:dLbl>
              <c:idx val="3"/>
              <c:layout>
                <c:manualLayout>
                  <c:x val="6.2820014824440967E-2"/>
                  <c:y val="0"/>
                </c:manualLayout>
              </c:layout>
              <c:tx>
                <c:rich>
                  <a:bodyPr/>
                  <a:lstStyle/>
                  <a:p>
                    <a:fld id="{1202D28E-52B2-4A9E-B4E0-90E09FB7CE9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02BF-42F6-8A87-66C02B25ABE8}"/>
                </c:ext>
              </c:extLst>
            </c:dLbl>
            <c:dLbl>
              <c:idx val="4"/>
              <c:layout>
                <c:manualLayout>
                  <c:x val="8.1784547601630578E-2"/>
                  <c:y val="-5.6135760136759152E-2"/>
                </c:manualLayout>
              </c:layout>
              <c:tx>
                <c:rich>
                  <a:bodyPr/>
                  <a:lstStyle/>
                  <a:p>
                    <a:fld id="{85E801D9-D676-4736-92E8-F86D30B986C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1BCA-4264-9710-6F2094EAE669}"/>
                </c:ext>
              </c:extLst>
            </c:dLbl>
            <c:dLbl>
              <c:idx val="5"/>
              <c:layout>
                <c:manualLayout>
                  <c:x val="8.2969830900204752E-2"/>
                  <c:y val="7.36781851794963E-2"/>
                </c:manualLayout>
              </c:layout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0C-02BF-42F6-8A87-66C02B25AB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rgbClr val="92D050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
Pradesh</c:v>
                </c:pt>
              </c:strCache>
            </c:strRef>
          </c:cat>
          <c:val>
            <c:numRef>
              <c:f>Sheet1!$E$2:$E$6</c:f>
              <c:numCache>
                <c:formatCode>0.0%</c:formatCode>
                <c:ptCount val="5"/>
                <c:pt idx="0">
                  <c:v>8.8147397902096809E-3</c:v>
                </c:pt>
                <c:pt idx="1">
                  <c:v>8.429264431027695E-3</c:v>
                </c:pt>
                <c:pt idx="2">
                  <c:v>5.9518084682576074E-3</c:v>
                </c:pt>
                <c:pt idx="3">
                  <c:v>3.5435110752569661E-3</c:v>
                </c:pt>
                <c:pt idx="4">
                  <c:v>9.8193091776873297E-4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Sheet1!$U$10:$U$14</c15:f>
                <c15:dlblRangeCache>
                  <c:ptCount val="5"/>
                  <c:pt idx="0">
                    <c:v>0.1_x000d_(0.9%)</c:v>
                  </c:pt>
                  <c:pt idx="1">
                    <c:v>0.1_x000d_(0.8%)</c:v>
                  </c:pt>
                  <c:pt idx="2">
                    <c:v>0.1_x000d_(0.6%)</c:v>
                  </c:pt>
                  <c:pt idx="3">
                    <c:v>0.0_x000d_(0.4%)</c:v>
                  </c:pt>
                  <c:pt idx="4">
                    <c:v>0.0_x000d_(0.1%)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7197-4D9E-8558-E28063ECD9A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Cons Promo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dLbls>
            <c:dLbl>
              <c:idx val="0"/>
              <c:layout>
                <c:manualLayout>
                  <c:x val="-1.1852832985743561E-3"/>
                  <c:y val="3.5084850085474431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bg1"/>
                        </a:solidFill>
                      </a:defRPr>
                    </a:pPr>
                    <a:fld id="{95A984BD-B26C-479C-BFBB-9A1C5C2258FB}" type="CELLRANGE">
                      <a:rPr lang="en-US">
                        <a:solidFill>
                          <a:schemeClr val="bg1"/>
                        </a:solidFill>
                      </a:rPr>
                      <a:pPr>
                        <a:defRPr b="1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541B-4420-8CEE-EE7548B4477D}"/>
                </c:ext>
              </c:extLst>
            </c:dLbl>
            <c:dLbl>
              <c:idx val="1"/>
              <c:layout>
                <c:manualLayout>
                  <c:x val="0"/>
                  <c:y val="-5.9644245145306529E-2"/>
                </c:manualLayout>
              </c:layout>
              <c:tx>
                <c:rich>
                  <a:bodyPr/>
                  <a:lstStyle/>
                  <a:p>
                    <a:fld id="{038F5979-68FE-4216-9C9F-F195658B011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541B-4420-8CEE-EE7548B4477D}"/>
                </c:ext>
              </c:extLst>
            </c:dLbl>
            <c:dLbl>
              <c:idx val="2"/>
              <c:layout>
                <c:manualLayout>
                  <c:x val="4.7411331942974243E-3"/>
                  <c:y val="-7.7186670188043746E-2"/>
                </c:manualLayout>
              </c:layout>
              <c:tx>
                <c:rich>
                  <a:bodyPr/>
                  <a:lstStyle/>
                  <a:p>
                    <a:fld id="{0ECA6FA7-DAF9-415B-8A70-77240F3E4EB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541B-4420-8CEE-EE7548B4477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ADA5FC4-0864-4D8E-8DFD-19AEBFB7611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A95-44F1-BD91-67575EC89F6E}"/>
                </c:ext>
              </c:extLst>
            </c:dLbl>
            <c:dLbl>
              <c:idx val="4"/>
              <c:layout>
                <c:manualLayout>
                  <c:x val="5.9264164928717895E-2"/>
                  <c:y val="-0.13683091533335029"/>
                </c:manualLayout>
              </c:layout>
              <c:tx>
                <c:rich>
                  <a:bodyPr/>
                  <a:lstStyle/>
                  <a:p>
                    <a:fld id="{EA6E03D0-A822-456A-A58E-C1AD1EA69AF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545E-4C55-BF3F-A37DDBE80D95}"/>
                </c:ext>
              </c:extLst>
            </c:dLbl>
            <c:dLbl>
              <c:idx val="5"/>
              <c:layout>
                <c:manualLayout>
                  <c:x val="7.2302281213035557E-2"/>
                  <c:y val="-4.9118790119664205E-2"/>
                </c:manualLayout>
              </c:layout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  <c:ext xmlns:c16="http://schemas.microsoft.com/office/drawing/2014/chart" uri="{C3380CC4-5D6E-409C-BE32-E72D297353CC}">
                  <c16:uniqueId val="{00000003-545E-4C55-BF3F-A37DDBE80D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rgbClr val="7030A0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
Pradesh</c:v>
                </c:pt>
              </c:strCache>
            </c:strRef>
          </c:cat>
          <c:val>
            <c:numRef>
              <c:f>Sheet1!$F$2:$F$6</c:f>
              <c:numCache>
                <c:formatCode>0.00%</c:formatCode>
                <c:ptCount val="5"/>
                <c:pt idx="0">
                  <c:v>3.3962670984220067E-2</c:v>
                </c:pt>
                <c:pt idx="1">
                  <c:v>8.0580845430834828E-3</c:v>
                </c:pt>
                <c:pt idx="2" formatCode="0.0%">
                  <c:v>5.819311544690643E-3</c:v>
                </c:pt>
                <c:pt idx="3">
                  <c:v>2.2024780397985064E-3</c:v>
                </c:pt>
                <c:pt idx="4" formatCode="0.0%">
                  <c:v>2.430311883101108E-3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Sheet1!$V$10:$V$14</c15:f>
                <c15:dlblRangeCache>
                  <c:ptCount val="5"/>
                  <c:pt idx="0">
                    <c:v>0.4_x000d_(3.40%)</c:v>
                  </c:pt>
                  <c:pt idx="1">
                    <c:v>0.1_x000d_(0.8%)</c:v>
                  </c:pt>
                  <c:pt idx="2">
                    <c:v>0.1_x000d_(0.6%)</c:v>
                  </c:pt>
                  <c:pt idx="3">
                    <c:v>0.0_x000d_(0.2%)</c:v>
                  </c:pt>
                  <c:pt idx="4">
                    <c:v>0.0_x000d_(0.2%)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8B61-49CD-9A1E-51B9761F9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axId val="179241728"/>
        <c:axId val="179243264"/>
      </c:barChart>
      <c:catAx>
        <c:axId val="179241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43264"/>
        <c:crosses val="autoZero"/>
        <c:auto val="1"/>
        <c:lblAlgn val="ctr"/>
        <c:lblOffset val="100"/>
        <c:noMultiLvlLbl val="0"/>
      </c:catAx>
      <c:valAx>
        <c:axId val="179243264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79241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2017 TV Activity</a:t>
            </a:r>
          </a:p>
        </c:rich>
      </c:tx>
      <c:layout>
        <c:manualLayout>
          <c:xMode val="edge"/>
          <c:yMode val="edge"/>
          <c:x val="0.41898278952352863"/>
          <c:y val="3.5234908638933742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207009412343029"/>
          <c:y val="0.16961344329000294"/>
          <c:w val="0.84417626281612212"/>
          <c:h val="0.631306909926256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Qtr1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Sheet1!$B$2:$B$6</c:f>
              <c:numCache>
                <c:formatCode>_ * #,##0_ ;_ * \-#,##0_ ;_ * "-"??_ ;_ @_ </c:formatCode>
                <c:ptCount val="5"/>
                <c:pt idx="0">
                  <c:v>1831.0300000000007</c:v>
                </c:pt>
                <c:pt idx="1">
                  <c:v>1150.94</c:v>
                </c:pt>
                <c:pt idx="2">
                  <c:v>1150.94</c:v>
                </c:pt>
                <c:pt idx="3">
                  <c:v>2292.6999999999998</c:v>
                </c:pt>
                <c:pt idx="4">
                  <c:v>730.72999999999968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A1-46FF-8270-C4C2D96F71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Qtr2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Sheet1!$C$2:$C$6</c:f>
              <c:numCache>
                <c:formatCode>_ * #,##0_ ;_ * \-#,##0_ ;_ * "-"??_ ;_ @_ </c:formatCode>
                <c:ptCount val="5"/>
                <c:pt idx="0">
                  <c:v>1739.2200000000003</c:v>
                </c:pt>
                <c:pt idx="1">
                  <c:v>1279.7</c:v>
                </c:pt>
                <c:pt idx="2">
                  <c:v>1279.7</c:v>
                </c:pt>
                <c:pt idx="3">
                  <c:v>1537.0899999999995</c:v>
                </c:pt>
                <c:pt idx="4">
                  <c:v>734.03999999999985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A1-46FF-8270-C4C2D96F71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Qtr3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Sheet1!$D$2:$D$6</c:f>
              <c:numCache>
                <c:formatCode>_ * #,##0_ ;_ * \-#,##0_ ;_ * "-"??_ ;_ @_ </c:formatCode>
                <c:ptCount val="5"/>
                <c:pt idx="0">
                  <c:v>570.05000000000018</c:v>
                </c:pt>
                <c:pt idx="1">
                  <c:v>360.28999999999991</c:v>
                </c:pt>
                <c:pt idx="2">
                  <c:v>360.28999999999991</c:v>
                </c:pt>
                <c:pt idx="3">
                  <c:v>460.20999999999992</c:v>
                </c:pt>
                <c:pt idx="4">
                  <c:v>206.20999999999987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A1-46FF-8270-C4C2D96F715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Qtr4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Sheet1!$E$2:$E$6</c:f>
              <c:numCache>
                <c:formatCode>_ * #,##0_ ;_ * \-#,##0_ ;_ * "-"??_ ;_ @_ </c:formatCode>
                <c:ptCount val="5"/>
                <c:pt idx="0">
                  <c:v>1032.0899999999999</c:v>
                </c:pt>
                <c:pt idx="1">
                  <c:v>587.86999999999989</c:v>
                </c:pt>
                <c:pt idx="2">
                  <c:v>587.86999999999989</c:v>
                </c:pt>
                <c:pt idx="3">
                  <c:v>1069.0699999999993</c:v>
                </c:pt>
                <c:pt idx="4">
                  <c:v>379.23999999999984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A1-46FF-8270-C4C2D96F71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9885568"/>
        <c:axId val="179887104"/>
      </c:barChart>
      <c:catAx>
        <c:axId val="179885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887104"/>
        <c:crosses val="autoZero"/>
        <c:auto val="1"/>
        <c:lblAlgn val="ctr"/>
        <c:lblOffset val="100"/>
        <c:noMultiLvlLbl val="0"/>
      </c:catAx>
      <c:valAx>
        <c:axId val="179887104"/>
        <c:scaling>
          <c:orientation val="minMax"/>
        </c:scaling>
        <c:delete val="1"/>
        <c:axPos val="l"/>
        <c:numFmt formatCode="_ * #,##0_ ;_ * \-#,##0_ ;_ * &quot;-&quot;??_ ;_ @_ " sourceLinked="1"/>
        <c:majorTickMark val="none"/>
        <c:minorTickMark val="none"/>
        <c:tickLblPos val="nextTo"/>
        <c:crossAx val="17988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3.258844840312021E-2"/>
          <c:y val="0.31503707526213476"/>
          <c:w val="7.5756778736349006E-2"/>
          <c:h val="0.374653430918308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kern="1200" spc="0" baseline="0" dirty="0">
                <a:solidFill>
                  <a:srgbClr val="0D0D0D"/>
                </a:solidFill>
                <a:effectLst/>
              </a:rPr>
              <a:t>Baseline Media Contribution To Offtake</a:t>
            </a:r>
            <a:endParaRPr lang="en-IN" sz="1400" dirty="0">
              <a:effectLst/>
            </a:endParaRPr>
          </a:p>
        </c:rich>
      </c:tx>
      <c:layout>
        <c:manualLayout>
          <c:xMode val="edge"/>
          <c:yMode val="edge"/>
          <c:x val="0.34291739098053542"/>
          <c:y val="0.1333224303248028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2.7318306374512671E-2"/>
          <c:y val="5.1991880205403589E-4"/>
          <c:w val="0.94536338725097457"/>
          <c:h val="0.819256941551402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DB24CB1-9526-4059-B25E-0CC089F0BD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386-4880-BCD4-CB705F6C0DE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F346C8D-8B57-4F5C-92D8-BA6B70B6BF8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386-4880-BCD4-CB705F6C0DE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AA95AE8-4AB4-4EA5-9DAB-8099AE847A1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386-4880-BCD4-CB705F6C0DE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BDB421D-CD8C-4DD9-9E80-81CB4E1E080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386-4880-BCD4-CB705F6C0DE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D5F4556-DCE3-489C-B19B-A752FEBD583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386-4880-BCD4-CB705F6C0D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
Pradesh</c:v>
                </c:pt>
              </c:strCache>
            </c:strRef>
          </c:cat>
          <c:val>
            <c:numRef>
              <c:f>Sheet1!$B$2:$B$6</c:f>
              <c:numCache>
                <c:formatCode>0.0%</c:formatCode>
                <c:ptCount val="5"/>
                <c:pt idx="0">
                  <c:v>5.052682948499744E-2</c:v>
                </c:pt>
                <c:pt idx="1">
                  <c:v>1.6556980924231413E-2</c:v>
                </c:pt>
                <c:pt idx="2">
                  <c:v>2.9489849893344935E-2</c:v>
                </c:pt>
                <c:pt idx="3">
                  <c:v>4.0224203067737545E-2</c:v>
                </c:pt>
                <c:pt idx="4">
                  <c:v>6.0363518257045418E-2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Sheet1!$P$10:$P$14</c15:f>
                <c15:dlblRangeCache>
                  <c:ptCount val="5"/>
                  <c:pt idx="0">
                    <c:v>0.5_x000d_(5.1%)</c:v>
                  </c:pt>
                  <c:pt idx="1">
                    <c:v>0.2_x000d_(1.7%)</c:v>
                  </c:pt>
                  <c:pt idx="2">
                    <c:v>0.4_x000d_(2.9%)</c:v>
                  </c:pt>
                  <c:pt idx="3">
                    <c:v>0.1_x000d_(4.0%)</c:v>
                  </c:pt>
                  <c:pt idx="4">
                    <c:v>0.2_x000d_(6.0%)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6386-4880-BCD4-CB705F6C0D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Digital</c:v>
                </c:pt>
              </c:strCache>
            </c:strRef>
          </c:tx>
          <c:spPr>
            <a:solidFill>
              <a:srgbClr val="31859C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bg1"/>
                        </a:solidFill>
                      </a:defRPr>
                    </a:pPr>
                    <a:fld id="{00641580-9E42-4E65-BEA1-2039AD998ECD}" type="CELLRANGE">
                      <a:rPr lang="en-US"/>
                      <a:pPr>
                        <a:defRPr b="1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6386-4880-BCD4-CB705F6C0DE0}"/>
                </c:ext>
              </c:extLst>
            </c:dLbl>
            <c:dLbl>
              <c:idx val="1"/>
              <c:layout>
                <c:manualLayout>
                  <c:x val="-2.370566597148756E-3"/>
                  <c:y val="3.5084850085474431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bg1"/>
                        </a:solidFill>
                      </a:defRPr>
                    </a:pPr>
                    <a:fld id="{C02960D9-0577-4BAE-A31B-FE22FD490F3E}" type="CELLRANGE">
                      <a:rPr lang="en-US">
                        <a:solidFill>
                          <a:schemeClr val="bg1"/>
                        </a:solidFill>
                      </a:rPr>
                      <a:pPr>
                        <a:defRPr b="1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6386-4880-BCD4-CB705F6C0DE0}"/>
                </c:ext>
              </c:extLst>
            </c:dLbl>
            <c:dLbl>
              <c:idx val="2"/>
              <c:layout>
                <c:manualLayout>
                  <c:x val="3.5558498957230684E-3"/>
                  <c:y val="3.5084850085473143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bg1"/>
                        </a:solidFill>
                      </a:defRPr>
                    </a:pPr>
                    <a:fld id="{A1CE2806-81EF-42AA-B8A8-7BE2623385B7}" type="CELLRANGE">
                      <a:rPr lang="en-US">
                        <a:solidFill>
                          <a:schemeClr val="bg1"/>
                        </a:solidFill>
                      </a:rPr>
                      <a:pPr>
                        <a:defRPr b="1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6386-4880-BCD4-CB705F6C0DE0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bg1"/>
                        </a:solidFill>
                      </a:defRPr>
                    </a:pPr>
                    <a:fld id="{621098B6-B144-475E-8607-E95B87E3E13A}" type="CELLRANGE">
                      <a:rPr lang="en-US"/>
                      <a:pPr>
                        <a:defRPr b="1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6386-4880-BCD4-CB705F6C0DE0}"/>
                </c:ext>
              </c:extLst>
            </c:dLbl>
            <c:dLbl>
              <c:idx val="4"/>
              <c:layout>
                <c:manualLayout>
                  <c:x val="-1.18528329857453E-3"/>
                  <c:y val="3.5084850085474431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bg1"/>
                        </a:solidFill>
                      </a:defRPr>
                    </a:pPr>
                    <a:fld id="{9056A7FD-0DF7-444E-9005-CE2E618DBD61}" type="CELLRANGE">
                      <a:rPr lang="en-US">
                        <a:solidFill>
                          <a:schemeClr val="bg1"/>
                        </a:solidFill>
                      </a:rPr>
                      <a:pPr>
                        <a:defRPr b="1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6386-4880-BCD4-CB705F6C0D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rgbClr val="31859C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
Pradesh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1.6550706823314127E-2</c:v>
                </c:pt>
                <c:pt idx="1">
                  <c:v>2.4255994968099194E-2</c:v>
                </c:pt>
                <c:pt idx="2">
                  <c:v>1.1262314061728363E-2</c:v>
                </c:pt>
                <c:pt idx="3">
                  <c:v>1.2439734218081231E-2</c:v>
                </c:pt>
                <c:pt idx="4">
                  <c:v>1.4891181397368065E-2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Sheet1!$Q$10:$Q$14</c15:f>
                <c15:dlblRangeCache>
                  <c:ptCount val="5"/>
                  <c:pt idx="0">
                    <c:v>0.2_x000d_(1.7%)</c:v>
                  </c:pt>
                  <c:pt idx="1">
                    <c:v>0.3_x000d_(2.4%)</c:v>
                  </c:pt>
                  <c:pt idx="2">
                    <c:v>0.2_x000d_(1.1%)</c:v>
                  </c:pt>
                  <c:pt idx="3">
                    <c:v>0.0_x000d_(1.2%)</c:v>
                  </c:pt>
                  <c:pt idx="4">
                    <c:v>0.0_x000d_(1.5%)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6386-4880-BCD4-CB705F6C0D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bg1"/>
                        </a:solidFill>
                      </a:defRPr>
                    </a:pPr>
                    <a:fld id="{A131AE61-DFE8-4152-A2E9-A41A007B3B67}" type="CELLRANGE">
                      <a:rPr lang="en-US"/>
                      <a:pPr>
                        <a:defRPr b="1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E-6386-4880-BCD4-CB705F6C0DE0}"/>
                </c:ext>
              </c:extLst>
            </c:dLbl>
            <c:dLbl>
              <c:idx val="1"/>
              <c:layout>
                <c:manualLayout>
                  <c:x val="-1.1852832985743997E-3"/>
                  <c:y val="-7.0169700170948221E-3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 b="1">
                        <a:solidFill>
                          <a:schemeClr val="bg1"/>
                        </a:solidFill>
                      </a:defRPr>
                    </a:pPr>
                    <a:fld id="{F594979F-DD71-47B4-8D3F-5C5A0A9AE4F3}" type="CELLRANGE">
                      <a:rPr lang="en-US">
                        <a:solidFill>
                          <a:schemeClr val="bg1"/>
                        </a:solidFill>
                      </a:rPr>
                      <a:pPr>
                        <a:defRPr b="1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6386-4880-BCD4-CB705F6C0DE0}"/>
                </c:ext>
              </c:extLst>
            </c:dLbl>
            <c:dLbl>
              <c:idx val="2"/>
              <c:layout>
                <c:manualLayout>
                  <c:x val="2.3705665971486254E-3"/>
                  <c:y val="-7.3678185179496369E-2"/>
                </c:manualLayout>
              </c:layout>
              <c:tx>
                <c:rich>
                  <a:bodyPr/>
                  <a:lstStyle/>
                  <a:p>
                    <a:fld id="{908AB351-FD31-44B0-8483-5D61C3A9EAB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0-6386-4880-BCD4-CB705F6C0DE0}"/>
                </c:ext>
              </c:extLst>
            </c:dLbl>
            <c:dLbl>
              <c:idx val="3"/>
              <c:layout>
                <c:manualLayout>
                  <c:x val="6.7561148018738387E-2"/>
                  <c:y val="3.1576365076926974E-2"/>
                </c:manualLayout>
              </c:layout>
              <c:tx>
                <c:rich>
                  <a:bodyPr/>
                  <a:lstStyle/>
                  <a:p>
                    <a:fld id="{AD79438A-911D-4979-9308-6207E7D0706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6386-4880-BCD4-CB705F6C0DE0}"/>
                </c:ext>
              </c:extLst>
            </c:dLbl>
            <c:dLbl>
              <c:idx val="4"/>
              <c:layout>
                <c:manualLayout>
                  <c:x val="6.7561148018738304E-2"/>
                  <c:y val="7.0169700170948862E-3"/>
                </c:manualLayout>
              </c:layout>
              <c:tx>
                <c:rich>
                  <a:bodyPr/>
                  <a:lstStyle/>
                  <a:p>
                    <a:fld id="{7D541E71-C28A-444E-8A87-06CE3AB547C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6386-4880-BCD4-CB705F6C0D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accent2"/>
                    </a:solidFill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
Pradesh</c:v>
                </c:pt>
              </c:strCache>
            </c:strRef>
          </c:cat>
          <c:val>
            <c:numRef>
              <c:f>Sheet1!$D$2:$D$6</c:f>
              <c:numCache>
                <c:formatCode>0.0%</c:formatCode>
                <c:ptCount val="5"/>
                <c:pt idx="0">
                  <c:v>5.6336420350203129E-2</c:v>
                </c:pt>
                <c:pt idx="1">
                  <c:v>2.4165974970302928E-2</c:v>
                </c:pt>
                <c:pt idx="2">
                  <c:v>9.3466829006435288E-3</c:v>
                </c:pt>
                <c:pt idx="3">
                  <c:v>2.3794671856771903E-3</c:v>
                </c:pt>
                <c:pt idx="4">
                  <c:v>9.0266152194235091E-4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Sheet1!$R$10:$R$14</c15:f>
                <c15:dlblRangeCache>
                  <c:ptCount val="5"/>
                  <c:pt idx="0">
                    <c:v>0.6_x000d_(5.6%)</c:v>
                  </c:pt>
                  <c:pt idx="1">
                    <c:v>0.3_x000d_(2.4%)</c:v>
                  </c:pt>
                  <c:pt idx="2">
                    <c:v>0.1_x000d_(0.9%)</c:v>
                  </c:pt>
                  <c:pt idx="3">
                    <c:v>0.0_x000d_(0.2%)</c:v>
                  </c:pt>
                  <c:pt idx="4">
                    <c:v>0.0_x000d_(0.1%)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6386-4880-BCD4-CB705F6C0D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axId val="179241728"/>
        <c:axId val="179243264"/>
      </c:barChart>
      <c:catAx>
        <c:axId val="179241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43264"/>
        <c:crosses val="autoZero"/>
        <c:auto val="1"/>
        <c:lblAlgn val="ctr"/>
        <c:lblOffset val="100"/>
        <c:noMultiLvlLbl val="0"/>
      </c:catAx>
      <c:valAx>
        <c:axId val="179243264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79241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2018 TV Activity</a:t>
            </a:r>
          </a:p>
        </c:rich>
      </c:tx>
      <c:layout>
        <c:manualLayout>
          <c:xMode val="edge"/>
          <c:yMode val="edge"/>
          <c:x val="0.41898278952352863"/>
          <c:y val="3.5234908638933742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207009412343029"/>
          <c:y val="0.16961344329000294"/>
          <c:w val="0.84417626281612212"/>
          <c:h val="0.631306909926256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Qtr1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Sheet1!$B$2:$B$6</c:f>
              <c:numCache>
                <c:formatCode>_ * #,##0_ ;_ * \-#,##0_ ;_ * "-"??_ ;_ @_ 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A1-46FF-8270-C4C2D96F71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Qtr2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Sheet1!$C$2:$C$6</c:f>
              <c:numCache>
                <c:formatCode>_ * #,##0_ ;_ * \-#,##0_ ;_ * "-"??_ ;_ @_ </c:formatCode>
                <c:ptCount val="5"/>
                <c:pt idx="0">
                  <c:v>2545.6999999999998</c:v>
                </c:pt>
                <c:pt idx="1">
                  <c:v>0</c:v>
                </c:pt>
                <c:pt idx="2">
                  <c:v>0</c:v>
                </c:pt>
                <c:pt idx="3">
                  <c:v>2360.5999999999995</c:v>
                </c:pt>
                <c:pt idx="4">
                  <c:v>929.71999999999946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A1-46FF-8270-C4C2D96F715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Qtr3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Sheet1!$D$2:$D$6</c:f>
              <c:numCache>
                <c:formatCode>_ * #,##0_ ;_ * \-#,##0_ ;_ * "-"??_ ;_ @_ </c:formatCode>
                <c:ptCount val="5"/>
                <c:pt idx="0">
                  <c:v>1532.2600000000002</c:v>
                </c:pt>
                <c:pt idx="1">
                  <c:v>791.22999999999968</c:v>
                </c:pt>
                <c:pt idx="2">
                  <c:v>791.22999999999968</c:v>
                </c:pt>
                <c:pt idx="3">
                  <c:v>1229.1199999999999</c:v>
                </c:pt>
                <c:pt idx="4">
                  <c:v>390.4499999999997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A1-46FF-8270-C4C2D96F715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Qtr4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Sheet1!$E$2:$E$6</c:f>
              <c:numCache>
                <c:formatCode>_ * #,##0_ ;_ * \-#,##0_ ;_ * "-"??_ ;_ @_ </c:formatCode>
                <c:ptCount val="5"/>
                <c:pt idx="0">
                  <c:v>706.13000000000011</c:v>
                </c:pt>
                <c:pt idx="1">
                  <c:v>442.62999999999988</c:v>
                </c:pt>
                <c:pt idx="2">
                  <c:v>442.62999999999988</c:v>
                </c:pt>
                <c:pt idx="3">
                  <c:v>525.5999999999998</c:v>
                </c:pt>
                <c:pt idx="4">
                  <c:v>220.64999999999981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A1-46FF-8270-C4C2D96F71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9885568"/>
        <c:axId val="179887104"/>
      </c:barChart>
      <c:catAx>
        <c:axId val="179885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887104"/>
        <c:crosses val="autoZero"/>
        <c:auto val="1"/>
        <c:lblAlgn val="ctr"/>
        <c:lblOffset val="100"/>
        <c:noMultiLvlLbl val="0"/>
      </c:catAx>
      <c:valAx>
        <c:axId val="179887104"/>
        <c:scaling>
          <c:orientation val="minMax"/>
        </c:scaling>
        <c:delete val="1"/>
        <c:axPos val="l"/>
        <c:numFmt formatCode="_ * #,##0_ ;_ * \-#,##0_ ;_ * &quot;-&quot;??_ ;_ @_ " sourceLinked="1"/>
        <c:majorTickMark val="none"/>
        <c:minorTickMark val="none"/>
        <c:tickLblPos val="nextTo"/>
        <c:crossAx val="179885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3.258844840312021E-2"/>
          <c:y val="0.31503707526213476"/>
          <c:w val="7.5756778736349006E-2"/>
          <c:h val="0.374653430918308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810611541938436E-2"/>
          <c:y val="7.8580729541222458E-2"/>
          <c:w val="0.96752410445697556"/>
          <c:h val="0.482195440845382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ND (2019)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
Pradesh</c:v>
                </c:pt>
              </c:strCache>
            </c:strRef>
          </c:cat>
          <c:val>
            <c:numRef>
              <c:f>Sheet1!$B$2:$B$6</c:f>
              <c:numCache>
                <c:formatCode>#,##0.0</c:formatCode>
                <c:ptCount val="5"/>
                <c:pt idx="0">
                  <c:v>76.872991999999996</c:v>
                </c:pt>
                <c:pt idx="1">
                  <c:v>78.345573000000002</c:v>
                </c:pt>
                <c:pt idx="2">
                  <c:v>80.724954999999994</c:v>
                </c:pt>
                <c:pt idx="3">
                  <c:v>21.775211417236996</c:v>
                </c:pt>
                <c:pt idx="4">
                  <c:v>16.114229999999999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A3-417A-AEE0-7491D993C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7671871"/>
        <c:axId val="647422879"/>
      </c:barChart>
      <c:catAx>
        <c:axId val="277671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422879"/>
        <c:crosses val="autoZero"/>
        <c:auto val="1"/>
        <c:lblAlgn val="ctr"/>
        <c:lblOffset val="100"/>
        <c:noMultiLvlLbl val="0"/>
      </c:catAx>
      <c:valAx>
        <c:axId val="647422879"/>
        <c:scaling>
          <c:orientation val="minMax"/>
          <c:max val="100"/>
        </c:scaling>
        <c:delete val="1"/>
        <c:axPos val="l"/>
        <c:numFmt formatCode="#,##0.0" sourceLinked="1"/>
        <c:majorTickMark val="out"/>
        <c:minorTickMark val="none"/>
        <c:tickLblPos val="nextTo"/>
        <c:crossAx val="27767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7810611541938436E-2"/>
          <c:y val="2.7158184981165789E-2"/>
          <c:w val="0.96752410445697556"/>
          <c:h val="0.528530430147839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IPS (2019)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C0-4082-A1FF-2FEF787A0220}"/>
              </c:ext>
            </c:extLst>
          </c:dPt>
          <c:dLbls>
            <c:dLbl>
              <c:idx val="2"/>
              <c:layout>
                <c:manualLayout>
                  <c:x val="7.0621959814993352E-3"/>
                  <c:y val="9.680128905779659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8C0-4082-A1FF-2FEF787A02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
Pradesh</c:v>
                </c:pt>
              </c:strCache>
            </c:strRef>
          </c:cat>
          <c:val>
            <c:numRef>
              <c:f>Sheet1!$B$2:$B$6</c:f>
              <c:numCache>
                <c:formatCode>#,##0.0</c:formatCode>
                <c:ptCount val="5"/>
                <c:pt idx="0">
                  <c:v>3.4961908850616013</c:v>
                </c:pt>
                <c:pt idx="1">
                  <c:v>3.9461643</c:v>
                </c:pt>
                <c:pt idx="2">
                  <c:v>4.0574376239930565</c:v>
                </c:pt>
                <c:pt idx="3">
                  <c:v>2.8112212203900331</c:v>
                </c:pt>
                <c:pt idx="4">
                  <c:v>1.9946473166666669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8C0-4082-A1FF-2FEF787A02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7671871"/>
        <c:axId val="647422879"/>
      </c:barChart>
      <c:catAx>
        <c:axId val="277671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7422879"/>
        <c:crosses val="autoZero"/>
        <c:auto val="1"/>
        <c:lblAlgn val="ctr"/>
        <c:lblOffset val="100"/>
        <c:noMultiLvlLbl val="0"/>
      </c:catAx>
      <c:valAx>
        <c:axId val="647422879"/>
        <c:scaling>
          <c:orientation val="minMax"/>
          <c:max val="5"/>
        </c:scaling>
        <c:delete val="1"/>
        <c:axPos val="l"/>
        <c:numFmt formatCode="#,##0.0" sourceLinked="1"/>
        <c:majorTickMark val="out"/>
        <c:minorTickMark val="none"/>
        <c:tickLblPos val="nextTo"/>
        <c:crossAx val="277671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Number</a:t>
            </a:r>
            <a:r>
              <a:rPr lang="en-IN" b="1" baseline="0" dirty="0"/>
              <a:t> of Stores</a:t>
            </a:r>
            <a:endParaRPr lang="en-I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SPRITE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Delhi</c:v>
                </c:pt>
                <c:pt idx="1">
                  <c:v>Maharashtra</c:v>
                </c:pt>
                <c:pt idx="2">
                  <c:v>Uttar Pradesh</c:v>
                </c:pt>
              </c:strCache>
            </c:strRef>
          </c:cat>
          <c:val>
            <c:numRef>
              <c:f>Sheet1!$B$2:$D$2</c:f>
              <c:numCache>
                <c:formatCode>#,##0</c:formatCode>
                <c:ptCount val="3"/>
                <c:pt idx="0">
                  <c:v>68896</c:v>
                </c:pt>
                <c:pt idx="1">
                  <c:v>280101.2558983824</c:v>
                </c:pt>
                <c:pt idx="2">
                  <c:v>458905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2D-4F0A-A146-6DD889D2EFD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Thums_Up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Delhi</c:v>
                </c:pt>
                <c:pt idx="1">
                  <c:v>Maharashtra</c:v>
                </c:pt>
                <c:pt idx="2">
                  <c:v>Uttar Pradesh</c:v>
                </c:pt>
              </c:strCache>
            </c:strRef>
          </c:cat>
          <c:val>
            <c:numRef>
              <c:f>Sheet1!$B$3:$D$3</c:f>
              <c:numCache>
                <c:formatCode>#,##0</c:formatCode>
                <c:ptCount val="3"/>
                <c:pt idx="0">
                  <c:v>65010</c:v>
                </c:pt>
                <c:pt idx="1">
                  <c:v>277653.49916221621</c:v>
                </c:pt>
                <c:pt idx="2">
                  <c:v>439736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2D-4F0A-A146-6DD889D2EFD0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Appy_Fizz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Delhi</c:v>
                </c:pt>
                <c:pt idx="1">
                  <c:v>Maharashtra</c:v>
                </c:pt>
                <c:pt idx="2">
                  <c:v>Uttar Pradesh</c:v>
                </c:pt>
              </c:strCache>
            </c:strRef>
          </c:cat>
          <c:val>
            <c:numRef>
              <c:f>Sheet1!$B$4:$D$4</c:f>
              <c:numCache>
                <c:formatCode>#,##0</c:formatCode>
                <c:ptCount val="3"/>
                <c:pt idx="0">
                  <c:v>140128</c:v>
                </c:pt>
                <c:pt idx="1">
                  <c:v>167397</c:v>
                </c:pt>
                <c:pt idx="2">
                  <c:v>295472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2D-4F0A-A146-6DD889D2EFD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M_Dew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Delhi</c:v>
                </c:pt>
                <c:pt idx="1">
                  <c:v>Maharashtra</c:v>
                </c:pt>
                <c:pt idx="2">
                  <c:v>Uttar Pradesh</c:v>
                </c:pt>
              </c:strCache>
            </c:strRef>
          </c:cat>
          <c:val>
            <c:numRef>
              <c:f>Sheet1!$B$5:$D$5</c:f>
              <c:numCache>
                <c:formatCode>#,##0</c:formatCode>
                <c:ptCount val="3"/>
                <c:pt idx="0">
                  <c:v>39349</c:v>
                </c:pt>
                <c:pt idx="1">
                  <c:v>85647</c:v>
                </c:pt>
                <c:pt idx="2">
                  <c:v>388298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2D-4F0A-A146-6DD889D2EFD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LIMCA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Delhi</c:v>
                </c:pt>
                <c:pt idx="1">
                  <c:v>Maharashtra</c:v>
                </c:pt>
                <c:pt idx="2">
                  <c:v>Uttar Pradesh</c:v>
                </c:pt>
              </c:strCache>
            </c:strRef>
          </c:cat>
          <c:val>
            <c:numRef>
              <c:f>Sheet1!$B$6:$D$6</c:f>
              <c:numCache>
                <c:formatCode>#,##0</c:formatCode>
                <c:ptCount val="3"/>
                <c:pt idx="0">
                  <c:v>72625</c:v>
                </c:pt>
                <c:pt idx="1">
                  <c:v>106498</c:v>
                </c:pt>
                <c:pt idx="2">
                  <c:v>244727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C2D-4F0A-A146-6DD889D2EFD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FANTA</c:v>
                </c:pt>
              </c:strCache>
            </c:strRef>
          </c:tx>
          <c:spPr>
            <a:solidFill>
              <a:srgbClr val="FFEFBD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Delhi</c:v>
                </c:pt>
                <c:pt idx="1">
                  <c:v>Maharashtra</c:v>
                </c:pt>
                <c:pt idx="2">
                  <c:v>Uttar Pradesh</c:v>
                </c:pt>
              </c:strCache>
            </c:strRef>
          </c:cat>
          <c:val>
            <c:numRef>
              <c:f>Sheet1!$B$7:$D$7</c:f>
              <c:numCache>
                <c:formatCode>#,##0</c:formatCode>
                <c:ptCount val="3"/>
                <c:pt idx="0">
                  <c:v>58373</c:v>
                </c:pt>
                <c:pt idx="1">
                  <c:v>140134.14172662166</c:v>
                </c:pt>
                <c:pt idx="2">
                  <c:v>194472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C2D-4F0A-A146-6DD889D2EFD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Coke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Delhi</c:v>
                </c:pt>
                <c:pt idx="1">
                  <c:v>Maharashtra</c:v>
                </c:pt>
                <c:pt idx="2">
                  <c:v>Uttar Pradesh</c:v>
                </c:pt>
              </c:strCache>
            </c:strRef>
          </c:cat>
          <c:val>
            <c:numRef>
              <c:f>Sheet1!$B$8:$D$8</c:f>
              <c:numCache>
                <c:formatCode>#,##0</c:formatCode>
                <c:ptCount val="3"/>
                <c:pt idx="0">
                  <c:v>72728</c:v>
                </c:pt>
                <c:pt idx="1">
                  <c:v>84971</c:v>
                </c:pt>
                <c:pt idx="2">
                  <c:v>108655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C2D-4F0A-A146-6DD889D2EFD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PEPSI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Delhi</c:v>
                </c:pt>
                <c:pt idx="1">
                  <c:v>Maharashtra</c:v>
                </c:pt>
                <c:pt idx="2">
                  <c:v>Uttar Pradesh</c:v>
                </c:pt>
              </c:strCache>
            </c:strRef>
          </c:cat>
          <c:val>
            <c:numRef>
              <c:f>Sheet1!$B$9:$D$9</c:f>
              <c:numCache>
                <c:formatCode>#,##0</c:formatCode>
                <c:ptCount val="3"/>
                <c:pt idx="0">
                  <c:v>38084</c:v>
                </c:pt>
                <c:pt idx="1">
                  <c:v>114998.19706205168</c:v>
                </c:pt>
                <c:pt idx="2">
                  <c:v>226445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2D-4F0A-A146-6DD889D2E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8765616"/>
        <c:axId val="928769224"/>
      </c:barChart>
      <c:catAx>
        <c:axId val="928765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769224"/>
        <c:crosses val="autoZero"/>
        <c:auto val="1"/>
        <c:lblAlgn val="ctr"/>
        <c:lblOffset val="100"/>
        <c:noMultiLvlLbl val="0"/>
      </c:catAx>
      <c:valAx>
        <c:axId val="928769224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765616"/>
        <c:crosses val="autoZero"/>
        <c:crossBetween val="between"/>
        <c:majorUnit val="100000"/>
        <c:dispUnits>
          <c:builtInUnit val="thousands"/>
          <c:dispUnitsLbl>
            <c:layout>
              <c:manualLayout>
                <c:xMode val="edge"/>
                <c:yMode val="edge"/>
                <c:x val="1.5808868262328136E-3"/>
                <c:y val="0.36514698875736867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b="1" dirty="0"/>
                    <a:t>(‘000)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5874015748031497E-2"/>
          <c:y val="0.8332248459163486"/>
          <c:w val="0.91835949538565742"/>
          <c:h val="0.14353220795177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40" b="1" i="0" kern="1200" spc="0" baseline="0" dirty="0">
                <a:solidFill>
                  <a:srgbClr val="595959"/>
                </a:solidFill>
                <a:effectLst/>
              </a:rPr>
              <a:t>Numeric Distribution</a:t>
            </a:r>
            <a:endParaRPr lang="en-IN" sz="144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SPRITE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Maharashtra</c:v>
                </c:pt>
                <c:pt idx="1">
                  <c:v>Uttar Pradesh</c:v>
                </c:pt>
              </c:strCache>
            </c:strRef>
          </c:cat>
          <c:val>
            <c:numRef>
              <c:f>Sheet1!$B$2:$C$2</c:f>
              <c:numCache>
                <c:formatCode>#,##0.0</c:formatCode>
                <c:ptCount val="2"/>
                <c:pt idx="0">
                  <c:v>67.202768337778267</c:v>
                </c:pt>
                <c:pt idx="1">
                  <c:v>67.692192000000006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2D-4F0A-A146-6DD889D2EFD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LIMCA</c:v>
                </c:pt>
              </c:strCache>
            </c:strRef>
          </c:tx>
          <c:spPr>
            <a:solidFill>
              <a:srgbClr val="D9D9D9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Maharashtra</c:v>
                </c:pt>
                <c:pt idx="1">
                  <c:v>Uttar Pradesh</c:v>
                </c:pt>
              </c:strCache>
            </c:strRef>
          </c:cat>
          <c:val>
            <c:numRef>
              <c:f>Sheet1!$B$3:$C$3</c:f>
              <c:numCache>
                <c:formatCode>#,##0.0</c:formatCode>
                <c:ptCount val="2"/>
                <c:pt idx="0">
                  <c:v>25.589399541189962</c:v>
                </c:pt>
                <c:pt idx="1">
                  <c:v>36.242429000000001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2D-4F0A-A146-6DD889D2EFD0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Coke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Maharashtra</c:v>
                </c:pt>
                <c:pt idx="1">
                  <c:v>Uttar Pradesh</c:v>
                </c:pt>
              </c:strCache>
            </c:strRef>
          </c:cat>
          <c:val>
            <c:numRef>
              <c:f>Sheet1!$B$4:$C$4</c:f>
              <c:numCache>
                <c:formatCode>#,##0.0</c:formatCode>
                <c:ptCount val="2"/>
                <c:pt idx="0">
                  <c:v>21.775211417236996</c:v>
                </c:pt>
                <c:pt idx="1">
                  <c:v>16.114229999999999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2D-4F0A-A146-6DD889D2EFD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ThumsUp</c:v>
                </c:pt>
              </c:strCache>
            </c:strRef>
          </c:tx>
          <c:spPr>
            <a:solidFill>
              <a:srgbClr val="F2DCDB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Maharashtra</c:v>
                </c:pt>
                <c:pt idx="1">
                  <c:v>Uttar Pradesh</c:v>
                </c:pt>
              </c:strCache>
            </c:strRef>
          </c:cat>
          <c:val>
            <c:numRef>
              <c:f>Sheet1!$B$5:$C$5</c:f>
              <c:numCache>
                <c:formatCode>#,##0.0</c:formatCode>
                <c:ptCount val="2"/>
                <c:pt idx="0">
                  <c:v>66.126302999999993</c:v>
                </c:pt>
                <c:pt idx="1">
                  <c:v>65.121955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2D-4F0A-A146-6DD889D2EFD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AppyFizz</c:v>
                </c:pt>
              </c:strCache>
            </c:strRef>
          </c:tx>
          <c:spPr>
            <a:solidFill>
              <a:srgbClr val="FCD5B5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Maharashtra</c:v>
                </c:pt>
                <c:pt idx="1">
                  <c:v>Uttar Pradesh</c:v>
                </c:pt>
              </c:strCache>
            </c:strRef>
          </c:cat>
          <c:val>
            <c:numRef>
              <c:f>Sheet1!$B$6:$C$6</c:f>
              <c:numCache>
                <c:formatCode>#,##0.0</c:formatCode>
                <c:ptCount val="2"/>
                <c:pt idx="0">
                  <c:v>43.69059</c:v>
                </c:pt>
                <c:pt idx="1">
                  <c:v>45.052898999999996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C2D-4F0A-A146-6DD889D2EFD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M_Dew</c:v>
                </c:pt>
              </c:strCache>
            </c:strRef>
          </c:tx>
          <c:spPr>
            <a:solidFill>
              <a:srgbClr val="E6E0EC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Maharashtra</c:v>
                </c:pt>
                <c:pt idx="1">
                  <c:v>Uttar Pradesh</c:v>
                </c:pt>
              </c:strCache>
            </c:strRef>
          </c:cat>
          <c:val>
            <c:numRef>
              <c:f>Sheet1!$B$7:$C$7</c:f>
              <c:numCache>
                <c:formatCode>#,##0.0</c:formatCode>
                <c:ptCount val="2"/>
                <c:pt idx="0">
                  <c:v>21.767167991552771</c:v>
                </c:pt>
                <c:pt idx="1">
                  <c:v>58.044700999999996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C2D-4F0A-A146-6DD889D2EFD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FANTA</c:v>
                </c:pt>
              </c:strCache>
            </c:strRef>
          </c:tx>
          <c:spPr>
            <a:solidFill>
              <a:srgbClr val="FFEFBD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Maharashtra</c:v>
                </c:pt>
                <c:pt idx="1">
                  <c:v>Uttar Pradesh</c:v>
                </c:pt>
              </c:strCache>
            </c:strRef>
          </c:cat>
          <c:val>
            <c:numRef>
              <c:f>Sheet1!$B$8:$C$8</c:f>
              <c:numCache>
                <c:formatCode>#,##0.0</c:formatCode>
                <c:ptCount val="2"/>
                <c:pt idx="0">
                  <c:v>33.37717</c:v>
                </c:pt>
                <c:pt idx="1">
                  <c:v>28.800000000000004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C2D-4F0A-A146-6DD889D2EFD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PEPSI</c:v>
                </c:pt>
              </c:strCache>
            </c:strRef>
          </c:tx>
          <c:spPr>
            <a:solidFill>
              <a:srgbClr val="C6D9F1"/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Maharashtra</c:v>
                </c:pt>
                <c:pt idx="1">
                  <c:v>Uttar Pradesh</c:v>
                </c:pt>
              </c:strCache>
            </c:strRef>
          </c:cat>
          <c:val>
            <c:numRef>
              <c:f>Sheet1!$B$9:$C$9</c:f>
              <c:numCache>
                <c:formatCode>#,##0.0</c:formatCode>
                <c:ptCount val="2"/>
                <c:pt idx="0">
                  <c:v>30.424035384032134</c:v>
                </c:pt>
                <c:pt idx="1">
                  <c:v>34.705651000000003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2D-4F0A-A146-6DD889D2EFD0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Mirinda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Maharashtra</c:v>
                </c:pt>
                <c:pt idx="1">
                  <c:v>Uttar Pradesh</c:v>
                </c:pt>
              </c:strCache>
            </c:strRef>
          </c:cat>
          <c:val>
            <c:numRef>
              <c:f>Sheet1!$B$10:$C$10</c:f>
              <c:numCache>
                <c:formatCode>#,##0.0</c:formatCode>
                <c:ptCount val="2"/>
                <c:pt idx="0">
                  <c:v>31.245400450586146</c:v>
                </c:pt>
                <c:pt idx="1">
                  <c:v>18.416087999999998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8F-444D-81B7-E478E3C7B1EE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7up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Maharashtra</c:v>
                </c:pt>
                <c:pt idx="1">
                  <c:v>Uttar Pradesh</c:v>
                </c:pt>
              </c:strCache>
            </c:strRef>
          </c:cat>
          <c:val>
            <c:numRef>
              <c:f>Sheet1!$B$11:$C$11</c:f>
              <c:numCache>
                <c:formatCode>#,##0.0</c:formatCode>
                <c:ptCount val="2"/>
                <c:pt idx="0">
                  <c:v>24.544003202826538</c:v>
                </c:pt>
                <c:pt idx="1">
                  <c:v>8.689819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8F-444D-81B7-E478E3C7B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8765616"/>
        <c:axId val="928769224"/>
      </c:barChart>
      <c:catAx>
        <c:axId val="928765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769224"/>
        <c:crosses val="autoZero"/>
        <c:auto val="1"/>
        <c:lblAlgn val="ctr"/>
        <c:lblOffset val="100"/>
        <c:noMultiLvlLbl val="0"/>
      </c:catAx>
      <c:valAx>
        <c:axId val="9287692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76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5874015748031497E-2"/>
          <c:y val="0.8332248459163486"/>
          <c:w val="0.76629185808192313"/>
          <c:h val="0.14353220795177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Number</a:t>
            </a:r>
            <a:r>
              <a:rPr lang="en-IN" b="1" baseline="0" dirty="0"/>
              <a:t> of Stores</a:t>
            </a:r>
            <a:endParaRPr lang="en-I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9345389633859986E-2"/>
          <c:y val="0.14433900050451223"/>
          <c:w val="0.91786816118321424"/>
          <c:h val="0.500175389685378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Coke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Sheet1!$B$2:$F$2</c:f>
              <c:numCache>
                <c:formatCode>#,##0</c:formatCode>
                <c:ptCount val="5"/>
                <c:pt idx="0">
                  <c:v>72728</c:v>
                </c:pt>
                <c:pt idx="1">
                  <c:v>134984.91805250951</c:v>
                </c:pt>
                <c:pt idx="2">
                  <c:v>91442</c:v>
                </c:pt>
                <c:pt idx="3">
                  <c:v>84971</c:v>
                </c:pt>
                <c:pt idx="4">
                  <c:v>108655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2D-4F0A-A146-6DD889D2EFD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SPRITE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Sheet1!$B$3:$F$3</c:f>
              <c:numCache>
                <c:formatCode>#,##0</c:formatCode>
                <c:ptCount val="5"/>
                <c:pt idx="0">
                  <c:v>68896</c:v>
                </c:pt>
                <c:pt idx="1">
                  <c:v>79493</c:v>
                </c:pt>
                <c:pt idx="2">
                  <c:v>63225</c:v>
                </c:pt>
                <c:pt idx="3">
                  <c:v>280101.2558983824</c:v>
                </c:pt>
                <c:pt idx="4">
                  <c:v>458905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2D-4F0A-A146-6DD889D2EFD0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Thums_Up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Sheet1!$B$4:$F$4</c:f>
              <c:numCache>
                <c:formatCode>#,##0</c:formatCode>
                <c:ptCount val="5"/>
                <c:pt idx="0">
                  <c:v>65010</c:v>
                </c:pt>
                <c:pt idx="1">
                  <c:v>52070</c:v>
                </c:pt>
                <c:pt idx="2">
                  <c:v>35562</c:v>
                </c:pt>
                <c:pt idx="3">
                  <c:v>277653.49916221621</c:v>
                </c:pt>
                <c:pt idx="4">
                  <c:v>439736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2D-4F0A-A146-6DD889D2EFD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LIMCA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Sheet1!$B$5:$F$5</c:f>
              <c:numCache>
                <c:formatCode>#,##0</c:formatCode>
                <c:ptCount val="5"/>
                <c:pt idx="0">
                  <c:v>72625</c:v>
                </c:pt>
                <c:pt idx="1">
                  <c:v>102946</c:v>
                </c:pt>
                <c:pt idx="2">
                  <c:v>92677</c:v>
                </c:pt>
                <c:pt idx="3">
                  <c:v>106498</c:v>
                </c:pt>
                <c:pt idx="4">
                  <c:v>244727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2D-4F0A-A146-6DD889D2EFD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FANTA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Sheet1!$B$6:$F$6</c:f>
              <c:numCache>
                <c:formatCode>#,##0</c:formatCode>
                <c:ptCount val="5"/>
                <c:pt idx="0">
                  <c:v>58373</c:v>
                </c:pt>
                <c:pt idx="1">
                  <c:v>87882</c:v>
                </c:pt>
                <c:pt idx="2">
                  <c:v>35707</c:v>
                </c:pt>
                <c:pt idx="3">
                  <c:v>140134.14172662166</c:v>
                </c:pt>
                <c:pt idx="4">
                  <c:v>194472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C2D-4F0A-A146-6DD889D2EFD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Appy_Fizz</c:v>
                </c:pt>
              </c:strCache>
            </c:strRef>
          </c:tx>
          <c:spPr>
            <a:solidFill>
              <a:srgbClr val="FFEFBD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Sheet1!$B$7:$F$7</c:f>
              <c:numCache>
                <c:formatCode>#,##0</c:formatCode>
                <c:ptCount val="5"/>
                <c:pt idx="0">
                  <c:v>140128</c:v>
                </c:pt>
                <c:pt idx="1">
                  <c:v>61623</c:v>
                </c:pt>
                <c:pt idx="2">
                  <c:v>63578</c:v>
                </c:pt>
                <c:pt idx="3">
                  <c:v>167397</c:v>
                </c:pt>
                <c:pt idx="4">
                  <c:v>295472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C2D-4F0A-A146-6DD889D2EFD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M_Dew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Sheet1!$B$8:$F$8</c:f>
              <c:numCache>
                <c:formatCode>#,##0</c:formatCode>
                <c:ptCount val="5"/>
                <c:pt idx="0">
                  <c:v>39349</c:v>
                </c:pt>
                <c:pt idx="1">
                  <c:v>52179</c:v>
                </c:pt>
                <c:pt idx="2">
                  <c:v>96442</c:v>
                </c:pt>
                <c:pt idx="3">
                  <c:v>85647</c:v>
                </c:pt>
                <c:pt idx="4">
                  <c:v>388298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C2D-4F0A-A146-6DD889D2EFD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PEPSI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Sheet1!$B$9:$F$9</c:f>
              <c:numCache>
                <c:formatCode>#,##0</c:formatCode>
                <c:ptCount val="5"/>
                <c:pt idx="0">
                  <c:v>38084</c:v>
                </c:pt>
                <c:pt idx="1">
                  <c:v>37959</c:v>
                </c:pt>
                <c:pt idx="2">
                  <c:v>62559</c:v>
                </c:pt>
                <c:pt idx="3">
                  <c:v>114998.19706205168</c:v>
                </c:pt>
                <c:pt idx="4">
                  <c:v>226445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2D-4F0A-A146-6DD889D2EFD0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Mirinda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Sheet1!$B$10:$F$10</c:f>
              <c:numCache>
                <c:formatCode>#,##0</c:formatCode>
                <c:ptCount val="5"/>
                <c:pt idx="0">
                  <c:v>25713</c:v>
                </c:pt>
                <c:pt idx="1">
                  <c:v>28566.342954680673</c:v>
                </c:pt>
                <c:pt idx="2">
                  <c:v>71893</c:v>
                </c:pt>
                <c:pt idx="3">
                  <c:v>119483.3572960303</c:v>
                </c:pt>
                <c:pt idx="4">
                  <c:v>120217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50-4F60-8FD4-661C493035E9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7up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Sheet1!$B$11:$F$11</c:f>
              <c:numCache>
                <c:formatCode>#,##0</c:formatCode>
                <c:ptCount val="5"/>
                <c:pt idx="0">
                  <c:v>13120</c:v>
                </c:pt>
                <c:pt idx="1">
                  <c:v>21868</c:v>
                </c:pt>
                <c:pt idx="2">
                  <c:v>13867</c:v>
                </c:pt>
                <c:pt idx="3">
                  <c:v>93589</c:v>
                </c:pt>
                <c:pt idx="4">
                  <c:v>58678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50-4F60-8FD4-661C49303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8765616"/>
        <c:axId val="928769224"/>
      </c:barChart>
      <c:catAx>
        <c:axId val="928765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769224"/>
        <c:crosses val="autoZero"/>
        <c:auto val="1"/>
        <c:lblAlgn val="ctr"/>
        <c:lblOffset val="100"/>
        <c:noMultiLvlLbl val="0"/>
      </c:catAx>
      <c:valAx>
        <c:axId val="928769224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765616"/>
        <c:crosses val="autoZero"/>
        <c:crossBetween val="between"/>
        <c:majorUnit val="100000"/>
        <c:dispUnits>
          <c:builtInUnit val="thousands"/>
          <c:dispUnitsLbl>
            <c:layout>
              <c:manualLayout>
                <c:xMode val="edge"/>
                <c:yMode val="edge"/>
                <c:x val="1.5808868262328136E-3"/>
                <c:y val="0.36514698875736867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b="1" dirty="0"/>
                    <a:t>(‘000)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117459598893569"/>
          <c:y val="0.75574835881008318"/>
          <c:w val="0.63242903452057553"/>
          <c:h val="6.82284177654195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Numeric</a:t>
            </a:r>
            <a:r>
              <a:rPr lang="en-IN" b="1" baseline="0" dirty="0"/>
              <a:t> Distribution</a:t>
            </a:r>
            <a:endParaRPr lang="en-IN" b="1" dirty="0"/>
          </a:p>
        </c:rich>
      </c:tx>
      <c:layout>
        <c:manualLayout>
          <c:xMode val="edge"/>
          <c:yMode val="edge"/>
          <c:x val="0.42064969992353185"/>
          <c:y val="0.103105977162012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514491110763508E-2"/>
          <c:y val="0.21308865818940634"/>
          <c:w val="0.89206863970943917"/>
          <c:h val="0.584930962774566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Coke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Sheet1!$B$2:$F$2</c:f>
              <c:numCache>
                <c:formatCode>#,##0</c:formatCode>
                <c:ptCount val="5"/>
                <c:pt idx="0">
                  <c:v>76.872991999999996</c:v>
                </c:pt>
                <c:pt idx="1">
                  <c:v>78.345573000000002</c:v>
                </c:pt>
                <c:pt idx="2">
                  <c:v>80.724954999999994</c:v>
                </c:pt>
                <c:pt idx="3">
                  <c:v>21.775211417236996</c:v>
                </c:pt>
                <c:pt idx="4">
                  <c:v>16.114229999999999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2D-4F0A-A146-6DD889D2EFD0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SPRITE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Sheet1!$B$3:$F$3</c:f>
              <c:numCache>
                <c:formatCode>#,##0</c:formatCode>
                <c:ptCount val="5"/>
                <c:pt idx="0">
                  <c:v>72.283337000000003</c:v>
                </c:pt>
                <c:pt idx="1">
                  <c:v>63.64174899999999</c:v>
                </c:pt>
                <c:pt idx="2">
                  <c:v>55.896419999999999</c:v>
                </c:pt>
                <c:pt idx="3">
                  <c:v>67.202768337778267</c:v>
                </c:pt>
                <c:pt idx="4">
                  <c:v>67.692192000000006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2D-4F0A-A146-6DD889D2EFD0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Thums_Up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Sheet1!$B$4:$F$4</c:f>
              <c:numCache>
                <c:formatCode>#,##0</c:formatCode>
                <c:ptCount val="5"/>
                <c:pt idx="0">
                  <c:v>68.391983999999994</c:v>
                </c:pt>
                <c:pt idx="1">
                  <c:v>41.687015000000002</c:v>
                </c:pt>
                <c:pt idx="2">
                  <c:v>31.394116999999998</c:v>
                </c:pt>
                <c:pt idx="3">
                  <c:v>66.126302999999993</c:v>
                </c:pt>
                <c:pt idx="4">
                  <c:v>65.121955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2D-4F0A-A146-6DD889D2EFD0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LIMCA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Sheet1!$B$5:$F$5</c:f>
              <c:numCache>
                <c:formatCode>#,##0</c:formatCode>
                <c:ptCount val="5"/>
                <c:pt idx="0">
                  <c:v>76.638934000000006</c:v>
                </c:pt>
                <c:pt idx="1">
                  <c:v>82.533752000000007</c:v>
                </c:pt>
                <c:pt idx="2">
                  <c:v>81.934560000000005</c:v>
                </c:pt>
                <c:pt idx="3">
                  <c:v>25.589399541189962</c:v>
                </c:pt>
                <c:pt idx="4">
                  <c:v>36.242429000000001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2D-4F0A-A146-6DD889D2EFD0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FANTA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Sheet1!$B$6:$F$6</c:f>
              <c:numCache>
                <c:formatCode>#,##0</c:formatCode>
                <c:ptCount val="5"/>
                <c:pt idx="0">
                  <c:v>61.501797999999994</c:v>
                </c:pt>
                <c:pt idx="1">
                  <c:v>70.456659000000002</c:v>
                </c:pt>
                <c:pt idx="2">
                  <c:v>31.522123000000001</c:v>
                </c:pt>
                <c:pt idx="3">
                  <c:v>33.37717</c:v>
                </c:pt>
                <c:pt idx="4">
                  <c:v>28.800000000000004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C2D-4F0A-A146-6DD889D2EFD0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Appy_Fizz</c:v>
                </c:pt>
              </c:strCache>
            </c:strRef>
          </c:tx>
          <c:spPr>
            <a:solidFill>
              <a:srgbClr val="FFEFBD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Sheet1!$B$7:$F$7</c:f>
              <c:numCache>
                <c:formatCode>#,##0</c:formatCode>
                <c:ptCount val="5"/>
                <c:pt idx="0">
                  <c:v>73.701547000000005</c:v>
                </c:pt>
                <c:pt idx="1">
                  <c:v>50.202853999999995</c:v>
                </c:pt>
                <c:pt idx="2">
                  <c:v>56.126628000000004</c:v>
                </c:pt>
                <c:pt idx="3">
                  <c:v>43.69059</c:v>
                </c:pt>
                <c:pt idx="4">
                  <c:v>45.052898999999996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C2D-4F0A-A146-6DD889D2EFD0}"/>
            </c:ext>
          </c:extLst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M_Dew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Sheet1!$B$8:$F$8</c:f>
              <c:numCache>
                <c:formatCode>#,##0</c:formatCode>
                <c:ptCount val="5"/>
                <c:pt idx="0">
                  <c:v>41.254980000000003</c:v>
                </c:pt>
                <c:pt idx="1">
                  <c:v>45.377569145041484</c:v>
                </c:pt>
                <c:pt idx="2">
                  <c:v>85.263148999999999</c:v>
                </c:pt>
                <c:pt idx="3">
                  <c:v>21.767167991552771</c:v>
                </c:pt>
                <c:pt idx="4">
                  <c:v>58.044700999999996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C2D-4F0A-A146-6DD889D2EFD0}"/>
            </c:ext>
          </c:extLst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PEPSI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Sheet1!$B$9:$F$9</c:f>
              <c:numCache>
                <c:formatCode>#,##0</c:formatCode>
                <c:ptCount val="5"/>
                <c:pt idx="0">
                  <c:v>39.928705999999998</c:v>
                </c:pt>
                <c:pt idx="1">
                  <c:v>30.924332999999997</c:v>
                </c:pt>
                <c:pt idx="2">
                  <c:v>55.895983999999999</c:v>
                </c:pt>
                <c:pt idx="3">
                  <c:v>30.424035384032134</c:v>
                </c:pt>
                <c:pt idx="4">
                  <c:v>34.705651000000003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2D-4F0A-A146-6DD889D2EFD0}"/>
            </c:ext>
          </c:extLst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Mirinda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Sheet1!$B$10:$F$10</c:f>
              <c:numCache>
                <c:formatCode>#,##0</c:formatCode>
                <c:ptCount val="5"/>
                <c:pt idx="0">
                  <c:v>26.958482</c:v>
                </c:pt>
                <c:pt idx="1">
                  <c:v>23.442977659280618</c:v>
                </c:pt>
                <c:pt idx="2">
                  <c:v>63.559688999999999</c:v>
                </c:pt>
                <c:pt idx="3">
                  <c:v>31.245400450586146</c:v>
                </c:pt>
                <c:pt idx="4">
                  <c:v>18.416087999999998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50-4F60-8FD4-661C493035E9}"/>
            </c:ext>
          </c:extLst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7up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Delhi</c:v>
                </c:pt>
                <c:pt idx="1">
                  <c:v>Punjab</c:v>
                </c:pt>
                <c:pt idx="2">
                  <c:v>Haryana</c:v>
                </c:pt>
                <c:pt idx="3">
                  <c:v>Maharashtra</c:v>
                </c:pt>
                <c:pt idx="4">
                  <c:v>Uttar Pradesh</c:v>
                </c:pt>
              </c:strCache>
            </c:strRef>
          </c:cat>
          <c:val>
            <c:numRef>
              <c:f>Sheet1!$B$11:$F$11</c:f>
              <c:numCache>
                <c:formatCode>#,##0</c:formatCode>
                <c:ptCount val="5"/>
                <c:pt idx="0">
                  <c:v>13.755503999999998</c:v>
                </c:pt>
                <c:pt idx="1">
                  <c:v>17.815362</c:v>
                </c:pt>
                <c:pt idx="2">
                  <c:v>12.259639</c:v>
                </c:pt>
                <c:pt idx="3">
                  <c:v>24.544003202826538</c:v>
                </c:pt>
                <c:pt idx="4">
                  <c:v>8.689819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50-4F60-8FD4-661C49303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8765616"/>
        <c:axId val="928769224"/>
      </c:barChart>
      <c:catAx>
        <c:axId val="9287656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28769224"/>
        <c:crosses val="autoZero"/>
        <c:auto val="1"/>
        <c:lblAlgn val="ctr"/>
        <c:lblOffset val="100"/>
        <c:noMultiLvlLbl val="0"/>
      </c:catAx>
      <c:valAx>
        <c:axId val="928769224"/>
        <c:scaling>
          <c:orientation val="minMax"/>
        </c:scaling>
        <c:delete val="0"/>
        <c:axPos val="l"/>
        <c:numFmt formatCode="#,##0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76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814902281598616"/>
          <c:y val="0.89864545306155053"/>
          <c:w val="0.63242903452057553"/>
          <c:h val="6.82284177654195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A2C43F15-6A1C-4D4B-8A55-51C7DB8A1B43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4224BCB5-CE57-4A92-8860-10FC05AD63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9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F143B-7D66-4A66-84BD-D97BF5DF2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366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151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901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021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404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749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129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458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004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414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491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Move labels to 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113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050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24BCB5-CE57-4A92-8860-10FC05AD63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56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5273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563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Move labels to 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470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181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181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663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553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683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C75C1-8583-4188-B3AA-9ECFC69269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7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7165-FE46-4DEC-AFD8-E4C505334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FADAA-29FC-4343-B16A-A83C3F4D2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FEE29-76E1-4164-BC67-0A0E81C9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84AF7-858E-40DE-8630-BC74593B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F446-1B43-470D-B83A-D50CE891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1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8A28-EE2B-4376-93DD-3858865A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AB13-AD30-49CD-AB20-017BCD78D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B948-D9A2-406E-8448-A2C2092F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69A21-455C-47B5-96A1-33B0185E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ED706-266E-4472-8925-70D6BB9C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2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6C173-7EFB-4574-851C-2D0920F9B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3E484-FFDA-4379-AFBE-B6EC7F371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F96A6-096D-4F0F-B242-34F0F925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13588-BBF3-49B1-A28D-2BB6F313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5EE5D-471E-4185-A7A8-A0F8FE18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F1F234-817C-481C-831B-656333987140}"/>
              </a:ext>
            </a:extLst>
          </p:cNvPr>
          <p:cNvCxnSpPr>
            <a:cxnSpLocks/>
          </p:cNvCxnSpPr>
          <p:nvPr userDrawn="1"/>
        </p:nvCxnSpPr>
        <p:spPr>
          <a:xfrm>
            <a:off x="646242" y="6597135"/>
            <a:ext cx="11545758" cy="0"/>
          </a:xfrm>
          <a:prstGeom prst="line">
            <a:avLst/>
          </a:prstGeom>
          <a:ln w="6350" cap="sq">
            <a:solidFill>
              <a:srgbClr val="2E2E30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2423" y="105823"/>
            <a:ext cx="9370222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 b="1">
                <a:solidFill>
                  <a:srgbClr val="DD161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69D2CA-E8C4-4435-87A9-BE9A0CBC2DB2}"/>
              </a:ext>
            </a:extLst>
          </p:cNvPr>
          <p:cNvSpPr/>
          <p:nvPr userDrawn="1"/>
        </p:nvSpPr>
        <p:spPr>
          <a:xfrm>
            <a:off x="1" y="0"/>
            <a:ext cx="707979" cy="6858000"/>
          </a:xfrm>
          <a:prstGeom prst="rect">
            <a:avLst/>
          </a:prstGeom>
          <a:solidFill>
            <a:srgbClr val="DD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7B06A66-9F96-4B1D-B772-D1A2ACDA9B56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319141" y="6602669"/>
            <a:ext cx="581906" cy="365125"/>
          </a:xfrm>
          <a:prstGeom prst="rect">
            <a:avLst/>
          </a:prstGeom>
        </p:spPr>
        <p:txBody>
          <a:bodyPr/>
          <a:lstStyle>
            <a:lvl1pPr algn="ctr">
              <a:defRPr lang="en-US" sz="1000" smtClean="0">
                <a:solidFill>
                  <a:srgbClr val="DD1618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385AB81-59F4-45D9-AD45-A666324EE2C7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193177" y="6602669"/>
            <a:ext cx="3182092" cy="365125"/>
          </a:xfrm>
          <a:prstGeom prst="rect">
            <a:avLst/>
          </a:prstGeom>
        </p:spPr>
        <p:txBody>
          <a:bodyPr/>
          <a:lstStyle>
            <a:lvl1pPr algn="ctr">
              <a:defRPr lang="en-US" sz="1000" smtClean="0">
                <a:solidFill>
                  <a:srgbClr val="DD1618"/>
                </a:solidFill>
              </a:defRPr>
            </a:lvl1pPr>
          </a:lstStyle>
          <a:p>
            <a:r>
              <a:rPr lang="en-US" dirty="0"/>
              <a:t>© Analytic Edge Proprietary and Confidential</a:t>
            </a:r>
          </a:p>
        </p:txBody>
      </p:sp>
      <p:pic>
        <p:nvPicPr>
          <p:cNvPr id="1028" name="Picture 4" descr="bestmediainfo.com/wp-content/uploads/2020/03/Co...">
            <a:extLst>
              <a:ext uri="{FF2B5EF4-FFF2-40B4-BE49-F238E27FC236}">
                <a16:creationId xmlns:a16="http://schemas.microsoft.com/office/drawing/2014/main" id="{E2DCBE58-27B7-459D-B42D-406517AF296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9" t="29428" r="14121" b="33410"/>
          <a:stretch/>
        </p:blipFill>
        <p:spPr bwMode="auto">
          <a:xfrm>
            <a:off x="10834266" y="190105"/>
            <a:ext cx="1338247" cy="41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89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40D633-D36F-4832-A508-5C6219A49D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3041"/>
          <a:stretch/>
        </p:blipFill>
        <p:spPr>
          <a:xfrm>
            <a:off x="0" y="0"/>
            <a:ext cx="12192000" cy="61912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41653E1-E2B7-4F58-A63E-8D3698B4EBD8}"/>
              </a:ext>
            </a:extLst>
          </p:cNvPr>
          <p:cNvSpPr/>
          <p:nvPr userDrawn="1"/>
        </p:nvSpPr>
        <p:spPr>
          <a:xfrm>
            <a:off x="0" y="1"/>
            <a:ext cx="3276600" cy="5981698"/>
          </a:xfrm>
          <a:prstGeom prst="rect">
            <a:avLst/>
          </a:pr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4" descr="Image result for coca cola gif">
            <a:extLst>
              <a:ext uri="{FF2B5EF4-FFF2-40B4-BE49-F238E27FC236}">
                <a16:creationId xmlns:a16="http://schemas.microsoft.com/office/drawing/2014/main" id="{5D180F84-5819-4729-944F-F385D1075596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3">
            <a:clrChange>
              <a:clrFrom>
                <a:srgbClr val="F40007"/>
              </a:clrFrom>
              <a:clrTo>
                <a:srgbClr val="F4000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665" y="738188"/>
            <a:ext cx="8381997" cy="471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1CF9B62-D677-4DA9-B79B-8B612FFF8AD0}"/>
              </a:ext>
            </a:extLst>
          </p:cNvPr>
          <p:cNvGrpSpPr/>
          <p:nvPr userDrawn="1"/>
        </p:nvGrpSpPr>
        <p:grpSpPr>
          <a:xfrm>
            <a:off x="-1" y="0"/>
            <a:ext cx="9792929" cy="5981699"/>
            <a:chOff x="0" y="0"/>
            <a:chExt cx="8686800" cy="5143499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4EE766F6-E729-41DE-B1A0-800BE75BCBC7}"/>
                </a:ext>
              </a:extLst>
            </p:cNvPr>
            <p:cNvSpPr/>
            <p:nvPr userDrawn="1"/>
          </p:nvSpPr>
          <p:spPr>
            <a:xfrm>
              <a:off x="438150" y="0"/>
              <a:ext cx="8248650" cy="5143499"/>
            </a:xfrm>
            <a:prstGeom prst="parallelogram">
              <a:avLst>
                <a:gd name="adj" fmla="val 44630"/>
              </a:avLst>
            </a:prstGeom>
            <a:solidFill>
              <a:srgbClr val="80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737AD06A-CEEA-4058-AEDD-5B394B3DAAC0}"/>
                </a:ext>
              </a:extLst>
            </p:cNvPr>
            <p:cNvSpPr/>
            <p:nvPr userDrawn="1"/>
          </p:nvSpPr>
          <p:spPr>
            <a:xfrm>
              <a:off x="0" y="0"/>
              <a:ext cx="2800350" cy="5143499"/>
            </a:xfrm>
            <a:prstGeom prst="parallelogram">
              <a:avLst>
                <a:gd name="adj" fmla="val 83266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72E6700-547F-47D0-9C54-5D6783CBCCFE}"/>
              </a:ext>
            </a:extLst>
          </p:cNvPr>
          <p:cNvSpPr/>
          <p:nvPr userDrawn="1"/>
        </p:nvSpPr>
        <p:spPr>
          <a:xfrm>
            <a:off x="0" y="5981700"/>
            <a:ext cx="12192000" cy="876300"/>
          </a:xfrm>
          <a:prstGeom prst="rect">
            <a:avLst/>
          </a:prstGeom>
          <a:solidFill>
            <a:srgbClr val="2E2E30"/>
          </a:solidFill>
          <a:ln>
            <a:solidFill>
              <a:srgbClr val="2E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24E184-174D-44B5-9CB9-501D3FEBA9C3}"/>
              </a:ext>
            </a:extLst>
          </p:cNvPr>
          <p:cNvSpPr/>
          <p:nvPr userDrawn="1"/>
        </p:nvSpPr>
        <p:spPr>
          <a:xfrm>
            <a:off x="12250994" y="304800"/>
            <a:ext cx="4838700" cy="6553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752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F60A4C-8F9F-4B71-8364-C9C63A20ACB5}"/>
              </a:ext>
            </a:extLst>
          </p:cNvPr>
          <p:cNvSpPr/>
          <p:nvPr userDrawn="1"/>
        </p:nvSpPr>
        <p:spPr>
          <a:xfrm>
            <a:off x="16748" y="-15650"/>
            <a:ext cx="12192000" cy="6858000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4" descr="bestmediainfo.com/wp-content/uploads/2020/03/Co...">
            <a:extLst>
              <a:ext uri="{FF2B5EF4-FFF2-40B4-BE49-F238E27FC236}">
                <a16:creationId xmlns:a16="http://schemas.microsoft.com/office/drawing/2014/main" id="{DF56883E-A26F-498E-9DB3-0CBF18CFEB5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9" t="29428" r="14121" b="33410"/>
          <a:stretch/>
        </p:blipFill>
        <p:spPr bwMode="auto">
          <a:xfrm>
            <a:off x="10834266" y="190105"/>
            <a:ext cx="1338247" cy="41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71DC670-D5F3-4FD9-9D99-983585D9D7EC}"/>
              </a:ext>
            </a:extLst>
          </p:cNvPr>
          <p:cNvGrpSpPr/>
          <p:nvPr userDrawn="1"/>
        </p:nvGrpSpPr>
        <p:grpSpPr>
          <a:xfrm>
            <a:off x="2281631" y="2704472"/>
            <a:ext cx="7628738" cy="4199821"/>
            <a:chOff x="2281631" y="2704472"/>
            <a:chExt cx="7628738" cy="41998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0180D26-703C-48A0-93FF-03DEC0B644E9}"/>
                </a:ext>
              </a:extLst>
            </p:cNvPr>
            <p:cNvGrpSpPr/>
            <p:nvPr userDrawn="1"/>
          </p:nvGrpSpPr>
          <p:grpSpPr>
            <a:xfrm>
              <a:off x="2281631" y="2860028"/>
              <a:ext cx="7628738" cy="4044265"/>
              <a:chOff x="2270163" y="2860028"/>
              <a:chExt cx="7628738" cy="4044265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84A9F83-B2FB-4977-8282-D4DF850E1DBD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/>
              <a:srcRect b="46056"/>
              <a:stretch/>
            </p:blipFill>
            <p:spPr>
              <a:xfrm>
                <a:off x="3266137" y="3863492"/>
                <a:ext cx="5636790" cy="3040801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FAD1380-2DF7-4D75-9369-EA23AFC0677C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5"/>
              <a:srcRect t="-1" b="64456"/>
              <a:stretch/>
            </p:blipFill>
            <p:spPr>
              <a:xfrm>
                <a:off x="2270163" y="2860028"/>
                <a:ext cx="7628738" cy="2711586"/>
              </a:xfrm>
              <a:prstGeom prst="rect">
                <a:avLst/>
              </a:prstGeom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25A8F26-51C0-4A6D-8B39-38833A84EB00}"/>
                  </a:ext>
                </a:extLst>
              </p:cNvPr>
              <p:cNvSpPr/>
              <p:nvPr userDrawn="1"/>
            </p:nvSpPr>
            <p:spPr>
              <a:xfrm>
                <a:off x="2363708" y="5237845"/>
                <a:ext cx="302860" cy="30286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EA744B9-FD12-464A-9736-8BBD59B889DF}"/>
                  </a:ext>
                </a:extLst>
              </p:cNvPr>
              <p:cNvSpPr/>
              <p:nvPr userDrawn="1"/>
            </p:nvSpPr>
            <p:spPr>
              <a:xfrm>
                <a:off x="9509491" y="5237845"/>
                <a:ext cx="302860" cy="30286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IN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93019EE-A47A-405D-AD14-49F0B622AF0C}"/>
                  </a:ext>
                </a:extLst>
              </p:cNvPr>
              <p:cNvSpPr/>
              <p:nvPr userDrawn="1"/>
            </p:nvSpPr>
            <p:spPr>
              <a:xfrm>
                <a:off x="7911892" y="3244781"/>
                <a:ext cx="302860" cy="30286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IN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A76E06F-581A-4885-848B-344D6CFF3F1D}"/>
                  </a:ext>
                </a:extLst>
              </p:cNvPr>
              <p:cNvSpPr/>
              <p:nvPr userDrawn="1"/>
            </p:nvSpPr>
            <p:spPr>
              <a:xfrm>
                <a:off x="3954313" y="3244781"/>
                <a:ext cx="302860" cy="30286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IN" dirty="0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1E3E37-4DD7-4367-941A-B666A95306EA}"/>
                </a:ext>
              </a:extLst>
            </p:cNvPr>
            <p:cNvSpPr/>
            <p:nvPr userDrawn="1"/>
          </p:nvSpPr>
          <p:spPr>
            <a:xfrm>
              <a:off x="5944570" y="2704472"/>
              <a:ext cx="302860" cy="30286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929329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B845-D5A6-416C-8AE9-4C715266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E80A0-844C-4A9F-825B-2D7EFDCC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E46D8-311C-4EB6-A1EE-B62161FD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674D1-B5AE-4F78-BC10-666641E2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2B3AA-893C-49E1-B248-FC03A181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7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156C-256A-43B6-976A-1E57043A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90CBC-ACF6-4744-BEC2-234FE1BB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026F-3C43-4C42-B6F7-456A2654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E4EA-D4A9-455E-AB39-70E16DA4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24370-57BA-4C98-A814-BC43F4B2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5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E746-C082-4172-B9BE-C6119D78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2EB9A-1D5C-4E13-BABA-05D40CAD4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BEA8B-733A-46EE-9C11-6871BAC36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C1AD8-8FC2-4139-8996-AF856990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1AD7-DC76-46CE-8CE1-4B4156C9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74111-DA10-4316-8AB3-21B7B562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86B0-A890-4666-9588-799F928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F09C6-EFEA-4A41-BF0B-EB773C729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0F6E0-55E7-44B7-A503-3660EC655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B8A59-4A06-4372-ACAF-D231E39EC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ACB22-3CAD-4B45-AD83-2E00DDFEB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79E3E-5BBF-4A2D-88BE-F7A2C15D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5A70A-9479-481C-8862-5EA96FDE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DB8E1-8BA7-481D-B11F-7FEAE3AC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9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09D0-9584-479D-B9EA-C0C92CA4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8FE2E-46C1-463D-97F7-81577407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CCB73-6E56-4A34-993E-739BAD75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A63E0-C4A3-4767-8947-CF30C4B6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EBB1A-7D4A-4081-B112-B72195EA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E9CA6-54A8-4A1E-B03B-45718733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79215-DEFD-47D7-BB9B-60E9EAE2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1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D6A4-B24B-4C03-B236-BAEC76493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BE93-2480-4438-A804-5A0488927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78068-6BBA-48DA-89D4-C3E8EB9A3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A6E9B-BE87-47A8-A76E-08F74DE2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0EF99-3DD0-47E0-AB7D-A43E0D11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0B820-C7FA-4170-B6CC-778CF4EC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8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71F5-72EF-48F2-B139-31CB0F29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B2E0A6-B222-40FD-B553-7C6C8727F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E4EFF-DD25-48D5-BB85-158318CB6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7BE14-4A61-4996-BD7B-83A8D097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3AB-CE6D-474B-BB75-53537EB46A39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41DCE-2FFE-4AE7-81AA-98266E07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0A136-595C-4B14-AA98-72E2F23B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9DFDA-835E-429C-82A3-9BBE30D3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0FE36-30C9-4521-A98B-FE3B6578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9994-2046-4F5A-B125-9E3BDE6A4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493AB-CE6D-474B-BB75-53537EB46A39}" type="datetimeFigureOut">
              <a:rPr lang="en-US" smtClean="0"/>
              <a:pPr/>
              <a:t>10/5/2020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FFC4D-2873-428D-B6DF-0AE9BAD48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B9BC6-B145-48D4-A70D-12FDC7433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8B5D-49D1-4755-8113-727362C3CA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1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chart" Target="../charts/char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chart" Target="../charts/chart17.xml"/><Relationship Id="rId7" Type="http://schemas.openxmlformats.org/officeDocument/2006/relationships/chart" Target="../charts/chart2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hart" Target="../charts/chart23.xml"/><Relationship Id="rId7" Type="http://schemas.openxmlformats.org/officeDocument/2006/relationships/chart" Target="../charts/chart2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chart" Target="../charts/chart25.xml"/><Relationship Id="rId4" Type="http://schemas.openxmlformats.org/officeDocument/2006/relationships/chart" Target="../charts/char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7" Type="http://schemas.openxmlformats.org/officeDocument/2006/relationships/chart" Target="../charts/chart3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31.xml"/><Relationship Id="rId5" Type="http://schemas.openxmlformats.org/officeDocument/2006/relationships/chart" Target="../charts/chart30.xml"/><Relationship Id="rId4" Type="http://schemas.openxmlformats.org/officeDocument/2006/relationships/chart" Target="../charts/char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33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513B12-DFCE-4701-9479-3EDC3BCD0E75}"/>
              </a:ext>
            </a:extLst>
          </p:cNvPr>
          <p:cNvSpPr txBox="1"/>
          <p:nvPr/>
        </p:nvSpPr>
        <p:spPr>
          <a:xfrm>
            <a:off x="2633033" y="2352295"/>
            <a:ext cx="6667056" cy="1805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0" dirty="0">
                <a:solidFill>
                  <a:srgbClr val="FFFF00"/>
                </a:solidFill>
                <a:cs typeface="Segoe UI" panose="020B0502040204020203" pitchFamily="34" charset="0"/>
              </a:rPr>
              <a:t>Coke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Segoe UI" panose="020B0502040204020203" pitchFamily="34" charset="0"/>
              </a:rPr>
              <a:t>Insights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Segoe UI" panose="020B0502040204020203" pitchFamily="34" charset="0"/>
              </a:rPr>
              <a:t>September 2020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F8DE8-57A9-462F-BDE5-0D6B8F698F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6" t="36470" r="18010" b="44175"/>
          <a:stretch/>
        </p:blipFill>
        <p:spPr>
          <a:xfrm>
            <a:off x="9690614" y="6126265"/>
            <a:ext cx="2182299" cy="630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6FE8F-D5DC-433D-9827-8B520D5929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6133653"/>
            <a:ext cx="1876425" cy="63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1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10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6580-0B24-4FC5-B355-3B92A81B6C9B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94470A17-041F-417B-86D6-717B197849B5}"/>
              </a:ext>
            </a:extLst>
          </p:cNvPr>
          <p:cNvSpPr txBox="1">
            <a:spLocks/>
          </p:cNvSpPr>
          <p:nvPr/>
        </p:nvSpPr>
        <p:spPr>
          <a:xfrm>
            <a:off x="696259" y="0"/>
            <a:ext cx="10128789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D161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Opportunity exist in Maharashtra and Uttar Pradesh to increase ND and No. of Stores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06C704B-A20F-4C0D-A7BF-906097CCD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1979443"/>
              </p:ext>
            </p:extLst>
          </p:nvPr>
        </p:nvGraphicFramePr>
        <p:xfrm>
          <a:off x="990599" y="1104901"/>
          <a:ext cx="10925629" cy="3278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86EFF1-E8EC-4782-A7BC-BE3D42116BC2}"/>
              </a:ext>
            </a:extLst>
          </p:cNvPr>
          <p:cNvCxnSpPr>
            <a:cxnSpLocks/>
          </p:cNvCxnSpPr>
          <p:nvPr/>
        </p:nvCxnSpPr>
        <p:spPr>
          <a:xfrm flipH="1">
            <a:off x="725714" y="3947886"/>
            <a:ext cx="11074401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D15122E-A08E-44BB-B61F-03E89CABC5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2135084"/>
              </p:ext>
            </p:extLst>
          </p:nvPr>
        </p:nvGraphicFramePr>
        <p:xfrm>
          <a:off x="700313" y="4223657"/>
          <a:ext cx="11128830" cy="2220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5267062-9B3C-4F26-9203-36C5E92AB77D}"/>
              </a:ext>
            </a:extLst>
          </p:cNvPr>
          <p:cNvSpPr/>
          <p:nvPr/>
        </p:nvSpPr>
        <p:spPr>
          <a:xfrm>
            <a:off x="7726017" y="940904"/>
            <a:ext cx="4174435" cy="26636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13FCC-93FC-4C61-8E0B-FB8E58E88344}"/>
              </a:ext>
            </a:extLst>
          </p:cNvPr>
          <p:cNvSpPr/>
          <p:nvPr/>
        </p:nvSpPr>
        <p:spPr>
          <a:xfrm>
            <a:off x="7726017" y="4081669"/>
            <a:ext cx="4174435" cy="204083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69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6580-0B24-4FC5-B355-3B92A81B6C9B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39" name="Title 4">
            <a:extLst>
              <a:ext uri="{FF2B5EF4-FFF2-40B4-BE49-F238E27FC236}">
                <a16:creationId xmlns:a16="http://schemas.microsoft.com/office/drawing/2014/main" id="{A3ACBEE3-EA28-4122-8DB5-44C109225386}"/>
              </a:ext>
            </a:extLst>
          </p:cNvPr>
          <p:cNvSpPr txBox="1">
            <a:spLocks/>
          </p:cNvSpPr>
          <p:nvPr/>
        </p:nvSpPr>
        <p:spPr>
          <a:xfrm>
            <a:off x="764499" y="0"/>
            <a:ext cx="9997286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D161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  <a:t>IPS has been crucial for growth in most states in 2019 for Coke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FA35634-9565-43C9-B271-3CAD271884C3}"/>
              </a:ext>
            </a:extLst>
          </p:cNvPr>
          <p:cNvSpPr/>
          <p:nvPr/>
        </p:nvSpPr>
        <p:spPr>
          <a:xfrm>
            <a:off x="1385081" y="1708092"/>
            <a:ext cx="1309632" cy="131797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F8561B-2423-451B-8909-716E37923943}"/>
              </a:ext>
            </a:extLst>
          </p:cNvPr>
          <p:cNvSpPr/>
          <p:nvPr/>
        </p:nvSpPr>
        <p:spPr>
          <a:xfrm>
            <a:off x="7444176" y="1490268"/>
            <a:ext cx="770252" cy="7819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43C5E6-C86D-4C6E-8A41-5E4758CAC647}"/>
              </a:ext>
            </a:extLst>
          </p:cNvPr>
          <p:cNvSpPr txBox="1"/>
          <p:nvPr/>
        </p:nvSpPr>
        <p:spPr>
          <a:xfrm>
            <a:off x="8214428" y="1511933"/>
            <a:ext cx="3913682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IPS levels for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Coke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are relatively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lower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than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Sprite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providing an opportunity for furthering growth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32DFA7-3E54-4830-830C-6F568F5C6627}"/>
              </a:ext>
            </a:extLst>
          </p:cNvPr>
          <p:cNvSpPr/>
          <p:nvPr/>
        </p:nvSpPr>
        <p:spPr>
          <a:xfrm>
            <a:off x="7175500" y="1117601"/>
            <a:ext cx="4952610" cy="264493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32EE19-F020-4478-BB29-07F021623296}"/>
              </a:ext>
            </a:extLst>
          </p:cNvPr>
          <p:cNvSpPr txBox="1"/>
          <p:nvPr/>
        </p:nvSpPr>
        <p:spPr>
          <a:xfrm>
            <a:off x="2306507" y="4011627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IPS Saturation Curve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192977-F962-44DB-B624-8DB10C79E337}"/>
              </a:ext>
            </a:extLst>
          </p:cNvPr>
          <p:cNvGrpSpPr/>
          <p:nvPr/>
        </p:nvGrpSpPr>
        <p:grpSpPr>
          <a:xfrm>
            <a:off x="1042182" y="3762531"/>
            <a:ext cx="5696243" cy="2709218"/>
            <a:chOff x="1042182" y="3762531"/>
            <a:chExt cx="11085928" cy="2709218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E0C74C67-A64D-42CF-8E09-A9E88382412E}"/>
                </a:ext>
              </a:extLst>
            </p:cNvPr>
            <p:cNvGraphicFramePr/>
            <p:nvPr/>
          </p:nvGraphicFramePr>
          <p:xfrm>
            <a:off x="1042182" y="3762531"/>
            <a:ext cx="11085928" cy="27092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05E4BB-CA32-4D8E-8D62-96AB159ABF1A}"/>
                </a:ext>
              </a:extLst>
            </p:cNvPr>
            <p:cNvSpPr txBox="1"/>
            <p:nvPr/>
          </p:nvSpPr>
          <p:spPr>
            <a:xfrm>
              <a:off x="5419371" y="4756427"/>
              <a:ext cx="1353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</a:rPr>
                <a:t>Maharashtra 2.8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259294-BFDF-409A-A02D-426D1C7DFD59}"/>
                </a:ext>
              </a:extLst>
            </p:cNvPr>
            <p:cNvSpPr txBox="1"/>
            <p:nvPr/>
          </p:nvSpPr>
          <p:spPr>
            <a:xfrm>
              <a:off x="3180290" y="5508902"/>
              <a:ext cx="1447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</a:rPr>
                <a:t>Uttar Pradesh 2.0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F4A38C-BCA1-4BF7-8475-1F9642DC7C9D}"/>
                </a:ext>
              </a:extLst>
            </p:cNvPr>
            <p:cNvSpPr txBox="1"/>
            <p:nvPr/>
          </p:nvSpPr>
          <p:spPr>
            <a:xfrm>
              <a:off x="8926988" y="5032889"/>
              <a:ext cx="10454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</a:rPr>
                <a:t>Haryana 4.1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446A38-9A79-4C09-9C02-DE7AE301748C}"/>
                </a:ext>
              </a:extLst>
            </p:cNvPr>
            <p:cNvSpPr txBox="1"/>
            <p:nvPr/>
          </p:nvSpPr>
          <p:spPr>
            <a:xfrm>
              <a:off x="7014263" y="4955660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</a:rPr>
                <a:t>Delhi 3.5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9F5E98-4227-4D78-AFA7-FC7C752D3929}"/>
                </a:ext>
              </a:extLst>
            </p:cNvPr>
            <p:cNvSpPr txBox="1"/>
            <p:nvPr/>
          </p:nvSpPr>
          <p:spPr>
            <a:xfrm>
              <a:off x="8229609" y="4792857"/>
              <a:ext cx="9557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</a:rPr>
                <a:t>Punjab 3.9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6DBB5D4-3119-4241-BC3B-A62360BBD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897" y="1662521"/>
            <a:ext cx="568018" cy="4491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3DEFEF-D215-483D-84FF-E11DC6B9709B}"/>
              </a:ext>
            </a:extLst>
          </p:cNvPr>
          <p:cNvSpPr txBox="1"/>
          <p:nvPr/>
        </p:nvSpPr>
        <p:spPr>
          <a:xfrm>
            <a:off x="8175911" y="2298097"/>
            <a:ext cx="391368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IPS elasticity ranges from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5.1% to 11.0%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32179-051B-4BCC-920E-DB3DB76FD21F}"/>
              </a:ext>
            </a:extLst>
          </p:cNvPr>
          <p:cNvSpPr txBox="1"/>
          <p:nvPr/>
        </p:nvSpPr>
        <p:spPr>
          <a:xfrm>
            <a:off x="1415367" y="2135339"/>
            <a:ext cx="12490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Maharashtra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+1.8%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FDE8BF-A5A6-43CB-ADDC-C3FCBAD76F9E}"/>
              </a:ext>
            </a:extLst>
          </p:cNvPr>
          <p:cNvSpPr/>
          <p:nvPr/>
        </p:nvSpPr>
        <p:spPr>
          <a:xfrm>
            <a:off x="3066812" y="1708092"/>
            <a:ext cx="1309632" cy="131797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DFA94A-5C31-4709-A274-DD2858C54E85}"/>
              </a:ext>
            </a:extLst>
          </p:cNvPr>
          <p:cNvSpPr txBox="1"/>
          <p:nvPr/>
        </p:nvSpPr>
        <p:spPr>
          <a:xfrm>
            <a:off x="3299076" y="2135339"/>
            <a:ext cx="84510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Delhi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+1.6%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8A1A52-F842-4F69-A621-53D44E33D55A}"/>
              </a:ext>
            </a:extLst>
          </p:cNvPr>
          <p:cNvSpPr/>
          <p:nvPr/>
        </p:nvSpPr>
        <p:spPr>
          <a:xfrm>
            <a:off x="4748543" y="1751948"/>
            <a:ext cx="1309632" cy="131797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2B30A-9FD0-4611-91F3-0BB9A24AE71A}"/>
              </a:ext>
            </a:extLst>
          </p:cNvPr>
          <p:cNvSpPr txBox="1"/>
          <p:nvPr/>
        </p:nvSpPr>
        <p:spPr>
          <a:xfrm>
            <a:off x="4980807" y="2118548"/>
            <a:ext cx="84510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Punjab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+1.6%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9AA59-F36F-4481-B3F3-A43DE6607941}"/>
              </a:ext>
            </a:extLst>
          </p:cNvPr>
          <p:cNvSpPr txBox="1"/>
          <p:nvPr/>
        </p:nvSpPr>
        <p:spPr>
          <a:xfrm>
            <a:off x="3066812" y="108230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IPS Growth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AA8B92-F4A1-4BB1-B497-FA392F737CDE}"/>
              </a:ext>
            </a:extLst>
          </p:cNvPr>
          <p:cNvSpPr txBox="1"/>
          <p:nvPr/>
        </p:nvSpPr>
        <p:spPr>
          <a:xfrm>
            <a:off x="7175500" y="4792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0E5BDF2-B264-4B58-850C-5476113D16B8}"/>
              </a:ext>
            </a:extLst>
          </p:cNvPr>
          <p:cNvSpPr txBox="1">
            <a:spLocks/>
          </p:cNvSpPr>
          <p:nvPr/>
        </p:nvSpPr>
        <p:spPr>
          <a:xfrm>
            <a:off x="8063218" y="5817703"/>
            <a:ext cx="3784226" cy="6493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/>
                <a:ea typeface="+mn-ea"/>
                <a:cs typeface="+mn-cs"/>
              </a:rPr>
              <a:t>IPS saturation curve shows the change in % incremental volume from a 1 item increase in IPS from the current level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/>
                <a:ea typeface="+mn-ea"/>
                <a:cs typeface="+mn-cs"/>
              </a:rPr>
              <a:t>For e.g. In Uttar Pradesh, if the IPS increased from 2 to 3, the % incremental volume is 7%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05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888B3E-86E6-4FBB-A11C-28BA1D1172B7}"/>
              </a:ext>
            </a:extLst>
          </p:cNvPr>
          <p:cNvSpPr txBox="1"/>
          <p:nvPr/>
        </p:nvSpPr>
        <p:spPr>
          <a:xfrm>
            <a:off x="8175910" y="2852984"/>
            <a:ext cx="39136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Opportunity to further increase Assortment in UP where IPS is lowest ~1.9 Items per store.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9382C54D-2A44-4B2A-B8BF-9CC06BA32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2668313"/>
              </p:ext>
            </p:extLst>
          </p:nvPr>
        </p:nvGraphicFramePr>
        <p:xfrm>
          <a:off x="7182678" y="3843131"/>
          <a:ext cx="4916557" cy="1789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8070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12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6580-0B24-4FC5-B355-3B92A81B6C9B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735BDE8-57A9-43E6-877D-A839F239B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946242"/>
              </p:ext>
            </p:extLst>
          </p:nvPr>
        </p:nvGraphicFramePr>
        <p:xfrm>
          <a:off x="887896" y="4659086"/>
          <a:ext cx="11119192" cy="1607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Oval 40">
            <a:extLst>
              <a:ext uri="{FF2B5EF4-FFF2-40B4-BE49-F238E27FC236}">
                <a16:creationId xmlns:a16="http://schemas.microsoft.com/office/drawing/2014/main" id="{E9A4237C-8CF2-4213-97B5-694D370E961A}"/>
              </a:ext>
            </a:extLst>
          </p:cNvPr>
          <p:cNvSpPr/>
          <p:nvPr/>
        </p:nvSpPr>
        <p:spPr>
          <a:xfrm>
            <a:off x="7375269" y="1175931"/>
            <a:ext cx="770252" cy="7819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847E188-FCED-4DA4-BB70-3CFDACC50A52}"/>
              </a:ext>
            </a:extLst>
          </p:cNvPr>
          <p:cNvSpPr/>
          <p:nvPr/>
        </p:nvSpPr>
        <p:spPr>
          <a:xfrm>
            <a:off x="7375269" y="2016597"/>
            <a:ext cx="770252" cy="7819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E28CCF-06A8-4B77-A750-7CAF2349DD68}"/>
              </a:ext>
            </a:extLst>
          </p:cNvPr>
          <p:cNvSpPr/>
          <p:nvPr/>
        </p:nvSpPr>
        <p:spPr>
          <a:xfrm>
            <a:off x="7375269" y="2857262"/>
            <a:ext cx="770252" cy="7819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5F3268C-916E-4374-A001-D74389539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85" y="1184682"/>
            <a:ext cx="971886" cy="72891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A46F9AF-B5B2-4BC8-AED2-50B58C59F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22" y="2161069"/>
            <a:ext cx="539419" cy="539419"/>
          </a:xfrm>
          <a:prstGeom prst="rect">
            <a:avLst/>
          </a:prstGeom>
        </p:spPr>
      </p:pic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00C8BB-123A-4839-9FFA-9027F027E7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62" y="2928512"/>
            <a:ext cx="559779" cy="5597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1CED0D-7E6D-414E-B591-64D5898AD439}"/>
              </a:ext>
            </a:extLst>
          </p:cNvPr>
          <p:cNvSpPr/>
          <p:nvPr/>
        </p:nvSpPr>
        <p:spPr>
          <a:xfrm>
            <a:off x="7175500" y="1117601"/>
            <a:ext cx="4952610" cy="264493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tle 4">
            <a:extLst>
              <a:ext uri="{FF2B5EF4-FFF2-40B4-BE49-F238E27FC236}">
                <a16:creationId xmlns:a16="http://schemas.microsoft.com/office/drawing/2014/main" id="{A3ACBEE3-EA28-4122-8DB5-44C109225386}"/>
              </a:ext>
            </a:extLst>
          </p:cNvPr>
          <p:cNvSpPr txBox="1">
            <a:spLocks/>
          </p:cNvSpPr>
          <p:nvPr/>
        </p:nvSpPr>
        <p:spPr>
          <a:xfrm>
            <a:off x="764499" y="0"/>
            <a:ext cx="9997286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D161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dirty="0"/>
              <a:t>Principle 2:</a:t>
            </a:r>
            <a:r>
              <a:rPr lang="en-US" sz="2400" dirty="0"/>
              <a:t> TV is a critical media driver; increased TV activity contributed to overall growth across markets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844FE-7E29-4399-AC27-A88BD45C3924}"/>
              </a:ext>
            </a:extLst>
          </p:cNvPr>
          <p:cNvSpPr txBox="1"/>
          <p:nvPr/>
        </p:nvSpPr>
        <p:spPr>
          <a:xfrm>
            <a:off x="8145521" y="1203403"/>
            <a:ext cx="391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Helvetica"/>
              </a:rPr>
              <a:t>TV contributes to on an average 60% of the total incremental growth in 2019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9B6CA-6407-4A1B-BCA7-42E5B2DBBFBA}"/>
              </a:ext>
            </a:extLst>
          </p:cNvPr>
          <p:cNvSpPr txBox="1"/>
          <p:nvPr/>
        </p:nvSpPr>
        <p:spPr>
          <a:xfrm>
            <a:off x="8169905" y="2085500"/>
            <a:ext cx="391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Campaigns during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Festival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World cup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worked the</a:t>
            </a:r>
            <a:r>
              <a:rPr lang="en-US" sz="1400" dirty="0">
                <a:solidFill>
                  <a:prstClr val="black"/>
                </a:solidFill>
                <a:latin typeface="Helvetica"/>
              </a:rPr>
              <a:t> best</a:t>
            </a:r>
            <a:r>
              <a:rPr lang="en-US" sz="1400" b="1" dirty="0">
                <a:solidFill>
                  <a:prstClr val="black"/>
                </a:solidFill>
                <a:latin typeface="Helvetica"/>
              </a:rPr>
              <a:t>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(higher effectiveness)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037173-D7D8-45C1-A504-BCF9CC86499C}"/>
              </a:ext>
            </a:extLst>
          </p:cNvPr>
          <p:cNvSpPr txBox="1"/>
          <p:nvPr/>
        </p:nvSpPr>
        <p:spPr>
          <a:xfrm>
            <a:off x="8278318" y="2985385"/>
            <a:ext cx="39136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Helvetica"/>
              </a:rPr>
              <a:t>Higher effective campaigns due to Better copy qualities in 2019 led to higher incremental growth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FA10B3-83FC-4EC6-9C30-1B6BF8AE9BEA}"/>
              </a:ext>
            </a:extLst>
          </p:cNvPr>
          <p:cNvSpPr txBox="1"/>
          <p:nvPr/>
        </p:nvSpPr>
        <p:spPr>
          <a:xfrm>
            <a:off x="755375" y="6400800"/>
            <a:ext cx="2809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Note: Population Weighted Effectiveness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87184C-07B1-4657-A2A3-558D663EECA0}"/>
              </a:ext>
            </a:extLst>
          </p:cNvPr>
          <p:cNvSpPr txBox="1"/>
          <p:nvPr/>
        </p:nvSpPr>
        <p:spPr>
          <a:xfrm>
            <a:off x="755375" y="6188765"/>
            <a:ext cx="2809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Note: Population Weighted Effectiveness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8BB9-7CB7-488F-A858-754E9E9A0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71326"/>
              </p:ext>
            </p:extLst>
          </p:nvPr>
        </p:nvGraphicFramePr>
        <p:xfrm>
          <a:off x="764500" y="1167256"/>
          <a:ext cx="6342092" cy="268976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607639">
                  <a:extLst>
                    <a:ext uri="{9D8B030D-6E8A-4147-A177-3AD203B41FA5}">
                      <a16:colId xmlns:a16="http://schemas.microsoft.com/office/drawing/2014/main" val="1406481198"/>
                    </a:ext>
                  </a:extLst>
                </a:gridCol>
                <a:gridCol w="947441">
                  <a:extLst>
                    <a:ext uri="{9D8B030D-6E8A-4147-A177-3AD203B41FA5}">
                      <a16:colId xmlns:a16="http://schemas.microsoft.com/office/drawing/2014/main" val="2789686422"/>
                    </a:ext>
                  </a:extLst>
                </a:gridCol>
                <a:gridCol w="946753">
                  <a:extLst>
                    <a:ext uri="{9D8B030D-6E8A-4147-A177-3AD203B41FA5}">
                      <a16:colId xmlns:a16="http://schemas.microsoft.com/office/drawing/2014/main" val="4154051659"/>
                    </a:ext>
                  </a:extLst>
                </a:gridCol>
                <a:gridCol w="946753">
                  <a:extLst>
                    <a:ext uri="{9D8B030D-6E8A-4147-A177-3AD203B41FA5}">
                      <a16:colId xmlns:a16="http://schemas.microsoft.com/office/drawing/2014/main" val="24538755"/>
                    </a:ext>
                  </a:extLst>
                </a:gridCol>
                <a:gridCol w="946753">
                  <a:extLst>
                    <a:ext uri="{9D8B030D-6E8A-4147-A177-3AD203B41FA5}">
                      <a16:colId xmlns:a16="http://schemas.microsoft.com/office/drawing/2014/main" val="517056357"/>
                    </a:ext>
                  </a:extLst>
                </a:gridCol>
                <a:gridCol w="946753">
                  <a:extLst>
                    <a:ext uri="{9D8B030D-6E8A-4147-A177-3AD203B41FA5}">
                      <a16:colId xmlns:a16="http://schemas.microsoft.com/office/drawing/2014/main" val="4021383982"/>
                    </a:ext>
                  </a:extLst>
                </a:gridCol>
              </a:tblGrid>
              <a:tr h="28772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Impact on Growth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514247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D</a:t>
                      </a:r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P</a:t>
                      </a:r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H</a:t>
                      </a:r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MH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UP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647464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Marketing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5.3%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5.1%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07363"/>
                  </a:ext>
                </a:extLst>
              </a:tr>
              <a:tr h="258954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TV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869900"/>
                  </a:ext>
                </a:extLst>
              </a:tr>
              <a:tr h="258954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Digital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79610"/>
                  </a:ext>
                </a:extLst>
              </a:tr>
              <a:tr h="258954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Other Media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696810"/>
                  </a:ext>
                </a:extLst>
              </a:tr>
              <a:tr h="375491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Activation Cost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467671"/>
                  </a:ext>
                </a:extLst>
              </a:tr>
              <a:tr h="525686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Consumer Promo Count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070949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3083E20F-C98F-44CD-9B22-6410E78E709F}"/>
              </a:ext>
            </a:extLst>
          </p:cNvPr>
          <p:cNvSpPr/>
          <p:nvPr/>
        </p:nvSpPr>
        <p:spPr>
          <a:xfrm>
            <a:off x="1944216" y="4646434"/>
            <a:ext cx="447520" cy="2314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900" b="1" dirty="0">
                <a:solidFill>
                  <a:schemeClr val="bg1">
                    <a:lumMod val="50000"/>
                  </a:schemeClr>
                </a:solidFill>
              </a:rPr>
              <a:t>-379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A03981-81C3-4905-B14C-89960E560418}"/>
              </a:ext>
            </a:extLst>
          </p:cNvPr>
          <p:cNvSpPr/>
          <p:nvPr/>
        </p:nvSpPr>
        <p:spPr>
          <a:xfrm>
            <a:off x="3894318" y="4646434"/>
            <a:ext cx="447520" cy="2314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900" b="1" dirty="0">
                <a:solidFill>
                  <a:schemeClr val="bg1">
                    <a:lumMod val="50000"/>
                  </a:schemeClr>
                </a:solidFill>
              </a:rPr>
              <a:t>1,385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42A215-F502-4A10-A8C8-0CF07844D664}"/>
              </a:ext>
            </a:extLst>
          </p:cNvPr>
          <p:cNvSpPr/>
          <p:nvPr/>
        </p:nvSpPr>
        <p:spPr>
          <a:xfrm>
            <a:off x="6176019" y="4646434"/>
            <a:ext cx="447520" cy="2314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900" b="1" dirty="0">
                <a:solidFill>
                  <a:schemeClr val="bg1">
                    <a:lumMod val="50000"/>
                  </a:schemeClr>
                </a:solidFill>
              </a:rPr>
              <a:t>-534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31FAEA-AF4E-413F-952E-F500266F0111}"/>
              </a:ext>
            </a:extLst>
          </p:cNvPr>
          <p:cNvSpPr/>
          <p:nvPr/>
        </p:nvSpPr>
        <p:spPr>
          <a:xfrm>
            <a:off x="8646618" y="4646434"/>
            <a:ext cx="447520" cy="2314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900" b="1" dirty="0">
                <a:solidFill>
                  <a:schemeClr val="bg1">
                    <a:lumMod val="50000"/>
                  </a:schemeClr>
                </a:solidFill>
              </a:rPr>
              <a:t>1,385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47F9FC-DE22-42AE-8235-D0AB0A46775A}"/>
              </a:ext>
            </a:extLst>
          </p:cNvPr>
          <p:cNvSpPr/>
          <p:nvPr/>
        </p:nvSpPr>
        <p:spPr>
          <a:xfrm>
            <a:off x="10437691" y="4646434"/>
            <a:ext cx="447520" cy="2314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900" b="1" dirty="0">
                <a:solidFill>
                  <a:schemeClr val="bg1">
                    <a:lumMod val="50000"/>
                  </a:schemeClr>
                </a:solidFill>
              </a:rPr>
              <a:t>253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FBD954-4629-4C1E-B00D-62E2FD70A40F}"/>
              </a:ext>
            </a:extLst>
          </p:cNvPr>
          <p:cNvSpPr txBox="1"/>
          <p:nvPr/>
        </p:nvSpPr>
        <p:spPr>
          <a:xfrm>
            <a:off x="764499" y="4563868"/>
            <a:ext cx="69168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IN" sz="900" b="1" dirty="0">
                <a:solidFill>
                  <a:schemeClr val="bg1">
                    <a:lumMod val="50000"/>
                  </a:schemeClr>
                </a:solidFill>
              </a:rPr>
              <a:t>Change YoY</a:t>
            </a:r>
          </a:p>
        </p:txBody>
      </p:sp>
    </p:spTree>
    <p:extLst>
      <p:ext uri="{BB962C8B-B14F-4D97-AF65-F5344CB8AC3E}">
        <p14:creationId xmlns:p14="http://schemas.microsoft.com/office/powerpoint/2010/main" val="280097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13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6580-0B24-4FC5-B355-3B92A81B6C9B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735BDE8-57A9-43E6-877D-A839F239B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296645"/>
              </p:ext>
            </p:extLst>
          </p:nvPr>
        </p:nvGraphicFramePr>
        <p:xfrm>
          <a:off x="887896" y="3950619"/>
          <a:ext cx="11119192" cy="2316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Oval 40">
            <a:extLst>
              <a:ext uri="{FF2B5EF4-FFF2-40B4-BE49-F238E27FC236}">
                <a16:creationId xmlns:a16="http://schemas.microsoft.com/office/drawing/2014/main" id="{E9A4237C-8CF2-4213-97B5-694D370E961A}"/>
              </a:ext>
            </a:extLst>
          </p:cNvPr>
          <p:cNvSpPr/>
          <p:nvPr/>
        </p:nvSpPr>
        <p:spPr>
          <a:xfrm>
            <a:off x="7375269" y="1175931"/>
            <a:ext cx="770252" cy="7819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847E188-FCED-4DA4-BB70-3CFDACC50A52}"/>
              </a:ext>
            </a:extLst>
          </p:cNvPr>
          <p:cNvSpPr/>
          <p:nvPr/>
        </p:nvSpPr>
        <p:spPr>
          <a:xfrm>
            <a:off x="7375269" y="2016597"/>
            <a:ext cx="770252" cy="7819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E28CCF-06A8-4B77-A750-7CAF2349DD68}"/>
              </a:ext>
            </a:extLst>
          </p:cNvPr>
          <p:cNvSpPr/>
          <p:nvPr/>
        </p:nvSpPr>
        <p:spPr>
          <a:xfrm>
            <a:off x="7375269" y="2857262"/>
            <a:ext cx="770252" cy="7819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5F3268C-916E-4374-A001-D74389539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85" y="1184682"/>
            <a:ext cx="971886" cy="72891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A46F9AF-B5B2-4BC8-AED2-50B58C59F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22" y="2161069"/>
            <a:ext cx="539419" cy="539419"/>
          </a:xfrm>
          <a:prstGeom prst="rect">
            <a:avLst/>
          </a:prstGeom>
        </p:spPr>
      </p:pic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00C8BB-123A-4839-9FFA-9027F027E7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62" y="2928512"/>
            <a:ext cx="559779" cy="5597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1CED0D-7E6D-414E-B591-64D5898AD439}"/>
              </a:ext>
            </a:extLst>
          </p:cNvPr>
          <p:cNvSpPr/>
          <p:nvPr/>
        </p:nvSpPr>
        <p:spPr>
          <a:xfrm>
            <a:off x="7175500" y="1117601"/>
            <a:ext cx="4952610" cy="264493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itle 4">
            <a:extLst>
              <a:ext uri="{FF2B5EF4-FFF2-40B4-BE49-F238E27FC236}">
                <a16:creationId xmlns:a16="http://schemas.microsoft.com/office/drawing/2014/main" id="{A3ACBEE3-EA28-4122-8DB5-44C109225386}"/>
              </a:ext>
            </a:extLst>
          </p:cNvPr>
          <p:cNvSpPr txBox="1">
            <a:spLocks/>
          </p:cNvSpPr>
          <p:nvPr/>
        </p:nvSpPr>
        <p:spPr>
          <a:xfrm>
            <a:off x="764499" y="0"/>
            <a:ext cx="9997286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D161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u="sng" dirty="0"/>
              <a:t>Principle 2:</a:t>
            </a:r>
            <a:r>
              <a:rPr lang="en-US" sz="2400" dirty="0"/>
              <a:t> TV is a critical media driver; increased TV activity contributed to overall growth across markets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844FE-7E29-4399-AC27-A88BD45C3924}"/>
              </a:ext>
            </a:extLst>
          </p:cNvPr>
          <p:cNvSpPr txBox="1"/>
          <p:nvPr/>
        </p:nvSpPr>
        <p:spPr>
          <a:xfrm>
            <a:off x="8145521" y="1203403"/>
            <a:ext cx="391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Helvetica"/>
              </a:rPr>
              <a:t>TV contributes to on an average 60% of the total incremental growth in 2019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9B6CA-6407-4A1B-BCA7-42E5B2DBBFBA}"/>
              </a:ext>
            </a:extLst>
          </p:cNvPr>
          <p:cNvSpPr txBox="1"/>
          <p:nvPr/>
        </p:nvSpPr>
        <p:spPr>
          <a:xfrm>
            <a:off x="8169905" y="2085500"/>
            <a:ext cx="391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Campaigns during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Festival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World cup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worked the</a:t>
            </a:r>
            <a:r>
              <a:rPr lang="en-US" sz="1400" dirty="0">
                <a:solidFill>
                  <a:prstClr val="black"/>
                </a:solidFill>
                <a:latin typeface="Helvetica"/>
              </a:rPr>
              <a:t> best</a:t>
            </a:r>
            <a:r>
              <a:rPr lang="en-US" sz="1400" b="1" dirty="0">
                <a:solidFill>
                  <a:prstClr val="black"/>
                </a:solidFill>
                <a:latin typeface="Helvetica"/>
              </a:rPr>
              <a:t>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(higher effectiveness)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037173-D7D8-45C1-A504-BCF9CC86499C}"/>
              </a:ext>
            </a:extLst>
          </p:cNvPr>
          <p:cNvSpPr txBox="1"/>
          <p:nvPr/>
        </p:nvSpPr>
        <p:spPr>
          <a:xfrm>
            <a:off x="8278318" y="2985385"/>
            <a:ext cx="391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Helvetica"/>
              </a:rPr>
              <a:t>Higher effective campaigns due to Better copy qualities in 2019 led to higher incremental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FA10B3-83FC-4EC6-9C30-1B6BF8AE9BEA}"/>
              </a:ext>
            </a:extLst>
          </p:cNvPr>
          <p:cNvSpPr txBox="1"/>
          <p:nvPr/>
        </p:nvSpPr>
        <p:spPr>
          <a:xfrm>
            <a:off x="755375" y="6400800"/>
            <a:ext cx="2809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Note: Population Weighted Effectiveness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6C1506-535F-4C03-BCBC-A046E85427E4}"/>
              </a:ext>
            </a:extLst>
          </p:cNvPr>
          <p:cNvSpPr/>
          <p:nvPr/>
        </p:nvSpPr>
        <p:spPr>
          <a:xfrm>
            <a:off x="3690955" y="1849290"/>
            <a:ext cx="1309632" cy="131797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874A82-0165-47B6-B60B-39184CCCD64D}"/>
              </a:ext>
            </a:extLst>
          </p:cNvPr>
          <p:cNvSpPr txBox="1"/>
          <p:nvPr/>
        </p:nvSpPr>
        <p:spPr>
          <a:xfrm>
            <a:off x="3959286" y="2166116"/>
            <a:ext cx="77296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TV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+3.5%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31F397-83DD-453A-8561-5350ABB82641}"/>
              </a:ext>
            </a:extLst>
          </p:cNvPr>
          <p:cNvSpPr/>
          <p:nvPr/>
        </p:nvSpPr>
        <p:spPr>
          <a:xfrm>
            <a:off x="5208651" y="2054753"/>
            <a:ext cx="855831" cy="90704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31124D-74BD-4FA4-A07C-A8021D558D0F}"/>
              </a:ext>
            </a:extLst>
          </p:cNvPr>
          <p:cNvSpPr txBox="1"/>
          <p:nvPr/>
        </p:nvSpPr>
        <p:spPr>
          <a:xfrm>
            <a:off x="5243454" y="2166116"/>
            <a:ext cx="77296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Digital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+1.3%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973DDF-49AF-4DFE-8EEF-3133600150E8}"/>
              </a:ext>
            </a:extLst>
          </p:cNvPr>
          <p:cNvSpPr/>
          <p:nvPr/>
        </p:nvSpPr>
        <p:spPr>
          <a:xfrm>
            <a:off x="6285792" y="2084643"/>
            <a:ext cx="798805" cy="847269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787265-1BB8-44C3-B811-9063321B08DA}"/>
              </a:ext>
            </a:extLst>
          </p:cNvPr>
          <p:cNvSpPr txBox="1"/>
          <p:nvPr/>
        </p:nvSpPr>
        <p:spPr>
          <a:xfrm>
            <a:off x="6302335" y="2125629"/>
            <a:ext cx="77296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Other </a:t>
            </a:r>
            <a:endParaRPr lang="en-US" sz="1200" b="1" dirty="0">
              <a:solidFill>
                <a:prstClr val="black"/>
              </a:solidFill>
              <a:latin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media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+1.1%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C5E4760-CD6A-47EF-8B5D-5D51DA6DBC8B}"/>
              </a:ext>
            </a:extLst>
          </p:cNvPr>
          <p:cNvSpPr/>
          <p:nvPr/>
        </p:nvSpPr>
        <p:spPr>
          <a:xfrm>
            <a:off x="766746" y="1597493"/>
            <a:ext cx="1830682" cy="1821568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EB071E-7351-4F69-BEE0-90ED5E591A20}"/>
              </a:ext>
            </a:extLst>
          </p:cNvPr>
          <p:cNvSpPr txBox="1"/>
          <p:nvPr/>
        </p:nvSpPr>
        <p:spPr>
          <a:xfrm>
            <a:off x="1155088" y="2193053"/>
            <a:ext cx="10805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Total Incremental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+5.9%</a:t>
            </a:r>
          </a:p>
        </p:txBody>
      </p:sp>
      <p:sp>
        <p:nvSpPr>
          <p:cNvPr id="21" name="Equals 20">
            <a:extLst>
              <a:ext uri="{FF2B5EF4-FFF2-40B4-BE49-F238E27FC236}">
                <a16:creationId xmlns:a16="http://schemas.microsoft.com/office/drawing/2014/main" id="{D60E8D5E-3CC2-4C88-AE5E-99176BC6CD24}"/>
              </a:ext>
            </a:extLst>
          </p:cNvPr>
          <p:cNvSpPr/>
          <p:nvPr/>
        </p:nvSpPr>
        <p:spPr>
          <a:xfrm>
            <a:off x="2676938" y="2067339"/>
            <a:ext cx="914400" cy="914400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87184C-07B1-4657-A2A3-558D663EECA0}"/>
              </a:ext>
            </a:extLst>
          </p:cNvPr>
          <p:cNvSpPr txBox="1"/>
          <p:nvPr/>
        </p:nvSpPr>
        <p:spPr>
          <a:xfrm>
            <a:off x="755375" y="6188765"/>
            <a:ext cx="2809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Note: Population Weighted Effectiveness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A7775A-66B0-4915-892B-4C119F3D1802}"/>
              </a:ext>
            </a:extLst>
          </p:cNvPr>
          <p:cNvSpPr txBox="1"/>
          <p:nvPr/>
        </p:nvSpPr>
        <p:spPr>
          <a:xfrm>
            <a:off x="5243454" y="4415191"/>
            <a:ext cx="3274274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&lt;SN&gt; Put change in the chart below or arrows or something to show increasing/decreasing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40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704E33B9-A606-4346-8C8F-4009121C31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966771"/>
              </p:ext>
            </p:extLst>
          </p:nvPr>
        </p:nvGraphicFramePr>
        <p:xfrm>
          <a:off x="715617" y="4015409"/>
          <a:ext cx="11247783" cy="2275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25422FCA-3489-49BB-8BDA-CE26321CEC30}"/>
              </a:ext>
            </a:extLst>
          </p:cNvPr>
          <p:cNvSpPr/>
          <p:nvPr/>
        </p:nvSpPr>
        <p:spPr>
          <a:xfrm rot="16200000">
            <a:off x="639525" y="4771764"/>
            <a:ext cx="588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200" b="0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GRP’s</a:t>
            </a:r>
          </a:p>
        </p:txBody>
      </p:sp>
      <p:sp>
        <p:nvSpPr>
          <p:cNvPr id="29" name="Shape 1718">
            <a:extLst>
              <a:ext uri="{FF2B5EF4-FFF2-40B4-BE49-F238E27FC236}">
                <a16:creationId xmlns:a16="http://schemas.microsoft.com/office/drawing/2014/main" id="{5ED5FCD2-01B7-4518-8117-83E4D6A91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430" y="1121063"/>
            <a:ext cx="1742723" cy="313454"/>
          </a:xfrm>
          <a:prstGeom prst="roundRect">
            <a:avLst/>
          </a:prstGeom>
          <a:solidFill>
            <a:srgbClr val="A9D18E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lvl="0" algn="ctr" defTabSz="914043">
              <a:spcBef>
                <a:spcPts val="300"/>
              </a:spcBef>
              <a:defRPr sz="800" b="1"/>
            </a:lvl1pPr>
          </a:lstStyle>
          <a:p>
            <a:r>
              <a:rPr lang="en-US" sz="1200" dirty="0"/>
              <a:t>ONS:111 </a:t>
            </a:r>
          </a:p>
        </p:txBody>
      </p:sp>
      <p:sp>
        <p:nvSpPr>
          <p:cNvPr id="39" name="Shape 1718">
            <a:extLst>
              <a:ext uri="{FF2B5EF4-FFF2-40B4-BE49-F238E27FC236}">
                <a16:creationId xmlns:a16="http://schemas.microsoft.com/office/drawing/2014/main" id="{F3A0548A-15DB-4698-B078-06137C697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348" y="1113182"/>
            <a:ext cx="1742723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lvl="0" algn="ctr" defTabSz="914043">
              <a:spcBef>
                <a:spcPts val="300"/>
              </a:spcBef>
              <a:defRPr sz="800" b="1"/>
            </a:lvl1pPr>
          </a:lstStyle>
          <a:p>
            <a:r>
              <a:rPr lang="en-US" sz="1200" dirty="0"/>
              <a:t>ONS:107</a:t>
            </a:r>
          </a:p>
        </p:txBody>
      </p:sp>
      <p:sp>
        <p:nvSpPr>
          <p:cNvPr id="41" name="Shape 1718">
            <a:extLst>
              <a:ext uri="{FF2B5EF4-FFF2-40B4-BE49-F238E27FC236}">
                <a16:creationId xmlns:a16="http://schemas.microsoft.com/office/drawing/2014/main" id="{E2AEAD27-7DC6-4907-9F37-705E6BD52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642" y="1044944"/>
            <a:ext cx="1699839" cy="304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lvl="0" algn="ctr" defTabSz="914043">
              <a:spcBef>
                <a:spcPts val="300"/>
              </a:spcBef>
              <a:defRPr sz="800" b="1"/>
            </a:lvl1pPr>
          </a:lstStyle>
          <a:p>
            <a:r>
              <a:rPr lang="en-US" sz="1200" dirty="0"/>
              <a:t>ONS:107</a:t>
            </a:r>
          </a:p>
        </p:txBody>
      </p:sp>
      <p:sp>
        <p:nvSpPr>
          <p:cNvPr id="45" name="Shape 1718">
            <a:extLst>
              <a:ext uri="{FF2B5EF4-FFF2-40B4-BE49-F238E27FC236}">
                <a16:creationId xmlns:a16="http://schemas.microsoft.com/office/drawing/2014/main" id="{23B071E4-89F3-4BE0-9788-6A52CA042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042" y="1110297"/>
            <a:ext cx="1616827" cy="304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lIns="91425" tIns="91425" rIns="91425" bIns="91425" anchor="ctr"/>
          <a:lstStyle>
            <a:defPPr>
              <a:defRPr lang="en-US"/>
            </a:defPPr>
            <a:lvl1pPr lvl="0" algn="ctr" defTabSz="914043">
              <a:spcBef>
                <a:spcPts val="300"/>
              </a:spcBef>
              <a:defRPr sz="800" b="1"/>
            </a:lvl1pPr>
          </a:lstStyle>
          <a:p>
            <a:r>
              <a:rPr lang="en-US" sz="1200" dirty="0"/>
              <a:t>ONS:110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822593-C338-4372-B8E3-E3AA9644AA83}"/>
              </a:ext>
            </a:extLst>
          </p:cNvPr>
          <p:cNvSpPr txBox="1"/>
          <p:nvPr/>
        </p:nvSpPr>
        <p:spPr>
          <a:xfrm>
            <a:off x="709310" y="1771589"/>
            <a:ext cx="272994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Stock u</a:t>
            </a:r>
            <a:r>
              <a:rPr lang="en-IN" sz="1100" b="1" dirty="0">
                <a:solidFill>
                  <a:prstClr val="black"/>
                </a:solidFill>
                <a:latin typeface="Helvetica"/>
              </a:rPr>
              <a:t>p: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focused on building consumption depth around world cup viewing by encouraging fans.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03309FC-F368-4AA2-8675-CFB1EF619A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001039"/>
              </p:ext>
            </p:extLst>
          </p:nvPr>
        </p:nvGraphicFramePr>
        <p:xfrm>
          <a:off x="781878" y="1830272"/>
          <a:ext cx="11119192" cy="2316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4">
            <a:extLst>
              <a:ext uri="{FF2B5EF4-FFF2-40B4-BE49-F238E27FC236}">
                <a16:creationId xmlns:a16="http://schemas.microsoft.com/office/drawing/2014/main" id="{FA387B7A-5955-4384-99B5-D442040B6A1B}"/>
              </a:ext>
            </a:extLst>
          </p:cNvPr>
          <p:cNvSpPr txBox="1">
            <a:spLocks/>
          </p:cNvSpPr>
          <p:nvPr/>
        </p:nvSpPr>
        <p:spPr>
          <a:xfrm>
            <a:off x="764499" y="0"/>
            <a:ext cx="9997286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D161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World-Cup and Festival campaigns were the more effective campaigns driving incremental across states in 2019</a:t>
            </a:r>
            <a:endParaRPr lang="en-US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E00A6A-9787-44BE-8F9D-B2AB0C04D7E3}"/>
              </a:ext>
            </a:extLst>
          </p:cNvPr>
          <p:cNvCxnSpPr>
            <a:cxnSpLocks/>
          </p:cNvCxnSpPr>
          <p:nvPr/>
        </p:nvCxnSpPr>
        <p:spPr>
          <a:xfrm>
            <a:off x="742122" y="3988904"/>
            <a:ext cx="11343861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E916A6-AE78-47E2-B39E-46403E8D6C9D}"/>
              </a:ext>
            </a:extLst>
          </p:cNvPr>
          <p:cNvSpPr txBox="1"/>
          <p:nvPr/>
        </p:nvSpPr>
        <p:spPr>
          <a:xfrm>
            <a:off x="725717" y="6313714"/>
            <a:ext cx="4049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Note: Effectiveness: Incremental Volume Per GRPs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828BE16-2024-40AA-9633-906D9837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B85B8F-F0E9-40F4-93B2-26022026932C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3D385901-47A3-4AE5-ACDD-2C9D1D0D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14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48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15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6580-0B24-4FC5-B355-3B92A81B6C9B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9A4237C-8CF2-4213-97B5-694D370E961A}"/>
              </a:ext>
            </a:extLst>
          </p:cNvPr>
          <p:cNvSpPr/>
          <p:nvPr/>
        </p:nvSpPr>
        <p:spPr>
          <a:xfrm>
            <a:off x="7375269" y="1175931"/>
            <a:ext cx="770252" cy="7819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847E188-FCED-4DA4-BB70-3CFDACC50A52}"/>
              </a:ext>
            </a:extLst>
          </p:cNvPr>
          <p:cNvSpPr/>
          <p:nvPr/>
        </p:nvSpPr>
        <p:spPr>
          <a:xfrm>
            <a:off x="7375269" y="2016597"/>
            <a:ext cx="770252" cy="7819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E28CCF-06A8-4B77-A750-7CAF2349DD68}"/>
              </a:ext>
            </a:extLst>
          </p:cNvPr>
          <p:cNvSpPr/>
          <p:nvPr/>
        </p:nvSpPr>
        <p:spPr>
          <a:xfrm>
            <a:off x="7375269" y="2817506"/>
            <a:ext cx="770252" cy="7819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36173E-0EBD-499C-8D8F-F88BA82882D0}"/>
              </a:ext>
            </a:extLst>
          </p:cNvPr>
          <p:cNvSpPr txBox="1"/>
          <p:nvPr/>
        </p:nvSpPr>
        <p:spPr>
          <a:xfrm>
            <a:off x="8160035" y="1261460"/>
            <a:ext cx="391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Helvetica"/>
              </a:rPr>
              <a:t>Large investment in Hotstar channel during Sports events across states.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CD4BC7-CC00-4E7A-BB03-392A3460F606}"/>
              </a:ext>
            </a:extLst>
          </p:cNvPr>
          <p:cNvSpPr txBox="1"/>
          <p:nvPr/>
        </p:nvSpPr>
        <p:spPr>
          <a:xfrm>
            <a:off x="8222046" y="2943251"/>
            <a:ext cx="391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Increasing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Hotstar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impressions in MH and UP could have led to higher growth.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D274C2-60FD-481C-BF49-B0AD7F66862E}"/>
              </a:ext>
            </a:extLst>
          </p:cNvPr>
          <p:cNvSpPr txBox="1"/>
          <p:nvPr/>
        </p:nvSpPr>
        <p:spPr>
          <a:xfrm>
            <a:off x="8169905" y="2085500"/>
            <a:ext cx="391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Helvetica"/>
              </a:rPr>
              <a:t>Growth (2.5%) was highest in UP followed by Delhi and Maharashtra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5F3268C-916E-4374-A001-D74389539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85" y="1184682"/>
            <a:ext cx="971886" cy="72891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A46F9AF-B5B2-4BC8-AED2-50B58C59F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22" y="2161069"/>
            <a:ext cx="539419" cy="539419"/>
          </a:xfrm>
          <a:prstGeom prst="rect">
            <a:avLst/>
          </a:prstGeom>
        </p:spPr>
      </p:pic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00C8BB-123A-4839-9FFA-9027F027E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62" y="2902008"/>
            <a:ext cx="559779" cy="5597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1CED0D-7E6D-414E-B591-64D5898AD439}"/>
              </a:ext>
            </a:extLst>
          </p:cNvPr>
          <p:cNvSpPr/>
          <p:nvPr/>
        </p:nvSpPr>
        <p:spPr>
          <a:xfrm>
            <a:off x="7175500" y="1117600"/>
            <a:ext cx="4952610" cy="329537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4">
            <a:extLst>
              <a:ext uri="{FF2B5EF4-FFF2-40B4-BE49-F238E27FC236}">
                <a16:creationId xmlns:a16="http://schemas.microsoft.com/office/drawing/2014/main" id="{A3ACBEE3-EA28-4122-8DB5-44C109225386}"/>
              </a:ext>
            </a:extLst>
          </p:cNvPr>
          <p:cNvSpPr txBox="1">
            <a:spLocks/>
          </p:cNvSpPr>
          <p:nvPr/>
        </p:nvSpPr>
        <p:spPr>
          <a:xfrm>
            <a:off x="764499" y="0"/>
            <a:ext cx="9997286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D161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/>
              <a:t>Digital driven by Hotstar investment was an essential media driver to incremental growth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FCE3A8-310A-4431-961F-CB27C42C0282}"/>
              </a:ext>
            </a:extLst>
          </p:cNvPr>
          <p:cNvGraphicFramePr>
            <a:graphicFrameLocks noGrp="1"/>
          </p:cNvGraphicFramePr>
          <p:nvPr/>
        </p:nvGraphicFramePr>
        <p:xfrm>
          <a:off x="715618" y="4452730"/>
          <a:ext cx="5605670" cy="2007919"/>
        </p:xfrm>
        <a:graphic>
          <a:graphicData uri="http://schemas.openxmlformats.org/drawingml/2006/table">
            <a:tbl>
              <a:tblPr/>
              <a:tblGrid>
                <a:gridCol w="800810">
                  <a:extLst>
                    <a:ext uri="{9D8B030D-6E8A-4147-A177-3AD203B41FA5}">
                      <a16:colId xmlns:a16="http://schemas.microsoft.com/office/drawing/2014/main" val="2987028296"/>
                    </a:ext>
                  </a:extLst>
                </a:gridCol>
                <a:gridCol w="800810">
                  <a:extLst>
                    <a:ext uri="{9D8B030D-6E8A-4147-A177-3AD203B41FA5}">
                      <a16:colId xmlns:a16="http://schemas.microsoft.com/office/drawing/2014/main" val="2498738023"/>
                    </a:ext>
                  </a:extLst>
                </a:gridCol>
                <a:gridCol w="800810">
                  <a:extLst>
                    <a:ext uri="{9D8B030D-6E8A-4147-A177-3AD203B41FA5}">
                      <a16:colId xmlns:a16="http://schemas.microsoft.com/office/drawing/2014/main" val="355305658"/>
                    </a:ext>
                  </a:extLst>
                </a:gridCol>
                <a:gridCol w="800810">
                  <a:extLst>
                    <a:ext uri="{9D8B030D-6E8A-4147-A177-3AD203B41FA5}">
                      <a16:colId xmlns:a16="http://schemas.microsoft.com/office/drawing/2014/main" val="1567088517"/>
                    </a:ext>
                  </a:extLst>
                </a:gridCol>
                <a:gridCol w="800810">
                  <a:extLst>
                    <a:ext uri="{9D8B030D-6E8A-4147-A177-3AD203B41FA5}">
                      <a16:colId xmlns:a16="http://schemas.microsoft.com/office/drawing/2014/main" val="2306453536"/>
                    </a:ext>
                  </a:extLst>
                </a:gridCol>
                <a:gridCol w="800810">
                  <a:extLst>
                    <a:ext uri="{9D8B030D-6E8A-4147-A177-3AD203B41FA5}">
                      <a16:colId xmlns:a16="http://schemas.microsoft.com/office/drawing/2014/main" val="1168417123"/>
                    </a:ext>
                  </a:extLst>
                </a:gridCol>
                <a:gridCol w="800810">
                  <a:extLst>
                    <a:ext uri="{9D8B030D-6E8A-4147-A177-3AD203B41FA5}">
                      <a16:colId xmlns:a16="http://schemas.microsoft.com/office/drawing/2014/main" val="1111342908"/>
                    </a:ext>
                  </a:extLst>
                </a:gridCol>
              </a:tblGrid>
              <a:tr h="6201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Hotstar</a:t>
                      </a:r>
                    </a:p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Spending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Delhi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Haryana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Punjab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Uttar Pradesh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415013"/>
                  </a:ext>
                </a:extLst>
              </a:tr>
              <a:tr h="3597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Helvetica" panose="020B0604020202020204" pitchFamily="34" charset="0"/>
                        </a:rPr>
                        <a:t>ICC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Helvetica" panose="020B0604020202020204" pitchFamily="34" charset="0"/>
                        </a:rPr>
                        <a:t>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19.7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16.2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162404"/>
                  </a:ext>
                </a:extLst>
              </a:tr>
              <a:tr h="34264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Helvetica" panose="020B0604020202020204" pitchFamily="34" charset="0"/>
                        </a:rPr>
                        <a:t>IPL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Helvetica" panose="020B060402020202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36.3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27.2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48824"/>
                  </a:ext>
                </a:extLst>
              </a:tr>
              <a:tr h="34264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Helvetica" panose="020B0604020202020204" pitchFamily="34" charset="0"/>
                        </a:rPr>
                        <a:t>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63.0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51.2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47.3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67.3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172306"/>
                  </a:ext>
                </a:extLst>
              </a:tr>
              <a:tr h="3426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Helvetica" panose="020B0604020202020204" pitchFamily="34" charset="0"/>
                        </a:rPr>
                        <a:t>PKL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Helvetica" panose="020B060402020202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868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35F7FBA-DBF9-4120-A31E-2EBF494F0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804720"/>
              </p:ext>
            </p:extLst>
          </p:nvPr>
        </p:nvGraphicFramePr>
        <p:xfrm>
          <a:off x="6391414" y="4439443"/>
          <a:ext cx="5664198" cy="2027620"/>
        </p:xfrm>
        <a:graphic>
          <a:graphicData uri="http://schemas.openxmlformats.org/drawingml/2006/table">
            <a:tbl>
              <a:tblPr/>
              <a:tblGrid>
                <a:gridCol w="1051154">
                  <a:extLst>
                    <a:ext uri="{9D8B030D-6E8A-4147-A177-3AD203B41FA5}">
                      <a16:colId xmlns:a16="http://schemas.microsoft.com/office/drawing/2014/main" val="2141458616"/>
                    </a:ext>
                  </a:extLst>
                </a:gridCol>
                <a:gridCol w="1051154">
                  <a:extLst>
                    <a:ext uri="{9D8B030D-6E8A-4147-A177-3AD203B41FA5}">
                      <a16:colId xmlns:a16="http://schemas.microsoft.com/office/drawing/2014/main" val="3753465309"/>
                    </a:ext>
                  </a:extLst>
                </a:gridCol>
                <a:gridCol w="712378">
                  <a:extLst>
                    <a:ext uri="{9D8B030D-6E8A-4147-A177-3AD203B41FA5}">
                      <a16:colId xmlns:a16="http://schemas.microsoft.com/office/drawing/2014/main" val="1208482296"/>
                    </a:ext>
                  </a:extLst>
                </a:gridCol>
                <a:gridCol w="712378">
                  <a:extLst>
                    <a:ext uri="{9D8B030D-6E8A-4147-A177-3AD203B41FA5}">
                      <a16:colId xmlns:a16="http://schemas.microsoft.com/office/drawing/2014/main" val="1730054715"/>
                    </a:ext>
                  </a:extLst>
                </a:gridCol>
                <a:gridCol w="767719">
                  <a:extLst>
                    <a:ext uri="{9D8B030D-6E8A-4147-A177-3AD203B41FA5}">
                      <a16:colId xmlns:a16="http://schemas.microsoft.com/office/drawing/2014/main" val="2669814083"/>
                    </a:ext>
                  </a:extLst>
                </a:gridCol>
                <a:gridCol w="657037">
                  <a:extLst>
                    <a:ext uri="{9D8B030D-6E8A-4147-A177-3AD203B41FA5}">
                      <a16:colId xmlns:a16="http://schemas.microsoft.com/office/drawing/2014/main" val="869875428"/>
                    </a:ext>
                  </a:extLst>
                </a:gridCol>
                <a:gridCol w="712378">
                  <a:extLst>
                    <a:ext uri="{9D8B030D-6E8A-4147-A177-3AD203B41FA5}">
                      <a16:colId xmlns:a16="http://schemas.microsoft.com/office/drawing/2014/main" val="1576022617"/>
                    </a:ext>
                  </a:extLst>
                </a:gridCol>
              </a:tblGrid>
              <a:tr h="50690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 Capita Reach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Delhi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Haryana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Punjab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Uttar Pradesh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648651"/>
                  </a:ext>
                </a:extLst>
              </a:tr>
              <a:tr h="506905">
                <a:tc rowSpan="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Helvetica" panose="020B0604020202020204" pitchFamily="34" charset="0"/>
                        </a:rPr>
                        <a:t>Digital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Helvetica" panose="020B0604020202020204" pitchFamily="34" charset="0"/>
                        </a:rPr>
                        <a:t>FB/IG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98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7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354925"/>
                  </a:ext>
                </a:extLst>
              </a:tr>
              <a:tr h="5069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Helvetica" panose="020B0604020202020204" pitchFamily="34" charset="0"/>
                        </a:rPr>
                        <a:t>Hotstar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6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534250"/>
                  </a:ext>
                </a:extLst>
              </a:tr>
              <a:tr h="5069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Helvetica" panose="020B0604020202020204" pitchFamily="34" charset="0"/>
                        </a:rPr>
                        <a:t>YouTube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C8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723114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31E9E999-0ABB-40FD-97CB-C383E5F32030}"/>
              </a:ext>
            </a:extLst>
          </p:cNvPr>
          <p:cNvGrpSpPr/>
          <p:nvPr/>
        </p:nvGrpSpPr>
        <p:grpSpPr>
          <a:xfrm>
            <a:off x="1842019" y="2844798"/>
            <a:ext cx="3986615" cy="1238203"/>
            <a:chOff x="812800" y="1030513"/>
            <a:chExt cx="5070196" cy="1161143"/>
          </a:xfrm>
        </p:grpSpPr>
        <p:pic>
          <p:nvPicPr>
            <p:cNvPr id="15" name="Picture 1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A1ABE2D1-C24D-4A29-A5B9-4F6351BBB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754" y="1032856"/>
              <a:ext cx="2484242" cy="115289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6E826A-1F78-4D72-92E4-5CB5C116F8EA}"/>
                </a:ext>
              </a:extLst>
            </p:cNvPr>
            <p:cNvSpPr/>
            <p:nvPr/>
          </p:nvSpPr>
          <p:spPr>
            <a:xfrm>
              <a:off x="812800" y="1030513"/>
              <a:ext cx="2438400" cy="11611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   Average 1.5%   Growth across states YoY</a:t>
              </a: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6E64BC57-212B-45A0-8D57-F336941CAFCE}"/>
                </a:ext>
              </a:extLst>
            </p:cNvPr>
            <p:cNvSpPr/>
            <p:nvPr/>
          </p:nvSpPr>
          <p:spPr>
            <a:xfrm rot="10800000">
              <a:off x="885372" y="1248226"/>
              <a:ext cx="449940" cy="699210"/>
            </a:xfrm>
            <a:prstGeom prst="downArrow">
              <a:avLst>
                <a:gd name="adj1" fmla="val 50000"/>
                <a:gd name="adj2" fmla="val 59877"/>
              </a:avLst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82DAFE8-9CF0-4D1B-85D8-E8FDEE3F9911}"/>
              </a:ext>
            </a:extLst>
          </p:cNvPr>
          <p:cNvSpPr txBox="1"/>
          <p:nvPr/>
        </p:nvSpPr>
        <p:spPr>
          <a:xfrm>
            <a:off x="8278318" y="3738381"/>
            <a:ext cx="391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Marginal spend behind Facebook/Instagram in Haryana and Punjab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A1B213-63E7-469B-BDAD-F5AE12E69596}"/>
              </a:ext>
            </a:extLst>
          </p:cNvPr>
          <p:cNvGrpSpPr/>
          <p:nvPr/>
        </p:nvGrpSpPr>
        <p:grpSpPr>
          <a:xfrm>
            <a:off x="7388521" y="3612636"/>
            <a:ext cx="770252" cy="781994"/>
            <a:chOff x="7388521" y="3665644"/>
            <a:chExt cx="770252" cy="78199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7D93C3-A026-4E95-87C5-7A50C4553241}"/>
                </a:ext>
              </a:extLst>
            </p:cNvPr>
            <p:cNvSpPr/>
            <p:nvPr/>
          </p:nvSpPr>
          <p:spPr>
            <a:xfrm>
              <a:off x="7388521" y="3665644"/>
              <a:ext cx="770252" cy="7819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BB86ADA7-D20D-46E0-A064-4EF9CA393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7236" y="3793543"/>
              <a:ext cx="516834" cy="540272"/>
            </a:xfrm>
            <a:prstGeom prst="rect">
              <a:avLst/>
            </a:prstGeom>
          </p:spPr>
        </p:pic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7B2679-FFC0-47C2-99C3-C289B262D8C8}"/>
              </a:ext>
            </a:extLst>
          </p:cNvPr>
          <p:cNvGraphicFramePr>
            <a:graphicFrameLocks noGrp="1"/>
          </p:cNvGraphicFramePr>
          <p:nvPr/>
        </p:nvGraphicFramePr>
        <p:xfrm>
          <a:off x="749985" y="1108471"/>
          <a:ext cx="6342092" cy="14325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607639">
                  <a:extLst>
                    <a:ext uri="{9D8B030D-6E8A-4147-A177-3AD203B41FA5}">
                      <a16:colId xmlns:a16="http://schemas.microsoft.com/office/drawing/2014/main" val="1406481198"/>
                    </a:ext>
                  </a:extLst>
                </a:gridCol>
                <a:gridCol w="947441">
                  <a:extLst>
                    <a:ext uri="{9D8B030D-6E8A-4147-A177-3AD203B41FA5}">
                      <a16:colId xmlns:a16="http://schemas.microsoft.com/office/drawing/2014/main" val="2789686422"/>
                    </a:ext>
                  </a:extLst>
                </a:gridCol>
                <a:gridCol w="946753">
                  <a:extLst>
                    <a:ext uri="{9D8B030D-6E8A-4147-A177-3AD203B41FA5}">
                      <a16:colId xmlns:a16="http://schemas.microsoft.com/office/drawing/2014/main" val="4154051659"/>
                    </a:ext>
                  </a:extLst>
                </a:gridCol>
                <a:gridCol w="946753">
                  <a:extLst>
                    <a:ext uri="{9D8B030D-6E8A-4147-A177-3AD203B41FA5}">
                      <a16:colId xmlns:a16="http://schemas.microsoft.com/office/drawing/2014/main" val="24538755"/>
                    </a:ext>
                  </a:extLst>
                </a:gridCol>
                <a:gridCol w="946753">
                  <a:extLst>
                    <a:ext uri="{9D8B030D-6E8A-4147-A177-3AD203B41FA5}">
                      <a16:colId xmlns:a16="http://schemas.microsoft.com/office/drawing/2014/main" val="517056357"/>
                    </a:ext>
                  </a:extLst>
                </a:gridCol>
                <a:gridCol w="946753">
                  <a:extLst>
                    <a:ext uri="{9D8B030D-6E8A-4147-A177-3AD203B41FA5}">
                      <a16:colId xmlns:a16="http://schemas.microsoft.com/office/drawing/2014/main" val="402138398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Impact on Growth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514247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D</a:t>
                      </a:r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P</a:t>
                      </a:r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H</a:t>
                      </a:r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MH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UP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647464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Marketing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5.3%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5.1%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07363"/>
                  </a:ext>
                </a:extLst>
              </a:tr>
              <a:tr h="258954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Digital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79610"/>
                  </a:ext>
                </a:extLst>
              </a:tr>
              <a:tr h="258954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Hotstar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318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30E6251-7A1A-4F1B-89F4-949B2C844CCB}"/>
              </a:ext>
            </a:extLst>
          </p:cNvPr>
          <p:cNvSpPr/>
          <p:nvPr/>
        </p:nvSpPr>
        <p:spPr>
          <a:xfrm>
            <a:off x="1115558" y="2311413"/>
            <a:ext cx="5830957" cy="30480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55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16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6580-0B24-4FC5-B355-3B92A81B6C9B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9A4237C-8CF2-4213-97B5-694D370E961A}"/>
              </a:ext>
            </a:extLst>
          </p:cNvPr>
          <p:cNvSpPr/>
          <p:nvPr/>
        </p:nvSpPr>
        <p:spPr>
          <a:xfrm>
            <a:off x="7375269" y="1175931"/>
            <a:ext cx="770252" cy="7819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847E188-FCED-4DA4-BB70-3CFDACC50A52}"/>
              </a:ext>
            </a:extLst>
          </p:cNvPr>
          <p:cNvSpPr/>
          <p:nvPr/>
        </p:nvSpPr>
        <p:spPr>
          <a:xfrm>
            <a:off x="7375269" y="2016597"/>
            <a:ext cx="770252" cy="7819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E28CCF-06A8-4B77-A750-7CAF2349DD68}"/>
              </a:ext>
            </a:extLst>
          </p:cNvPr>
          <p:cNvSpPr/>
          <p:nvPr/>
        </p:nvSpPr>
        <p:spPr>
          <a:xfrm>
            <a:off x="7375269" y="2817506"/>
            <a:ext cx="770252" cy="7819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36173E-0EBD-499C-8D8F-F88BA82882D0}"/>
              </a:ext>
            </a:extLst>
          </p:cNvPr>
          <p:cNvSpPr txBox="1"/>
          <p:nvPr/>
        </p:nvSpPr>
        <p:spPr>
          <a:xfrm>
            <a:off x="8160035" y="1261460"/>
            <a:ext cx="391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Helvetica"/>
              </a:rPr>
              <a:t>Large investment in Hotstar channel during Sports events across states.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CD4BC7-CC00-4E7A-BB03-392A3460F606}"/>
              </a:ext>
            </a:extLst>
          </p:cNvPr>
          <p:cNvSpPr txBox="1"/>
          <p:nvPr/>
        </p:nvSpPr>
        <p:spPr>
          <a:xfrm>
            <a:off x="8222046" y="2943251"/>
            <a:ext cx="391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Increasing 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Hotstar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impressions in MH and UP could have led to higher growth.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D274C2-60FD-481C-BF49-B0AD7F66862E}"/>
              </a:ext>
            </a:extLst>
          </p:cNvPr>
          <p:cNvSpPr txBox="1"/>
          <p:nvPr/>
        </p:nvSpPr>
        <p:spPr>
          <a:xfrm>
            <a:off x="8169905" y="2085500"/>
            <a:ext cx="391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Helvetica"/>
              </a:rPr>
              <a:t>Growth (2.5%) was highest in UP followed by Delhi and Maharashtra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5F3268C-916E-4374-A001-D74389539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285" y="1184682"/>
            <a:ext cx="971886" cy="72891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A46F9AF-B5B2-4BC8-AED2-50B58C59F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22" y="2161069"/>
            <a:ext cx="539419" cy="539419"/>
          </a:xfrm>
          <a:prstGeom prst="rect">
            <a:avLst/>
          </a:prstGeom>
        </p:spPr>
      </p:pic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E00C8BB-123A-4839-9FFA-9027F027E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62" y="2902008"/>
            <a:ext cx="559779" cy="5597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1CED0D-7E6D-414E-B591-64D5898AD439}"/>
              </a:ext>
            </a:extLst>
          </p:cNvPr>
          <p:cNvSpPr/>
          <p:nvPr/>
        </p:nvSpPr>
        <p:spPr>
          <a:xfrm>
            <a:off x="7175500" y="1117600"/>
            <a:ext cx="4952610" cy="329537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4">
            <a:extLst>
              <a:ext uri="{FF2B5EF4-FFF2-40B4-BE49-F238E27FC236}">
                <a16:creationId xmlns:a16="http://schemas.microsoft.com/office/drawing/2014/main" id="{A3ACBEE3-EA28-4122-8DB5-44C109225386}"/>
              </a:ext>
            </a:extLst>
          </p:cNvPr>
          <p:cNvSpPr txBox="1">
            <a:spLocks/>
          </p:cNvSpPr>
          <p:nvPr/>
        </p:nvSpPr>
        <p:spPr>
          <a:xfrm>
            <a:off x="764499" y="0"/>
            <a:ext cx="9997286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D161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/>
              <a:t>Digital driven by Hotstar investment was an essential media driver to incremental growth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E9E999-0ABB-40FD-97CB-C383E5F32030}"/>
              </a:ext>
            </a:extLst>
          </p:cNvPr>
          <p:cNvGrpSpPr/>
          <p:nvPr/>
        </p:nvGrpSpPr>
        <p:grpSpPr>
          <a:xfrm>
            <a:off x="1842019" y="2844798"/>
            <a:ext cx="3986615" cy="1238203"/>
            <a:chOff x="812800" y="1030513"/>
            <a:chExt cx="5070196" cy="1161143"/>
          </a:xfrm>
        </p:grpSpPr>
        <p:pic>
          <p:nvPicPr>
            <p:cNvPr id="15" name="Picture 1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A1ABE2D1-C24D-4A29-A5B9-4F6351BBB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8754" y="1032856"/>
              <a:ext cx="2484242" cy="1152892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6E826A-1F78-4D72-92E4-5CB5C116F8EA}"/>
                </a:ext>
              </a:extLst>
            </p:cNvPr>
            <p:cNvSpPr/>
            <p:nvPr/>
          </p:nvSpPr>
          <p:spPr>
            <a:xfrm>
              <a:off x="812800" y="1030513"/>
              <a:ext cx="2438400" cy="11611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   Average 1.5%   Growth across states YoY</a:t>
              </a: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6E64BC57-212B-45A0-8D57-F336941CAFCE}"/>
                </a:ext>
              </a:extLst>
            </p:cNvPr>
            <p:cNvSpPr/>
            <p:nvPr/>
          </p:nvSpPr>
          <p:spPr>
            <a:xfrm rot="10800000">
              <a:off x="885372" y="1248226"/>
              <a:ext cx="449940" cy="699210"/>
            </a:xfrm>
            <a:prstGeom prst="downArrow">
              <a:avLst>
                <a:gd name="adj1" fmla="val 50000"/>
                <a:gd name="adj2" fmla="val 59877"/>
              </a:avLst>
            </a:prstGeom>
            <a:solidFill>
              <a:srgbClr val="00B050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82DAFE8-9CF0-4D1B-85D8-E8FDEE3F9911}"/>
              </a:ext>
            </a:extLst>
          </p:cNvPr>
          <p:cNvSpPr txBox="1"/>
          <p:nvPr/>
        </p:nvSpPr>
        <p:spPr>
          <a:xfrm>
            <a:off x="8278318" y="3738381"/>
            <a:ext cx="391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Marginal spend behind Facebook/Instagram in Haryana and Punjab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A1B213-63E7-469B-BDAD-F5AE12E69596}"/>
              </a:ext>
            </a:extLst>
          </p:cNvPr>
          <p:cNvGrpSpPr/>
          <p:nvPr/>
        </p:nvGrpSpPr>
        <p:grpSpPr>
          <a:xfrm>
            <a:off x="7388521" y="3612636"/>
            <a:ext cx="770252" cy="781994"/>
            <a:chOff x="7388521" y="3665644"/>
            <a:chExt cx="770252" cy="78199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7D93C3-A026-4E95-87C5-7A50C4553241}"/>
                </a:ext>
              </a:extLst>
            </p:cNvPr>
            <p:cNvSpPr/>
            <p:nvPr/>
          </p:nvSpPr>
          <p:spPr>
            <a:xfrm>
              <a:off x="7388521" y="3665644"/>
              <a:ext cx="770252" cy="78199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BB86ADA7-D20D-46E0-A064-4EF9CA393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7236" y="3793543"/>
              <a:ext cx="516834" cy="540272"/>
            </a:xfrm>
            <a:prstGeom prst="rect">
              <a:avLst/>
            </a:prstGeom>
          </p:spPr>
        </p:pic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7B2679-FFC0-47C2-99C3-C289B262D8C8}"/>
              </a:ext>
            </a:extLst>
          </p:cNvPr>
          <p:cNvGraphicFramePr>
            <a:graphicFrameLocks noGrp="1"/>
          </p:cNvGraphicFramePr>
          <p:nvPr/>
        </p:nvGraphicFramePr>
        <p:xfrm>
          <a:off x="749985" y="1108471"/>
          <a:ext cx="6342092" cy="14325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607639">
                  <a:extLst>
                    <a:ext uri="{9D8B030D-6E8A-4147-A177-3AD203B41FA5}">
                      <a16:colId xmlns:a16="http://schemas.microsoft.com/office/drawing/2014/main" val="1406481198"/>
                    </a:ext>
                  </a:extLst>
                </a:gridCol>
                <a:gridCol w="947441">
                  <a:extLst>
                    <a:ext uri="{9D8B030D-6E8A-4147-A177-3AD203B41FA5}">
                      <a16:colId xmlns:a16="http://schemas.microsoft.com/office/drawing/2014/main" val="2789686422"/>
                    </a:ext>
                  </a:extLst>
                </a:gridCol>
                <a:gridCol w="946753">
                  <a:extLst>
                    <a:ext uri="{9D8B030D-6E8A-4147-A177-3AD203B41FA5}">
                      <a16:colId xmlns:a16="http://schemas.microsoft.com/office/drawing/2014/main" val="4154051659"/>
                    </a:ext>
                  </a:extLst>
                </a:gridCol>
                <a:gridCol w="946753">
                  <a:extLst>
                    <a:ext uri="{9D8B030D-6E8A-4147-A177-3AD203B41FA5}">
                      <a16:colId xmlns:a16="http://schemas.microsoft.com/office/drawing/2014/main" val="24538755"/>
                    </a:ext>
                  </a:extLst>
                </a:gridCol>
                <a:gridCol w="946753">
                  <a:extLst>
                    <a:ext uri="{9D8B030D-6E8A-4147-A177-3AD203B41FA5}">
                      <a16:colId xmlns:a16="http://schemas.microsoft.com/office/drawing/2014/main" val="517056357"/>
                    </a:ext>
                  </a:extLst>
                </a:gridCol>
                <a:gridCol w="946753">
                  <a:extLst>
                    <a:ext uri="{9D8B030D-6E8A-4147-A177-3AD203B41FA5}">
                      <a16:colId xmlns:a16="http://schemas.microsoft.com/office/drawing/2014/main" val="402138398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Impact on Growth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514247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D</a:t>
                      </a:r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P</a:t>
                      </a:r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H</a:t>
                      </a:r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MH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UP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647464"/>
                  </a:ext>
                </a:extLst>
              </a:tr>
              <a:tr h="2733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Marketing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7.1%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5.3%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5.1%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07363"/>
                  </a:ext>
                </a:extLst>
              </a:tr>
              <a:tr h="258954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Digital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79610"/>
                  </a:ext>
                </a:extLst>
              </a:tr>
              <a:tr h="258954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Hotstar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318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30E6251-7A1A-4F1B-89F4-949B2C844CCB}"/>
              </a:ext>
            </a:extLst>
          </p:cNvPr>
          <p:cNvSpPr/>
          <p:nvPr/>
        </p:nvSpPr>
        <p:spPr>
          <a:xfrm>
            <a:off x="1115558" y="2311413"/>
            <a:ext cx="5830957" cy="30480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64EC85-DA3F-4D28-B1F3-B502EFE63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9756"/>
              </p:ext>
            </p:extLst>
          </p:nvPr>
        </p:nvGraphicFramePr>
        <p:xfrm>
          <a:off x="996951" y="4563696"/>
          <a:ext cx="10198098" cy="1924050"/>
        </p:xfrm>
        <a:graphic>
          <a:graphicData uri="http://schemas.openxmlformats.org/drawingml/2006/table">
            <a:tbl>
              <a:tblPr/>
              <a:tblGrid>
                <a:gridCol w="1369322">
                  <a:extLst>
                    <a:ext uri="{9D8B030D-6E8A-4147-A177-3AD203B41FA5}">
                      <a16:colId xmlns:a16="http://schemas.microsoft.com/office/drawing/2014/main" val="3961583064"/>
                    </a:ext>
                  </a:extLst>
                </a:gridCol>
                <a:gridCol w="861811">
                  <a:extLst>
                    <a:ext uri="{9D8B030D-6E8A-4147-A177-3AD203B41FA5}">
                      <a16:colId xmlns:a16="http://schemas.microsoft.com/office/drawing/2014/main" val="4151070078"/>
                    </a:ext>
                  </a:extLst>
                </a:gridCol>
                <a:gridCol w="861811">
                  <a:extLst>
                    <a:ext uri="{9D8B030D-6E8A-4147-A177-3AD203B41FA5}">
                      <a16:colId xmlns:a16="http://schemas.microsoft.com/office/drawing/2014/main" val="3186741249"/>
                    </a:ext>
                  </a:extLst>
                </a:gridCol>
                <a:gridCol w="861811">
                  <a:extLst>
                    <a:ext uri="{9D8B030D-6E8A-4147-A177-3AD203B41FA5}">
                      <a16:colId xmlns:a16="http://schemas.microsoft.com/office/drawing/2014/main" val="736812439"/>
                    </a:ext>
                  </a:extLst>
                </a:gridCol>
                <a:gridCol w="928841">
                  <a:extLst>
                    <a:ext uri="{9D8B030D-6E8A-4147-A177-3AD203B41FA5}">
                      <a16:colId xmlns:a16="http://schemas.microsoft.com/office/drawing/2014/main" val="2194046502"/>
                    </a:ext>
                  </a:extLst>
                </a:gridCol>
                <a:gridCol w="861811">
                  <a:extLst>
                    <a:ext uri="{9D8B030D-6E8A-4147-A177-3AD203B41FA5}">
                      <a16:colId xmlns:a16="http://schemas.microsoft.com/office/drawing/2014/main" val="1690292174"/>
                    </a:ext>
                  </a:extLst>
                </a:gridCol>
                <a:gridCol w="861811">
                  <a:extLst>
                    <a:ext uri="{9D8B030D-6E8A-4147-A177-3AD203B41FA5}">
                      <a16:colId xmlns:a16="http://schemas.microsoft.com/office/drawing/2014/main" val="4263696923"/>
                    </a:ext>
                  </a:extLst>
                </a:gridCol>
                <a:gridCol w="928841">
                  <a:extLst>
                    <a:ext uri="{9D8B030D-6E8A-4147-A177-3AD203B41FA5}">
                      <a16:colId xmlns:a16="http://schemas.microsoft.com/office/drawing/2014/main" val="4077475852"/>
                    </a:ext>
                  </a:extLst>
                </a:gridCol>
                <a:gridCol w="861811">
                  <a:extLst>
                    <a:ext uri="{9D8B030D-6E8A-4147-A177-3AD203B41FA5}">
                      <a16:colId xmlns:a16="http://schemas.microsoft.com/office/drawing/2014/main" val="1254209091"/>
                    </a:ext>
                  </a:extLst>
                </a:gridCol>
                <a:gridCol w="938417">
                  <a:extLst>
                    <a:ext uri="{9D8B030D-6E8A-4147-A177-3AD203B41FA5}">
                      <a16:colId xmlns:a16="http://schemas.microsoft.com/office/drawing/2014/main" val="1456784730"/>
                    </a:ext>
                  </a:extLst>
                </a:gridCol>
                <a:gridCol w="861811">
                  <a:extLst>
                    <a:ext uri="{9D8B030D-6E8A-4147-A177-3AD203B41FA5}">
                      <a16:colId xmlns:a16="http://schemas.microsoft.com/office/drawing/2014/main" val="16033950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Impression 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Impressions 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37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552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Facebook/Insta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12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Hotstar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199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Youtube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781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140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 Capita Population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94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Facebook/Insta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F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7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A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3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0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41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Hotstar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E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2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C1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7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281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Youtube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7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A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848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727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499" y="0"/>
            <a:ext cx="9997286" cy="781994"/>
          </a:xfrm>
        </p:spPr>
        <p:txBody>
          <a:bodyPr>
            <a:noAutofit/>
          </a:bodyPr>
          <a:lstStyle/>
          <a:p>
            <a:r>
              <a:rPr lang="en-US" sz="2600" u="sng" dirty="0"/>
              <a:t>Principle 3</a:t>
            </a:r>
            <a:r>
              <a:rPr lang="en-US" sz="2600" dirty="0"/>
              <a:t>: Lower Long-term media impact due to consistent reduction in YoY GRPs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6580-0B24-4FC5-B355-3B92A81B6C9B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5FD84-41E4-4D43-9179-DCDC470C0835}"/>
              </a:ext>
            </a:extLst>
          </p:cNvPr>
          <p:cNvSpPr txBox="1"/>
          <p:nvPr/>
        </p:nvSpPr>
        <p:spPr>
          <a:xfrm>
            <a:off x="2382799" y="4152045"/>
            <a:ext cx="2706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Historical TV GRP’s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E7B142-F0CD-411B-8878-34C4D2AC5903}"/>
              </a:ext>
            </a:extLst>
          </p:cNvPr>
          <p:cNvSpPr/>
          <p:nvPr/>
        </p:nvSpPr>
        <p:spPr>
          <a:xfrm>
            <a:off x="7375269" y="1175931"/>
            <a:ext cx="770252" cy="7819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77E6A-8DBC-466E-BC74-ADC6EEC216FD}"/>
              </a:ext>
            </a:extLst>
          </p:cNvPr>
          <p:cNvSpPr txBox="1"/>
          <p:nvPr/>
        </p:nvSpPr>
        <p:spPr>
          <a:xfrm>
            <a:off x="8217338" y="1328207"/>
            <a:ext cx="39136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Decreasing media support for TV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across years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inconsistent support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primary reason for lower baseline effect from media.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B7CF69-7E8A-461E-84A7-937C9A830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910" y="1248442"/>
            <a:ext cx="636971" cy="6369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5F4673-C88F-48B4-8F42-4A2A755A92BD}"/>
              </a:ext>
            </a:extLst>
          </p:cNvPr>
          <p:cNvSpPr txBox="1"/>
          <p:nvPr/>
        </p:nvSpPr>
        <p:spPr>
          <a:xfrm>
            <a:off x="8201283" y="2165527"/>
            <a:ext cx="391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Relatively higher effect in Delhi &amp; Maharashtra due to higher quantum of GRPs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83968-9A7F-4E32-B529-C801D2CB9168}"/>
              </a:ext>
            </a:extLst>
          </p:cNvPr>
          <p:cNvSpPr/>
          <p:nvPr/>
        </p:nvSpPr>
        <p:spPr>
          <a:xfrm>
            <a:off x="7175500" y="1117601"/>
            <a:ext cx="4952610" cy="25672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A1B88887-28D3-4D53-9BE2-AD0593CAB1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660208"/>
              </p:ext>
            </p:extLst>
          </p:nvPr>
        </p:nvGraphicFramePr>
        <p:xfrm>
          <a:off x="694911" y="3780182"/>
          <a:ext cx="60579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478D2A-85F6-4872-B05F-F9D64925A728}"/>
              </a:ext>
            </a:extLst>
          </p:cNvPr>
          <p:cNvCxnSpPr>
            <a:cxnSpLocks/>
          </p:cNvCxnSpPr>
          <p:nvPr/>
        </p:nvCxnSpPr>
        <p:spPr>
          <a:xfrm>
            <a:off x="1683026" y="4386470"/>
            <a:ext cx="530087" cy="2517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760EDD-6CD0-4136-BA81-ED767CF54A0F}"/>
              </a:ext>
            </a:extLst>
          </p:cNvPr>
          <p:cNvCxnSpPr>
            <a:cxnSpLocks/>
          </p:cNvCxnSpPr>
          <p:nvPr/>
        </p:nvCxnSpPr>
        <p:spPr>
          <a:xfrm>
            <a:off x="5141843" y="4452732"/>
            <a:ext cx="357809" cy="26504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F642B1-2423-4E21-B3D6-130124CB3D43}"/>
              </a:ext>
            </a:extLst>
          </p:cNvPr>
          <p:cNvCxnSpPr>
            <a:cxnSpLocks/>
          </p:cNvCxnSpPr>
          <p:nvPr/>
        </p:nvCxnSpPr>
        <p:spPr>
          <a:xfrm>
            <a:off x="3949148" y="4704522"/>
            <a:ext cx="291548" cy="49033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35F63D-8D3D-48EA-8EB0-FD419A97CCEB}"/>
              </a:ext>
            </a:extLst>
          </p:cNvPr>
          <p:cNvCxnSpPr>
            <a:cxnSpLocks/>
          </p:cNvCxnSpPr>
          <p:nvPr/>
        </p:nvCxnSpPr>
        <p:spPr>
          <a:xfrm>
            <a:off x="5976730" y="4996070"/>
            <a:ext cx="450574" cy="1325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6F1EB1-1669-46D1-90F1-504D23C60B06}"/>
              </a:ext>
            </a:extLst>
          </p:cNvPr>
          <p:cNvSpPr txBox="1"/>
          <p:nvPr/>
        </p:nvSpPr>
        <p:spPr>
          <a:xfrm>
            <a:off x="8207373" y="3064851"/>
            <a:ext cx="3913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Share of voice declined since 2016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53F764-96C5-4751-9EF5-1DFEFC30F066}"/>
              </a:ext>
            </a:extLst>
          </p:cNvPr>
          <p:cNvCxnSpPr>
            <a:cxnSpLocks/>
          </p:cNvCxnSpPr>
          <p:nvPr/>
        </p:nvCxnSpPr>
        <p:spPr>
          <a:xfrm>
            <a:off x="2822713" y="4625010"/>
            <a:ext cx="291548" cy="49033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Down 8">
            <a:extLst>
              <a:ext uri="{FF2B5EF4-FFF2-40B4-BE49-F238E27FC236}">
                <a16:creationId xmlns:a16="http://schemas.microsoft.com/office/drawing/2014/main" id="{B01198C7-FC57-495F-AFE9-72BFF9203149}"/>
              </a:ext>
            </a:extLst>
          </p:cNvPr>
          <p:cNvSpPr/>
          <p:nvPr/>
        </p:nvSpPr>
        <p:spPr>
          <a:xfrm rot="10800000">
            <a:off x="1775788" y="977960"/>
            <a:ext cx="1380601" cy="1129136"/>
          </a:xfrm>
          <a:prstGeom prst="downArrow">
            <a:avLst>
              <a:gd name="adj1" fmla="val 50000"/>
              <a:gd name="adj2" fmla="val 59877"/>
            </a:avLst>
          </a:prstGeom>
          <a:solidFill>
            <a:srgbClr val="00B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High GRPs Markets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1AD7493-1C66-41F4-AD9D-4F7AC45239AE}"/>
              </a:ext>
            </a:extLst>
          </p:cNvPr>
          <p:cNvSpPr/>
          <p:nvPr/>
        </p:nvSpPr>
        <p:spPr>
          <a:xfrm>
            <a:off x="4015409" y="2213110"/>
            <a:ext cx="1883664" cy="996696"/>
          </a:xfrm>
          <a:prstGeom prst="roundRect">
            <a:avLst/>
          </a:prstGeom>
          <a:solidFill>
            <a:srgbClr val="FF0000">
              <a:alpha val="1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Helvetica"/>
              </a:rPr>
              <a:t>Punjab -0.3%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Helvetica"/>
              </a:rPr>
              <a:t>Haryana -0.3%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Helvetica"/>
              </a:rPr>
              <a:t>Uttar Pradesh -1.7%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A7B6466-72BE-42E3-9E38-597CC87FF99A}"/>
              </a:ext>
            </a:extLst>
          </p:cNvPr>
          <p:cNvSpPr/>
          <p:nvPr/>
        </p:nvSpPr>
        <p:spPr>
          <a:xfrm>
            <a:off x="1577009" y="2213112"/>
            <a:ext cx="1881809" cy="1000542"/>
          </a:xfrm>
          <a:prstGeom prst="roundRect">
            <a:avLst/>
          </a:prstGeom>
          <a:solidFill>
            <a:srgbClr val="00B050">
              <a:alpha val="1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Delhi: +1.2%</a:t>
            </a:r>
            <a:endParaRPr lang="en-US" sz="1200" b="1" dirty="0">
              <a:solidFill>
                <a:schemeClr val="tx1"/>
              </a:solidFill>
              <a:latin typeface="Helvetic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Maharashtra: +1.6%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2F2946D-5E92-47F4-915A-F5365D2AACC7}"/>
              </a:ext>
            </a:extLst>
          </p:cNvPr>
          <p:cNvSpPr/>
          <p:nvPr/>
        </p:nvSpPr>
        <p:spPr>
          <a:xfrm>
            <a:off x="4167807" y="1086677"/>
            <a:ext cx="1380601" cy="1093305"/>
          </a:xfrm>
          <a:prstGeom prst="downArrow">
            <a:avLst>
              <a:gd name="adj1" fmla="val 50000"/>
              <a:gd name="adj2" fmla="val 59877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Low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GRPs Markets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BD8089-A202-41D0-9E4F-CB6CA51B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89454"/>
              </p:ext>
            </p:extLst>
          </p:nvPr>
        </p:nvGraphicFramePr>
        <p:xfrm>
          <a:off x="7023652" y="4214191"/>
          <a:ext cx="5009322" cy="1657395"/>
        </p:xfrm>
        <a:graphic>
          <a:graphicData uri="http://schemas.openxmlformats.org/drawingml/2006/table">
            <a:tbl>
              <a:tblPr/>
              <a:tblGrid>
                <a:gridCol w="834887">
                  <a:extLst>
                    <a:ext uri="{9D8B030D-6E8A-4147-A177-3AD203B41FA5}">
                      <a16:colId xmlns:a16="http://schemas.microsoft.com/office/drawing/2014/main" val="3743953069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1076286252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2435317092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1126558199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1163194553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4289651495"/>
                    </a:ext>
                  </a:extLst>
                </a:gridCol>
              </a:tblGrid>
              <a:tr h="2455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Helvetica" panose="020B0604020202020204" pitchFamily="34" charset="0"/>
                        </a:rPr>
                        <a:t>SOV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Helvetica" panose="020B0604020202020204" pitchFamily="34" charset="0"/>
                        </a:rPr>
                        <a:t>Delhi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Helvetica" panose="020B0604020202020204" pitchFamily="34" charset="0"/>
                        </a:rPr>
                        <a:t>Punjab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Helvetica" panose="020B0604020202020204" pitchFamily="34" charset="0"/>
                        </a:rPr>
                        <a:t>Haryana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Helvetica" panose="020B0604020202020204" pitchFamily="34" charset="0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Helvetica" panose="020B0604020202020204" pitchFamily="34" charset="0"/>
                        </a:rPr>
                        <a:t>Uttar Pradesh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02851"/>
                  </a:ext>
                </a:extLst>
              </a:tr>
              <a:tr h="2686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2015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843583"/>
                  </a:ext>
                </a:extLst>
              </a:tr>
              <a:tr h="2686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569296"/>
                  </a:ext>
                </a:extLst>
              </a:tr>
              <a:tr h="2686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C0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C3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429475"/>
                  </a:ext>
                </a:extLst>
              </a:tr>
              <a:tr h="2686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A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C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B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025346"/>
                  </a:ext>
                </a:extLst>
              </a:tr>
              <a:tr h="268614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2019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969005"/>
                  </a:ext>
                </a:extLst>
              </a:tr>
            </a:tbl>
          </a:graphicData>
        </a:graphic>
      </p:graphicFrame>
      <p:sp>
        <p:nvSpPr>
          <p:cNvPr id="24" name="Oval 23">
            <a:extLst>
              <a:ext uri="{FF2B5EF4-FFF2-40B4-BE49-F238E27FC236}">
                <a16:creationId xmlns:a16="http://schemas.microsoft.com/office/drawing/2014/main" id="{4EFA2290-73CE-4947-97F9-BAE18B23D7BE}"/>
              </a:ext>
            </a:extLst>
          </p:cNvPr>
          <p:cNvSpPr/>
          <p:nvPr/>
        </p:nvSpPr>
        <p:spPr>
          <a:xfrm>
            <a:off x="7375269" y="2858450"/>
            <a:ext cx="770252" cy="7819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F7BD6AB-AF5D-4F7E-A220-4C1DFB1B4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062" y="2902008"/>
            <a:ext cx="559779" cy="559779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96A5393B-E85F-4548-83ED-85960C5F803F}"/>
              </a:ext>
            </a:extLst>
          </p:cNvPr>
          <p:cNvSpPr/>
          <p:nvPr/>
        </p:nvSpPr>
        <p:spPr>
          <a:xfrm>
            <a:off x="7375269" y="2016597"/>
            <a:ext cx="770252" cy="78199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E94D6EF-61E2-44A7-B291-35CFD53F9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422" y="2161069"/>
            <a:ext cx="539419" cy="5394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714F73-34B1-4C71-859C-D24852AB653A}"/>
              </a:ext>
            </a:extLst>
          </p:cNvPr>
          <p:cNvSpPr txBox="1"/>
          <p:nvPr/>
        </p:nvSpPr>
        <p:spPr>
          <a:xfrm>
            <a:off x="12050986" y="2073341"/>
            <a:ext cx="3274274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&lt;SN&gt; I ADDED THE TITLE FOR SHARE OF VOICE</a:t>
            </a:r>
          </a:p>
          <a:p>
            <a:endParaRPr lang="en-US" dirty="0"/>
          </a:p>
          <a:p>
            <a:r>
              <a:rPr lang="en-US" dirty="0"/>
              <a:t>I don’t understand the 3 point; make it more about SOV than per capita population.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C711F-4A32-4151-B812-F2D6BDDA9FC8}"/>
              </a:ext>
            </a:extLst>
          </p:cNvPr>
          <p:cNvSpPr txBox="1"/>
          <p:nvPr/>
        </p:nvSpPr>
        <p:spPr>
          <a:xfrm>
            <a:off x="8859296" y="3959141"/>
            <a:ext cx="1674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Share of Voice</a:t>
            </a:r>
          </a:p>
        </p:txBody>
      </p:sp>
    </p:spTree>
    <p:extLst>
      <p:ext uri="{BB962C8B-B14F-4D97-AF65-F5344CB8AC3E}">
        <p14:creationId xmlns:p14="http://schemas.microsoft.com/office/powerpoint/2010/main" val="2528031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6580-0B24-4FC5-B355-3B92A81B6C9B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39" name="Title 4">
            <a:extLst>
              <a:ext uri="{FF2B5EF4-FFF2-40B4-BE49-F238E27FC236}">
                <a16:creationId xmlns:a16="http://schemas.microsoft.com/office/drawing/2014/main" id="{A3ACBEE3-EA28-4122-8DB5-44C109225386}"/>
              </a:ext>
            </a:extLst>
          </p:cNvPr>
          <p:cNvSpPr txBox="1">
            <a:spLocks/>
          </p:cNvSpPr>
          <p:nvPr/>
        </p:nvSpPr>
        <p:spPr>
          <a:xfrm>
            <a:off x="764499" y="0"/>
            <a:ext cx="9997286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D161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sng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  <a:t>Principle 4: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  <a:t> Lower Prices in 2019 relative to inflation led to a positive contribution to growth in 2019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F5025EC-CDA4-4FC5-A211-BA3D31DF54D2}"/>
              </a:ext>
            </a:extLst>
          </p:cNvPr>
          <p:cNvGraphicFramePr/>
          <p:nvPr/>
        </p:nvGraphicFramePr>
        <p:xfrm>
          <a:off x="919004" y="4360924"/>
          <a:ext cx="19202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D773DB-FF30-4AE9-BBF9-438F920AC631}"/>
              </a:ext>
            </a:extLst>
          </p:cNvPr>
          <p:cNvCxnSpPr>
            <a:cxnSpLocks/>
          </p:cNvCxnSpPr>
          <p:nvPr/>
        </p:nvCxnSpPr>
        <p:spPr>
          <a:xfrm>
            <a:off x="1001365" y="5188676"/>
            <a:ext cx="1863072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B01D00-E758-478E-BEA1-3F684B759620}"/>
              </a:ext>
            </a:extLst>
          </p:cNvPr>
          <p:cNvSpPr txBox="1"/>
          <p:nvPr/>
        </p:nvSpPr>
        <p:spPr>
          <a:xfrm>
            <a:off x="887065" y="4086727"/>
            <a:ext cx="236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Uttar Pradesh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C4A37-D515-4376-A38C-08C549259514}"/>
              </a:ext>
            </a:extLst>
          </p:cNvPr>
          <p:cNvSpPr txBox="1"/>
          <p:nvPr/>
        </p:nvSpPr>
        <p:spPr>
          <a:xfrm>
            <a:off x="2313390" y="4637923"/>
            <a:ext cx="6611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Inflation Change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+4.2%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E296D70-6B4B-41BF-B10D-4C4A53E08362}"/>
              </a:ext>
            </a:extLst>
          </p:cNvPr>
          <p:cNvGraphicFramePr/>
          <p:nvPr/>
        </p:nvGraphicFramePr>
        <p:xfrm>
          <a:off x="3216984" y="4360924"/>
          <a:ext cx="19202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AC6DF8-2391-480D-B2C1-765B2D6AE5B6}"/>
              </a:ext>
            </a:extLst>
          </p:cNvPr>
          <p:cNvCxnSpPr>
            <a:cxnSpLocks/>
          </p:cNvCxnSpPr>
          <p:nvPr/>
        </p:nvCxnSpPr>
        <p:spPr>
          <a:xfrm>
            <a:off x="3265485" y="5312088"/>
            <a:ext cx="1757365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0D0A31-00A3-4623-B502-3547F6239F2D}"/>
              </a:ext>
            </a:extLst>
          </p:cNvPr>
          <p:cNvSpPr txBox="1"/>
          <p:nvPr/>
        </p:nvSpPr>
        <p:spPr>
          <a:xfrm>
            <a:off x="3128673" y="4086727"/>
            <a:ext cx="236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Maharashtra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C70E2-F699-43A6-BC85-D70F38CC391F}"/>
              </a:ext>
            </a:extLst>
          </p:cNvPr>
          <p:cNvSpPr txBox="1"/>
          <p:nvPr/>
        </p:nvSpPr>
        <p:spPr>
          <a:xfrm>
            <a:off x="3204198" y="4802614"/>
            <a:ext cx="6611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Inflation Change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+2.8%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4CB5C6-7F7B-4C8E-A023-E9F2B0450678}"/>
              </a:ext>
            </a:extLst>
          </p:cNvPr>
          <p:cNvCxnSpPr>
            <a:cxnSpLocks/>
          </p:cNvCxnSpPr>
          <p:nvPr/>
        </p:nvCxnSpPr>
        <p:spPr>
          <a:xfrm>
            <a:off x="3028114" y="4177716"/>
            <a:ext cx="0" cy="219521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8A2582-966B-437B-B6AF-4C643F9E8C59}"/>
              </a:ext>
            </a:extLst>
          </p:cNvPr>
          <p:cNvCxnSpPr>
            <a:cxnSpLocks/>
          </p:cNvCxnSpPr>
          <p:nvPr/>
        </p:nvCxnSpPr>
        <p:spPr>
          <a:xfrm>
            <a:off x="5326094" y="4177716"/>
            <a:ext cx="0" cy="219521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8374667-9C08-4917-A130-B0D24F8CD4F6}"/>
              </a:ext>
            </a:extLst>
          </p:cNvPr>
          <p:cNvGraphicFramePr/>
          <p:nvPr/>
        </p:nvGraphicFramePr>
        <p:xfrm>
          <a:off x="5514964" y="4360924"/>
          <a:ext cx="19202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4335E72-4E02-40E1-8D22-2CF944E24D2B}"/>
              </a:ext>
            </a:extLst>
          </p:cNvPr>
          <p:cNvSpPr txBox="1"/>
          <p:nvPr/>
        </p:nvSpPr>
        <p:spPr>
          <a:xfrm>
            <a:off x="5370281" y="4086727"/>
            <a:ext cx="236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Delhi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FE3F3C-5BB0-49EE-A2CB-210E78729468}"/>
              </a:ext>
            </a:extLst>
          </p:cNvPr>
          <p:cNvSpPr txBox="1"/>
          <p:nvPr/>
        </p:nvSpPr>
        <p:spPr>
          <a:xfrm>
            <a:off x="6943078" y="4713853"/>
            <a:ext cx="6611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Inflation Change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+3.7%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E74A83-A116-4C80-92E3-8EFF30550A7E}"/>
              </a:ext>
            </a:extLst>
          </p:cNvPr>
          <p:cNvCxnSpPr>
            <a:cxnSpLocks/>
          </p:cNvCxnSpPr>
          <p:nvPr/>
        </p:nvCxnSpPr>
        <p:spPr>
          <a:xfrm>
            <a:off x="5539942" y="5248857"/>
            <a:ext cx="178567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6C79D9-4727-4BBA-A81F-B4259022E6EE}"/>
              </a:ext>
            </a:extLst>
          </p:cNvPr>
          <p:cNvCxnSpPr>
            <a:cxnSpLocks/>
          </p:cNvCxnSpPr>
          <p:nvPr/>
        </p:nvCxnSpPr>
        <p:spPr>
          <a:xfrm>
            <a:off x="7624074" y="4177716"/>
            <a:ext cx="0" cy="219521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550D501F-5B63-4AB1-874E-DD0838DCF6C3}"/>
              </a:ext>
            </a:extLst>
          </p:cNvPr>
          <p:cNvGraphicFramePr/>
          <p:nvPr/>
        </p:nvGraphicFramePr>
        <p:xfrm>
          <a:off x="10110921" y="4360924"/>
          <a:ext cx="19202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AA6E6F6-253A-4BB3-A35B-591B25E86E50}"/>
              </a:ext>
            </a:extLst>
          </p:cNvPr>
          <p:cNvSpPr txBox="1"/>
          <p:nvPr/>
        </p:nvSpPr>
        <p:spPr>
          <a:xfrm>
            <a:off x="9853498" y="4086727"/>
            <a:ext cx="236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Punjab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5A744E-AFE9-42E4-95DA-F7C75D0764D7}"/>
              </a:ext>
            </a:extLst>
          </p:cNvPr>
          <p:cNvSpPr txBox="1"/>
          <p:nvPr/>
        </p:nvSpPr>
        <p:spPr>
          <a:xfrm>
            <a:off x="11334724" y="4673975"/>
            <a:ext cx="6611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Inflation Change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+3.5%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491DE5-1398-4D27-AE67-ED24BC0DEE6A}"/>
              </a:ext>
            </a:extLst>
          </p:cNvPr>
          <p:cNvCxnSpPr>
            <a:cxnSpLocks/>
          </p:cNvCxnSpPr>
          <p:nvPr/>
        </p:nvCxnSpPr>
        <p:spPr>
          <a:xfrm>
            <a:off x="9922054" y="4177716"/>
            <a:ext cx="0" cy="219521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36C613-113B-4514-8C78-0B8F14A285BA}"/>
              </a:ext>
            </a:extLst>
          </p:cNvPr>
          <p:cNvSpPr txBox="1"/>
          <p:nvPr/>
        </p:nvSpPr>
        <p:spPr>
          <a:xfrm>
            <a:off x="7611889" y="4086727"/>
            <a:ext cx="236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Haryana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3918D1F0-DF8C-46DE-8972-666850E49127}"/>
              </a:ext>
            </a:extLst>
          </p:cNvPr>
          <p:cNvGraphicFramePr/>
          <p:nvPr/>
        </p:nvGraphicFramePr>
        <p:xfrm>
          <a:off x="7812944" y="4360924"/>
          <a:ext cx="19202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DDC5FF2-E792-4066-9E3D-60938A7AEC2B}"/>
              </a:ext>
            </a:extLst>
          </p:cNvPr>
          <p:cNvSpPr txBox="1"/>
          <p:nvPr/>
        </p:nvSpPr>
        <p:spPr>
          <a:xfrm>
            <a:off x="9140361" y="4653885"/>
            <a:ext cx="6611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Inflation Change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+4.8%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5E79C4-7F8C-4AF7-971A-784188457114}"/>
              </a:ext>
            </a:extLst>
          </p:cNvPr>
          <p:cNvSpPr/>
          <p:nvPr/>
        </p:nvSpPr>
        <p:spPr>
          <a:xfrm>
            <a:off x="7175500" y="1117601"/>
            <a:ext cx="4952610" cy="264493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3463504-C436-4ECB-A612-A313C632DB71}"/>
              </a:ext>
            </a:extLst>
          </p:cNvPr>
          <p:cNvCxnSpPr>
            <a:cxnSpLocks/>
          </p:cNvCxnSpPr>
          <p:nvPr/>
        </p:nvCxnSpPr>
        <p:spPr>
          <a:xfrm>
            <a:off x="7880225" y="5172657"/>
            <a:ext cx="178567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7F4218-D895-47AC-B05E-E9613C884D3D}"/>
              </a:ext>
            </a:extLst>
          </p:cNvPr>
          <p:cNvCxnSpPr>
            <a:cxnSpLocks/>
          </p:cNvCxnSpPr>
          <p:nvPr/>
        </p:nvCxnSpPr>
        <p:spPr>
          <a:xfrm>
            <a:off x="10178202" y="5204407"/>
            <a:ext cx="178567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1490B581-4BCB-4B6E-B9AC-F59E8F64743C}"/>
              </a:ext>
            </a:extLst>
          </p:cNvPr>
          <p:cNvGraphicFramePr/>
          <p:nvPr/>
        </p:nvGraphicFramePr>
        <p:xfrm>
          <a:off x="887065" y="1117601"/>
          <a:ext cx="5958235" cy="2657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BB6BE3A-F41B-4954-8483-4C41F01809D4}"/>
              </a:ext>
            </a:extLst>
          </p:cNvPr>
          <p:cNvSpPr txBox="1"/>
          <p:nvPr/>
        </p:nvSpPr>
        <p:spPr>
          <a:xfrm>
            <a:off x="2737496" y="1157023"/>
            <a:ext cx="25885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YoY Price Mobile PET - Delhi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D722E5-B6C0-46E0-9A1B-B0C5D6929EE7}"/>
              </a:ext>
            </a:extLst>
          </p:cNvPr>
          <p:cNvSpPr txBox="1"/>
          <p:nvPr/>
        </p:nvSpPr>
        <p:spPr>
          <a:xfrm>
            <a:off x="8141650" y="1202589"/>
            <a:ext cx="39136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Lower rates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of price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increase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in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Mobile, Fridge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Party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packs vs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inflation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in some states led to offtake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gains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6DA0E2-1829-4F82-94A3-2FAA99AB3FB2}"/>
              </a:ext>
            </a:extLst>
          </p:cNvPr>
          <p:cNvSpPr txBox="1"/>
          <p:nvPr/>
        </p:nvSpPr>
        <p:spPr>
          <a:xfrm>
            <a:off x="8141650" y="2036931"/>
            <a:ext cx="39136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 most states,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Mobile pack has the highest volume share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followed by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Party, Fridge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RGB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packs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7D0791-D384-4E41-A8DD-A3F71287E7AF}"/>
              </a:ext>
            </a:extLst>
          </p:cNvPr>
          <p:cNvSpPr/>
          <p:nvPr/>
        </p:nvSpPr>
        <p:spPr>
          <a:xfrm>
            <a:off x="7375269" y="1175931"/>
            <a:ext cx="770252" cy="781994"/>
          </a:xfrm>
          <a:prstGeom prst="ellipse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pic>
        <p:nvPicPr>
          <p:cNvPr id="46" name="Picture 4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48704D-24F3-4D56-A0BE-772ECC0DAE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74706" y="1325166"/>
            <a:ext cx="571377" cy="5713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89AE70-DCDE-487E-9B87-B3643BB15C64}"/>
              </a:ext>
            </a:extLst>
          </p:cNvPr>
          <p:cNvSpPr txBox="1"/>
          <p:nvPr/>
        </p:nvSpPr>
        <p:spPr>
          <a:xfrm>
            <a:off x="1011058" y="2226461"/>
            <a:ext cx="17361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Discounting in Mobile PET in Delhi drove </a:t>
            </a:r>
            <a:r>
              <a:rPr lang="en-US" sz="1600" b="1" dirty="0">
                <a:solidFill>
                  <a:srgbClr val="C00000"/>
                </a:solidFill>
              </a:rPr>
              <a:t>+1.8% </a:t>
            </a:r>
            <a:r>
              <a:rPr lang="en-US" sz="1200" b="1" dirty="0"/>
              <a:t>volume gains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BE7BE-5129-4469-8FC3-51EC99B3CB82}"/>
              </a:ext>
            </a:extLst>
          </p:cNvPr>
          <p:cNvSpPr txBox="1"/>
          <p:nvPr/>
        </p:nvSpPr>
        <p:spPr>
          <a:xfrm>
            <a:off x="8178039" y="2768992"/>
            <a:ext cx="391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Helvetica"/>
              </a:rPr>
              <a:t>Relatively higher price compared to competition inhibited the growth of Coke in all states with the largest impact in </a:t>
            </a:r>
            <a:r>
              <a:rPr lang="en-US" sz="1400" b="1" dirty="0">
                <a:solidFill>
                  <a:prstClr val="black"/>
                </a:solidFill>
                <a:latin typeface="Helvetica"/>
              </a:rPr>
              <a:t>Uttar Pradesh (-1.1%)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927BE-A96D-4005-8256-A268C0E22588}"/>
              </a:ext>
            </a:extLst>
          </p:cNvPr>
          <p:cNvSpPr txBox="1"/>
          <p:nvPr/>
        </p:nvSpPr>
        <p:spPr>
          <a:xfrm>
            <a:off x="-2521065" y="2817045"/>
            <a:ext cx="3274274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&lt;SN&gt; Would urge to add something on relative prices for competitors here; else the third point hangs without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67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6580-0B24-4FC5-B355-3B92A81B6C9B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39" name="Title 4">
            <a:extLst>
              <a:ext uri="{FF2B5EF4-FFF2-40B4-BE49-F238E27FC236}">
                <a16:creationId xmlns:a16="http://schemas.microsoft.com/office/drawing/2014/main" id="{A3ACBEE3-EA28-4122-8DB5-44C109225386}"/>
              </a:ext>
            </a:extLst>
          </p:cNvPr>
          <p:cNvSpPr txBox="1">
            <a:spLocks/>
          </p:cNvSpPr>
          <p:nvPr/>
        </p:nvSpPr>
        <p:spPr>
          <a:xfrm>
            <a:off x="764499" y="0"/>
            <a:ext cx="9997286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D161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sng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  <a:t>Principle 4: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  <a:t> Lower Prices in 2019 relative to inflation led to a positive contribution to growth in 2019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F5025EC-CDA4-4FC5-A211-BA3D31DF54D2}"/>
              </a:ext>
            </a:extLst>
          </p:cNvPr>
          <p:cNvGraphicFramePr/>
          <p:nvPr/>
        </p:nvGraphicFramePr>
        <p:xfrm>
          <a:off x="919004" y="4360924"/>
          <a:ext cx="19202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D773DB-FF30-4AE9-BBF9-438F920AC631}"/>
              </a:ext>
            </a:extLst>
          </p:cNvPr>
          <p:cNvCxnSpPr>
            <a:cxnSpLocks/>
          </p:cNvCxnSpPr>
          <p:nvPr/>
        </p:nvCxnSpPr>
        <p:spPr>
          <a:xfrm>
            <a:off x="1001365" y="5188676"/>
            <a:ext cx="1863072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B01D00-E758-478E-BEA1-3F684B759620}"/>
              </a:ext>
            </a:extLst>
          </p:cNvPr>
          <p:cNvSpPr txBox="1"/>
          <p:nvPr/>
        </p:nvSpPr>
        <p:spPr>
          <a:xfrm>
            <a:off x="887065" y="4086727"/>
            <a:ext cx="236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Uttar Pradesh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C4A37-D515-4376-A38C-08C549259514}"/>
              </a:ext>
            </a:extLst>
          </p:cNvPr>
          <p:cNvSpPr txBox="1"/>
          <p:nvPr/>
        </p:nvSpPr>
        <p:spPr>
          <a:xfrm>
            <a:off x="2313390" y="4637923"/>
            <a:ext cx="6611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Inflation Change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+4.2%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E296D70-6B4B-41BF-B10D-4C4A53E08362}"/>
              </a:ext>
            </a:extLst>
          </p:cNvPr>
          <p:cNvGraphicFramePr/>
          <p:nvPr/>
        </p:nvGraphicFramePr>
        <p:xfrm>
          <a:off x="3216984" y="4360924"/>
          <a:ext cx="19202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AC6DF8-2391-480D-B2C1-765B2D6AE5B6}"/>
              </a:ext>
            </a:extLst>
          </p:cNvPr>
          <p:cNvCxnSpPr>
            <a:cxnSpLocks/>
          </p:cNvCxnSpPr>
          <p:nvPr/>
        </p:nvCxnSpPr>
        <p:spPr>
          <a:xfrm>
            <a:off x="3265485" y="5312088"/>
            <a:ext cx="1757365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0D0A31-00A3-4623-B502-3547F6239F2D}"/>
              </a:ext>
            </a:extLst>
          </p:cNvPr>
          <p:cNvSpPr txBox="1"/>
          <p:nvPr/>
        </p:nvSpPr>
        <p:spPr>
          <a:xfrm>
            <a:off x="3128673" y="4086727"/>
            <a:ext cx="236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Maharashtra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C70E2-F699-43A6-BC85-D70F38CC391F}"/>
              </a:ext>
            </a:extLst>
          </p:cNvPr>
          <p:cNvSpPr txBox="1"/>
          <p:nvPr/>
        </p:nvSpPr>
        <p:spPr>
          <a:xfrm>
            <a:off x="3204198" y="4802614"/>
            <a:ext cx="6611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Inflation Change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+2.8%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4CB5C6-7F7B-4C8E-A023-E9F2B0450678}"/>
              </a:ext>
            </a:extLst>
          </p:cNvPr>
          <p:cNvCxnSpPr>
            <a:cxnSpLocks/>
          </p:cNvCxnSpPr>
          <p:nvPr/>
        </p:nvCxnSpPr>
        <p:spPr>
          <a:xfrm>
            <a:off x="3028114" y="4177716"/>
            <a:ext cx="0" cy="219521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8A2582-966B-437B-B6AF-4C643F9E8C59}"/>
              </a:ext>
            </a:extLst>
          </p:cNvPr>
          <p:cNvCxnSpPr>
            <a:cxnSpLocks/>
          </p:cNvCxnSpPr>
          <p:nvPr/>
        </p:nvCxnSpPr>
        <p:spPr>
          <a:xfrm>
            <a:off x="5326094" y="4177716"/>
            <a:ext cx="0" cy="219521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8374667-9C08-4917-A130-B0D24F8CD4F6}"/>
              </a:ext>
            </a:extLst>
          </p:cNvPr>
          <p:cNvGraphicFramePr/>
          <p:nvPr/>
        </p:nvGraphicFramePr>
        <p:xfrm>
          <a:off x="5514964" y="4360924"/>
          <a:ext cx="19202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04335E72-4E02-40E1-8D22-2CF944E24D2B}"/>
              </a:ext>
            </a:extLst>
          </p:cNvPr>
          <p:cNvSpPr txBox="1"/>
          <p:nvPr/>
        </p:nvSpPr>
        <p:spPr>
          <a:xfrm>
            <a:off x="5370281" y="4086727"/>
            <a:ext cx="236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Delhi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FE3F3C-5BB0-49EE-A2CB-210E78729468}"/>
              </a:ext>
            </a:extLst>
          </p:cNvPr>
          <p:cNvSpPr txBox="1"/>
          <p:nvPr/>
        </p:nvSpPr>
        <p:spPr>
          <a:xfrm>
            <a:off x="6943078" y="4713853"/>
            <a:ext cx="6611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Inflation Change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+3.7%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E74A83-A116-4C80-92E3-8EFF30550A7E}"/>
              </a:ext>
            </a:extLst>
          </p:cNvPr>
          <p:cNvCxnSpPr>
            <a:cxnSpLocks/>
          </p:cNvCxnSpPr>
          <p:nvPr/>
        </p:nvCxnSpPr>
        <p:spPr>
          <a:xfrm>
            <a:off x="5539942" y="5248857"/>
            <a:ext cx="178567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6C79D9-4727-4BBA-A81F-B4259022E6EE}"/>
              </a:ext>
            </a:extLst>
          </p:cNvPr>
          <p:cNvCxnSpPr>
            <a:cxnSpLocks/>
          </p:cNvCxnSpPr>
          <p:nvPr/>
        </p:nvCxnSpPr>
        <p:spPr>
          <a:xfrm>
            <a:off x="7624074" y="4177716"/>
            <a:ext cx="0" cy="219521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550D501F-5B63-4AB1-874E-DD0838DCF6C3}"/>
              </a:ext>
            </a:extLst>
          </p:cNvPr>
          <p:cNvGraphicFramePr/>
          <p:nvPr/>
        </p:nvGraphicFramePr>
        <p:xfrm>
          <a:off x="10110921" y="4360924"/>
          <a:ext cx="19202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AA6E6F6-253A-4BB3-A35B-591B25E86E50}"/>
              </a:ext>
            </a:extLst>
          </p:cNvPr>
          <p:cNvSpPr txBox="1"/>
          <p:nvPr/>
        </p:nvSpPr>
        <p:spPr>
          <a:xfrm>
            <a:off x="9853498" y="4086727"/>
            <a:ext cx="236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Punjab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5A744E-AFE9-42E4-95DA-F7C75D0764D7}"/>
              </a:ext>
            </a:extLst>
          </p:cNvPr>
          <p:cNvSpPr txBox="1"/>
          <p:nvPr/>
        </p:nvSpPr>
        <p:spPr>
          <a:xfrm>
            <a:off x="11334724" y="4673975"/>
            <a:ext cx="6611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Inflation Change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+3.5%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491DE5-1398-4D27-AE67-ED24BC0DEE6A}"/>
              </a:ext>
            </a:extLst>
          </p:cNvPr>
          <p:cNvCxnSpPr>
            <a:cxnSpLocks/>
          </p:cNvCxnSpPr>
          <p:nvPr/>
        </p:nvCxnSpPr>
        <p:spPr>
          <a:xfrm>
            <a:off x="9922054" y="4177716"/>
            <a:ext cx="0" cy="219521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36C613-113B-4514-8C78-0B8F14A285BA}"/>
              </a:ext>
            </a:extLst>
          </p:cNvPr>
          <p:cNvSpPr txBox="1"/>
          <p:nvPr/>
        </p:nvSpPr>
        <p:spPr>
          <a:xfrm>
            <a:off x="7611889" y="4086727"/>
            <a:ext cx="2361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Haryana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3918D1F0-DF8C-46DE-8972-666850E49127}"/>
              </a:ext>
            </a:extLst>
          </p:cNvPr>
          <p:cNvGraphicFramePr/>
          <p:nvPr/>
        </p:nvGraphicFramePr>
        <p:xfrm>
          <a:off x="7812944" y="4360924"/>
          <a:ext cx="192024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DDC5FF2-E792-4066-9E3D-60938A7AEC2B}"/>
              </a:ext>
            </a:extLst>
          </p:cNvPr>
          <p:cNvSpPr txBox="1"/>
          <p:nvPr/>
        </p:nvSpPr>
        <p:spPr>
          <a:xfrm>
            <a:off x="9140361" y="4653885"/>
            <a:ext cx="6611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Inflation Change</a:t>
            </a:r>
            <a:b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+4.8%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5E79C4-7F8C-4AF7-971A-784188457114}"/>
              </a:ext>
            </a:extLst>
          </p:cNvPr>
          <p:cNvSpPr/>
          <p:nvPr/>
        </p:nvSpPr>
        <p:spPr>
          <a:xfrm>
            <a:off x="7175500" y="1117601"/>
            <a:ext cx="4952610" cy="264493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3463504-C436-4ECB-A612-A313C632DB71}"/>
              </a:ext>
            </a:extLst>
          </p:cNvPr>
          <p:cNvCxnSpPr>
            <a:cxnSpLocks/>
          </p:cNvCxnSpPr>
          <p:nvPr/>
        </p:nvCxnSpPr>
        <p:spPr>
          <a:xfrm>
            <a:off x="7880225" y="5172657"/>
            <a:ext cx="178567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7F4218-D895-47AC-B05E-E9613C884D3D}"/>
              </a:ext>
            </a:extLst>
          </p:cNvPr>
          <p:cNvCxnSpPr>
            <a:cxnSpLocks/>
          </p:cNvCxnSpPr>
          <p:nvPr/>
        </p:nvCxnSpPr>
        <p:spPr>
          <a:xfrm>
            <a:off x="10178202" y="5204407"/>
            <a:ext cx="1785677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B6BE3A-F41B-4954-8483-4C41F01809D4}"/>
              </a:ext>
            </a:extLst>
          </p:cNvPr>
          <p:cNvSpPr txBox="1"/>
          <p:nvPr/>
        </p:nvSpPr>
        <p:spPr>
          <a:xfrm>
            <a:off x="2737496" y="1157023"/>
            <a:ext cx="25885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YoY Price Mobile PET - Delhi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D722E5-B6C0-46E0-9A1B-B0C5D6929EE7}"/>
              </a:ext>
            </a:extLst>
          </p:cNvPr>
          <p:cNvSpPr txBox="1"/>
          <p:nvPr/>
        </p:nvSpPr>
        <p:spPr>
          <a:xfrm>
            <a:off x="8141650" y="1202589"/>
            <a:ext cx="39136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Lower rates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of price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increase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in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Mobile, Fridge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Party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packs vs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inflation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in some states led to offtake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gains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6DA0E2-1829-4F82-94A3-2FAA99AB3FB2}"/>
              </a:ext>
            </a:extLst>
          </p:cNvPr>
          <p:cNvSpPr txBox="1"/>
          <p:nvPr/>
        </p:nvSpPr>
        <p:spPr>
          <a:xfrm>
            <a:off x="8141650" y="2036931"/>
            <a:ext cx="39136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 most states,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Mobile pack has the highest volume share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followed by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Party, Fridge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RGB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packs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7D0791-D384-4E41-A8DD-A3F71287E7AF}"/>
              </a:ext>
            </a:extLst>
          </p:cNvPr>
          <p:cNvSpPr/>
          <p:nvPr/>
        </p:nvSpPr>
        <p:spPr>
          <a:xfrm>
            <a:off x="7375269" y="1175931"/>
            <a:ext cx="770252" cy="781994"/>
          </a:xfrm>
          <a:prstGeom prst="ellipse">
            <a:avLst/>
          </a:prstGeom>
          <a:solidFill>
            <a:srgbClr val="DAC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pic>
        <p:nvPicPr>
          <p:cNvPr id="46" name="Picture 45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48704D-24F3-4D56-A0BE-772ECC0DAE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74706" y="1325166"/>
            <a:ext cx="571377" cy="5713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FBE7BE-5129-4469-8FC3-51EC99B3CB82}"/>
              </a:ext>
            </a:extLst>
          </p:cNvPr>
          <p:cNvSpPr txBox="1"/>
          <p:nvPr/>
        </p:nvSpPr>
        <p:spPr>
          <a:xfrm>
            <a:off x="8178039" y="2768992"/>
            <a:ext cx="391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Helvetica"/>
              </a:rPr>
              <a:t>Relatively higher price compared to competition inhibited the growth of Coke in all states with the largest impact in </a:t>
            </a:r>
            <a:r>
              <a:rPr lang="en-US" sz="1400" b="1" dirty="0">
                <a:solidFill>
                  <a:prstClr val="black"/>
                </a:solidFill>
                <a:latin typeface="Helvetica"/>
              </a:rPr>
              <a:t>Uttar Pradesh (-1.1%)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59B32B-1C25-4250-B208-5BD2FB378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750235"/>
              </p:ext>
            </p:extLst>
          </p:nvPr>
        </p:nvGraphicFramePr>
        <p:xfrm>
          <a:off x="1333516" y="1167256"/>
          <a:ext cx="5577835" cy="21162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414515">
                  <a:extLst>
                    <a:ext uri="{9D8B030D-6E8A-4147-A177-3AD203B41FA5}">
                      <a16:colId xmlns:a16="http://schemas.microsoft.com/office/drawing/2014/main" val="1406481198"/>
                    </a:ext>
                  </a:extLst>
                </a:gridCol>
                <a:gridCol w="832664">
                  <a:extLst>
                    <a:ext uri="{9D8B030D-6E8A-4147-A177-3AD203B41FA5}">
                      <a16:colId xmlns:a16="http://schemas.microsoft.com/office/drawing/2014/main" val="2789686422"/>
                    </a:ext>
                  </a:extLst>
                </a:gridCol>
                <a:gridCol w="832664">
                  <a:extLst>
                    <a:ext uri="{9D8B030D-6E8A-4147-A177-3AD203B41FA5}">
                      <a16:colId xmlns:a16="http://schemas.microsoft.com/office/drawing/2014/main" val="4154051659"/>
                    </a:ext>
                  </a:extLst>
                </a:gridCol>
                <a:gridCol w="832664">
                  <a:extLst>
                    <a:ext uri="{9D8B030D-6E8A-4147-A177-3AD203B41FA5}">
                      <a16:colId xmlns:a16="http://schemas.microsoft.com/office/drawing/2014/main" val="4021383982"/>
                    </a:ext>
                  </a:extLst>
                </a:gridCol>
                <a:gridCol w="832664">
                  <a:extLst>
                    <a:ext uri="{9D8B030D-6E8A-4147-A177-3AD203B41FA5}">
                      <a16:colId xmlns:a16="http://schemas.microsoft.com/office/drawing/2014/main" val="747898992"/>
                    </a:ext>
                  </a:extLst>
                </a:gridCol>
                <a:gridCol w="832664">
                  <a:extLst>
                    <a:ext uri="{9D8B030D-6E8A-4147-A177-3AD203B41FA5}">
                      <a16:colId xmlns:a16="http://schemas.microsoft.com/office/drawing/2014/main" val="129382110"/>
                    </a:ext>
                  </a:extLst>
                </a:gridCol>
              </a:tblGrid>
              <a:tr h="27772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rPr>
                        <a:t>Impact on Growth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514247"/>
                  </a:ext>
                </a:extLst>
              </a:tr>
              <a:tr h="263842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D</a:t>
                      </a:r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P</a:t>
                      </a:r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H</a:t>
                      </a:r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MH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UP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647464"/>
                  </a:ext>
                </a:extLst>
              </a:tr>
              <a:tr h="263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rPr>
                        <a:t>Pricing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1.2%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1.5%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07363"/>
                  </a:ext>
                </a:extLst>
              </a:tr>
              <a:tr h="246464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arty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869900"/>
                  </a:ext>
                </a:extLst>
              </a:tr>
              <a:tr h="246464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Mobile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545243"/>
                  </a:ext>
                </a:extLst>
              </a:tr>
              <a:tr h="246464"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ridge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869119"/>
                  </a:ext>
                </a:extLst>
              </a:tr>
              <a:tr h="246464"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Express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984162"/>
                  </a:ext>
                </a:extLst>
              </a:tr>
              <a:tr h="246464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RGB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C2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7961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88C76BD-170A-494C-B574-8DDEE96CD8F5}"/>
              </a:ext>
            </a:extLst>
          </p:cNvPr>
          <p:cNvSpPr/>
          <p:nvPr/>
        </p:nvSpPr>
        <p:spPr>
          <a:xfrm>
            <a:off x="1378424" y="2074460"/>
            <a:ext cx="5568091" cy="477671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01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06363"/>
            <a:ext cx="9371013" cy="781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C8BA0-116E-4033-940C-28D7D98962A1}"/>
              </a:ext>
            </a:extLst>
          </p:cNvPr>
          <p:cNvSpPr txBox="1"/>
          <p:nvPr/>
        </p:nvSpPr>
        <p:spPr>
          <a:xfrm>
            <a:off x="241936" y="5052785"/>
            <a:ext cx="2082164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</a:pPr>
            <a:r>
              <a:rPr lang="en-IN" sz="1400" dirty="0"/>
              <a:t> </a:t>
            </a:r>
            <a:r>
              <a:rPr lang="en-IN" sz="1400" b="1" dirty="0">
                <a:solidFill>
                  <a:srgbClr val="C00000"/>
                </a:solidFill>
              </a:rPr>
              <a:t>Summary of Growth</a:t>
            </a:r>
          </a:p>
          <a:p>
            <a:pPr algn="r">
              <a:spcBef>
                <a:spcPts val="300"/>
              </a:spcBef>
              <a:spcAft>
                <a:spcPts val="300"/>
              </a:spcAft>
            </a:pPr>
            <a:r>
              <a:rPr lang="en-IN" sz="1100" dirty="0"/>
              <a:t>What is the scope of the analysis?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4B3B2-AF1F-4B3C-BF93-597169958DC9}"/>
              </a:ext>
            </a:extLst>
          </p:cNvPr>
          <p:cNvSpPr txBox="1"/>
          <p:nvPr/>
        </p:nvSpPr>
        <p:spPr>
          <a:xfrm>
            <a:off x="1045945" y="3003546"/>
            <a:ext cx="2714624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</a:pPr>
            <a:r>
              <a:rPr lang="en-IN" sz="1400" b="1" dirty="0">
                <a:solidFill>
                  <a:srgbClr val="C00000"/>
                </a:solidFill>
              </a:rPr>
              <a:t>Overall Key Insights</a:t>
            </a:r>
          </a:p>
          <a:p>
            <a:pPr algn="r">
              <a:spcBef>
                <a:spcPts val="300"/>
              </a:spcBef>
              <a:spcAft>
                <a:spcPts val="300"/>
              </a:spcAft>
            </a:pPr>
            <a:r>
              <a:rPr lang="en-US" sz="1100" dirty="0"/>
              <a:t>What are the key takeaways from the analysis of 2019 growth?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85DFC1-8DF9-4C01-8E7C-63B4089B79F1}"/>
              </a:ext>
            </a:extLst>
          </p:cNvPr>
          <p:cNvSpPr txBox="1"/>
          <p:nvPr/>
        </p:nvSpPr>
        <p:spPr>
          <a:xfrm>
            <a:off x="4729163" y="2000602"/>
            <a:ext cx="2714624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IN" sz="1400" b="1" dirty="0">
                <a:solidFill>
                  <a:srgbClr val="C00000"/>
                </a:solidFill>
              </a:rPr>
              <a:t>State Wise Key Insights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dirty="0"/>
              <a:t>What worked and what did not for each of the states in scope?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B70B0-9409-4B06-A4F0-CFB3FFEEFB7D}"/>
              </a:ext>
            </a:extLst>
          </p:cNvPr>
          <p:cNvSpPr txBox="1"/>
          <p:nvPr/>
        </p:nvSpPr>
        <p:spPr>
          <a:xfrm>
            <a:off x="9898295" y="5052785"/>
            <a:ext cx="216606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Business </a:t>
            </a:r>
            <a:b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Driver Elasticities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What is the contribution to growth for </a:t>
            </a:r>
            <a:r>
              <a:rPr lang="en-US" sz="1100" dirty="0">
                <a:solidFill>
                  <a:prstClr val="black"/>
                </a:solidFill>
              </a:rPr>
              <a:t>1% increase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in the drivers?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9046C-B0B9-44CB-9939-E734F6987C1A}"/>
              </a:ext>
            </a:extLst>
          </p:cNvPr>
          <p:cNvSpPr txBox="1"/>
          <p:nvPr/>
        </p:nvSpPr>
        <p:spPr>
          <a:xfrm>
            <a:off x="4636919" y="5957526"/>
            <a:ext cx="2849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AGENDA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DCAFDB2B-C164-4ED5-B851-79F6C9C87CE1}"/>
              </a:ext>
            </a:extLst>
          </p:cNvPr>
          <p:cNvSpPr txBox="1">
            <a:spLocks/>
          </p:cNvSpPr>
          <p:nvPr/>
        </p:nvSpPr>
        <p:spPr>
          <a:xfrm>
            <a:off x="11214932" y="6606328"/>
            <a:ext cx="570296" cy="361464"/>
          </a:xfrm>
          <a:prstGeom prst="rect">
            <a:avLst/>
          </a:prstGeom>
        </p:spPr>
        <p:txBody>
          <a:bodyPr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 algn="ctr"/>
              <a:t>2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3013E-4844-4894-9F17-845BAF741652}"/>
              </a:ext>
            </a:extLst>
          </p:cNvPr>
          <p:cNvSpPr txBox="1"/>
          <p:nvPr/>
        </p:nvSpPr>
        <p:spPr>
          <a:xfrm>
            <a:off x="8431433" y="3003546"/>
            <a:ext cx="2574705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Media Insights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How did the marketing activities help drive growth?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973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20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6580-0B24-4FC5-B355-3B92A81B6C9B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94470A17-041F-417B-86D6-717B197849B5}"/>
              </a:ext>
            </a:extLst>
          </p:cNvPr>
          <p:cNvSpPr txBox="1">
            <a:spLocks/>
          </p:cNvSpPr>
          <p:nvPr/>
        </p:nvSpPr>
        <p:spPr>
          <a:xfrm>
            <a:off x="764498" y="0"/>
            <a:ext cx="10128789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D161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Higher price increase in UP for Mobile packs and Party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2FCA93-F073-402D-A962-4997A363103E}"/>
              </a:ext>
            </a:extLst>
          </p:cNvPr>
          <p:cNvGraphicFramePr>
            <a:graphicFrameLocks noGrp="1"/>
          </p:cNvGraphicFramePr>
          <p:nvPr/>
        </p:nvGraphicFramePr>
        <p:xfrm>
          <a:off x="990599" y="1104899"/>
          <a:ext cx="10969181" cy="5380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601">
                  <a:extLst>
                    <a:ext uri="{9D8B030D-6E8A-4147-A177-3AD203B41FA5}">
                      <a16:colId xmlns:a16="http://schemas.microsoft.com/office/drawing/2014/main" val="219824386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91180036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23973702"/>
                    </a:ext>
                  </a:extLst>
                </a:gridCol>
                <a:gridCol w="420916">
                  <a:extLst>
                    <a:ext uri="{9D8B030D-6E8A-4147-A177-3AD203B41FA5}">
                      <a16:colId xmlns:a16="http://schemas.microsoft.com/office/drawing/2014/main" val="575718077"/>
                    </a:ext>
                  </a:extLst>
                </a:gridCol>
                <a:gridCol w="1496784">
                  <a:extLst>
                    <a:ext uri="{9D8B030D-6E8A-4147-A177-3AD203B41FA5}">
                      <a16:colId xmlns:a16="http://schemas.microsoft.com/office/drawing/2014/main" val="3209808972"/>
                    </a:ext>
                  </a:extLst>
                </a:gridCol>
                <a:gridCol w="410032">
                  <a:extLst>
                    <a:ext uri="{9D8B030D-6E8A-4147-A177-3AD203B41FA5}">
                      <a16:colId xmlns:a16="http://schemas.microsoft.com/office/drawing/2014/main" val="3562894662"/>
                    </a:ext>
                  </a:extLst>
                </a:gridCol>
                <a:gridCol w="1469568">
                  <a:extLst>
                    <a:ext uri="{9D8B030D-6E8A-4147-A177-3AD203B41FA5}">
                      <a16:colId xmlns:a16="http://schemas.microsoft.com/office/drawing/2014/main" val="3132992369"/>
                    </a:ext>
                  </a:extLst>
                </a:gridCol>
                <a:gridCol w="437248">
                  <a:extLst>
                    <a:ext uri="{9D8B030D-6E8A-4147-A177-3AD203B41FA5}">
                      <a16:colId xmlns:a16="http://schemas.microsoft.com/office/drawing/2014/main" val="1017305207"/>
                    </a:ext>
                  </a:extLst>
                </a:gridCol>
                <a:gridCol w="1416952">
                  <a:extLst>
                    <a:ext uri="{9D8B030D-6E8A-4147-A177-3AD203B41FA5}">
                      <a16:colId xmlns:a16="http://schemas.microsoft.com/office/drawing/2014/main" val="1213985505"/>
                    </a:ext>
                  </a:extLst>
                </a:gridCol>
                <a:gridCol w="489864">
                  <a:extLst>
                    <a:ext uri="{9D8B030D-6E8A-4147-A177-3AD203B41FA5}">
                      <a16:colId xmlns:a16="http://schemas.microsoft.com/office/drawing/2014/main" val="2630618467"/>
                    </a:ext>
                  </a:extLst>
                </a:gridCol>
                <a:gridCol w="1427836">
                  <a:extLst>
                    <a:ext uri="{9D8B030D-6E8A-4147-A177-3AD203B41FA5}">
                      <a16:colId xmlns:a16="http://schemas.microsoft.com/office/drawing/2014/main" val="3520635372"/>
                    </a:ext>
                  </a:extLst>
                </a:gridCol>
                <a:gridCol w="478980">
                  <a:extLst>
                    <a:ext uri="{9D8B030D-6E8A-4147-A177-3AD203B41FA5}">
                      <a16:colId xmlns:a16="http://schemas.microsoft.com/office/drawing/2014/main" val="3707223168"/>
                    </a:ext>
                  </a:extLst>
                </a:gridCol>
              </a:tblGrid>
              <a:tr h="184151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SKU</a:t>
                      </a:r>
                      <a:endParaRPr lang="en-IN" sz="10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IN" sz="1000" b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Brand</a:t>
                      </a:r>
                      <a:endParaRPr lang="en-IN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Delhi</a:t>
                      </a:r>
                      <a:endParaRPr lang="en-IN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Haryana </a:t>
                      </a:r>
                      <a:endParaRPr lang="en-IN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Maharashtra </a:t>
                      </a:r>
                      <a:endParaRPr lang="en-IN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Punjab </a:t>
                      </a:r>
                      <a:endParaRPr lang="en-IN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Uttar Pradesh </a:t>
                      </a:r>
                      <a:endParaRPr lang="en-IN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475485"/>
                  </a:ext>
                </a:extLst>
              </a:tr>
              <a:tr h="270329">
                <a:tc vMerge="1">
                  <a:txBody>
                    <a:bodyPr/>
                    <a:lstStyle/>
                    <a:p>
                      <a:pPr algn="ctr" fontAlgn="b"/>
                      <a:endParaRPr lang="en-IN" sz="10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vert="vert27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IN" sz="1000" b="1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Change</a:t>
                      </a:r>
                    </a:p>
                  </a:txBody>
                  <a:tcPr marL="45720" marR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Price</a:t>
                      </a:r>
                    </a:p>
                  </a:txBody>
                  <a:tcPr marL="45720" marR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Change</a:t>
                      </a:r>
                    </a:p>
                  </a:txBody>
                  <a:tcPr marL="45720" marR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Price</a:t>
                      </a:r>
                    </a:p>
                  </a:txBody>
                  <a:tcPr marL="45720" marR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Change</a:t>
                      </a:r>
                    </a:p>
                  </a:txBody>
                  <a:tcPr marL="45720" marR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Price</a:t>
                      </a:r>
                    </a:p>
                  </a:txBody>
                  <a:tcPr marL="45720" marR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Change</a:t>
                      </a:r>
                    </a:p>
                  </a:txBody>
                  <a:tcPr marL="45720" marR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Price</a:t>
                      </a:r>
                    </a:p>
                  </a:txBody>
                  <a:tcPr marL="45720" marR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Change</a:t>
                      </a:r>
                    </a:p>
                  </a:txBody>
                  <a:tcPr marL="45720" marR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Price</a:t>
                      </a:r>
                    </a:p>
                  </a:txBody>
                  <a:tcPr marL="45720" marR="4572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980156"/>
                  </a:ext>
                </a:extLst>
              </a:tr>
              <a:tr h="270329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Mobile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vert="vert27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7 up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58.53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58.37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59.09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58.67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53.87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641368"/>
                  </a:ext>
                </a:extLst>
              </a:tr>
              <a:tr h="270329">
                <a:tc v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APPY FIZZ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50.26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50.12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51.06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50.13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50.12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001555"/>
                  </a:ext>
                </a:extLst>
              </a:tr>
              <a:tr h="270329">
                <a:tc v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Coke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54.86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55.21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57.41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55.47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56.27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71147"/>
                  </a:ext>
                </a:extLst>
              </a:tr>
              <a:tr h="270329">
                <a:tc v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FANTA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54.80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55.17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57.40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55.95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55.71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710673"/>
                  </a:ext>
                </a:extLst>
              </a:tr>
              <a:tr h="270329">
                <a:tc v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LIMCA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54.81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55.28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57.76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55.63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55.28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494703"/>
                  </a:ext>
                </a:extLst>
              </a:tr>
              <a:tr h="270329">
                <a:tc v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M Dew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56.16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57.06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58.81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57.02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51.27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43740"/>
                  </a:ext>
                </a:extLst>
              </a:tr>
              <a:tr h="270329">
                <a:tc v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PEPSI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56.50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57.33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58.31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56.86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51.52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774039"/>
                  </a:ext>
                </a:extLst>
              </a:tr>
              <a:tr h="270329">
                <a:tc v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SPRITE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54.75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54.79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58.32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55.40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54.61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861443"/>
                  </a:ext>
                </a:extLst>
              </a:tr>
              <a:tr h="270329">
                <a:tc v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THUMS UP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54.86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54.60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58.61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54.95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54.43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365651"/>
                  </a:ext>
                </a:extLst>
              </a:tr>
              <a:tr h="270329">
                <a:tc rowSpan="9"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Party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vert="vert27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7 up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42.72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42.57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40.41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42.61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40.34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765625"/>
                  </a:ext>
                </a:extLst>
              </a:tr>
              <a:tr h="270329">
                <a:tc v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APPY FIZZ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56.77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56.35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56.76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924686"/>
                  </a:ext>
                </a:extLst>
              </a:tr>
              <a:tr h="270329">
                <a:tc v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Coke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41.91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42.48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41.22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42.57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41.76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007347"/>
                  </a:ext>
                </a:extLst>
              </a:tr>
              <a:tr h="270329">
                <a:tc v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FANTA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41.91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42.46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40.94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42.56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41.45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099220"/>
                  </a:ext>
                </a:extLst>
              </a:tr>
              <a:tr h="270329">
                <a:tc v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>
                          <a:effectLst/>
                          <a:latin typeface="+mn-lt"/>
                        </a:rPr>
                        <a:t>LIMCA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41.95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42.45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40.17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42.57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41.00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30404"/>
                  </a:ext>
                </a:extLst>
              </a:tr>
              <a:tr h="270329">
                <a:tc v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M Dew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42.19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42.31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42.56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41.81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40.16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566357"/>
                  </a:ext>
                </a:extLst>
              </a:tr>
              <a:tr h="270329">
                <a:tc v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PEPSI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42.06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42.21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40.75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41.68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40.14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573640"/>
                  </a:ext>
                </a:extLst>
              </a:tr>
              <a:tr h="270329">
                <a:tc v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SPRITE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41.95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42.46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40.63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42.57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>
                          <a:effectLst/>
                          <a:latin typeface="+mn-lt"/>
                        </a:rPr>
                        <a:t>41.69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100224"/>
                  </a:ext>
                </a:extLst>
              </a:tr>
              <a:tr h="270329">
                <a:tc vMerge="1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u="none" strike="noStrike" dirty="0">
                          <a:effectLst/>
                          <a:latin typeface="+mn-lt"/>
                        </a:rPr>
                        <a:t>THUMS UP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41.87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42.51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40.61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42.57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u="none" strike="noStrike" dirty="0">
                          <a:effectLst/>
                          <a:latin typeface="+mn-lt"/>
                        </a:rPr>
                        <a:t>41.52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85670"/>
                  </a:ext>
                </a:extLst>
              </a:tr>
            </a:tbl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A3325E46-2723-4E84-9A53-BCD4041A2668}"/>
              </a:ext>
            </a:extLst>
          </p:cNvPr>
          <p:cNvGraphicFramePr/>
          <p:nvPr/>
        </p:nvGraphicFramePr>
        <p:xfrm>
          <a:off x="2175700" y="1474513"/>
          <a:ext cx="2138300" cy="5128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B3D3F96E-D1E0-4A40-86E7-1C0BF7C6A229}"/>
              </a:ext>
            </a:extLst>
          </p:cNvPr>
          <p:cNvGraphicFramePr/>
          <p:nvPr/>
        </p:nvGraphicFramePr>
        <p:xfrm>
          <a:off x="4095531" y="1474513"/>
          <a:ext cx="2138300" cy="5128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18AD4E9A-A8D5-493C-80B4-42CF4A6DF6F5}"/>
              </a:ext>
            </a:extLst>
          </p:cNvPr>
          <p:cNvGraphicFramePr/>
          <p:nvPr/>
        </p:nvGraphicFramePr>
        <p:xfrm>
          <a:off x="5977262" y="1474513"/>
          <a:ext cx="2138300" cy="5128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95E69314-C491-4757-86A1-AFF2531087CF}"/>
              </a:ext>
            </a:extLst>
          </p:cNvPr>
          <p:cNvGraphicFramePr/>
          <p:nvPr/>
        </p:nvGraphicFramePr>
        <p:xfrm>
          <a:off x="7881853" y="1474513"/>
          <a:ext cx="2138300" cy="5128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3D0404FE-BD48-4563-8E67-32F5000D7A98}"/>
              </a:ext>
            </a:extLst>
          </p:cNvPr>
          <p:cNvGraphicFramePr/>
          <p:nvPr/>
        </p:nvGraphicFramePr>
        <p:xfrm>
          <a:off x="9812400" y="1474513"/>
          <a:ext cx="2138300" cy="5128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774640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499" y="145772"/>
            <a:ext cx="9997286" cy="781994"/>
          </a:xfrm>
        </p:spPr>
        <p:txBody>
          <a:bodyPr>
            <a:noAutofit/>
          </a:bodyPr>
          <a:lstStyle/>
          <a:p>
            <a:r>
              <a:rPr lang="en-US" sz="2600" u="sng" dirty="0"/>
              <a:t>Principle 5:</a:t>
            </a:r>
            <a:r>
              <a:rPr lang="en-US" sz="2600" dirty="0"/>
              <a:t> Appy Fizz been the largest detractor across state; Strong negative impact from </a:t>
            </a:r>
            <a:r>
              <a:rPr lang="en-US" sz="2600" dirty="0" err="1"/>
              <a:t>MDew</a:t>
            </a:r>
            <a:r>
              <a:rPr lang="en-US" sz="2600" dirty="0"/>
              <a:t> in Uttar Pradesh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06298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21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969C76-82FD-43B6-9EE4-B4860C186506}"/>
              </a:ext>
            </a:extLst>
          </p:cNvPr>
          <p:cNvSpPr txBox="1"/>
          <p:nvPr/>
        </p:nvSpPr>
        <p:spPr>
          <a:xfrm>
            <a:off x="1333517" y="4011033"/>
            <a:ext cx="170041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Delhi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Appy Fizz: -0.6%</a:t>
            </a:r>
            <a:endParaRPr lang="en-US" sz="1200" b="1" dirty="0">
              <a:solidFill>
                <a:prstClr val="black"/>
              </a:solidFill>
              <a:latin typeface="Helvetic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ND and IPS of Appy Fizz increased </a:t>
            </a:r>
            <a:b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by 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10 pt.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and 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0.2 items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in 2019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300955-75BD-446B-80ED-17C983223EDA}"/>
              </a:ext>
            </a:extLst>
          </p:cNvPr>
          <p:cNvSpPr txBox="1"/>
          <p:nvPr/>
        </p:nvSpPr>
        <p:spPr>
          <a:xfrm>
            <a:off x="3147402" y="4011033"/>
            <a:ext cx="188498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Haryana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Appy Fizz: -0.9%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ND of Appy Fizz increased by 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16.6 pt. </a:t>
            </a:r>
            <a:b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34FD0-D237-40A7-A215-841F648DF967}"/>
              </a:ext>
            </a:extLst>
          </p:cNvPr>
          <p:cNvSpPr txBox="1"/>
          <p:nvPr/>
        </p:nvSpPr>
        <p:spPr>
          <a:xfrm>
            <a:off x="5428959" y="4011033"/>
            <a:ext cx="1828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Maharashtra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Appy Fizz: -0.6%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Helvetica"/>
              </a:rPr>
              <a:t>7up: +0.3%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prstClr val="black"/>
              </a:solidFill>
              <a:latin typeface="Helvetic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100" i="1" dirty="0">
                <a:solidFill>
                  <a:prstClr val="black"/>
                </a:solidFill>
                <a:latin typeface="Helvetica"/>
              </a:rPr>
              <a:t>IPS &amp; ND of Appy Fizz increased by </a:t>
            </a:r>
            <a:r>
              <a:rPr lang="en-US" sz="1100" b="1" i="1" dirty="0">
                <a:solidFill>
                  <a:prstClr val="black"/>
                </a:solidFill>
                <a:latin typeface="Helvetica"/>
              </a:rPr>
              <a:t>0.22</a:t>
            </a:r>
            <a:r>
              <a:rPr lang="en-US" sz="1100" i="1" dirty="0">
                <a:solidFill>
                  <a:prstClr val="black"/>
                </a:solidFill>
                <a:latin typeface="Helvetica"/>
              </a:rPr>
              <a:t> Pts &amp; </a:t>
            </a:r>
            <a:r>
              <a:rPr lang="en-US" sz="1100" b="1" i="1" dirty="0">
                <a:solidFill>
                  <a:prstClr val="black"/>
                </a:solidFill>
                <a:latin typeface="Helvetica"/>
              </a:rPr>
              <a:t>6</a:t>
            </a:r>
            <a:r>
              <a:rPr lang="en-US" sz="1100" i="1" dirty="0">
                <a:solidFill>
                  <a:prstClr val="black"/>
                </a:solidFill>
                <a:latin typeface="Helvetica"/>
              </a:rPr>
              <a:t> Pts 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9B0BDE-FF45-45B7-96CA-E49AD465813A}"/>
              </a:ext>
            </a:extLst>
          </p:cNvPr>
          <p:cNvSpPr txBox="1"/>
          <p:nvPr/>
        </p:nvSpPr>
        <p:spPr>
          <a:xfrm>
            <a:off x="7643328" y="4011033"/>
            <a:ext cx="188498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Punjab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Appy Fizz: -0.4%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Limca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: -0.2%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ND of Appy Fizz increased by 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11 pt. </a:t>
            </a:r>
            <a:b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IPS of </a:t>
            </a: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Limca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increased by 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0.11 pt.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054862-41B4-4D4D-A674-07A6EF72E3BE}"/>
              </a:ext>
            </a:extLst>
          </p:cNvPr>
          <p:cNvCxnSpPr>
            <a:cxnSpLocks/>
          </p:cNvCxnSpPr>
          <p:nvPr/>
        </p:nvCxnSpPr>
        <p:spPr>
          <a:xfrm>
            <a:off x="3055212" y="3906172"/>
            <a:ext cx="0" cy="220308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C12293-8B8A-49B0-9238-C4BB2C6B0619}"/>
              </a:ext>
            </a:extLst>
          </p:cNvPr>
          <p:cNvCxnSpPr>
            <a:cxnSpLocks/>
          </p:cNvCxnSpPr>
          <p:nvPr/>
        </p:nvCxnSpPr>
        <p:spPr>
          <a:xfrm>
            <a:off x="5356670" y="3906172"/>
            <a:ext cx="0" cy="222958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109A08-B222-46C7-883C-1B0C0239C2F3}"/>
              </a:ext>
            </a:extLst>
          </p:cNvPr>
          <p:cNvCxnSpPr>
            <a:cxnSpLocks/>
          </p:cNvCxnSpPr>
          <p:nvPr/>
        </p:nvCxnSpPr>
        <p:spPr>
          <a:xfrm>
            <a:off x="7579880" y="3906172"/>
            <a:ext cx="0" cy="224283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AA0428D-EFA3-4621-99E5-6047C3CF28B5}"/>
              </a:ext>
            </a:extLst>
          </p:cNvPr>
          <p:cNvGrpSpPr/>
          <p:nvPr/>
        </p:nvGrpSpPr>
        <p:grpSpPr>
          <a:xfrm>
            <a:off x="3093035" y="1171353"/>
            <a:ext cx="1247978" cy="1270209"/>
            <a:chOff x="1714809" y="1462901"/>
            <a:chExt cx="1247978" cy="1270209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51CC78C-AF54-4338-AEB9-71091382DA6B}"/>
                </a:ext>
              </a:extLst>
            </p:cNvPr>
            <p:cNvSpPr/>
            <p:nvPr/>
          </p:nvSpPr>
          <p:spPr>
            <a:xfrm>
              <a:off x="1714809" y="1462901"/>
              <a:ext cx="1247978" cy="127020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pic>
          <p:nvPicPr>
            <p:cNvPr id="25" name="Picture 14" descr="Appy Fizz projects | Photos, videos, logos, illustrations and branding on  Behance">
              <a:extLst>
                <a:ext uri="{FF2B5EF4-FFF2-40B4-BE49-F238E27FC236}">
                  <a16:creationId xmlns:a16="http://schemas.microsoft.com/office/drawing/2014/main" id="{782EBFE3-5D41-4944-B79F-8E3C24CEF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071" y="1641833"/>
              <a:ext cx="1166415" cy="912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7F89E58-9A7B-4F6D-8AFA-CD2C225CEC82}"/>
              </a:ext>
            </a:extLst>
          </p:cNvPr>
          <p:cNvSpPr txBox="1"/>
          <p:nvPr/>
        </p:nvSpPr>
        <p:spPr>
          <a:xfrm>
            <a:off x="9796808" y="3991153"/>
            <a:ext cx="1884986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Uttar Pradesh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Appy Fizz: -1.0%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 Dew: -1.1%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Limca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: +0.2%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ND &amp; IPS of Appy Fizz increased by 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12 </a:t>
            </a:r>
            <a:r>
              <a:rPr kumimoji="0" lang="en-US" sz="100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pt</a:t>
            </a:r>
            <a:r>
              <a:rPr kumimoji="0" lang="en-US" sz="10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&amp; 0.2 Pts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b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ND of M Dew increased by </a:t>
            </a: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8 </a:t>
            </a:r>
            <a:r>
              <a:rPr kumimoji="0" lang="en-US" sz="10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pt.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A3FAEB-1B39-4B45-8BEA-A95472BF7D8A}"/>
              </a:ext>
            </a:extLst>
          </p:cNvPr>
          <p:cNvCxnSpPr>
            <a:cxnSpLocks/>
          </p:cNvCxnSpPr>
          <p:nvPr/>
        </p:nvCxnSpPr>
        <p:spPr>
          <a:xfrm>
            <a:off x="9733360" y="3886292"/>
            <a:ext cx="0" cy="224946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07ED46A-AE90-49A6-BBC4-3F0FC46EDBF7}"/>
              </a:ext>
            </a:extLst>
          </p:cNvPr>
          <p:cNvSpPr/>
          <p:nvPr/>
        </p:nvSpPr>
        <p:spPr>
          <a:xfrm>
            <a:off x="2592866" y="2597427"/>
            <a:ext cx="2372139" cy="67585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Helvetica"/>
              </a:rPr>
              <a:t>Big detraction from </a:t>
            </a:r>
            <a:r>
              <a:rPr lang="en-US" sz="1200" b="1" dirty="0">
                <a:solidFill>
                  <a:prstClr val="black"/>
                </a:solidFill>
                <a:latin typeface="Helvetica"/>
              </a:rPr>
              <a:t>Appy Fizz across </a:t>
            </a:r>
            <a:r>
              <a:rPr lang="en-US" sz="1200" dirty="0">
                <a:solidFill>
                  <a:prstClr val="black"/>
                </a:solidFill>
                <a:latin typeface="Helvetica"/>
              </a:rPr>
              <a:t>states due to higher </a:t>
            </a:r>
            <a:r>
              <a:rPr lang="en-US" sz="1200" b="1" dirty="0">
                <a:solidFill>
                  <a:prstClr val="black"/>
                </a:solidFill>
                <a:latin typeface="Helvetica"/>
              </a:rPr>
              <a:t>instore availability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A3EBD7E-E4D2-425A-A3BE-1D267D930477}"/>
              </a:ext>
            </a:extLst>
          </p:cNvPr>
          <p:cNvSpPr/>
          <p:nvPr/>
        </p:nvSpPr>
        <p:spPr>
          <a:xfrm>
            <a:off x="8057317" y="2557671"/>
            <a:ext cx="2372139" cy="67585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Strong negative effect from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MDew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in Uttar Pradesh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due to aggressive pricing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A0FC10A-3938-49DA-804B-467D276CD83D}"/>
              </a:ext>
            </a:extLst>
          </p:cNvPr>
          <p:cNvGrpSpPr/>
          <p:nvPr/>
        </p:nvGrpSpPr>
        <p:grpSpPr>
          <a:xfrm>
            <a:off x="8464720" y="1171353"/>
            <a:ext cx="1247978" cy="1270209"/>
            <a:chOff x="9647579" y="1373801"/>
            <a:chExt cx="1247978" cy="127020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9AF76F6-3C57-45A3-98B6-5466F2BC34C1}"/>
                </a:ext>
              </a:extLst>
            </p:cNvPr>
            <p:cNvSpPr/>
            <p:nvPr/>
          </p:nvSpPr>
          <p:spPr>
            <a:xfrm>
              <a:off x="9647579" y="1373801"/>
              <a:ext cx="1247978" cy="127020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pic>
          <p:nvPicPr>
            <p:cNvPr id="69" name="Picture 68" descr="Logo, company name&#10;&#10;Description automatically generated">
              <a:extLst>
                <a:ext uri="{FF2B5EF4-FFF2-40B4-BE49-F238E27FC236}">
                  <a16:creationId xmlns:a16="http://schemas.microsoft.com/office/drawing/2014/main" id="{65F3181A-DA57-4D68-B1D5-5CEC0B0DA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5499" y="1480928"/>
              <a:ext cx="1085022" cy="1085022"/>
            </a:xfrm>
            <a:prstGeom prst="rect">
              <a:avLst/>
            </a:prstGeom>
          </p:spPr>
        </p:pic>
      </p:grpSp>
      <p:sp>
        <p:nvSpPr>
          <p:cNvPr id="71" name="Footer Placeholder 5">
            <a:extLst>
              <a:ext uri="{FF2B5EF4-FFF2-40B4-BE49-F238E27FC236}">
                <a16:creationId xmlns:a16="http://schemas.microsoft.com/office/drawing/2014/main" id="{A5DA3C10-275D-4B4F-9446-D41E2882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FA4567-8951-4FE6-AFFC-E2B37179FBD5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120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>
            <a:extLst>
              <a:ext uri="{FF2B5EF4-FFF2-40B4-BE49-F238E27FC236}">
                <a16:creationId xmlns:a16="http://schemas.microsoft.com/office/drawing/2014/main" id="{068C6713-E019-4ACE-85A5-4CFC61BB640C}"/>
              </a:ext>
            </a:extLst>
          </p:cNvPr>
          <p:cNvSpPr/>
          <p:nvPr/>
        </p:nvSpPr>
        <p:spPr>
          <a:xfrm>
            <a:off x="7328485" y="1104643"/>
            <a:ext cx="1352002" cy="13458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499" y="145772"/>
            <a:ext cx="9997286" cy="781994"/>
          </a:xfrm>
        </p:spPr>
        <p:txBody>
          <a:bodyPr>
            <a:noAutofit/>
          </a:bodyPr>
          <a:lstStyle/>
          <a:p>
            <a:r>
              <a:rPr lang="en-US" sz="2600" dirty="0"/>
              <a:t>Internal competition (Relative Performance review)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06298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22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969C76-82FD-43B6-9EE4-B4860C186506}"/>
              </a:ext>
            </a:extLst>
          </p:cNvPr>
          <p:cNvSpPr txBox="1"/>
          <p:nvPr/>
        </p:nvSpPr>
        <p:spPr>
          <a:xfrm>
            <a:off x="1333517" y="4011033"/>
            <a:ext cx="1700410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Delhi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Limca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: -0.1%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Sprite: +0.1%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Thumsup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: +0.1%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Limca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: (IPS +0.2 Pts)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Helvetica"/>
              </a:rPr>
              <a:t>Sprite: (IPS +0.2 Pts)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Thumsup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: (ND -3 Pts)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34FD0-D237-40A7-A215-841F648DF967}"/>
              </a:ext>
            </a:extLst>
          </p:cNvPr>
          <p:cNvSpPr txBox="1"/>
          <p:nvPr/>
        </p:nvSpPr>
        <p:spPr>
          <a:xfrm>
            <a:off x="4050291" y="4011033"/>
            <a:ext cx="243002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Maharashtra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Sprite: +0.4%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Thumsup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: +0.5%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prstClr val="black"/>
              </a:solidFill>
              <a:latin typeface="Helvetic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US" sz="1100" i="1" dirty="0">
              <a:solidFill>
                <a:prstClr val="black"/>
              </a:solidFill>
              <a:latin typeface="Helvetic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050" i="1" dirty="0">
                <a:solidFill>
                  <a:prstClr val="black"/>
                </a:solidFill>
                <a:latin typeface="Helvetica"/>
              </a:rPr>
              <a:t>Sprite: IPS (-0.1 Pts), ND (-0.26 Pts)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050" i="1" dirty="0" err="1">
                <a:solidFill>
                  <a:prstClr val="black"/>
                </a:solidFill>
                <a:latin typeface="Helvetica"/>
              </a:rPr>
              <a:t>Thumsup</a:t>
            </a:r>
            <a:r>
              <a:rPr lang="en-US" sz="1050" i="1" dirty="0">
                <a:solidFill>
                  <a:prstClr val="black"/>
                </a:solidFill>
                <a:latin typeface="Helvetica"/>
              </a:rPr>
              <a:t>: ND (-1 Pts), IPS (-0.1 Pts)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9B0BDE-FF45-45B7-96CA-E49AD465813A}"/>
              </a:ext>
            </a:extLst>
          </p:cNvPr>
          <p:cNvSpPr txBox="1"/>
          <p:nvPr/>
        </p:nvSpPr>
        <p:spPr>
          <a:xfrm>
            <a:off x="6895454" y="4011033"/>
            <a:ext cx="2275049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Punjab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Limca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: -0.2%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Helvetica"/>
              </a:rPr>
              <a:t>Sprite: -0.1%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Thumsup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: -0.1%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Limca</a:t>
            </a:r>
            <a:r>
              <a:rPr lang="en-US" sz="1000" i="1" dirty="0">
                <a:solidFill>
                  <a:prstClr val="black"/>
                </a:solidFill>
                <a:latin typeface="Helvetica"/>
              </a:rPr>
              <a:t>: IPS (+0.1 Pts), ND (+0.3 Pts)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Sprite</a:t>
            </a:r>
            <a:r>
              <a:rPr lang="en-US" sz="1000" i="1" dirty="0">
                <a:solidFill>
                  <a:prstClr val="black"/>
                </a:solidFill>
                <a:latin typeface="Helvetica"/>
              </a:rPr>
              <a:t>: IPS (+0.1 Pts), ND (+3 Pts)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Thumsup</a:t>
            </a:r>
            <a:r>
              <a:rPr lang="en-US" sz="1000" i="1" dirty="0">
                <a:solidFill>
                  <a:prstClr val="black"/>
                </a:solidFill>
                <a:latin typeface="Helvetica"/>
              </a:rPr>
              <a:t>: Price reduced by 1%</a:t>
            </a:r>
            <a:endParaRPr kumimoji="0" lang="en-US" sz="10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C12293-8B8A-49B0-9238-C4BB2C6B0619}"/>
              </a:ext>
            </a:extLst>
          </p:cNvPr>
          <p:cNvCxnSpPr>
            <a:cxnSpLocks/>
          </p:cNvCxnSpPr>
          <p:nvPr/>
        </p:nvCxnSpPr>
        <p:spPr>
          <a:xfrm>
            <a:off x="3542109" y="3906172"/>
            <a:ext cx="0" cy="222958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109A08-B222-46C7-883C-1B0C0239C2F3}"/>
              </a:ext>
            </a:extLst>
          </p:cNvPr>
          <p:cNvCxnSpPr>
            <a:cxnSpLocks/>
          </p:cNvCxnSpPr>
          <p:nvPr/>
        </p:nvCxnSpPr>
        <p:spPr>
          <a:xfrm>
            <a:off x="6387273" y="3906172"/>
            <a:ext cx="0" cy="2242837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F89E58-9A7B-4F6D-8AFA-CD2C225CEC82}"/>
              </a:ext>
            </a:extLst>
          </p:cNvPr>
          <p:cNvSpPr txBox="1"/>
          <p:nvPr/>
        </p:nvSpPr>
        <p:spPr>
          <a:xfrm>
            <a:off x="9796808" y="3991153"/>
            <a:ext cx="2236166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Uttar Pradesh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Fanta: -0.2%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Limca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: +0.4%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Thumsup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: +0.2%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050" i="1" dirty="0">
                <a:solidFill>
                  <a:prstClr val="black"/>
                </a:solidFill>
                <a:latin typeface="Helvetica"/>
              </a:rPr>
              <a:t>Fanta: Flat Pricing</a:t>
            </a:r>
            <a:endParaRPr kumimoji="0" lang="en-US" sz="105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Limca</a:t>
            </a: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: ND (-4 Pts)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Thumsup</a:t>
            </a: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: IPS (-0.05)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endParaRPr kumimoji="0" lang="en-US" sz="9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A3FAEB-1B39-4B45-8BEA-A95472BF7D8A}"/>
              </a:ext>
            </a:extLst>
          </p:cNvPr>
          <p:cNvCxnSpPr>
            <a:cxnSpLocks/>
          </p:cNvCxnSpPr>
          <p:nvPr/>
        </p:nvCxnSpPr>
        <p:spPr>
          <a:xfrm>
            <a:off x="9288623" y="3886292"/>
            <a:ext cx="0" cy="224946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2F0710-FFB3-4D16-B747-B5BC763A8D70}"/>
              </a:ext>
            </a:extLst>
          </p:cNvPr>
          <p:cNvSpPr/>
          <p:nvPr/>
        </p:nvSpPr>
        <p:spPr>
          <a:xfrm>
            <a:off x="3642137" y="2810724"/>
            <a:ext cx="2700607" cy="67585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 Maharashtra Coke gained at the expense of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Thumsup</a:t>
            </a:r>
            <a:r>
              <a:rPr lang="en-US" sz="1200" b="1" dirty="0">
                <a:solidFill>
                  <a:prstClr val="black"/>
                </a:solidFill>
                <a:latin typeface="Helvetica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Helvetica"/>
              </a:rPr>
              <a:t>(+0.5%)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and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Sprite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(+0.4%) in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MH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A3EBD7E-E4D2-425A-A3BE-1D267D930477}"/>
              </a:ext>
            </a:extLst>
          </p:cNvPr>
          <p:cNvSpPr/>
          <p:nvPr/>
        </p:nvSpPr>
        <p:spPr>
          <a:xfrm>
            <a:off x="9422289" y="2796210"/>
            <a:ext cx="2372139" cy="67585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Uttar Pradesh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gained small growth at the expense of </a:t>
            </a:r>
            <a:r>
              <a:rPr kumimoji="0" lang="en-US" sz="1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Limca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and </a:t>
            </a:r>
            <a:r>
              <a:rPr lang="en-US" sz="1200" dirty="0">
                <a:solidFill>
                  <a:prstClr val="black"/>
                </a:solidFill>
                <a:latin typeface="Helvetica"/>
              </a:rPr>
              <a:t>Fanta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201F9CD-08EB-4471-ACAB-4172EBB34C00}"/>
              </a:ext>
            </a:extLst>
          </p:cNvPr>
          <p:cNvGrpSpPr/>
          <p:nvPr/>
        </p:nvGrpSpPr>
        <p:grpSpPr>
          <a:xfrm>
            <a:off x="1154303" y="990841"/>
            <a:ext cx="2570473" cy="1573502"/>
            <a:chOff x="4745641" y="1229391"/>
            <a:chExt cx="2556307" cy="160607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C145D6A-2B9B-4912-BFBF-C7ACA12C4A83}"/>
                </a:ext>
              </a:extLst>
            </p:cNvPr>
            <p:cNvSpPr/>
            <p:nvPr/>
          </p:nvSpPr>
          <p:spPr>
            <a:xfrm>
              <a:off x="5360128" y="1354631"/>
              <a:ext cx="1395362" cy="136967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pic>
          <p:nvPicPr>
            <p:cNvPr id="53" name="Picture 16" descr="Thums Up Tin 330 Millilitre - Reviews | Nutrition | Ingredients | Recipes |  Benefits - GoToChef">
              <a:extLst>
                <a:ext uri="{FF2B5EF4-FFF2-40B4-BE49-F238E27FC236}">
                  <a16:creationId xmlns:a16="http://schemas.microsoft.com/office/drawing/2014/main" id="{FF1DD6DB-6D57-4962-8C2C-BB29C3C71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641" y="1229391"/>
              <a:ext cx="2556307" cy="1606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EDCA5BD-6E21-4A09-8332-6C76E604A4BC}"/>
              </a:ext>
            </a:extLst>
          </p:cNvPr>
          <p:cNvGrpSpPr/>
          <p:nvPr/>
        </p:nvGrpSpPr>
        <p:grpSpPr>
          <a:xfrm>
            <a:off x="4572032" y="1104643"/>
            <a:ext cx="1352002" cy="1345899"/>
            <a:chOff x="4572032" y="1317505"/>
            <a:chExt cx="1086650" cy="111042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403EF10-D1AD-4BD7-B31C-06E28EA4AA11}"/>
                </a:ext>
              </a:extLst>
            </p:cNvPr>
            <p:cNvSpPr/>
            <p:nvPr/>
          </p:nvSpPr>
          <p:spPr>
            <a:xfrm>
              <a:off x="4572032" y="1317505"/>
              <a:ext cx="1086650" cy="111042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pic>
          <p:nvPicPr>
            <p:cNvPr id="59" name="Picture 18">
              <a:extLst>
                <a:ext uri="{FF2B5EF4-FFF2-40B4-BE49-F238E27FC236}">
                  <a16:creationId xmlns:a16="http://schemas.microsoft.com/office/drawing/2014/main" id="{9B40152F-F466-4E6C-A5BA-B8BB59918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9249" y="1583902"/>
              <a:ext cx="799793" cy="599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Footer Placeholder 5">
            <a:extLst>
              <a:ext uri="{FF2B5EF4-FFF2-40B4-BE49-F238E27FC236}">
                <a16:creationId xmlns:a16="http://schemas.microsoft.com/office/drawing/2014/main" id="{A5DA3C10-275D-4B4F-9446-D41E2882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FA4567-8951-4FE6-AFFC-E2B37179FBD5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pic>
        <p:nvPicPr>
          <p:cNvPr id="40" name="Picture 39" descr="Limca | Logopedia | Fandom">
            <a:extLst>
              <a:ext uri="{FF2B5EF4-FFF2-40B4-BE49-F238E27FC236}">
                <a16:creationId xmlns:a16="http://schemas.microsoft.com/office/drawing/2014/main" id="{AE3FE368-A154-4CB4-B9F1-D7314ECD7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967" y="1100028"/>
            <a:ext cx="1355128" cy="135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23AA17A-E738-4265-97E8-85A60DC33BBE}"/>
              </a:ext>
            </a:extLst>
          </p:cNvPr>
          <p:cNvGrpSpPr/>
          <p:nvPr/>
        </p:nvGrpSpPr>
        <p:grpSpPr>
          <a:xfrm>
            <a:off x="10124693" y="1061130"/>
            <a:ext cx="1417949" cy="1432925"/>
            <a:chOff x="9064520" y="1192695"/>
            <a:chExt cx="1139654" cy="1182227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128DE5-1A47-42A2-806A-D36883D9068D}"/>
                </a:ext>
              </a:extLst>
            </p:cNvPr>
            <p:cNvSpPr/>
            <p:nvPr/>
          </p:nvSpPr>
          <p:spPr>
            <a:xfrm>
              <a:off x="9064520" y="1192695"/>
              <a:ext cx="1139654" cy="1182227"/>
            </a:xfrm>
            <a:prstGeom prst="ellipse">
              <a:avLst/>
            </a:prstGeom>
            <a:solidFill>
              <a:srgbClr val="FFC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/>
                <a:ea typeface="+mn-ea"/>
                <a:cs typeface="+mn-cs"/>
              </a:endParaRPr>
            </a:p>
          </p:txBody>
        </p:sp>
        <p:pic>
          <p:nvPicPr>
            <p:cNvPr id="41" name="Picture 40" descr="Fanta Logo Analysis | hawkesdesign">
              <a:extLst>
                <a:ext uri="{FF2B5EF4-FFF2-40B4-BE49-F238E27FC236}">
                  <a16:creationId xmlns:a16="http://schemas.microsoft.com/office/drawing/2014/main" id="{E9FEDABA-10E8-4F18-969D-EF88F40EE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3756" y="1325216"/>
              <a:ext cx="920549" cy="908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5091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EFF47-3C08-4D13-BF1B-0E6832DF1835}"/>
              </a:ext>
            </a:extLst>
          </p:cNvPr>
          <p:cNvSpPr txBox="1"/>
          <p:nvPr/>
        </p:nvSpPr>
        <p:spPr>
          <a:xfrm>
            <a:off x="112542" y="3273844"/>
            <a:ext cx="461665" cy="31034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[ 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03151A2-9404-436B-B7D0-0ACE50DC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4912" y="6602667"/>
            <a:ext cx="3222174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609A635-6738-40C5-86B5-322E41E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D1618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21396-4C06-4A7F-A952-9EE5D9F88D65}"/>
              </a:ext>
            </a:extLst>
          </p:cNvPr>
          <p:cNvSpPr txBox="1"/>
          <p:nvPr/>
        </p:nvSpPr>
        <p:spPr>
          <a:xfrm>
            <a:off x="817958" y="6642556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[ ]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00574D-CACD-49A7-BEF9-F0C2F09D2195}"/>
              </a:ext>
            </a:extLst>
          </p:cNvPr>
          <p:cNvSpPr/>
          <p:nvPr/>
        </p:nvSpPr>
        <p:spPr>
          <a:xfrm>
            <a:off x="-2248" y="0"/>
            <a:ext cx="12192000" cy="6858000"/>
          </a:xfrm>
          <a:prstGeom prst="rect">
            <a:avLst/>
          </a:prstGeom>
          <a:solidFill>
            <a:srgbClr val="16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965BD-88E4-493F-959E-C475A16AE6C2}"/>
              </a:ext>
            </a:extLst>
          </p:cNvPr>
          <p:cNvSpPr/>
          <p:nvPr/>
        </p:nvSpPr>
        <p:spPr>
          <a:xfrm>
            <a:off x="1019331" y="1"/>
            <a:ext cx="11172669" cy="6858000"/>
          </a:xfrm>
          <a:prstGeom prst="rect">
            <a:avLst/>
          </a:prstGeom>
          <a:solidFill>
            <a:srgbClr val="474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EED3D2-7C39-4068-80F6-F83E5711A311}"/>
              </a:ext>
            </a:extLst>
          </p:cNvPr>
          <p:cNvGrpSpPr/>
          <p:nvPr/>
        </p:nvGrpSpPr>
        <p:grpSpPr>
          <a:xfrm>
            <a:off x="1164367" y="2362810"/>
            <a:ext cx="10389842" cy="936694"/>
            <a:chOff x="1395386" y="2624486"/>
            <a:chExt cx="10389842" cy="93669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37D62B-45B8-4978-B994-1871187D7745}"/>
                </a:ext>
              </a:extLst>
            </p:cNvPr>
            <p:cNvSpPr txBox="1"/>
            <p:nvPr/>
          </p:nvSpPr>
          <p:spPr>
            <a:xfrm>
              <a:off x="1395386" y="2624486"/>
              <a:ext cx="94012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</a:rPr>
                <a:t>KEY INSIGHTS (State wise)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9E47142-7A05-4961-9761-9D1A5D5ADF3B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86" y="3561180"/>
              <a:ext cx="1038984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7079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03151A2-9404-436B-B7D0-0ACE50DC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609A635-6738-40C5-86B5-322E41E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24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35EB8-55BE-4533-BC93-64A4B9589E62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ED1E60-37F8-4044-A600-37EF09D01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660284"/>
              </p:ext>
            </p:extLst>
          </p:nvPr>
        </p:nvGraphicFramePr>
        <p:xfrm>
          <a:off x="4170198" y="567322"/>
          <a:ext cx="7615030" cy="5944707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</a:tblPr>
              <a:tblGrid>
                <a:gridCol w="1355322">
                  <a:extLst>
                    <a:ext uri="{9D8B030D-6E8A-4147-A177-3AD203B41FA5}">
                      <a16:colId xmlns:a16="http://schemas.microsoft.com/office/drawing/2014/main" val="2610349961"/>
                    </a:ext>
                  </a:extLst>
                </a:gridCol>
                <a:gridCol w="1203492">
                  <a:extLst>
                    <a:ext uri="{9D8B030D-6E8A-4147-A177-3AD203B41FA5}">
                      <a16:colId xmlns:a16="http://schemas.microsoft.com/office/drawing/2014/main" val="1404921812"/>
                    </a:ext>
                  </a:extLst>
                </a:gridCol>
                <a:gridCol w="1712623">
                  <a:extLst>
                    <a:ext uri="{9D8B030D-6E8A-4147-A177-3AD203B41FA5}">
                      <a16:colId xmlns:a16="http://schemas.microsoft.com/office/drawing/2014/main" val="4086201709"/>
                    </a:ext>
                  </a:extLst>
                </a:gridCol>
                <a:gridCol w="1205948">
                  <a:extLst>
                    <a:ext uri="{9D8B030D-6E8A-4147-A177-3AD203B41FA5}">
                      <a16:colId xmlns:a16="http://schemas.microsoft.com/office/drawing/2014/main" val="3387322704"/>
                    </a:ext>
                  </a:extLst>
                </a:gridCol>
                <a:gridCol w="2137645">
                  <a:extLst>
                    <a:ext uri="{9D8B030D-6E8A-4147-A177-3AD203B41FA5}">
                      <a16:colId xmlns:a16="http://schemas.microsoft.com/office/drawing/2014/main" val="646347697"/>
                    </a:ext>
                  </a:extLst>
                </a:gridCol>
              </a:tblGrid>
              <a:tr h="2766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Impact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Impact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444230"/>
                  </a:ext>
                </a:extLst>
              </a:tr>
              <a:tr h="29831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 of Stores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Stores up by 2.2%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272050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ND up by 0.7 pt.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61666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IPS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 up by 0.25 items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88134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Stocking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382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Visibility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SOCF &amp; SOWF up by 3 &amp; 0.6 pt.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528518"/>
                  </a:ext>
                </a:extLst>
              </a:tr>
              <a:tr h="29831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Incremental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TV activity down by 380 GRPs  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4973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Hotstar Impressions Up 1,228%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54231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 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OOH spend down by INR 1.4 Cr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146684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Cost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up by 295%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3616814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Consumer Promo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0.9%</a:t>
                      </a:r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CPC up by 71%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24068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Intervention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0.3%</a:t>
                      </a:r>
                      <a:endParaRPr lang="en-US" sz="12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119418"/>
                  </a:ext>
                </a:extLst>
              </a:tr>
              <a:tr h="2983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Baseline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4954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670710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 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182011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304991"/>
                  </a:ext>
                </a:extLst>
              </a:tr>
              <a:tr h="2983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Environmental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Economy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SDP up by 7.5%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82184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Weather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-0.2%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Temperature Down 0.9 °C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811804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Competition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Competition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85843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8599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A09E54-DDCA-4DB6-95C4-744E648E7A47}"/>
              </a:ext>
            </a:extLst>
          </p:cNvPr>
          <p:cNvSpPr txBox="1"/>
          <p:nvPr/>
        </p:nvSpPr>
        <p:spPr>
          <a:xfrm>
            <a:off x="817958" y="1083211"/>
            <a:ext cx="334764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Increased number of stores and </a:t>
            </a:r>
            <a:r>
              <a:rPr lang="en-US" sz="1600" dirty="0">
                <a:solidFill>
                  <a:prstClr val="black"/>
                </a:solidFill>
                <a:latin typeface="Helvetica"/>
              </a:rPr>
              <a:t>IPS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led the growth in </a:t>
            </a:r>
            <a:r>
              <a:rPr lang="en-US" sz="1600" dirty="0">
                <a:solidFill>
                  <a:prstClr val="black"/>
                </a:solidFill>
                <a:latin typeface="Helvetica"/>
              </a:rPr>
              <a:t>Delhi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Increased </a:t>
            </a:r>
            <a:r>
              <a:rPr lang="en-US" sz="1600" dirty="0">
                <a:solidFill>
                  <a:prstClr val="black"/>
                </a:solidFill>
                <a:latin typeface="Helvetica"/>
              </a:rPr>
              <a:t>chilled inventories drove strong growth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Hotstar and TV were the two biggest contributors to growth in 2019 among the media channels.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prstClr val="black"/>
              </a:solidFill>
              <a:latin typeface="Helvetic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Helvetica"/>
              </a:rPr>
              <a:t>Significant growth from Pricing mainly driven by deepened discount in Mobile and flat pricing in Party packs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/>
              <a:t>Lower TV Long-term media impact due to consistent reduction in YoY GRPs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Decent contribution from celebrity Activation and Consumer promotion to sales growth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69E9E4-D743-41FD-B017-696A7ABDB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99" y="105823"/>
            <a:ext cx="9370222" cy="781994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DELHI</a:t>
            </a:r>
            <a:br>
              <a:rPr lang="en-US" sz="2400" dirty="0"/>
            </a:br>
            <a:r>
              <a:rPr lang="en-US" sz="1800" b="0" dirty="0"/>
              <a:t>VOLUME GROWTH 2019 </a:t>
            </a:r>
            <a:br>
              <a:rPr lang="en-US" sz="1800" b="0" dirty="0"/>
            </a:br>
            <a:r>
              <a:rPr lang="en-US" sz="1800" dirty="0"/>
              <a:t>+18.8%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9B15C-2E5D-45CC-AC27-A43BC8D402A3}"/>
              </a:ext>
            </a:extLst>
          </p:cNvPr>
          <p:cNvSpPr txBox="1"/>
          <p:nvPr/>
        </p:nvSpPr>
        <p:spPr>
          <a:xfrm>
            <a:off x="730915" y="6387152"/>
            <a:ext cx="5176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Note: Other Media includes OOH, Print, Radio</a:t>
            </a:r>
          </a:p>
        </p:txBody>
      </p:sp>
    </p:spTree>
    <p:extLst>
      <p:ext uri="{BB962C8B-B14F-4D97-AF65-F5344CB8AC3E}">
        <p14:creationId xmlns:p14="http://schemas.microsoft.com/office/powerpoint/2010/main" val="2014469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03151A2-9404-436B-B7D0-0ACE50DC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609A635-6738-40C5-86B5-322E41E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25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35EB8-55BE-4533-BC93-64A4B9589E62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549E2-6221-411A-BD57-CE5F34B07075}"/>
              </a:ext>
            </a:extLst>
          </p:cNvPr>
          <p:cNvSpPr txBox="1"/>
          <p:nvPr/>
        </p:nvSpPr>
        <p:spPr>
          <a:xfrm>
            <a:off x="817958" y="1083211"/>
            <a:ext cx="31350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Helvetica"/>
              </a:rPr>
              <a:t>Increased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Distribution and Instore availability led to higher sales growth in </a:t>
            </a:r>
            <a:r>
              <a:rPr lang="en-US" sz="1600" dirty="0">
                <a:solidFill>
                  <a:prstClr val="black"/>
                </a:solidFill>
                <a:latin typeface="Helvetica"/>
              </a:rPr>
              <a:t>Punjab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Increased TV and Digital had a positive impact on the 2019 growth in Punjab. Large investment on Hotstar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prstClr val="black"/>
              </a:solidFill>
              <a:latin typeface="Helvetic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Decline in </a:t>
            </a:r>
            <a:r>
              <a:rPr lang="en-US" sz="1600" dirty="0">
                <a:solidFill>
                  <a:prstClr val="black"/>
                </a:solidFill>
                <a:latin typeface="Helvetica"/>
              </a:rPr>
              <a:t>Baseline due to consistent reduction in GRPs starting from 2016, It went significantly down in 2018 led to negative growth in 2019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prstClr val="black"/>
              </a:solidFill>
              <a:latin typeface="Helvetic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Helvetica"/>
              </a:rPr>
              <a:t>Strong effect from pricing led by stable pricing across the packs except RGB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prstClr val="black"/>
              </a:solidFill>
              <a:latin typeface="Helvetic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Helvetica"/>
              </a:rPr>
              <a:t>Weather headwind had a detrimental effect on sales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57F8427-338C-47B2-B756-52B17350414F}"/>
              </a:ext>
            </a:extLst>
          </p:cNvPr>
          <p:cNvSpPr txBox="1">
            <a:spLocks/>
          </p:cNvSpPr>
          <p:nvPr/>
        </p:nvSpPr>
        <p:spPr>
          <a:xfrm>
            <a:off x="764499" y="105823"/>
            <a:ext cx="9370222" cy="7819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D1618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/>
              <a:t>PUNJAB</a:t>
            </a:r>
            <a:br>
              <a:rPr lang="en-US" sz="2400" dirty="0"/>
            </a:br>
            <a:r>
              <a:rPr lang="en-US" sz="1800" b="0" dirty="0"/>
              <a:t>VOLUME GROWTH 2019 </a:t>
            </a:r>
            <a:br>
              <a:rPr lang="en-US" sz="1800" b="0" dirty="0"/>
            </a:br>
            <a:r>
              <a:rPr lang="en-US" sz="1800" dirty="0"/>
              <a:t>+16.3%</a:t>
            </a:r>
            <a:endParaRPr lang="en-IN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873084-79C7-489A-A718-BD7E8F1DD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94420"/>
              </p:ext>
            </p:extLst>
          </p:nvPr>
        </p:nvGraphicFramePr>
        <p:xfrm>
          <a:off x="4170198" y="567322"/>
          <a:ext cx="7615030" cy="6073109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</a:tblPr>
              <a:tblGrid>
                <a:gridCol w="1355322">
                  <a:extLst>
                    <a:ext uri="{9D8B030D-6E8A-4147-A177-3AD203B41FA5}">
                      <a16:colId xmlns:a16="http://schemas.microsoft.com/office/drawing/2014/main" val="2610349961"/>
                    </a:ext>
                  </a:extLst>
                </a:gridCol>
                <a:gridCol w="1203492">
                  <a:extLst>
                    <a:ext uri="{9D8B030D-6E8A-4147-A177-3AD203B41FA5}">
                      <a16:colId xmlns:a16="http://schemas.microsoft.com/office/drawing/2014/main" val="1404921812"/>
                    </a:ext>
                  </a:extLst>
                </a:gridCol>
                <a:gridCol w="1712623">
                  <a:extLst>
                    <a:ext uri="{9D8B030D-6E8A-4147-A177-3AD203B41FA5}">
                      <a16:colId xmlns:a16="http://schemas.microsoft.com/office/drawing/2014/main" val="4086201709"/>
                    </a:ext>
                  </a:extLst>
                </a:gridCol>
                <a:gridCol w="1205948">
                  <a:extLst>
                    <a:ext uri="{9D8B030D-6E8A-4147-A177-3AD203B41FA5}">
                      <a16:colId xmlns:a16="http://schemas.microsoft.com/office/drawing/2014/main" val="3387322704"/>
                    </a:ext>
                  </a:extLst>
                </a:gridCol>
                <a:gridCol w="2137645">
                  <a:extLst>
                    <a:ext uri="{9D8B030D-6E8A-4147-A177-3AD203B41FA5}">
                      <a16:colId xmlns:a16="http://schemas.microsoft.com/office/drawing/2014/main" val="646347697"/>
                    </a:ext>
                  </a:extLst>
                </a:gridCol>
              </a:tblGrid>
              <a:tr h="2766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Impact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Impact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444230"/>
                  </a:ext>
                </a:extLst>
              </a:tr>
              <a:tr h="29831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 of Stores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Stores up by 3.5%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272050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ND up by 2.4 pt.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61666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IPS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 up by 0.21 items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88134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Stocking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382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Visibility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528518"/>
                  </a:ext>
                </a:extLst>
              </a:tr>
              <a:tr h="29831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Incremental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TV activity up by 1,385 GRPs  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4973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Hotstar Impressions Up by 415%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54231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 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OOH spends up by INR 0.58 Cr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146684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Cost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up by 302%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3616814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Consumer Promo count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0.3%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CPC up by 67%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24068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Intervention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0.0%</a:t>
                      </a:r>
                      <a:endParaRPr lang="en-US" sz="12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119418"/>
                  </a:ext>
                </a:extLst>
              </a:tr>
              <a:tr h="2983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Baseline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BFBFB"/>
                          </a:solidFill>
                          <a:effectLst/>
                          <a:latin typeface="+mn-lt"/>
                        </a:rPr>
                        <a:t>1.3%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4954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670710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 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182011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304991"/>
                  </a:ext>
                </a:extLst>
              </a:tr>
              <a:tr h="2983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Environmental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BFBFB"/>
                          </a:solidFill>
                          <a:effectLst/>
                          <a:latin typeface="+mn-lt"/>
                        </a:rPr>
                        <a:t>-1.1%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Economy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SDP up by 5.5%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82184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Weather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Temperature Down 1.69 °C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811804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Competition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Competition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85843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8599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B41B02-E1F8-4B19-951E-F0F99016B831}"/>
              </a:ext>
            </a:extLst>
          </p:cNvPr>
          <p:cNvSpPr txBox="1"/>
          <p:nvPr/>
        </p:nvSpPr>
        <p:spPr>
          <a:xfrm>
            <a:off x="730915" y="6387152"/>
            <a:ext cx="5176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Note: Other Media includes OOH, Print, Radio</a:t>
            </a:r>
          </a:p>
        </p:txBody>
      </p:sp>
    </p:spTree>
    <p:extLst>
      <p:ext uri="{BB962C8B-B14F-4D97-AF65-F5344CB8AC3E}">
        <p14:creationId xmlns:p14="http://schemas.microsoft.com/office/powerpoint/2010/main" val="1727161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03151A2-9404-436B-B7D0-0ACE50DC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609A635-6738-40C5-86B5-322E41E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26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35EB8-55BE-4533-BC93-64A4B9589E62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549E2-6221-411A-BD57-CE5F34B07075}"/>
              </a:ext>
            </a:extLst>
          </p:cNvPr>
          <p:cNvSpPr txBox="1"/>
          <p:nvPr/>
        </p:nvSpPr>
        <p:spPr>
          <a:xfrm>
            <a:off x="817958" y="1083211"/>
            <a:ext cx="3135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Increased number of stores led the growth in </a:t>
            </a:r>
            <a:r>
              <a:rPr lang="en-US" sz="1600" dirty="0">
                <a:solidFill>
                  <a:prstClr val="black"/>
                </a:solidFill>
                <a:latin typeface="Helvetica"/>
              </a:rPr>
              <a:t>Haryana,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Increased TV had a positive impact on the 2019 growth in Punjab. Digital performance was relative lower in Haryana than other</a:t>
            </a:r>
            <a:r>
              <a:rPr lang="en-US" sz="1600" dirty="0">
                <a:solidFill>
                  <a:prstClr val="black"/>
                </a:solidFill>
                <a:latin typeface="Helvetica"/>
              </a:rPr>
              <a:t> states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prstClr val="black"/>
              </a:solidFill>
              <a:latin typeface="Helvetic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Decline in </a:t>
            </a:r>
            <a:r>
              <a:rPr lang="en-US" sz="1600" dirty="0">
                <a:solidFill>
                  <a:prstClr val="black"/>
                </a:solidFill>
                <a:latin typeface="Helvetica"/>
              </a:rPr>
              <a:t>Baseline due to consistent reduction in GRPs starting from 2016, It went significantly down in 2018 led to negative growth in 2019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prstClr val="black"/>
              </a:solidFill>
              <a:latin typeface="Helvetic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Helvetica"/>
              </a:rPr>
              <a:t>Decent growth from pricing in Haryana majorly driven by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flat pricing in Fridge &amp; Mobile</a:t>
            </a: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57F8427-338C-47B2-B756-52B17350414F}"/>
              </a:ext>
            </a:extLst>
          </p:cNvPr>
          <p:cNvSpPr txBox="1">
            <a:spLocks/>
          </p:cNvSpPr>
          <p:nvPr/>
        </p:nvSpPr>
        <p:spPr>
          <a:xfrm>
            <a:off x="764499" y="105823"/>
            <a:ext cx="9370222" cy="7819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D1618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/>
              <a:t>HARYANA</a:t>
            </a:r>
            <a:br>
              <a:rPr lang="en-US" sz="2400" dirty="0"/>
            </a:br>
            <a:r>
              <a:rPr lang="en-US" sz="1800" b="0" dirty="0"/>
              <a:t>VOLUME GROWTH 2019 </a:t>
            </a:r>
            <a:br>
              <a:rPr lang="en-US" sz="1800" b="0" dirty="0"/>
            </a:br>
            <a:r>
              <a:rPr lang="en-US" sz="1800" dirty="0"/>
              <a:t>+9.4%</a:t>
            </a:r>
            <a:endParaRPr lang="en-IN" sz="1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8F9DBC-2B4A-4EF0-B61C-A64F53F15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80082"/>
              </p:ext>
            </p:extLst>
          </p:nvPr>
        </p:nvGraphicFramePr>
        <p:xfrm>
          <a:off x="4170198" y="567322"/>
          <a:ext cx="7615030" cy="6073109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</a:tblPr>
              <a:tblGrid>
                <a:gridCol w="1355322">
                  <a:extLst>
                    <a:ext uri="{9D8B030D-6E8A-4147-A177-3AD203B41FA5}">
                      <a16:colId xmlns:a16="http://schemas.microsoft.com/office/drawing/2014/main" val="2610349961"/>
                    </a:ext>
                  </a:extLst>
                </a:gridCol>
                <a:gridCol w="1203492">
                  <a:extLst>
                    <a:ext uri="{9D8B030D-6E8A-4147-A177-3AD203B41FA5}">
                      <a16:colId xmlns:a16="http://schemas.microsoft.com/office/drawing/2014/main" val="1404921812"/>
                    </a:ext>
                  </a:extLst>
                </a:gridCol>
                <a:gridCol w="1712623">
                  <a:extLst>
                    <a:ext uri="{9D8B030D-6E8A-4147-A177-3AD203B41FA5}">
                      <a16:colId xmlns:a16="http://schemas.microsoft.com/office/drawing/2014/main" val="4086201709"/>
                    </a:ext>
                  </a:extLst>
                </a:gridCol>
                <a:gridCol w="1205948">
                  <a:extLst>
                    <a:ext uri="{9D8B030D-6E8A-4147-A177-3AD203B41FA5}">
                      <a16:colId xmlns:a16="http://schemas.microsoft.com/office/drawing/2014/main" val="3387322704"/>
                    </a:ext>
                  </a:extLst>
                </a:gridCol>
                <a:gridCol w="2137645">
                  <a:extLst>
                    <a:ext uri="{9D8B030D-6E8A-4147-A177-3AD203B41FA5}">
                      <a16:colId xmlns:a16="http://schemas.microsoft.com/office/drawing/2014/main" val="646347697"/>
                    </a:ext>
                  </a:extLst>
                </a:gridCol>
              </a:tblGrid>
              <a:tr h="2766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Impact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Impact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444230"/>
                  </a:ext>
                </a:extLst>
              </a:tr>
              <a:tr h="29831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 of Stores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Stores up by 6.6%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272050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ND up by 0.3 pt.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61666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IPS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-0.6%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IPS down by 0.1 items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88134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Stocking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382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Visibility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SOCF up by 2.2 pt.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528518"/>
                  </a:ext>
                </a:extLst>
              </a:tr>
              <a:tr h="29831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Incremental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TV activity up by 1,385 GRPs  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4973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Hotstar Impressions Up by 99%</a:t>
                      </a:r>
                    </a:p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54231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 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OOH spends up by INR 0.58 Cr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146684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Cost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0.3%</a:t>
                      </a:r>
                      <a:endParaRPr lang="en-US" sz="12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up by 166%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3616814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Consumer Promo count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CPC up by 100%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24068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Intervention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-0.1%</a:t>
                      </a:r>
                      <a:endParaRPr lang="en-US" sz="1200" b="0" i="0" u="none" strike="noStrike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119418"/>
                  </a:ext>
                </a:extLst>
              </a:tr>
              <a:tr h="2983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Baseline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BFBFB"/>
                          </a:solidFill>
                          <a:effectLst/>
                          <a:latin typeface="+mn-lt"/>
                        </a:rPr>
                        <a:t>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-0.3%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4954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670710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 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182011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304991"/>
                  </a:ext>
                </a:extLst>
              </a:tr>
              <a:tr h="2983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Environmental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Economy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SDP up by 7.7%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82184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Weather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Temperature Down 1.53 °C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811804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Competition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Competition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-0.7%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85843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-0.4%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8599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A0B777-C5C1-4628-B719-B28932B41812}"/>
              </a:ext>
            </a:extLst>
          </p:cNvPr>
          <p:cNvSpPr txBox="1"/>
          <p:nvPr/>
        </p:nvSpPr>
        <p:spPr>
          <a:xfrm>
            <a:off x="730915" y="6387152"/>
            <a:ext cx="5176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Note: Other Media includes OOH, Print, Radio</a:t>
            </a:r>
          </a:p>
        </p:txBody>
      </p:sp>
    </p:spTree>
    <p:extLst>
      <p:ext uri="{BB962C8B-B14F-4D97-AF65-F5344CB8AC3E}">
        <p14:creationId xmlns:p14="http://schemas.microsoft.com/office/powerpoint/2010/main" val="4024894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03151A2-9404-436B-B7D0-0ACE50DC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609A635-6738-40C5-86B5-322E41E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27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35EB8-55BE-4533-BC93-64A4B9589E62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5274C-AC11-4A23-A321-D6038945FBAE}"/>
              </a:ext>
            </a:extLst>
          </p:cNvPr>
          <p:cNvSpPr txBox="1"/>
          <p:nvPr/>
        </p:nvSpPr>
        <p:spPr>
          <a:xfrm>
            <a:off x="817958" y="1083211"/>
            <a:ext cx="31350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Helvetica"/>
              </a:rPr>
              <a:t>Huge negative effect from Depth of distribution offtake from strong effect behind Width of distribution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Large growth from incremental media driven by strong support in Hotstar and improved TV effectiveness in 2019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Helvetica"/>
              </a:rPr>
              <a:t>Decent growth from Baseline Media due to relatively Higher magnitude of GRPs and Strong Hotstar channel support</a:t>
            </a:r>
            <a:endParaRPr lang="en-GB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Pricing had a relatively lower effect in Maharashtra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Higher effect from Packaging intervention </a:t>
            </a:r>
            <a:r>
              <a:rPr kumimoji="0" lang="en-GB" sz="160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wrt</a:t>
            </a:r>
            <a:r>
              <a:rPr kumimoji="0" lang="en-GB" sz="160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performance in other states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A21173F6-05AB-4B8B-97B3-784346D2417B}"/>
              </a:ext>
            </a:extLst>
          </p:cNvPr>
          <p:cNvSpPr txBox="1">
            <a:spLocks/>
          </p:cNvSpPr>
          <p:nvPr/>
        </p:nvSpPr>
        <p:spPr>
          <a:xfrm>
            <a:off x="764499" y="105823"/>
            <a:ext cx="9370222" cy="7819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D1618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/>
              <a:t>MAHARASHTRA</a:t>
            </a:r>
            <a:br>
              <a:rPr lang="en-US" sz="2400" dirty="0"/>
            </a:br>
            <a:r>
              <a:rPr lang="en-US" sz="1800" b="0" dirty="0"/>
              <a:t>VOLUME GROWTH 2019 </a:t>
            </a:r>
            <a:br>
              <a:rPr lang="en-US" sz="1800" b="0" dirty="0"/>
            </a:br>
            <a:r>
              <a:rPr lang="en-US" sz="1800" dirty="0"/>
              <a:t>+9.0%</a:t>
            </a:r>
            <a:endParaRPr lang="en-IN" sz="1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490131-FF25-466B-8BD0-A4868DDB5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97625"/>
              </p:ext>
            </p:extLst>
          </p:nvPr>
        </p:nvGraphicFramePr>
        <p:xfrm>
          <a:off x="4170198" y="567322"/>
          <a:ext cx="7615030" cy="6103589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</a:tblPr>
              <a:tblGrid>
                <a:gridCol w="1355322">
                  <a:extLst>
                    <a:ext uri="{9D8B030D-6E8A-4147-A177-3AD203B41FA5}">
                      <a16:colId xmlns:a16="http://schemas.microsoft.com/office/drawing/2014/main" val="2610349961"/>
                    </a:ext>
                  </a:extLst>
                </a:gridCol>
                <a:gridCol w="1203492">
                  <a:extLst>
                    <a:ext uri="{9D8B030D-6E8A-4147-A177-3AD203B41FA5}">
                      <a16:colId xmlns:a16="http://schemas.microsoft.com/office/drawing/2014/main" val="1404921812"/>
                    </a:ext>
                  </a:extLst>
                </a:gridCol>
                <a:gridCol w="1712623">
                  <a:extLst>
                    <a:ext uri="{9D8B030D-6E8A-4147-A177-3AD203B41FA5}">
                      <a16:colId xmlns:a16="http://schemas.microsoft.com/office/drawing/2014/main" val="4086201709"/>
                    </a:ext>
                  </a:extLst>
                </a:gridCol>
                <a:gridCol w="1205948">
                  <a:extLst>
                    <a:ext uri="{9D8B030D-6E8A-4147-A177-3AD203B41FA5}">
                      <a16:colId xmlns:a16="http://schemas.microsoft.com/office/drawing/2014/main" val="3387322704"/>
                    </a:ext>
                  </a:extLst>
                </a:gridCol>
                <a:gridCol w="2137645">
                  <a:extLst>
                    <a:ext uri="{9D8B030D-6E8A-4147-A177-3AD203B41FA5}">
                      <a16:colId xmlns:a16="http://schemas.microsoft.com/office/drawing/2014/main" val="646347697"/>
                    </a:ext>
                  </a:extLst>
                </a:gridCol>
              </a:tblGrid>
              <a:tr h="2766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Impact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Impact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444230"/>
                  </a:ext>
                </a:extLst>
              </a:tr>
              <a:tr h="29831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 of Stores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Stores down by 3.11%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272050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ND down by 2.2 pt.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61666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IPS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IPS up by 0.13 items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88134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Stocking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-0.3%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SOTS down by 0.12 pt.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382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Visibility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-0.1%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528518"/>
                  </a:ext>
                </a:extLst>
              </a:tr>
              <a:tr h="29831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Incremental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TV activity Down 534 GRPs  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4973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Hotstar Impressions up 144%</a:t>
                      </a: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54231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 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146684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Cost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0.3%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Activation up by 166%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3616814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Consumer Promo count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CPC up by 96%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24068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Intervention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0.6%</a:t>
                      </a:r>
                      <a:endParaRPr lang="en-US" sz="12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119418"/>
                  </a:ext>
                </a:extLst>
              </a:tr>
              <a:tr h="2983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Baseline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4954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670710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 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182011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304991"/>
                  </a:ext>
                </a:extLst>
              </a:tr>
              <a:tr h="2983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Environmental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Economy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82184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Weather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Precip</a:t>
                      </a: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up by 0.88MM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811804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Competition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Competition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85843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8599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68C96B-E7CB-4334-AF11-BDC359B0B90B}"/>
              </a:ext>
            </a:extLst>
          </p:cNvPr>
          <p:cNvSpPr txBox="1"/>
          <p:nvPr/>
        </p:nvSpPr>
        <p:spPr>
          <a:xfrm>
            <a:off x="730915" y="6387152"/>
            <a:ext cx="5176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Note: Other Media includes OOH, Print, Radio</a:t>
            </a:r>
          </a:p>
        </p:txBody>
      </p:sp>
    </p:spTree>
    <p:extLst>
      <p:ext uri="{BB962C8B-B14F-4D97-AF65-F5344CB8AC3E}">
        <p14:creationId xmlns:p14="http://schemas.microsoft.com/office/powerpoint/2010/main" val="796458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03151A2-9404-436B-B7D0-0ACE50DC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609A635-6738-40C5-86B5-322E41E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28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35EB8-55BE-4533-BC93-64A4B9589E62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99C69-2E6C-4805-A1BE-0A35EECDF505}"/>
              </a:ext>
            </a:extLst>
          </p:cNvPr>
          <p:cNvSpPr txBox="1"/>
          <p:nvPr/>
        </p:nvSpPr>
        <p:spPr>
          <a:xfrm>
            <a:off x="817958" y="1083211"/>
            <a:ext cx="31350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Large detrimental effect from no. of stores and ND on sales growth due to reduction in distribution in Uttar Pradesh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prstClr val="black"/>
              </a:solidFill>
              <a:latin typeface="Helvetic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Incremental media &amp; Pricing were the only drivers led a growth due to stronger support in TV and lower increase in pricing with respect to CPI growth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Decent Growth due to pricing in Mobile and Party packs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dirty="0">
              <a:solidFill>
                <a:prstClr val="black"/>
              </a:solidFill>
              <a:latin typeface="Helvetic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Large competition effect in UP from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AppyFizz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and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Mdew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dirven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by better instore availability and aggressive pricing from Pepsi &amp;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Mdew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30C385B3-6D76-48B9-8DD1-5B6481D049E8}"/>
              </a:ext>
            </a:extLst>
          </p:cNvPr>
          <p:cNvSpPr txBox="1">
            <a:spLocks/>
          </p:cNvSpPr>
          <p:nvPr/>
        </p:nvSpPr>
        <p:spPr>
          <a:xfrm>
            <a:off x="764499" y="105823"/>
            <a:ext cx="9370222" cy="7819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D1618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/>
              <a:t>UTTAR PRADESH</a:t>
            </a:r>
            <a:br>
              <a:rPr lang="en-US" sz="2400" dirty="0"/>
            </a:br>
            <a:r>
              <a:rPr lang="en-US" sz="1800" b="0" dirty="0"/>
              <a:t>VOLUME GROWTH 2019 </a:t>
            </a:r>
            <a:br>
              <a:rPr lang="en-US" sz="1800" b="0" dirty="0"/>
            </a:br>
            <a:r>
              <a:rPr lang="en-US" sz="1800" dirty="0"/>
              <a:t>+0.5%</a:t>
            </a:r>
            <a:endParaRPr lang="en-IN" sz="1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B5479A-6C43-46C7-B66C-589E0E1BF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916673"/>
              </p:ext>
            </p:extLst>
          </p:nvPr>
        </p:nvGraphicFramePr>
        <p:xfrm>
          <a:off x="4170198" y="567322"/>
          <a:ext cx="7615030" cy="6073109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</a:tblPr>
              <a:tblGrid>
                <a:gridCol w="1355322">
                  <a:extLst>
                    <a:ext uri="{9D8B030D-6E8A-4147-A177-3AD203B41FA5}">
                      <a16:colId xmlns:a16="http://schemas.microsoft.com/office/drawing/2014/main" val="2610349961"/>
                    </a:ext>
                  </a:extLst>
                </a:gridCol>
                <a:gridCol w="1203492">
                  <a:extLst>
                    <a:ext uri="{9D8B030D-6E8A-4147-A177-3AD203B41FA5}">
                      <a16:colId xmlns:a16="http://schemas.microsoft.com/office/drawing/2014/main" val="1404921812"/>
                    </a:ext>
                  </a:extLst>
                </a:gridCol>
                <a:gridCol w="1712623">
                  <a:extLst>
                    <a:ext uri="{9D8B030D-6E8A-4147-A177-3AD203B41FA5}">
                      <a16:colId xmlns:a16="http://schemas.microsoft.com/office/drawing/2014/main" val="4086201709"/>
                    </a:ext>
                  </a:extLst>
                </a:gridCol>
                <a:gridCol w="1205948">
                  <a:extLst>
                    <a:ext uri="{9D8B030D-6E8A-4147-A177-3AD203B41FA5}">
                      <a16:colId xmlns:a16="http://schemas.microsoft.com/office/drawing/2014/main" val="3387322704"/>
                    </a:ext>
                  </a:extLst>
                </a:gridCol>
                <a:gridCol w="2137645">
                  <a:extLst>
                    <a:ext uri="{9D8B030D-6E8A-4147-A177-3AD203B41FA5}">
                      <a16:colId xmlns:a16="http://schemas.microsoft.com/office/drawing/2014/main" val="646347697"/>
                    </a:ext>
                  </a:extLst>
                </a:gridCol>
              </a:tblGrid>
              <a:tr h="2766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Impact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Level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Impact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444230"/>
                  </a:ext>
                </a:extLst>
              </a:tr>
              <a:tr h="298318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-2.5%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No. of Stores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Stores down by 5.7%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8272050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ND up by 2.7 pt.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61666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IPS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IPS up by 0.04 items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88134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Stocking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382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Visibility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SOWF up by 1.2 pts.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528518"/>
                  </a:ext>
                </a:extLst>
              </a:tr>
              <a:tr h="29831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Incremental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TV activity up by 253 GRPs  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4973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Hotstar Impressions Up by 837%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54231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 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146684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Cost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Activation up by 166%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3616814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Consumer Promo count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CPC up by 43%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324068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Intervention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0.3%</a:t>
                      </a:r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119418"/>
                  </a:ext>
                </a:extLst>
              </a:tr>
              <a:tr h="29831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Baseline 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-0.5%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495426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Digital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670710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 Media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0.0%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182011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304991"/>
                  </a:ext>
                </a:extLst>
              </a:tr>
              <a:tr h="2983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Environmental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Economy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SDP up by 4%</a:t>
                      </a: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821845"/>
                  </a:ext>
                </a:extLst>
              </a:tr>
              <a:tr h="298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Weather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4572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811804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Competition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-1.8%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Competition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85843"/>
                  </a:ext>
                </a:extLst>
              </a:tr>
              <a:tr h="2983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-0.1%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8599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2A000F3-979A-41EE-91C7-C46C37C92ACF}"/>
              </a:ext>
            </a:extLst>
          </p:cNvPr>
          <p:cNvSpPr txBox="1"/>
          <p:nvPr/>
        </p:nvSpPr>
        <p:spPr>
          <a:xfrm>
            <a:off x="730915" y="6387152"/>
            <a:ext cx="5176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Note: Other Media includes OOH, Print, Radio</a:t>
            </a:r>
          </a:p>
        </p:txBody>
      </p:sp>
    </p:spTree>
    <p:extLst>
      <p:ext uri="{BB962C8B-B14F-4D97-AF65-F5344CB8AC3E}">
        <p14:creationId xmlns:p14="http://schemas.microsoft.com/office/powerpoint/2010/main" val="3040315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499" y="105823"/>
            <a:ext cx="9370222" cy="7819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Business Driver Elasticities Across States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4EEF-1C96-4128-9282-D795E3BB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642BADC-3E82-44EA-8A63-25ADFFDC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29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BF08D06-1648-4240-AD3B-92F485973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919072"/>
              </p:ext>
            </p:extLst>
          </p:nvPr>
        </p:nvGraphicFramePr>
        <p:xfrm>
          <a:off x="817958" y="1160464"/>
          <a:ext cx="10739046" cy="538548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04362">
                  <a:extLst>
                    <a:ext uri="{9D8B030D-6E8A-4147-A177-3AD203B41FA5}">
                      <a16:colId xmlns:a16="http://schemas.microsoft.com/office/drawing/2014/main" val="3342392730"/>
                    </a:ext>
                  </a:extLst>
                </a:gridCol>
                <a:gridCol w="3084994">
                  <a:extLst>
                    <a:ext uri="{9D8B030D-6E8A-4147-A177-3AD203B41FA5}">
                      <a16:colId xmlns:a16="http://schemas.microsoft.com/office/drawing/2014/main" val="2541271025"/>
                    </a:ext>
                  </a:extLst>
                </a:gridCol>
                <a:gridCol w="1129938">
                  <a:extLst>
                    <a:ext uri="{9D8B030D-6E8A-4147-A177-3AD203B41FA5}">
                      <a16:colId xmlns:a16="http://schemas.microsoft.com/office/drawing/2014/main" val="404162852"/>
                    </a:ext>
                  </a:extLst>
                </a:gridCol>
                <a:gridCol w="1129938">
                  <a:extLst>
                    <a:ext uri="{9D8B030D-6E8A-4147-A177-3AD203B41FA5}">
                      <a16:colId xmlns:a16="http://schemas.microsoft.com/office/drawing/2014/main" val="4141358670"/>
                    </a:ext>
                  </a:extLst>
                </a:gridCol>
                <a:gridCol w="1129938">
                  <a:extLst>
                    <a:ext uri="{9D8B030D-6E8A-4147-A177-3AD203B41FA5}">
                      <a16:colId xmlns:a16="http://schemas.microsoft.com/office/drawing/2014/main" val="2014117874"/>
                    </a:ext>
                  </a:extLst>
                </a:gridCol>
                <a:gridCol w="1129938">
                  <a:extLst>
                    <a:ext uri="{9D8B030D-6E8A-4147-A177-3AD203B41FA5}">
                      <a16:colId xmlns:a16="http://schemas.microsoft.com/office/drawing/2014/main" val="171604480"/>
                    </a:ext>
                  </a:extLst>
                </a:gridCol>
                <a:gridCol w="1129938">
                  <a:extLst>
                    <a:ext uri="{9D8B030D-6E8A-4147-A177-3AD203B41FA5}">
                      <a16:colId xmlns:a16="http://schemas.microsoft.com/office/drawing/2014/main" val="1334436223"/>
                    </a:ext>
                  </a:extLst>
                </a:gridCol>
              </a:tblGrid>
              <a:tr h="446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Driver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408" marR="8408" marT="840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Driver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8408" marR="8408" marT="8408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elhi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unjab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</a:t>
                      </a:r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aryana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Uttar </a:t>
                      </a:r>
                      <a:b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Pradesh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83720"/>
                  </a:ext>
                </a:extLst>
              </a:tr>
              <a:tr h="4192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Distribution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ND</a:t>
                      </a:r>
                      <a:b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u</a:t>
                      </a:r>
                      <a: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plift driven by 1-point increase in 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0.58%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0.31%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0.52%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0.30%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0.87%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342201"/>
                  </a:ext>
                </a:extLst>
              </a:tr>
              <a:tr h="562504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Nstores</a:t>
                      </a:r>
                      <a:b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uplift driven by 1% increase in No. Stores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0.94%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0.34%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0.44%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0.30%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0.91%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144371"/>
                  </a:ext>
                </a:extLst>
              </a:tr>
              <a:tr h="419280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IPS</a:t>
                      </a:r>
                      <a:b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uplift driven by 1 item increase in IPS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5.14%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5.78%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6.52%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11.81%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6.97%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548181"/>
                  </a:ext>
                </a:extLst>
              </a:tr>
              <a:tr h="419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Pricing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Price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b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 </a:t>
                      </a:r>
                      <a: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uplift driven by 1% increase in prices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-1.44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-1.23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-1.29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-1.84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-1.32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329643"/>
                  </a:ext>
                </a:extLst>
              </a:tr>
              <a:tr h="41928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Stocking/Visibility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SOCF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b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uplift driven by 1 pt. increase in SOCF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0.37%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0.26%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0.29%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0.34%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0.31%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258664"/>
                  </a:ext>
                </a:extLst>
              </a:tr>
              <a:tr h="41928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SOWF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b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uplift driven by 1pt. increase in SOWF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0.40%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0.24%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0.34%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0.18%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0.44%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052130"/>
                  </a:ext>
                </a:extLst>
              </a:tr>
              <a:tr h="41928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SOTS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b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uplift driven by 1 pt. increase in SOTS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0.59%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0.24%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0.10%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0.35%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0.66%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443120"/>
                  </a:ext>
                </a:extLst>
              </a:tr>
              <a:tr h="4192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Macro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Economy</a:t>
                      </a: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b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 </a:t>
                      </a:r>
                      <a: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uplift driven by 1% increase in SDP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0.26%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0.14%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0.19%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0.10%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0.18%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427881"/>
                  </a:ext>
                </a:extLst>
              </a:tr>
              <a:tr h="602756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Temperature</a:t>
                      </a:r>
                      <a:b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% uplift driven by 1 deg increase in Temperature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1.72%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1.14%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1.28%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1.09%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1.81%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22731"/>
                  </a:ext>
                </a:extLst>
              </a:tr>
              <a:tr h="4192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TV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 uplift per 100 GRPs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0.17%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0.33%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0.39%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0.16%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0.29%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568598"/>
                  </a:ext>
                </a:extLst>
              </a:tr>
              <a:tr h="419280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Digital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 Uplift Per 10 million Impressions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0.28%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0.22%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0.24%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0.36%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0.31%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07175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D1A9195-4A9D-4E2F-B4C9-9737E3DCADE6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764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499" y="0"/>
            <a:ext cx="10048644" cy="781994"/>
          </a:xfrm>
        </p:spPr>
        <p:txBody>
          <a:bodyPr>
            <a:normAutofit/>
          </a:bodyPr>
          <a:lstStyle/>
          <a:p>
            <a:r>
              <a:rPr lang="en-US" sz="2800" dirty="0"/>
              <a:t>5-market Coke Performance Snapshot - 2019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3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AEDAF-E56E-48F5-9550-C8B6574A0281}"/>
              </a:ext>
            </a:extLst>
          </p:cNvPr>
          <p:cNvSpPr/>
          <p:nvPr/>
        </p:nvSpPr>
        <p:spPr>
          <a:xfrm>
            <a:off x="2977257" y="2481503"/>
            <a:ext cx="1463040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Delhi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210D-D728-41DF-992D-88F08594C2A7}"/>
              </a:ext>
            </a:extLst>
          </p:cNvPr>
          <p:cNvSpPr/>
          <p:nvPr/>
        </p:nvSpPr>
        <p:spPr>
          <a:xfrm>
            <a:off x="4900523" y="2450723"/>
            <a:ext cx="1463040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en-US" sz="1600" b="1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unjab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1E11FA-5E74-401A-901F-019F3D7ACE17}"/>
              </a:ext>
            </a:extLst>
          </p:cNvPr>
          <p:cNvSpPr/>
          <p:nvPr/>
        </p:nvSpPr>
        <p:spPr>
          <a:xfrm>
            <a:off x="6585679" y="2450723"/>
            <a:ext cx="1463040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</a:t>
            </a:r>
            <a:r>
              <a:rPr lang="en-US" sz="1600" b="1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aryana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9AB401-784F-416F-8A72-743BC602880A}"/>
              </a:ext>
            </a:extLst>
          </p:cNvPr>
          <p:cNvSpPr/>
          <p:nvPr/>
        </p:nvSpPr>
        <p:spPr>
          <a:xfrm>
            <a:off x="8383212" y="2467505"/>
            <a:ext cx="1463040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Maharashtra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B503B6-47FE-4D44-8D82-D4FBD536F457}"/>
              </a:ext>
            </a:extLst>
          </p:cNvPr>
          <p:cNvSpPr/>
          <p:nvPr/>
        </p:nvSpPr>
        <p:spPr>
          <a:xfrm>
            <a:off x="10035185" y="2432203"/>
            <a:ext cx="1463040" cy="632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Uttar 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Pradesh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F86C354-0B63-47C8-BF9B-B29A81AC2FFC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5468853" y="286848"/>
            <a:ext cx="434579" cy="3954730"/>
          </a:xfrm>
          <a:prstGeom prst="bentConnector3">
            <a:avLst>
              <a:gd name="adj1" fmla="val 50000"/>
            </a:avLst>
          </a:prstGeom>
          <a:ln w="28575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5B99450-3BA2-47F2-A5C0-2071CFDAB86D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6445876" y="1233091"/>
            <a:ext cx="403799" cy="2031464"/>
          </a:xfrm>
          <a:prstGeom prst="bentConnector3">
            <a:avLst>
              <a:gd name="adj1" fmla="val 50000"/>
            </a:avLst>
          </a:prstGeom>
          <a:ln w="28575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62729F2-A200-46FA-B2F6-FD962CFA41D0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7288454" y="2075669"/>
            <a:ext cx="403799" cy="346308"/>
          </a:xfrm>
          <a:prstGeom prst="bentConnector3">
            <a:avLst>
              <a:gd name="adj1" fmla="val 50000"/>
            </a:avLst>
          </a:prstGeom>
          <a:ln w="28575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FF182D5-9EC5-4988-A37C-8916AB00243F}"/>
              </a:ext>
            </a:extLst>
          </p:cNvPr>
          <p:cNvCxnSpPr>
            <a:cxnSpLocks/>
            <a:endCxn id="19" idx="0"/>
          </p:cNvCxnSpPr>
          <p:nvPr/>
        </p:nvCxnSpPr>
        <p:spPr>
          <a:xfrm rot="16200000" flipH="1">
            <a:off x="8178829" y="1531601"/>
            <a:ext cx="420581" cy="1451225"/>
          </a:xfrm>
          <a:prstGeom prst="bentConnector3">
            <a:avLst>
              <a:gd name="adj1" fmla="val 50000"/>
            </a:avLst>
          </a:prstGeom>
          <a:ln w="28575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C5B803B-9230-4530-97A5-477B2196673C}"/>
              </a:ext>
            </a:extLst>
          </p:cNvPr>
          <p:cNvCxnSpPr>
            <a:cxnSpLocks/>
            <a:endCxn id="21" idx="0"/>
          </p:cNvCxnSpPr>
          <p:nvPr/>
        </p:nvCxnSpPr>
        <p:spPr>
          <a:xfrm rot="16200000" flipH="1">
            <a:off x="9022467" y="687964"/>
            <a:ext cx="385279" cy="3103198"/>
          </a:xfrm>
          <a:prstGeom prst="bentConnector3">
            <a:avLst>
              <a:gd name="adj1" fmla="val 50000"/>
            </a:avLst>
          </a:prstGeom>
          <a:ln w="28575">
            <a:prstDash val="sysDot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C464D4CB-AB8A-42DD-8D57-F48790DBA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192234"/>
              </p:ext>
            </p:extLst>
          </p:nvPr>
        </p:nvGraphicFramePr>
        <p:xfrm>
          <a:off x="847462" y="3004457"/>
          <a:ext cx="10761444" cy="3270755"/>
        </p:xfrm>
        <a:graphic>
          <a:graphicData uri="http://schemas.openxmlformats.org/drawingml/2006/table">
            <a:tbl>
              <a:tblPr/>
              <a:tblGrid>
                <a:gridCol w="2025594">
                  <a:extLst>
                    <a:ext uri="{9D8B030D-6E8A-4147-A177-3AD203B41FA5}">
                      <a16:colId xmlns:a16="http://schemas.microsoft.com/office/drawing/2014/main" val="1139042765"/>
                    </a:ext>
                  </a:extLst>
                </a:gridCol>
                <a:gridCol w="1747170">
                  <a:extLst>
                    <a:ext uri="{9D8B030D-6E8A-4147-A177-3AD203B41FA5}">
                      <a16:colId xmlns:a16="http://schemas.microsoft.com/office/drawing/2014/main" val="580269862"/>
                    </a:ext>
                  </a:extLst>
                </a:gridCol>
                <a:gridCol w="1747170">
                  <a:extLst>
                    <a:ext uri="{9D8B030D-6E8A-4147-A177-3AD203B41FA5}">
                      <a16:colId xmlns:a16="http://schemas.microsoft.com/office/drawing/2014/main" val="1381668773"/>
                    </a:ext>
                  </a:extLst>
                </a:gridCol>
                <a:gridCol w="1747170">
                  <a:extLst>
                    <a:ext uri="{9D8B030D-6E8A-4147-A177-3AD203B41FA5}">
                      <a16:colId xmlns:a16="http://schemas.microsoft.com/office/drawing/2014/main" val="3365247475"/>
                    </a:ext>
                  </a:extLst>
                </a:gridCol>
                <a:gridCol w="1747170">
                  <a:extLst>
                    <a:ext uri="{9D8B030D-6E8A-4147-A177-3AD203B41FA5}">
                      <a16:colId xmlns:a16="http://schemas.microsoft.com/office/drawing/2014/main" val="2572151022"/>
                    </a:ext>
                  </a:extLst>
                </a:gridCol>
                <a:gridCol w="1747170">
                  <a:extLst>
                    <a:ext uri="{9D8B030D-6E8A-4147-A177-3AD203B41FA5}">
                      <a16:colId xmlns:a16="http://schemas.microsoft.com/office/drawing/2014/main" val="287051285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2019 Offtake Volume (MUC)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971561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Offtake Growth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(2019 vs 2018)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92D050"/>
                          </a:solidFill>
                          <a:effectLst/>
                          <a:latin typeface="+mn-lt"/>
                        </a:rPr>
                        <a:t>18.8%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92D050"/>
                          </a:solidFill>
                          <a:effectLst/>
                          <a:latin typeface="+mn-lt"/>
                        </a:rPr>
                        <a:t>16.3%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9.4%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FFC000"/>
                          </a:solidFill>
                          <a:effectLst/>
                          <a:latin typeface="+mn-lt"/>
                        </a:rPr>
                        <a:t>9.0%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0.5%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773577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 Growth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(2019 vs 2018)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12.1%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8.3%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7.9%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944580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2019 Market Share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(within State)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18.4%</a:t>
                      </a:r>
                    </a:p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+1.0 pt.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23.5%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+0.8 pt.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20.8%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+0.2 pt.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5.0%</a:t>
                      </a:r>
                    </a:p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+0.0 pt.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2.2%</a:t>
                      </a:r>
                    </a:p>
                    <a:p>
                      <a:pPr algn="ctr" rtl="0" fontAlgn="b"/>
                      <a:r>
                        <a:rPr lang="en-I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-0.1 pt.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328834"/>
                  </a:ext>
                </a:extLst>
              </a:tr>
              <a:tr h="832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2019 Contribution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(Contribution to Coke National Sales)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45982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D68793-1126-4A84-9BDB-7406B1404C66}"/>
              </a:ext>
            </a:extLst>
          </p:cNvPr>
          <p:cNvSpPr txBox="1"/>
          <p:nvPr/>
        </p:nvSpPr>
        <p:spPr>
          <a:xfrm>
            <a:off x="817958" y="6602667"/>
            <a:ext cx="9637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Nielsen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494D5-D59D-49C7-A887-207F42B417EA}"/>
              </a:ext>
            </a:extLst>
          </p:cNvPr>
          <p:cNvSpPr txBox="1"/>
          <p:nvPr/>
        </p:nvSpPr>
        <p:spPr>
          <a:xfrm>
            <a:off x="817957" y="952793"/>
            <a:ext cx="5508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2019 Offtake contribution of the 5 in-scope markets to </a:t>
            </a:r>
            <a:b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National </a:t>
            </a:r>
            <a:r>
              <a:rPr lang="en-US" sz="1200" i="1" dirty="0">
                <a:solidFill>
                  <a:prstClr val="black"/>
                </a:solidFill>
                <a:latin typeface="Helvetica"/>
              </a:rPr>
              <a:t>Coke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Offtake is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64.9%</a:t>
            </a:r>
            <a:b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</a:b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2019 Shipment contribution of the 5 in-scope markets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National </a:t>
            </a:r>
            <a:r>
              <a:rPr lang="en-US" sz="1200" i="1" dirty="0">
                <a:solidFill>
                  <a:prstClr val="black"/>
                </a:solidFill>
                <a:latin typeface="Helvetica"/>
              </a:rPr>
              <a:t>Coke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Shipments is 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67.4%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DBEA4C6-BA08-4BF5-8F2E-38747DA63B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562" y="1036566"/>
            <a:ext cx="931890" cy="93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38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30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6580-0B24-4FC5-B355-3B92A81B6C9B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1A864-4215-4911-8336-EBFFBCE2D5C6}"/>
              </a:ext>
            </a:extLst>
          </p:cNvPr>
          <p:cNvSpPr txBox="1"/>
          <p:nvPr/>
        </p:nvSpPr>
        <p:spPr>
          <a:xfrm>
            <a:off x="764499" y="601198"/>
            <a:ext cx="11459579" cy="6012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600" dirty="0"/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500" dirty="0">
                <a:solidFill>
                  <a:prstClr val="black"/>
                </a:solidFill>
                <a:latin typeface="Helvetica"/>
              </a:rPr>
              <a:t>Markets which had “</a:t>
            </a:r>
            <a:r>
              <a:rPr lang="en-US" sz="1500" b="1" dirty="0">
                <a:solidFill>
                  <a:prstClr val="black"/>
                </a:solidFill>
                <a:latin typeface="Helvetica"/>
              </a:rPr>
              <a:t>High</a:t>
            </a:r>
            <a:r>
              <a:rPr lang="en-US" sz="1500" dirty="0">
                <a:solidFill>
                  <a:prstClr val="black"/>
                </a:solidFill>
                <a:latin typeface="Helvetica"/>
              </a:rPr>
              <a:t>” growth, were driven by both </a:t>
            </a:r>
            <a:r>
              <a:rPr lang="en-US" sz="1500" b="1" u="sng" dirty="0">
                <a:solidFill>
                  <a:prstClr val="black"/>
                </a:solidFill>
                <a:latin typeface="Helvetica"/>
              </a:rPr>
              <a:t>HE and Incremental Media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sz="1500" b="1" dirty="0">
                <a:solidFill>
                  <a:prstClr val="black"/>
                </a:solidFill>
                <a:latin typeface="Helvetica"/>
              </a:rPr>
              <a:t>Better assortment strategy </a:t>
            </a:r>
            <a:r>
              <a:rPr lang="en-US" sz="1500" dirty="0">
                <a:solidFill>
                  <a:prstClr val="black"/>
                </a:solidFill>
                <a:latin typeface="Helvetica"/>
              </a:rPr>
              <a:t>&amp; </a:t>
            </a:r>
            <a:r>
              <a:rPr lang="en-US" sz="1500" b="1" dirty="0">
                <a:solidFill>
                  <a:prstClr val="black"/>
                </a:solidFill>
                <a:latin typeface="Helvetica"/>
              </a:rPr>
              <a:t>Depth of distribution </a:t>
            </a:r>
            <a:r>
              <a:rPr lang="en-US" sz="1500" dirty="0">
                <a:solidFill>
                  <a:prstClr val="black"/>
                </a:solidFill>
                <a:latin typeface="Helvetica"/>
              </a:rPr>
              <a:t>drove the overall sales growth</a:t>
            </a:r>
          </a:p>
          <a:p>
            <a:pPr marL="800100" lvl="1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500" b="1" dirty="0">
                <a:solidFill>
                  <a:prstClr val="black"/>
                </a:solidFill>
                <a:latin typeface="Helvetica"/>
              </a:rPr>
              <a:t>IPS</a:t>
            </a:r>
            <a:r>
              <a:rPr lang="en-US" sz="1500" dirty="0">
                <a:solidFill>
                  <a:prstClr val="black"/>
                </a:solidFill>
                <a:latin typeface="Helvetica"/>
              </a:rPr>
              <a:t> has been crucial for growth in most states in 2019 for Coke. </a:t>
            </a:r>
            <a:r>
              <a:rPr lang="en-US" sz="1400" dirty="0"/>
              <a:t>Increasing </a:t>
            </a:r>
            <a:r>
              <a:rPr lang="en-US" sz="1400" b="1" dirty="0"/>
              <a:t>IPS (assortment)</a:t>
            </a:r>
            <a:r>
              <a:rPr lang="en-US" sz="1400" dirty="0"/>
              <a:t> and managing </a:t>
            </a:r>
            <a:r>
              <a:rPr lang="en-US" sz="1400" b="1" dirty="0"/>
              <a:t>distribution</a:t>
            </a:r>
            <a:r>
              <a:rPr lang="en-US" sz="1400" dirty="0"/>
              <a:t> were the key levers of sales growth </a:t>
            </a:r>
            <a:endParaRPr lang="en-US" sz="1500" b="1" dirty="0">
              <a:solidFill>
                <a:prstClr val="black"/>
              </a:solidFill>
              <a:latin typeface="Helvetica"/>
            </a:endParaRP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500" b="1" dirty="0">
                <a:solidFill>
                  <a:prstClr val="black"/>
                </a:solidFill>
                <a:latin typeface="Helvetica"/>
              </a:rPr>
              <a:t>Incremental TV</a:t>
            </a:r>
            <a:r>
              <a:rPr lang="en-US" sz="1500" dirty="0">
                <a:solidFill>
                  <a:prstClr val="black"/>
                </a:solidFill>
                <a:latin typeface="Helvetica"/>
              </a:rPr>
              <a:t> is a critical media driver; </a:t>
            </a:r>
          </a:p>
          <a:p>
            <a:pPr marL="800100" lvl="1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500" b="1" dirty="0">
                <a:solidFill>
                  <a:prstClr val="black"/>
                </a:solidFill>
                <a:latin typeface="Helvetica"/>
              </a:rPr>
              <a:t>increased TV activity</a:t>
            </a:r>
            <a:r>
              <a:rPr lang="en-US" sz="1500" dirty="0">
                <a:solidFill>
                  <a:prstClr val="black"/>
                </a:solidFill>
                <a:latin typeface="Helvetica"/>
              </a:rPr>
              <a:t> contributed to overall growth across markets</a:t>
            </a:r>
          </a:p>
          <a:p>
            <a:pPr marL="800100" lvl="1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prstClr val="black"/>
                </a:solidFill>
                <a:latin typeface="Helvetica"/>
              </a:rPr>
              <a:t>Digital support during Sports events on </a:t>
            </a:r>
            <a:r>
              <a:rPr lang="en-US" sz="1500" b="1" dirty="0">
                <a:solidFill>
                  <a:prstClr val="black"/>
                </a:solidFill>
                <a:latin typeface="Helvetica"/>
              </a:rPr>
              <a:t>Hotstar</a:t>
            </a:r>
            <a:r>
              <a:rPr lang="en-US" sz="1500" dirty="0">
                <a:solidFill>
                  <a:prstClr val="black"/>
                </a:solidFill>
                <a:latin typeface="Helvetica"/>
              </a:rPr>
              <a:t> build tailwind</a:t>
            </a:r>
          </a:p>
          <a:p>
            <a:pPr marL="800100" lvl="1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500" b="1" dirty="0">
                <a:solidFill>
                  <a:prstClr val="black"/>
                </a:solidFill>
                <a:latin typeface="Helvetica"/>
              </a:rPr>
              <a:t>Lower Long-term</a:t>
            </a:r>
            <a:r>
              <a:rPr lang="en-US" sz="1500" dirty="0">
                <a:solidFill>
                  <a:prstClr val="black"/>
                </a:solidFill>
                <a:latin typeface="Helvetica"/>
              </a:rPr>
              <a:t> media impact due to consistent reduction in YoY GRPs</a:t>
            </a:r>
            <a:endParaRPr lang="en-US" sz="1500" b="1" dirty="0">
              <a:solidFill>
                <a:prstClr val="black"/>
              </a:solidFill>
              <a:latin typeface="Helvetica"/>
            </a:endParaRP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500" b="1" dirty="0">
                <a:solidFill>
                  <a:prstClr val="black"/>
                </a:solidFill>
                <a:latin typeface="Helvetica"/>
              </a:rPr>
              <a:t>Deeper discounting</a:t>
            </a:r>
            <a:r>
              <a:rPr lang="en-US" sz="1500" dirty="0">
                <a:solidFill>
                  <a:prstClr val="black"/>
                </a:solidFill>
                <a:latin typeface="Helvetica"/>
              </a:rPr>
              <a:t> in 2019 relative to 2018 led to a positive contribution to growth in 2019</a:t>
            </a:r>
            <a:endParaRPr lang="en-US" sz="1500" b="1" dirty="0">
              <a:solidFill>
                <a:prstClr val="black"/>
              </a:solidFill>
              <a:latin typeface="Helvetica"/>
            </a:endParaRP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500" b="1" dirty="0">
                <a:solidFill>
                  <a:prstClr val="black"/>
                </a:solidFill>
                <a:latin typeface="Helvetica"/>
              </a:rPr>
              <a:t>Appy Fizz </a:t>
            </a:r>
            <a:r>
              <a:rPr lang="en-US" sz="1500" dirty="0">
                <a:solidFill>
                  <a:prstClr val="black"/>
                </a:solidFill>
                <a:latin typeface="Helvetica"/>
              </a:rPr>
              <a:t>been the largest detractor across state; </a:t>
            </a:r>
            <a:r>
              <a:rPr lang="en-US" sz="1500" b="1" dirty="0">
                <a:solidFill>
                  <a:prstClr val="black"/>
                </a:solidFill>
                <a:latin typeface="Helvetica"/>
              </a:rPr>
              <a:t>Portfolio Cannibalization</a:t>
            </a:r>
            <a:r>
              <a:rPr lang="en-US" sz="1500" dirty="0">
                <a:solidFill>
                  <a:prstClr val="black"/>
                </a:solidFill>
                <a:latin typeface="Helvetica"/>
              </a:rPr>
              <a:t> observed with </a:t>
            </a:r>
            <a:r>
              <a:rPr lang="en-US" sz="1500" b="1" dirty="0" err="1">
                <a:solidFill>
                  <a:prstClr val="black"/>
                </a:solidFill>
                <a:latin typeface="Helvetica"/>
              </a:rPr>
              <a:t>Thums</a:t>
            </a:r>
            <a:r>
              <a:rPr lang="en-US" sz="1500" b="1" dirty="0">
                <a:solidFill>
                  <a:prstClr val="black"/>
                </a:solidFill>
                <a:latin typeface="Helvetica"/>
              </a:rPr>
              <a:t> Up</a:t>
            </a:r>
            <a:r>
              <a:rPr lang="en-US" sz="1500" dirty="0">
                <a:solidFill>
                  <a:prstClr val="black"/>
                </a:solidFill>
                <a:latin typeface="Helvetica"/>
              </a:rPr>
              <a:t> &amp; </a:t>
            </a:r>
            <a:r>
              <a:rPr lang="en-US" sz="1500" b="1" dirty="0">
                <a:solidFill>
                  <a:prstClr val="black"/>
                </a:solidFill>
                <a:latin typeface="Helvetica"/>
              </a:rPr>
              <a:t>Sprite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500" b="1" dirty="0">
                <a:solidFill>
                  <a:prstClr val="black"/>
                </a:solidFill>
                <a:latin typeface="Helvetica"/>
              </a:rPr>
              <a:t>Environmental factors</a:t>
            </a:r>
            <a:r>
              <a:rPr lang="en-US" sz="1500" dirty="0">
                <a:solidFill>
                  <a:prstClr val="black"/>
                </a:solidFill>
                <a:latin typeface="Helvetica"/>
              </a:rPr>
              <a:t> have a lower impact: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prstClr val="black"/>
                </a:solidFill>
                <a:latin typeface="Helvetica"/>
              </a:rPr>
              <a:t>State Domestic product have created tailwinds across most of the states.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prstClr val="black"/>
                </a:solidFill>
                <a:latin typeface="Helvetica"/>
              </a:rPr>
              <a:t>Average Temperature decrease in 2019 has been a clear detractor to growth in 2019.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500" b="1" dirty="0">
              <a:solidFill>
                <a:prstClr val="black"/>
              </a:solidFill>
              <a:latin typeface="Helvetic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045A5-A43D-4ACE-AA12-102CBECAF1F0}"/>
              </a:ext>
            </a:extLst>
          </p:cNvPr>
          <p:cNvSpPr txBox="1"/>
          <p:nvPr/>
        </p:nvSpPr>
        <p:spPr>
          <a:xfrm>
            <a:off x="791454" y="6245614"/>
            <a:ext cx="107301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*Marketing includes All media, Activation, Assets, Consumer Promotion, current and previous year baseline effects</a:t>
            </a:r>
          </a:p>
          <a:p>
            <a:r>
              <a:rPr lang="en-US" sz="1000" dirty="0"/>
              <a:t> Execution includes Distribution, Stocking, Visibility and Price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E7DAAF1-2E09-4205-B947-821FF2EAF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99" y="105823"/>
            <a:ext cx="9370222" cy="7819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800" dirty="0"/>
              <a:t>Summary Insights</a:t>
            </a:r>
          </a:p>
        </p:txBody>
      </p:sp>
    </p:spTree>
    <p:extLst>
      <p:ext uri="{BB962C8B-B14F-4D97-AF65-F5344CB8AC3E}">
        <p14:creationId xmlns:p14="http://schemas.microsoft.com/office/powerpoint/2010/main" val="2531502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EFF47-3C08-4D13-BF1B-0E6832DF1835}"/>
              </a:ext>
            </a:extLst>
          </p:cNvPr>
          <p:cNvSpPr txBox="1"/>
          <p:nvPr/>
        </p:nvSpPr>
        <p:spPr>
          <a:xfrm>
            <a:off x="112542" y="3273844"/>
            <a:ext cx="461665" cy="31034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[ 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03151A2-9404-436B-B7D0-0ACE50DC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4912" y="6602667"/>
            <a:ext cx="3222174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609A635-6738-40C5-86B5-322E41E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D1618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21396-4C06-4A7F-A952-9EE5D9F88D65}"/>
              </a:ext>
            </a:extLst>
          </p:cNvPr>
          <p:cNvSpPr txBox="1"/>
          <p:nvPr/>
        </p:nvSpPr>
        <p:spPr>
          <a:xfrm>
            <a:off x="817958" y="6642556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[ ]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00574D-CACD-49A7-BEF9-F0C2F09D2195}"/>
              </a:ext>
            </a:extLst>
          </p:cNvPr>
          <p:cNvSpPr/>
          <p:nvPr/>
        </p:nvSpPr>
        <p:spPr>
          <a:xfrm>
            <a:off x="-2248" y="0"/>
            <a:ext cx="12192000" cy="6858000"/>
          </a:xfrm>
          <a:prstGeom prst="rect">
            <a:avLst/>
          </a:prstGeom>
          <a:solidFill>
            <a:srgbClr val="16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965BD-88E4-493F-959E-C475A16AE6C2}"/>
              </a:ext>
            </a:extLst>
          </p:cNvPr>
          <p:cNvSpPr/>
          <p:nvPr/>
        </p:nvSpPr>
        <p:spPr>
          <a:xfrm>
            <a:off x="1019331" y="1"/>
            <a:ext cx="11172669" cy="6858000"/>
          </a:xfrm>
          <a:prstGeom prst="rect">
            <a:avLst/>
          </a:prstGeom>
          <a:solidFill>
            <a:srgbClr val="474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EED3D2-7C39-4068-80F6-F83E5711A311}"/>
              </a:ext>
            </a:extLst>
          </p:cNvPr>
          <p:cNvGrpSpPr/>
          <p:nvPr/>
        </p:nvGrpSpPr>
        <p:grpSpPr>
          <a:xfrm>
            <a:off x="1164367" y="2362810"/>
            <a:ext cx="10389842" cy="936694"/>
            <a:chOff x="1395386" y="2624486"/>
            <a:chExt cx="10389842" cy="93669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37D62B-45B8-4978-B994-1871187D7745}"/>
                </a:ext>
              </a:extLst>
            </p:cNvPr>
            <p:cNvSpPr txBox="1"/>
            <p:nvPr/>
          </p:nvSpPr>
          <p:spPr>
            <a:xfrm>
              <a:off x="1395386" y="2624486"/>
              <a:ext cx="94012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</a:rPr>
                <a:t>MEDIA EFFECTIVENESS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9E47142-7A05-4961-9761-9D1A5D5ADF3B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86" y="3561180"/>
              <a:ext cx="1038984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270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498" y="105823"/>
            <a:ext cx="10049275" cy="6281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Most effective campaigns across states-2018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4EEF-1C96-4128-9282-D795E3BB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642BADC-3E82-44EA-8A63-25ADFFDC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32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7BF8D-8AD9-4D7B-8AC2-434824C2016F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BB5EA2-34AA-4941-8950-801B1703B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78629"/>
              </p:ext>
            </p:extLst>
          </p:nvPr>
        </p:nvGraphicFramePr>
        <p:xfrm>
          <a:off x="838200" y="680606"/>
          <a:ext cx="10766189" cy="480580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8027">
                  <a:extLst>
                    <a:ext uri="{9D8B030D-6E8A-4147-A177-3AD203B41FA5}">
                      <a16:colId xmlns:a16="http://schemas.microsoft.com/office/drawing/2014/main" val="91818258"/>
                    </a:ext>
                  </a:extLst>
                </a:gridCol>
                <a:gridCol w="1538027">
                  <a:extLst>
                    <a:ext uri="{9D8B030D-6E8A-4147-A177-3AD203B41FA5}">
                      <a16:colId xmlns:a16="http://schemas.microsoft.com/office/drawing/2014/main" val="2705392547"/>
                    </a:ext>
                  </a:extLst>
                </a:gridCol>
                <a:gridCol w="1538027">
                  <a:extLst>
                    <a:ext uri="{9D8B030D-6E8A-4147-A177-3AD203B41FA5}">
                      <a16:colId xmlns:a16="http://schemas.microsoft.com/office/drawing/2014/main" val="2623031718"/>
                    </a:ext>
                  </a:extLst>
                </a:gridCol>
                <a:gridCol w="1538027">
                  <a:extLst>
                    <a:ext uri="{9D8B030D-6E8A-4147-A177-3AD203B41FA5}">
                      <a16:colId xmlns:a16="http://schemas.microsoft.com/office/drawing/2014/main" val="2072931274"/>
                    </a:ext>
                  </a:extLst>
                </a:gridCol>
                <a:gridCol w="1538027">
                  <a:extLst>
                    <a:ext uri="{9D8B030D-6E8A-4147-A177-3AD203B41FA5}">
                      <a16:colId xmlns:a16="http://schemas.microsoft.com/office/drawing/2014/main" val="3650609576"/>
                    </a:ext>
                  </a:extLst>
                </a:gridCol>
                <a:gridCol w="1538027">
                  <a:extLst>
                    <a:ext uri="{9D8B030D-6E8A-4147-A177-3AD203B41FA5}">
                      <a16:colId xmlns:a16="http://schemas.microsoft.com/office/drawing/2014/main" val="385951307"/>
                    </a:ext>
                  </a:extLst>
                </a:gridCol>
                <a:gridCol w="1538027">
                  <a:extLst>
                    <a:ext uri="{9D8B030D-6E8A-4147-A177-3AD203B41FA5}">
                      <a16:colId xmlns:a16="http://schemas.microsoft.com/office/drawing/2014/main" val="1167312933"/>
                    </a:ext>
                  </a:extLst>
                </a:gridCol>
              </a:tblGrid>
              <a:tr h="559076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Delhi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Punjab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Haryana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Uttar Pradesh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86049"/>
                  </a:ext>
                </a:extLst>
              </a:tr>
              <a:tr h="2831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Festive2018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 (MUC)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0.17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46443027"/>
                  </a:ext>
                </a:extLst>
              </a:tr>
              <a:tr h="283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706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526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4038227"/>
                  </a:ext>
                </a:extLst>
              </a:tr>
              <a:tr h="2831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Effectiveness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439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10460"/>
                  </a:ext>
                </a:extLst>
              </a:tr>
              <a:tr h="2831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SAC Bhai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 (MUC)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4653801"/>
                  </a:ext>
                </a:extLst>
              </a:tr>
              <a:tr h="283115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GRPs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1,789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1,585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636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1073919"/>
                  </a:ext>
                </a:extLst>
              </a:tr>
              <a:tr h="283115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Effectiveness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65776"/>
                  </a:ext>
                </a:extLst>
              </a:tr>
              <a:tr h="2831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SAC Boss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 (MUC)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8426955"/>
                  </a:ext>
                </a:extLst>
              </a:tr>
              <a:tr h="283115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GRPs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615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888192"/>
                  </a:ext>
                </a:extLst>
              </a:tr>
              <a:tr h="283115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Effectiveness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936949"/>
                  </a:ext>
                </a:extLst>
              </a:tr>
              <a:tr h="2831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SAC Father Son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 (MUC)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1072012"/>
                  </a:ext>
                </a:extLst>
              </a:tr>
              <a:tr h="283115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GRPs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1,674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1,465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6661921"/>
                  </a:ext>
                </a:extLst>
              </a:tr>
              <a:tr h="283115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Effectiveness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537781"/>
                  </a:ext>
                </a:extLst>
              </a:tr>
              <a:tr h="283115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 (MUC)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022433"/>
                  </a:ext>
                </a:extLst>
              </a:tr>
              <a:tr h="283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Total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GRPs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4,784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1,234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4,115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1,541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679519"/>
                  </a:ext>
                </a:extLst>
              </a:tr>
              <a:tr h="283115">
                <a:tc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Effectiveness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0744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B37ED69-39BD-4CE8-BD4C-20108FE513EC}"/>
              </a:ext>
            </a:extLst>
          </p:cNvPr>
          <p:cNvSpPr txBox="1"/>
          <p:nvPr/>
        </p:nvSpPr>
        <p:spPr>
          <a:xfrm>
            <a:off x="817958" y="6377241"/>
            <a:ext cx="6977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Effectiveness = Uplift per GRP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E1003-7844-4A71-B378-25DE40F3946A}"/>
              </a:ext>
            </a:extLst>
          </p:cNvPr>
          <p:cNvSpPr txBox="1"/>
          <p:nvPr/>
        </p:nvSpPr>
        <p:spPr>
          <a:xfrm>
            <a:off x="11913103" y="1167443"/>
            <a:ext cx="6683326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&lt;SN&gt; </a:t>
            </a:r>
            <a:r>
              <a:rPr lang="en-US" b="1" dirty="0"/>
              <a:t>Formatting and commentary</a:t>
            </a:r>
            <a:endParaRPr lang="en-US" sz="1400" b="1" dirty="0"/>
          </a:p>
          <a:p>
            <a:endParaRPr lang="en-US" sz="1400" dirty="0"/>
          </a:p>
          <a:p>
            <a:r>
              <a:rPr lang="en-US" sz="1400" dirty="0"/>
              <a:t>Can we include some SOV comment</a:t>
            </a:r>
          </a:p>
          <a:p>
            <a:endParaRPr lang="en-US" sz="1400" dirty="0"/>
          </a:p>
          <a:p>
            <a:r>
              <a:rPr lang="en-US" sz="1400" b="1" dirty="0"/>
              <a:t>Identify and report possible reasons for differences across states and within state</a:t>
            </a:r>
          </a:p>
          <a:p>
            <a:endParaRPr lang="en-US" sz="1400" dirty="0"/>
          </a:p>
          <a:p>
            <a:r>
              <a:rPr lang="en-US" b="1" dirty="0"/>
              <a:t>Add MUC / Pop w state names</a:t>
            </a:r>
          </a:p>
          <a:p>
            <a:endParaRPr lang="en-US" sz="1400" dirty="0"/>
          </a:p>
          <a:p>
            <a:r>
              <a:rPr lang="en-US" sz="1400" dirty="0"/>
              <a:t>Hamid (Done) – </a:t>
            </a:r>
          </a:p>
          <a:p>
            <a:r>
              <a:rPr lang="en-US" sz="1400" dirty="0"/>
              <a:t>Total effectiveness follow the Size of Market concept well, HR been the highest and MH lowest. possibly</a:t>
            </a:r>
          </a:p>
          <a:p>
            <a:endParaRPr lang="en-US" sz="1400" dirty="0"/>
          </a:p>
          <a:p>
            <a:r>
              <a:rPr lang="en-US" sz="1400" dirty="0"/>
              <a:t>2018 was a dark period for PB and HR only 1200 GRPs in whole year.</a:t>
            </a:r>
          </a:p>
          <a:p>
            <a:endParaRPr lang="en-US" sz="1400" dirty="0"/>
          </a:p>
          <a:p>
            <a:r>
              <a:rPr lang="en-US" sz="1400" dirty="0"/>
              <a:t>&gt; Share of Hindi speaking ads are higher in Punjab and </a:t>
            </a:r>
            <a:r>
              <a:rPr lang="en-US" sz="1400" dirty="0" err="1"/>
              <a:t>Harya</a:t>
            </a:r>
            <a:r>
              <a:rPr lang="en-US" sz="1400" dirty="0"/>
              <a:t> and hence similar advertisement perform better in Haryana (</a:t>
            </a:r>
            <a:r>
              <a:rPr lang="en-US" sz="1400" dirty="0" err="1"/>
              <a:t>hindi</a:t>
            </a:r>
            <a:r>
              <a:rPr lang="en-US" sz="1400" dirty="0"/>
              <a:t> speaking state), while in Punjab it didn’t perform</a:t>
            </a:r>
          </a:p>
          <a:p>
            <a:endParaRPr lang="en-US" sz="1400" b="1" dirty="0"/>
          </a:p>
          <a:p>
            <a:endParaRPr lang="en-US" sz="1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69941F9-3B7F-4D0D-9DE5-4268E0505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28607"/>
              </p:ext>
            </p:extLst>
          </p:nvPr>
        </p:nvGraphicFramePr>
        <p:xfrm>
          <a:off x="2863298" y="5626549"/>
          <a:ext cx="8745608" cy="622935"/>
        </p:xfrm>
        <a:graphic>
          <a:graphicData uri="http://schemas.openxmlformats.org/drawingml/2006/table">
            <a:tbl>
              <a:tblPr/>
              <a:tblGrid>
                <a:gridCol w="1046093">
                  <a:extLst>
                    <a:ext uri="{9D8B030D-6E8A-4147-A177-3AD203B41FA5}">
                      <a16:colId xmlns:a16="http://schemas.microsoft.com/office/drawing/2014/main" val="737074537"/>
                    </a:ext>
                  </a:extLst>
                </a:gridCol>
                <a:gridCol w="1539903">
                  <a:extLst>
                    <a:ext uri="{9D8B030D-6E8A-4147-A177-3AD203B41FA5}">
                      <a16:colId xmlns:a16="http://schemas.microsoft.com/office/drawing/2014/main" val="739334987"/>
                    </a:ext>
                  </a:extLst>
                </a:gridCol>
                <a:gridCol w="1539903">
                  <a:extLst>
                    <a:ext uri="{9D8B030D-6E8A-4147-A177-3AD203B41FA5}">
                      <a16:colId xmlns:a16="http://schemas.microsoft.com/office/drawing/2014/main" val="3563762644"/>
                    </a:ext>
                  </a:extLst>
                </a:gridCol>
                <a:gridCol w="1539903">
                  <a:extLst>
                    <a:ext uri="{9D8B030D-6E8A-4147-A177-3AD203B41FA5}">
                      <a16:colId xmlns:a16="http://schemas.microsoft.com/office/drawing/2014/main" val="2793215500"/>
                    </a:ext>
                  </a:extLst>
                </a:gridCol>
                <a:gridCol w="1539903">
                  <a:extLst>
                    <a:ext uri="{9D8B030D-6E8A-4147-A177-3AD203B41FA5}">
                      <a16:colId xmlns:a16="http://schemas.microsoft.com/office/drawing/2014/main" val="1494854335"/>
                    </a:ext>
                  </a:extLst>
                </a:gridCol>
                <a:gridCol w="1539903">
                  <a:extLst>
                    <a:ext uri="{9D8B030D-6E8A-4147-A177-3AD203B41FA5}">
                      <a16:colId xmlns:a16="http://schemas.microsoft.com/office/drawing/2014/main" val="306197554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Helvetica" panose="020B0604020202020204" pitchFamily="34" charset="0"/>
                        </a:rPr>
                        <a:t> Delhi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Helvetica" panose="020B0604020202020204" pitchFamily="34" charset="0"/>
                        </a:rPr>
                        <a:t> Punjab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Helvetica" panose="020B0604020202020204" pitchFamily="34" charset="0"/>
                        </a:rPr>
                        <a:t> Haryana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Helvetica" panose="020B0604020202020204" pitchFamily="34" charset="0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Helvetica" panose="020B0604020202020204" pitchFamily="34" charset="0"/>
                        </a:rPr>
                        <a:t>Uttar Pradesh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73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Pop.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9898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 VOL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4465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64B71D5-FB53-4F41-8761-FAE897B5C5E7}"/>
              </a:ext>
            </a:extLst>
          </p:cNvPr>
          <p:cNvSpPr txBox="1"/>
          <p:nvPr/>
        </p:nvSpPr>
        <p:spPr>
          <a:xfrm>
            <a:off x="11934763" y="5744980"/>
            <a:ext cx="3274274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&lt;SN&gt; Why is formatting still not done. Slide 29 has black borders and a different format. </a:t>
            </a:r>
          </a:p>
          <a:p>
            <a:endParaRPr lang="en-US" dirty="0"/>
          </a:p>
          <a:p>
            <a:r>
              <a:rPr lang="en-US" dirty="0"/>
              <a:t>COMMENTARY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72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10" y="105823"/>
            <a:ext cx="10049275" cy="6281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Most effective campaigns across states-2019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4EEF-1C96-4128-9282-D795E3BB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642BADC-3E82-44EA-8A63-25ADFFDC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33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7BF8D-8AD9-4D7B-8AC2-434824C2016F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BB5EA2-34AA-4941-8950-801B1703B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982024"/>
              </p:ext>
            </p:extLst>
          </p:nvPr>
        </p:nvGraphicFramePr>
        <p:xfrm>
          <a:off x="838200" y="699055"/>
          <a:ext cx="10768954" cy="480059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8422">
                  <a:extLst>
                    <a:ext uri="{9D8B030D-6E8A-4147-A177-3AD203B41FA5}">
                      <a16:colId xmlns:a16="http://schemas.microsoft.com/office/drawing/2014/main" val="91818258"/>
                    </a:ext>
                  </a:extLst>
                </a:gridCol>
                <a:gridCol w="1538422">
                  <a:extLst>
                    <a:ext uri="{9D8B030D-6E8A-4147-A177-3AD203B41FA5}">
                      <a16:colId xmlns:a16="http://schemas.microsoft.com/office/drawing/2014/main" val="2705392547"/>
                    </a:ext>
                  </a:extLst>
                </a:gridCol>
                <a:gridCol w="1538422">
                  <a:extLst>
                    <a:ext uri="{9D8B030D-6E8A-4147-A177-3AD203B41FA5}">
                      <a16:colId xmlns:a16="http://schemas.microsoft.com/office/drawing/2014/main" val="2623031718"/>
                    </a:ext>
                  </a:extLst>
                </a:gridCol>
                <a:gridCol w="1538422">
                  <a:extLst>
                    <a:ext uri="{9D8B030D-6E8A-4147-A177-3AD203B41FA5}">
                      <a16:colId xmlns:a16="http://schemas.microsoft.com/office/drawing/2014/main" val="2072931274"/>
                    </a:ext>
                  </a:extLst>
                </a:gridCol>
                <a:gridCol w="1538422">
                  <a:extLst>
                    <a:ext uri="{9D8B030D-6E8A-4147-A177-3AD203B41FA5}">
                      <a16:colId xmlns:a16="http://schemas.microsoft.com/office/drawing/2014/main" val="3650609576"/>
                    </a:ext>
                  </a:extLst>
                </a:gridCol>
                <a:gridCol w="1538422">
                  <a:extLst>
                    <a:ext uri="{9D8B030D-6E8A-4147-A177-3AD203B41FA5}">
                      <a16:colId xmlns:a16="http://schemas.microsoft.com/office/drawing/2014/main" val="385951307"/>
                    </a:ext>
                  </a:extLst>
                </a:gridCol>
                <a:gridCol w="1538422">
                  <a:extLst>
                    <a:ext uri="{9D8B030D-6E8A-4147-A177-3AD203B41FA5}">
                      <a16:colId xmlns:a16="http://schemas.microsoft.com/office/drawing/2014/main" val="1167312933"/>
                    </a:ext>
                  </a:extLst>
                </a:gridCol>
              </a:tblGrid>
              <a:tr h="52223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Delhi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Punjab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Haryana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Uttar Pradesh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86049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GB" sz="1200" b="1" u="none" strike="noStrike" kern="1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 (MUC)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8913857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12thMan Coke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GRPs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0649330"/>
                  </a:ext>
                </a:extLst>
              </a:tr>
              <a:tr h="23768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GB" sz="1200" b="1" u="none" strike="noStrike" kern="1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Effectiveness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66626"/>
                  </a:ext>
                </a:extLst>
              </a:tr>
              <a:tr h="2376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Coke Meals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 (MUC)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0.24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0.10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0793227"/>
                  </a:ext>
                </a:extLst>
              </a:tr>
              <a:tr h="237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691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691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1,193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558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29287126"/>
                  </a:ext>
                </a:extLst>
              </a:tr>
              <a:tr h="237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Effectiveness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454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412597"/>
                  </a:ext>
                </a:extLst>
              </a:tr>
              <a:tr h="2376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Diwali2019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 (MUC)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0.17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0.21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0.24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20857340"/>
                  </a:ext>
                </a:extLst>
              </a:tr>
              <a:tr h="237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646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0742693"/>
                  </a:ext>
                </a:extLst>
              </a:tr>
              <a:tr h="23768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Effectiveness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266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484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538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957716"/>
                  </a:ext>
                </a:extLst>
              </a:tr>
              <a:tr h="2376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Say it with coke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 (MUC)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362496"/>
                  </a:ext>
                </a:extLst>
              </a:tr>
              <a:tr h="237687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GRPs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1,971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1,547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765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877772"/>
                  </a:ext>
                </a:extLst>
              </a:tr>
              <a:tr h="237687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Effectiveness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817199"/>
                  </a:ext>
                </a:extLst>
              </a:tr>
              <a:tr h="2376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tock 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 (MUC)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457461"/>
                  </a:ext>
                </a:extLst>
              </a:tr>
              <a:tr h="237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8561136"/>
                  </a:ext>
                </a:extLst>
              </a:tr>
              <a:tr h="237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Effectiveness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376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1,082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2403"/>
                  </a:ext>
                </a:extLst>
              </a:tr>
              <a:tr h="23768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 (MUC)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820061"/>
                  </a:ext>
                </a:extLst>
              </a:tr>
              <a:tr h="237687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4,405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2,581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2,618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3,582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1,639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01999"/>
                  </a:ext>
                </a:extLst>
              </a:tr>
              <a:tr h="237687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Effectiveness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5401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B37ED69-39BD-4CE8-BD4C-20108FE513EC}"/>
              </a:ext>
            </a:extLst>
          </p:cNvPr>
          <p:cNvSpPr txBox="1"/>
          <p:nvPr/>
        </p:nvSpPr>
        <p:spPr>
          <a:xfrm>
            <a:off x="817958" y="6377241"/>
            <a:ext cx="6977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Effectiveness = Uplift per GRP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7B5B5-D937-460D-8DEF-8F3BD3CE108D}"/>
              </a:ext>
            </a:extLst>
          </p:cNvPr>
          <p:cNvSpPr txBox="1"/>
          <p:nvPr/>
        </p:nvSpPr>
        <p:spPr>
          <a:xfrm>
            <a:off x="11454451" y="1990056"/>
            <a:ext cx="10217769" cy="42165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i="1" dirty="0"/>
              <a:t>&lt;SN&gt; </a:t>
            </a:r>
            <a:r>
              <a:rPr lang="en-US" b="1" i="1" dirty="0"/>
              <a:t>Formatting and commentary</a:t>
            </a:r>
            <a:endParaRPr lang="en-US" sz="1400" b="1" i="1" dirty="0"/>
          </a:p>
          <a:p>
            <a:endParaRPr lang="en-US" sz="1400" i="1" dirty="0"/>
          </a:p>
          <a:p>
            <a:r>
              <a:rPr lang="en-US" sz="1400" i="1" dirty="0"/>
              <a:t>Can we include some SOV comment</a:t>
            </a:r>
          </a:p>
          <a:p>
            <a:endParaRPr lang="en-US" sz="1400" i="1" dirty="0"/>
          </a:p>
          <a:p>
            <a:r>
              <a:rPr lang="en-US" b="1" i="1" dirty="0"/>
              <a:t>Identify and report possible reasons for differences across states and within state</a:t>
            </a:r>
          </a:p>
          <a:p>
            <a:endParaRPr lang="en-US" b="1" i="1" dirty="0"/>
          </a:p>
          <a:p>
            <a:r>
              <a:rPr lang="en-US" b="1" i="1" dirty="0"/>
              <a:t>Add MUC w state names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Hamid (Done) – </a:t>
            </a:r>
          </a:p>
          <a:p>
            <a:r>
              <a:rPr lang="en-US" sz="1400" dirty="0"/>
              <a:t>Total effectiveness follow the Size of Market concept really well, MH been the lowest. possibly, </a:t>
            </a:r>
          </a:p>
          <a:p>
            <a:endParaRPr lang="en-US" sz="1400" dirty="0"/>
          </a:p>
          <a:p>
            <a:r>
              <a:rPr lang="en-US" sz="1400" dirty="0"/>
              <a:t>MH and UP the effectiveness is lower due to Size of Brand in the Market</a:t>
            </a:r>
          </a:p>
          <a:p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Coke Meals</a:t>
            </a:r>
            <a:r>
              <a:rPr lang="en-US" sz="1400" dirty="0"/>
              <a:t> performed best in Haryana and not as much in Punjab could be due to Language difference. Coke Meal is available only in Hindi language, and Haryana is a Hindi speaking state while in Punjab &gt;90% people speak Punjabi and watch regional channels more</a:t>
            </a:r>
          </a:p>
          <a:p>
            <a:endParaRPr lang="en-US" sz="1400" dirty="0"/>
          </a:p>
          <a:p>
            <a:r>
              <a:rPr lang="en-US" sz="1400" dirty="0"/>
              <a:t>Stock up, Coke Meal and Diwali outperformed in Haryana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8EC008-F3BE-4E4E-BBB0-65176B00A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216449"/>
              </p:ext>
            </p:extLst>
          </p:nvPr>
        </p:nvGraphicFramePr>
        <p:xfrm>
          <a:off x="2863298" y="5626549"/>
          <a:ext cx="8745608" cy="622935"/>
        </p:xfrm>
        <a:graphic>
          <a:graphicData uri="http://schemas.openxmlformats.org/drawingml/2006/table">
            <a:tbl>
              <a:tblPr/>
              <a:tblGrid>
                <a:gridCol w="1046093">
                  <a:extLst>
                    <a:ext uri="{9D8B030D-6E8A-4147-A177-3AD203B41FA5}">
                      <a16:colId xmlns:a16="http://schemas.microsoft.com/office/drawing/2014/main" val="737074537"/>
                    </a:ext>
                  </a:extLst>
                </a:gridCol>
                <a:gridCol w="1539903">
                  <a:extLst>
                    <a:ext uri="{9D8B030D-6E8A-4147-A177-3AD203B41FA5}">
                      <a16:colId xmlns:a16="http://schemas.microsoft.com/office/drawing/2014/main" val="739334987"/>
                    </a:ext>
                  </a:extLst>
                </a:gridCol>
                <a:gridCol w="1539903">
                  <a:extLst>
                    <a:ext uri="{9D8B030D-6E8A-4147-A177-3AD203B41FA5}">
                      <a16:colId xmlns:a16="http://schemas.microsoft.com/office/drawing/2014/main" val="3563762644"/>
                    </a:ext>
                  </a:extLst>
                </a:gridCol>
                <a:gridCol w="1539903">
                  <a:extLst>
                    <a:ext uri="{9D8B030D-6E8A-4147-A177-3AD203B41FA5}">
                      <a16:colId xmlns:a16="http://schemas.microsoft.com/office/drawing/2014/main" val="2793215500"/>
                    </a:ext>
                  </a:extLst>
                </a:gridCol>
                <a:gridCol w="1539903">
                  <a:extLst>
                    <a:ext uri="{9D8B030D-6E8A-4147-A177-3AD203B41FA5}">
                      <a16:colId xmlns:a16="http://schemas.microsoft.com/office/drawing/2014/main" val="1494854335"/>
                    </a:ext>
                  </a:extLst>
                </a:gridCol>
                <a:gridCol w="1539903">
                  <a:extLst>
                    <a:ext uri="{9D8B030D-6E8A-4147-A177-3AD203B41FA5}">
                      <a16:colId xmlns:a16="http://schemas.microsoft.com/office/drawing/2014/main" val="3061975541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Helvetica" panose="020B0604020202020204" pitchFamily="34" charset="0"/>
                        </a:rPr>
                        <a:t> Delhi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Helvetica" panose="020B0604020202020204" pitchFamily="34" charset="0"/>
                        </a:rPr>
                        <a:t> Punjab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Helvetica" panose="020B0604020202020204" pitchFamily="34" charset="0"/>
                        </a:rPr>
                        <a:t> Haryana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Helvetica" panose="020B0604020202020204" pitchFamily="34" charset="0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Helvetica" panose="020B0604020202020204" pitchFamily="34" charset="0"/>
                        </a:rPr>
                        <a:t>Uttar Pradesh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273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Pop.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9898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Brand VOL (MM)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4465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2950D1-CCAB-4046-973E-5B208881E74B}"/>
              </a:ext>
            </a:extLst>
          </p:cNvPr>
          <p:cNvSpPr txBox="1"/>
          <p:nvPr/>
        </p:nvSpPr>
        <p:spPr>
          <a:xfrm>
            <a:off x="11717048" y="6354580"/>
            <a:ext cx="3274274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&lt;SN&gt; Why is formatting still not done. Slide 29 has black borders and a different format. </a:t>
            </a:r>
          </a:p>
          <a:p>
            <a:endParaRPr lang="en-US" dirty="0"/>
          </a:p>
          <a:p>
            <a:r>
              <a:rPr lang="en-US" dirty="0"/>
              <a:t>COMMENTARY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48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34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8A3078C-3FFA-4D5E-9D91-B5DEBC199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67779"/>
              </p:ext>
            </p:extLst>
          </p:nvPr>
        </p:nvGraphicFramePr>
        <p:xfrm>
          <a:off x="990600" y="1160463"/>
          <a:ext cx="10794626" cy="41137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315176">
                  <a:extLst>
                    <a:ext uri="{9D8B030D-6E8A-4147-A177-3AD203B41FA5}">
                      <a16:colId xmlns:a16="http://schemas.microsoft.com/office/drawing/2014/main" val="2066488900"/>
                    </a:ext>
                  </a:extLst>
                </a:gridCol>
                <a:gridCol w="1695890">
                  <a:extLst>
                    <a:ext uri="{9D8B030D-6E8A-4147-A177-3AD203B41FA5}">
                      <a16:colId xmlns:a16="http://schemas.microsoft.com/office/drawing/2014/main" val="2089785058"/>
                    </a:ext>
                  </a:extLst>
                </a:gridCol>
                <a:gridCol w="1695890">
                  <a:extLst>
                    <a:ext uri="{9D8B030D-6E8A-4147-A177-3AD203B41FA5}">
                      <a16:colId xmlns:a16="http://schemas.microsoft.com/office/drawing/2014/main" val="2553210621"/>
                    </a:ext>
                  </a:extLst>
                </a:gridCol>
                <a:gridCol w="1695890">
                  <a:extLst>
                    <a:ext uri="{9D8B030D-6E8A-4147-A177-3AD203B41FA5}">
                      <a16:colId xmlns:a16="http://schemas.microsoft.com/office/drawing/2014/main" val="86898900"/>
                    </a:ext>
                  </a:extLst>
                </a:gridCol>
                <a:gridCol w="1695890">
                  <a:extLst>
                    <a:ext uri="{9D8B030D-6E8A-4147-A177-3AD203B41FA5}">
                      <a16:colId xmlns:a16="http://schemas.microsoft.com/office/drawing/2014/main" val="1025729532"/>
                    </a:ext>
                  </a:extLst>
                </a:gridCol>
                <a:gridCol w="1695890">
                  <a:extLst>
                    <a:ext uri="{9D8B030D-6E8A-4147-A177-3AD203B41FA5}">
                      <a16:colId xmlns:a16="http://schemas.microsoft.com/office/drawing/2014/main" val="1599437756"/>
                    </a:ext>
                  </a:extLst>
                </a:gridCol>
              </a:tblGrid>
              <a:tr h="641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rPr>
                        <a:t>ROI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3372556"/>
                  </a:ext>
                </a:extLst>
              </a:tr>
              <a:tr h="95363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Delhi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Punjab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Haryana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Uttar Pradesh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769546"/>
                  </a:ext>
                </a:extLst>
              </a:tr>
              <a:tr h="503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rPr>
                        <a:t>Facebook/Instagram</a:t>
                      </a:r>
                    </a:p>
                  </a:txBody>
                  <a:tcPr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5.2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551844"/>
                  </a:ext>
                </a:extLst>
              </a:tr>
              <a:tr h="503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rPr>
                        <a:t>Hotstar</a:t>
                      </a:r>
                    </a:p>
                  </a:txBody>
                  <a:tcPr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11170"/>
                  </a:ext>
                </a:extLst>
              </a:tr>
              <a:tr h="503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rPr>
                        <a:t>YouTube</a:t>
                      </a:r>
                    </a:p>
                  </a:txBody>
                  <a:tcPr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55044"/>
                  </a:ext>
                </a:extLst>
              </a:tr>
              <a:tr h="503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rPr>
                        <a:t>Cinema</a:t>
                      </a:r>
                    </a:p>
                  </a:txBody>
                  <a:tcPr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11810"/>
                  </a:ext>
                </a:extLst>
              </a:tr>
              <a:tr h="503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rPr>
                        <a:t>OOH</a:t>
                      </a:r>
                    </a:p>
                  </a:txBody>
                  <a:tcPr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1.3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9372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ED664AF-E3AC-4F10-968E-6BF9B87EBD49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21595FF-FA4C-456A-BC5B-93112EB9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99" y="120337"/>
            <a:ext cx="9729330" cy="7819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Hotstar campaigns during the IPL and PKL season resulted in a high ROI 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3EC02-1078-4DA5-86D9-C4663C812D20}"/>
              </a:ext>
            </a:extLst>
          </p:cNvPr>
          <p:cNvSpPr txBox="1"/>
          <p:nvPr/>
        </p:nvSpPr>
        <p:spPr>
          <a:xfrm>
            <a:off x="817958" y="6377241"/>
            <a:ext cx="6977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Note: ROI adjusted for Nielsen To Shipment Coverage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E910B-7FF3-4257-80FC-8687B1C52555}"/>
              </a:ext>
            </a:extLst>
          </p:cNvPr>
          <p:cNvSpPr txBox="1"/>
          <p:nvPr/>
        </p:nvSpPr>
        <p:spPr>
          <a:xfrm>
            <a:off x="9005812" y="5492803"/>
            <a:ext cx="2990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Facebook shared higher ROI’s mainly due to cost effective campaigns.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E8BE7-DF1F-492B-A290-CD0F0C835D26}"/>
              </a:ext>
            </a:extLst>
          </p:cNvPr>
          <p:cNvSpPr txBox="1"/>
          <p:nvPr/>
        </p:nvSpPr>
        <p:spPr>
          <a:xfrm>
            <a:off x="5507238" y="5506055"/>
            <a:ext cx="299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OOH performed better in some states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780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9084" y="6602667"/>
            <a:ext cx="287383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35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664AF-E3AC-4F10-968E-6BF9B87EBD49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13C4E-DE35-45CC-9379-5326F58FAF02}"/>
              </a:ext>
            </a:extLst>
          </p:cNvPr>
          <p:cNvSpPr txBox="1"/>
          <p:nvPr/>
        </p:nvSpPr>
        <p:spPr>
          <a:xfrm>
            <a:off x="6896100" y="4962716"/>
            <a:ext cx="488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Lower per capita </a:t>
            </a:r>
            <a:r>
              <a:rPr lang="en-US" b="1" dirty="0">
                <a:solidFill>
                  <a:prstClr val="black"/>
                </a:solidFill>
                <a:latin typeface="Helvetica"/>
              </a:rPr>
              <a:t>media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reach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Uttar Pradesh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&amp;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Maharashtra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led to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lower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contributions to Effectiveness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AC2F9-1916-4798-B747-B43048096FDA}"/>
              </a:ext>
            </a:extLst>
          </p:cNvPr>
          <p:cNvSpPr txBox="1"/>
          <p:nvPr/>
        </p:nvSpPr>
        <p:spPr>
          <a:xfrm>
            <a:off x="3029083" y="4962716"/>
            <a:ext cx="2990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Lower spend on other Digital platforms except Hotstar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A9BFD98-3F8D-4236-B131-7BC80B2D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99" y="105823"/>
            <a:ext cx="9370222" cy="7819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Hotstart</a:t>
            </a:r>
            <a:r>
              <a:rPr lang="en-US" dirty="0"/>
              <a:t> was the only touchpoint with significant spends in most of the states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1AF810-30C5-403A-9FD0-13116855B630}"/>
              </a:ext>
            </a:extLst>
          </p:cNvPr>
          <p:cNvSpPr txBox="1"/>
          <p:nvPr/>
        </p:nvSpPr>
        <p:spPr>
          <a:xfrm>
            <a:off x="817958" y="6377241"/>
            <a:ext cx="6977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Note: Incremental volume Per Million Impression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2F16F68-7688-4AC5-9B20-54B6D9F93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06463"/>
              </p:ext>
            </p:extLst>
          </p:nvPr>
        </p:nvGraphicFramePr>
        <p:xfrm>
          <a:off x="990599" y="1160464"/>
          <a:ext cx="10644808" cy="345792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283043">
                  <a:extLst>
                    <a:ext uri="{9D8B030D-6E8A-4147-A177-3AD203B41FA5}">
                      <a16:colId xmlns:a16="http://schemas.microsoft.com/office/drawing/2014/main" val="2066488900"/>
                    </a:ext>
                  </a:extLst>
                </a:gridCol>
                <a:gridCol w="1672353">
                  <a:extLst>
                    <a:ext uri="{9D8B030D-6E8A-4147-A177-3AD203B41FA5}">
                      <a16:colId xmlns:a16="http://schemas.microsoft.com/office/drawing/2014/main" val="2089785058"/>
                    </a:ext>
                  </a:extLst>
                </a:gridCol>
                <a:gridCol w="1672353">
                  <a:extLst>
                    <a:ext uri="{9D8B030D-6E8A-4147-A177-3AD203B41FA5}">
                      <a16:colId xmlns:a16="http://schemas.microsoft.com/office/drawing/2014/main" val="2553210621"/>
                    </a:ext>
                  </a:extLst>
                </a:gridCol>
                <a:gridCol w="1672353">
                  <a:extLst>
                    <a:ext uri="{9D8B030D-6E8A-4147-A177-3AD203B41FA5}">
                      <a16:colId xmlns:a16="http://schemas.microsoft.com/office/drawing/2014/main" val="86898900"/>
                    </a:ext>
                  </a:extLst>
                </a:gridCol>
                <a:gridCol w="1672353">
                  <a:extLst>
                    <a:ext uri="{9D8B030D-6E8A-4147-A177-3AD203B41FA5}">
                      <a16:colId xmlns:a16="http://schemas.microsoft.com/office/drawing/2014/main" val="1025729532"/>
                    </a:ext>
                  </a:extLst>
                </a:gridCol>
                <a:gridCol w="1672353">
                  <a:extLst>
                    <a:ext uri="{9D8B030D-6E8A-4147-A177-3AD203B41FA5}">
                      <a16:colId xmlns:a16="http://schemas.microsoft.com/office/drawing/2014/main" val="1599437756"/>
                    </a:ext>
                  </a:extLst>
                </a:gridCol>
              </a:tblGrid>
              <a:tr h="714113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I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rPr>
                        <a:t>Effectiveness (Incremental UC’s Per Million Impressions)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3372556"/>
                  </a:ext>
                </a:extLst>
              </a:tr>
              <a:tr h="1061575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Delhi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Punjab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Haryana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Uttar Pradesh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769546"/>
                  </a:ext>
                </a:extLst>
              </a:tr>
              <a:tr h="560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rPr>
                        <a:t>Facebook/Instagram</a:t>
                      </a:r>
                    </a:p>
                  </a:txBody>
                  <a:tcPr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3,628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1,048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1,631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834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444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926642"/>
                  </a:ext>
                </a:extLst>
              </a:tr>
              <a:tr h="560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rPr>
                        <a:t>Hotstar</a:t>
                      </a:r>
                    </a:p>
                  </a:txBody>
                  <a:tcPr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2,688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1,787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3,994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1,124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1,060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11170"/>
                  </a:ext>
                </a:extLst>
              </a:tr>
              <a:tr h="56074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rPr>
                        <a:t>YouTube</a:t>
                      </a:r>
                    </a:p>
                  </a:txBody>
                  <a:tcPr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5,581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1,291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6,787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i="0" u="none" strike="noStrike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773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55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892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9084" y="6602667"/>
            <a:ext cx="287383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664AF-E3AC-4F10-968E-6BF9B87EBD49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A9BFD98-3F8D-4236-B131-7BC80B2D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98" y="105823"/>
            <a:ext cx="10049275" cy="781994"/>
          </a:xfrm>
        </p:spPr>
        <p:txBody>
          <a:bodyPr>
            <a:normAutofit fontScale="90000"/>
          </a:bodyPr>
          <a:lstStyle/>
          <a:p>
            <a:r>
              <a:rPr lang="en-US" dirty="0"/>
              <a:t>Celebrity ads activation worked better than Event activation. Ranbir Kapoor outperformed across markets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1AF810-30C5-403A-9FD0-13116855B630}"/>
              </a:ext>
            </a:extLst>
          </p:cNvPr>
          <p:cNvSpPr txBox="1"/>
          <p:nvPr/>
        </p:nvSpPr>
        <p:spPr>
          <a:xfrm>
            <a:off x="817958" y="6377241"/>
            <a:ext cx="6977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Note: ROI adjusted for Nielsen To Shipment Coverage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AE7024-B32F-4FE7-B483-F27A82DA596D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395259"/>
          <a:ext cx="10684564" cy="4981983"/>
        </p:xfrm>
        <a:graphic>
          <a:graphicData uri="http://schemas.openxmlformats.org/drawingml/2006/table">
            <a:tbl>
              <a:tblPr/>
              <a:tblGrid>
                <a:gridCol w="971324">
                  <a:extLst>
                    <a:ext uri="{9D8B030D-6E8A-4147-A177-3AD203B41FA5}">
                      <a16:colId xmlns:a16="http://schemas.microsoft.com/office/drawing/2014/main" val="105605079"/>
                    </a:ext>
                  </a:extLst>
                </a:gridCol>
                <a:gridCol w="971324">
                  <a:extLst>
                    <a:ext uri="{9D8B030D-6E8A-4147-A177-3AD203B41FA5}">
                      <a16:colId xmlns:a16="http://schemas.microsoft.com/office/drawing/2014/main" val="3318838534"/>
                    </a:ext>
                  </a:extLst>
                </a:gridCol>
                <a:gridCol w="971324">
                  <a:extLst>
                    <a:ext uri="{9D8B030D-6E8A-4147-A177-3AD203B41FA5}">
                      <a16:colId xmlns:a16="http://schemas.microsoft.com/office/drawing/2014/main" val="1567585731"/>
                    </a:ext>
                  </a:extLst>
                </a:gridCol>
                <a:gridCol w="971324">
                  <a:extLst>
                    <a:ext uri="{9D8B030D-6E8A-4147-A177-3AD203B41FA5}">
                      <a16:colId xmlns:a16="http://schemas.microsoft.com/office/drawing/2014/main" val="2784681925"/>
                    </a:ext>
                  </a:extLst>
                </a:gridCol>
                <a:gridCol w="971324">
                  <a:extLst>
                    <a:ext uri="{9D8B030D-6E8A-4147-A177-3AD203B41FA5}">
                      <a16:colId xmlns:a16="http://schemas.microsoft.com/office/drawing/2014/main" val="955952032"/>
                    </a:ext>
                  </a:extLst>
                </a:gridCol>
                <a:gridCol w="971324">
                  <a:extLst>
                    <a:ext uri="{9D8B030D-6E8A-4147-A177-3AD203B41FA5}">
                      <a16:colId xmlns:a16="http://schemas.microsoft.com/office/drawing/2014/main" val="339283653"/>
                    </a:ext>
                  </a:extLst>
                </a:gridCol>
                <a:gridCol w="971324">
                  <a:extLst>
                    <a:ext uri="{9D8B030D-6E8A-4147-A177-3AD203B41FA5}">
                      <a16:colId xmlns:a16="http://schemas.microsoft.com/office/drawing/2014/main" val="785920388"/>
                    </a:ext>
                  </a:extLst>
                </a:gridCol>
                <a:gridCol w="971324">
                  <a:extLst>
                    <a:ext uri="{9D8B030D-6E8A-4147-A177-3AD203B41FA5}">
                      <a16:colId xmlns:a16="http://schemas.microsoft.com/office/drawing/2014/main" val="2856271337"/>
                    </a:ext>
                  </a:extLst>
                </a:gridCol>
                <a:gridCol w="971324">
                  <a:extLst>
                    <a:ext uri="{9D8B030D-6E8A-4147-A177-3AD203B41FA5}">
                      <a16:colId xmlns:a16="http://schemas.microsoft.com/office/drawing/2014/main" val="1917117220"/>
                    </a:ext>
                  </a:extLst>
                </a:gridCol>
                <a:gridCol w="971324">
                  <a:extLst>
                    <a:ext uri="{9D8B030D-6E8A-4147-A177-3AD203B41FA5}">
                      <a16:colId xmlns:a16="http://schemas.microsoft.com/office/drawing/2014/main" val="3664956493"/>
                    </a:ext>
                  </a:extLst>
                </a:gridCol>
                <a:gridCol w="971324">
                  <a:extLst>
                    <a:ext uri="{9D8B030D-6E8A-4147-A177-3AD203B41FA5}">
                      <a16:colId xmlns:a16="http://schemas.microsoft.com/office/drawing/2014/main" val="2134527128"/>
                    </a:ext>
                  </a:extLst>
                </a:gridCol>
              </a:tblGrid>
              <a:tr h="49873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elhi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</a:t>
                      </a:r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unjab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</a:t>
                      </a:r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aryana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Uttar </a:t>
                      </a:r>
                      <a:b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Pradesh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99409"/>
                  </a:ext>
                </a:extLst>
              </a:tr>
              <a:tr h="4987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</a:t>
                      </a:r>
                      <a:b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(000’UC)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ROI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</a:t>
                      </a:r>
                      <a:b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(000’UC)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ROI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</a:t>
                      </a:r>
                      <a:b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(000’UC)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ROI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</a:t>
                      </a:r>
                      <a:b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(000’UC)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ROI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</a:t>
                      </a:r>
                      <a:b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(000’UC)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ROI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706220"/>
                  </a:ext>
                </a:extLst>
              </a:tr>
              <a:tr h="796903">
                <a:tc>
                  <a:txBody>
                    <a:bodyPr/>
                    <a:lstStyle/>
                    <a:p>
                      <a:pPr lvl="0"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22.3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84793"/>
                  </a:ext>
                </a:extLst>
              </a:tr>
              <a:tr h="796903">
                <a:tc>
                  <a:txBody>
                    <a:bodyPr/>
                    <a:lstStyle/>
                    <a:p>
                      <a:pPr lvl="0"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30.6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045627"/>
                  </a:ext>
                </a:extLst>
              </a:tr>
              <a:tr h="796903">
                <a:tc>
                  <a:txBody>
                    <a:bodyPr/>
                    <a:lstStyle/>
                    <a:p>
                      <a:pPr lvl="0" algn="ctr" fontAlgn="b"/>
                      <a:endParaRPr lang="en-US" sz="1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 15.6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2.5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14.6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2.1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27.3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3.9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1.5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0.6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13814"/>
                  </a:ext>
                </a:extLst>
              </a:tr>
              <a:tr h="796903">
                <a:tc>
                  <a:txBody>
                    <a:bodyPr/>
                    <a:lstStyle/>
                    <a:p>
                      <a:pPr lvl="0" algn="ctr" fontAlgn="b"/>
                      <a:endParaRPr lang="en-US" sz="1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9.9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69096"/>
                  </a:ext>
                </a:extLst>
              </a:tr>
              <a:tr h="796903">
                <a:tc>
                  <a:txBody>
                    <a:bodyPr/>
                    <a:lstStyle/>
                    <a:p>
                      <a:pPr lvl="0" algn="ctr" fontAlgn="b"/>
                      <a:endParaRPr lang="en-US" sz="14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44.7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1.7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46.9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1.6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56.7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9.3 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 2.4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0097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E65AC52-326F-42B7-9CB9-FA3BE379B2C6}"/>
              </a:ext>
            </a:extLst>
          </p:cNvPr>
          <p:cNvSpPr txBox="1"/>
          <p:nvPr/>
        </p:nvSpPr>
        <p:spPr>
          <a:xfrm>
            <a:off x="817958" y="1025927"/>
            <a:ext cx="928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All </a:t>
            </a:r>
            <a:r>
              <a:rPr lang="en-US" b="1" dirty="0">
                <a:solidFill>
                  <a:prstClr val="black"/>
                </a:solidFill>
                <a:latin typeface="Helvetica"/>
              </a:rPr>
              <a:t>India activations from Ranbir &amp; Diljit under performed due to lower Brand Share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pic>
        <p:nvPicPr>
          <p:cNvPr id="7" name="Picture 6" descr="A picture containing person, mirror, dryer, person&#10;&#10;Description automatically generated">
            <a:extLst>
              <a:ext uri="{FF2B5EF4-FFF2-40B4-BE49-F238E27FC236}">
                <a16:creationId xmlns:a16="http://schemas.microsoft.com/office/drawing/2014/main" id="{E4F11F4E-196D-4DF2-A9B8-05A5D49D01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" t="7431" r="19392" b="11661"/>
          <a:stretch/>
        </p:blipFill>
        <p:spPr>
          <a:xfrm>
            <a:off x="1007165" y="5584825"/>
            <a:ext cx="935935" cy="787400"/>
          </a:xfrm>
          <a:prstGeom prst="rect">
            <a:avLst/>
          </a:prstGeom>
        </p:spPr>
      </p:pic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05460A6-EE9D-4FEA-B2A8-E7186DF2B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6" y="3956824"/>
            <a:ext cx="935934" cy="853301"/>
          </a:xfrm>
          <a:prstGeom prst="rect">
            <a:avLst/>
          </a:prstGeom>
        </p:spPr>
      </p:pic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A028C1ED-6BF5-474D-920E-EA4CAA6E07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2" t="4859" r="7909" b="7707"/>
          <a:stretch/>
        </p:blipFill>
        <p:spPr>
          <a:xfrm>
            <a:off x="1015793" y="2393950"/>
            <a:ext cx="935934" cy="786846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9B0C3AF-B9F7-4E2E-9103-70C516CD6F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58" y="4787900"/>
            <a:ext cx="950669" cy="774700"/>
          </a:xfrm>
          <a:prstGeom prst="rect">
            <a:avLst/>
          </a:prstGeom>
        </p:spPr>
      </p:pic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77F20A65-F195-4DC6-8466-2F23D8781F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197225"/>
            <a:ext cx="970390" cy="7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73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EFF47-3C08-4D13-BF1B-0E6832DF1835}"/>
              </a:ext>
            </a:extLst>
          </p:cNvPr>
          <p:cNvSpPr txBox="1"/>
          <p:nvPr/>
        </p:nvSpPr>
        <p:spPr>
          <a:xfrm>
            <a:off x="112542" y="3273844"/>
            <a:ext cx="461665" cy="31034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[ 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03151A2-9404-436B-B7D0-0ACE50DC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4912" y="6602667"/>
            <a:ext cx="3222174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609A635-6738-40C5-86B5-322E41E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D1618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21396-4C06-4A7F-A952-9EE5D9F88D65}"/>
              </a:ext>
            </a:extLst>
          </p:cNvPr>
          <p:cNvSpPr txBox="1"/>
          <p:nvPr/>
        </p:nvSpPr>
        <p:spPr>
          <a:xfrm>
            <a:off x="817958" y="6642556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[ ]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00574D-CACD-49A7-BEF9-F0C2F09D2195}"/>
              </a:ext>
            </a:extLst>
          </p:cNvPr>
          <p:cNvSpPr/>
          <p:nvPr/>
        </p:nvSpPr>
        <p:spPr>
          <a:xfrm>
            <a:off x="-2248" y="0"/>
            <a:ext cx="12192000" cy="6858000"/>
          </a:xfrm>
          <a:prstGeom prst="rect">
            <a:avLst/>
          </a:prstGeom>
          <a:solidFill>
            <a:srgbClr val="16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965BD-88E4-493F-959E-C475A16AE6C2}"/>
              </a:ext>
            </a:extLst>
          </p:cNvPr>
          <p:cNvSpPr/>
          <p:nvPr/>
        </p:nvSpPr>
        <p:spPr>
          <a:xfrm>
            <a:off x="1019331" y="1"/>
            <a:ext cx="11172669" cy="6858000"/>
          </a:xfrm>
          <a:prstGeom prst="rect">
            <a:avLst/>
          </a:prstGeom>
          <a:solidFill>
            <a:srgbClr val="474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EED3D2-7C39-4068-80F6-F83E5711A311}"/>
              </a:ext>
            </a:extLst>
          </p:cNvPr>
          <p:cNvGrpSpPr/>
          <p:nvPr/>
        </p:nvGrpSpPr>
        <p:grpSpPr>
          <a:xfrm>
            <a:off x="1164367" y="2362810"/>
            <a:ext cx="10389842" cy="936694"/>
            <a:chOff x="1395386" y="2624486"/>
            <a:chExt cx="10389842" cy="93669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37D62B-45B8-4978-B994-1871187D7745}"/>
                </a:ext>
              </a:extLst>
            </p:cNvPr>
            <p:cNvSpPr txBox="1"/>
            <p:nvPr/>
          </p:nvSpPr>
          <p:spPr>
            <a:xfrm>
              <a:off x="1395386" y="2624486"/>
              <a:ext cx="94012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</a:rPr>
                <a:t>THANK YOU!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9E47142-7A05-4961-9761-9D1A5D5ADF3B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86" y="3561180"/>
              <a:ext cx="1038984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879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EFF47-3C08-4D13-BF1B-0E6832DF1835}"/>
              </a:ext>
            </a:extLst>
          </p:cNvPr>
          <p:cNvSpPr txBox="1"/>
          <p:nvPr/>
        </p:nvSpPr>
        <p:spPr>
          <a:xfrm>
            <a:off x="112542" y="3273844"/>
            <a:ext cx="461665" cy="31034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[ 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03151A2-9404-436B-B7D0-0ACE50DC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4912" y="6602667"/>
            <a:ext cx="3222174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609A635-6738-40C5-86B5-322E41E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D1618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21396-4C06-4A7F-A952-9EE5D9F88D65}"/>
              </a:ext>
            </a:extLst>
          </p:cNvPr>
          <p:cNvSpPr txBox="1"/>
          <p:nvPr/>
        </p:nvSpPr>
        <p:spPr>
          <a:xfrm>
            <a:off x="817958" y="6642556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[ ]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00574D-CACD-49A7-BEF9-F0C2F09D2195}"/>
              </a:ext>
            </a:extLst>
          </p:cNvPr>
          <p:cNvSpPr/>
          <p:nvPr/>
        </p:nvSpPr>
        <p:spPr>
          <a:xfrm>
            <a:off x="-2248" y="0"/>
            <a:ext cx="12192000" cy="6858000"/>
          </a:xfrm>
          <a:prstGeom prst="rect">
            <a:avLst/>
          </a:prstGeom>
          <a:solidFill>
            <a:srgbClr val="16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965BD-88E4-493F-959E-C475A16AE6C2}"/>
              </a:ext>
            </a:extLst>
          </p:cNvPr>
          <p:cNvSpPr/>
          <p:nvPr/>
        </p:nvSpPr>
        <p:spPr>
          <a:xfrm>
            <a:off x="1019331" y="1"/>
            <a:ext cx="11172669" cy="6858000"/>
          </a:xfrm>
          <a:prstGeom prst="rect">
            <a:avLst/>
          </a:prstGeom>
          <a:solidFill>
            <a:srgbClr val="474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EED3D2-7C39-4068-80F6-F83E5711A311}"/>
              </a:ext>
            </a:extLst>
          </p:cNvPr>
          <p:cNvGrpSpPr/>
          <p:nvPr/>
        </p:nvGrpSpPr>
        <p:grpSpPr>
          <a:xfrm>
            <a:off x="1164367" y="2362810"/>
            <a:ext cx="10389842" cy="936694"/>
            <a:chOff x="1395386" y="2624486"/>
            <a:chExt cx="10389842" cy="93669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37D62B-45B8-4978-B994-1871187D7745}"/>
                </a:ext>
              </a:extLst>
            </p:cNvPr>
            <p:cNvSpPr txBox="1"/>
            <p:nvPr/>
          </p:nvSpPr>
          <p:spPr>
            <a:xfrm>
              <a:off x="1395386" y="2624486"/>
              <a:ext cx="94012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</a:rPr>
                <a:t>APPENDIX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9E47142-7A05-4961-9761-9D1A5D5ADF3B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86" y="3561180"/>
              <a:ext cx="1038984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7226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499" y="145772"/>
            <a:ext cx="9997286" cy="781994"/>
          </a:xfrm>
        </p:spPr>
        <p:txBody>
          <a:bodyPr>
            <a:noAutofit/>
          </a:bodyPr>
          <a:lstStyle/>
          <a:p>
            <a:r>
              <a:rPr lang="en-US" sz="2600" dirty="0"/>
              <a:t>Improved effect from 2019 Share a Coke (Packaging intervention)</a:t>
            </a:r>
          </a:p>
        </p:txBody>
      </p:sp>
      <p:sp>
        <p:nvSpPr>
          <p:cNvPr id="71" name="Footer Placeholder 5">
            <a:extLst>
              <a:ext uri="{FF2B5EF4-FFF2-40B4-BE49-F238E27FC236}">
                <a16:creationId xmlns:a16="http://schemas.microsoft.com/office/drawing/2014/main" id="{A5DA3C10-275D-4B4F-9446-D41E2882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FA4567-8951-4FE6-AFFC-E2B37179FBD5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pic>
        <p:nvPicPr>
          <p:cNvPr id="3" name="Picture 2" descr="A close up of a bottle&#10;&#10;Description automatically generated">
            <a:extLst>
              <a:ext uri="{FF2B5EF4-FFF2-40B4-BE49-F238E27FC236}">
                <a16:creationId xmlns:a16="http://schemas.microsoft.com/office/drawing/2014/main" id="{68C8D290-0753-403C-86C3-9AED2244E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03495"/>
            <a:ext cx="2767219" cy="1694208"/>
          </a:xfrm>
          <a:prstGeom prst="rect">
            <a:avLst/>
          </a:prstGeom>
        </p:spPr>
      </p:pic>
      <p:pic>
        <p:nvPicPr>
          <p:cNvPr id="6" name="Picture 5" descr="A bottle of wine&#10;&#10;Description automatically generated">
            <a:extLst>
              <a:ext uri="{FF2B5EF4-FFF2-40B4-BE49-F238E27FC236}">
                <a16:creationId xmlns:a16="http://schemas.microsoft.com/office/drawing/2014/main" id="{B964531F-9058-46EE-938A-71E06E6F3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291" y="2003495"/>
            <a:ext cx="2836794" cy="189577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0376BD-2F03-4071-90E8-D933DBB2F18D}"/>
              </a:ext>
            </a:extLst>
          </p:cNvPr>
          <p:cNvSpPr/>
          <p:nvPr/>
        </p:nvSpPr>
        <p:spPr>
          <a:xfrm>
            <a:off x="9775381" y="1183799"/>
            <a:ext cx="822960" cy="27432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0.38%</a:t>
            </a:r>
            <a:r>
              <a:rPr lang="en-IN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32CF48-418A-47DE-B826-5AEE9D5896F4}"/>
              </a:ext>
            </a:extLst>
          </p:cNvPr>
          <p:cNvSpPr/>
          <p:nvPr/>
        </p:nvSpPr>
        <p:spPr>
          <a:xfrm>
            <a:off x="2048688" y="1183799"/>
            <a:ext cx="822960" cy="2743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0.26%</a:t>
            </a:r>
            <a:r>
              <a:rPr lang="en-IN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CF635-13AC-424E-B7C4-8A69BFC153A1}"/>
              </a:ext>
            </a:extLst>
          </p:cNvPr>
          <p:cNvSpPr txBox="1"/>
          <p:nvPr/>
        </p:nvSpPr>
        <p:spPr>
          <a:xfrm>
            <a:off x="980661" y="1506790"/>
            <a:ext cx="3007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Share a Coke – </a:t>
            </a:r>
            <a:br>
              <a:rPr lang="en-US" sz="1200" b="1" dirty="0"/>
            </a:br>
            <a:r>
              <a:rPr lang="en-US" sz="1200" b="1" dirty="0"/>
              <a:t>Can, ASSP, OTG packs only(2018)</a:t>
            </a:r>
            <a:endParaRPr lang="en-IN" sz="1200" b="1" dirty="0"/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B8387B21-EA38-43DB-BFE3-EFD3CC5300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430989"/>
              </p:ext>
            </p:extLst>
          </p:nvPr>
        </p:nvGraphicFramePr>
        <p:xfrm>
          <a:off x="1763486" y="3867461"/>
          <a:ext cx="8665029" cy="2735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755DD34-1C95-439F-B229-97896CCB77D4}"/>
              </a:ext>
            </a:extLst>
          </p:cNvPr>
          <p:cNvSpPr txBox="1"/>
          <p:nvPr/>
        </p:nvSpPr>
        <p:spPr>
          <a:xfrm>
            <a:off x="8683291" y="1506790"/>
            <a:ext cx="3007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Share a Coke – </a:t>
            </a:r>
            <a:br>
              <a:rPr lang="en-US" sz="1200" b="1" dirty="0"/>
            </a:br>
            <a:r>
              <a:rPr lang="en-US" sz="1200" b="1" dirty="0"/>
              <a:t>All packs except Cans (2019)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34307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499" y="0"/>
            <a:ext cx="10048644" cy="781994"/>
          </a:xfrm>
        </p:spPr>
        <p:txBody>
          <a:bodyPr>
            <a:normAutofit/>
          </a:bodyPr>
          <a:lstStyle/>
          <a:p>
            <a:r>
              <a:rPr lang="en-US" sz="2800" dirty="0"/>
              <a:t>Model Architecture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4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68793-1126-4A84-9BDB-7406B1404C66}"/>
              </a:ext>
            </a:extLst>
          </p:cNvPr>
          <p:cNvSpPr txBox="1"/>
          <p:nvPr/>
        </p:nvSpPr>
        <p:spPr>
          <a:xfrm>
            <a:off x="817958" y="6602667"/>
            <a:ext cx="9637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Nielsen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cxnSp>
        <p:nvCxnSpPr>
          <p:cNvPr id="136" name="Elbow Connector 26">
            <a:extLst>
              <a:ext uri="{FF2B5EF4-FFF2-40B4-BE49-F238E27FC236}">
                <a16:creationId xmlns:a16="http://schemas.microsoft.com/office/drawing/2014/main" id="{B7B5525C-21E5-41F4-B342-35269AF2E72B}"/>
              </a:ext>
            </a:extLst>
          </p:cNvPr>
          <p:cNvCxnSpPr/>
          <p:nvPr/>
        </p:nvCxnSpPr>
        <p:spPr>
          <a:xfrm rot="16200000" flipV="1">
            <a:off x="4787337" y="2458918"/>
            <a:ext cx="3716037" cy="1976441"/>
          </a:xfrm>
          <a:prstGeom prst="bentConnector3">
            <a:avLst>
              <a:gd name="adj1" fmla="val 35441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EA0A7E7-A5A5-442F-B85E-EC511EC63140}"/>
              </a:ext>
            </a:extLst>
          </p:cNvPr>
          <p:cNvSpPr/>
          <p:nvPr/>
        </p:nvSpPr>
        <p:spPr>
          <a:xfrm>
            <a:off x="4164490" y="1175856"/>
            <a:ext cx="3011794" cy="39188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Nielsen Offtake</a:t>
            </a:r>
          </a:p>
        </p:txBody>
      </p:sp>
      <p:graphicFrame>
        <p:nvGraphicFramePr>
          <p:cNvPr id="138" name="Table 137">
            <a:extLst>
              <a:ext uri="{FF2B5EF4-FFF2-40B4-BE49-F238E27FC236}">
                <a16:creationId xmlns:a16="http://schemas.microsoft.com/office/drawing/2014/main" id="{41FE4C1E-057C-4F89-B51B-86FD12DF396C}"/>
              </a:ext>
            </a:extLst>
          </p:cNvPr>
          <p:cNvGraphicFramePr>
            <a:graphicFrameLocks noGrp="1"/>
          </p:cNvGraphicFramePr>
          <p:nvPr/>
        </p:nvGraphicFramePr>
        <p:xfrm>
          <a:off x="817958" y="1736646"/>
          <a:ext cx="3924437" cy="4468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5520">
                  <a:extLst>
                    <a:ext uri="{9D8B030D-6E8A-4147-A177-3AD203B41FA5}">
                      <a16:colId xmlns:a16="http://schemas.microsoft.com/office/drawing/2014/main" val="3147754984"/>
                    </a:ext>
                  </a:extLst>
                </a:gridCol>
              </a:tblGrid>
              <a:tr h="451879">
                <a:tc rowSpan="7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Uncontrollable</a:t>
                      </a:r>
                    </a:p>
                  </a:txBody>
                  <a:tcPr vert="vert27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5 Macro Environment</a:t>
                      </a:r>
                    </a:p>
                  </a:txBody>
                  <a:tcPr vert="vert270" anchor="ctr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Weather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Temperature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Precipitation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1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Economy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State Domestic Product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Unemployment 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27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3 Competition</a:t>
                      </a:r>
                    </a:p>
                  </a:txBody>
                  <a:tcPr vert="vert270" anchor="ctr">
                    <a:solidFill>
                      <a:srgbClr val="FF00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Execution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Distribution: ND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2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Stocking: IPS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466984"/>
                  </a:ext>
                </a:extLst>
              </a:tr>
              <a:tr h="6884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Retail Price by pack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29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Marketing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TV GRPs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720A0837-0C27-49B4-B9EC-0A5DDDB94240}"/>
              </a:ext>
            </a:extLst>
          </p:cNvPr>
          <p:cNvGraphicFramePr>
            <a:graphicFrameLocks noGrp="1"/>
          </p:cNvGraphicFramePr>
          <p:nvPr/>
        </p:nvGraphicFramePr>
        <p:xfrm>
          <a:off x="6348955" y="1675256"/>
          <a:ext cx="5703036" cy="4530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8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873">
                <a:tc>
                  <a:txBody>
                    <a:bodyPr/>
                    <a:lstStyle/>
                    <a:p>
                      <a:r>
                        <a:rPr lang="en-US" sz="1200" i="0" dirty="0"/>
                        <a:t>Distribution: ND, No. of stores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Distribution</a:t>
                      </a: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2 Execution</a:t>
                      </a:r>
                    </a:p>
                  </a:txBody>
                  <a:tcPr vert="vert" anchor="ctr">
                    <a:solidFill>
                      <a:srgbClr val="FF0000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Controllable</a:t>
                      </a:r>
                    </a:p>
                  </a:txBody>
                  <a:tcPr vert="vert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47">
                <a:tc>
                  <a:txBody>
                    <a:bodyPr/>
                    <a:lstStyle/>
                    <a:p>
                      <a:r>
                        <a:rPr lang="en-US" sz="1200" i="0" dirty="0"/>
                        <a:t>Stocking:</a:t>
                      </a:r>
                      <a:r>
                        <a:rPr lang="en-US" sz="1200" i="0" baseline="0" dirty="0"/>
                        <a:t> IPS, OOS, SOTS </a:t>
                      </a:r>
                      <a:endParaRPr lang="en-US" sz="1200" i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123">
                <a:tc>
                  <a:txBody>
                    <a:bodyPr/>
                    <a:lstStyle/>
                    <a:p>
                      <a:r>
                        <a:rPr lang="en-US" sz="1200" i="0" dirty="0"/>
                        <a:t>Visibility: SOCF, SOWF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606">
                <a:tc>
                  <a:txBody>
                    <a:bodyPr/>
                    <a:lstStyle/>
                    <a:p>
                      <a:r>
                        <a:rPr lang="en-US" sz="1200" i="0" dirty="0"/>
                        <a:t>Retail Price by pack, CPI adjusted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212">
                <a:tc gridSpan="2">
                  <a:txBody>
                    <a:bodyPr/>
                    <a:lstStyle/>
                    <a:p>
                      <a:r>
                        <a:rPr lang="en-US" sz="1200" i="0" dirty="0"/>
                        <a:t>Assets(Celebrities and Cricket Assets), Sampling, Consumer Promotions, Packaging Change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 Marketing</a:t>
                      </a:r>
                    </a:p>
                  </a:txBody>
                  <a:tcPr vert="vert" anchor="ctr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426">
                <a:tc>
                  <a:txBody>
                    <a:bodyPr/>
                    <a:lstStyle/>
                    <a:p>
                      <a:r>
                        <a:rPr lang="en-US" sz="1200" i="0" dirty="0"/>
                        <a:t>TV GRPs by campaign, SOV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Media</a:t>
                      </a:r>
                    </a:p>
                  </a:txBody>
                  <a:tcPr vert="vert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vert="vert270"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212">
                <a:tc>
                  <a:txBody>
                    <a:bodyPr/>
                    <a:lstStyle/>
                    <a:p>
                      <a:r>
                        <a:rPr lang="en-US" sz="1200" i="0" dirty="0"/>
                        <a:t>Spend on OOH, Radio, Print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4212">
                <a:tc>
                  <a:txBody>
                    <a:bodyPr/>
                    <a:lstStyle/>
                    <a:p>
                      <a:r>
                        <a:rPr lang="en-US" sz="1200" i="0" dirty="0"/>
                        <a:t>Digital impressions: Facebook, Hotstar, YouTube, Instagram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40" name="Elbow Connector 13">
            <a:extLst>
              <a:ext uri="{FF2B5EF4-FFF2-40B4-BE49-F238E27FC236}">
                <a16:creationId xmlns:a16="http://schemas.microsoft.com/office/drawing/2014/main" id="{5EA8C3D0-ED6E-466A-B800-4F1F718C86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92467" y="2315379"/>
            <a:ext cx="2432017" cy="883249"/>
          </a:xfrm>
          <a:prstGeom prst="bentConnector3">
            <a:avLst>
              <a:gd name="adj1" fmla="val -27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ight Brace 140">
            <a:extLst>
              <a:ext uri="{FF2B5EF4-FFF2-40B4-BE49-F238E27FC236}">
                <a16:creationId xmlns:a16="http://schemas.microsoft.com/office/drawing/2014/main" id="{4B1B4DBC-76EC-44EA-B753-6059DE0ABD95}"/>
              </a:ext>
            </a:extLst>
          </p:cNvPr>
          <p:cNvSpPr/>
          <p:nvPr/>
        </p:nvSpPr>
        <p:spPr>
          <a:xfrm>
            <a:off x="4754123" y="1733410"/>
            <a:ext cx="462051" cy="4472158"/>
          </a:xfrm>
          <a:prstGeom prst="rightBrac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2" name="Right Brace 141">
            <a:extLst>
              <a:ext uri="{FF2B5EF4-FFF2-40B4-BE49-F238E27FC236}">
                <a16:creationId xmlns:a16="http://schemas.microsoft.com/office/drawing/2014/main" id="{B9D20005-3D58-4C52-A965-EB249B7498FD}"/>
              </a:ext>
            </a:extLst>
          </p:cNvPr>
          <p:cNvSpPr/>
          <p:nvPr/>
        </p:nvSpPr>
        <p:spPr>
          <a:xfrm flipH="1">
            <a:off x="5861843" y="1650576"/>
            <a:ext cx="478840" cy="4558228"/>
          </a:xfrm>
          <a:prstGeom prst="rightBrac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553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499" y="0"/>
            <a:ext cx="10301066" cy="781994"/>
          </a:xfrm>
        </p:spPr>
        <p:txBody>
          <a:bodyPr>
            <a:noAutofit/>
          </a:bodyPr>
          <a:lstStyle/>
          <a:p>
            <a:r>
              <a:rPr lang="en-IN" sz="2800" dirty="0"/>
              <a:t>Strong Baseline across states. Better marketing strategy led to higher incremental and Baseline effect in Delhi</a:t>
            </a:r>
            <a:endParaRPr lang="en-US" sz="28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40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1F5059-2E97-4B5E-A4FC-C9CF880BCC76}"/>
              </a:ext>
            </a:extLst>
          </p:cNvPr>
          <p:cNvGraphicFramePr>
            <a:graphicFrameLocks noGrp="1"/>
          </p:cNvGraphicFramePr>
          <p:nvPr/>
        </p:nvGraphicFramePr>
        <p:xfrm>
          <a:off x="810342" y="1712687"/>
          <a:ext cx="10974888" cy="303158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057058">
                  <a:extLst>
                    <a:ext uri="{9D8B030D-6E8A-4147-A177-3AD203B41FA5}">
                      <a16:colId xmlns:a16="http://schemas.microsoft.com/office/drawing/2014/main" val="2868161133"/>
                    </a:ext>
                  </a:extLst>
                </a:gridCol>
                <a:gridCol w="1583566">
                  <a:extLst>
                    <a:ext uri="{9D8B030D-6E8A-4147-A177-3AD203B41FA5}">
                      <a16:colId xmlns:a16="http://schemas.microsoft.com/office/drawing/2014/main" val="1586793585"/>
                    </a:ext>
                  </a:extLst>
                </a:gridCol>
                <a:gridCol w="1583566">
                  <a:extLst>
                    <a:ext uri="{9D8B030D-6E8A-4147-A177-3AD203B41FA5}">
                      <a16:colId xmlns:a16="http://schemas.microsoft.com/office/drawing/2014/main" val="1914866601"/>
                    </a:ext>
                  </a:extLst>
                </a:gridCol>
                <a:gridCol w="1583566">
                  <a:extLst>
                    <a:ext uri="{9D8B030D-6E8A-4147-A177-3AD203B41FA5}">
                      <a16:colId xmlns:a16="http://schemas.microsoft.com/office/drawing/2014/main" val="3605293766"/>
                    </a:ext>
                  </a:extLst>
                </a:gridCol>
                <a:gridCol w="1583566">
                  <a:extLst>
                    <a:ext uri="{9D8B030D-6E8A-4147-A177-3AD203B41FA5}">
                      <a16:colId xmlns:a16="http://schemas.microsoft.com/office/drawing/2014/main" val="458985399"/>
                    </a:ext>
                  </a:extLst>
                </a:gridCol>
                <a:gridCol w="1583566">
                  <a:extLst>
                    <a:ext uri="{9D8B030D-6E8A-4147-A177-3AD203B41FA5}">
                      <a16:colId xmlns:a16="http://schemas.microsoft.com/office/drawing/2014/main" val="2977412835"/>
                    </a:ext>
                  </a:extLst>
                </a:gridCol>
              </a:tblGrid>
              <a:tr h="33194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rPr>
                        <a:t>Offtake Breakdown 2019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053506"/>
                  </a:ext>
                </a:extLst>
              </a:tr>
              <a:tr h="35428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rPr>
                        <a:t>Delhi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rPr>
                        <a:t>Punjab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rPr>
                        <a:t>H</a:t>
                      </a:r>
                      <a:r>
                        <a:rPr lang="en-US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rPr>
                        <a:t>aryana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rPr>
                        <a:t>Maharashtra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rPr>
                        <a:t>Uttar Pradesh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73752"/>
                  </a:ext>
                </a:extLst>
              </a:tr>
              <a:tr h="354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rPr>
                        <a:t>2019 Total Offtake (MUC)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6738395"/>
                  </a:ext>
                </a:extLst>
              </a:tr>
              <a:tr h="641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rPr>
                        <a:t>Media Impact on Incremental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16.8%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(1.7 MUC)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10.6%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(1.2 MUC)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13.8%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(1.9 MUC)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8.0%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(0.2 MUC)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8.7%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(0.3 MUC)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3637401"/>
                  </a:ext>
                </a:extLst>
              </a:tr>
              <a:tr h="641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rPr>
                        <a:t>Media Impact on Baseline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12.3%</a:t>
                      </a:r>
                      <a:b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2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(1.3 MUC)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6.5%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(0.7 MUC)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5.0%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(0.7 MUC)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5.5%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(0.2 MUC)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7.6%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2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(0.2 MUC)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4804979"/>
                  </a:ext>
                </a:extLst>
              </a:tr>
              <a:tr h="3542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Helvetica" panose="020B0604020202020204" pitchFamily="34" charset="0"/>
                        </a:rPr>
                        <a:t>Baseline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70.9%</a:t>
                      </a:r>
                    </a:p>
                    <a:p>
                      <a:pPr algn="ctr" rtl="0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(7.3 MUC)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82.9%</a:t>
                      </a:r>
                    </a:p>
                    <a:p>
                      <a:pPr algn="ctr" rtl="0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(9.2 MUC)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81.2%</a:t>
                      </a:r>
                    </a:p>
                    <a:p>
                      <a:pPr algn="ctr" rtl="0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(11.5 MUC)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86.5%</a:t>
                      </a:r>
                    </a:p>
                    <a:p>
                      <a:pPr algn="ctr" rtl="0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(2.6 MUC)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83.7%</a:t>
                      </a:r>
                    </a:p>
                    <a:p>
                      <a:pPr algn="ctr" rtl="0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2.6 MUC)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37282"/>
                  </a:ext>
                </a:extLst>
              </a:tr>
              <a:tr h="354284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937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7A8913-0F51-48D1-A3F6-B03444F6B270}"/>
              </a:ext>
            </a:extLst>
          </p:cNvPr>
          <p:cNvSpPr txBox="1"/>
          <p:nvPr/>
        </p:nvSpPr>
        <p:spPr>
          <a:xfrm>
            <a:off x="817958" y="6642556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4E52E-143C-44A9-85FF-B65273925E30}"/>
              </a:ext>
            </a:extLst>
          </p:cNvPr>
          <p:cNvSpPr txBox="1"/>
          <p:nvPr/>
        </p:nvSpPr>
        <p:spPr>
          <a:xfrm>
            <a:off x="1849673" y="5000075"/>
            <a:ext cx="41290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Strong Baseline across the 5 states (~Above 80%) a reflection of higher brand equity ensures stronger consumer preference &amp; lower customer churn-out rate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7B69A-277E-4C4C-A2B3-1F01A86C6157}"/>
              </a:ext>
            </a:extLst>
          </p:cNvPr>
          <p:cNvSpPr txBox="1"/>
          <p:nvPr/>
        </p:nvSpPr>
        <p:spPr>
          <a:xfrm>
            <a:off x="7301464" y="5000075"/>
            <a:ext cx="39134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Incremental Media had been effective in contributing to the total sales in Delhi, Punjab &amp; Haryana due to higher quantum of GRPs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5161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498" y="0"/>
            <a:ext cx="10791397" cy="781994"/>
          </a:xfrm>
        </p:spPr>
        <p:txBody>
          <a:bodyPr>
            <a:noAutofit/>
          </a:bodyPr>
          <a:lstStyle/>
          <a:p>
            <a:r>
              <a:rPr lang="en-IN" sz="2400" dirty="0"/>
              <a:t>Hotstar and TV were the key contributors to 2019 offtake sales. Large impact from OOH &amp; Consumer promotion in Delhi</a:t>
            </a:r>
            <a:endParaRPr lang="en-US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41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772FA28-6D73-4015-B1F6-A63843BDDE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9227878"/>
              </p:ext>
            </p:extLst>
          </p:nvPr>
        </p:nvGraphicFramePr>
        <p:xfrm>
          <a:off x="738631" y="783393"/>
          <a:ext cx="10714738" cy="3619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9FB40DA9-B6DF-4B06-8CD2-05876662AFE6}"/>
              </a:ext>
            </a:extLst>
          </p:cNvPr>
          <p:cNvSpPr/>
          <p:nvPr/>
        </p:nvSpPr>
        <p:spPr>
          <a:xfrm rot="10800000">
            <a:off x="2673608" y="4269964"/>
            <a:ext cx="1175658" cy="1376198"/>
          </a:xfrm>
          <a:prstGeom prst="downArrow">
            <a:avLst>
              <a:gd name="adj1" fmla="val 50000"/>
              <a:gd name="adj2" fmla="val 5987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TV Activity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3A6830-77CF-4688-8C18-39DBDE30275F}"/>
              </a:ext>
            </a:extLst>
          </p:cNvPr>
          <p:cNvSpPr txBox="1"/>
          <p:nvPr/>
        </p:nvSpPr>
        <p:spPr>
          <a:xfrm>
            <a:off x="2363594" y="5630404"/>
            <a:ext cx="1795684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Andhra Pradesh: +1,635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Tamil Nadu: +1,924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West Bengal: +1,351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8669B8A-6C56-4977-B484-A31166EF3D34}"/>
              </a:ext>
            </a:extLst>
          </p:cNvPr>
          <p:cNvSpPr/>
          <p:nvPr/>
        </p:nvSpPr>
        <p:spPr>
          <a:xfrm rot="10800000">
            <a:off x="5803608" y="4318000"/>
            <a:ext cx="1175658" cy="1257300"/>
          </a:xfrm>
          <a:prstGeom prst="downArrow">
            <a:avLst>
              <a:gd name="adj1" fmla="val 50000"/>
              <a:gd name="adj2" fmla="val 59877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Hotstar</a:t>
            </a:r>
            <a:b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Impressions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8CF414-DD86-4623-8C18-796392299CD7}"/>
              </a:ext>
            </a:extLst>
          </p:cNvPr>
          <p:cNvSpPr txBox="1"/>
          <p:nvPr/>
        </p:nvSpPr>
        <p:spPr>
          <a:xfrm>
            <a:off x="5493594" y="5572338"/>
            <a:ext cx="1803699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Andhra Pradesh: +509%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Tamil Nadu: +470%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Uttar Pradesh: +159%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West Bengal: +257%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ABDDC-3492-48A0-BCFE-BF395B22E0B6}"/>
              </a:ext>
            </a:extLst>
          </p:cNvPr>
          <p:cNvSpPr txBox="1"/>
          <p:nvPr/>
        </p:nvSpPr>
        <p:spPr>
          <a:xfrm>
            <a:off x="817958" y="6642556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915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499" y="159024"/>
            <a:ext cx="9997286" cy="781994"/>
          </a:xfrm>
        </p:spPr>
        <p:txBody>
          <a:bodyPr>
            <a:noAutofit/>
          </a:bodyPr>
          <a:lstStyle/>
          <a:p>
            <a:r>
              <a:rPr lang="en-IN" sz="2800" dirty="0"/>
              <a:t>TV had highest baseline contribution. Large contribution  from OOH due to consistent investment starting from 2015</a:t>
            </a:r>
            <a:endParaRPr lang="en-US" sz="28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42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94461763-49C4-4509-ADB1-41CFA52BC9A7}"/>
              </a:ext>
            </a:extLst>
          </p:cNvPr>
          <p:cNvGraphicFramePr/>
          <p:nvPr/>
        </p:nvGraphicFramePr>
        <p:xfrm>
          <a:off x="640081" y="4494508"/>
          <a:ext cx="5455921" cy="2007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FD6A1C-8D83-4E7D-90C8-3F11DFF3C9C1}"/>
              </a:ext>
            </a:extLst>
          </p:cNvPr>
          <p:cNvSpPr txBox="1"/>
          <p:nvPr/>
        </p:nvSpPr>
        <p:spPr>
          <a:xfrm>
            <a:off x="817958" y="6642556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29B3937-5BFC-480A-B4F0-A85752931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8044790"/>
              </p:ext>
            </p:extLst>
          </p:nvPr>
        </p:nvGraphicFramePr>
        <p:xfrm>
          <a:off x="738631" y="783393"/>
          <a:ext cx="10714738" cy="3619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BC96E0D-DFB5-45C4-8FFB-CA7C8765C23B}"/>
              </a:ext>
            </a:extLst>
          </p:cNvPr>
          <p:cNvGraphicFramePr/>
          <p:nvPr/>
        </p:nvGraphicFramePr>
        <p:xfrm>
          <a:off x="6194552" y="4494508"/>
          <a:ext cx="5455921" cy="20078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EF91EE-A6DB-467A-A342-9628A72C705E}"/>
              </a:ext>
            </a:extLst>
          </p:cNvPr>
          <p:cNvCxnSpPr>
            <a:cxnSpLocks/>
          </p:cNvCxnSpPr>
          <p:nvPr/>
        </p:nvCxnSpPr>
        <p:spPr>
          <a:xfrm>
            <a:off x="6182646" y="4587504"/>
            <a:ext cx="0" cy="18751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F037FF-FABE-4970-9245-1D5603844E57}"/>
              </a:ext>
            </a:extLst>
          </p:cNvPr>
          <p:cNvCxnSpPr>
            <a:cxnSpLocks/>
          </p:cNvCxnSpPr>
          <p:nvPr/>
        </p:nvCxnSpPr>
        <p:spPr>
          <a:xfrm flipH="1">
            <a:off x="817958" y="4432762"/>
            <a:ext cx="109672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485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498" y="105823"/>
            <a:ext cx="10049275" cy="6281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Most effective campaigns across states-Baseline 2018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4EEF-1C96-4128-9282-D795E3BB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642BADC-3E82-44EA-8A63-25ADFFDC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43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7BF8D-8AD9-4D7B-8AC2-434824C2016F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BB5EA2-34AA-4941-8950-801B1703BDC0}"/>
              </a:ext>
            </a:extLst>
          </p:cNvPr>
          <p:cNvGraphicFramePr>
            <a:graphicFrameLocks noGrp="1"/>
          </p:cNvGraphicFramePr>
          <p:nvPr/>
        </p:nvGraphicFramePr>
        <p:xfrm>
          <a:off x="817958" y="733947"/>
          <a:ext cx="11201764" cy="544864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1485">
                  <a:extLst>
                    <a:ext uri="{9D8B030D-6E8A-4147-A177-3AD203B41FA5}">
                      <a16:colId xmlns:a16="http://schemas.microsoft.com/office/drawing/2014/main" val="691212755"/>
                    </a:ext>
                  </a:extLst>
                </a:gridCol>
                <a:gridCol w="3289460">
                  <a:extLst>
                    <a:ext uri="{9D8B030D-6E8A-4147-A177-3AD203B41FA5}">
                      <a16:colId xmlns:a16="http://schemas.microsoft.com/office/drawing/2014/main" val="91818258"/>
                    </a:ext>
                  </a:extLst>
                </a:gridCol>
                <a:gridCol w="1110262">
                  <a:extLst>
                    <a:ext uri="{9D8B030D-6E8A-4147-A177-3AD203B41FA5}">
                      <a16:colId xmlns:a16="http://schemas.microsoft.com/office/drawing/2014/main" val="2705392547"/>
                    </a:ext>
                  </a:extLst>
                </a:gridCol>
                <a:gridCol w="1242881">
                  <a:extLst>
                    <a:ext uri="{9D8B030D-6E8A-4147-A177-3AD203B41FA5}">
                      <a16:colId xmlns:a16="http://schemas.microsoft.com/office/drawing/2014/main" val="2623031718"/>
                    </a:ext>
                  </a:extLst>
                </a:gridCol>
                <a:gridCol w="1299419">
                  <a:extLst>
                    <a:ext uri="{9D8B030D-6E8A-4147-A177-3AD203B41FA5}">
                      <a16:colId xmlns:a16="http://schemas.microsoft.com/office/drawing/2014/main" val="2072931274"/>
                    </a:ext>
                  </a:extLst>
                </a:gridCol>
                <a:gridCol w="1299419">
                  <a:extLst>
                    <a:ext uri="{9D8B030D-6E8A-4147-A177-3AD203B41FA5}">
                      <a16:colId xmlns:a16="http://schemas.microsoft.com/office/drawing/2014/main" val="3650609576"/>
                    </a:ext>
                  </a:extLst>
                </a:gridCol>
                <a:gridCol w="1299419">
                  <a:extLst>
                    <a:ext uri="{9D8B030D-6E8A-4147-A177-3AD203B41FA5}">
                      <a16:colId xmlns:a16="http://schemas.microsoft.com/office/drawing/2014/main" val="385951307"/>
                    </a:ext>
                  </a:extLst>
                </a:gridCol>
                <a:gridCol w="1299419">
                  <a:extLst>
                    <a:ext uri="{9D8B030D-6E8A-4147-A177-3AD203B41FA5}">
                      <a16:colId xmlns:a16="http://schemas.microsoft.com/office/drawing/2014/main" val="1167312933"/>
                    </a:ext>
                  </a:extLst>
                </a:gridCol>
              </a:tblGrid>
              <a:tr h="8432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```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Delhi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Punjab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Haryana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Uttar Pradesh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86049"/>
                  </a:ext>
                </a:extLst>
              </a:tr>
              <a:tr h="383785">
                <a:tc rowSpan="12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Festive2018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 (MUC)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46443027"/>
                  </a:ext>
                </a:extLst>
              </a:tr>
              <a:tr h="383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706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526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44038227"/>
                  </a:ext>
                </a:extLst>
              </a:tr>
              <a:tr h="383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Effectiveness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141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10460"/>
                  </a:ext>
                </a:extLst>
              </a:tr>
              <a:tr h="383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SAC Bhai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 (MUC)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0.15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4653801"/>
                  </a:ext>
                </a:extLst>
              </a:tr>
              <a:tr h="383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GRPs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1,789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1,585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636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1073919"/>
                  </a:ext>
                </a:extLst>
              </a:tr>
              <a:tr h="383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Effectiveness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565776"/>
                  </a:ext>
                </a:extLst>
              </a:tr>
              <a:tr h="383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SAC Boss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 (MUC)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8426955"/>
                  </a:ext>
                </a:extLst>
              </a:tr>
              <a:tr h="383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GRPs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615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2888192"/>
                  </a:ext>
                </a:extLst>
              </a:tr>
              <a:tr h="383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Effectiveness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936949"/>
                  </a:ext>
                </a:extLst>
              </a:tr>
              <a:tr h="383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SAC Father Son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 (MUC)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1072012"/>
                  </a:ext>
                </a:extLst>
              </a:tr>
              <a:tr h="383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GRPs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1,674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1,465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503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6661921"/>
                  </a:ext>
                </a:extLst>
              </a:tr>
              <a:tr h="383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Effectiveness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25377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B37ED69-39BD-4CE8-BD4C-20108FE513EC}"/>
              </a:ext>
            </a:extLst>
          </p:cNvPr>
          <p:cNvSpPr txBox="1"/>
          <p:nvPr/>
        </p:nvSpPr>
        <p:spPr>
          <a:xfrm>
            <a:off x="817958" y="6377241"/>
            <a:ext cx="6977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Effectiveness = Uplift per GRP</a:t>
            </a:r>
          </a:p>
        </p:txBody>
      </p:sp>
    </p:spTree>
    <p:extLst>
      <p:ext uri="{BB962C8B-B14F-4D97-AF65-F5344CB8AC3E}">
        <p14:creationId xmlns:p14="http://schemas.microsoft.com/office/powerpoint/2010/main" val="38216430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498" y="105823"/>
            <a:ext cx="10049275" cy="6281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Most effective campaigns across states-Baseline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74EEF-1C96-4128-9282-D795E3BB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642BADC-3E82-44EA-8A63-25ADFFDC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44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7BF8D-8AD9-4D7B-8AC2-434824C2016F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BB5EA2-34AA-4941-8950-801B1703BDC0}"/>
              </a:ext>
            </a:extLst>
          </p:cNvPr>
          <p:cNvGraphicFramePr>
            <a:graphicFrameLocks noGrp="1"/>
          </p:cNvGraphicFramePr>
          <p:nvPr/>
        </p:nvGraphicFramePr>
        <p:xfrm>
          <a:off x="817958" y="733947"/>
          <a:ext cx="11201764" cy="564329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61485">
                  <a:extLst>
                    <a:ext uri="{9D8B030D-6E8A-4147-A177-3AD203B41FA5}">
                      <a16:colId xmlns:a16="http://schemas.microsoft.com/office/drawing/2014/main" val="691212755"/>
                    </a:ext>
                  </a:extLst>
                </a:gridCol>
                <a:gridCol w="3289460">
                  <a:extLst>
                    <a:ext uri="{9D8B030D-6E8A-4147-A177-3AD203B41FA5}">
                      <a16:colId xmlns:a16="http://schemas.microsoft.com/office/drawing/2014/main" val="91818258"/>
                    </a:ext>
                  </a:extLst>
                </a:gridCol>
                <a:gridCol w="1110262">
                  <a:extLst>
                    <a:ext uri="{9D8B030D-6E8A-4147-A177-3AD203B41FA5}">
                      <a16:colId xmlns:a16="http://schemas.microsoft.com/office/drawing/2014/main" val="2705392547"/>
                    </a:ext>
                  </a:extLst>
                </a:gridCol>
                <a:gridCol w="1242881">
                  <a:extLst>
                    <a:ext uri="{9D8B030D-6E8A-4147-A177-3AD203B41FA5}">
                      <a16:colId xmlns:a16="http://schemas.microsoft.com/office/drawing/2014/main" val="2623031718"/>
                    </a:ext>
                  </a:extLst>
                </a:gridCol>
                <a:gridCol w="1299419">
                  <a:extLst>
                    <a:ext uri="{9D8B030D-6E8A-4147-A177-3AD203B41FA5}">
                      <a16:colId xmlns:a16="http://schemas.microsoft.com/office/drawing/2014/main" val="2072931274"/>
                    </a:ext>
                  </a:extLst>
                </a:gridCol>
                <a:gridCol w="1299419">
                  <a:extLst>
                    <a:ext uri="{9D8B030D-6E8A-4147-A177-3AD203B41FA5}">
                      <a16:colId xmlns:a16="http://schemas.microsoft.com/office/drawing/2014/main" val="3650609576"/>
                    </a:ext>
                  </a:extLst>
                </a:gridCol>
                <a:gridCol w="1299419">
                  <a:extLst>
                    <a:ext uri="{9D8B030D-6E8A-4147-A177-3AD203B41FA5}">
                      <a16:colId xmlns:a16="http://schemas.microsoft.com/office/drawing/2014/main" val="385951307"/>
                    </a:ext>
                  </a:extLst>
                </a:gridCol>
                <a:gridCol w="1299419">
                  <a:extLst>
                    <a:ext uri="{9D8B030D-6E8A-4147-A177-3AD203B41FA5}">
                      <a16:colId xmlns:a16="http://schemas.microsoft.com/office/drawing/2014/main" val="1167312933"/>
                    </a:ext>
                  </a:extLst>
                </a:gridCol>
              </a:tblGrid>
              <a:tr h="72099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```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Delhi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Punjab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Haryana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Maharashtra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Uttar Pradesh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86049"/>
                  </a:ext>
                </a:extLst>
              </a:tr>
              <a:tr h="328153">
                <a:tc rowSpan="15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GB" sz="1200" b="1" u="none" strike="noStrike" kern="1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 (MUC)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8913857"/>
                  </a:ext>
                </a:extLst>
              </a:tr>
              <a:tr h="328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12thMan Coke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GRPs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60649330"/>
                  </a:ext>
                </a:extLst>
              </a:tr>
              <a:tr h="328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GB" sz="1200" b="1" u="none" strike="noStrike" kern="120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Effectiveness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66626"/>
                  </a:ext>
                </a:extLst>
              </a:tr>
              <a:tr h="328153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Coke Meals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 (MUC)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0.12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60793227"/>
                  </a:ext>
                </a:extLst>
              </a:tr>
              <a:tr h="328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1,400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691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691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1,193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558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29287126"/>
                  </a:ext>
                </a:extLst>
              </a:tr>
              <a:tr h="328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Effectiveness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412597"/>
                  </a:ext>
                </a:extLst>
              </a:tr>
              <a:tr h="328153">
                <a:tc vMerge="1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Diwali2019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 (MUC)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20857340"/>
                  </a:ext>
                </a:extLst>
              </a:tr>
              <a:tr h="328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646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292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0742693"/>
                  </a:ext>
                </a:extLst>
              </a:tr>
              <a:tr h="328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Effectiveness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957716"/>
                  </a:ext>
                </a:extLst>
              </a:tr>
              <a:tr h="328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Say it with coke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 (MUC)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362496"/>
                  </a:ext>
                </a:extLst>
              </a:tr>
              <a:tr h="328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GRPs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1,971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1,246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1,547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765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4877772"/>
                  </a:ext>
                </a:extLst>
              </a:tr>
              <a:tr h="328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Effectiveness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7817199"/>
                  </a:ext>
                </a:extLst>
              </a:tr>
              <a:tr h="328153">
                <a:tc v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tock 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Uplift (MUC)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457461"/>
                  </a:ext>
                </a:extLst>
              </a:tr>
              <a:tr h="328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GRPs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205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304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28561136"/>
                  </a:ext>
                </a:extLst>
              </a:tr>
              <a:tr h="328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Effectiveness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Helvetica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5824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B37ED69-39BD-4CE8-BD4C-20108FE513EC}"/>
              </a:ext>
            </a:extLst>
          </p:cNvPr>
          <p:cNvSpPr txBox="1"/>
          <p:nvPr/>
        </p:nvSpPr>
        <p:spPr>
          <a:xfrm>
            <a:off x="817958" y="6377241"/>
            <a:ext cx="6977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Effectiveness = Uplift per GRP</a:t>
            </a:r>
          </a:p>
        </p:txBody>
      </p:sp>
    </p:spTree>
    <p:extLst>
      <p:ext uri="{BB962C8B-B14F-4D97-AF65-F5344CB8AC3E}">
        <p14:creationId xmlns:p14="http://schemas.microsoft.com/office/powerpoint/2010/main" val="23149896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499" y="0"/>
            <a:ext cx="9997286" cy="781994"/>
          </a:xfrm>
        </p:spPr>
        <p:txBody>
          <a:bodyPr>
            <a:noAutofit/>
          </a:bodyPr>
          <a:lstStyle/>
          <a:p>
            <a:r>
              <a:rPr lang="en-IN" sz="2800" dirty="0"/>
              <a:t>Historical Model outputs - Coke</a:t>
            </a:r>
            <a:endParaRPr lang="en-US" sz="28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2667"/>
            <a:ext cx="570296" cy="361464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6580-0B24-4FC5-B355-3B92A81B6C9B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6D37F-C3E1-4EEB-BACB-8C2D529C2E9F}"/>
              </a:ext>
            </a:extLst>
          </p:cNvPr>
          <p:cNvSpPr txBox="1"/>
          <p:nvPr/>
        </p:nvSpPr>
        <p:spPr>
          <a:xfrm>
            <a:off x="817958" y="5760634"/>
            <a:ext cx="10730151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[]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3F8586-FE53-4997-8CE6-CA310551281A}"/>
              </a:ext>
            </a:extLst>
          </p:cNvPr>
          <p:cNvGraphicFramePr>
            <a:graphicFrameLocks noGrp="1"/>
          </p:cNvGraphicFramePr>
          <p:nvPr/>
        </p:nvGraphicFramePr>
        <p:xfrm>
          <a:off x="994230" y="1177037"/>
          <a:ext cx="10790998" cy="3236664"/>
        </p:xfrm>
        <a:graphic>
          <a:graphicData uri="http://schemas.openxmlformats.org/drawingml/2006/table">
            <a:tbl>
              <a:tblPr/>
              <a:tblGrid>
                <a:gridCol w="3628277">
                  <a:extLst>
                    <a:ext uri="{9D8B030D-6E8A-4147-A177-3AD203B41FA5}">
                      <a16:colId xmlns:a16="http://schemas.microsoft.com/office/drawing/2014/main" val="2581491058"/>
                    </a:ext>
                  </a:extLst>
                </a:gridCol>
                <a:gridCol w="3127826">
                  <a:extLst>
                    <a:ext uri="{9D8B030D-6E8A-4147-A177-3AD203B41FA5}">
                      <a16:colId xmlns:a16="http://schemas.microsoft.com/office/drawing/2014/main" val="313195981"/>
                    </a:ext>
                  </a:extLst>
                </a:gridCol>
                <a:gridCol w="4034895">
                  <a:extLst>
                    <a:ext uri="{9D8B030D-6E8A-4147-A177-3AD203B41FA5}">
                      <a16:colId xmlns:a16="http://schemas.microsoft.com/office/drawing/2014/main" val="2747831862"/>
                    </a:ext>
                  </a:extLst>
                </a:gridCol>
              </a:tblGrid>
              <a:tr h="47866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Buckets</a:t>
                      </a:r>
                    </a:p>
                  </a:txBody>
                  <a:tcPr marL="182880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 vs 2016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H1 2018 vs H1 2017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57440"/>
                  </a:ext>
                </a:extLst>
              </a:tr>
              <a:tr h="47866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Competition Execution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341340"/>
                  </a:ext>
                </a:extLst>
              </a:tr>
              <a:tr h="45586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Competition Marketing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965670"/>
                  </a:ext>
                </a:extLst>
              </a:tr>
              <a:tr h="45586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Intervention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113141"/>
                  </a:ext>
                </a:extLst>
              </a:tr>
              <a:tr h="45586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Macro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42647"/>
                  </a:ext>
                </a:extLst>
              </a:tr>
              <a:tr h="45586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Own Execution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705032"/>
                  </a:ext>
                </a:extLst>
              </a:tr>
              <a:tr h="45586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Own Marketing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311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20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DEFF47-3C08-4D13-BF1B-0E6832DF1835}"/>
              </a:ext>
            </a:extLst>
          </p:cNvPr>
          <p:cNvSpPr txBox="1"/>
          <p:nvPr/>
        </p:nvSpPr>
        <p:spPr>
          <a:xfrm>
            <a:off x="112542" y="3273844"/>
            <a:ext cx="461665" cy="31034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[ ]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03151A2-9404-436B-B7D0-0ACE50DC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84912" y="6602667"/>
            <a:ext cx="3222174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3609A635-6738-40C5-86B5-322E41E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D1618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21396-4C06-4A7F-A952-9EE5D9F88D65}"/>
              </a:ext>
            </a:extLst>
          </p:cNvPr>
          <p:cNvSpPr txBox="1"/>
          <p:nvPr/>
        </p:nvSpPr>
        <p:spPr>
          <a:xfrm>
            <a:off x="817958" y="6642556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[ ]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00574D-CACD-49A7-BEF9-F0C2F09D2195}"/>
              </a:ext>
            </a:extLst>
          </p:cNvPr>
          <p:cNvSpPr/>
          <p:nvPr/>
        </p:nvSpPr>
        <p:spPr>
          <a:xfrm>
            <a:off x="-2248" y="0"/>
            <a:ext cx="12192000" cy="6858000"/>
          </a:xfrm>
          <a:prstGeom prst="rect">
            <a:avLst/>
          </a:prstGeom>
          <a:solidFill>
            <a:srgbClr val="16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965BD-88E4-493F-959E-C475A16AE6C2}"/>
              </a:ext>
            </a:extLst>
          </p:cNvPr>
          <p:cNvSpPr/>
          <p:nvPr/>
        </p:nvSpPr>
        <p:spPr>
          <a:xfrm>
            <a:off x="1019331" y="1"/>
            <a:ext cx="11172669" cy="6858000"/>
          </a:xfrm>
          <a:prstGeom prst="rect">
            <a:avLst/>
          </a:prstGeom>
          <a:solidFill>
            <a:srgbClr val="4742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EED3D2-7C39-4068-80F6-F83E5711A311}"/>
              </a:ext>
            </a:extLst>
          </p:cNvPr>
          <p:cNvGrpSpPr/>
          <p:nvPr/>
        </p:nvGrpSpPr>
        <p:grpSpPr>
          <a:xfrm>
            <a:off x="1164367" y="2362810"/>
            <a:ext cx="10389842" cy="936694"/>
            <a:chOff x="1395386" y="2624486"/>
            <a:chExt cx="10389842" cy="93669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37D62B-45B8-4978-B994-1871187D7745}"/>
                </a:ext>
              </a:extLst>
            </p:cNvPr>
            <p:cNvSpPr txBox="1"/>
            <p:nvPr/>
          </p:nvSpPr>
          <p:spPr>
            <a:xfrm>
              <a:off x="1395386" y="2624486"/>
              <a:ext cx="940122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/>
                  <a:ea typeface="+mn-ea"/>
                  <a:cs typeface="+mn-cs"/>
                </a:rPr>
                <a:t>SUMMARY OF GROWTH DRIVERS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9E47142-7A05-4961-9761-9D1A5D5ADF3B}"/>
                </a:ext>
              </a:extLst>
            </p:cNvPr>
            <p:cNvCxnSpPr>
              <a:cxnSpLocks/>
            </p:cNvCxnSpPr>
            <p:nvPr/>
          </p:nvCxnSpPr>
          <p:spPr>
            <a:xfrm>
              <a:off x="1395386" y="3561180"/>
              <a:ext cx="1038984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35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9DB317E-C512-4511-A7E5-DA4C3A8080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679313"/>
              </p:ext>
            </p:extLst>
          </p:nvPr>
        </p:nvGraphicFramePr>
        <p:xfrm>
          <a:off x="764499" y="928469"/>
          <a:ext cx="10616263" cy="4878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499" y="0"/>
            <a:ext cx="9997286" cy="781994"/>
          </a:xfrm>
        </p:spPr>
        <p:txBody>
          <a:bodyPr>
            <a:noAutofit/>
          </a:bodyPr>
          <a:lstStyle/>
          <a:p>
            <a:r>
              <a:rPr lang="en-IN" sz="2800" u="sng" dirty="0"/>
              <a:t>Overall Growth Summary</a:t>
            </a:r>
            <a:r>
              <a:rPr lang="en-IN" sz="2800" dirty="0"/>
              <a:t>: Number of Stores, Pricing Strategy and Media were the key levers for growth</a:t>
            </a:r>
            <a:endParaRPr lang="en-US" sz="28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2667"/>
            <a:ext cx="570296" cy="361464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6580-0B24-4FC5-B355-3B92A81B6C9B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7377C6-28D7-4F3E-B2F1-054D081E56F1}"/>
              </a:ext>
            </a:extLst>
          </p:cNvPr>
          <p:cNvSpPr txBox="1"/>
          <p:nvPr/>
        </p:nvSpPr>
        <p:spPr>
          <a:xfrm>
            <a:off x="1059788" y="1223889"/>
            <a:ext cx="7088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Total Offtake Growth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EB3E857-6659-4A5F-AE21-752B351310CE}"/>
              </a:ext>
            </a:extLst>
          </p:cNvPr>
          <p:cNvGraphicFramePr>
            <a:graphicFrameLocks noGrp="1"/>
          </p:cNvGraphicFramePr>
          <p:nvPr/>
        </p:nvGraphicFramePr>
        <p:xfrm>
          <a:off x="2857499" y="1223889"/>
          <a:ext cx="7904285" cy="34843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80857">
                  <a:extLst>
                    <a:ext uri="{9D8B030D-6E8A-4147-A177-3AD203B41FA5}">
                      <a16:colId xmlns:a16="http://schemas.microsoft.com/office/drawing/2014/main" val="3001338695"/>
                    </a:ext>
                  </a:extLst>
                </a:gridCol>
                <a:gridCol w="1580857">
                  <a:extLst>
                    <a:ext uri="{9D8B030D-6E8A-4147-A177-3AD203B41FA5}">
                      <a16:colId xmlns:a16="http://schemas.microsoft.com/office/drawing/2014/main" val="2597092434"/>
                    </a:ext>
                  </a:extLst>
                </a:gridCol>
                <a:gridCol w="1580857">
                  <a:extLst>
                    <a:ext uri="{9D8B030D-6E8A-4147-A177-3AD203B41FA5}">
                      <a16:colId xmlns:a16="http://schemas.microsoft.com/office/drawing/2014/main" val="3845281219"/>
                    </a:ext>
                  </a:extLst>
                </a:gridCol>
                <a:gridCol w="1580857">
                  <a:extLst>
                    <a:ext uri="{9D8B030D-6E8A-4147-A177-3AD203B41FA5}">
                      <a16:colId xmlns:a16="http://schemas.microsoft.com/office/drawing/2014/main" val="812662004"/>
                    </a:ext>
                  </a:extLst>
                </a:gridCol>
                <a:gridCol w="1580857">
                  <a:extLst>
                    <a:ext uri="{9D8B030D-6E8A-4147-A177-3AD203B41FA5}">
                      <a16:colId xmlns:a16="http://schemas.microsoft.com/office/drawing/2014/main" val="2795200161"/>
                    </a:ext>
                  </a:extLst>
                </a:gridCol>
              </a:tblGrid>
              <a:tr h="3484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18.8%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  16.3%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  9.4%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    9.0%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        0.5%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38261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FD6D37F-C3E1-4EEB-BACB-8C2D529C2E9F}"/>
              </a:ext>
            </a:extLst>
          </p:cNvPr>
          <p:cNvSpPr txBox="1"/>
          <p:nvPr/>
        </p:nvSpPr>
        <p:spPr>
          <a:xfrm>
            <a:off x="817958" y="5760634"/>
            <a:ext cx="10730151" cy="78483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Other Driver includes Uncontrollable drivers viz Competition, and model unexplained</a:t>
            </a:r>
          </a:p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Other Media includes OOH, Print, Radio, Activations/Assets both incremental and baseline growth</a:t>
            </a:r>
          </a:p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Digital includes both incremental and baseline growth</a:t>
            </a:r>
          </a:p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Other Execution includes IPS, Stocking and Visibility drivers</a:t>
            </a:r>
          </a:p>
        </p:txBody>
      </p:sp>
    </p:spTree>
    <p:extLst>
      <p:ext uri="{BB962C8B-B14F-4D97-AF65-F5344CB8AC3E}">
        <p14:creationId xmlns:p14="http://schemas.microsoft.com/office/powerpoint/2010/main" val="366192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147DA200-C9C8-4C9C-9357-8894C441EC6B}"/>
              </a:ext>
            </a:extLst>
          </p:cNvPr>
          <p:cNvGraphicFramePr/>
          <p:nvPr/>
        </p:nvGraphicFramePr>
        <p:xfrm>
          <a:off x="764500" y="794552"/>
          <a:ext cx="6989758" cy="5761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4499" y="0"/>
            <a:ext cx="9997286" cy="781994"/>
          </a:xfrm>
        </p:spPr>
        <p:txBody>
          <a:bodyPr>
            <a:noAutofit/>
          </a:bodyPr>
          <a:lstStyle/>
          <a:p>
            <a:r>
              <a:rPr lang="en-IN" sz="2800" dirty="0"/>
              <a:t>Balanced growth (media + All Other Drivers) was key</a:t>
            </a:r>
            <a:endParaRPr lang="en-US" sz="28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AA9D51-478D-4594-A192-C56EC29D2F65}"/>
              </a:ext>
            </a:extLst>
          </p:cNvPr>
          <p:cNvSpPr txBox="1"/>
          <p:nvPr/>
        </p:nvSpPr>
        <p:spPr>
          <a:xfrm>
            <a:off x="7709638" y="1204892"/>
            <a:ext cx="4305781" cy="342738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 panose="020B060402020202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 panose="020B0604020202020204" pitchFamily="34" charset="0"/>
              </a:rPr>
              <a:t>Marketing was the key to growth across all states.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Helvetica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Helvetica" panose="020B0604020202020204" pitchFamily="34" charset="0"/>
              </a:rPr>
              <a:t>Delhi, Punjab and Haryana experienced balanced growth in 2019 due to synergies from optimal levels of Distribution, Pricing and marketing investment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black"/>
              </a:solidFill>
              <a:latin typeface="Helvetica"/>
              <a:cs typeface="Helvetica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Helvetica"/>
                <a:cs typeface="Helvetica" panose="020B0604020202020204" pitchFamily="34" charset="0"/>
              </a:rPr>
              <a:t>Markets with declining Distribution (ND) and number of stores showed lower growth (opportunity lost)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6580-0B24-4FC5-B355-3B92A81B6C9B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FCCBC-4254-4F17-AB2D-8D2885B20D41}"/>
              </a:ext>
            </a:extLst>
          </p:cNvPr>
          <p:cNvSpPr txBox="1"/>
          <p:nvPr/>
        </p:nvSpPr>
        <p:spPr>
          <a:xfrm>
            <a:off x="7596946" y="5155857"/>
            <a:ext cx="4418474" cy="1400383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" marR="0" lvl="0" indent="-1143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Our understanding of the classification of business drivers:</a:t>
            </a:r>
          </a:p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Other Drivers = Uncontrollable drivers viz Competition, Macro, Weather and model unexplained</a:t>
            </a:r>
          </a:p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Marketing =  TV, Digital, Other Media, current and previous year baseline effects</a:t>
            </a:r>
          </a:p>
          <a:p>
            <a:pPr marL="114300" marR="0" lvl="0" indent="-1143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Execution =  ND, #ofStore, Other execution(IPS, Stocking, Visibility) and Price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86B054-6E9A-485C-8BE9-48C0965531A2}"/>
              </a:ext>
            </a:extLst>
          </p:cNvPr>
          <p:cNvSpPr txBox="1"/>
          <p:nvPr/>
        </p:nvSpPr>
        <p:spPr>
          <a:xfrm>
            <a:off x="1059788" y="1089973"/>
            <a:ext cx="7088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Total Offtake Growth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647047F-0CC2-4A69-940C-036647C50200}"/>
              </a:ext>
            </a:extLst>
          </p:cNvPr>
          <p:cNvGraphicFramePr>
            <a:graphicFrameLocks noGrp="1"/>
          </p:cNvGraphicFramePr>
          <p:nvPr/>
        </p:nvGraphicFramePr>
        <p:xfrm>
          <a:off x="2014849" y="1139843"/>
          <a:ext cx="5360418" cy="3810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93403">
                  <a:extLst>
                    <a:ext uri="{9D8B030D-6E8A-4147-A177-3AD203B41FA5}">
                      <a16:colId xmlns:a16="http://schemas.microsoft.com/office/drawing/2014/main" val="3001338695"/>
                    </a:ext>
                  </a:extLst>
                </a:gridCol>
                <a:gridCol w="893403">
                  <a:extLst>
                    <a:ext uri="{9D8B030D-6E8A-4147-A177-3AD203B41FA5}">
                      <a16:colId xmlns:a16="http://schemas.microsoft.com/office/drawing/2014/main" val="2597092434"/>
                    </a:ext>
                  </a:extLst>
                </a:gridCol>
                <a:gridCol w="893403">
                  <a:extLst>
                    <a:ext uri="{9D8B030D-6E8A-4147-A177-3AD203B41FA5}">
                      <a16:colId xmlns:a16="http://schemas.microsoft.com/office/drawing/2014/main" val="3845281219"/>
                    </a:ext>
                  </a:extLst>
                </a:gridCol>
                <a:gridCol w="893403">
                  <a:extLst>
                    <a:ext uri="{9D8B030D-6E8A-4147-A177-3AD203B41FA5}">
                      <a16:colId xmlns:a16="http://schemas.microsoft.com/office/drawing/2014/main" val="812662004"/>
                    </a:ext>
                  </a:extLst>
                </a:gridCol>
                <a:gridCol w="893403">
                  <a:extLst>
                    <a:ext uri="{9D8B030D-6E8A-4147-A177-3AD203B41FA5}">
                      <a16:colId xmlns:a16="http://schemas.microsoft.com/office/drawing/2014/main" val="293066609"/>
                    </a:ext>
                  </a:extLst>
                </a:gridCol>
                <a:gridCol w="893403">
                  <a:extLst>
                    <a:ext uri="{9D8B030D-6E8A-4147-A177-3AD203B41FA5}">
                      <a16:colId xmlns:a16="http://schemas.microsoft.com/office/drawing/2014/main" val="279520016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18.8%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16.3%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</a:t>
                      </a:r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9.4%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9.0%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0.4%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382615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BE1801A-D114-42A2-975B-0E0C7F360AC4}"/>
              </a:ext>
            </a:extLst>
          </p:cNvPr>
          <p:cNvSpPr/>
          <p:nvPr/>
        </p:nvSpPr>
        <p:spPr>
          <a:xfrm>
            <a:off x="7596946" y="1117601"/>
            <a:ext cx="4531164" cy="360196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944E1A-8F00-42CF-8ECA-438504EECFE2}"/>
              </a:ext>
            </a:extLst>
          </p:cNvPr>
          <p:cNvCxnSpPr>
            <a:cxnSpLocks/>
          </p:cNvCxnSpPr>
          <p:nvPr/>
        </p:nvCxnSpPr>
        <p:spPr>
          <a:xfrm>
            <a:off x="5143944" y="1139844"/>
            <a:ext cx="1" cy="52046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">
            <a:extLst>
              <a:ext uri="{FF2B5EF4-FFF2-40B4-BE49-F238E27FC236}">
                <a16:creationId xmlns:a16="http://schemas.microsoft.com/office/drawing/2014/main" id="{86FD2E52-ED89-4E99-9100-D106109D6829}"/>
              </a:ext>
            </a:extLst>
          </p:cNvPr>
          <p:cNvSpPr txBox="1"/>
          <p:nvPr/>
        </p:nvSpPr>
        <p:spPr>
          <a:xfrm>
            <a:off x="3212237" y="1567270"/>
            <a:ext cx="1549209" cy="17988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Balanced Growth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F7697970-E51B-4132-970A-B15E2C2CDE6E}"/>
              </a:ext>
            </a:extLst>
          </p:cNvPr>
          <p:cNvSpPr txBox="1"/>
          <p:nvPr/>
        </p:nvSpPr>
        <p:spPr>
          <a:xfrm>
            <a:off x="5430442" y="1567269"/>
            <a:ext cx="1778730" cy="17988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Media Driven Growth</a:t>
            </a:r>
          </a:p>
        </p:txBody>
      </p:sp>
    </p:spTree>
    <p:extLst>
      <p:ext uri="{BB962C8B-B14F-4D97-AF65-F5344CB8AC3E}">
        <p14:creationId xmlns:p14="http://schemas.microsoft.com/office/powerpoint/2010/main" val="288298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8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6580-0B24-4FC5-B355-3B92A81B6C9B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EDED3C-D9A2-4724-8337-78C9A3C60BF9}"/>
              </a:ext>
            </a:extLst>
          </p:cNvPr>
          <p:cNvSpPr txBox="1"/>
          <p:nvPr/>
        </p:nvSpPr>
        <p:spPr>
          <a:xfrm>
            <a:off x="8186036" y="1410117"/>
            <a:ext cx="3913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Helvetica"/>
              </a:rPr>
              <a:t>Increasing IPS</a:t>
            </a:r>
            <a:r>
              <a:rPr lang="en-US" sz="1400" dirty="0">
                <a:solidFill>
                  <a:prstClr val="black"/>
                </a:solidFill>
                <a:latin typeface="Helvetica"/>
              </a:rPr>
              <a:t> across markets </a:t>
            </a:r>
            <a:r>
              <a:rPr lang="en-US" sz="1400" b="1" dirty="0">
                <a:solidFill>
                  <a:prstClr val="black"/>
                </a:solidFill>
                <a:latin typeface="Helvetica"/>
              </a:rPr>
              <a:t>drove growth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pic>
        <p:nvPicPr>
          <p:cNvPr id="36" name="Picture 35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76F4C07B-EDA0-4803-80F0-D781CF0C8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665" y="1434374"/>
            <a:ext cx="413495" cy="4134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C3FD16-B72E-4CF7-B742-D10075CB244C}"/>
              </a:ext>
            </a:extLst>
          </p:cNvPr>
          <p:cNvSpPr txBox="1"/>
          <p:nvPr/>
        </p:nvSpPr>
        <p:spPr>
          <a:xfrm>
            <a:off x="8186036" y="2081491"/>
            <a:ext cx="391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latin typeface="Helvetica"/>
              </a:rPr>
              <a:t>Higher </a:t>
            </a:r>
            <a:r>
              <a:rPr lang="en-US" sz="1400" b="1" dirty="0">
                <a:solidFill>
                  <a:prstClr val="black"/>
                </a:solidFill>
                <a:latin typeface="Helvetica"/>
              </a:rPr>
              <a:t>Width of distribution</a:t>
            </a:r>
            <a:r>
              <a:rPr lang="en-US" sz="1400" dirty="0">
                <a:solidFill>
                  <a:prstClr val="black"/>
                </a:solidFill>
                <a:latin typeface="Helvetica"/>
              </a:rPr>
              <a:t> in MH offsets the negative impact from ND &amp; No. of Stores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3F5AEA-A613-445B-85DA-E2207BC4B9A5}"/>
              </a:ext>
            </a:extLst>
          </p:cNvPr>
          <p:cNvSpPr txBox="1"/>
          <p:nvPr/>
        </p:nvSpPr>
        <p:spPr>
          <a:xfrm>
            <a:off x="8191463" y="2745294"/>
            <a:ext cx="3913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latin typeface="Helvetica"/>
              </a:rPr>
              <a:t>Overall detrimental effect in UP due to reduced ND &amp; No. of stores</a:t>
            </a:r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94470A17-041F-417B-86D6-717B197849B5}"/>
              </a:ext>
            </a:extLst>
          </p:cNvPr>
          <p:cNvSpPr txBox="1">
            <a:spLocks/>
          </p:cNvSpPr>
          <p:nvPr/>
        </p:nvSpPr>
        <p:spPr>
          <a:xfrm>
            <a:off x="764498" y="0"/>
            <a:ext cx="10128789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D161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/>
              <a:t>Principle 1: </a:t>
            </a:r>
            <a:r>
              <a:rPr lang="en-US" sz="2800" dirty="0"/>
              <a:t>Increasing IPS (assortment) and managing distribution is key for Growth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326E2F-95ED-49A0-9860-079391B7D478}"/>
              </a:ext>
            </a:extLst>
          </p:cNvPr>
          <p:cNvSpPr/>
          <p:nvPr/>
        </p:nvSpPr>
        <p:spPr>
          <a:xfrm>
            <a:off x="8110330" y="1257187"/>
            <a:ext cx="4017780" cy="221355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158863D-C1A0-4FAD-91A1-26B3527CBF6A}"/>
              </a:ext>
            </a:extLst>
          </p:cNvPr>
          <p:cNvCxnSpPr>
            <a:cxnSpLocks/>
          </p:cNvCxnSpPr>
          <p:nvPr/>
        </p:nvCxnSpPr>
        <p:spPr>
          <a:xfrm>
            <a:off x="4821419" y="3751479"/>
            <a:ext cx="0" cy="281278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3E7C64-792F-49B5-B23F-A141BF5B269C}"/>
              </a:ext>
            </a:extLst>
          </p:cNvPr>
          <p:cNvCxnSpPr>
            <a:cxnSpLocks/>
          </p:cNvCxnSpPr>
          <p:nvPr/>
        </p:nvCxnSpPr>
        <p:spPr>
          <a:xfrm>
            <a:off x="8420319" y="3751479"/>
            <a:ext cx="0" cy="281278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9D6A8C0-BAB6-459B-A682-CEF6893016C9}"/>
              </a:ext>
            </a:extLst>
          </p:cNvPr>
          <p:cNvGraphicFramePr>
            <a:graphicFrameLocks noGrp="1"/>
          </p:cNvGraphicFramePr>
          <p:nvPr/>
        </p:nvGraphicFramePr>
        <p:xfrm>
          <a:off x="987287" y="1131137"/>
          <a:ext cx="5924063" cy="233849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502318">
                  <a:extLst>
                    <a:ext uri="{9D8B030D-6E8A-4147-A177-3AD203B41FA5}">
                      <a16:colId xmlns:a16="http://schemas.microsoft.com/office/drawing/2014/main" val="1406481198"/>
                    </a:ext>
                  </a:extLst>
                </a:gridCol>
                <a:gridCol w="884349">
                  <a:extLst>
                    <a:ext uri="{9D8B030D-6E8A-4147-A177-3AD203B41FA5}">
                      <a16:colId xmlns:a16="http://schemas.microsoft.com/office/drawing/2014/main" val="2789686422"/>
                    </a:ext>
                  </a:extLst>
                </a:gridCol>
                <a:gridCol w="884349">
                  <a:extLst>
                    <a:ext uri="{9D8B030D-6E8A-4147-A177-3AD203B41FA5}">
                      <a16:colId xmlns:a16="http://schemas.microsoft.com/office/drawing/2014/main" val="4154051659"/>
                    </a:ext>
                  </a:extLst>
                </a:gridCol>
                <a:gridCol w="884349">
                  <a:extLst>
                    <a:ext uri="{9D8B030D-6E8A-4147-A177-3AD203B41FA5}">
                      <a16:colId xmlns:a16="http://schemas.microsoft.com/office/drawing/2014/main" val="4021383982"/>
                    </a:ext>
                  </a:extLst>
                </a:gridCol>
                <a:gridCol w="884349">
                  <a:extLst>
                    <a:ext uri="{9D8B030D-6E8A-4147-A177-3AD203B41FA5}">
                      <a16:colId xmlns:a16="http://schemas.microsoft.com/office/drawing/2014/main" val="602720624"/>
                    </a:ext>
                  </a:extLst>
                </a:gridCol>
                <a:gridCol w="884349">
                  <a:extLst>
                    <a:ext uri="{9D8B030D-6E8A-4147-A177-3AD203B41FA5}">
                      <a16:colId xmlns:a16="http://schemas.microsoft.com/office/drawing/2014/main" val="2231138436"/>
                    </a:ext>
                  </a:extLst>
                </a:gridCol>
              </a:tblGrid>
              <a:tr h="31571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Impact on Growth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514247"/>
                  </a:ext>
                </a:extLst>
              </a:tr>
              <a:tr h="299926">
                <a:tc>
                  <a:txBody>
                    <a:bodyPr/>
                    <a:lstStyle/>
                    <a:p>
                      <a:pPr algn="l" fontAlgn="b"/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D</a:t>
                      </a:r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P</a:t>
                      </a:r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H</a:t>
                      </a:r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MH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UP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647464"/>
                  </a:ext>
                </a:extLst>
              </a:tr>
              <a:tr h="299926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Distribution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0.2%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-3.1%</a:t>
                      </a:r>
                      <a:endParaRPr lang="en-US" sz="13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107363"/>
                  </a:ext>
                </a:extLst>
              </a:tr>
              <a:tr h="571958">
                <a:tc>
                  <a:txBody>
                    <a:bodyPr/>
                    <a:lstStyle/>
                    <a:p>
                      <a:pPr lvl="1" algn="just" fontAlgn="b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Numeric Distribution(pt.)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869900"/>
                  </a:ext>
                </a:extLst>
              </a:tr>
              <a:tr h="408541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No. of Stores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979610"/>
                  </a:ext>
                </a:extLst>
              </a:tr>
              <a:tr h="325650">
                <a:tc>
                  <a:txBody>
                    <a:bodyPr/>
                    <a:lstStyle/>
                    <a:p>
                      <a:pPr lvl="1" algn="l" fontAlgn="b"/>
                      <a:r>
                        <a:rPr lang="en-IN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Helvetica" panose="020B0604020202020204" pitchFamily="34" charset="0"/>
                        </a:rPr>
                        <a:t>IPS(pt.)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cs typeface="Helvetica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-0.5%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E0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52611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BD208D9-5205-421D-A3A6-08D67D2ABDBF}"/>
              </a:ext>
            </a:extLst>
          </p:cNvPr>
          <p:cNvSpPr/>
          <p:nvPr/>
        </p:nvSpPr>
        <p:spPr>
          <a:xfrm>
            <a:off x="1033670" y="3203361"/>
            <a:ext cx="5830957" cy="30480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EC6E48-768D-4825-B0B9-D28FBAAFDE8A}"/>
              </a:ext>
            </a:extLst>
          </p:cNvPr>
          <p:cNvSpPr/>
          <p:nvPr/>
        </p:nvSpPr>
        <p:spPr>
          <a:xfrm>
            <a:off x="5075583" y="2182944"/>
            <a:ext cx="1802296" cy="90114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0EDAC-5D49-478F-8488-252E4649129A}"/>
              </a:ext>
            </a:extLst>
          </p:cNvPr>
          <p:cNvSpPr txBox="1"/>
          <p:nvPr/>
        </p:nvSpPr>
        <p:spPr>
          <a:xfrm>
            <a:off x="2027122" y="3752035"/>
            <a:ext cx="2108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No. of Stores (2019)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1A21228-6532-410B-99E2-D3E66F2BDC4D}"/>
              </a:ext>
            </a:extLst>
          </p:cNvPr>
          <p:cNvGraphicFramePr/>
          <p:nvPr/>
        </p:nvGraphicFramePr>
        <p:xfrm>
          <a:off x="1341116" y="4265769"/>
          <a:ext cx="3363349" cy="2262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3DA2A554-772B-4943-A59E-DBAE018FEABF}"/>
              </a:ext>
            </a:extLst>
          </p:cNvPr>
          <p:cNvSpPr/>
          <p:nvPr/>
        </p:nvSpPr>
        <p:spPr>
          <a:xfrm>
            <a:off x="1523303" y="4109405"/>
            <a:ext cx="447520" cy="2314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900" b="1" dirty="0">
                <a:solidFill>
                  <a:schemeClr val="bg1">
                    <a:lumMod val="50000"/>
                  </a:schemeClr>
                </a:solidFill>
              </a:rPr>
              <a:t>2.2%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F5657C-7809-4CB6-8B01-465A87080DCD}"/>
              </a:ext>
            </a:extLst>
          </p:cNvPr>
          <p:cNvSpPr/>
          <p:nvPr/>
        </p:nvSpPr>
        <p:spPr>
          <a:xfrm>
            <a:off x="2173337" y="4109405"/>
            <a:ext cx="447520" cy="2314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900" b="1" dirty="0">
                <a:solidFill>
                  <a:schemeClr val="bg1">
                    <a:lumMod val="50000"/>
                  </a:schemeClr>
                </a:solidFill>
              </a:rPr>
              <a:t>3.5%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132077-9798-459F-93F1-724BD638FBCC}"/>
              </a:ext>
            </a:extLst>
          </p:cNvPr>
          <p:cNvSpPr/>
          <p:nvPr/>
        </p:nvSpPr>
        <p:spPr>
          <a:xfrm>
            <a:off x="2823371" y="4109405"/>
            <a:ext cx="447520" cy="2314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900" b="1" dirty="0">
                <a:solidFill>
                  <a:schemeClr val="bg1">
                    <a:lumMod val="50000"/>
                  </a:schemeClr>
                </a:solidFill>
              </a:rPr>
              <a:t>6.6%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8ED931-887C-4FDF-9F1C-0F3619ED327A}"/>
              </a:ext>
            </a:extLst>
          </p:cNvPr>
          <p:cNvSpPr/>
          <p:nvPr/>
        </p:nvSpPr>
        <p:spPr>
          <a:xfrm>
            <a:off x="3473405" y="4109405"/>
            <a:ext cx="447520" cy="2314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900" b="1" dirty="0">
                <a:solidFill>
                  <a:schemeClr val="bg1">
                    <a:lumMod val="50000"/>
                  </a:schemeClr>
                </a:solidFill>
              </a:rPr>
              <a:t>-3.1%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F4CBEF-68A4-439D-B421-72A38E29DF37}"/>
              </a:ext>
            </a:extLst>
          </p:cNvPr>
          <p:cNvSpPr/>
          <p:nvPr/>
        </p:nvSpPr>
        <p:spPr>
          <a:xfrm>
            <a:off x="4123438" y="4109405"/>
            <a:ext cx="447520" cy="2314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900" b="1" dirty="0">
                <a:solidFill>
                  <a:schemeClr val="bg1">
                    <a:lumMod val="50000"/>
                  </a:schemeClr>
                </a:solidFill>
              </a:rPr>
              <a:t>-5.7%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FAA253-CDE3-44CC-82C8-A83427A23E72}"/>
              </a:ext>
            </a:extLst>
          </p:cNvPr>
          <p:cNvSpPr txBox="1"/>
          <p:nvPr/>
        </p:nvSpPr>
        <p:spPr>
          <a:xfrm>
            <a:off x="764499" y="4055868"/>
            <a:ext cx="69168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IN" sz="900" b="1" dirty="0">
                <a:solidFill>
                  <a:schemeClr val="bg1">
                    <a:lumMod val="50000"/>
                  </a:schemeClr>
                </a:solidFill>
              </a:rPr>
              <a:t>Change YoY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E9EFE5-B5F1-4553-B430-5AA5BEA16A33}"/>
              </a:ext>
            </a:extLst>
          </p:cNvPr>
          <p:cNvSpPr txBox="1"/>
          <p:nvPr/>
        </p:nvSpPr>
        <p:spPr>
          <a:xfrm>
            <a:off x="5328947" y="3752035"/>
            <a:ext cx="2706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Numeric Distribution (2019)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42F5907-2E17-4C0C-802F-203DCCD4A5CF}"/>
              </a:ext>
            </a:extLst>
          </p:cNvPr>
          <p:cNvGraphicFramePr/>
          <p:nvPr/>
        </p:nvGraphicFramePr>
        <p:xfrm>
          <a:off x="4938373" y="4327244"/>
          <a:ext cx="3364992" cy="2250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36E94D77-2C01-4FDF-81C9-8ECFF4DD1DA4}"/>
              </a:ext>
            </a:extLst>
          </p:cNvPr>
          <p:cNvSpPr/>
          <p:nvPr/>
        </p:nvSpPr>
        <p:spPr>
          <a:xfrm>
            <a:off x="5100378" y="4109405"/>
            <a:ext cx="447520" cy="2314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900" b="1" dirty="0">
                <a:solidFill>
                  <a:schemeClr val="bg1">
                    <a:lumMod val="50000"/>
                  </a:schemeClr>
                </a:solidFill>
              </a:rPr>
              <a:t>0.7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0B59EF4-F40F-445D-B13D-D72D88C9805F}"/>
              </a:ext>
            </a:extLst>
          </p:cNvPr>
          <p:cNvSpPr/>
          <p:nvPr/>
        </p:nvSpPr>
        <p:spPr>
          <a:xfrm>
            <a:off x="5755106" y="4109405"/>
            <a:ext cx="447520" cy="2314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900" b="1" dirty="0">
                <a:solidFill>
                  <a:schemeClr val="bg1">
                    <a:lumMod val="50000"/>
                  </a:schemeClr>
                </a:solidFill>
              </a:rPr>
              <a:t>2.4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64D000-DC4E-46A8-9232-86A0281FB0F2}"/>
              </a:ext>
            </a:extLst>
          </p:cNvPr>
          <p:cNvSpPr/>
          <p:nvPr/>
        </p:nvSpPr>
        <p:spPr>
          <a:xfrm>
            <a:off x="6409834" y="4109405"/>
            <a:ext cx="447520" cy="2314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900" b="1" dirty="0">
                <a:solidFill>
                  <a:schemeClr val="bg1">
                    <a:lumMod val="50000"/>
                  </a:schemeClr>
                </a:solidFill>
              </a:rPr>
              <a:t>0.3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6715080-426F-47BD-808F-E7EB772FD9AB}"/>
              </a:ext>
            </a:extLst>
          </p:cNvPr>
          <p:cNvSpPr/>
          <p:nvPr/>
        </p:nvSpPr>
        <p:spPr>
          <a:xfrm>
            <a:off x="7064562" y="4109405"/>
            <a:ext cx="447520" cy="2314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900" b="1" dirty="0">
                <a:solidFill>
                  <a:schemeClr val="bg1">
                    <a:lumMod val="50000"/>
                  </a:schemeClr>
                </a:solidFill>
              </a:rPr>
              <a:t>-2.2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4B1415-7825-4BEA-89F3-B73BF17A7FCC}"/>
              </a:ext>
            </a:extLst>
          </p:cNvPr>
          <p:cNvSpPr/>
          <p:nvPr/>
        </p:nvSpPr>
        <p:spPr>
          <a:xfrm>
            <a:off x="7719292" y="4109405"/>
            <a:ext cx="447520" cy="2314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900" b="1" dirty="0">
                <a:solidFill>
                  <a:schemeClr val="bg1">
                    <a:lumMod val="50000"/>
                  </a:schemeClr>
                </a:solidFill>
              </a:rPr>
              <a:t>-2.7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634F9D-9FBF-4036-B9E8-207CA7356DE4}"/>
              </a:ext>
            </a:extLst>
          </p:cNvPr>
          <p:cNvSpPr txBox="1"/>
          <p:nvPr/>
        </p:nvSpPr>
        <p:spPr>
          <a:xfrm>
            <a:off x="8871972" y="3752035"/>
            <a:ext cx="27064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dirty="0">
                <a:solidFill>
                  <a:prstClr val="black"/>
                </a:solidFill>
                <a:latin typeface="Helvetica"/>
              </a:rPr>
              <a:t>IPS  (2019)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5A652F4-A4DC-4A9A-8170-C041A53E7E04}"/>
              </a:ext>
            </a:extLst>
          </p:cNvPr>
          <p:cNvGraphicFramePr/>
          <p:nvPr/>
        </p:nvGraphicFramePr>
        <p:xfrm>
          <a:off x="8537275" y="4329527"/>
          <a:ext cx="3364992" cy="2264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5" name="Oval 54">
            <a:extLst>
              <a:ext uri="{FF2B5EF4-FFF2-40B4-BE49-F238E27FC236}">
                <a16:creationId xmlns:a16="http://schemas.microsoft.com/office/drawing/2014/main" id="{9F142580-7578-4B8E-8DEC-32262C80C9E2}"/>
              </a:ext>
            </a:extLst>
          </p:cNvPr>
          <p:cNvSpPr/>
          <p:nvPr/>
        </p:nvSpPr>
        <p:spPr>
          <a:xfrm>
            <a:off x="8718438" y="4109405"/>
            <a:ext cx="447520" cy="2314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900" b="1" dirty="0">
                <a:solidFill>
                  <a:schemeClr val="bg1">
                    <a:lumMod val="50000"/>
                  </a:schemeClr>
                </a:solidFill>
              </a:rPr>
              <a:t>0.25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F916E1F-00B7-46C6-A369-41161F9E37F4}"/>
              </a:ext>
            </a:extLst>
          </p:cNvPr>
          <p:cNvSpPr/>
          <p:nvPr/>
        </p:nvSpPr>
        <p:spPr>
          <a:xfrm>
            <a:off x="9367608" y="4109405"/>
            <a:ext cx="447520" cy="2314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900" b="1" dirty="0">
                <a:solidFill>
                  <a:schemeClr val="bg1">
                    <a:lumMod val="50000"/>
                  </a:schemeClr>
                </a:solidFill>
              </a:rPr>
              <a:t>0.21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5A12078-9D2B-4FA0-AD80-0FD70A6C38D5}"/>
              </a:ext>
            </a:extLst>
          </p:cNvPr>
          <p:cNvSpPr/>
          <p:nvPr/>
        </p:nvSpPr>
        <p:spPr>
          <a:xfrm>
            <a:off x="10016778" y="4109405"/>
            <a:ext cx="447520" cy="2314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900" b="1" dirty="0">
                <a:solidFill>
                  <a:schemeClr val="bg1">
                    <a:lumMod val="50000"/>
                  </a:schemeClr>
                </a:solidFill>
              </a:rPr>
              <a:t>-0.07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D60AC7A-E92F-4BC1-B3CC-27AA70038A9D}"/>
              </a:ext>
            </a:extLst>
          </p:cNvPr>
          <p:cNvSpPr/>
          <p:nvPr/>
        </p:nvSpPr>
        <p:spPr>
          <a:xfrm>
            <a:off x="10665948" y="4109405"/>
            <a:ext cx="447520" cy="2314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900" b="1" dirty="0">
                <a:solidFill>
                  <a:schemeClr val="bg1">
                    <a:lumMod val="50000"/>
                  </a:schemeClr>
                </a:solidFill>
              </a:rPr>
              <a:t>0.13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CCDC858-8766-47A7-9CE5-56957B54A219}"/>
              </a:ext>
            </a:extLst>
          </p:cNvPr>
          <p:cNvSpPr/>
          <p:nvPr/>
        </p:nvSpPr>
        <p:spPr>
          <a:xfrm>
            <a:off x="11315119" y="4109405"/>
            <a:ext cx="447520" cy="23148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IN" sz="900" b="1" dirty="0">
                <a:solidFill>
                  <a:schemeClr val="bg1">
                    <a:lumMod val="50000"/>
                  </a:schemeClr>
                </a:solidFill>
              </a:rPr>
              <a:t>0.04</a:t>
            </a:r>
          </a:p>
        </p:txBody>
      </p:sp>
    </p:spTree>
    <p:extLst>
      <p:ext uri="{BB962C8B-B14F-4D97-AF65-F5344CB8AC3E}">
        <p14:creationId xmlns:p14="http://schemas.microsoft.com/office/powerpoint/2010/main" val="1331595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E981-6B13-4BBB-B6DF-91B72ACBE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6729" y="6602667"/>
            <a:ext cx="2558540" cy="365125"/>
          </a:xfrm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D1618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AC7AA2CD-305B-461C-822A-698AD4BC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4932" y="6606328"/>
            <a:ext cx="570296" cy="361464"/>
          </a:xfrm>
        </p:spPr>
        <p:txBody>
          <a:bodyPr anchor="t"/>
          <a:lstStyle/>
          <a:p>
            <a:fld id="{4C2143BD-DDDC-4030-AFD1-D2DD3F00D3BF}" type="slidenum">
              <a:rPr lang="en-US" sz="800" smtClean="0">
                <a:solidFill>
                  <a:srgbClr val="FF0000"/>
                </a:solidFill>
                <a:latin typeface="Helvetica" panose="020B0604020202020204" pitchFamily="34" charset="0"/>
              </a:rPr>
              <a:pPr/>
              <a:t>9</a:t>
            </a:fld>
            <a:endParaRPr lang="en-US" sz="800" dirty="0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76580-0B24-4FC5-B355-3B92A81B6C9B}"/>
              </a:ext>
            </a:extLst>
          </p:cNvPr>
          <p:cNvSpPr txBox="1"/>
          <p:nvPr/>
        </p:nvSpPr>
        <p:spPr>
          <a:xfrm>
            <a:off x="817958" y="6602667"/>
            <a:ext cx="27286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Source: Analytic-Edge Models for CCI State x Brand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94470A17-041F-417B-86D6-717B197849B5}"/>
              </a:ext>
            </a:extLst>
          </p:cNvPr>
          <p:cNvSpPr txBox="1">
            <a:spLocks/>
          </p:cNvSpPr>
          <p:nvPr/>
        </p:nvSpPr>
        <p:spPr>
          <a:xfrm>
            <a:off x="696259" y="0"/>
            <a:ext cx="10128789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DD1618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Opportunity exist Maharashtra and Uttar Pradesh to increase ND and no. of Stores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06C704B-A20F-4C0D-A7BF-906097CCD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1950922"/>
              </p:ext>
            </p:extLst>
          </p:nvPr>
        </p:nvGraphicFramePr>
        <p:xfrm>
          <a:off x="990600" y="1104901"/>
          <a:ext cx="5310444" cy="3278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55543DA-F7BC-4402-B50E-30715D53C6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7258373"/>
              </p:ext>
            </p:extLst>
          </p:nvPr>
        </p:nvGraphicFramePr>
        <p:xfrm>
          <a:off x="6367459" y="1104901"/>
          <a:ext cx="5310444" cy="3278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86EFF1-E8EC-4782-A7BC-BE3D42116BC2}"/>
              </a:ext>
            </a:extLst>
          </p:cNvPr>
          <p:cNvCxnSpPr>
            <a:cxnSpLocks/>
          </p:cNvCxnSpPr>
          <p:nvPr/>
        </p:nvCxnSpPr>
        <p:spPr>
          <a:xfrm>
            <a:off x="6270171" y="1104901"/>
            <a:ext cx="0" cy="3147785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2033E5F-1AB7-493C-AC63-EE06A7AADB30}"/>
              </a:ext>
            </a:extLst>
          </p:cNvPr>
          <p:cNvSpPr txBox="1"/>
          <p:nvPr/>
        </p:nvSpPr>
        <p:spPr>
          <a:xfrm>
            <a:off x="11657456" y="1546746"/>
            <a:ext cx="3274274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&lt;SN&gt; Please write some commentary substantiating your title. </a:t>
            </a:r>
          </a:p>
          <a:p>
            <a:r>
              <a:rPr lang="en-US" dirty="0"/>
              <a:t>Keep terminology consistent, </a:t>
            </a:r>
            <a:r>
              <a:rPr lang="en-US" dirty="0" err="1"/>
              <a:t>nstores</a:t>
            </a:r>
            <a:r>
              <a:rPr lang="en-US" dirty="0"/>
              <a:t>, </a:t>
            </a:r>
            <a:r>
              <a:rPr lang="en-US" dirty="0" err="1"/>
              <a:t>Nstore</a:t>
            </a:r>
            <a:r>
              <a:rPr lang="en-US" dirty="0"/>
              <a:t>, no. of stores, number of stores (in previous slides as well)</a:t>
            </a:r>
          </a:p>
          <a:p>
            <a:endParaRPr lang="en-US" dirty="0"/>
          </a:p>
          <a:p>
            <a:r>
              <a:rPr lang="en-US" dirty="0"/>
              <a:t>Y-axis legends?</a:t>
            </a:r>
          </a:p>
          <a:p>
            <a:endParaRPr lang="en-US" dirty="0"/>
          </a:p>
          <a:p>
            <a:r>
              <a:rPr lang="en-US" dirty="0"/>
              <a:t>Please organize the chart by Coke First, internal comp, external comp. or any other logical formulation, current looks like random order.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072546-E236-4B91-95BA-1B4C1A8B5FF8}"/>
              </a:ext>
            </a:extLst>
          </p:cNvPr>
          <p:cNvSpPr/>
          <p:nvPr/>
        </p:nvSpPr>
        <p:spPr>
          <a:xfrm>
            <a:off x="9512490" y="750627"/>
            <a:ext cx="2197289" cy="491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Keep others states as well</a:t>
            </a:r>
          </a:p>
        </p:txBody>
      </p:sp>
    </p:spTree>
    <p:extLst>
      <p:ext uri="{BB962C8B-B14F-4D97-AF65-F5344CB8AC3E}">
        <p14:creationId xmlns:p14="http://schemas.microsoft.com/office/powerpoint/2010/main" val="24413297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3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12845</TotalTime>
  <Words>6794</Words>
  <Application>Microsoft Office PowerPoint</Application>
  <PresentationFormat>Widescreen</PresentationFormat>
  <Paragraphs>2157</Paragraphs>
  <Slides>45</Slides>
  <Notes>23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Arial</vt:lpstr>
      <vt:lpstr>Calibri</vt:lpstr>
      <vt:lpstr>Helvetica</vt:lpstr>
      <vt:lpstr>1_Office Theme</vt:lpstr>
      <vt:lpstr>PowerPoint Presentation</vt:lpstr>
      <vt:lpstr> </vt:lpstr>
      <vt:lpstr>5-market Coke Performance Snapshot - 2019</vt:lpstr>
      <vt:lpstr>Model Architecture</vt:lpstr>
      <vt:lpstr>Execution Takeaways</vt:lpstr>
      <vt:lpstr>Overall Growth Summary: Number of Stores, Pricing Strategy and Media were the key levers for growth</vt:lpstr>
      <vt:lpstr>Balanced growth (media + All Other Drivers) was 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Principle 3: Lower Long-term media impact due to consistent reduction in YoY GRPs</vt:lpstr>
      <vt:lpstr>PowerPoint Presentation</vt:lpstr>
      <vt:lpstr>PowerPoint Presentation</vt:lpstr>
      <vt:lpstr>PowerPoint Presentation</vt:lpstr>
      <vt:lpstr>Principle 5: Appy Fizz been the largest detractor across state; Strong negative impact from MDew in Uttar Pradesh</vt:lpstr>
      <vt:lpstr>Internal competition (Relative Performance review)</vt:lpstr>
      <vt:lpstr>Execution Takeaways</vt:lpstr>
      <vt:lpstr>DELHI VOLUME GROWTH 2019  +18.8%</vt:lpstr>
      <vt:lpstr>PowerPoint Presentation</vt:lpstr>
      <vt:lpstr>PowerPoint Presentation</vt:lpstr>
      <vt:lpstr>PowerPoint Presentation</vt:lpstr>
      <vt:lpstr>PowerPoint Presentation</vt:lpstr>
      <vt:lpstr>Business Driver Elasticities Across States</vt:lpstr>
      <vt:lpstr>Summary Insights</vt:lpstr>
      <vt:lpstr>Execution Takeaways</vt:lpstr>
      <vt:lpstr> Most effective campaigns across states-2018</vt:lpstr>
      <vt:lpstr>Most effective campaigns across states-2019</vt:lpstr>
      <vt:lpstr>Hotstar campaigns during the IPL and PKL season resulted in a high ROI </vt:lpstr>
      <vt:lpstr>Hotstart was the only touchpoint with significant spends in most of the states</vt:lpstr>
      <vt:lpstr>Celebrity ads activation worked better than Event activation. Ranbir Kapoor outperformed across markets </vt:lpstr>
      <vt:lpstr>Execution Takeaways</vt:lpstr>
      <vt:lpstr>Execution Takeaways</vt:lpstr>
      <vt:lpstr>Improved effect from 2019 Share a Coke (Packaging intervention)</vt:lpstr>
      <vt:lpstr>Strong Baseline across states. Better marketing strategy led to higher incremental and Baseline effect in Delhi</vt:lpstr>
      <vt:lpstr>Hotstar and TV were the key contributors to 2019 offtake sales. Large impact from OOH &amp; Consumer promotion in Delhi</vt:lpstr>
      <vt:lpstr>TV had highest baseline contribution. Large contribution  from OOH due to consistent investment starting from 2015</vt:lpstr>
      <vt:lpstr> Most effective campaigns across states-Baseline 2018</vt:lpstr>
      <vt:lpstr>Most effective campaigns across states-Baseline 2019</vt:lpstr>
      <vt:lpstr>Historical Model outputs - Coke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akshaymalhotra</dc:creator>
  <cp:lastModifiedBy>Kavya</cp:lastModifiedBy>
  <cp:revision>1104</cp:revision>
  <dcterms:created xsi:type="dcterms:W3CDTF">2020-09-15T04:41:40Z</dcterms:created>
  <dcterms:modified xsi:type="dcterms:W3CDTF">2020-10-06T04:47:26Z</dcterms:modified>
</cp:coreProperties>
</file>