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29"/>
  </p:notesMasterIdLst>
  <p:sldIdLst>
    <p:sldId id="3721" r:id="rId3"/>
    <p:sldId id="3788" r:id="rId4"/>
    <p:sldId id="3754" r:id="rId5"/>
    <p:sldId id="3865" r:id="rId6"/>
    <p:sldId id="3817" r:id="rId7"/>
    <p:sldId id="3831" r:id="rId8"/>
    <p:sldId id="3902" r:id="rId9"/>
    <p:sldId id="3897" r:id="rId10"/>
    <p:sldId id="3836" r:id="rId11"/>
    <p:sldId id="3841" r:id="rId12"/>
    <p:sldId id="3840" r:id="rId13"/>
    <p:sldId id="3839" r:id="rId14"/>
    <p:sldId id="3837" r:id="rId15"/>
    <p:sldId id="3838" r:id="rId16"/>
    <p:sldId id="3904" r:id="rId17"/>
    <p:sldId id="3895" r:id="rId18"/>
    <p:sldId id="3896" r:id="rId19"/>
    <p:sldId id="3893" r:id="rId20"/>
    <p:sldId id="3898" r:id="rId21"/>
    <p:sldId id="3905" r:id="rId22"/>
    <p:sldId id="3941" r:id="rId23"/>
    <p:sldId id="3850" r:id="rId24"/>
    <p:sldId id="3847" r:id="rId25"/>
    <p:sldId id="3903" r:id="rId26"/>
    <p:sldId id="3906" r:id="rId27"/>
    <p:sldId id="384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5BB3ED-7DB4-4CAB-9458-F1F973B7DD6F}">
          <p14:sldIdLst>
            <p14:sldId id="3721"/>
            <p14:sldId id="3788"/>
            <p14:sldId id="3754"/>
            <p14:sldId id="3865"/>
          </p14:sldIdLst>
        </p14:section>
        <p14:section name="Untitled Section" id="{5E7EC287-ABCA-4FDE-BA8B-B62C70293242}">
          <p14:sldIdLst>
            <p14:sldId id="3817"/>
            <p14:sldId id="3831"/>
            <p14:sldId id="3902"/>
            <p14:sldId id="3897"/>
            <p14:sldId id="3836"/>
            <p14:sldId id="3841"/>
            <p14:sldId id="3840"/>
            <p14:sldId id="3839"/>
            <p14:sldId id="3837"/>
            <p14:sldId id="3838"/>
            <p14:sldId id="3904"/>
            <p14:sldId id="3895"/>
            <p14:sldId id="3896"/>
            <p14:sldId id="3893"/>
            <p14:sldId id="3898"/>
            <p14:sldId id="3905"/>
            <p14:sldId id="3941"/>
            <p14:sldId id="3850"/>
            <p14:sldId id="3847"/>
            <p14:sldId id="3903"/>
            <p14:sldId id="3906"/>
            <p14:sldId id="38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624" userDrawn="1">
          <p15:clr>
            <a:srgbClr val="A4A3A4"/>
          </p15:clr>
        </p15:guide>
        <p15:guide id="3" orient="horz" pos="4050" userDrawn="1">
          <p15:clr>
            <a:srgbClr val="A4A3A4"/>
          </p15:clr>
        </p15:guide>
        <p15:guide id="4" pos="840" userDrawn="1">
          <p15:clr>
            <a:srgbClr val="A4A3A4"/>
          </p15:clr>
        </p15:guide>
        <p15:guide id="5" pos="42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672" userDrawn="1">
          <p15:clr>
            <a:srgbClr val="A4A3A4"/>
          </p15:clr>
        </p15:guide>
        <p15:guide id="8" pos="4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973"/>
    <a:srgbClr val="B8E08D"/>
    <a:srgbClr val="000000"/>
    <a:srgbClr val="595959"/>
    <a:srgbClr val="7F7F7F"/>
    <a:srgbClr val="B9CDE5"/>
    <a:srgbClr val="5F7530"/>
    <a:srgbClr val="F79646"/>
    <a:srgbClr val="1F49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>
        <p:scale>
          <a:sx n="66" d="100"/>
          <a:sy n="66" d="100"/>
        </p:scale>
        <p:origin x="1050" y="198"/>
      </p:cViewPr>
      <p:guideLst>
        <p:guide orient="horz" pos="731"/>
        <p:guide pos="624"/>
        <p:guide orient="horz" pos="4050"/>
        <p:guide pos="840"/>
        <p:guide pos="4248"/>
        <p:guide pos="3792"/>
        <p:guide pos="672"/>
        <p:guide pos="43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Driver Contribution To Growth</a:t>
            </a:r>
            <a:endParaRPr lang="en-US" sz="1400" b="1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>
        <c:manualLayout>
          <c:xMode val="edge"/>
          <c:yMode val="edge"/>
          <c:x val="0.35127854211833942"/>
          <c:y val="1.29923164800681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618449737458722"/>
          <c:y val="0.12309298995693069"/>
          <c:w val="0.76930717773061674"/>
          <c:h val="0.7920865188357101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
Pradesh</c:v>
                </c:pt>
                <c:pt idx="1">
                  <c:v>Uttar 
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
Bengal</c:v>
                </c:pt>
                <c:pt idx="5">
                  <c:v>Bihar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8.7199999999999986E-2</c:v>
                </c:pt>
                <c:pt idx="1">
                  <c:v>-9.7799999999999984E-2</c:v>
                </c:pt>
                <c:pt idx="2" formatCode="0.00%">
                  <c:v>-6.0599999999999994E-2</c:v>
                </c:pt>
                <c:pt idx="3">
                  <c:v>-3.6499999999999998E-2</c:v>
                </c:pt>
                <c:pt idx="4">
                  <c:v>-0.10340550347107307</c:v>
                </c:pt>
                <c:pt idx="5">
                  <c:v>-0.21521478335710745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A86-4EFC-88A4-0036D0F10F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
Pradesh</c:v>
                </c:pt>
                <c:pt idx="1">
                  <c:v>Uttar 
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
Bengal</c:v>
                </c:pt>
                <c:pt idx="5">
                  <c:v>Bihar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>
                  <c:v>-3.0300000000000021E-2</c:v>
                </c:pt>
                <c:pt idx="1">
                  <c:v>5.5199999999999999E-2</c:v>
                </c:pt>
                <c:pt idx="2">
                  <c:v>7.0700000000000013E-2</c:v>
                </c:pt>
                <c:pt idx="3">
                  <c:v>2.4600000000000007E-2</c:v>
                </c:pt>
                <c:pt idx="4">
                  <c:v>0.11487350233247348</c:v>
                </c:pt>
                <c:pt idx="5">
                  <c:v>5.2565469771564143E-2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A86-4EFC-88A4-0036D0F10F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Macro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12D-4B9C-B737-65981279ED69}"/>
                </c:ext>
              </c:extLst>
            </c:dLbl>
            <c:dLbl>
              <c:idx val="2"/>
              <c:layout>
                <c:manualLayout>
                  <c:x val="6.6656295965617549E-2"/>
                  <c:y val="1.8967439161790346E-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B9CDE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864-4F7F-B343-874C656496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
Pradesh</c:v>
                </c:pt>
                <c:pt idx="1">
                  <c:v>Uttar 
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
Bengal</c:v>
                </c:pt>
                <c:pt idx="5">
                  <c:v>Bihar</c:v>
                </c:pt>
              </c:strCache>
            </c:strRef>
          </c:cat>
          <c:val>
            <c:numRef>
              <c:f>Sheet1!$D$2:$D$7</c:f>
              <c:numCache>
                <c:formatCode>0.0%</c:formatCode>
                <c:ptCount val="6"/>
                <c:pt idx="0">
                  <c:v>-2.24E-2</c:v>
                </c:pt>
                <c:pt idx="1">
                  <c:v>9.9999999999998853E-5</c:v>
                </c:pt>
                <c:pt idx="2">
                  <c:v>-1.3699999999999999E-2</c:v>
                </c:pt>
                <c:pt idx="3">
                  <c:v>-2.5600000000000001E-2</c:v>
                </c:pt>
                <c:pt idx="4">
                  <c:v>-2.7771170415241238E-2</c:v>
                </c:pt>
                <c:pt idx="5">
                  <c:v>-7.6517898468000667E-2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A86-4EFC-88A4-0036D0F10F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Pricing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0359423519262901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864-4F7F-B343-874C656496C1}"/>
                </c:ext>
              </c:extLst>
            </c:dLbl>
            <c:dLbl>
              <c:idx val="1"/>
              <c:layout>
                <c:manualLayout>
                  <c:x val="5.7398477081503939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12D-4B9C-B737-65981279ED69}"/>
                </c:ext>
              </c:extLst>
            </c:dLbl>
            <c:dLbl>
              <c:idx val="3"/>
              <c:layout>
                <c:manualLayout>
                  <c:x val="-6.7889887547058401E-17"/>
                  <c:y val="-3.613297161162351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864-4F7F-B343-874C656496C1}"/>
                </c:ext>
              </c:extLst>
            </c:dLbl>
            <c:dLbl>
              <c:idx val="4"/>
              <c:layout>
                <c:manualLayout>
                  <c:x val="-1.357797750941168E-16"/>
                  <c:y val="-2.64975125151905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864-4F7F-B343-874C656496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
Pradesh</c:v>
                </c:pt>
                <c:pt idx="1">
                  <c:v>Uttar 
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
Bengal</c:v>
                </c:pt>
                <c:pt idx="5">
                  <c:v>Bihar</c:v>
                </c:pt>
              </c:strCache>
            </c:strRef>
          </c:cat>
          <c:val>
            <c:numRef>
              <c:f>Sheet1!$E$2:$E$7</c:f>
              <c:numCache>
                <c:formatCode>0.0%</c:formatCode>
                <c:ptCount val="6"/>
                <c:pt idx="0">
                  <c:v>1.55E-2</c:v>
                </c:pt>
                <c:pt idx="1">
                  <c:v>1.0100000000000001E-2</c:v>
                </c:pt>
                <c:pt idx="2">
                  <c:v>4.6899999999999997E-2</c:v>
                </c:pt>
                <c:pt idx="3">
                  <c:v>3.2000000000000001E-2</c:v>
                </c:pt>
                <c:pt idx="4">
                  <c:v>2.2437381540581395E-2</c:v>
                </c:pt>
                <c:pt idx="5">
                  <c:v>-3.2161495027920983E-2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2D-4B9C-B737-65981279ED6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Covid-19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
Pradesh</c:v>
                </c:pt>
                <c:pt idx="1">
                  <c:v>Uttar 
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
Bengal</c:v>
                </c:pt>
                <c:pt idx="5">
                  <c:v>Bihar</c:v>
                </c:pt>
              </c:strCache>
            </c:strRef>
          </c:cat>
          <c:val>
            <c:numRef>
              <c:f>Sheet1!$F$2:$F$7</c:f>
              <c:numCache>
                <c:formatCode>0.0%</c:formatCode>
                <c:ptCount val="6"/>
                <c:pt idx="0">
                  <c:v>-0.1094</c:v>
                </c:pt>
                <c:pt idx="1">
                  <c:v>-0.32910000000000006</c:v>
                </c:pt>
                <c:pt idx="2">
                  <c:v>-0.42959999999999998</c:v>
                </c:pt>
                <c:pt idx="3">
                  <c:v>-0.28610000000000002</c:v>
                </c:pt>
                <c:pt idx="4">
                  <c:v>-0.52198336201260009</c:v>
                </c:pt>
                <c:pt idx="5">
                  <c:v>-0.31382091026748876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2D-4B9C-B737-65981279ED6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 Drivers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8906377289298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12D-4B9C-B737-65981279ED69}"/>
                </c:ext>
              </c:extLst>
            </c:dLbl>
            <c:dLbl>
              <c:idx val="4"/>
              <c:layout>
                <c:manualLayout>
                  <c:x val="0"/>
                  <c:y val="-2.64975125151905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658-4E45-A000-123992C8DE3B}"/>
                </c:ext>
              </c:extLst>
            </c:dLbl>
            <c:dLbl>
              <c:idx val="5"/>
              <c:layout>
                <c:manualLayout>
                  <c:x val="0"/>
                  <c:y val="-2.40886477410823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658-4E45-A000-123992C8DE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
Pradesh</c:v>
                </c:pt>
                <c:pt idx="1">
                  <c:v>Uttar 
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
Bengal</c:v>
                </c:pt>
                <c:pt idx="5">
                  <c:v>Bihar</c:v>
                </c:pt>
              </c:strCache>
            </c:strRef>
          </c:cat>
          <c:val>
            <c:numRef>
              <c:f>Sheet1!$G$2:$G$7</c:f>
              <c:numCache>
                <c:formatCode>0.0%</c:formatCode>
                <c:ptCount val="6"/>
                <c:pt idx="0">
                  <c:v>2.1599999999999994E-2</c:v>
                </c:pt>
                <c:pt idx="1">
                  <c:v>4.0299999999999947E-2</c:v>
                </c:pt>
                <c:pt idx="2">
                  <c:v>4.9000000000000044E-2</c:v>
                </c:pt>
                <c:pt idx="3">
                  <c:v>-5.5600000000000038E-2</c:v>
                </c:pt>
                <c:pt idx="4">
                  <c:v>-6.0508479741404608E-3</c:v>
                </c:pt>
                <c:pt idx="5">
                  <c:v>6.5261727105097034E-3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2D-4B9C-B737-65981279ED6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62839168"/>
        <c:axId val="162988416"/>
      </c:barChart>
      <c:catAx>
        <c:axId val="162839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88416"/>
        <c:crosses val="autoZero"/>
        <c:auto val="1"/>
        <c:lblAlgn val="ctr"/>
        <c:lblOffset val="10"/>
        <c:noMultiLvlLbl val="0"/>
      </c:catAx>
      <c:valAx>
        <c:axId val="162988416"/>
        <c:scaling>
          <c:orientation val="minMax"/>
          <c:min val="-0.70000000000000007"/>
        </c:scaling>
        <c:delete val="1"/>
        <c:axPos val="l"/>
        <c:numFmt formatCode="0.0%" sourceLinked="1"/>
        <c:majorTickMark val="out"/>
        <c:minorTickMark val="none"/>
        <c:tickLblPos val="nextTo"/>
        <c:crossAx val="16283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Driver Contribution To Growth (YTD 2020 VS. YAGO)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>
        <c:manualLayout>
          <c:xMode val="edge"/>
          <c:yMode val="edge"/>
          <c:x val="0.36763105812280644"/>
          <c:y val="1.60835271614232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498822325709151"/>
          <c:y val="0.17775641420351054"/>
          <c:w val="0.76930717773061674"/>
          <c:h val="0.737423098113034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of Stores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3E5-4E3A-9A9C-554A771785A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3E5-4E3A-9A9C-554A771785AF}"/>
                </c:ext>
              </c:extLst>
            </c:dLbl>
            <c:dLbl>
              <c:idx val="2"/>
              <c:layout>
                <c:manualLayout>
                  <c:x val="5.5028779901176147E-2"/>
                  <c:y val="2.52259893177715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3E5-4E3A-9A9C-554A771785AF}"/>
                </c:ext>
              </c:extLst>
            </c:dLbl>
            <c:dLbl>
              <c:idx val="3"/>
              <c:layout>
                <c:manualLayout>
                  <c:x val="5.3832502077237533E-2"/>
                  <c:y val="-1.2612895344749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3E5-4E3A-9A9C-554A771785A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12-4458-94A3-4053D67E072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3E5-4E3A-9A9C-554A771785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92D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Pradesh</c:v>
                </c:pt>
                <c:pt idx="1">
                  <c:v>Uttar 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Bengal</c:v>
                </c:pt>
                <c:pt idx="5">
                  <c:v>Bihar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0.1014</c:v>
                </c:pt>
                <c:pt idx="1">
                  <c:v>-4.1000000000000002E-2</c:v>
                </c:pt>
                <c:pt idx="2">
                  <c:v>-2.5999999999999999E-3</c:v>
                </c:pt>
                <c:pt idx="3">
                  <c:v>2.23E-2</c:v>
                </c:pt>
                <c:pt idx="4">
                  <c:v>-4.9850578985019448E-2</c:v>
                </c:pt>
                <c:pt idx="5">
                  <c:v>-0.1307389151741892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A-4926-B63E-BC9E36ED7C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ND</c:v>
                </c:pt>
              </c:strCache>
            </c:strRef>
          </c:tx>
          <c:spPr>
            <a:solidFill>
              <a:srgbClr val="92D050">
                <a:alpha val="8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4262279485728639E-2"/>
                  <c:y val="2.27032116205484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3E5-4E3A-9A9C-554A771785AF}"/>
                </c:ext>
              </c:extLst>
            </c:dLbl>
            <c:dLbl>
              <c:idx val="1"/>
              <c:layout>
                <c:manualLayout>
                  <c:x val="4.4262279485728598E-2"/>
                  <c:y val="-3.02707501991248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3E5-4E3A-9A9C-554A771785AF}"/>
                </c:ext>
              </c:extLst>
            </c:dLbl>
            <c:dLbl>
              <c:idx val="2"/>
              <c:layout>
                <c:manualLayout>
                  <c:x val="4.6654835133605868E-2"/>
                  <c:y val="-3.27933292680746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3E5-4E3A-9A9C-554A771785AF}"/>
                </c:ext>
              </c:extLst>
            </c:dLbl>
            <c:dLbl>
              <c:idx val="3"/>
              <c:layout>
                <c:manualLayout>
                  <c:x val="4.4262279485728639E-2"/>
                  <c:y val="-3.27933292680746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3E5-4E3A-9A9C-554A771785AF}"/>
                </c:ext>
              </c:extLst>
            </c:dLbl>
            <c:dLbl>
              <c:idx val="4"/>
              <c:layout>
                <c:manualLayout>
                  <c:x val="4.4262279485728466E-2"/>
                  <c:y val="1.9862827319190284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93E5-4E3A-9A9C-554A771785AF}"/>
                </c:ext>
              </c:extLst>
            </c:dLbl>
            <c:dLbl>
              <c:idx val="5"/>
              <c:layout>
                <c:manualLayout>
                  <c:x val="4.4262279485728639E-2"/>
                  <c:y val="1.9862827323814959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93E5-4E3A-9A9C-554A771785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A8D97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Pradesh</c:v>
                </c:pt>
                <c:pt idx="1">
                  <c:v>Uttar 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Bengal</c:v>
                </c:pt>
                <c:pt idx="5">
                  <c:v>Bihar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>
                  <c:v>7.3000000000000001E-3</c:v>
                </c:pt>
                <c:pt idx="1">
                  <c:v>-2.2200000000000001E-2</c:v>
                </c:pt>
                <c:pt idx="2">
                  <c:v>-1.9099999999999999E-2</c:v>
                </c:pt>
                <c:pt idx="3">
                  <c:v>-1.35E-2</c:v>
                </c:pt>
                <c:pt idx="4">
                  <c:v>-7.3028112190410416E-3</c:v>
                </c:pt>
                <c:pt idx="5">
                  <c:v>-1.5086140627365508E-2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7A-4926-B63E-BC9E36ED7C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 Execution</c:v>
                </c:pt>
              </c:strCache>
            </c:strRef>
          </c:tx>
          <c:spPr>
            <a:solidFill>
              <a:srgbClr val="92D050">
                <a:alpha val="65098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Pradesh</c:v>
                </c:pt>
                <c:pt idx="1">
                  <c:v>Uttar 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Bengal</c:v>
                </c:pt>
                <c:pt idx="5">
                  <c:v>Bihar</c:v>
                </c:pt>
              </c:strCache>
            </c:strRef>
          </c:cat>
          <c:val>
            <c:numRef>
              <c:f>Sheet1!$D$2:$D$7</c:f>
              <c:numCache>
                <c:formatCode>0.0%</c:formatCode>
                <c:ptCount val="6"/>
                <c:pt idx="0">
                  <c:v>-2.1500000000000019E-2</c:v>
                </c:pt>
                <c:pt idx="1">
                  <c:v>-3.4599999999999978E-2</c:v>
                </c:pt>
                <c:pt idx="2">
                  <c:v>-3.8899999999999997E-2</c:v>
                </c:pt>
                <c:pt idx="3">
                  <c:v>-4.53E-2</c:v>
                </c:pt>
                <c:pt idx="4">
                  <c:v>-4.6252113267012576E-2</c:v>
                </c:pt>
                <c:pt idx="5">
                  <c:v>-6.9389727555552727E-2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7A-4926-B63E-BC9E36ED7C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4262279485728639E-2"/>
                  <c:y val="-5.044760881353327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3E5-4E3A-9A9C-554A771785AF}"/>
                </c:ext>
              </c:extLst>
            </c:dLbl>
            <c:dLbl>
              <c:idx val="1"/>
              <c:layout>
                <c:manualLayout>
                  <c:x val="4.4262279485728556E-2"/>
                  <c:y val="3.02709488273979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93E5-4E3A-9A9C-554A771785A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DF5-4059-A68F-3F86CC9E75C4}"/>
                </c:ext>
              </c:extLst>
            </c:dLbl>
            <c:dLbl>
              <c:idx val="3"/>
              <c:layout>
                <c:manualLayout>
                  <c:x val="4.5458557309667164E-2"/>
                  <c:y val="-5.04515813789966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3E5-4E3A-9A9C-554A771785A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93E5-4E3A-9A9C-554A771785AF}"/>
                </c:ext>
              </c:extLst>
            </c:dLbl>
            <c:dLbl>
              <c:idx val="5"/>
              <c:layout>
                <c:manualLayout>
                  <c:x val="4.904739078148309E-2"/>
                  <c:y val="-2.52257906894983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DF5-4059-A68F-3F86CC9E75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Pradesh</c:v>
                </c:pt>
                <c:pt idx="1">
                  <c:v>Uttar 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Bengal</c:v>
                </c:pt>
                <c:pt idx="5">
                  <c:v>Bihar</c:v>
                </c:pt>
              </c:strCache>
            </c:strRef>
          </c:cat>
          <c:val>
            <c:numRef>
              <c:f>Sheet1!$E$2:$E$7</c:f>
              <c:numCache>
                <c:formatCode>0.0%</c:formatCode>
                <c:ptCount val="6"/>
                <c:pt idx="0">
                  <c:v>-1.9000000000000013E-2</c:v>
                </c:pt>
                <c:pt idx="1">
                  <c:v>2.5899999999999996E-2</c:v>
                </c:pt>
                <c:pt idx="2">
                  <c:v>3.5000000000000003E-2</c:v>
                </c:pt>
                <c:pt idx="3">
                  <c:v>7.9999999999999967E-3</c:v>
                </c:pt>
                <c:pt idx="4">
                  <c:v>7.8823867905010211E-2</c:v>
                </c:pt>
                <c:pt idx="5">
                  <c:v>2.5683177809178691E-2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8A9-4D44-A1A4-68106E4B19D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Digital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4262279485728639E-2"/>
                  <c:y val="-1.2612696716475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3E5-4E3A-9A9C-554A771785AF}"/>
                </c:ext>
              </c:extLst>
            </c:dLbl>
            <c:dLbl>
              <c:idx val="1"/>
              <c:layout>
                <c:manualLayout>
                  <c:x val="4.426227948572863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93E5-4E3A-9A9C-554A771785AF}"/>
                </c:ext>
              </c:extLst>
            </c:dLbl>
            <c:dLbl>
              <c:idx val="2"/>
              <c:layout>
                <c:manualLayout>
                  <c:x val="5.1439946429360311E-2"/>
                  <c:y val="-5.29739618196733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3E5-4E3A-9A9C-554A771785AF}"/>
                </c:ext>
              </c:extLst>
            </c:dLbl>
            <c:dLbl>
              <c:idx val="3"/>
              <c:layout>
                <c:manualLayout>
                  <c:x val="4.7851112957544566E-2"/>
                  <c:y val="-2.27030129922753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93E5-4E3A-9A9C-554A771785AF}"/>
                </c:ext>
              </c:extLst>
            </c:dLbl>
            <c:dLbl>
              <c:idx val="4"/>
              <c:layout>
                <c:manualLayout>
                  <c:x val="4.4262279485728639E-2"/>
                  <c:y val="3.2793527896347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93E5-4E3A-9A9C-554A771785AF}"/>
                </c:ext>
              </c:extLst>
            </c:dLbl>
            <c:dLbl>
              <c:idx val="5"/>
              <c:layout>
                <c:manualLayout>
                  <c:x val="4.4262279485728639E-2"/>
                  <c:y val="1.9862827314565611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E5-4E3A-9A9C-554A771785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Pradesh</c:v>
                </c:pt>
                <c:pt idx="1">
                  <c:v>Uttar 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Bengal</c:v>
                </c:pt>
                <c:pt idx="5">
                  <c:v>Bihar</c:v>
                </c:pt>
              </c:strCache>
            </c:strRef>
          </c:cat>
          <c:val>
            <c:numRef>
              <c:f>Sheet1!$F$2:$F$7</c:f>
              <c:numCache>
                <c:formatCode>0.0%</c:formatCode>
                <c:ptCount val="6"/>
                <c:pt idx="0">
                  <c:v>-3.2599999999999997E-2</c:v>
                </c:pt>
                <c:pt idx="1">
                  <c:v>1.5300000000000003E-2</c:v>
                </c:pt>
                <c:pt idx="2">
                  <c:v>-7.1000000000000004E-3</c:v>
                </c:pt>
                <c:pt idx="3">
                  <c:v>-2.5600000000000005E-2</c:v>
                </c:pt>
                <c:pt idx="4">
                  <c:v>1.0346812425786084E-2</c:v>
                </c:pt>
                <c:pt idx="5">
                  <c:v>-7.8065754760721015E-3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28A9-4D44-A1A4-68106E4B19D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 Media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4262279485728639E-2"/>
                  <c:y val="-4.62467486843597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3E5-4E3A-9A9C-554A771785AF}"/>
                </c:ext>
              </c:extLst>
            </c:dLbl>
            <c:dLbl>
              <c:idx val="1"/>
              <c:layout>
                <c:manualLayout>
                  <c:x val="4.4262279485728556E-2"/>
                  <c:y val="-2.27032116205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3E5-4E3A-9A9C-554A771785A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DF5-4059-A68F-3F86CC9E75C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E5-4E3A-9A9C-554A771785A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3E5-4E3A-9A9C-554A771785AF}"/>
                </c:ext>
              </c:extLst>
            </c:dLbl>
            <c:dLbl>
              <c:idx val="5"/>
              <c:layout>
                <c:manualLayout>
                  <c:x val="5.0243668605421524E-2"/>
                  <c:y val="-3.53161069652977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DF5-4059-A68F-3F86CC9E75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Pradesh</c:v>
                </c:pt>
                <c:pt idx="1">
                  <c:v>Uttar 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Bengal</c:v>
                </c:pt>
                <c:pt idx="5">
                  <c:v>Bihar</c:v>
                </c:pt>
              </c:strCache>
            </c:strRef>
          </c:cat>
          <c:val>
            <c:numRef>
              <c:f>Sheet1!$G$2:$G$7</c:f>
              <c:numCache>
                <c:formatCode>0.0%</c:formatCode>
                <c:ptCount val="6"/>
                <c:pt idx="0">
                  <c:v>2.1299999999999999E-2</c:v>
                </c:pt>
                <c:pt idx="1">
                  <c:v>1.4000000000000002E-2</c:v>
                </c:pt>
                <c:pt idx="2">
                  <c:v>4.2799999999999998E-2</c:v>
                </c:pt>
                <c:pt idx="3">
                  <c:v>4.2200000000000001E-2</c:v>
                </c:pt>
                <c:pt idx="4">
                  <c:v>-1.8173489261698577E-4</c:v>
                </c:pt>
                <c:pt idx="5">
                  <c:v>3.4688867438457553E-2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28A9-4D44-A1A4-68106E4B19D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Promotion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3E5-4E3A-9A9C-554A771785AF}"/>
                </c:ext>
              </c:extLst>
            </c:dLbl>
            <c:dLbl>
              <c:idx val="1"/>
              <c:layout>
                <c:manualLayout>
                  <c:x val="4.1869723837851376E-2"/>
                  <c:y val="-5.29739618196732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93E5-4E3A-9A9C-554A771785A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93E5-4E3A-9A9C-554A771785A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93E5-4E3A-9A9C-554A771785AF}"/>
                </c:ext>
              </c:extLst>
            </c:dLbl>
            <c:dLbl>
              <c:idx val="4"/>
              <c:layout>
                <c:manualLayout>
                  <c:x val="4.7851112957544475E-2"/>
                  <c:y val="-4.62467486843597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93E5-4E3A-9A9C-554A771785AF}"/>
                </c:ext>
              </c:extLst>
            </c:dLbl>
            <c:dLbl>
              <c:idx val="5"/>
              <c:layout>
                <c:manualLayout>
                  <c:x val="5.1439946429360311E-2"/>
                  <c:y val="-4.7929002310046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93E5-4E3A-9A9C-554A771785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Pradesh</c:v>
                </c:pt>
                <c:pt idx="1">
                  <c:v>Uttar 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Bengal</c:v>
                </c:pt>
                <c:pt idx="5">
                  <c:v>Bihar</c:v>
                </c:pt>
              </c:strCache>
            </c:strRef>
          </c:cat>
          <c:val>
            <c:numRef>
              <c:f>Sheet1!$H$2:$H$7</c:f>
              <c:numCache>
                <c:formatCode>0.0%</c:formatCode>
                <c:ptCount val="6"/>
                <c:pt idx="0">
                  <c:v>3.6700000000000003E-2</c:v>
                </c:pt>
                <c:pt idx="1">
                  <c:v>-3.5000000000000005E-3</c:v>
                </c:pt>
                <c:pt idx="2">
                  <c:v>4.3799999999999999E-2</c:v>
                </c:pt>
                <c:pt idx="3">
                  <c:v>4.3099999999999999E-2</c:v>
                </c:pt>
                <c:pt idx="4">
                  <c:v>2.5884556894294152E-2</c:v>
                </c:pt>
                <c:pt idx="5">
                  <c:v>3.5828133948579831E-2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8A9-4D44-A1A4-68106E4B19D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Macro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4262279485728639E-2"/>
                  <c:y val="-2.01804339233255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3E5-4E3A-9A9C-554A771785A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93E5-4E3A-9A9C-554A771785AF}"/>
                </c:ext>
              </c:extLst>
            </c:dLbl>
            <c:dLbl>
              <c:idx val="2"/>
              <c:layout>
                <c:manualLayout>
                  <c:x val="5.2636224253298926E-2"/>
                  <c:y val="-8.07221329498483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93E5-4E3A-9A9C-554A771785AF}"/>
                </c:ext>
              </c:extLst>
            </c:dLbl>
            <c:dLbl>
              <c:idx val="3"/>
              <c:layout>
                <c:manualLayout>
                  <c:x val="4.5458557309667254E-2"/>
                  <c:y val="-3.53159083370245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93E5-4E3A-9A9C-554A771785AF}"/>
                </c:ext>
              </c:extLst>
            </c:dLbl>
            <c:dLbl>
              <c:idx val="4"/>
              <c:layout>
                <c:manualLayout>
                  <c:x val="4.4262279485728556E-2"/>
                  <c:y val="-4.28836455438740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93E5-4E3A-9A9C-554A771785A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93E5-4E3A-9A9C-554A771785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B9CDE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Pradesh</c:v>
                </c:pt>
                <c:pt idx="1">
                  <c:v>Uttar 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Bengal</c:v>
                </c:pt>
                <c:pt idx="5">
                  <c:v>Bihar</c:v>
                </c:pt>
              </c:strCache>
            </c:strRef>
          </c:cat>
          <c:val>
            <c:numRef>
              <c:f>Sheet1!$I$2:$I$7</c:f>
              <c:numCache>
                <c:formatCode>0.0%</c:formatCode>
                <c:ptCount val="6"/>
                <c:pt idx="0">
                  <c:v>-2.4399999999999998E-2</c:v>
                </c:pt>
                <c:pt idx="1">
                  <c:v>9.9999999999998853E-5</c:v>
                </c:pt>
                <c:pt idx="2">
                  <c:v>-1.3699999999999999E-2</c:v>
                </c:pt>
                <c:pt idx="3">
                  <c:v>-3.2599999999999997E-2</c:v>
                </c:pt>
                <c:pt idx="4">
                  <c:v>-2.7771170415241238E-2</c:v>
                </c:pt>
                <c:pt idx="5">
                  <c:v>-7.6517898468000667E-2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F8-4941-80C8-35773DAE38E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Competition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4262279485728639E-2"/>
                  <c:y val="-4.0361066474924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3E5-4E3A-9A9C-554A771785A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93E5-4E3A-9A9C-554A771785A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93E5-4E3A-9A9C-554A771785AF}"/>
                </c:ext>
              </c:extLst>
            </c:dLbl>
            <c:dLbl>
              <c:idx val="3"/>
              <c:layout>
                <c:manualLayout>
                  <c:x val="4.5458557309667254E-2"/>
                  <c:y val="-5.54965408886230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93E5-4E3A-9A9C-554A771785AF}"/>
                </c:ext>
              </c:extLst>
            </c:dLbl>
            <c:dLbl>
              <c:idx val="4"/>
              <c:layout>
                <c:manualLayout>
                  <c:x val="4.7851112957544475E-2"/>
                  <c:y val="-2.5225790689498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93E5-4E3A-9A9C-554A771785AF}"/>
                </c:ext>
              </c:extLst>
            </c:dLbl>
            <c:dLbl>
              <c:idx val="5"/>
              <c:layout>
                <c:manualLayout>
                  <c:x val="5.0243668605421524E-2"/>
                  <c:y val="-6.81096348616454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93E5-4E3A-9A9C-554A771785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5F753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Pradesh</c:v>
                </c:pt>
                <c:pt idx="1">
                  <c:v>Uttar 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Bengal</c:v>
                </c:pt>
                <c:pt idx="5">
                  <c:v>Bihar</c:v>
                </c:pt>
              </c:strCache>
            </c:strRef>
          </c:cat>
          <c:val>
            <c:numRef>
              <c:f>Sheet1!$J$2:$J$7</c:f>
              <c:numCache>
                <c:formatCode>0.0%</c:formatCode>
                <c:ptCount val="6"/>
                <c:pt idx="0">
                  <c:v>-1.9999999999999983E-3</c:v>
                </c:pt>
                <c:pt idx="1">
                  <c:v>3.6799999999999999E-2</c:v>
                </c:pt>
                <c:pt idx="2">
                  <c:v>3.3100000000000004E-2</c:v>
                </c:pt>
                <c:pt idx="3">
                  <c:v>-2.8200000000000003E-2</c:v>
                </c:pt>
                <c:pt idx="4">
                  <c:v>1.5332446875633952E-2</c:v>
                </c:pt>
                <c:pt idx="5">
                  <c:v>1.2639815322677182E-2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8D-48A2-A8FD-9A34970D10C1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Pricing</c:v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426227948572863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6C-4F1E-98BF-7236CC4D3019}"/>
                </c:ext>
              </c:extLst>
            </c:dLbl>
            <c:dLbl>
              <c:idx val="1"/>
              <c:layout>
                <c:manualLayout>
                  <c:x val="4.4262279485728556E-2"/>
                  <c:y val="-4.03612651031973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6C-4F1E-98BF-7236CC4D301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746-4CC6-94F6-D99AECFE8A2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46-4CC6-94F6-D99AECFE8A21}"/>
                </c:ext>
              </c:extLst>
            </c:dLbl>
            <c:dLbl>
              <c:idx val="4"/>
              <c:layout>
                <c:manualLayout>
                  <c:x val="4.4262279485728639E-2"/>
                  <c:y val="-4.54064232410969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746-4CC6-94F6-D99AECFE8A21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746-4CC6-94F6-D99AECFE8A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7964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Pradesh</c:v>
                </c:pt>
                <c:pt idx="1">
                  <c:v>Uttar 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Bengal</c:v>
                </c:pt>
                <c:pt idx="5">
                  <c:v>Bihar</c:v>
                </c:pt>
              </c:strCache>
            </c:strRef>
          </c:cat>
          <c:val>
            <c:numRef>
              <c:f>Sheet1!$K$2:$K$7</c:f>
              <c:numCache>
                <c:formatCode>0.0%</c:formatCode>
                <c:ptCount val="6"/>
                <c:pt idx="0">
                  <c:v>1.55E-2</c:v>
                </c:pt>
                <c:pt idx="1">
                  <c:v>1.0100000000000001E-2</c:v>
                </c:pt>
                <c:pt idx="2">
                  <c:v>4.6899999999999997E-2</c:v>
                </c:pt>
                <c:pt idx="3">
                  <c:v>3.2000000000000001E-2</c:v>
                </c:pt>
                <c:pt idx="4">
                  <c:v>2.2437381540581395E-2</c:v>
                </c:pt>
                <c:pt idx="5">
                  <c:v>-3.2161495027920983E-2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C5-445D-B895-6FE52F3650D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Covid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Pradesh</c:v>
                </c:pt>
                <c:pt idx="1">
                  <c:v>Uttar 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Bengal</c:v>
                </c:pt>
                <c:pt idx="5">
                  <c:v>Bihar</c:v>
                </c:pt>
              </c:strCache>
            </c:strRef>
          </c:cat>
          <c:val>
            <c:numRef>
              <c:f>Sheet1!$L$2:$L$7</c:f>
              <c:numCache>
                <c:formatCode>0.0%</c:formatCode>
                <c:ptCount val="6"/>
                <c:pt idx="0">
                  <c:v>-0.1094</c:v>
                </c:pt>
                <c:pt idx="1">
                  <c:v>-0.32910000000000006</c:v>
                </c:pt>
                <c:pt idx="2">
                  <c:v>-0.42959999999999998</c:v>
                </c:pt>
                <c:pt idx="3">
                  <c:v>-0.28610000000000002</c:v>
                </c:pt>
                <c:pt idx="4">
                  <c:v>-0.52198336201260009</c:v>
                </c:pt>
                <c:pt idx="5">
                  <c:v>-0.31382091026748876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C5-445D-B895-6FE52F3650D2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Other Drivers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4262279485728639E-2"/>
                  <c:y val="1.9862827314565611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6C-4F1E-98BF-7236CC4D3019}"/>
                </c:ext>
              </c:extLst>
            </c:dLbl>
            <c:dLbl>
              <c:idx val="1"/>
              <c:layout>
                <c:manualLayout>
                  <c:x val="4.4262279485728556E-2"/>
                  <c:y val="-6.81096348616455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C6C-4F1E-98BF-7236CC4D3019}"/>
                </c:ext>
              </c:extLst>
            </c:dLbl>
            <c:dLbl>
              <c:idx val="2"/>
              <c:layout>
                <c:manualLayout>
                  <c:x val="4.4262279485728639E-2"/>
                  <c:y val="1.9862827314565611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746-4CC6-94F6-D99AECFE8A21}"/>
                </c:ext>
              </c:extLst>
            </c:dLbl>
            <c:dLbl>
              <c:idx val="3"/>
              <c:layout>
                <c:manualLayout>
                  <c:x val="4.4262279485728639E-2"/>
                  <c:y val="1.9862827323814959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746-4CC6-94F6-D99AECFE8A21}"/>
                </c:ext>
              </c:extLst>
            </c:dLbl>
            <c:dLbl>
              <c:idx val="4"/>
              <c:layout>
                <c:manualLayout>
                  <c:x val="4.4262279485728466E-2"/>
                  <c:y val="1.9862827323814959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746-4CC6-94F6-D99AECFE8A21}"/>
                </c:ext>
              </c:extLst>
            </c:dLbl>
            <c:dLbl>
              <c:idx val="5"/>
              <c:layout>
                <c:manualLayout>
                  <c:x val="4.4262279485728639E-2"/>
                  <c:y val="1.9862827314565611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746-4CC6-94F6-D99AECFE8A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98480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Andhra Pradesh</c:v>
                </c:pt>
                <c:pt idx="1">
                  <c:v>Uttar Pradesh</c:v>
                </c:pt>
                <c:pt idx="2">
                  <c:v>Maharashtra</c:v>
                </c:pt>
                <c:pt idx="3">
                  <c:v>Tamil Nadu</c:v>
                </c:pt>
                <c:pt idx="4">
                  <c:v>West Bengal</c:v>
                </c:pt>
                <c:pt idx="5">
                  <c:v>Bihar</c:v>
                </c:pt>
              </c:strCache>
            </c:strRef>
          </c:cat>
          <c:val>
            <c:numRef>
              <c:f>Sheet1!$M$2:$M$7</c:f>
              <c:numCache>
                <c:formatCode>0.0%</c:formatCode>
                <c:ptCount val="6"/>
                <c:pt idx="0">
                  <c:v>-1.11E-2</c:v>
                </c:pt>
                <c:pt idx="1">
                  <c:v>6.9999999999999507E-3</c:v>
                </c:pt>
                <c:pt idx="2">
                  <c:v>-2.7899999999999925E-2</c:v>
                </c:pt>
                <c:pt idx="3">
                  <c:v>-6.3500000000000056E-2</c:v>
                </c:pt>
                <c:pt idx="4">
                  <c:v>-2.1383294849774415E-2</c:v>
                </c:pt>
                <c:pt idx="5">
                  <c:v>-4.1941776560747268E-2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6C-4F1E-98BF-7236CC4D301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2839168"/>
        <c:axId val="162988416"/>
      </c:barChart>
      <c:catAx>
        <c:axId val="162839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88416"/>
        <c:crosses val="autoZero"/>
        <c:auto val="1"/>
        <c:lblAlgn val="ctr"/>
        <c:lblOffset val="100"/>
        <c:noMultiLvlLbl val="0"/>
      </c:catAx>
      <c:valAx>
        <c:axId val="162988416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628391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l"/>
      <c:layout>
        <c:manualLayout>
          <c:xMode val="edge"/>
          <c:yMode val="edge"/>
          <c:x val="7.1776669436316711E-3"/>
          <c:y val="0.27470083690241165"/>
          <c:w val="0.10498232758551668"/>
          <c:h val="0.532991565387920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873303619754748"/>
          <c:y val="0.16958898238437059"/>
          <c:w val="0.6344019087180689"/>
          <c:h val="0.8124200249601112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1C-4DB8-AD42-64DFC51B4DCD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11C-4DB8-AD42-64DFC51B4DCD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11C-4DB8-AD42-64DFC51B4DCD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7up</c:v>
                </c:pt>
                <c:pt idx="1">
                  <c:v>Appy Fizz</c:v>
                </c:pt>
                <c:pt idx="2">
                  <c:v>Mirinda</c:v>
                </c:pt>
                <c:pt idx="3">
                  <c:v>Pepsi</c:v>
                </c:pt>
                <c:pt idx="4">
                  <c:v>Sprite</c:v>
                </c:pt>
              </c:strCache>
            </c:strRef>
          </c:cat>
          <c:val>
            <c:numRef>
              <c:f>Sheet1!$B$2:$B$6</c:f>
              <c:numCache>
                <c:formatCode>#,##0.00</c:formatCode>
                <c:ptCount val="5"/>
                <c:pt idx="0">
                  <c:v>-0.24725770181984608</c:v>
                </c:pt>
                <c:pt idx="1">
                  <c:v>8.1994226809095627E-2</c:v>
                </c:pt>
                <c:pt idx="2">
                  <c:v>2.2934281899037678E-2</c:v>
                </c:pt>
                <c:pt idx="3">
                  <c:v>-0.44870393156161681</c:v>
                </c:pt>
                <c:pt idx="4">
                  <c:v>-0.23852802990524413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C-4DB8-AD42-64DFC51B4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2011776"/>
        <c:axId val="622018992"/>
      </c:barChart>
      <c:catAx>
        <c:axId val="62201177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622018992"/>
        <c:crosses val="autoZero"/>
        <c:auto val="1"/>
        <c:lblAlgn val="ctr"/>
        <c:lblOffset val="100"/>
        <c:noMultiLvlLbl val="0"/>
      </c:catAx>
      <c:valAx>
        <c:axId val="622018992"/>
        <c:scaling>
          <c:orientation val="minMax"/>
        </c:scaling>
        <c:delete val="1"/>
        <c:axPos val="t"/>
        <c:numFmt formatCode="#,##0.00" sourceLinked="1"/>
        <c:majorTickMark val="out"/>
        <c:minorTickMark val="none"/>
        <c:tickLblPos val="nextTo"/>
        <c:crossAx val="62201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>
              <a:lumMod val="95000"/>
              <a:lumOff val="5000"/>
            </a:schemeClr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873303619754748"/>
          <c:y val="0.16958898238437059"/>
          <c:w val="0.6344019087180689"/>
          <c:h val="0.8124200249601112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81-4DAE-AC9F-3D3167465819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081-4DAE-AC9F-3D316746581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081-4DAE-AC9F-3D3167465819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081-4DAE-AC9F-3D3167465819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7up</c:v>
                </c:pt>
                <c:pt idx="1">
                  <c:v>Appy Fizz</c:v>
                </c:pt>
                <c:pt idx="2">
                  <c:v>Mirinda</c:v>
                </c:pt>
                <c:pt idx="3">
                  <c:v>Pepsi</c:v>
                </c:pt>
                <c:pt idx="4">
                  <c:v>Sprite</c:v>
                </c:pt>
              </c:strCache>
            </c:strRef>
          </c:cat>
          <c:val>
            <c:numRef>
              <c:f>Sheet1!$B$2:$B$6</c:f>
              <c:numCache>
                <c:formatCode>#,##0.00</c:formatCode>
                <c:ptCount val="5"/>
                <c:pt idx="0">
                  <c:v>-2.8430564410498391</c:v>
                </c:pt>
                <c:pt idx="1">
                  <c:v>-2.4501506028766684</c:v>
                </c:pt>
                <c:pt idx="2">
                  <c:v>-1.4198143531955409</c:v>
                </c:pt>
                <c:pt idx="3">
                  <c:v>0.21260862927507418</c:v>
                </c:pt>
                <c:pt idx="4">
                  <c:v>-2.8449761612543156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81-4DAE-AC9F-3D3167465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2011776"/>
        <c:axId val="622018992"/>
      </c:barChart>
      <c:catAx>
        <c:axId val="62201177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622018992"/>
        <c:crosses val="autoZero"/>
        <c:auto val="1"/>
        <c:lblAlgn val="ctr"/>
        <c:lblOffset val="100"/>
        <c:noMultiLvlLbl val="0"/>
      </c:catAx>
      <c:valAx>
        <c:axId val="622018992"/>
        <c:scaling>
          <c:orientation val="minMax"/>
        </c:scaling>
        <c:delete val="1"/>
        <c:axPos val="t"/>
        <c:numFmt formatCode="#,##0.00" sourceLinked="1"/>
        <c:majorTickMark val="out"/>
        <c:minorTickMark val="none"/>
        <c:tickLblPos val="nextTo"/>
        <c:crossAx val="62201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>
              <a:lumMod val="95000"/>
              <a:lumOff val="5000"/>
            </a:schemeClr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5497362049867"/>
          <c:y val="0.16958898238437059"/>
          <c:w val="0.52591271345038482"/>
          <c:h val="0.8124200249601112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83-4F09-9BD8-495AEB9CEFBC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783-4F09-9BD8-495AEB9CEFBC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783-4F09-9BD8-495AEB9CEFBC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7up</c:v>
                </c:pt>
                <c:pt idx="1">
                  <c:v>Appy Fizz</c:v>
                </c:pt>
                <c:pt idx="2">
                  <c:v>Mirinda</c:v>
                </c:pt>
                <c:pt idx="3">
                  <c:v>Pepsi</c:v>
                </c:pt>
                <c:pt idx="4">
                  <c:v>Sprite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0.11702546902345645</c:v>
                </c:pt>
                <c:pt idx="1">
                  <c:v>-0.10707179656596488</c:v>
                </c:pt>
                <c:pt idx="2">
                  <c:v>0.11336122848867292</c:v>
                </c:pt>
                <c:pt idx="3">
                  <c:v>0.30240858916361768</c:v>
                </c:pt>
                <c:pt idx="4">
                  <c:v>5.9862072635971986E-2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83-4F09-9BD8-495AEB9CE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2011776"/>
        <c:axId val="622018992"/>
      </c:barChart>
      <c:catAx>
        <c:axId val="62201177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622018992"/>
        <c:crosses val="autoZero"/>
        <c:auto val="1"/>
        <c:lblAlgn val="ctr"/>
        <c:lblOffset val="100"/>
        <c:noMultiLvlLbl val="0"/>
      </c:catAx>
      <c:valAx>
        <c:axId val="622018992"/>
        <c:scaling>
          <c:orientation val="minMax"/>
        </c:scaling>
        <c:delete val="0"/>
        <c:axPos val="t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62201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>
              <a:lumMod val="95000"/>
              <a:lumOff val="5000"/>
            </a:schemeClr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Original IPS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IPS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Sheet1!$A$2:$A$71</c:f>
              <c:numCache>
                <c:formatCode>m/d/yyyy</c:formatCode>
                <c:ptCount val="70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  <c:pt idx="60">
                  <c:v>43831</c:v>
                </c:pt>
                <c:pt idx="61">
                  <c:v>43862</c:v>
                </c:pt>
                <c:pt idx="62">
                  <c:v>43891</c:v>
                </c:pt>
                <c:pt idx="63">
                  <c:v>43922</c:v>
                </c:pt>
                <c:pt idx="64">
                  <c:v>43952</c:v>
                </c:pt>
                <c:pt idx="65">
                  <c:v>43983</c:v>
                </c:pt>
                <c:pt idx="66">
                  <c:v>44013</c:v>
                </c:pt>
                <c:pt idx="67">
                  <c:v>44044</c:v>
                </c:pt>
                <c:pt idx="68">
                  <c:v>44075</c:v>
                </c:pt>
                <c:pt idx="69">
                  <c:v>44105</c:v>
                </c:pt>
              </c:numCache>
            </c:numRef>
          </c:cat>
          <c:val>
            <c:numRef>
              <c:f>Sheet1!$B$2:$B$71</c:f>
              <c:numCache>
                <c:formatCode>#,##0.00</c:formatCode>
                <c:ptCount val="70"/>
                <c:pt idx="0">
                  <c:v>2.766652853293325</c:v>
                </c:pt>
                <c:pt idx="1">
                  <c:v>2.8961776518745079</c:v>
                </c:pt>
                <c:pt idx="2">
                  <c:v>2.993991117376964</c:v>
                </c:pt>
                <c:pt idx="3">
                  <c:v>3.0491703076885273</c:v>
                </c:pt>
                <c:pt idx="4">
                  <c:v>3.1002914582508514</c:v>
                </c:pt>
                <c:pt idx="5">
                  <c:v>3.0490895197609009</c:v>
                </c:pt>
                <c:pt idx="6">
                  <c:v>3.0822249989997093</c:v>
                </c:pt>
                <c:pt idx="7">
                  <c:v>3.1417915952269881</c:v>
                </c:pt>
                <c:pt idx="8">
                  <c:v>3.1777463659914291</c:v>
                </c:pt>
                <c:pt idx="9">
                  <c:v>3.1253740382935562</c:v>
                </c:pt>
                <c:pt idx="10">
                  <c:v>2.9935208902084716</c:v>
                </c:pt>
                <c:pt idx="11">
                  <c:v>3.0214641914832847</c:v>
                </c:pt>
                <c:pt idx="12">
                  <c:v>3.034495905655036</c:v>
                </c:pt>
                <c:pt idx="13">
                  <c:v>3.1132620636055521</c:v>
                </c:pt>
                <c:pt idx="14">
                  <c:v>3.2903999523532774</c:v>
                </c:pt>
                <c:pt idx="15">
                  <c:v>3.1382959637431496</c:v>
                </c:pt>
                <c:pt idx="16">
                  <c:v>3.1298764116447408</c:v>
                </c:pt>
                <c:pt idx="17">
                  <c:v>3.153304910656427</c:v>
                </c:pt>
                <c:pt idx="18">
                  <c:v>3.2035021787643552</c:v>
                </c:pt>
                <c:pt idx="19">
                  <c:v>3.253982204618977</c:v>
                </c:pt>
                <c:pt idx="20">
                  <c:v>3.1663739115640062</c:v>
                </c:pt>
                <c:pt idx="21">
                  <c:v>3.1064303050078035</c:v>
                </c:pt>
                <c:pt idx="22">
                  <c:v>3.0891489386943651</c:v>
                </c:pt>
                <c:pt idx="23">
                  <c:v>3.1595815111874086</c:v>
                </c:pt>
                <c:pt idx="24">
                  <c:v>3.022924588636533</c:v>
                </c:pt>
                <c:pt idx="25">
                  <c:v>3.3002560795237108</c:v>
                </c:pt>
                <c:pt idx="26">
                  <c:v>3.351391730483301</c:v>
                </c:pt>
                <c:pt idx="27">
                  <c:v>3.3740361722999448</c:v>
                </c:pt>
                <c:pt idx="28">
                  <c:v>3.3867022693120532</c:v>
                </c:pt>
                <c:pt idx="29">
                  <c:v>3.4095165729252455</c:v>
                </c:pt>
                <c:pt idx="30">
                  <c:v>3.34641187976499</c:v>
                </c:pt>
                <c:pt idx="31">
                  <c:v>3.3773018689128467</c:v>
                </c:pt>
                <c:pt idx="32">
                  <c:v>3.3368789043050628</c:v>
                </c:pt>
                <c:pt idx="33">
                  <c:v>3.2436247780001941</c:v>
                </c:pt>
                <c:pt idx="34">
                  <c:v>3.1416890567034628</c:v>
                </c:pt>
                <c:pt idx="35">
                  <c:v>3.0756532118100917</c:v>
                </c:pt>
                <c:pt idx="36">
                  <c:v>3.0199002200638483</c:v>
                </c:pt>
                <c:pt idx="37">
                  <c:v>3.1341395284410321</c:v>
                </c:pt>
                <c:pt idx="38">
                  <c:v>3.2139662868773109</c:v>
                </c:pt>
                <c:pt idx="39">
                  <c:v>3.2911964384602617</c:v>
                </c:pt>
                <c:pt idx="40">
                  <c:v>3.2639377630849502</c:v>
                </c:pt>
                <c:pt idx="41">
                  <c:v>3.2730243334576081</c:v>
                </c:pt>
                <c:pt idx="42">
                  <c:v>3.284000098445532</c:v>
                </c:pt>
                <c:pt idx="43">
                  <c:v>3.272707396203073</c:v>
                </c:pt>
                <c:pt idx="44">
                  <c:v>3.2861047275344681</c:v>
                </c:pt>
                <c:pt idx="45">
                  <c:v>3.3151365943469155</c:v>
                </c:pt>
                <c:pt idx="46">
                  <c:v>3.3264707262958484</c:v>
                </c:pt>
                <c:pt idx="47">
                  <c:v>3.2912399396520602</c:v>
                </c:pt>
                <c:pt idx="48">
                  <c:v>3.3343485849820946</c:v>
                </c:pt>
                <c:pt idx="49">
                  <c:v>3.2692894454188752</c:v>
                </c:pt>
                <c:pt idx="50">
                  <c:v>3.3356453347947661</c:v>
                </c:pt>
                <c:pt idx="51">
                  <c:v>3.7225252555434811</c:v>
                </c:pt>
                <c:pt idx="52">
                  <c:v>3.7374239999999999</c:v>
                </c:pt>
                <c:pt idx="53">
                  <c:v>3.625712</c:v>
                </c:pt>
                <c:pt idx="54">
                  <c:v>3.5120830000000001</c:v>
                </c:pt>
                <c:pt idx="55">
                  <c:v>3.540435</c:v>
                </c:pt>
                <c:pt idx="56">
                  <c:v>3.398199</c:v>
                </c:pt>
                <c:pt idx="57">
                  <c:v>3.4193169999999999</c:v>
                </c:pt>
                <c:pt idx="58">
                  <c:v>3.5823320000000001</c:v>
                </c:pt>
                <c:pt idx="59">
                  <c:v>3.4769800000000002</c:v>
                </c:pt>
                <c:pt idx="60">
                  <c:v>3.385913</c:v>
                </c:pt>
                <c:pt idx="61">
                  <c:v>3.3760050000000001</c:v>
                </c:pt>
                <c:pt idx="62">
                  <c:v>3.457535</c:v>
                </c:pt>
                <c:pt idx="66">
                  <c:v>3.3069000000000002</c:v>
                </c:pt>
                <c:pt idx="67">
                  <c:v>3.2492350000000001</c:v>
                </c:pt>
                <c:pt idx="68">
                  <c:v>3.3869289999999999</c:v>
                </c:pt>
                <c:pt idx="69">
                  <c:v>3.4302250000000001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1D-45C3-BFAF-5EA9CFFDF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7734304"/>
        <c:axId val="57772640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 Volume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Sheet1!$A$2:$A$71</c:f>
              <c:numCache>
                <c:formatCode>m/d/yyyy</c:formatCode>
                <c:ptCount val="70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  <c:pt idx="60">
                  <c:v>43831</c:v>
                </c:pt>
                <c:pt idx="61">
                  <c:v>43862</c:v>
                </c:pt>
                <c:pt idx="62">
                  <c:v>43891</c:v>
                </c:pt>
                <c:pt idx="63">
                  <c:v>43922</c:v>
                </c:pt>
                <c:pt idx="64">
                  <c:v>43952</c:v>
                </c:pt>
                <c:pt idx="65">
                  <c:v>43983</c:v>
                </c:pt>
                <c:pt idx="66">
                  <c:v>44013</c:v>
                </c:pt>
                <c:pt idx="67">
                  <c:v>44044</c:v>
                </c:pt>
                <c:pt idx="68">
                  <c:v>44075</c:v>
                </c:pt>
                <c:pt idx="69">
                  <c:v>44105</c:v>
                </c:pt>
              </c:numCache>
            </c:numRef>
          </c:cat>
          <c:val>
            <c:numRef>
              <c:f>Sheet1!$C$2:$C$71</c:f>
              <c:numCache>
                <c:formatCode>#,##0</c:formatCode>
                <c:ptCount val="70"/>
                <c:pt idx="0">
                  <c:v>361001.94757552125</c:v>
                </c:pt>
                <c:pt idx="1">
                  <c:v>369280.88924173097</c:v>
                </c:pt>
                <c:pt idx="2">
                  <c:v>515832.09673054039</c:v>
                </c:pt>
                <c:pt idx="3">
                  <c:v>618430.35238078481</c:v>
                </c:pt>
                <c:pt idx="4">
                  <c:v>813711.51813438791</c:v>
                </c:pt>
                <c:pt idx="5">
                  <c:v>914407.48154953134</c:v>
                </c:pt>
                <c:pt idx="6">
                  <c:v>917896.5191697448</c:v>
                </c:pt>
                <c:pt idx="7">
                  <c:v>863806.35097432765</c:v>
                </c:pt>
                <c:pt idx="8">
                  <c:v>809681.38392743561</c:v>
                </c:pt>
                <c:pt idx="9">
                  <c:v>763605.46637695306</c:v>
                </c:pt>
                <c:pt idx="10">
                  <c:v>624335.8464360059</c:v>
                </c:pt>
                <c:pt idx="11">
                  <c:v>463882.86964746041</c:v>
                </c:pt>
                <c:pt idx="12">
                  <c:v>350987.94842517085</c:v>
                </c:pt>
                <c:pt idx="13">
                  <c:v>360445.9990521202</c:v>
                </c:pt>
                <c:pt idx="14">
                  <c:v>519876.71701399796</c:v>
                </c:pt>
                <c:pt idx="15">
                  <c:v>684671.3380495226</c:v>
                </c:pt>
                <c:pt idx="16">
                  <c:v>862871.36001789465</c:v>
                </c:pt>
                <c:pt idx="17">
                  <c:v>857592.22741604166</c:v>
                </c:pt>
                <c:pt idx="18">
                  <c:v>924173.55805633531</c:v>
                </c:pt>
                <c:pt idx="19">
                  <c:v>819963.23324717872</c:v>
                </c:pt>
                <c:pt idx="20">
                  <c:v>787234.272497189</c:v>
                </c:pt>
                <c:pt idx="21">
                  <c:v>810112.400843326</c:v>
                </c:pt>
                <c:pt idx="22">
                  <c:v>559541.99478984985</c:v>
                </c:pt>
                <c:pt idx="23">
                  <c:v>413952.48524745728</c:v>
                </c:pt>
                <c:pt idx="24">
                  <c:v>334235.32271121559</c:v>
                </c:pt>
                <c:pt idx="25">
                  <c:v>392073.23180146335</c:v>
                </c:pt>
                <c:pt idx="26">
                  <c:v>566119.11167129048</c:v>
                </c:pt>
                <c:pt idx="27">
                  <c:v>766548.67128225218</c:v>
                </c:pt>
                <c:pt idx="28">
                  <c:v>901983.76201406179</c:v>
                </c:pt>
                <c:pt idx="29">
                  <c:v>976545.70750187617</c:v>
                </c:pt>
                <c:pt idx="30">
                  <c:v>1001939.9401498848</c:v>
                </c:pt>
                <c:pt idx="31">
                  <c:v>979146.75831718626</c:v>
                </c:pt>
                <c:pt idx="32">
                  <c:v>915413.79078269284</c:v>
                </c:pt>
                <c:pt idx="33">
                  <c:v>877206.92090343765</c:v>
                </c:pt>
                <c:pt idx="34">
                  <c:v>645991.61048013926</c:v>
                </c:pt>
                <c:pt idx="35">
                  <c:v>398440.15824585874</c:v>
                </c:pt>
                <c:pt idx="36">
                  <c:v>340481.68827400001</c:v>
                </c:pt>
                <c:pt idx="37">
                  <c:v>340701.68659</c:v>
                </c:pt>
                <c:pt idx="38">
                  <c:v>548205.40923200001</c:v>
                </c:pt>
                <c:pt idx="39">
                  <c:v>705398.74113800004</c:v>
                </c:pt>
                <c:pt idx="40">
                  <c:v>841936.79175700003</c:v>
                </c:pt>
                <c:pt idx="41">
                  <c:v>980237.01256199996</c:v>
                </c:pt>
                <c:pt idx="42">
                  <c:v>986639.49482200004</c:v>
                </c:pt>
                <c:pt idx="43">
                  <c:v>1017532.355509</c:v>
                </c:pt>
                <c:pt idx="44">
                  <c:v>912023.77074499999</c:v>
                </c:pt>
                <c:pt idx="45">
                  <c:v>849876.15681800002</c:v>
                </c:pt>
                <c:pt idx="46">
                  <c:v>660224.79807999998</c:v>
                </c:pt>
                <c:pt idx="47">
                  <c:v>505053.53617199999</c:v>
                </c:pt>
                <c:pt idx="48">
                  <c:v>422803.243456</c:v>
                </c:pt>
                <c:pt idx="49">
                  <c:v>387557.30035799998</c:v>
                </c:pt>
                <c:pt idx="50">
                  <c:v>522245.83988799999</c:v>
                </c:pt>
                <c:pt idx="51">
                  <c:v>730624.29907900002</c:v>
                </c:pt>
                <c:pt idx="52">
                  <c:v>858216.20737800002</c:v>
                </c:pt>
                <c:pt idx="53">
                  <c:v>1096705.418914</c:v>
                </c:pt>
                <c:pt idx="54">
                  <c:v>1202984.27813</c:v>
                </c:pt>
                <c:pt idx="55">
                  <c:v>1312019.321489</c:v>
                </c:pt>
                <c:pt idx="56">
                  <c:v>1246010.115007</c:v>
                </c:pt>
                <c:pt idx="57">
                  <c:v>1131973.58397</c:v>
                </c:pt>
                <c:pt idx="58">
                  <c:v>861904.67477499996</c:v>
                </c:pt>
                <c:pt idx="59">
                  <c:v>549522.65980999998</c:v>
                </c:pt>
                <c:pt idx="60">
                  <c:v>396112.56378700002</c:v>
                </c:pt>
                <c:pt idx="61">
                  <c:v>449135.68138800003</c:v>
                </c:pt>
                <c:pt idx="62">
                  <c:v>563880.93851699994</c:v>
                </c:pt>
                <c:pt idx="63">
                  <c:v>334789.26794400002</c:v>
                </c:pt>
                <c:pt idx="64">
                  <c:v>502366.813432</c:v>
                </c:pt>
                <c:pt idx="65">
                  <c:v>683165.43218999996</c:v>
                </c:pt>
                <c:pt idx="66">
                  <c:v>826181.46924100001</c:v>
                </c:pt>
                <c:pt idx="67">
                  <c:v>928896.56955699995</c:v>
                </c:pt>
                <c:pt idx="68">
                  <c:v>1036417.978722</c:v>
                </c:pt>
                <c:pt idx="69">
                  <c:v>1003571.535031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1D-45C3-BFAF-5EA9CFFDF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454336"/>
        <c:axId val="1910447264"/>
      </c:lineChart>
      <c:dateAx>
        <c:axId val="5777343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26400"/>
        <c:crosses val="autoZero"/>
        <c:auto val="1"/>
        <c:lblOffset val="100"/>
        <c:baseTimeUnit val="months"/>
      </c:dateAx>
      <c:valAx>
        <c:axId val="577726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>
                    <a:solidFill>
                      <a:schemeClr val="tx1"/>
                    </a:solidFill>
                  </a:rPr>
                  <a:t>Items Per Store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34304"/>
        <c:crosses val="autoZero"/>
        <c:crossBetween val="between"/>
      </c:valAx>
      <c:valAx>
        <c:axId val="1910447264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454336"/>
        <c:crosses val="max"/>
        <c:crossBetween val="between"/>
        <c:majorUnit val="400000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sz="1200" dirty="0">
                      <a:solidFill>
                        <a:schemeClr val="tx1"/>
                      </a:solidFill>
                    </a:rPr>
                    <a:t>Sales Volume (000’)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dateAx>
        <c:axId val="19104543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910447264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Imputed IPS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Regression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Sheet1!$A$2:$A$71</c:f>
              <c:numCache>
                <c:formatCode>m/d/yyyy</c:formatCode>
                <c:ptCount val="70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  <c:pt idx="60">
                  <c:v>43831</c:v>
                </c:pt>
                <c:pt idx="61">
                  <c:v>43862</c:v>
                </c:pt>
                <c:pt idx="62">
                  <c:v>43891</c:v>
                </c:pt>
                <c:pt idx="63">
                  <c:v>43922</c:v>
                </c:pt>
                <c:pt idx="64">
                  <c:v>43952</c:v>
                </c:pt>
                <c:pt idx="65">
                  <c:v>43983</c:v>
                </c:pt>
                <c:pt idx="66">
                  <c:v>44013</c:v>
                </c:pt>
                <c:pt idx="67">
                  <c:v>44044</c:v>
                </c:pt>
                <c:pt idx="68">
                  <c:v>44075</c:v>
                </c:pt>
                <c:pt idx="69">
                  <c:v>44105</c:v>
                </c:pt>
              </c:numCache>
            </c:numRef>
          </c:cat>
          <c:val>
            <c:numRef>
              <c:f>Sheet1!$B$2:$B$71</c:f>
              <c:numCache>
                <c:formatCode>#,##0.00</c:formatCode>
                <c:ptCount val="70"/>
                <c:pt idx="0">
                  <c:v>2.766652853293325</c:v>
                </c:pt>
                <c:pt idx="1">
                  <c:v>2.8961776518745079</c:v>
                </c:pt>
                <c:pt idx="2">
                  <c:v>2.993991117376964</c:v>
                </c:pt>
                <c:pt idx="3">
                  <c:v>3.0491703076885273</c:v>
                </c:pt>
                <c:pt idx="4">
                  <c:v>3.1002914582508514</c:v>
                </c:pt>
                <c:pt idx="5">
                  <c:v>3.0490895197609009</c:v>
                </c:pt>
                <c:pt idx="6">
                  <c:v>3.0822249989997093</c:v>
                </c:pt>
                <c:pt idx="7">
                  <c:v>3.1417915952269881</c:v>
                </c:pt>
                <c:pt idx="8">
                  <c:v>3.1777463659914291</c:v>
                </c:pt>
                <c:pt idx="9">
                  <c:v>3.1253740382935562</c:v>
                </c:pt>
                <c:pt idx="10">
                  <c:v>2.9935208902084716</c:v>
                </c:pt>
                <c:pt idx="11">
                  <c:v>3.0214641914832847</c:v>
                </c:pt>
                <c:pt idx="12">
                  <c:v>3.034495905655036</c:v>
                </c:pt>
                <c:pt idx="13">
                  <c:v>3.1132620636055521</c:v>
                </c:pt>
                <c:pt idx="14">
                  <c:v>3.2903999523532774</c:v>
                </c:pt>
                <c:pt idx="15">
                  <c:v>3.1382959637431496</c:v>
                </c:pt>
                <c:pt idx="16">
                  <c:v>3.1298764116447408</c:v>
                </c:pt>
                <c:pt idx="17">
                  <c:v>3.153304910656427</c:v>
                </c:pt>
                <c:pt idx="18">
                  <c:v>3.2035021787643552</c:v>
                </c:pt>
                <c:pt idx="19">
                  <c:v>3.253982204618977</c:v>
                </c:pt>
                <c:pt idx="20">
                  <c:v>3.1663739115640062</c:v>
                </c:pt>
                <c:pt idx="21">
                  <c:v>3.1064303050078035</c:v>
                </c:pt>
                <c:pt idx="22">
                  <c:v>3.0891489386943651</c:v>
                </c:pt>
                <c:pt idx="23">
                  <c:v>3.1595815111874086</c:v>
                </c:pt>
                <c:pt idx="24">
                  <c:v>3.022924588636533</c:v>
                </c:pt>
                <c:pt idx="25">
                  <c:v>3.3002560795237108</c:v>
                </c:pt>
                <c:pt idx="26">
                  <c:v>3.351391730483301</c:v>
                </c:pt>
                <c:pt idx="27">
                  <c:v>3.3740361722999448</c:v>
                </c:pt>
                <c:pt idx="28">
                  <c:v>3.3867022693120532</c:v>
                </c:pt>
                <c:pt idx="29">
                  <c:v>3.4095165729252455</c:v>
                </c:pt>
                <c:pt idx="30">
                  <c:v>3.34641187976499</c:v>
                </c:pt>
                <c:pt idx="31">
                  <c:v>3.3773018689128467</c:v>
                </c:pt>
                <c:pt idx="32">
                  <c:v>3.3368789043050628</c:v>
                </c:pt>
                <c:pt idx="33">
                  <c:v>3.2436247780001941</c:v>
                </c:pt>
                <c:pt idx="34">
                  <c:v>3.1416890567034628</c:v>
                </c:pt>
                <c:pt idx="35">
                  <c:v>3.0756532118100917</c:v>
                </c:pt>
                <c:pt idx="36">
                  <c:v>3.0199002200638483</c:v>
                </c:pt>
                <c:pt idx="37">
                  <c:v>3.1341395284410321</c:v>
                </c:pt>
                <c:pt idx="38">
                  <c:v>3.2139662868773109</c:v>
                </c:pt>
                <c:pt idx="39">
                  <c:v>3.2911964384602617</c:v>
                </c:pt>
                <c:pt idx="40">
                  <c:v>3.2639377630849502</c:v>
                </c:pt>
                <c:pt idx="41">
                  <c:v>3.2730243334576081</c:v>
                </c:pt>
                <c:pt idx="42">
                  <c:v>3.284000098445532</c:v>
                </c:pt>
                <c:pt idx="43">
                  <c:v>3.272707396203073</c:v>
                </c:pt>
                <c:pt idx="44">
                  <c:v>3.2861047275344681</c:v>
                </c:pt>
                <c:pt idx="45">
                  <c:v>3.3151365943469155</c:v>
                </c:pt>
                <c:pt idx="46">
                  <c:v>3.3264707262958484</c:v>
                </c:pt>
                <c:pt idx="47">
                  <c:v>3.2912399396520602</c:v>
                </c:pt>
                <c:pt idx="48">
                  <c:v>3.3343485849820946</c:v>
                </c:pt>
                <c:pt idx="49">
                  <c:v>3.2692894454188752</c:v>
                </c:pt>
                <c:pt idx="50">
                  <c:v>3.3356453347947661</c:v>
                </c:pt>
                <c:pt idx="51">
                  <c:v>3.7225252555434811</c:v>
                </c:pt>
                <c:pt idx="52">
                  <c:v>3.7374239999999999</c:v>
                </c:pt>
                <c:pt idx="53">
                  <c:v>3.625712</c:v>
                </c:pt>
                <c:pt idx="54">
                  <c:v>3.5120830000000001</c:v>
                </c:pt>
                <c:pt idx="55">
                  <c:v>3.540435</c:v>
                </c:pt>
                <c:pt idx="56">
                  <c:v>3.398199</c:v>
                </c:pt>
                <c:pt idx="57">
                  <c:v>3.4193169999999999</c:v>
                </c:pt>
                <c:pt idx="58">
                  <c:v>3.5823320000000001</c:v>
                </c:pt>
                <c:pt idx="59">
                  <c:v>3.4769800000000002</c:v>
                </c:pt>
                <c:pt idx="60">
                  <c:v>3.385913</c:v>
                </c:pt>
                <c:pt idx="61">
                  <c:v>3.3760050000000001</c:v>
                </c:pt>
                <c:pt idx="62">
                  <c:v>3.457535</c:v>
                </c:pt>
                <c:pt idx="63" formatCode="0.00">
                  <c:v>3.0046231111159027</c:v>
                </c:pt>
                <c:pt idx="64" formatCode="0.00">
                  <c:v>3.1108258386993715</c:v>
                </c:pt>
                <c:pt idx="65" formatCode="0.00">
                  <c:v>3.2254074576120217</c:v>
                </c:pt>
                <c:pt idx="66" formatCode="0.00">
                  <c:v>3.3069000000000002</c:v>
                </c:pt>
                <c:pt idx="67" formatCode="0.00">
                  <c:v>3.2492350000000001</c:v>
                </c:pt>
                <c:pt idx="68" formatCode="0.00">
                  <c:v>3.3869289999999999</c:v>
                </c:pt>
                <c:pt idx="69" formatCode="0.00">
                  <c:v>3.4302250000000001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0D-4A47-B869-F30B828E8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7734304"/>
        <c:axId val="57772640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 Volume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Sheet1!$A$2:$A$71</c:f>
              <c:numCache>
                <c:formatCode>m/d/yyyy</c:formatCode>
                <c:ptCount val="70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  <c:pt idx="60">
                  <c:v>43831</c:v>
                </c:pt>
                <c:pt idx="61">
                  <c:v>43862</c:v>
                </c:pt>
                <c:pt idx="62">
                  <c:v>43891</c:v>
                </c:pt>
                <c:pt idx="63">
                  <c:v>43922</c:v>
                </c:pt>
                <c:pt idx="64">
                  <c:v>43952</c:v>
                </c:pt>
                <c:pt idx="65">
                  <c:v>43983</c:v>
                </c:pt>
                <c:pt idx="66">
                  <c:v>44013</c:v>
                </c:pt>
                <c:pt idx="67">
                  <c:v>44044</c:v>
                </c:pt>
                <c:pt idx="68">
                  <c:v>44075</c:v>
                </c:pt>
                <c:pt idx="69">
                  <c:v>44105</c:v>
                </c:pt>
              </c:numCache>
            </c:numRef>
          </c:cat>
          <c:val>
            <c:numRef>
              <c:f>Sheet1!$C$2:$C$71</c:f>
              <c:numCache>
                <c:formatCode>#,##0</c:formatCode>
                <c:ptCount val="70"/>
                <c:pt idx="0">
                  <c:v>361001.94757552125</c:v>
                </c:pt>
                <c:pt idx="1">
                  <c:v>369280.88924173097</c:v>
                </c:pt>
                <c:pt idx="2">
                  <c:v>515832.09673054039</c:v>
                </c:pt>
                <c:pt idx="3">
                  <c:v>618430.35238078481</c:v>
                </c:pt>
                <c:pt idx="4">
                  <c:v>813711.51813438791</c:v>
                </c:pt>
                <c:pt idx="5">
                  <c:v>914407.48154953134</c:v>
                </c:pt>
                <c:pt idx="6">
                  <c:v>917896.5191697448</c:v>
                </c:pt>
                <c:pt idx="7">
                  <c:v>863806.35097432765</c:v>
                </c:pt>
                <c:pt idx="8">
                  <c:v>809681.38392743561</c:v>
                </c:pt>
                <c:pt idx="9">
                  <c:v>763605.46637695306</c:v>
                </c:pt>
                <c:pt idx="10">
                  <c:v>624335.8464360059</c:v>
                </c:pt>
                <c:pt idx="11">
                  <c:v>463882.86964746041</c:v>
                </c:pt>
                <c:pt idx="12">
                  <c:v>350987.94842517085</c:v>
                </c:pt>
                <c:pt idx="13">
                  <c:v>360445.9990521202</c:v>
                </c:pt>
                <c:pt idx="14">
                  <c:v>519876.71701399796</c:v>
                </c:pt>
                <c:pt idx="15">
                  <c:v>684671.3380495226</c:v>
                </c:pt>
                <c:pt idx="16">
                  <c:v>862871.36001789465</c:v>
                </c:pt>
                <c:pt idx="17">
                  <c:v>857592.22741604166</c:v>
                </c:pt>
                <c:pt idx="18">
                  <c:v>924173.55805633531</c:v>
                </c:pt>
                <c:pt idx="19">
                  <c:v>819963.23324717872</c:v>
                </c:pt>
                <c:pt idx="20">
                  <c:v>787234.272497189</c:v>
                </c:pt>
                <c:pt idx="21">
                  <c:v>810112.400843326</c:v>
                </c:pt>
                <c:pt idx="22">
                  <c:v>559541.99478984985</c:v>
                </c:pt>
                <c:pt idx="23">
                  <c:v>413952.48524745728</c:v>
                </c:pt>
                <c:pt idx="24">
                  <c:v>334235.32271121559</c:v>
                </c:pt>
                <c:pt idx="25">
                  <c:v>392073.23180146335</c:v>
                </c:pt>
                <c:pt idx="26">
                  <c:v>566119.11167129048</c:v>
                </c:pt>
                <c:pt idx="27">
                  <c:v>766548.67128225218</c:v>
                </c:pt>
                <c:pt idx="28">
                  <c:v>901983.76201406179</c:v>
                </c:pt>
                <c:pt idx="29">
                  <c:v>976545.70750187617</c:v>
                </c:pt>
                <c:pt idx="30">
                  <c:v>1001939.9401498848</c:v>
                </c:pt>
                <c:pt idx="31">
                  <c:v>979146.75831718626</c:v>
                </c:pt>
                <c:pt idx="32">
                  <c:v>915413.79078269284</c:v>
                </c:pt>
                <c:pt idx="33">
                  <c:v>877206.92090343765</c:v>
                </c:pt>
                <c:pt idx="34">
                  <c:v>645991.61048013926</c:v>
                </c:pt>
                <c:pt idx="35">
                  <c:v>398440.15824585874</c:v>
                </c:pt>
                <c:pt idx="36">
                  <c:v>340481.68827400001</c:v>
                </c:pt>
                <c:pt idx="37">
                  <c:v>340701.68659</c:v>
                </c:pt>
                <c:pt idx="38">
                  <c:v>548205.40923200001</c:v>
                </c:pt>
                <c:pt idx="39">
                  <c:v>705398.74113800004</c:v>
                </c:pt>
                <c:pt idx="40">
                  <c:v>841936.79175700003</c:v>
                </c:pt>
                <c:pt idx="41">
                  <c:v>980237.01256199996</c:v>
                </c:pt>
                <c:pt idx="42">
                  <c:v>986639.49482200004</c:v>
                </c:pt>
                <c:pt idx="43">
                  <c:v>1017532.355509</c:v>
                </c:pt>
                <c:pt idx="44">
                  <c:v>912023.77074499999</c:v>
                </c:pt>
                <c:pt idx="45">
                  <c:v>849876.15681800002</c:v>
                </c:pt>
                <c:pt idx="46">
                  <c:v>660224.79807999998</c:v>
                </c:pt>
                <c:pt idx="47">
                  <c:v>505053.53617199999</c:v>
                </c:pt>
                <c:pt idx="48">
                  <c:v>422803.243456</c:v>
                </c:pt>
                <c:pt idx="49">
                  <c:v>387557.30035799998</c:v>
                </c:pt>
                <c:pt idx="50">
                  <c:v>522245.83988799999</c:v>
                </c:pt>
                <c:pt idx="51">
                  <c:v>730624.29907900002</c:v>
                </c:pt>
                <c:pt idx="52">
                  <c:v>858216.20737800002</c:v>
                </c:pt>
                <c:pt idx="53">
                  <c:v>1096705.418914</c:v>
                </c:pt>
                <c:pt idx="54">
                  <c:v>1202984.27813</c:v>
                </c:pt>
                <c:pt idx="55">
                  <c:v>1312019.321489</c:v>
                </c:pt>
                <c:pt idx="56">
                  <c:v>1246010.115007</c:v>
                </c:pt>
                <c:pt idx="57">
                  <c:v>1131973.58397</c:v>
                </c:pt>
                <c:pt idx="58">
                  <c:v>861904.67477499996</c:v>
                </c:pt>
                <c:pt idx="59">
                  <c:v>549522.65980999998</c:v>
                </c:pt>
                <c:pt idx="60">
                  <c:v>396112.56378700002</c:v>
                </c:pt>
                <c:pt idx="61">
                  <c:v>449135.68138800003</c:v>
                </c:pt>
                <c:pt idx="62">
                  <c:v>563880.93851699994</c:v>
                </c:pt>
                <c:pt idx="63">
                  <c:v>334789.26794400002</c:v>
                </c:pt>
                <c:pt idx="64">
                  <c:v>502366.813432</c:v>
                </c:pt>
                <c:pt idx="65">
                  <c:v>683165.43218999996</c:v>
                </c:pt>
                <c:pt idx="66">
                  <c:v>826181.46924100001</c:v>
                </c:pt>
                <c:pt idx="67">
                  <c:v>928896.56955699995</c:v>
                </c:pt>
                <c:pt idx="68">
                  <c:v>1036417.978722</c:v>
                </c:pt>
                <c:pt idx="69">
                  <c:v>1003571.535031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0D-4A47-B869-F30B828E8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454336"/>
        <c:axId val="1910447264"/>
      </c:lineChart>
      <c:dateAx>
        <c:axId val="5777343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26400"/>
        <c:crosses val="autoZero"/>
        <c:auto val="1"/>
        <c:lblOffset val="100"/>
        <c:baseTimeUnit val="months"/>
      </c:dateAx>
      <c:valAx>
        <c:axId val="577726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>
                    <a:solidFill>
                      <a:schemeClr val="tx1"/>
                    </a:solidFill>
                  </a:rPr>
                  <a:t>Items Per Store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34304"/>
        <c:crosses val="autoZero"/>
        <c:crossBetween val="between"/>
      </c:valAx>
      <c:valAx>
        <c:axId val="1910447264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454336"/>
        <c:crosses val="max"/>
        <c:crossBetween val="between"/>
        <c:majorUnit val="400000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sz="1200" dirty="0">
                      <a:solidFill>
                        <a:schemeClr val="tx1"/>
                      </a:solidFill>
                    </a:rPr>
                    <a:t>Sales Volume (000’)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dateAx>
        <c:axId val="19104543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910447264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sng" baseline="0" dirty="0">
                <a:effectLst/>
              </a:rPr>
              <a:t>Average Mobility (During </a:t>
            </a:r>
            <a:r>
              <a:rPr lang="en-US" sz="1800" b="1" i="0" u="sng" baseline="0" dirty="0" err="1">
                <a:effectLst/>
              </a:rPr>
              <a:t>Covid</a:t>
            </a:r>
            <a:r>
              <a:rPr lang="en-US" sz="1800" b="1" i="0" u="sng" baseline="0" dirty="0">
                <a:effectLst/>
              </a:rPr>
              <a:t>)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Andhra Pradesh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Retail &amp; Recreation</c:v>
                </c:pt>
                <c:pt idx="1">
                  <c:v>Grocery &amp; pharmacy</c:v>
                </c:pt>
                <c:pt idx="2">
                  <c:v>Parks</c:v>
                </c:pt>
                <c:pt idx="3">
                  <c:v>Transit Stations</c:v>
                </c:pt>
                <c:pt idx="4">
                  <c:v>Workplaces</c:v>
                </c:pt>
                <c:pt idx="5">
                  <c:v>Residential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-46.625260283324806</c:v>
                </c:pt>
                <c:pt idx="1">
                  <c:v>-7.1052227342549923</c:v>
                </c:pt>
                <c:pt idx="2">
                  <c:v>-36.095203959720088</c:v>
                </c:pt>
                <c:pt idx="3">
                  <c:v>-32.13900836320191</c:v>
                </c:pt>
                <c:pt idx="4">
                  <c:v>-20.694051885987371</c:v>
                </c:pt>
                <c:pt idx="5">
                  <c:v>16.350631507083122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0D-45B7-9798-70EAD3B961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Bihar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Retail &amp; Recreation</c:v>
                </c:pt>
                <c:pt idx="1">
                  <c:v>Grocery &amp; pharmacy</c:v>
                </c:pt>
                <c:pt idx="2">
                  <c:v>Parks</c:v>
                </c:pt>
                <c:pt idx="3">
                  <c:v>Transit Stations</c:v>
                </c:pt>
                <c:pt idx="4">
                  <c:v>Workplaces</c:v>
                </c:pt>
                <c:pt idx="5">
                  <c:v>Residential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-32.046361220259641</c:v>
                </c:pt>
                <c:pt idx="1">
                  <c:v>13.045563544236053</c:v>
                </c:pt>
                <c:pt idx="2">
                  <c:v>1.8471699137503106</c:v>
                </c:pt>
                <c:pt idx="3">
                  <c:v>-24.982574990620865</c:v>
                </c:pt>
                <c:pt idx="4">
                  <c:v>-8.0110609177367049</c:v>
                </c:pt>
                <c:pt idx="5">
                  <c:v>7.7543987485527346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0D-45B7-9798-70EAD3B961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Maharashtra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Retail &amp; Recreation</c:v>
                </c:pt>
                <c:pt idx="1">
                  <c:v>Grocery &amp; pharmacy</c:v>
                </c:pt>
                <c:pt idx="2">
                  <c:v>Parks</c:v>
                </c:pt>
                <c:pt idx="3">
                  <c:v>Transit Stations</c:v>
                </c:pt>
                <c:pt idx="4">
                  <c:v>Workplaces</c:v>
                </c:pt>
                <c:pt idx="5">
                  <c:v>Residential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-46.998410878792725</c:v>
                </c:pt>
                <c:pt idx="1">
                  <c:v>-5.5384789171707078</c:v>
                </c:pt>
                <c:pt idx="2">
                  <c:v>-36.400417401442112</c:v>
                </c:pt>
                <c:pt idx="3">
                  <c:v>-36.825380218928601</c:v>
                </c:pt>
                <c:pt idx="4">
                  <c:v>-23.535774484161585</c:v>
                </c:pt>
                <c:pt idx="5">
                  <c:v>18.002841551228652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0D-45B7-9798-70EAD3B961F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Tamil Nadu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Retail &amp; Recreation</c:v>
                </c:pt>
                <c:pt idx="1">
                  <c:v>Grocery &amp; pharmacy</c:v>
                </c:pt>
                <c:pt idx="2">
                  <c:v>Parks</c:v>
                </c:pt>
                <c:pt idx="3">
                  <c:v>Transit Stations</c:v>
                </c:pt>
                <c:pt idx="4">
                  <c:v>Workplaces</c:v>
                </c:pt>
                <c:pt idx="5">
                  <c:v>Residential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-42.2017789998323</c:v>
                </c:pt>
                <c:pt idx="1">
                  <c:v>1.6355037077562522</c:v>
                </c:pt>
                <c:pt idx="2">
                  <c:v>-19.816942892674234</c:v>
                </c:pt>
                <c:pt idx="3">
                  <c:v>-25.910716483834765</c:v>
                </c:pt>
                <c:pt idx="4">
                  <c:v>-16.562010788892511</c:v>
                </c:pt>
                <c:pt idx="5">
                  <c:v>16.063697911009736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0D-45B7-9798-70EAD3B961F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Uttar Pradesh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Retail &amp; Recreation</c:v>
                </c:pt>
                <c:pt idx="1">
                  <c:v>Grocery &amp; pharmacy</c:v>
                </c:pt>
                <c:pt idx="2">
                  <c:v>Parks</c:v>
                </c:pt>
                <c:pt idx="3">
                  <c:v>Transit Stations</c:v>
                </c:pt>
                <c:pt idx="4">
                  <c:v>Workplaces</c:v>
                </c:pt>
                <c:pt idx="5">
                  <c:v>Residential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-33.355524969380312</c:v>
                </c:pt>
                <c:pt idx="1">
                  <c:v>15.499294835315911</c:v>
                </c:pt>
                <c:pt idx="2">
                  <c:v>-23.862761568824556</c:v>
                </c:pt>
                <c:pt idx="3">
                  <c:v>-29.970546291170436</c:v>
                </c:pt>
                <c:pt idx="4">
                  <c:v>-12.146842516100174</c:v>
                </c:pt>
                <c:pt idx="5">
                  <c:v>9.0455857385398986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30D-45B7-9798-70EAD3B961F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West Bengal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Retail &amp; Recreation</c:v>
                </c:pt>
                <c:pt idx="1">
                  <c:v>Grocery &amp; pharmacy</c:v>
                </c:pt>
                <c:pt idx="2">
                  <c:v>Parks</c:v>
                </c:pt>
                <c:pt idx="3">
                  <c:v>Transit Stations</c:v>
                </c:pt>
                <c:pt idx="4">
                  <c:v>Workplaces</c:v>
                </c:pt>
                <c:pt idx="5">
                  <c:v>Residential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-44.615873015873021</c:v>
                </c:pt>
                <c:pt idx="1">
                  <c:v>-6.2280370258683835</c:v>
                </c:pt>
                <c:pt idx="2">
                  <c:v>-21.126187631563976</c:v>
                </c:pt>
                <c:pt idx="3">
                  <c:v>-36.835734198099793</c:v>
                </c:pt>
                <c:pt idx="4">
                  <c:v>-20.370654833020424</c:v>
                </c:pt>
                <c:pt idx="5">
                  <c:v>13.222518063378278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0D-45B7-9798-70EAD3B961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8978959"/>
        <c:axId val="1218968559"/>
      </c:barChart>
      <c:catAx>
        <c:axId val="121897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968559"/>
        <c:crosses val="autoZero"/>
        <c:auto val="1"/>
        <c:lblAlgn val="ctr"/>
        <c:lblOffset val="100"/>
        <c:noMultiLvlLbl val="0"/>
      </c:catAx>
      <c:valAx>
        <c:axId val="12189685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>
                    <a:solidFill>
                      <a:schemeClr val="tx1"/>
                    </a:solidFill>
                  </a:rPr>
                  <a:t>Google Mobility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97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IN" sz="1800" b="1" i="0" u="sng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 sz="1800" b="1" i="0" u="sng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rPr>
              <a:t>Volume lost Month on Month in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800" b="1" i="0" u="sng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0.46555452585776669</c:v>
                </c:pt>
                <c:pt idx="1">
                  <c:v>-0.10852442036058607</c:v>
                </c:pt>
                <c:pt idx="2">
                  <c:v>0.18157126998666318</c:v>
                </c:pt>
                <c:pt idx="3">
                  <c:v>0.10373403820525562</c:v>
                </c:pt>
                <c:pt idx="4">
                  <c:v>-0.27384760459208068</c:v>
                </c:pt>
                <c:pt idx="5">
                  <c:v>-0.14579553051736782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0D-45B7-9798-70EAD3B961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0.6307255835589678</c:v>
                </c:pt>
                <c:pt idx="1">
                  <c:v>-3.6855651347806884E-2</c:v>
                </c:pt>
                <c:pt idx="2">
                  <c:v>0.34246267734682201</c:v>
                </c:pt>
                <c:pt idx="3">
                  <c:v>0.10443459738239391</c:v>
                </c:pt>
                <c:pt idx="4">
                  <c:v>-0.29088693014140643</c:v>
                </c:pt>
                <c:pt idx="5">
                  <c:v>0.18497330492505792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0D-45B7-9798-70EAD3B961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0.62334778765448373</c:v>
                </c:pt>
                <c:pt idx="1">
                  <c:v>-5.3417331031487825E-2</c:v>
                </c:pt>
                <c:pt idx="2">
                  <c:v>0.21503876114688736</c:v>
                </c:pt>
                <c:pt idx="3">
                  <c:v>2.1033026466974913E-2</c:v>
                </c:pt>
                <c:pt idx="4">
                  <c:v>-0.19806049148004512</c:v>
                </c:pt>
                <c:pt idx="5">
                  <c:v>-4.4816330039015306E-2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0D-45B7-9798-70EAD3B961F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-0.29051845106938845</c:v>
                </c:pt>
                <c:pt idx="1">
                  <c:v>-0.68782721770350985</c:v>
                </c:pt>
                <c:pt idx="2">
                  <c:v>-0.63877459963897099</c:v>
                </c:pt>
                <c:pt idx="3">
                  <c:v>-0.65706961476414638</c:v>
                </c:pt>
                <c:pt idx="4">
                  <c:v>-0.78287817752820843</c:v>
                </c:pt>
                <c:pt idx="5">
                  <c:v>-0.80816528892849582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0D-45B7-9798-70EAD3B961F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-0.36378125717888943</c:v>
                </c:pt>
                <c:pt idx="1">
                  <c:v>-0.6850072406816724</c:v>
                </c:pt>
                <c:pt idx="2">
                  <c:v>-0.74770953004229335</c:v>
                </c:pt>
                <c:pt idx="3">
                  <c:v>-0.62635698122236638</c:v>
                </c:pt>
                <c:pt idx="4">
                  <c:v>-0.64614687304961649</c:v>
                </c:pt>
                <c:pt idx="5">
                  <c:v>-0.83513969795761878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30D-45B7-9798-70EAD3B961F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Jun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-0.25563632059154773</c:v>
                </c:pt>
                <c:pt idx="1">
                  <c:v>-0.4940715778453777</c:v>
                </c:pt>
                <c:pt idx="2">
                  <c:v>-0.6306542144389693</c:v>
                </c:pt>
                <c:pt idx="3">
                  <c:v>-0.52329438922341021</c:v>
                </c:pt>
                <c:pt idx="4">
                  <c:v>-0.57126179511434005</c:v>
                </c:pt>
                <c:pt idx="5">
                  <c:v>-0.63949779225115155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0D-45B7-9798-70EAD3B961F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Jul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Sheet1!$H$2:$H$7</c:f>
              <c:numCache>
                <c:formatCode>#,##0.00</c:formatCode>
                <c:ptCount val="6"/>
                <c:pt idx="0">
                  <c:v>-0.21708340970846096</c:v>
                </c:pt>
                <c:pt idx="1">
                  <c:v>-0.29653381549305058</c:v>
                </c:pt>
                <c:pt idx="2">
                  <c:v>-0.49131414511991578</c:v>
                </c:pt>
                <c:pt idx="3">
                  <c:v>-0.48997634018613423</c:v>
                </c:pt>
                <c:pt idx="4">
                  <c:v>-0.54859664511702522</c:v>
                </c:pt>
                <c:pt idx="5">
                  <c:v>-0.6020099240852208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F4-4D26-B0A9-C3C0F1B9FA0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Aug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Sheet1!$I$2:$I$7</c:f>
              <c:numCache>
                <c:formatCode>#,##0.00</c:formatCode>
                <c:ptCount val="6"/>
                <c:pt idx="0">
                  <c:v>-0.1328046782784601</c:v>
                </c:pt>
                <c:pt idx="1">
                  <c:v>-0.15361876480827352</c:v>
                </c:pt>
                <c:pt idx="2">
                  <c:v>-0.46533742169478909</c:v>
                </c:pt>
                <c:pt idx="3">
                  <c:v>-0.44838620111219851</c:v>
                </c:pt>
                <c:pt idx="4">
                  <c:v>-0.54765918429684346</c:v>
                </c:pt>
                <c:pt idx="5">
                  <c:v>-0.57953396542899549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F4-4D26-B0A9-C3C0F1B9FA03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Sep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Sheet1!$J$2:$J$7</c:f>
              <c:numCache>
                <c:formatCode>#,##0.00</c:formatCode>
                <c:ptCount val="6"/>
                <c:pt idx="0">
                  <c:v>-0.1283186734107099</c:v>
                </c:pt>
                <c:pt idx="1">
                  <c:v>-1.7203622631509319E-2</c:v>
                </c:pt>
                <c:pt idx="2">
                  <c:v>-0.35634864059108573</c:v>
                </c:pt>
                <c:pt idx="3">
                  <c:v>-0.36219013448299919</c:v>
                </c:pt>
                <c:pt idx="4">
                  <c:v>-0.46975810643944149</c:v>
                </c:pt>
                <c:pt idx="5">
                  <c:v>-0.51627851069645181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F4-4D26-B0A9-C3C0F1B9FA03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Oct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APT</c:v>
                </c:pt>
                <c:pt idx="1">
                  <c:v>UP</c:v>
                </c:pt>
                <c:pt idx="2">
                  <c:v>MH</c:v>
                </c:pt>
                <c:pt idx="3">
                  <c:v>TN</c:v>
                </c:pt>
                <c:pt idx="4">
                  <c:v>WB</c:v>
                </c:pt>
                <c:pt idx="5">
                  <c:v>BI</c:v>
                </c:pt>
              </c:strCache>
            </c:strRef>
          </c:cat>
          <c:val>
            <c:numRef>
              <c:f>Sheet1!$K$2:$K$7</c:f>
              <c:numCache>
                <c:formatCode>#,##0.00</c:formatCode>
                <c:ptCount val="6"/>
                <c:pt idx="0">
                  <c:v>-0.12663709403763979</c:v>
                </c:pt>
                <c:pt idx="1">
                  <c:v>0.1301772832597583</c:v>
                </c:pt>
                <c:pt idx="2">
                  <c:v>-0.32381399496481644</c:v>
                </c:pt>
                <c:pt idx="3">
                  <c:v>-0.23961075569989421</c:v>
                </c:pt>
                <c:pt idx="4">
                  <c:v>-0.41308205018854371</c:v>
                </c:pt>
                <c:pt idx="5">
                  <c:v>-0.36379469321472724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F4-4D26-B0A9-C3C0F1B9FA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8978959"/>
        <c:axId val="1218968559"/>
      </c:barChart>
      <c:catAx>
        <c:axId val="121897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968559"/>
        <c:crosses val="autoZero"/>
        <c:auto val="1"/>
        <c:lblAlgn val="ctr"/>
        <c:lblOffset val="100"/>
        <c:noMultiLvlLbl val="0"/>
      </c:catAx>
      <c:valAx>
        <c:axId val="12189685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>
                    <a:solidFill>
                      <a:schemeClr val="tx1"/>
                    </a:solidFill>
                  </a:rPr>
                  <a:t>% Change (YTD 2020 Vs. 2019)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97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750357939176646"/>
          <c:y val="0.91938376884691342"/>
          <c:w val="0.76626123540881907"/>
          <c:h val="6.14495588269694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A2C43F15-6A1C-4D4B-8A55-51C7DB8A1B43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4224BCB5-CE57-4A92-8860-10FC05AD63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9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36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109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Move labels to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11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Move labels to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47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181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09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050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805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509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25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.png"/><Relationship Id="rId4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7165-FE46-4DEC-AFD8-E4C505334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ADAA-29FC-4343-B16A-A83C3F4D2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FEE29-76E1-4164-BC67-0A0E81C9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84AF7-858E-40DE-8630-BC74593B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F446-1B43-470D-B83A-D50CE891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1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8A28-EE2B-4376-93DD-3858865A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AB13-AD30-49CD-AB20-017BCD78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B948-D9A2-406E-8448-A2C2092F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69A21-455C-47B5-96A1-33B0185E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D706-266E-4472-8925-70D6BB9C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2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6C173-7EFB-4574-851C-2D0920F9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3E484-FFDA-4379-AFBE-B6EC7F371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F96A6-096D-4F0F-B242-34F0F925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3588-BBF3-49B1-A28D-2BB6F313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EE5D-471E-4185-A7A8-A0F8FE18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1F234-817C-481C-831B-656333987140}"/>
              </a:ext>
            </a:extLst>
          </p:cNvPr>
          <p:cNvCxnSpPr>
            <a:cxnSpLocks/>
          </p:cNvCxnSpPr>
          <p:nvPr userDrawn="1"/>
        </p:nvCxnSpPr>
        <p:spPr>
          <a:xfrm>
            <a:off x="646242" y="6597135"/>
            <a:ext cx="11545758" cy="0"/>
          </a:xfrm>
          <a:prstGeom prst="line">
            <a:avLst/>
          </a:prstGeom>
          <a:ln w="6350" cap="sq">
            <a:solidFill>
              <a:srgbClr val="2E2E3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2423" y="105823"/>
            <a:ext cx="9370222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b="1">
                <a:solidFill>
                  <a:srgbClr val="DD161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69D2CA-E8C4-4435-87A9-BE9A0CBC2DB2}"/>
              </a:ext>
            </a:extLst>
          </p:cNvPr>
          <p:cNvSpPr/>
          <p:nvPr userDrawn="1"/>
        </p:nvSpPr>
        <p:spPr>
          <a:xfrm>
            <a:off x="1" y="0"/>
            <a:ext cx="707979" cy="6858000"/>
          </a:xfrm>
          <a:prstGeom prst="rect">
            <a:avLst/>
          </a:prstGeom>
          <a:solidFill>
            <a:srgbClr val="DD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7B06A66-9F96-4B1D-B772-D1A2ACDA9B5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z="1000" smtClean="0">
                <a:solidFill>
                  <a:srgbClr val="DD1618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385AB81-59F4-45D9-AD45-A666324EE2C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93177" y="6602669"/>
            <a:ext cx="3182092" cy="365125"/>
          </a:xfrm>
          <a:prstGeom prst="rect">
            <a:avLst/>
          </a:prstGeom>
        </p:spPr>
        <p:txBody>
          <a:bodyPr/>
          <a:lstStyle>
            <a:lvl1pPr algn="ctr">
              <a:defRPr lang="en-US" sz="1000" smtClean="0">
                <a:solidFill>
                  <a:srgbClr val="DD1618"/>
                </a:solidFill>
              </a:defRPr>
            </a:lvl1pPr>
          </a:lstStyle>
          <a:p>
            <a:r>
              <a:rPr lang="en-US" dirty="0"/>
              <a:t>© Analytic Edge Proprietary and Confidential</a:t>
            </a:r>
          </a:p>
        </p:txBody>
      </p:sp>
      <p:pic>
        <p:nvPicPr>
          <p:cNvPr id="9" name="Picture 2" descr="Sprite (drink) - Wikipedia">
            <a:extLst>
              <a:ext uri="{FF2B5EF4-FFF2-40B4-BE49-F238E27FC236}">
                <a16:creationId xmlns:a16="http://schemas.microsoft.com/office/drawing/2014/main" id="{B69CF2FD-66AF-44F4-B12E-A057DF0664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650" y="15650"/>
            <a:ext cx="1612241" cy="7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89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40D633-D36F-4832-A508-5C6219A49D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041"/>
          <a:stretch/>
        </p:blipFill>
        <p:spPr>
          <a:xfrm>
            <a:off x="0" y="0"/>
            <a:ext cx="12192000" cy="61912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1653E1-E2B7-4F58-A63E-8D3698B4EBD8}"/>
              </a:ext>
            </a:extLst>
          </p:cNvPr>
          <p:cNvSpPr/>
          <p:nvPr userDrawn="1"/>
        </p:nvSpPr>
        <p:spPr>
          <a:xfrm>
            <a:off x="0" y="1"/>
            <a:ext cx="3276600" cy="5981698"/>
          </a:xfrm>
          <a:prstGeom prst="rect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4" descr="Image result for coca cola gif">
            <a:extLst>
              <a:ext uri="{FF2B5EF4-FFF2-40B4-BE49-F238E27FC236}">
                <a16:creationId xmlns:a16="http://schemas.microsoft.com/office/drawing/2014/main" id="{5D180F84-5819-4729-944F-F385D1075596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3">
            <a:clrChange>
              <a:clrFrom>
                <a:srgbClr val="F40007"/>
              </a:clrFrom>
              <a:clrTo>
                <a:srgbClr val="F4000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65" y="738188"/>
            <a:ext cx="8381997" cy="471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1CF9B62-D677-4DA9-B79B-8B612FFF8AD0}"/>
              </a:ext>
            </a:extLst>
          </p:cNvPr>
          <p:cNvGrpSpPr/>
          <p:nvPr userDrawn="1"/>
        </p:nvGrpSpPr>
        <p:grpSpPr>
          <a:xfrm>
            <a:off x="-1" y="0"/>
            <a:ext cx="9792929" cy="5981699"/>
            <a:chOff x="0" y="0"/>
            <a:chExt cx="8686800" cy="5143499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EE766F6-E729-41DE-B1A0-800BE75BCBC7}"/>
                </a:ext>
              </a:extLst>
            </p:cNvPr>
            <p:cNvSpPr/>
            <p:nvPr userDrawn="1"/>
          </p:nvSpPr>
          <p:spPr>
            <a:xfrm>
              <a:off x="438150" y="0"/>
              <a:ext cx="8248650" cy="5143499"/>
            </a:xfrm>
            <a:prstGeom prst="parallelogram">
              <a:avLst>
                <a:gd name="adj" fmla="val 44630"/>
              </a:avLst>
            </a:prstGeom>
            <a:solidFill>
              <a:srgbClr val="80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737AD06A-CEEA-4058-AEDD-5B394B3DAAC0}"/>
                </a:ext>
              </a:extLst>
            </p:cNvPr>
            <p:cNvSpPr/>
            <p:nvPr userDrawn="1"/>
          </p:nvSpPr>
          <p:spPr>
            <a:xfrm>
              <a:off x="0" y="0"/>
              <a:ext cx="2800350" cy="5143499"/>
            </a:xfrm>
            <a:prstGeom prst="parallelogram">
              <a:avLst>
                <a:gd name="adj" fmla="val 8326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72E6700-547F-47D0-9C54-5D6783CBCCFE}"/>
              </a:ext>
            </a:extLst>
          </p:cNvPr>
          <p:cNvSpPr/>
          <p:nvPr userDrawn="1"/>
        </p:nvSpPr>
        <p:spPr>
          <a:xfrm>
            <a:off x="0" y="5981700"/>
            <a:ext cx="12192000" cy="876300"/>
          </a:xfrm>
          <a:prstGeom prst="rect">
            <a:avLst/>
          </a:prstGeom>
          <a:solidFill>
            <a:srgbClr val="2E2E30"/>
          </a:solidFill>
          <a:ln>
            <a:solidFill>
              <a:srgbClr val="2E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24E184-174D-44B5-9CB9-501D3FEBA9C3}"/>
              </a:ext>
            </a:extLst>
          </p:cNvPr>
          <p:cNvSpPr/>
          <p:nvPr userDrawn="1"/>
        </p:nvSpPr>
        <p:spPr>
          <a:xfrm>
            <a:off x="12250994" y="304800"/>
            <a:ext cx="4838700" cy="6553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52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F60A4C-8F9F-4B71-8364-C9C63A20ACB5}"/>
              </a:ext>
            </a:extLst>
          </p:cNvPr>
          <p:cNvSpPr/>
          <p:nvPr userDrawn="1"/>
        </p:nvSpPr>
        <p:spPr>
          <a:xfrm>
            <a:off x="16748" y="-15650"/>
            <a:ext cx="12192000" cy="6858000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1DC670-D5F3-4FD9-9D99-983585D9D7EC}"/>
              </a:ext>
            </a:extLst>
          </p:cNvPr>
          <p:cNvGrpSpPr/>
          <p:nvPr userDrawn="1"/>
        </p:nvGrpSpPr>
        <p:grpSpPr>
          <a:xfrm>
            <a:off x="2281631" y="2704472"/>
            <a:ext cx="7628738" cy="4199821"/>
            <a:chOff x="2281631" y="2704472"/>
            <a:chExt cx="7628738" cy="41998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0180D26-703C-48A0-93FF-03DEC0B644E9}"/>
                </a:ext>
              </a:extLst>
            </p:cNvPr>
            <p:cNvGrpSpPr/>
            <p:nvPr userDrawn="1"/>
          </p:nvGrpSpPr>
          <p:grpSpPr>
            <a:xfrm>
              <a:off x="2281631" y="2860028"/>
              <a:ext cx="7628738" cy="4044265"/>
              <a:chOff x="2270163" y="2860028"/>
              <a:chExt cx="7628738" cy="4044265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84A9F83-B2FB-4977-8282-D4DF850E1DB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b="46056"/>
              <a:stretch/>
            </p:blipFill>
            <p:spPr>
              <a:xfrm>
                <a:off x="3266137" y="3863492"/>
                <a:ext cx="5636790" cy="304080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FAD1380-2DF7-4D75-9369-EA23AFC0677C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/>
              <a:srcRect t="-1" b="64456"/>
              <a:stretch/>
            </p:blipFill>
            <p:spPr>
              <a:xfrm>
                <a:off x="2270163" y="2860028"/>
                <a:ext cx="7628738" cy="2711586"/>
              </a:xfrm>
              <a:prstGeom prst="rect">
                <a:avLst/>
              </a:prstGeom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25A8F26-51C0-4A6D-8B39-38833A84EB00}"/>
                  </a:ext>
                </a:extLst>
              </p:cNvPr>
              <p:cNvSpPr/>
              <p:nvPr userDrawn="1"/>
            </p:nvSpPr>
            <p:spPr>
              <a:xfrm>
                <a:off x="2363708" y="5237845"/>
                <a:ext cx="302860" cy="30286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EA744B9-FD12-464A-9736-8BBD59B889DF}"/>
                  </a:ext>
                </a:extLst>
              </p:cNvPr>
              <p:cNvSpPr/>
              <p:nvPr userDrawn="1"/>
            </p:nvSpPr>
            <p:spPr>
              <a:xfrm>
                <a:off x="9509491" y="5237845"/>
                <a:ext cx="302860" cy="30286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IN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93019EE-A47A-405D-AD14-49F0B622AF0C}"/>
                  </a:ext>
                </a:extLst>
              </p:cNvPr>
              <p:cNvSpPr/>
              <p:nvPr userDrawn="1"/>
            </p:nvSpPr>
            <p:spPr>
              <a:xfrm>
                <a:off x="7911892" y="3244781"/>
                <a:ext cx="302860" cy="30286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IN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A76E06F-581A-4885-848B-344D6CFF3F1D}"/>
                  </a:ext>
                </a:extLst>
              </p:cNvPr>
              <p:cNvSpPr/>
              <p:nvPr userDrawn="1"/>
            </p:nvSpPr>
            <p:spPr>
              <a:xfrm>
                <a:off x="3954313" y="3244781"/>
                <a:ext cx="302860" cy="30286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IN" dirty="0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1E3E37-4DD7-4367-941A-B666A95306EA}"/>
                </a:ext>
              </a:extLst>
            </p:cNvPr>
            <p:cNvSpPr/>
            <p:nvPr userDrawn="1"/>
          </p:nvSpPr>
          <p:spPr>
            <a:xfrm>
              <a:off x="5944570" y="2704472"/>
              <a:ext cx="302860" cy="3028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IN" dirty="0"/>
            </a:p>
          </p:txBody>
        </p:sp>
      </p:grpSp>
      <p:pic>
        <p:nvPicPr>
          <p:cNvPr id="15" name="Picture 2" descr="Sprite (drink) - Wikipedia">
            <a:extLst>
              <a:ext uri="{FF2B5EF4-FFF2-40B4-BE49-F238E27FC236}">
                <a16:creationId xmlns:a16="http://schemas.microsoft.com/office/drawing/2014/main" id="{F1B75393-1998-4499-BD5F-0A50751765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650" y="15650"/>
            <a:ext cx="1612241" cy="7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329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15CD-A72D-4F1E-BCC3-D34758885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1FF66-6C72-43C6-B518-C8EAB7332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5149-247A-4A45-BFC8-5506921F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3AFC-0643-4C94-B579-CCC5EF605B4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E2546-D442-4446-A537-CA60AB45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30830-F2BA-4957-A552-6C4167F8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08C-D726-4E31-AA85-FC5265F1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27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E85C-233A-4FEA-BCB6-3214F421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BED8-2F6D-4D98-9095-B0FA5C50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3A5D-C87B-4CC6-9EF4-20ECACD9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3AFC-0643-4C94-B579-CCC5EF605B4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248CE-4051-4703-99F6-BDA17FBC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5C6F-9C51-4C47-A4EA-049F3785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08C-D726-4E31-AA85-FC5265F1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4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23AC-A462-41D7-AD37-23AEC9BE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A1A43-1994-45DD-91D4-EF6012F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7EC9-820E-444E-84A3-661C87F2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3AFC-0643-4C94-B579-CCC5EF605B4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634A1-2BBF-4991-AA53-8B13BA67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7316-A7C1-4344-924A-920354F0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08C-D726-4E31-AA85-FC5265F1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25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CABB-2E2E-4EEE-BFFF-8E7247A6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1F31-4BD3-409C-960A-0354CF92F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EF3D6-1A50-4D84-8B6C-6BF310D4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1C392-0468-454C-9A8D-44D67E67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3AFC-0643-4C94-B579-CCC5EF605B4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0E39-E077-44F4-B6BD-64C8E0B6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A8A25-56E5-4903-8130-7A8AF26B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08C-D726-4E31-AA85-FC5265F1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70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4208-D596-475A-BDBC-9093D93F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AB5B7-10FC-4323-A407-A805FE01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39904-AB6A-42BF-A080-FC04B2348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51B30-AA4F-4834-92A8-561EFF15D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9890E-E299-45CA-BC58-EC948F785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5C0E3-68DF-4A42-A456-56184B04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3AFC-0643-4C94-B579-CCC5EF605B4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38130-ADF9-4381-B41A-F588BCB9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692DF-17EF-44FC-8AE9-CCEC2E1A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08C-D726-4E31-AA85-FC5265F1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7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B845-D5A6-416C-8AE9-4C715266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80A0-844C-4A9F-825B-2D7EFDCC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E46D8-311C-4EB6-A1EE-B62161FD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74D1-B5AE-4F78-BC10-666641E2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2B3AA-893C-49E1-B248-FC03A181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72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2742-061D-4D07-AFA4-E536B351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2576D-D3B2-4910-B8F0-5E07AA30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3AFC-0643-4C94-B579-CCC5EF605B4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BFA74-C81F-41A2-B1A5-65E5FB46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ECC4A-28E2-4FEF-99A6-3A686B1E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08C-D726-4E31-AA85-FC5265F1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73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88CC8-5D52-4FD9-9FCC-72308848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3AFC-0643-4C94-B579-CCC5EF605B4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76A08-E9E8-474E-822C-04AB95E6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D45D4-0ACD-4519-8A07-4F372402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08C-D726-4E31-AA85-FC5265F1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63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EA07-9EA1-4F88-A7B6-CAB48809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1407-8BF7-460A-A2A5-50C7F348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13A93-245F-4E2C-93A4-DBA3CE22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32D6D-2831-4EBF-8D66-A39C5152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3AFC-0643-4C94-B579-CCC5EF605B4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D36A3-91EA-4C77-9503-C49CDCF5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C224A-0768-4BFD-8E73-D60AA047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08C-D726-4E31-AA85-FC5265F1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05D5-53EC-4F33-9048-B9E87267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8B409-2766-4557-8B72-18A7D7797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179BD-5E4D-4F64-8BE9-05D26728D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2AA87-E36E-4468-A698-FFBBF991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3AFC-0643-4C94-B579-CCC5EF605B4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254CF-52F0-4632-AB70-46DD6AE5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42FAD-812C-4ECE-A2DB-A74251E6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08C-D726-4E31-AA85-FC5265F1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062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7345-A75E-4CD2-90F5-3AFEF54C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85820-BF3F-420D-9FA0-B817777CC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583B2-773B-496E-92D0-C9E4D0F0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3AFC-0643-4C94-B579-CCC5EF605B4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CECA-1FA3-448B-8576-F067E98B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2A2B-C4C2-48D7-B2CF-5568472C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08C-D726-4E31-AA85-FC5265F1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59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45271-19B4-46A8-A649-1ABAB9683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C6990-A9BF-497A-9422-5DD8A6371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A386D-9972-4EFF-8016-3E919514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3AFC-0643-4C94-B579-CCC5EF605B4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AD88A-3870-40EB-8C97-7A0D0325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4D7C7-91BF-4D67-93FB-65112014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08C-D726-4E31-AA85-FC5265F1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5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1F234-817C-481C-831B-656333987140}"/>
              </a:ext>
            </a:extLst>
          </p:cNvPr>
          <p:cNvCxnSpPr>
            <a:cxnSpLocks/>
          </p:cNvCxnSpPr>
          <p:nvPr userDrawn="1"/>
        </p:nvCxnSpPr>
        <p:spPr>
          <a:xfrm>
            <a:off x="646242" y="6597135"/>
            <a:ext cx="11545758" cy="0"/>
          </a:xfrm>
          <a:prstGeom prst="line">
            <a:avLst/>
          </a:prstGeom>
          <a:ln w="6350" cap="sq">
            <a:solidFill>
              <a:srgbClr val="2E2E3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2423" y="105823"/>
            <a:ext cx="9370222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b="1">
                <a:solidFill>
                  <a:srgbClr val="DD161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69D2CA-E8C4-4435-87A9-BE9A0CBC2DB2}"/>
              </a:ext>
            </a:extLst>
          </p:cNvPr>
          <p:cNvSpPr/>
          <p:nvPr userDrawn="1"/>
        </p:nvSpPr>
        <p:spPr>
          <a:xfrm>
            <a:off x="1" y="0"/>
            <a:ext cx="707979" cy="6858000"/>
          </a:xfrm>
          <a:prstGeom prst="rect">
            <a:avLst/>
          </a:prstGeom>
          <a:solidFill>
            <a:srgbClr val="DD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7B06A66-9F96-4B1D-B772-D1A2ACDA9B5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z="1000" smtClean="0">
                <a:solidFill>
                  <a:srgbClr val="DD1618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385AB81-59F4-45D9-AD45-A666324EE2C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93177" y="6602669"/>
            <a:ext cx="3182092" cy="365125"/>
          </a:xfrm>
          <a:prstGeom prst="rect">
            <a:avLst/>
          </a:prstGeom>
        </p:spPr>
        <p:txBody>
          <a:bodyPr/>
          <a:lstStyle>
            <a:lvl1pPr algn="ctr">
              <a:defRPr lang="en-US" sz="1000" smtClean="0">
                <a:solidFill>
                  <a:srgbClr val="DD1618"/>
                </a:solidFill>
              </a:defRPr>
            </a:lvl1pPr>
          </a:lstStyle>
          <a:p>
            <a:r>
              <a:rPr lang="en-US" dirty="0"/>
              <a:t>© Analytic Edge Proprietary and Confidential</a:t>
            </a:r>
          </a:p>
        </p:txBody>
      </p:sp>
      <p:pic>
        <p:nvPicPr>
          <p:cNvPr id="1028" name="Picture 4" descr="bestmediainfo.com/wp-content/uploads/2020/03/Co...">
            <a:extLst>
              <a:ext uri="{FF2B5EF4-FFF2-40B4-BE49-F238E27FC236}">
                <a16:creationId xmlns:a16="http://schemas.microsoft.com/office/drawing/2014/main" id="{E2DCBE58-27B7-459D-B42D-406517AF296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9" t="29428" r="14121" b="33410"/>
          <a:stretch/>
        </p:blipFill>
        <p:spPr bwMode="auto">
          <a:xfrm>
            <a:off x="10834266" y="190105"/>
            <a:ext cx="1338247" cy="41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392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156C-256A-43B6-976A-1E57043A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90CBC-ACF6-4744-BEC2-234FE1BB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026F-3C43-4C42-B6F7-456A265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E4EA-D4A9-455E-AB39-70E16DA4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4370-57BA-4C98-A814-BC43F4B2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5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E746-C082-4172-B9BE-C6119D78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2EB9A-1D5C-4E13-BABA-05D40CAD4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BEA8B-733A-46EE-9C11-6871BAC36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C1AD8-8FC2-4139-8996-AF856990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1AD7-DC76-46CE-8CE1-4B4156C9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74111-DA10-4316-8AB3-21B7B562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86B0-A890-4666-9588-799F928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F09C6-EFEA-4A41-BF0B-EB773C729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0F6E0-55E7-44B7-A503-3660EC655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B8A59-4A06-4372-ACAF-D231E39EC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ACB22-3CAD-4B45-AD83-2E00DDFE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79E3E-5BBF-4A2D-88BE-F7A2C15D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5A70A-9479-481C-8862-5EA96FDE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DB8E1-8BA7-481D-B11F-7FEAE3AC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09D0-9584-479D-B9EA-C0C92CA4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8FE2E-46C1-463D-97F7-81577407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CCB73-6E56-4A34-993E-739BAD7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A63E0-C4A3-4767-8947-CF30C4B6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EBB1A-7D4A-4081-B112-B72195E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E9CA6-54A8-4A1E-B03B-45718733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79215-DEFD-47D7-BB9B-60E9EAE2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1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D6A4-B24B-4C03-B236-BAEC7649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BE93-2480-4438-A804-5A048892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78068-6BBA-48DA-89D4-C3E8EB9A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A6E9B-BE87-47A8-A76E-08F74DE2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EF99-3DD0-47E0-AB7D-A43E0D11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0B820-C7FA-4170-B6CC-778CF4EC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8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71F5-72EF-48F2-B139-31CB0F29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2E0A6-B222-40FD-B553-7C6C8727F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E4EFF-DD25-48D5-BB85-158318CB6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7BE14-4A61-4996-BD7B-83A8D097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41DCE-2FFE-4AE7-81AA-98266E07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0A136-595C-4B14-AA98-72E2F23B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9DFDA-835E-429C-82A3-9BBE30D3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0FE36-30C9-4521-A98B-FE3B6578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9994-2046-4F5A-B125-9E3BDE6A4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493AB-CE6D-474B-BB75-53537EB46A3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FFC4D-2873-428D-B6DF-0AE9BAD48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B9BC6-B145-48D4-A70D-12FDC743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1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BBB3A-1887-4656-A3B0-058AD8EF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C0FDC-B113-4282-B6E0-E80B274F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2CA8-41E4-4DDB-B9F0-8081BBA5B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3AFC-0643-4C94-B579-CCC5EF605B4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857EA-913A-4CCF-ABF7-04C205D3C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D79D-8C4B-4A0C-94C9-8F9FFAFEB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5908C-D726-4E31-AA85-FC5265F1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13B12-DFCE-4701-9479-3EDC3BCD0E75}"/>
              </a:ext>
            </a:extLst>
          </p:cNvPr>
          <p:cNvSpPr txBox="1"/>
          <p:nvPr/>
        </p:nvSpPr>
        <p:spPr>
          <a:xfrm>
            <a:off x="2633033" y="2352295"/>
            <a:ext cx="6667056" cy="180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rgbClr val="FFFF00"/>
                </a:solidFill>
                <a:cs typeface="Segoe UI" panose="020B0502040204020203" pitchFamily="34" charset="0"/>
              </a:rPr>
              <a:t>Sprite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Segoe UI" panose="020B0502040204020203" pitchFamily="34" charset="0"/>
              </a:rPr>
              <a:t>Model Update Summary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white"/>
                </a:solidFill>
                <a:cs typeface="Segoe UI" panose="020B0502040204020203" pitchFamily="34" charset="0"/>
              </a:rPr>
              <a:t>March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Segoe UI" panose="020B0502040204020203" pitchFamily="34" charset="0"/>
              </a:rPr>
              <a:t> 2021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F8DE8-57A9-462F-BDE5-0D6B8F698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6" t="36470" r="18010" b="44175"/>
          <a:stretch/>
        </p:blipFill>
        <p:spPr>
          <a:xfrm>
            <a:off x="9690614" y="6126265"/>
            <a:ext cx="2182299" cy="630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6FE8F-D5DC-433D-9827-8B520D5929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6133653"/>
            <a:ext cx="1876425" cy="63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1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10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99C69-2E6C-4805-A1BE-0A35EECDF505}"/>
              </a:ext>
            </a:extLst>
          </p:cNvPr>
          <p:cNvSpPr txBox="1"/>
          <p:nvPr/>
        </p:nvSpPr>
        <p:spPr>
          <a:xfrm>
            <a:off x="817958" y="1083211"/>
            <a:ext cx="31350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Execution had a large negative impact majorly driven by drop in Distribution and In-store availability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instore availability dropped significantly we have lost large drop of volume.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Large investment cut from media this year led to lower media incremental growth, However a good Baseline support coming from historical media advertisements through TV and Digital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Gain from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AppyFizz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,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Mdew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and 7up due to reduction in their distribution and in-store availability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30C385B3-6D76-48B9-8DD1-5B6481D049E8}"/>
              </a:ext>
            </a:extLst>
          </p:cNvPr>
          <p:cNvSpPr txBox="1">
            <a:spLocks/>
          </p:cNvSpPr>
          <p:nvPr/>
        </p:nvSpPr>
        <p:spPr>
          <a:xfrm>
            <a:off x="764499" y="105823"/>
            <a:ext cx="9370222" cy="7819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UTTAR PRADESH</a:t>
            </a:r>
            <a:br>
              <a:rPr lang="en-US" sz="2400" dirty="0"/>
            </a:br>
            <a:r>
              <a:rPr lang="en-US" sz="1800" b="0" dirty="0"/>
              <a:t>VOLUME GROWTH YTD 2020 </a:t>
            </a:r>
            <a:br>
              <a:rPr lang="en-US" sz="1800" b="0" dirty="0"/>
            </a:br>
            <a:r>
              <a:rPr lang="en-US" sz="1800" b="0" dirty="0"/>
              <a:t>-32.1</a:t>
            </a:r>
            <a:r>
              <a:rPr lang="en-US" sz="1800" dirty="0"/>
              <a:t>%</a:t>
            </a:r>
            <a:endParaRPr lang="en-IN" sz="18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DC5BEB-9BEC-4CA1-9A07-5FDCCB151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30499"/>
              </p:ext>
            </p:extLst>
          </p:nvPr>
        </p:nvGraphicFramePr>
        <p:xfrm>
          <a:off x="4170198" y="583096"/>
          <a:ext cx="7615030" cy="6006322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1355322">
                  <a:extLst>
                    <a:ext uri="{9D8B030D-6E8A-4147-A177-3AD203B41FA5}">
                      <a16:colId xmlns:a16="http://schemas.microsoft.com/office/drawing/2014/main" val="2610349961"/>
                    </a:ext>
                  </a:extLst>
                </a:gridCol>
                <a:gridCol w="1203492">
                  <a:extLst>
                    <a:ext uri="{9D8B030D-6E8A-4147-A177-3AD203B41FA5}">
                      <a16:colId xmlns:a16="http://schemas.microsoft.com/office/drawing/2014/main" val="1404921812"/>
                    </a:ext>
                  </a:extLst>
                </a:gridCol>
                <a:gridCol w="1437506">
                  <a:extLst>
                    <a:ext uri="{9D8B030D-6E8A-4147-A177-3AD203B41FA5}">
                      <a16:colId xmlns:a16="http://schemas.microsoft.com/office/drawing/2014/main" val="4086201709"/>
                    </a:ext>
                  </a:extLst>
                </a:gridCol>
                <a:gridCol w="1392345">
                  <a:extLst>
                    <a:ext uri="{9D8B030D-6E8A-4147-A177-3AD203B41FA5}">
                      <a16:colId xmlns:a16="http://schemas.microsoft.com/office/drawing/2014/main" val="3387322704"/>
                    </a:ext>
                  </a:extLst>
                </a:gridCol>
                <a:gridCol w="2226365">
                  <a:extLst>
                    <a:ext uri="{9D8B030D-6E8A-4147-A177-3AD203B41FA5}">
                      <a16:colId xmlns:a16="http://schemas.microsoft.com/office/drawing/2014/main" val="646347697"/>
                    </a:ext>
                  </a:extLst>
                </a:gridCol>
              </a:tblGrid>
              <a:tr h="27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44230"/>
                  </a:ext>
                </a:extLst>
              </a:tr>
              <a:tr h="30141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-9.8%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Stores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-4.1%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Stores up by 3.3%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272050"/>
                  </a:ext>
                </a:extLst>
              </a:tr>
              <a:tr h="301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ND down by 2.4 pt.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616666"/>
                  </a:ext>
                </a:extLst>
              </a:tr>
              <a:tr h="301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-3.2%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IPS down by 0.2 items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881345"/>
                  </a:ext>
                </a:extLst>
              </a:tr>
              <a:tr h="301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38226"/>
                  </a:ext>
                </a:extLst>
              </a:tr>
              <a:tr h="301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Visibility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28518"/>
                  </a:ext>
                </a:extLst>
              </a:tr>
              <a:tr h="30141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Incremental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GRPs  up by 93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97326"/>
                  </a:ext>
                </a:extLst>
              </a:tr>
              <a:tr h="301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542315"/>
                  </a:ext>
                </a:extLst>
              </a:tr>
              <a:tr h="301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146684"/>
                  </a:ext>
                </a:extLst>
              </a:tr>
              <a:tr h="301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616814"/>
                  </a:ext>
                </a:extLst>
              </a:tr>
              <a:tr h="30141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Baseline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95426"/>
                  </a:ext>
                </a:extLst>
              </a:tr>
              <a:tr h="301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70710"/>
                  </a:ext>
                </a:extLst>
              </a:tr>
              <a:tr h="301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182011"/>
                  </a:ext>
                </a:extLst>
              </a:tr>
              <a:tr h="3014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131862"/>
                  </a:ext>
                </a:extLst>
              </a:tr>
              <a:tr h="301410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Relative Price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-0.1%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548812"/>
                  </a:ext>
                </a:extLst>
              </a:tr>
              <a:tr h="3014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Environmental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Economy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SDP down by 4.0%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21845"/>
                  </a:ext>
                </a:extLst>
              </a:tr>
              <a:tr h="301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Weather</a:t>
                      </a:r>
                    </a:p>
                  </a:txBody>
                  <a:tcPr marL="9525" marR="9525" marT="9525" marB="0" anchor="ctr"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11804"/>
                  </a:ext>
                </a:extLst>
              </a:tr>
              <a:tr h="3014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Covid-19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-32.9%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Covid-19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-32.9%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109026"/>
                  </a:ext>
                </a:extLst>
              </a:tr>
              <a:tr h="301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85843"/>
                  </a:ext>
                </a:extLst>
              </a:tr>
              <a:tr h="301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85995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570688D-5B8C-4148-A024-FD0F1F264F6E}"/>
              </a:ext>
            </a:extLst>
          </p:cNvPr>
          <p:cNvSpPr txBox="1"/>
          <p:nvPr/>
        </p:nvSpPr>
        <p:spPr>
          <a:xfrm>
            <a:off x="817958" y="660266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YTD 2020 Models update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31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11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5274C-AC11-4A23-A321-D6038945FBAE}"/>
              </a:ext>
            </a:extLst>
          </p:cNvPr>
          <p:cNvSpPr txBox="1"/>
          <p:nvPr/>
        </p:nvSpPr>
        <p:spPr>
          <a:xfrm>
            <a:off x="817958" y="1083211"/>
            <a:ext cx="313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A21173F6-05AB-4B8B-97B3-784346D2417B}"/>
              </a:ext>
            </a:extLst>
          </p:cNvPr>
          <p:cNvSpPr txBox="1">
            <a:spLocks/>
          </p:cNvSpPr>
          <p:nvPr/>
        </p:nvSpPr>
        <p:spPr>
          <a:xfrm>
            <a:off x="764499" y="105823"/>
            <a:ext cx="9370222" cy="7819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MAHARASHTRA</a:t>
            </a:r>
            <a:br>
              <a:rPr lang="en-US" sz="2400" dirty="0"/>
            </a:br>
            <a:r>
              <a:rPr lang="en-US" sz="1800" b="0" dirty="0"/>
              <a:t>VOLUME GROWTH YTD 2020 </a:t>
            </a:r>
            <a:br>
              <a:rPr lang="en-US" sz="1800" b="0" dirty="0"/>
            </a:br>
            <a:r>
              <a:rPr lang="en-US" sz="1800" b="0" dirty="0"/>
              <a:t>-33.7</a:t>
            </a:r>
            <a:r>
              <a:rPr lang="en-US" sz="1800" dirty="0"/>
              <a:t>%</a:t>
            </a:r>
            <a:endParaRPr lang="en-IN" sz="18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89F9519-D090-49B7-AAFC-58575A6D1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23168"/>
              </p:ext>
            </p:extLst>
          </p:nvPr>
        </p:nvGraphicFramePr>
        <p:xfrm>
          <a:off x="4170198" y="586542"/>
          <a:ext cx="7615030" cy="6042629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1355322">
                  <a:extLst>
                    <a:ext uri="{9D8B030D-6E8A-4147-A177-3AD203B41FA5}">
                      <a16:colId xmlns:a16="http://schemas.microsoft.com/office/drawing/2014/main" val="2610349961"/>
                    </a:ext>
                  </a:extLst>
                </a:gridCol>
                <a:gridCol w="1203492">
                  <a:extLst>
                    <a:ext uri="{9D8B030D-6E8A-4147-A177-3AD203B41FA5}">
                      <a16:colId xmlns:a16="http://schemas.microsoft.com/office/drawing/2014/main" val="1404921812"/>
                    </a:ext>
                  </a:extLst>
                </a:gridCol>
                <a:gridCol w="1437506">
                  <a:extLst>
                    <a:ext uri="{9D8B030D-6E8A-4147-A177-3AD203B41FA5}">
                      <a16:colId xmlns:a16="http://schemas.microsoft.com/office/drawing/2014/main" val="4086201709"/>
                    </a:ext>
                  </a:extLst>
                </a:gridCol>
                <a:gridCol w="1392345">
                  <a:extLst>
                    <a:ext uri="{9D8B030D-6E8A-4147-A177-3AD203B41FA5}">
                      <a16:colId xmlns:a16="http://schemas.microsoft.com/office/drawing/2014/main" val="3387322704"/>
                    </a:ext>
                  </a:extLst>
                </a:gridCol>
                <a:gridCol w="2226365">
                  <a:extLst>
                    <a:ext uri="{9D8B030D-6E8A-4147-A177-3AD203B41FA5}">
                      <a16:colId xmlns:a16="http://schemas.microsoft.com/office/drawing/2014/main" val="646347697"/>
                    </a:ext>
                  </a:extLst>
                </a:gridCol>
              </a:tblGrid>
              <a:tr h="2766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44230"/>
                  </a:ext>
                </a:extLst>
              </a:tr>
              <a:tr h="29831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-6.1%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Stores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272050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ND down by 3.5 pt.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61666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IPS down by 0.2 items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88134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382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Visibility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SOCF down by 4.4 pts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28518"/>
                  </a:ext>
                </a:extLst>
              </a:tr>
              <a:tr h="2983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Incremental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TV activity Down 2,296 GRPs  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973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Hotstar Impressions down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-97%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54231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146684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616814"/>
                  </a:ext>
                </a:extLst>
              </a:tr>
              <a:tr h="2983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Baseline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954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70710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182011"/>
                  </a:ext>
                </a:extLst>
              </a:tr>
              <a:tr h="2983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131862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Relative Price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-0.9%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548812"/>
                  </a:ext>
                </a:extLst>
              </a:tr>
              <a:tr h="2983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Environmental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Economy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SDP down by -5.3%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2184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Temperature up by 0.1 °C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11804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Covid-19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-43.0%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Covid-19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-43.0%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34227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85843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8599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01253D-8C73-45A8-9C81-011CB33758D2}"/>
              </a:ext>
            </a:extLst>
          </p:cNvPr>
          <p:cNvSpPr txBox="1"/>
          <p:nvPr/>
        </p:nvSpPr>
        <p:spPr>
          <a:xfrm>
            <a:off x="817958" y="1083211"/>
            <a:ext cx="31350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Drop in sales due to execution led lower </a:t>
            </a:r>
            <a:r>
              <a:rPr lang="en-GB" sz="1400" dirty="0">
                <a:solidFill>
                  <a:prstClr val="black"/>
                </a:solidFill>
                <a:latin typeface="Helvetica"/>
              </a:rPr>
              <a:t>In-store availability and visibility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Helvetica"/>
              </a:rPr>
              <a:t>A good positive growth of 4.4% coming from Consumer promotion in 2020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Helvetica"/>
              </a:rPr>
              <a:t>TV historical execution led to Baseline growth in YTD 2020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Helvetica"/>
              </a:rPr>
              <a:t>Pricing has a good positive impact even on up charging reflects the high brand stature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Helvetica"/>
              </a:rPr>
              <a:t>Economic downfall and increasing unemployment led to degrowth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Gain from 7up,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Thums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Up and Fanta due to their reduced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93795A-EFFE-461E-A088-ABEDC4C18829}"/>
              </a:ext>
            </a:extLst>
          </p:cNvPr>
          <p:cNvSpPr txBox="1"/>
          <p:nvPr/>
        </p:nvSpPr>
        <p:spPr>
          <a:xfrm>
            <a:off x="817958" y="660266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YTD 2020 Models update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45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12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2BDCB-A33D-47F3-8125-EDBAD14EE77B}"/>
              </a:ext>
            </a:extLst>
          </p:cNvPr>
          <p:cNvSpPr txBox="1"/>
          <p:nvPr/>
        </p:nvSpPr>
        <p:spPr>
          <a:xfrm>
            <a:off x="817958" y="1083211"/>
            <a:ext cx="3135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Overall execution dropped due to reduction in ND, IPS and Visibility. Increased number of stores partially offset the large negative impact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Reduction in TV and Digital advertisement </a:t>
            </a:r>
            <a:r>
              <a:rPr lang="en-US" sz="1400" dirty="0">
                <a:solidFill>
                  <a:prstClr val="black"/>
                </a:solidFill>
                <a:latin typeface="Helvetica"/>
              </a:rPr>
              <a:t>led to degrowth. Consumer promotions offset the large negative impact coming from TV and Digital due to reduction in spending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Downfall in Economy and increasing unemployment led to drop in sales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87E2A5AE-148E-44F8-828D-C25E36364425}"/>
              </a:ext>
            </a:extLst>
          </p:cNvPr>
          <p:cNvSpPr txBox="1">
            <a:spLocks/>
          </p:cNvSpPr>
          <p:nvPr/>
        </p:nvSpPr>
        <p:spPr>
          <a:xfrm>
            <a:off x="764499" y="105823"/>
            <a:ext cx="9370222" cy="7819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TAMIL NADU</a:t>
            </a:r>
            <a:br>
              <a:rPr lang="en-US" sz="2400" dirty="0"/>
            </a:br>
            <a:r>
              <a:rPr lang="en-US" sz="1800" b="0" dirty="0"/>
              <a:t>VOLUME GROWTH YTD 2020 </a:t>
            </a:r>
            <a:br>
              <a:rPr lang="en-US" sz="1800" b="0" dirty="0"/>
            </a:br>
            <a:r>
              <a:rPr lang="en-US" sz="1800" b="0" dirty="0"/>
              <a:t>-34.7</a:t>
            </a:r>
            <a:r>
              <a:rPr lang="en-US" sz="1800" dirty="0"/>
              <a:t>%</a:t>
            </a:r>
            <a:endParaRPr lang="en-IN" sz="1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DE69C-A158-477E-B758-9771DFB5E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28983"/>
              </p:ext>
            </p:extLst>
          </p:nvPr>
        </p:nvGraphicFramePr>
        <p:xfrm>
          <a:off x="4170198" y="576254"/>
          <a:ext cx="7615030" cy="6042629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1355322">
                  <a:extLst>
                    <a:ext uri="{9D8B030D-6E8A-4147-A177-3AD203B41FA5}">
                      <a16:colId xmlns:a16="http://schemas.microsoft.com/office/drawing/2014/main" val="2610349961"/>
                    </a:ext>
                  </a:extLst>
                </a:gridCol>
                <a:gridCol w="1203492">
                  <a:extLst>
                    <a:ext uri="{9D8B030D-6E8A-4147-A177-3AD203B41FA5}">
                      <a16:colId xmlns:a16="http://schemas.microsoft.com/office/drawing/2014/main" val="1404921812"/>
                    </a:ext>
                  </a:extLst>
                </a:gridCol>
                <a:gridCol w="1437506">
                  <a:extLst>
                    <a:ext uri="{9D8B030D-6E8A-4147-A177-3AD203B41FA5}">
                      <a16:colId xmlns:a16="http://schemas.microsoft.com/office/drawing/2014/main" val="4086201709"/>
                    </a:ext>
                  </a:extLst>
                </a:gridCol>
                <a:gridCol w="1392345">
                  <a:extLst>
                    <a:ext uri="{9D8B030D-6E8A-4147-A177-3AD203B41FA5}">
                      <a16:colId xmlns:a16="http://schemas.microsoft.com/office/drawing/2014/main" val="3387322704"/>
                    </a:ext>
                  </a:extLst>
                </a:gridCol>
                <a:gridCol w="2226365">
                  <a:extLst>
                    <a:ext uri="{9D8B030D-6E8A-4147-A177-3AD203B41FA5}">
                      <a16:colId xmlns:a16="http://schemas.microsoft.com/office/drawing/2014/main" val="646347697"/>
                    </a:ext>
                  </a:extLst>
                </a:gridCol>
              </a:tblGrid>
              <a:tr h="2766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Level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Level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44230"/>
                  </a:ext>
                </a:extLst>
              </a:tr>
              <a:tr h="29831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-3.7%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No. of Stores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Stores up by 4.3%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272050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ND down by 3.3 pt.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61666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IPS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-3.4%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 down by 0.3 items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88134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Stocking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382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Visibility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28518"/>
                  </a:ext>
                </a:extLst>
              </a:tr>
              <a:tr h="2983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Incremental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TV activity Down 2,077 GRPs  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973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Hotstar Impressions down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-100%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54231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146684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Promotions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616814"/>
                  </a:ext>
                </a:extLst>
              </a:tr>
              <a:tr h="2983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Baseline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954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70710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182011"/>
                  </a:ext>
                </a:extLst>
              </a:tr>
              <a:tr h="2983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131862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Relative Price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-2.6%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548812"/>
                  </a:ext>
                </a:extLst>
              </a:tr>
              <a:tr h="2983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Environmental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-2.6%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Economy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SDP down by -2.7%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2184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Weather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11804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Covid-19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-28.6%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Covid-19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-28.6%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244923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85843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8599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9DDCDD6-0F9E-4AEB-B6A0-6DF41EFD3ED3}"/>
              </a:ext>
            </a:extLst>
          </p:cNvPr>
          <p:cNvSpPr txBox="1"/>
          <p:nvPr/>
        </p:nvSpPr>
        <p:spPr>
          <a:xfrm>
            <a:off x="817958" y="660266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YTD 2020 Models update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47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13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549E2-6221-411A-BD57-CE5F34B07075}"/>
              </a:ext>
            </a:extLst>
          </p:cNvPr>
          <p:cNvSpPr txBox="1"/>
          <p:nvPr/>
        </p:nvSpPr>
        <p:spPr>
          <a:xfrm>
            <a:off x="817958" y="1083211"/>
            <a:ext cx="313506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Helvetica"/>
              </a:rPr>
              <a:t>Drop in Sprite distribution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and In-store availability in WB led to degrowth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Marketing led to growth in WB mainly driven by Baseline effect from historical TV advertisement</a:t>
            </a:r>
            <a:r>
              <a:rPr lang="en-GB" sz="1400" dirty="0">
                <a:solidFill>
                  <a:prstClr val="black"/>
                </a:solidFill>
                <a:latin typeface="Helvetica"/>
              </a:rPr>
              <a:t> as well as from incremental TV due to additional GRPs in YTD 2020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Positive impact from pricing led by lower elasticity as compared to last year. So we were able to up charge and gain volume at the same 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>
              <a:solidFill>
                <a:prstClr val="black"/>
              </a:solidFill>
              <a:latin typeface="Helvetic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prstClr val="black"/>
                </a:solidFill>
                <a:latin typeface="Helvetica"/>
              </a:rPr>
              <a:t>Drop in Economy and Unemployment led to degrowth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57F8427-338C-47B2-B756-52B17350414F}"/>
              </a:ext>
            </a:extLst>
          </p:cNvPr>
          <p:cNvSpPr txBox="1">
            <a:spLocks/>
          </p:cNvSpPr>
          <p:nvPr/>
        </p:nvSpPr>
        <p:spPr>
          <a:xfrm>
            <a:off x="764499" y="105823"/>
            <a:ext cx="9370222" cy="7819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WEST BENGAL</a:t>
            </a:r>
            <a:br>
              <a:rPr lang="en-US" sz="2400" dirty="0"/>
            </a:br>
            <a:r>
              <a:rPr lang="en-US" sz="1800" b="0" dirty="0"/>
              <a:t>VOLUME GROWTH YTD 2020 </a:t>
            </a:r>
            <a:br>
              <a:rPr lang="en-US" sz="1800" b="0" dirty="0"/>
            </a:br>
            <a:r>
              <a:rPr lang="en-US" sz="1800" b="0" dirty="0"/>
              <a:t>-52.2</a:t>
            </a:r>
            <a:r>
              <a:rPr lang="en-US" sz="1800" dirty="0"/>
              <a:t>%</a:t>
            </a:r>
            <a:endParaRPr lang="en-IN" sz="1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94A559-A544-4111-907D-2D663B83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40319"/>
              </p:ext>
            </p:extLst>
          </p:nvPr>
        </p:nvGraphicFramePr>
        <p:xfrm>
          <a:off x="4170198" y="586542"/>
          <a:ext cx="7615030" cy="6042629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1355322">
                  <a:extLst>
                    <a:ext uri="{9D8B030D-6E8A-4147-A177-3AD203B41FA5}">
                      <a16:colId xmlns:a16="http://schemas.microsoft.com/office/drawing/2014/main" val="2610349961"/>
                    </a:ext>
                  </a:extLst>
                </a:gridCol>
                <a:gridCol w="1203492">
                  <a:extLst>
                    <a:ext uri="{9D8B030D-6E8A-4147-A177-3AD203B41FA5}">
                      <a16:colId xmlns:a16="http://schemas.microsoft.com/office/drawing/2014/main" val="1404921812"/>
                    </a:ext>
                  </a:extLst>
                </a:gridCol>
                <a:gridCol w="1437506">
                  <a:extLst>
                    <a:ext uri="{9D8B030D-6E8A-4147-A177-3AD203B41FA5}">
                      <a16:colId xmlns:a16="http://schemas.microsoft.com/office/drawing/2014/main" val="4086201709"/>
                    </a:ext>
                  </a:extLst>
                </a:gridCol>
                <a:gridCol w="1392345">
                  <a:extLst>
                    <a:ext uri="{9D8B030D-6E8A-4147-A177-3AD203B41FA5}">
                      <a16:colId xmlns:a16="http://schemas.microsoft.com/office/drawing/2014/main" val="3387322704"/>
                    </a:ext>
                  </a:extLst>
                </a:gridCol>
                <a:gridCol w="2226365">
                  <a:extLst>
                    <a:ext uri="{9D8B030D-6E8A-4147-A177-3AD203B41FA5}">
                      <a16:colId xmlns:a16="http://schemas.microsoft.com/office/drawing/2014/main" val="646347697"/>
                    </a:ext>
                  </a:extLst>
                </a:gridCol>
              </a:tblGrid>
              <a:tr h="2766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44230"/>
                  </a:ext>
                </a:extLst>
              </a:tr>
              <a:tr h="29831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Stores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-5.0%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Stores down by 4.2%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272050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ND down by 0.8 pt.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61666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-4.5%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 down by 0.5 items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88134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382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Visibility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28518"/>
                  </a:ext>
                </a:extLst>
              </a:tr>
              <a:tr h="2983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Incremental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TV activity Up 1,756 GRPs  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973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Hotstar Impressions down  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-99%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54231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146684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616814"/>
                  </a:ext>
                </a:extLst>
              </a:tr>
              <a:tr h="2983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Baseline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954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70710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182011"/>
                  </a:ext>
                </a:extLst>
              </a:tr>
              <a:tr h="2983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131862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Relative Price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-0.1%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548812"/>
                  </a:ext>
                </a:extLst>
              </a:tr>
              <a:tr h="2983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Environmental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-2.8%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Economy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SDP down by -3.3%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2184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11804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Covid-19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-52.2%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Covid-19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-52.2%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50450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85843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8599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4255726-1CE1-424D-B047-B4B9FEAABF70}"/>
              </a:ext>
            </a:extLst>
          </p:cNvPr>
          <p:cNvSpPr txBox="1"/>
          <p:nvPr/>
        </p:nvSpPr>
        <p:spPr>
          <a:xfrm>
            <a:off x="817958" y="660266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YTD 2020 Models update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16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14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CDC0E-B6FD-44F4-B2F8-812ADF2DC22C}"/>
              </a:ext>
            </a:extLst>
          </p:cNvPr>
          <p:cNvSpPr txBox="1"/>
          <p:nvPr/>
        </p:nvSpPr>
        <p:spPr>
          <a:xfrm>
            <a:off x="817958" y="1083211"/>
            <a:ext cx="313506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Helvetica"/>
              </a:rPr>
              <a:t>Drop in Sprite distribution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driven by significant reduction in number of stores. IPS and visibility were other drivers of execution contributed to large sales detraction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Consumer Promotion led to 3.6% incremental growth in overall sales of YTD 2020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TV Baseline had a good positive impact on sales while small impact from TV incremental led </a:t>
            </a:r>
            <a:r>
              <a:rPr lang="en-GB" sz="1400" dirty="0">
                <a:solidFill>
                  <a:prstClr val="black"/>
                </a:solidFill>
                <a:latin typeface="Helvetica"/>
              </a:rPr>
              <a:t>by cost cutting in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2020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Downfall in Economy and increasing unemployment led to drop in YoY sales.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Increased rainfall and drop in temperature led to degrowth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CA2D40-8542-4F36-A42C-361AD42D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9" y="105823"/>
            <a:ext cx="9370222" cy="78199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BIHAR</a:t>
            </a:r>
            <a:br>
              <a:rPr lang="en-US" sz="2400" dirty="0"/>
            </a:br>
            <a:r>
              <a:rPr lang="en-US" sz="1800" b="0" dirty="0"/>
              <a:t>VOLUME GROWTH YTD 2020 </a:t>
            </a:r>
            <a:br>
              <a:rPr lang="en-US" sz="1800" dirty="0"/>
            </a:br>
            <a:r>
              <a:rPr lang="en-US" sz="1800" dirty="0"/>
              <a:t>-57.9%</a:t>
            </a:r>
            <a:endParaRPr lang="en-IN" sz="18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9076BD-AF27-4C1F-8438-ACEDC391F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25858"/>
              </p:ext>
            </p:extLst>
          </p:nvPr>
        </p:nvGraphicFramePr>
        <p:xfrm>
          <a:off x="4170198" y="583093"/>
          <a:ext cx="7615030" cy="6019574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1355322">
                  <a:extLst>
                    <a:ext uri="{9D8B030D-6E8A-4147-A177-3AD203B41FA5}">
                      <a16:colId xmlns:a16="http://schemas.microsoft.com/office/drawing/2014/main" val="2610349961"/>
                    </a:ext>
                  </a:extLst>
                </a:gridCol>
                <a:gridCol w="1203492">
                  <a:extLst>
                    <a:ext uri="{9D8B030D-6E8A-4147-A177-3AD203B41FA5}">
                      <a16:colId xmlns:a16="http://schemas.microsoft.com/office/drawing/2014/main" val="1404921812"/>
                    </a:ext>
                  </a:extLst>
                </a:gridCol>
                <a:gridCol w="1437506">
                  <a:extLst>
                    <a:ext uri="{9D8B030D-6E8A-4147-A177-3AD203B41FA5}">
                      <a16:colId xmlns:a16="http://schemas.microsoft.com/office/drawing/2014/main" val="4086201709"/>
                    </a:ext>
                  </a:extLst>
                </a:gridCol>
                <a:gridCol w="1392345">
                  <a:extLst>
                    <a:ext uri="{9D8B030D-6E8A-4147-A177-3AD203B41FA5}">
                      <a16:colId xmlns:a16="http://schemas.microsoft.com/office/drawing/2014/main" val="3387322704"/>
                    </a:ext>
                  </a:extLst>
                </a:gridCol>
                <a:gridCol w="2226365">
                  <a:extLst>
                    <a:ext uri="{9D8B030D-6E8A-4147-A177-3AD203B41FA5}">
                      <a16:colId xmlns:a16="http://schemas.microsoft.com/office/drawing/2014/main" val="646347697"/>
                    </a:ext>
                  </a:extLst>
                </a:gridCol>
              </a:tblGrid>
              <a:tr h="28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44230"/>
                  </a:ext>
                </a:extLst>
              </a:tr>
              <a:tr h="30207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-21.5%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Stores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Stores down by -13%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272050"/>
                  </a:ext>
                </a:extLst>
              </a:tr>
              <a:tr h="30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ND down by 4.0 pt.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616666"/>
                  </a:ext>
                </a:extLst>
              </a:tr>
              <a:tr h="30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-3.6%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 down by 0.3 items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881345"/>
                  </a:ext>
                </a:extLst>
              </a:tr>
              <a:tr h="30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38226"/>
                  </a:ext>
                </a:extLst>
              </a:tr>
              <a:tr h="30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Visibility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-3.5%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28518"/>
                  </a:ext>
                </a:extLst>
              </a:tr>
              <a:tr h="3020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Incremental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 activity up by 415 GRPs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97326"/>
                  </a:ext>
                </a:extLst>
              </a:tr>
              <a:tr h="30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542315"/>
                  </a:ext>
                </a:extLst>
              </a:tr>
              <a:tr h="30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146684"/>
                  </a:ext>
                </a:extLst>
              </a:tr>
              <a:tr h="30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616814"/>
                  </a:ext>
                </a:extLst>
              </a:tr>
              <a:tr h="3020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Baseline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95426"/>
                  </a:ext>
                </a:extLst>
              </a:tr>
              <a:tr h="30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70710"/>
                  </a:ext>
                </a:extLst>
              </a:tr>
              <a:tr h="30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182011"/>
                  </a:ext>
                </a:extLst>
              </a:tr>
              <a:tr h="302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-3.6%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-3.2%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131862"/>
                  </a:ext>
                </a:extLst>
              </a:tr>
              <a:tr h="302075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Relative Price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-0.4%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548812"/>
                  </a:ext>
                </a:extLst>
              </a:tr>
              <a:tr h="302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Environmental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-7.7%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Economy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-5.3%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SDP down by 2.5%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21845"/>
                  </a:ext>
                </a:extLst>
              </a:tr>
              <a:tr h="30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11804"/>
                  </a:ext>
                </a:extLst>
              </a:tr>
              <a:tr h="3020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Covid-19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-31.4%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Covid-19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-31.4%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913804"/>
                  </a:ext>
                </a:extLst>
              </a:tr>
              <a:tr h="302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85843"/>
                  </a:ext>
                </a:extLst>
              </a:tr>
              <a:tr h="302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85995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D2EBD2F-7ACC-4543-8E7B-E9E7EA2E1666}"/>
              </a:ext>
            </a:extLst>
          </p:cNvPr>
          <p:cNvSpPr txBox="1"/>
          <p:nvPr/>
        </p:nvSpPr>
        <p:spPr>
          <a:xfrm>
            <a:off x="817958" y="660266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YTD 2020 Models update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49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15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1A864-4215-4911-8336-EBFFBCE2D5C6}"/>
              </a:ext>
            </a:extLst>
          </p:cNvPr>
          <p:cNvSpPr txBox="1"/>
          <p:nvPr/>
        </p:nvSpPr>
        <p:spPr>
          <a:xfrm>
            <a:off x="711491" y="905994"/>
            <a:ext cx="11546771" cy="527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600" b="1" dirty="0">
                <a:solidFill>
                  <a:prstClr val="black"/>
                </a:solidFill>
                <a:cs typeface="Helvetica" panose="020B0604020202020204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cs typeface="Helvetica" panose="020B0604020202020204" pitchFamily="34" charset="0"/>
              </a:rPr>
              <a:t>Execution led declines were from </a:t>
            </a:r>
            <a:r>
              <a:rPr lang="en-US" sz="1600" b="1" dirty="0">
                <a:solidFill>
                  <a:srgbClr val="FF0000"/>
                </a:solidFill>
                <a:cs typeface="Helvetica" panose="020B0604020202020204" pitchFamily="34" charset="0"/>
              </a:rPr>
              <a:t>distribution</a:t>
            </a:r>
            <a:r>
              <a:rPr lang="en-US" sz="1600" dirty="0">
                <a:solidFill>
                  <a:prstClr val="black"/>
                </a:solidFill>
                <a:cs typeface="Helvetica" panose="020B0604020202020204" pitchFamily="34" charset="0"/>
              </a:rPr>
              <a:t> and </a:t>
            </a:r>
            <a:r>
              <a:rPr lang="en-US" sz="1600" b="1" dirty="0">
                <a:solidFill>
                  <a:srgbClr val="FF0000"/>
                </a:solidFill>
                <a:cs typeface="Helvetica" panose="020B0604020202020204" pitchFamily="34" charset="0"/>
              </a:rPr>
              <a:t>instore availability </a:t>
            </a:r>
            <a:r>
              <a:rPr lang="en-US" sz="1600" dirty="0">
                <a:solidFill>
                  <a:prstClr val="black"/>
                </a:solidFill>
                <a:cs typeface="Helvetica" panose="020B0604020202020204" pitchFamily="34" charset="0"/>
              </a:rPr>
              <a:t>mostly due to COVID restrictions. However, AP/T where execution was maintained was able to offset the sales drop due to COVID-19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buClrTx/>
              <a:buSzTx/>
              <a:buFont typeface="+mj-lt"/>
              <a:buAutoNum type="arabicPeriod"/>
              <a:tabLst/>
              <a:defRPr/>
            </a:pP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Covid-1</a:t>
            </a:r>
            <a:r>
              <a:rPr kumimoji="0" lang="en-US" sz="15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9</a:t>
            </a:r>
            <a:r>
              <a:rPr kumimoji="0" lang="en-US" sz="15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 </a:t>
            </a:r>
            <a:r>
              <a:rPr kumimoji="0" lang="en-US" sz="15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led to</a:t>
            </a:r>
            <a:r>
              <a:rPr kumimoji="0" lang="en-US" sz="15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Large Decline in sales in 2020 driven (Direct impact captured through Google Mobility and increasing Active COVID-19 Cases)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Large effect of Covid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in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MAH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WB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due to reduction in google mobility in Grocery, convenience stores and Workplaces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 good year kick start could have helped survive through Covid. APT sales increased by 57% for Jan-March 2020 vs. YAGO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buClrTx/>
              <a:buSzTx/>
              <a:buFont typeface="+mj-lt"/>
              <a:buAutoNum type="arabicPeriod"/>
              <a:tabLst/>
              <a:defRPr/>
            </a:pP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500" b="1" u="sng" dirty="0">
                <a:solidFill>
                  <a:srgbClr val="00B050"/>
                </a:solidFill>
              </a:rPr>
              <a:t>Baseline TV</a:t>
            </a:r>
            <a:r>
              <a:rPr lang="en-US" sz="1500" b="1" dirty="0">
                <a:solidFill>
                  <a:srgbClr val="00B050"/>
                </a:solidFill>
              </a:rPr>
              <a:t> </a:t>
            </a:r>
            <a:r>
              <a:rPr lang="en-US" sz="1500" dirty="0">
                <a:solidFill>
                  <a:prstClr val="black"/>
                </a:solidFill>
              </a:rPr>
              <a:t> had contributed to growth in YTD 2020 driven historical TV execution across states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A decline in GRPs</a:t>
            </a:r>
            <a:r>
              <a:rPr lang="en-US" sz="1400" dirty="0">
                <a:solidFill>
                  <a:prstClr val="black"/>
                </a:solidFill>
              </a:rPr>
              <a:t> in MH, UP, TN &amp; APT curb incremental growth, However a good </a:t>
            </a:r>
            <a:r>
              <a:rPr lang="en-US" sz="1400" b="1" dirty="0">
                <a:solidFill>
                  <a:srgbClr val="00B050"/>
                </a:solidFill>
              </a:rPr>
              <a:t>+3.6%</a:t>
            </a:r>
            <a:r>
              <a:rPr lang="en-US" sz="1400" dirty="0">
                <a:solidFill>
                  <a:prstClr val="black"/>
                </a:solidFill>
              </a:rPr>
              <a:t> growth contribution from Incremental TV in WB due to increased TV GRPs in Q1 &amp; Q3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00B050"/>
                </a:solidFill>
              </a:rPr>
              <a:t>Free Promotion</a:t>
            </a:r>
            <a:r>
              <a:rPr lang="en-US" sz="1400" dirty="0">
                <a:solidFill>
                  <a:prstClr val="black"/>
                </a:solidFill>
              </a:rPr>
              <a:t> led to incremental growth YoY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buClrTx/>
              <a:buSzTx/>
              <a:buFont typeface="+mj-lt"/>
              <a:buAutoNum type="arabicPeriod"/>
              <a:tabLst/>
              <a:defRPr/>
            </a:pP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500" b="1" dirty="0">
                <a:solidFill>
                  <a:prstClr val="black"/>
                </a:solidFill>
                <a:latin typeface="Helvetica"/>
              </a:rPr>
              <a:t>Environmental</a:t>
            </a:r>
            <a:r>
              <a:rPr lang="en-US" sz="1500" dirty="0">
                <a:solidFill>
                  <a:prstClr val="black"/>
                </a:solidFill>
                <a:latin typeface="Helvetica"/>
              </a:rPr>
              <a:t> factors led to degrowth across region: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  <a:latin typeface="Helvetica"/>
              </a:rPr>
              <a:t>Decline in SDP </a:t>
            </a:r>
            <a:r>
              <a:rPr lang="en-US" sz="1400" dirty="0">
                <a:latin typeface="Helvetica"/>
              </a:rPr>
              <a:t>and</a:t>
            </a:r>
            <a:r>
              <a:rPr lang="en-US" sz="1400" b="1" dirty="0">
                <a:solidFill>
                  <a:srgbClr val="FF0000"/>
                </a:solidFill>
                <a:latin typeface="Helvetica"/>
              </a:rPr>
              <a:t> increased Unemployment </a:t>
            </a:r>
            <a:r>
              <a:rPr lang="en-US" sz="1400" dirty="0">
                <a:solidFill>
                  <a:prstClr val="black"/>
                </a:solidFill>
                <a:latin typeface="Helvetica"/>
              </a:rPr>
              <a:t>led to drop in overall sales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  <a:latin typeface="Helvetica"/>
              </a:rPr>
              <a:t>Weather in Bihar</a:t>
            </a:r>
            <a:r>
              <a:rPr lang="en-US" sz="1400" dirty="0">
                <a:solidFill>
                  <a:prstClr val="black"/>
                </a:solidFill>
                <a:latin typeface="Helvetica"/>
              </a:rPr>
              <a:t> added to further degrowth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500" dirty="0">
                <a:solidFill>
                  <a:prstClr val="black"/>
                </a:solidFill>
                <a:latin typeface="Helvetica"/>
              </a:rPr>
              <a:t> </a:t>
            </a: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Overall positive </a:t>
            </a:r>
            <a:r>
              <a:rPr lang="en-US" sz="1500" dirty="0">
                <a:solidFill>
                  <a:prstClr val="black"/>
                </a:solidFill>
                <a:latin typeface="Helvetica"/>
              </a:rPr>
              <a:t>effect from </a:t>
            </a:r>
            <a:r>
              <a:rPr lang="en-US" sz="1500" b="1" dirty="0">
                <a:solidFill>
                  <a:srgbClr val="00B050"/>
                </a:solidFill>
                <a:latin typeface="Helvetica"/>
              </a:rPr>
              <a:t>Competition</a:t>
            </a:r>
            <a:r>
              <a:rPr lang="en-US" sz="1500" dirty="0">
                <a:solidFill>
                  <a:prstClr val="black"/>
                </a:solidFill>
                <a:latin typeface="Helvetica"/>
              </a:rPr>
              <a:t> driven by reduced distribution of Appy Fizz, MDew and 7UP</a:t>
            </a:r>
            <a:endParaRPr kumimoji="0" lang="en-US" sz="15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sz="600" dirty="0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E7DAAF1-2E09-4205-B947-821FF2EA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9" y="73165"/>
            <a:ext cx="9370222" cy="7819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u="sng" dirty="0"/>
              <a:t>Summary – Growth Drivers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D18CD0-96DD-4AE4-90EC-146449FB4D68}"/>
              </a:ext>
            </a:extLst>
          </p:cNvPr>
          <p:cNvSpPr/>
          <p:nvPr/>
        </p:nvSpPr>
        <p:spPr>
          <a:xfrm>
            <a:off x="724743" y="855159"/>
            <a:ext cx="11427501" cy="57049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2C4E6-AD48-46C5-AC40-E5759D60A965}"/>
              </a:ext>
            </a:extLst>
          </p:cNvPr>
          <p:cNvSpPr txBox="1"/>
          <p:nvPr/>
        </p:nvSpPr>
        <p:spPr>
          <a:xfrm>
            <a:off x="817958" y="660266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YTD 2020 Models update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62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1A864-4215-4911-8336-EBFFBCE2D5C6}"/>
              </a:ext>
            </a:extLst>
          </p:cNvPr>
          <p:cNvSpPr txBox="1"/>
          <p:nvPr/>
        </p:nvSpPr>
        <p:spPr>
          <a:xfrm>
            <a:off x="764499" y="855194"/>
            <a:ext cx="11459579" cy="353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50000"/>
              </a:lnSpc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AP+Telangana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– contributed 1/4</a:t>
            </a:r>
            <a:r>
              <a:rPr kumimoji="0" lang="en-US" sz="1600" b="1" i="0" u="sng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th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 Total National Sprite volumes in </a:t>
            </a:r>
            <a:r>
              <a:rPr lang="en-US" sz="1600" b="1" u="sng" dirty="0">
                <a:solidFill>
                  <a:prstClr val="black"/>
                </a:solidFill>
                <a:latin typeface="Helvetica"/>
              </a:rPr>
              <a:t>YTD 2020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and maintained the marginal decline in  growth @</a:t>
            </a:r>
            <a:r>
              <a:rPr lang="en-US" sz="1600" b="1" u="sng" dirty="0">
                <a:solidFill>
                  <a:prstClr val="black"/>
                </a:solidFill>
                <a:latin typeface="Helvetica"/>
              </a:rPr>
              <a:t>-3.8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%,  on the back of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sz="800" b="1" dirty="0">
              <a:solidFill>
                <a:prstClr val="black"/>
              </a:solidFill>
              <a:latin typeface="Helvetic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sz="1400" b="1" dirty="0">
                <a:solidFill>
                  <a:srgbClr val="00B050"/>
                </a:solidFill>
                <a:latin typeface="Helvetica"/>
              </a:rPr>
              <a:t>Increased no of stores was key </a:t>
            </a:r>
            <a:r>
              <a:rPr lang="en-IN" sz="1400" dirty="0">
                <a:latin typeface="Helvetica"/>
              </a:rPr>
              <a:t>to</a:t>
            </a:r>
            <a:r>
              <a:rPr lang="en-IN" sz="1400" dirty="0">
                <a:solidFill>
                  <a:srgbClr val="00B050"/>
                </a:solidFill>
                <a:latin typeface="Helvetica"/>
              </a:rPr>
              <a:t> </a:t>
            </a:r>
            <a:r>
              <a:rPr lang="en-IN" sz="1400" dirty="0">
                <a:latin typeface="Helvetica"/>
              </a:rPr>
              <a:t>stem the large negative effect from Covid-19 pandemic. A good year kick start in APT (~57% higher sales in Q1 2020 vs. YAGO) helped control the large drop in sales during Covid-19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400" dirty="0">
                <a:solidFill>
                  <a:prstClr val="black"/>
                </a:solidFill>
                <a:latin typeface="Helvetica"/>
              </a:rPr>
              <a:t>Reduction in GRPs in 2020 led to sales decline due to TV incremental however a good positive impact from </a:t>
            </a:r>
            <a:r>
              <a:rPr lang="en-GB" sz="1400" b="1" dirty="0">
                <a:solidFill>
                  <a:srgbClr val="00B050"/>
                </a:solidFill>
                <a:latin typeface="Helvetica"/>
              </a:rPr>
              <a:t>Baseline TV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400" b="1" dirty="0">
                <a:solidFill>
                  <a:srgbClr val="00B050"/>
                </a:solidFill>
                <a:latin typeface="Helvetica"/>
              </a:rPr>
              <a:t>Consumer promotion </a:t>
            </a:r>
            <a:r>
              <a:rPr lang="en-GB" sz="1400" dirty="0">
                <a:solidFill>
                  <a:prstClr val="black"/>
                </a:solidFill>
                <a:latin typeface="Helvetica"/>
              </a:rPr>
              <a:t>contributed 3.7% to YTD 2020 sales.</a:t>
            </a:r>
            <a:endParaRPr lang="en-US" sz="1400" dirty="0">
              <a:solidFill>
                <a:prstClr val="black"/>
              </a:solidFill>
              <a:latin typeface="Helvetic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400" b="1" dirty="0">
                <a:solidFill>
                  <a:srgbClr val="FF0000"/>
                </a:solidFill>
                <a:latin typeface="Helvetica"/>
              </a:rPr>
              <a:t>Drop in Economy</a:t>
            </a:r>
            <a:r>
              <a:rPr lang="en-GB" sz="1400" dirty="0">
                <a:solidFill>
                  <a:srgbClr val="FF0000"/>
                </a:solidFill>
                <a:latin typeface="Helvetica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Helvetica"/>
              </a:rPr>
              <a:t>and </a:t>
            </a:r>
            <a:r>
              <a:rPr lang="en-GB" sz="1400" b="1" dirty="0">
                <a:solidFill>
                  <a:srgbClr val="FF0000"/>
                </a:solidFill>
                <a:latin typeface="Helvetica"/>
              </a:rPr>
              <a:t>increasing</a:t>
            </a:r>
            <a:r>
              <a:rPr lang="en-GB" sz="1400" dirty="0">
                <a:solidFill>
                  <a:prstClr val="black"/>
                </a:solidFill>
                <a:latin typeface="Helvetica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Helvetica"/>
              </a:rPr>
              <a:t>Unemployment</a:t>
            </a:r>
            <a:r>
              <a:rPr lang="en-GB" sz="1400" dirty="0">
                <a:solidFill>
                  <a:prstClr val="black"/>
                </a:solidFill>
                <a:latin typeface="Helvetica"/>
              </a:rPr>
              <a:t> led to degrowth.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sz="1600" dirty="0">
              <a:solidFill>
                <a:prstClr val="black"/>
              </a:solidFill>
              <a:latin typeface="Helvetic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sz="1600" dirty="0">
              <a:solidFill>
                <a:prstClr val="black"/>
              </a:solidFill>
              <a:latin typeface="Helvetic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buClrTx/>
              <a:buSzTx/>
              <a:buFont typeface="+mj-lt"/>
              <a:buAutoNum type="arabicPeriod"/>
              <a:tabLst/>
              <a:defRPr/>
            </a:pP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E7DAAF1-2E09-4205-B947-821FF2EA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9" y="73165"/>
            <a:ext cx="9370222" cy="7819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u="sng" dirty="0"/>
              <a:t>State – Growth Drivers &amp; Opportunities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D18CD0-96DD-4AE4-90EC-146449FB4D68}"/>
              </a:ext>
            </a:extLst>
          </p:cNvPr>
          <p:cNvSpPr/>
          <p:nvPr/>
        </p:nvSpPr>
        <p:spPr>
          <a:xfrm>
            <a:off x="764499" y="804359"/>
            <a:ext cx="11338601" cy="2672512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1CE35-83D7-4DC7-891B-55F86AA8C0D2}"/>
              </a:ext>
            </a:extLst>
          </p:cNvPr>
          <p:cNvSpPr txBox="1"/>
          <p:nvPr/>
        </p:nvSpPr>
        <p:spPr>
          <a:xfrm>
            <a:off x="824987" y="3994192"/>
            <a:ext cx="11338601" cy="2654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buClrTx/>
              <a:buSzTx/>
              <a:tabLst/>
              <a:defRPr/>
            </a:pPr>
            <a:r>
              <a:rPr kumimoji="0" lang="en-US" sz="1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2. 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Uttar Pradesh - contributed 16.1% to Sprite volumes in YTD 2020; noted </a:t>
            </a:r>
            <a:r>
              <a:rPr lang="en-US" sz="1600" b="1" u="sng" dirty="0">
                <a:solidFill>
                  <a:prstClr val="black"/>
                </a:solidFill>
                <a:latin typeface="Helvetica"/>
              </a:rPr>
              <a:t>moderate decline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in growth @-32.1% on the back of</a:t>
            </a:r>
            <a:endParaRPr lang="en-US" sz="800" b="1" dirty="0">
              <a:solidFill>
                <a:prstClr val="black"/>
              </a:solidFill>
              <a:latin typeface="Helvetic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Lower distribution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and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Low In-store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availability affected by Lockdown worsen the Covid-19 effect on overall sales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Absence of Media in Q2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led to lower contribution from Incremental Media while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 good Baseline contribution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from TV and Digital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400" b="1" dirty="0">
                <a:solidFill>
                  <a:srgbClr val="00B050"/>
                </a:solidFill>
                <a:latin typeface="Helvetica"/>
              </a:rPr>
              <a:t>Gain from competitors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like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AppyFizz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,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Mdew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and 7up due to reduction in their distribution and in-store availability</a:t>
            </a:r>
            <a:endParaRPr lang="en-US" sz="1400" dirty="0">
              <a:solidFill>
                <a:prstClr val="black"/>
              </a:solidFill>
              <a:latin typeface="Helvetic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sz="1600" dirty="0">
              <a:solidFill>
                <a:prstClr val="black"/>
              </a:solidFill>
              <a:latin typeface="Helvetic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buClrTx/>
              <a:buSzTx/>
              <a:buFont typeface="+mj-lt"/>
              <a:buAutoNum type="arabicPeriod"/>
              <a:tabLst/>
              <a:defRPr/>
            </a:pP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2337A2-B779-4B78-8754-0D73536441A5}"/>
              </a:ext>
            </a:extLst>
          </p:cNvPr>
          <p:cNvSpPr/>
          <p:nvPr/>
        </p:nvSpPr>
        <p:spPr>
          <a:xfrm>
            <a:off x="781616" y="3869479"/>
            <a:ext cx="11338601" cy="2331664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5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E7DAAF1-2E09-4205-B947-821FF2EA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9" y="73165"/>
            <a:ext cx="9370222" cy="7819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u="sng" dirty="0"/>
              <a:t>State – Growth Drivers &amp; Opportunities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FEA93-9344-4D85-AC50-9881BA1CE899}"/>
              </a:ext>
            </a:extLst>
          </p:cNvPr>
          <p:cNvSpPr txBox="1"/>
          <p:nvPr/>
        </p:nvSpPr>
        <p:spPr>
          <a:xfrm>
            <a:off x="764499" y="1012928"/>
            <a:ext cx="11618606" cy="2730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50000"/>
              </a:lnSpc>
              <a:buClrTx/>
              <a:buSzTx/>
              <a:buAutoNum type="arabicPeriod" startAt="3"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Maharashtra –contributed 7.3% of Sprite volumes in YTD 2020, noted moderate decline @-33.9%, on the 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buClrTx/>
              <a:buSzTx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back of</a:t>
            </a:r>
            <a:endParaRPr lang="en-US" sz="800" b="1" dirty="0">
              <a:solidFill>
                <a:prstClr val="black"/>
              </a:solidFill>
              <a:latin typeface="Helvetic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Large effect on sales due-to Covid-19, coming due to drop in Mobility in Grocery stores and Transportation.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Reduction in overall sales led by decreased </a:t>
            </a:r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Distribution,</a:t>
            </a:r>
            <a:r>
              <a:rPr lang="en-US" sz="1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In-store availability and Product Visibility.</a:t>
            </a:r>
            <a:endParaRPr lang="en-GB" sz="14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4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good growth of </a:t>
            </a:r>
            <a:r>
              <a:rPr lang="en-GB" sz="1400" b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4.4%</a:t>
            </a:r>
            <a:r>
              <a:rPr lang="en-GB" sz="14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coming from </a:t>
            </a:r>
            <a:r>
              <a:rPr lang="en-GB" sz="1400" b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Consumer promotion</a:t>
            </a:r>
            <a:r>
              <a:rPr lang="en-GB" sz="14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2020 and </a:t>
            </a:r>
            <a:r>
              <a:rPr lang="en-US" sz="1400" b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Support from TV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baseline and digital is moderate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400" b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Pricing has a good positive impact </a:t>
            </a:r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  <a:r>
              <a:rPr lang="en-GB" sz="14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major competitors i.e. </a:t>
            </a:r>
            <a:r>
              <a:rPr lang="en-GB" sz="14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AppyFizz</a:t>
            </a:r>
            <a:r>
              <a:rPr lang="en-GB" sz="14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Fanta and Thums Up had increased the SKU level price for Party and Fridge in MAH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Distribution gain from competition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(7Up, Thums Up &amp; Fanta) led to growth in Maharashtra YTD 2020 sales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DE7BDF-A4D4-4B08-A39A-2EC76459713F}"/>
              </a:ext>
            </a:extLst>
          </p:cNvPr>
          <p:cNvSpPr/>
          <p:nvPr/>
        </p:nvSpPr>
        <p:spPr>
          <a:xfrm>
            <a:off x="764499" y="1012929"/>
            <a:ext cx="11338601" cy="2803697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309E9-08F6-4243-977D-B25C5B843792}"/>
              </a:ext>
            </a:extLst>
          </p:cNvPr>
          <p:cNvSpPr txBox="1"/>
          <p:nvPr/>
        </p:nvSpPr>
        <p:spPr>
          <a:xfrm>
            <a:off x="764499" y="3935968"/>
            <a:ext cx="11459579" cy="2360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buClrTx/>
              <a:buSzTx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Helvetica"/>
              </a:rPr>
              <a:t>4.      </a:t>
            </a:r>
            <a:r>
              <a:rPr lang="en-US" sz="1600" b="1" u="sng" dirty="0">
                <a:solidFill>
                  <a:prstClr val="black"/>
                </a:solidFill>
                <a:latin typeface="Helvetica"/>
              </a:rPr>
              <a:t>Tamil Nadu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– contributed </a:t>
            </a:r>
            <a:r>
              <a:rPr lang="en-US" sz="1600" b="1" u="sng" dirty="0">
                <a:solidFill>
                  <a:prstClr val="black"/>
                </a:solidFill>
                <a:latin typeface="Helvetica"/>
              </a:rPr>
              <a:t>3.0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% of Sprite volumes in </a:t>
            </a:r>
            <a:r>
              <a:rPr lang="en-US" sz="1600" b="1" u="sng" dirty="0">
                <a:solidFill>
                  <a:prstClr val="black"/>
                </a:solidFill>
                <a:latin typeface="Helvetica"/>
              </a:rPr>
              <a:t>YTD 2020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, noted moderate </a:t>
            </a:r>
            <a:r>
              <a:rPr lang="en-US" sz="1600" b="1" u="sng" dirty="0">
                <a:solidFill>
                  <a:prstClr val="black"/>
                </a:solidFill>
                <a:latin typeface="Helvetica"/>
              </a:rPr>
              <a:t>decline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@</a:t>
            </a:r>
            <a:r>
              <a:rPr lang="en-US" sz="1600" b="1" u="sng" dirty="0">
                <a:solidFill>
                  <a:prstClr val="black"/>
                </a:solidFill>
                <a:latin typeface="Helvetica"/>
              </a:rPr>
              <a:t>-34.7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%, on the back of</a:t>
            </a:r>
            <a:endParaRPr lang="en-US" sz="800" b="1" dirty="0">
              <a:solidFill>
                <a:prstClr val="black"/>
              </a:solidFill>
              <a:latin typeface="Helvetic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Overall execution dropped due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reduction in ND, IPS and Visibility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Increased number of stores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partially offset the large negative impact.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400" b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Consumer promotions </a:t>
            </a:r>
            <a:r>
              <a:rPr lang="en-US" sz="14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offset the large negative impact coming from TV and Digital due to reduction in spending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Investment cut from media </a:t>
            </a:r>
            <a:r>
              <a:rPr lang="en-GB" sz="14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during COVID-19 period led to lower media incremental growth, However a </a:t>
            </a:r>
            <a:r>
              <a:rPr lang="en-GB" sz="1400" b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good Baseline support </a:t>
            </a:r>
            <a:r>
              <a:rPr lang="en-GB" sz="14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coming from historical media advertisements</a:t>
            </a:r>
            <a:endParaRPr lang="en-US" sz="14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Downfall in Economy </a:t>
            </a:r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en-GB" sz="1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unemployment</a:t>
            </a:r>
            <a:r>
              <a:rPr lang="en-GB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further strips growth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C80276-CB65-409D-B544-6864DF22B63E}"/>
              </a:ext>
            </a:extLst>
          </p:cNvPr>
          <p:cNvSpPr/>
          <p:nvPr/>
        </p:nvSpPr>
        <p:spPr>
          <a:xfrm>
            <a:off x="764499" y="3943433"/>
            <a:ext cx="11338601" cy="2722577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1A864-4215-4911-8336-EBFFBCE2D5C6}"/>
              </a:ext>
            </a:extLst>
          </p:cNvPr>
          <p:cNvSpPr txBox="1"/>
          <p:nvPr/>
        </p:nvSpPr>
        <p:spPr>
          <a:xfrm>
            <a:off x="764499" y="891762"/>
            <a:ext cx="11459579" cy="2545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buClrTx/>
              <a:buSzTx/>
              <a:tabLst/>
              <a:defRPr/>
            </a:pPr>
            <a:r>
              <a:rPr kumimoji="0" lang="en-US" sz="1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5.    </a:t>
            </a:r>
            <a:r>
              <a:rPr lang="en-US" sz="1600" b="1" u="sng" dirty="0">
                <a:solidFill>
                  <a:prstClr val="black"/>
                </a:solidFill>
                <a:latin typeface="Helvetica"/>
              </a:rPr>
              <a:t>WB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–contributed </a:t>
            </a:r>
            <a:r>
              <a:rPr lang="en-US" sz="1600" b="1" u="sng" dirty="0">
                <a:solidFill>
                  <a:prstClr val="black"/>
                </a:solidFill>
                <a:latin typeface="Helvetica"/>
              </a:rPr>
              <a:t>4.6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% of Sprite volumes in YTD 2020, large decline in sales  @</a:t>
            </a:r>
            <a:r>
              <a:rPr lang="en-US" sz="1600" b="1" u="sng" dirty="0">
                <a:solidFill>
                  <a:prstClr val="black"/>
                </a:solidFill>
                <a:latin typeface="Helvetica"/>
              </a:rPr>
              <a:t> -52.2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%, on the back of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sz="800" b="1" dirty="0">
              <a:solidFill>
                <a:prstClr val="black"/>
              </a:solidFill>
              <a:latin typeface="Helvetic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Large drop in WB from Covid due to reduced Mobility at Grocery Stores and Transit Stations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Loss of Distribution &amp; Items per store </a:t>
            </a:r>
            <a:r>
              <a:rPr lang="en-IN" sz="1400" dirty="0">
                <a:latin typeface="Helvetica" panose="020B0604020202020204" pitchFamily="34" charset="0"/>
                <a:cs typeface="Helvetica" panose="020B0604020202020204" pitchFamily="34" charset="0"/>
              </a:rPr>
              <a:t>further added to ~10% degrowth</a:t>
            </a:r>
            <a:endParaRPr lang="en-GB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Positive impact from pricing 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due to lower price increase in Sprite against Market players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Marketing led to growth in WB mainly driven by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Baseline effect from historical TV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advertisement</a:t>
            </a:r>
            <a:r>
              <a:rPr lang="en-GB" sz="14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as well as from incremental TV due to </a:t>
            </a:r>
            <a:r>
              <a:rPr lang="en-GB" sz="1400" b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additional GRPs </a:t>
            </a:r>
            <a:r>
              <a:rPr lang="en-GB" sz="14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YTD 2020</a:t>
            </a:r>
            <a:endParaRPr lang="en-US" sz="14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Downfall in Economy </a:t>
            </a:r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en-GB" sz="1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unemployment</a:t>
            </a:r>
            <a:r>
              <a:rPr lang="en-GB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further strips growth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E7DAAF1-2E09-4205-B947-821FF2EA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9" y="73165"/>
            <a:ext cx="9370222" cy="7819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u="sng" dirty="0"/>
              <a:t>State – Growth Drivers &amp; Opportunities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D18CD0-96DD-4AE4-90EC-146449FB4D68}"/>
              </a:ext>
            </a:extLst>
          </p:cNvPr>
          <p:cNvSpPr/>
          <p:nvPr/>
        </p:nvSpPr>
        <p:spPr>
          <a:xfrm>
            <a:off x="764499" y="931359"/>
            <a:ext cx="11338601" cy="2792342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D6137C-CDAE-4C55-87D4-CE6C9793BD8A}"/>
              </a:ext>
            </a:extLst>
          </p:cNvPr>
          <p:cNvSpPr txBox="1"/>
          <p:nvPr/>
        </p:nvSpPr>
        <p:spPr>
          <a:xfrm>
            <a:off x="764499" y="4126858"/>
            <a:ext cx="11459579" cy="2222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buClrTx/>
              <a:buSzTx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Helvetica"/>
              </a:rPr>
              <a:t>6.      </a:t>
            </a:r>
            <a:r>
              <a:rPr lang="en-US" sz="1600" b="1" u="sng" dirty="0">
                <a:solidFill>
                  <a:prstClr val="black"/>
                </a:solidFill>
                <a:latin typeface="Helvetica"/>
              </a:rPr>
              <a:t>Bihar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–</a:t>
            </a:r>
            <a:r>
              <a:rPr lang="en-US" sz="1600" b="1" u="sng" dirty="0">
                <a:solidFill>
                  <a:prstClr val="black"/>
                </a:solidFill>
                <a:latin typeface="Helvetica"/>
              </a:rPr>
              <a:t>4.4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% of Sprite volumes in YTD 2020, noted large decline in sales @-57.9%, on the back of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sz="800" b="1" dirty="0">
              <a:solidFill>
                <a:prstClr val="black"/>
              </a:solidFill>
              <a:latin typeface="Helvetic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Large Drop in Distribution and In-store</a:t>
            </a:r>
            <a:r>
              <a:rPr lang="en-IN" sz="1400" dirty="0">
                <a:latin typeface="Helvetica" panose="020B0604020202020204" pitchFamily="34" charset="0"/>
                <a:cs typeface="Helvetica" panose="020B0604020202020204" pitchFamily="34" charset="0"/>
              </a:rPr>
              <a:t> availability in YTD 2020 vs. YAGO led to ~21% decline in sales</a:t>
            </a:r>
            <a:endParaRPr lang="en-GB" sz="1400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Consumer Promotion led to +3.6% 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incremental growth in overall sales</a:t>
            </a:r>
            <a:endParaRPr lang="en-GB" sz="14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TV Baseline had a positive impact 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on sales while small impact from TV incremental led </a:t>
            </a:r>
            <a:r>
              <a:rPr lang="en-GB" sz="14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 cost cutting in 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2020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 relative price increase  </a:t>
            </a:r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in Sprite against competition</a:t>
            </a:r>
            <a:r>
              <a:rPr lang="en-GB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for Party, Express &amp; Fridge packs</a:t>
            </a:r>
            <a:r>
              <a:rPr lang="en-GB" sz="1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led to decline in YTD 2020 sales</a:t>
            </a:r>
          </a:p>
          <a:p>
            <a:pPr marL="800100" lvl="1" indent="-3429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Unfavourable weather condition 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in Bihar further added to degrowth coming from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Macro Economic shakes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8F7EC-B367-4CF0-B59D-762A924482AD}"/>
              </a:ext>
            </a:extLst>
          </p:cNvPr>
          <p:cNvSpPr/>
          <p:nvPr/>
        </p:nvSpPr>
        <p:spPr>
          <a:xfrm>
            <a:off x="764499" y="4076023"/>
            <a:ext cx="11338601" cy="2444047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3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499" y="105823"/>
            <a:ext cx="9370222" cy="7819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Business Driver Elasticities Across States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642BADC-3E82-44EA-8A63-25ADFFDC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19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BF08D06-1648-4240-AD3B-92F485973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52578"/>
              </p:ext>
            </p:extLst>
          </p:nvPr>
        </p:nvGraphicFramePr>
        <p:xfrm>
          <a:off x="817958" y="1160463"/>
          <a:ext cx="11233013" cy="526890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726077">
                  <a:extLst>
                    <a:ext uri="{9D8B030D-6E8A-4147-A177-3AD203B41FA5}">
                      <a16:colId xmlns:a16="http://schemas.microsoft.com/office/drawing/2014/main" val="3342392730"/>
                    </a:ext>
                  </a:extLst>
                </a:gridCol>
                <a:gridCol w="1251156">
                  <a:extLst>
                    <a:ext uri="{9D8B030D-6E8A-4147-A177-3AD203B41FA5}">
                      <a16:colId xmlns:a16="http://schemas.microsoft.com/office/drawing/2014/main" val="404162852"/>
                    </a:ext>
                  </a:extLst>
                </a:gridCol>
                <a:gridCol w="1251156">
                  <a:extLst>
                    <a:ext uri="{9D8B030D-6E8A-4147-A177-3AD203B41FA5}">
                      <a16:colId xmlns:a16="http://schemas.microsoft.com/office/drawing/2014/main" val="120299272"/>
                    </a:ext>
                  </a:extLst>
                </a:gridCol>
                <a:gridCol w="1251156">
                  <a:extLst>
                    <a:ext uri="{9D8B030D-6E8A-4147-A177-3AD203B41FA5}">
                      <a16:colId xmlns:a16="http://schemas.microsoft.com/office/drawing/2014/main" val="4141358670"/>
                    </a:ext>
                  </a:extLst>
                </a:gridCol>
                <a:gridCol w="1251156">
                  <a:extLst>
                    <a:ext uri="{9D8B030D-6E8A-4147-A177-3AD203B41FA5}">
                      <a16:colId xmlns:a16="http://schemas.microsoft.com/office/drawing/2014/main" val="2014117874"/>
                    </a:ext>
                  </a:extLst>
                </a:gridCol>
                <a:gridCol w="1251156">
                  <a:extLst>
                    <a:ext uri="{9D8B030D-6E8A-4147-A177-3AD203B41FA5}">
                      <a16:colId xmlns:a16="http://schemas.microsoft.com/office/drawing/2014/main" val="1224711212"/>
                    </a:ext>
                  </a:extLst>
                </a:gridCol>
                <a:gridCol w="1251156">
                  <a:extLst>
                    <a:ext uri="{9D8B030D-6E8A-4147-A177-3AD203B41FA5}">
                      <a16:colId xmlns:a16="http://schemas.microsoft.com/office/drawing/2014/main" val="171604480"/>
                    </a:ext>
                  </a:extLst>
                </a:gridCol>
              </a:tblGrid>
              <a:tr h="4424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Driver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408" marR="8408" marT="8408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Andhra Pradesh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Uttar </a:t>
                      </a:r>
                      <a:b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Pradesh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Tamil Nadu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West Bengal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Bihar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83720"/>
                  </a:ext>
                </a:extLst>
              </a:tr>
              <a:tr h="43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ND</a:t>
                      </a:r>
                      <a:b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u</a:t>
                      </a: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plift driven by 1-point increase in ND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342201"/>
                  </a:ext>
                </a:extLst>
              </a:tr>
              <a:tr h="43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Nstores</a:t>
                      </a:r>
                      <a:b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uplift driven by 1% increase in No. Stores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44371"/>
                  </a:ext>
                </a:extLst>
              </a:tr>
              <a:tr h="43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IPS</a:t>
                      </a:r>
                      <a:b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uplift driven by 1 item increase in IPS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11.8%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548181"/>
                  </a:ext>
                </a:extLst>
              </a:tr>
              <a:tr h="43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Price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b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</a:t>
                      </a: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uplift driven by 1% increase in prices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-1.44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-1.48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-1.33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-1.56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29643"/>
                  </a:ext>
                </a:extLst>
              </a:tr>
              <a:tr h="43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SOCF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b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uplift driven by 1 pt. increase in SOCF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58664"/>
                  </a:ext>
                </a:extLst>
              </a:tr>
              <a:tr h="4387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SOWF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b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uplift driven by 1pt. increase in SOWF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052130"/>
                  </a:ext>
                </a:extLst>
              </a:tr>
              <a:tr h="4387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SOTS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b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uplift driven by 1 pt. increase in SOST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443120"/>
                  </a:ext>
                </a:extLst>
              </a:tr>
              <a:tr h="43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Economy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b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</a:t>
                      </a: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uplift driven by 1% increase in SDP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27881"/>
                  </a:ext>
                </a:extLst>
              </a:tr>
              <a:tr h="43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Temperature</a:t>
                      </a:r>
                      <a:b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% uplift driven by 1 deg increase in Temperature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1.47%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1.26%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1.26%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22731"/>
                  </a:ext>
                </a:extLst>
              </a:tr>
              <a:tr h="43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TV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uplift per 100 GRPs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68598"/>
                  </a:ext>
                </a:extLst>
              </a:tr>
              <a:tr h="43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Hotstar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Uplift Per 10 million Impressions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071754"/>
                  </a:ext>
                </a:extLst>
              </a:tr>
            </a:tbl>
          </a:graphicData>
        </a:graphic>
      </p:graphicFrame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0878A8E-721F-4C24-B1D4-3DD82C36A87F}"/>
              </a:ext>
            </a:extLst>
          </p:cNvPr>
          <p:cNvSpPr txBox="1">
            <a:spLocks/>
          </p:cNvSpPr>
          <p:nvPr/>
        </p:nvSpPr>
        <p:spPr>
          <a:xfrm>
            <a:off x="4816729" y="6675437"/>
            <a:ext cx="255854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000" kern="1200" smtClean="0">
                <a:solidFill>
                  <a:srgbClr val="DD161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>
                <a:latin typeface="Helvetica" panose="020B0604020202020204" pitchFamily="34" charset="0"/>
              </a:rPr>
              <a:t>© Analytic Edge Proprietary and Confidential</a:t>
            </a:r>
            <a:endParaRPr lang="en-US" sz="800" dirty="0">
              <a:latin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AF82E-A711-4848-8DF7-03B6B54D9BDB}"/>
              </a:ext>
            </a:extLst>
          </p:cNvPr>
          <p:cNvSpPr txBox="1"/>
          <p:nvPr/>
        </p:nvSpPr>
        <p:spPr>
          <a:xfrm>
            <a:off x="817958" y="660266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YTD 2020 Models update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30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9371013" cy="781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C8BA0-116E-4033-940C-28D7D98962A1}"/>
              </a:ext>
            </a:extLst>
          </p:cNvPr>
          <p:cNvSpPr txBox="1"/>
          <p:nvPr/>
        </p:nvSpPr>
        <p:spPr>
          <a:xfrm>
            <a:off x="241936" y="5052785"/>
            <a:ext cx="208216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</a:pPr>
            <a:r>
              <a:rPr lang="en-IN" sz="1400" dirty="0"/>
              <a:t> </a:t>
            </a:r>
            <a:r>
              <a:rPr lang="en-IN" sz="1400" b="1" dirty="0">
                <a:solidFill>
                  <a:srgbClr val="C00000"/>
                </a:solidFill>
              </a:rPr>
              <a:t>Summary of Growth</a:t>
            </a:r>
          </a:p>
          <a:p>
            <a:pPr algn="r">
              <a:spcBef>
                <a:spcPts val="300"/>
              </a:spcBef>
              <a:spcAft>
                <a:spcPts val="300"/>
              </a:spcAft>
            </a:pPr>
            <a:r>
              <a:rPr lang="en-IN" sz="1100" dirty="0"/>
              <a:t>What is the scope of the analysis?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4B3B2-AF1F-4B3C-BF93-597169958DC9}"/>
              </a:ext>
            </a:extLst>
          </p:cNvPr>
          <p:cNvSpPr txBox="1"/>
          <p:nvPr/>
        </p:nvSpPr>
        <p:spPr>
          <a:xfrm>
            <a:off x="1045945" y="3003546"/>
            <a:ext cx="271462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</a:pPr>
            <a:r>
              <a:rPr lang="en-IN" sz="1400" b="1" dirty="0">
                <a:solidFill>
                  <a:srgbClr val="C00000"/>
                </a:solidFill>
              </a:rPr>
              <a:t>Model Architecture</a:t>
            </a:r>
          </a:p>
          <a:p>
            <a:pPr algn="r">
              <a:spcBef>
                <a:spcPts val="300"/>
              </a:spcBef>
              <a:spcAft>
                <a:spcPts val="300"/>
              </a:spcAft>
            </a:pPr>
            <a:r>
              <a:rPr lang="en-US" sz="1100" dirty="0"/>
              <a:t>How were the models developed in MVA 2020?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5DFC1-8DF9-4C01-8E7C-63B4089B79F1}"/>
              </a:ext>
            </a:extLst>
          </p:cNvPr>
          <p:cNvSpPr txBox="1"/>
          <p:nvPr/>
        </p:nvSpPr>
        <p:spPr>
          <a:xfrm>
            <a:off x="4729163" y="2000602"/>
            <a:ext cx="271462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IN" sz="1400" b="1" dirty="0">
                <a:solidFill>
                  <a:srgbClr val="C00000"/>
                </a:solidFill>
              </a:rPr>
              <a:t>Summary of Growth Drivers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/>
              <a:t>What worked and what did not for each of the states in scope?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B70B0-9409-4B06-A4F0-CFB3FFEEFB7D}"/>
              </a:ext>
            </a:extLst>
          </p:cNvPr>
          <p:cNvSpPr txBox="1"/>
          <p:nvPr/>
        </p:nvSpPr>
        <p:spPr>
          <a:xfrm>
            <a:off x="9898295" y="5052785"/>
            <a:ext cx="2166069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Summary Insights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What are the key takeaways from the analysis?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9046C-B0B9-44CB-9939-E734F6987C1A}"/>
              </a:ext>
            </a:extLst>
          </p:cNvPr>
          <p:cNvSpPr txBox="1"/>
          <p:nvPr/>
        </p:nvSpPr>
        <p:spPr>
          <a:xfrm>
            <a:off x="4636919" y="5957526"/>
            <a:ext cx="2849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AGENDA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DCAFDB2B-C164-4ED5-B851-79F6C9C87CE1}"/>
              </a:ext>
            </a:extLst>
          </p:cNvPr>
          <p:cNvSpPr txBox="1">
            <a:spLocks/>
          </p:cNvSpPr>
          <p:nvPr/>
        </p:nvSpPr>
        <p:spPr>
          <a:xfrm>
            <a:off x="11214932" y="6606328"/>
            <a:ext cx="570296" cy="36146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 algn="ctr"/>
              <a:t>2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3013E-4844-4894-9F17-845BAF741652}"/>
              </a:ext>
            </a:extLst>
          </p:cNvPr>
          <p:cNvSpPr txBox="1"/>
          <p:nvPr/>
        </p:nvSpPr>
        <p:spPr>
          <a:xfrm>
            <a:off x="8431433" y="3003546"/>
            <a:ext cx="257470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Growth Summary by Region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What are the key growth levers by regions in scope?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973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EFF47-3C08-4D13-BF1B-0E6832DF1835}"/>
              </a:ext>
            </a:extLst>
          </p:cNvPr>
          <p:cNvSpPr txBox="1"/>
          <p:nvPr/>
        </p:nvSpPr>
        <p:spPr>
          <a:xfrm>
            <a:off x="112542" y="3273844"/>
            <a:ext cx="461665" cy="3103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[ 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4912" y="6602667"/>
            <a:ext cx="3222174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D1618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21396-4C06-4A7F-A952-9EE5D9F88D65}"/>
              </a:ext>
            </a:extLst>
          </p:cNvPr>
          <p:cNvSpPr txBox="1"/>
          <p:nvPr/>
        </p:nvSpPr>
        <p:spPr>
          <a:xfrm>
            <a:off x="817958" y="6642556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[ ]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00574D-CACD-49A7-BEF9-F0C2F09D2195}"/>
              </a:ext>
            </a:extLst>
          </p:cNvPr>
          <p:cNvSpPr/>
          <p:nvPr/>
        </p:nvSpPr>
        <p:spPr>
          <a:xfrm>
            <a:off x="-2248" y="0"/>
            <a:ext cx="12192000" cy="6858000"/>
          </a:xfrm>
          <a:prstGeom prst="rect">
            <a:avLst/>
          </a:prstGeom>
          <a:solidFill>
            <a:srgbClr val="16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965BD-88E4-493F-959E-C475A16AE6C2}"/>
              </a:ext>
            </a:extLst>
          </p:cNvPr>
          <p:cNvSpPr/>
          <p:nvPr/>
        </p:nvSpPr>
        <p:spPr>
          <a:xfrm>
            <a:off x="1019331" y="1"/>
            <a:ext cx="11172669" cy="6858000"/>
          </a:xfrm>
          <a:prstGeom prst="rect">
            <a:avLst/>
          </a:prstGeom>
          <a:solidFill>
            <a:srgbClr val="474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EED3D2-7C39-4068-80F6-F83E5711A311}"/>
              </a:ext>
            </a:extLst>
          </p:cNvPr>
          <p:cNvGrpSpPr/>
          <p:nvPr/>
        </p:nvGrpSpPr>
        <p:grpSpPr>
          <a:xfrm>
            <a:off x="1164367" y="2362810"/>
            <a:ext cx="10389842" cy="936694"/>
            <a:chOff x="1395386" y="2624486"/>
            <a:chExt cx="10389842" cy="93669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37D62B-45B8-4978-B994-1871187D7745}"/>
                </a:ext>
              </a:extLst>
            </p:cNvPr>
            <p:cNvSpPr txBox="1"/>
            <p:nvPr/>
          </p:nvSpPr>
          <p:spPr>
            <a:xfrm>
              <a:off x="1395386" y="2624486"/>
              <a:ext cx="94012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Appendix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E47142-7A05-4961-9761-9D1A5D5ADF3B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86" y="3561180"/>
              <a:ext cx="1038984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392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2667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21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2AAE11-1970-4492-B274-F14D88B08D2D}"/>
              </a:ext>
            </a:extLst>
          </p:cNvPr>
          <p:cNvSpPr/>
          <p:nvPr/>
        </p:nvSpPr>
        <p:spPr>
          <a:xfrm>
            <a:off x="7611489" y="1264831"/>
            <a:ext cx="770252" cy="781994"/>
          </a:xfrm>
          <a:prstGeom prst="ellipse">
            <a:avLst/>
          </a:prstGeom>
          <a:solidFill>
            <a:srgbClr val="D7E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pic>
        <p:nvPicPr>
          <p:cNvPr id="42" name="Picture 41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B3FC664F-6E06-4713-8A1C-4509449A0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868" y="1449081"/>
            <a:ext cx="413495" cy="41349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407B65-8952-4DE3-88D4-B3042E1DD2D5}"/>
              </a:ext>
            </a:extLst>
          </p:cNvPr>
          <p:cNvGraphicFramePr>
            <a:graphicFrameLocks noGrp="1"/>
          </p:cNvGraphicFramePr>
          <p:nvPr/>
        </p:nvGraphicFramePr>
        <p:xfrm>
          <a:off x="994539" y="1160462"/>
          <a:ext cx="6380731" cy="134477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692390">
                  <a:extLst>
                    <a:ext uri="{9D8B030D-6E8A-4147-A177-3AD203B41FA5}">
                      <a16:colId xmlns:a16="http://schemas.microsoft.com/office/drawing/2014/main" val="1406481198"/>
                    </a:ext>
                  </a:extLst>
                </a:gridCol>
                <a:gridCol w="2264899">
                  <a:extLst>
                    <a:ext uri="{9D8B030D-6E8A-4147-A177-3AD203B41FA5}">
                      <a16:colId xmlns:a16="http://schemas.microsoft.com/office/drawing/2014/main" val="2789686422"/>
                    </a:ext>
                  </a:extLst>
                </a:gridCol>
                <a:gridCol w="2423442">
                  <a:extLst>
                    <a:ext uri="{9D8B030D-6E8A-4147-A177-3AD203B41FA5}">
                      <a16:colId xmlns:a16="http://schemas.microsoft.com/office/drawing/2014/main" val="4001367573"/>
                    </a:ext>
                  </a:extLst>
                </a:gridCol>
              </a:tblGrid>
              <a:tr h="45662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Sales Volume</a:t>
                      </a:r>
                    </a:p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(YTD 2020 vs. YAGO)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514247"/>
                  </a:ext>
                </a:extLst>
              </a:tr>
              <a:tr h="43094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Sprite Offtake</a:t>
                      </a:r>
                      <a:endParaRPr lang="en-US" sz="1200" b="0" i="1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Category offtake</a:t>
                      </a:r>
                      <a:endParaRPr lang="en-US" sz="1200" b="0" i="1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47464"/>
                  </a:ext>
                </a:extLst>
              </a:tr>
              <a:tr h="4566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% 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-34.7%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-14.7%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86911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434B42-EFFC-47F7-BC69-78EA12FF7E59}"/>
              </a:ext>
            </a:extLst>
          </p:cNvPr>
          <p:cNvGraphicFramePr>
            <a:graphicFrameLocks noGrp="1"/>
          </p:cNvGraphicFramePr>
          <p:nvPr/>
        </p:nvGraphicFramePr>
        <p:xfrm>
          <a:off x="1337407" y="3876484"/>
          <a:ext cx="10179193" cy="2086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229">
                  <a:extLst>
                    <a:ext uri="{9D8B030D-6E8A-4147-A177-3AD203B41FA5}">
                      <a16:colId xmlns:a16="http://schemas.microsoft.com/office/drawing/2014/main" val="3911800363"/>
                    </a:ext>
                  </a:extLst>
                </a:gridCol>
                <a:gridCol w="1578842">
                  <a:extLst>
                    <a:ext uri="{9D8B030D-6E8A-4147-A177-3AD203B41FA5}">
                      <a16:colId xmlns:a16="http://schemas.microsoft.com/office/drawing/2014/main" val="2519463579"/>
                    </a:ext>
                  </a:extLst>
                </a:gridCol>
                <a:gridCol w="1385896">
                  <a:extLst>
                    <a:ext uri="{9D8B030D-6E8A-4147-A177-3AD203B41FA5}">
                      <a16:colId xmlns:a16="http://schemas.microsoft.com/office/drawing/2014/main" val="3139955047"/>
                    </a:ext>
                  </a:extLst>
                </a:gridCol>
                <a:gridCol w="1504491">
                  <a:extLst>
                    <a:ext uri="{9D8B030D-6E8A-4147-A177-3AD203B41FA5}">
                      <a16:colId xmlns:a16="http://schemas.microsoft.com/office/drawing/2014/main" val="1913183026"/>
                    </a:ext>
                  </a:extLst>
                </a:gridCol>
                <a:gridCol w="1460245">
                  <a:extLst>
                    <a:ext uri="{9D8B030D-6E8A-4147-A177-3AD203B41FA5}">
                      <a16:colId xmlns:a16="http://schemas.microsoft.com/office/drawing/2014/main" val="248333403"/>
                    </a:ext>
                  </a:extLst>
                </a:gridCol>
                <a:gridCol w="1460245">
                  <a:extLst>
                    <a:ext uri="{9D8B030D-6E8A-4147-A177-3AD203B41FA5}">
                      <a16:colId xmlns:a16="http://schemas.microsoft.com/office/drawing/2014/main" val="3646971937"/>
                    </a:ext>
                  </a:extLst>
                </a:gridCol>
                <a:gridCol w="1460245">
                  <a:extLst>
                    <a:ext uri="{9D8B030D-6E8A-4147-A177-3AD203B41FA5}">
                      <a16:colId xmlns:a16="http://schemas.microsoft.com/office/drawing/2014/main" val="1744776894"/>
                    </a:ext>
                  </a:extLst>
                </a:gridCol>
              </a:tblGrid>
              <a:tr h="261379">
                <a:tc rowSpan="2">
                  <a:txBody>
                    <a:bodyPr/>
                    <a:lstStyle/>
                    <a:p>
                      <a:pPr algn="ctr" fontAlgn="ctr"/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 of Stores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475485"/>
                  </a:ext>
                </a:extLst>
              </a:tr>
              <a:tr h="3578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Change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YTD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Change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YTD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Change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YTD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641368"/>
                  </a:ext>
                </a:extLst>
              </a:tr>
              <a:tr h="293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179,131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26413"/>
                  </a:ext>
                </a:extLst>
              </a:tr>
              <a:tr h="293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Appy Fizz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32,751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32081"/>
                  </a:ext>
                </a:extLst>
              </a:tr>
              <a:tr h="293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Mirinda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140,617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710673"/>
                  </a:ext>
                </a:extLst>
              </a:tr>
              <a:tr h="293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Pepsi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494703"/>
                  </a:ext>
                </a:extLst>
              </a:tr>
              <a:tr h="293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91,498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437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819C42-3DE1-4513-AA17-E84316895F9B}"/>
              </a:ext>
            </a:extLst>
          </p:cNvPr>
          <p:cNvSpPr txBox="1"/>
          <p:nvPr/>
        </p:nvSpPr>
        <p:spPr>
          <a:xfrm>
            <a:off x="4440965" y="3588804"/>
            <a:ext cx="4249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Change in </a:t>
            </a:r>
            <a:r>
              <a:rPr lang="en-IN" sz="1400" b="1" u="sng" dirty="0">
                <a:solidFill>
                  <a:prstClr val="black"/>
                </a:solidFill>
                <a:latin typeface="Helvetica"/>
              </a:rPr>
              <a:t>Execution (YTD 2020 Vs. YAGO)</a:t>
            </a:r>
            <a:endParaRPr kumimoji="0" lang="en-IN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FF817FC-2BBD-4E7B-95F2-CD5882B0EDEF}"/>
              </a:ext>
            </a:extLst>
          </p:cNvPr>
          <p:cNvSpPr/>
          <p:nvPr/>
        </p:nvSpPr>
        <p:spPr>
          <a:xfrm flipH="1">
            <a:off x="3118764" y="2098674"/>
            <a:ext cx="1454721" cy="32078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1" name="Title 7">
            <a:extLst>
              <a:ext uri="{FF2B5EF4-FFF2-40B4-BE49-F238E27FC236}">
                <a16:creationId xmlns:a16="http://schemas.microsoft.com/office/drawing/2014/main" id="{BA06DF46-6512-464E-B01D-B5E972E4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22" y="105823"/>
            <a:ext cx="10075485" cy="781994"/>
          </a:xfrm>
        </p:spPr>
        <p:txBody>
          <a:bodyPr>
            <a:noAutofit/>
          </a:bodyPr>
          <a:lstStyle/>
          <a:p>
            <a:r>
              <a:rPr lang="en-US" sz="2000" u="sng" dirty="0">
                <a:latin typeface="Helvetica" panose="020B0604020202020204" pitchFamily="34" charset="0"/>
                <a:cs typeface="Helvetica" panose="020B0604020202020204" pitchFamily="34" charset="0"/>
              </a:rPr>
              <a:t>Tamil Nadu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 Rate of decline in Sprite vs. Category was much higher in Tamil Nadu led by loss in distribution and In-store availability</a:t>
            </a:r>
            <a:endParaRPr lang="en-US" sz="2000" dirty="0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2616CEC-32BD-4928-83E6-49DB02C2FF0D}"/>
              </a:ext>
            </a:extLst>
          </p:cNvPr>
          <p:cNvGraphicFramePr/>
          <p:nvPr/>
        </p:nvGraphicFramePr>
        <p:xfrm>
          <a:off x="2382902" y="4216222"/>
          <a:ext cx="2058063" cy="1766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7E07CF0-8D9D-4399-B23D-51A042A7A7E9}"/>
              </a:ext>
            </a:extLst>
          </p:cNvPr>
          <p:cNvGraphicFramePr/>
          <p:nvPr/>
        </p:nvGraphicFramePr>
        <p:xfrm>
          <a:off x="5378869" y="4219736"/>
          <a:ext cx="2058063" cy="1766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16D62D22-9BF2-4F74-A428-D8B45E798BC2}"/>
              </a:ext>
            </a:extLst>
          </p:cNvPr>
          <p:cNvGraphicFramePr/>
          <p:nvPr/>
        </p:nvGraphicFramePr>
        <p:xfrm>
          <a:off x="8336280" y="4206334"/>
          <a:ext cx="2404013" cy="1766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2C3BF86-2B89-4A2F-BCF8-D3CF6C138F3D}"/>
              </a:ext>
            </a:extLst>
          </p:cNvPr>
          <p:cNvSpPr/>
          <p:nvPr/>
        </p:nvSpPr>
        <p:spPr>
          <a:xfrm>
            <a:off x="7510195" y="1160464"/>
            <a:ext cx="4531164" cy="224676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4F4C2-3EA4-4F9C-9DB7-9A5A21FAB3B4}"/>
              </a:ext>
            </a:extLst>
          </p:cNvPr>
          <p:cNvSpPr/>
          <p:nvPr/>
        </p:nvSpPr>
        <p:spPr>
          <a:xfrm>
            <a:off x="7611489" y="1264831"/>
            <a:ext cx="770252" cy="781994"/>
          </a:xfrm>
          <a:prstGeom prst="ellipse">
            <a:avLst/>
          </a:prstGeom>
          <a:solidFill>
            <a:srgbClr val="D7E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pic>
        <p:nvPicPr>
          <p:cNvPr id="25" name="Picture 24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61B54154-A116-4940-83C1-BEFF8BE9E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868" y="1449081"/>
            <a:ext cx="413495" cy="4134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028F2B-E773-4838-8E3B-81CB391B3252}"/>
              </a:ext>
            </a:extLst>
          </p:cNvPr>
          <p:cNvSpPr txBox="1"/>
          <p:nvPr/>
        </p:nvSpPr>
        <p:spPr>
          <a:xfrm>
            <a:off x="8420100" y="1313118"/>
            <a:ext cx="3619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Lost no. of stores to 7Up, </a:t>
            </a:r>
            <a:r>
              <a:rPr lang="en-US" sz="1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Mirinda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 and Pepsi </a:t>
            </a:r>
          </a:p>
          <a:p>
            <a:pPr>
              <a:defRPr/>
            </a:pPr>
            <a:endParaRPr 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defRPr/>
            </a:pP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Lost numeric distribution and Items per store to Appy Fizz and </a:t>
            </a:r>
            <a:r>
              <a:rPr lang="en-US" sz="1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Mirinda</a:t>
            </a:r>
            <a:endParaRPr lang="en-US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defRPr/>
            </a:pPr>
            <a:endParaRPr lang="en-US" sz="1400" b="1" dirty="0">
              <a:latin typeface="Helvetica"/>
            </a:endParaRPr>
          </a:p>
          <a:p>
            <a:pPr>
              <a:defRPr/>
            </a:pPr>
            <a:r>
              <a:rPr lang="en-US" sz="1400" b="1" dirty="0">
                <a:latin typeface="Helvetica"/>
              </a:rPr>
              <a:t>Numeric distribution for Pepsi increased marginally in YTD 2020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2508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0024-F6EA-477F-BA52-365012ED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23" y="26311"/>
            <a:ext cx="9127194" cy="781994"/>
          </a:xfrm>
        </p:spPr>
        <p:txBody>
          <a:bodyPr>
            <a:normAutofit/>
          </a:bodyPr>
          <a:lstStyle/>
          <a:p>
            <a:r>
              <a:rPr lang="en-GB" sz="2400" dirty="0"/>
              <a:t>Nielsen data imputation for missing months during Covid (April - June)</a:t>
            </a:r>
            <a:endParaRPr lang="en-US" sz="2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533FD3-93C3-4558-B4FA-9E6EE637D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852714"/>
              </p:ext>
            </p:extLst>
          </p:nvPr>
        </p:nvGraphicFramePr>
        <p:xfrm>
          <a:off x="1062218" y="988194"/>
          <a:ext cx="10650330" cy="2577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242C32-27D0-493A-993A-3A2DCE2BB2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225020"/>
              </p:ext>
            </p:extLst>
          </p:nvPr>
        </p:nvGraphicFramePr>
        <p:xfrm>
          <a:off x="1243101" y="3467717"/>
          <a:ext cx="10650330" cy="2577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1CAD45-2E5E-4D6A-B286-9C9D8D7922B6}"/>
              </a:ext>
            </a:extLst>
          </p:cNvPr>
          <p:cNvSpPr txBox="1"/>
          <p:nvPr/>
        </p:nvSpPr>
        <p:spPr>
          <a:xfrm>
            <a:off x="753397" y="5957497"/>
            <a:ext cx="11345838" cy="80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buClrTx/>
              <a:buSzTx/>
              <a:tabLst/>
              <a:defRPr/>
            </a:pPr>
            <a:r>
              <a:rPr kumimoji="0" lang="en-GB" sz="12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We have used OLS prediction methodology to impute the missing values. Wherein we are analysing the historical period of dependent variable vs. our independent variables and forecasting the missing values</a:t>
            </a:r>
            <a:endParaRPr lang="en-US" sz="1200" dirty="0">
              <a:solidFill>
                <a:prstClr val="black"/>
              </a:solidFill>
              <a:latin typeface="Helvetic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buClrTx/>
              <a:buSzTx/>
              <a:buFont typeface="+mj-lt"/>
              <a:buAutoNum type="arabicPeriod"/>
              <a:tabLst/>
              <a:defRPr/>
            </a:pPr>
            <a:endParaRPr kumimoji="0" lang="en-US" sz="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4936C4-7AD2-44C9-90AF-17F27F74EF3A}"/>
              </a:ext>
            </a:extLst>
          </p:cNvPr>
          <p:cNvCxnSpPr/>
          <p:nvPr/>
        </p:nvCxnSpPr>
        <p:spPr>
          <a:xfrm>
            <a:off x="1062218" y="3512072"/>
            <a:ext cx="1065033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4EA129-1088-4D0C-B217-D168B576AFF5}"/>
              </a:ext>
            </a:extLst>
          </p:cNvPr>
          <p:cNvSpPr/>
          <p:nvPr/>
        </p:nvSpPr>
        <p:spPr>
          <a:xfrm>
            <a:off x="9631352" y="988194"/>
            <a:ext cx="942586" cy="135922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52A06B-C586-47C0-9AF4-DFA92C8E2554}"/>
              </a:ext>
            </a:extLst>
          </p:cNvPr>
          <p:cNvSpPr/>
          <p:nvPr/>
        </p:nvSpPr>
        <p:spPr>
          <a:xfrm>
            <a:off x="9757248" y="3551583"/>
            <a:ext cx="942586" cy="1301612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B57D4F2-0D0A-46C9-BA1F-CEC6D66E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22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7224D10-46D4-4705-9DE5-A9345A934CC1}"/>
              </a:ext>
            </a:extLst>
          </p:cNvPr>
          <p:cNvSpPr txBox="1">
            <a:spLocks/>
          </p:cNvSpPr>
          <p:nvPr/>
        </p:nvSpPr>
        <p:spPr>
          <a:xfrm>
            <a:off x="4816729" y="6675437"/>
            <a:ext cx="255854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000" kern="1200" smtClean="0">
                <a:solidFill>
                  <a:srgbClr val="DD161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>
                <a:latin typeface="Helvetica" panose="020B0604020202020204" pitchFamily="34" charset="0"/>
              </a:rPr>
              <a:t>© Analytic Edge Proprietary and Confidential</a:t>
            </a:r>
            <a:endParaRPr lang="en-US" sz="800" dirty="0">
              <a:latin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581FD-1600-4875-808B-4AA655432E01}"/>
              </a:ext>
            </a:extLst>
          </p:cNvPr>
          <p:cNvSpPr txBox="1"/>
          <p:nvPr/>
        </p:nvSpPr>
        <p:spPr>
          <a:xfrm>
            <a:off x="817958" y="660266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YTD 2020 Models update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321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D524-C8E9-4B61-832C-8B6996A4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21" y="-79705"/>
            <a:ext cx="9710292" cy="1285656"/>
          </a:xfrm>
        </p:spPr>
        <p:txBody>
          <a:bodyPr>
            <a:normAutofit/>
          </a:bodyPr>
          <a:lstStyle/>
          <a:p>
            <a:r>
              <a:rPr lang="en-GB" sz="2200" dirty="0"/>
              <a:t>Google mobility data used to measure the impact of Covid-19. Mobility at Grocery stores, Restaurants, Shopping centre, Malls and stopped transportation dropped significantly</a:t>
            </a:r>
            <a:endParaRPr lang="en-US" sz="22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9771C32-633E-4EC2-867C-8439444456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480992"/>
              </p:ext>
            </p:extLst>
          </p:nvPr>
        </p:nvGraphicFramePr>
        <p:xfrm>
          <a:off x="1325217" y="1391479"/>
          <a:ext cx="10151166" cy="4558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627FC7B-05BE-4F0A-8604-9086E52B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23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E5E6B-A26D-4569-8093-E2D0F204A5E9}"/>
              </a:ext>
            </a:extLst>
          </p:cNvPr>
          <p:cNvSpPr txBox="1">
            <a:spLocks/>
          </p:cNvSpPr>
          <p:nvPr/>
        </p:nvSpPr>
        <p:spPr>
          <a:xfrm>
            <a:off x="4816729" y="6675437"/>
            <a:ext cx="255854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000" kern="1200" smtClean="0">
                <a:solidFill>
                  <a:srgbClr val="DD161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>
                <a:latin typeface="Helvetica" panose="020B0604020202020204" pitchFamily="34" charset="0"/>
              </a:rPr>
              <a:t>© Analytic Edge Proprietary and Confidential</a:t>
            </a:r>
            <a:endParaRPr lang="en-US" sz="800" dirty="0">
              <a:latin typeface="Helvetica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9092B-A39D-49C4-B9A7-B338465E1E57}"/>
              </a:ext>
            </a:extLst>
          </p:cNvPr>
          <p:cNvSpPr/>
          <p:nvPr/>
        </p:nvSpPr>
        <p:spPr>
          <a:xfrm>
            <a:off x="3207025" y="3061249"/>
            <a:ext cx="278294" cy="210709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709073-FE60-49F4-AEBC-BB3FE77927D6}"/>
              </a:ext>
            </a:extLst>
          </p:cNvPr>
          <p:cNvSpPr/>
          <p:nvPr/>
        </p:nvSpPr>
        <p:spPr>
          <a:xfrm>
            <a:off x="2597424" y="3061249"/>
            <a:ext cx="278294" cy="210709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B513FF-E22D-4F23-88C5-14C31BA7B3EC}"/>
              </a:ext>
            </a:extLst>
          </p:cNvPr>
          <p:cNvSpPr/>
          <p:nvPr/>
        </p:nvSpPr>
        <p:spPr>
          <a:xfrm>
            <a:off x="7871791" y="3061249"/>
            <a:ext cx="278294" cy="210709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642AA3-B127-4E6D-AA75-4C77487B1506}"/>
              </a:ext>
            </a:extLst>
          </p:cNvPr>
          <p:cNvSpPr/>
          <p:nvPr/>
        </p:nvSpPr>
        <p:spPr>
          <a:xfrm>
            <a:off x="7222434" y="3061249"/>
            <a:ext cx="278294" cy="210709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9654E2-CFB9-40D1-A807-9E262C69142E}"/>
              </a:ext>
            </a:extLst>
          </p:cNvPr>
          <p:cNvSpPr/>
          <p:nvPr/>
        </p:nvSpPr>
        <p:spPr>
          <a:xfrm>
            <a:off x="4784027" y="3061249"/>
            <a:ext cx="278294" cy="210709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5B8B05-020E-4B48-BCA9-8A907E737A47}"/>
              </a:ext>
            </a:extLst>
          </p:cNvPr>
          <p:cNvSpPr/>
          <p:nvPr/>
        </p:nvSpPr>
        <p:spPr>
          <a:xfrm>
            <a:off x="4134670" y="3061249"/>
            <a:ext cx="278294" cy="210709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4DE8A-66A8-4887-993F-E228805D3909}"/>
              </a:ext>
            </a:extLst>
          </p:cNvPr>
          <p:cNvSpPr txBox="1"/>
          <p:nvPr/>
        </p:nvSpPr>
        <p:spPr>
          <a:xfrm>
            <a:off x="817958" y="660266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YTD 2020 Models update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62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D524-C8E9-4B61-832C-8B6996A4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31" y="71434"/>
            <a:ext cx="10743961" cy="980855"/>
          </a:xfrm>
        </p:spPr>
        <p:txBody>
          <a:bodyPr>
            <a:noAutofit/>
          </a:bodyPr>
          <a:lstStyle/>
          <a:p>
            <a:r>
              <a:rPr lang="en-IN" sz="2400" dirty="0"/>
              <a:t>Better Kick start of Year was key factor to Survive through Covid-19</a:t>
            </a:r>
            <a:br>
              <a:rPr lang="en-US" sz="1800" dirty="0">
                <a:effectLst/>
              </a:rPr>
            </a:br>
            <a:r>
              <a:rPr lang="en-GB" sz="2400" dirty="0"/>
              <a:t> </a:t>
            </a:r>
            <a:endParaRPr lang="en-US" sz="2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9771C32-633E-4EC2-867C-8439444456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627395"/>
              </p:ext>
            </p:extLst>
          </p:nvPr>
        </p:nvGraphicFramePr>
        <p:xfrm>
          <a:off x="1325217" y="1391479"/>
          <a:ext cx="10151166" cy="397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CB0A48-7BC9-4E27-B7CE-1AD150EB227A}"/>
              </a:ext>
            </a:extLst>
          </p:cNvPr>
          <p:cNvSpPr txBox="1"/>
          <p:nvPr/>
        </p:nvSpPr>
        <p:spPr>
          <a:xfrm>
            <a:off x="1035724" y="5890587"/>
            <a:ext cx="10730151" cy="54886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APT sales increased by 57% in Q1 2020 vs. YAGO could be one reason for the lowest drop in YTD 2020 sales</a:t>
            </a:r>
          </a:p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While large drop in sales in WB and BI  even before COVID-19 hit India (Highest losing regions during COVID-19)</a:t>
            </a:r>
            <a:endParaRPr lang="en-GB" sz="1400" dirty="0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708DF5B-BA08-4BBE-A5F8-C53F0204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24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F89C291-D624-4291-BE0D-119BEABC7493}"/>
              </a:ext>
            </a:extLst>
          </p:cNvPr>
          <p:cNvSpPr txBox="1">
            <a:spLocks/>
          </p:cNvSpPr>
          <p:nvPr/>
        </p:nvSpPr>
        <p:spPr>
          <a:xfrm>
            <a:off x="4816729" y="6675437"/>
            <a:ext cx="255854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000" kern="1200" smtClean="0">
                <a:solidFill>
                  <a:srgbClr val="DD161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>
                <a:latin typeface="Helvetica" panose="020B0604020202020204" pitchFamily="34" charset="0"/>
              </a:rPr>
              <a:t>© Analytic Edge Proprietary and Confidential</a:t>
            </a:r>
            <a:endParaRPr lang="en-US" sz="800" dirty="0">
              <a:latin typeface="Helvetica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2F9D69-3F85-44A0-A890-912487FFAE0A}"/>
              </a:ext>
            </a:extLst>
          </p:cNvPr>
          <p:cNvSpPr/>
          <p:nvPr/>
        </p:nvSpPr>
        <p:spPr>
          <a:xfrm>
            <a:off x="2292625" y="2332380"/>
            <a:ext cx="516833" cy="1583634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E8F48B-6764-41BA-9BB6-6000D98EABEC}"/>
              </a:ext>
            </a:extLst>
          </p:cNvPr>
          <p:cNvSpPr/>
          <p:nvPr/>
        </p:nvSpPr>
        <p:spPr>
          <a:xfrm>
            <a:off x="8242852" y="2332380"/>
            <a:ext cx="622852" cy="158363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15864-15C4-4385-8EE0-733AC325F2A2}"/>
              </a:ext>
            </a:extLst>
          </p:cNvPr>
          <p:cNvSpPr txBox="1"/>
          <p:nvPr/>
        </p:nvSpPr>
        <p:spPr>
          <a:xfrm>
            <a:off x="817958" y="660266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YTD 2020 Models update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046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0024-F6EA-477F-BA52-365012ED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22" y="26311"/>
            <a:ext cx="10206823" cy="78199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Post lockdown recovery majorly through # of Stores however Items per store and Numeric distribution still lagged for almost all the states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B57D4F2-0D0A-46C9-BA1F-CEC6D66E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3726646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25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7224D10-46D4-4705-9DE5-A9345A934CC1}"/>
              </a:ext>
            </a:extLst>
          </p:cNvPr>
          <p:cNvSpPr txBox="1">
            <a:spLocks/>
          </p:cNvSpPr>
          <p:nvPr/>
        </p:nvSpPr>
        <p:spPr>
          <a:xfrm>
            <a:off x="4816729" y="6675437"/>
            <a:ext cx="255854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000" kern="1200" smtClean="0">
                <a:solidFill>
                  <a:srgbClr val="DD161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latin typeface="Helvetica" panose="020B0604020202020204" pitchFamily="34" charset="0"/>
              </a:rPr>
              <a:t>© Analytic Edge Proprietary and Confidential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9A918BC-A3A2-4899-A050-713080AE87C5}"/>
              </a:ext>
            </a:extLst>
          </p:cNvPr>
          <p:cNvGraphicFramePr>
            <a:graphicFrameLocks noGrp="1"/>
          </p:cNvGraphicFramePr>
          <p:nvPr/>
        </p:nvGraphicFramePr>
        <p:xfrm>
          <a:off x="944342" y="823027"/>
          <a:ext cx="10972804" cy="2611252"/>
        </p:xfrm>
        <a:graphic>
          <a:graphicData uri="http://schemas.openxmlformats.org/drawingml/2006/table">
            <a:tbl>
              <a:tblPr/>
              <a:tblGrid>
                <a:gridCol w="1507604">
                  <a:extLst>
                    <a:ext uri="{9D8B030D-6E8A-4147-A177-3AD203B41FA5}">
                      <a16:colId xmlns:a16="http://schemas.microsoft.com/office/drawing/2014/main" val="3267837980"/>
                    </a:ext>
                  </a:extLst>
                </a:gridCol>
                <a:gridCol w="568907">
                  <a:extLst>
                    <a:ext uri="{9D8B030D-6E8A-4147-A177-3AD203B41FA5}">
                      <a16:colId xmlns:a16="http://schemas.microsoft.com/office/drawing/2014/main" val="3534072013"/>
                    </a:ext>
                  </a:extLst>
                </a:gridCol>
                <a:gridCol w="988477">
                  <a:extLst>
                    <a:ext uri="{9D8B030D-6E8A-4147-A177-3AD203B41FA5}">
                      <a16:colId xmlns:a16="http://schemas.microsoft.com/office/drawing/2014/main" val="684086507"/>
                    </a:ext>
                  </a:extLst>
                </a:gridCol>
                <a:gridCol w="988477">
                  <a:extLst>
                    <a:ext uri="{9D8B030D-6E8A-4147-A177-3AD203B41FA5}">
                      <a16:colId xmlns:a16="http://schemas.microsoft.com/office/drawing/2014/main" val="1022753973"/>
                    </a:ext>
                  </a:extLst>
                </a:gridCol>
                <a:gridCol w="988477">
                  <a:extLst>
                    <a:ext uri="{9D8B030D-6E8A-4147-A177-3AD203B41FA5}">
                      <a16:colId xmlns:a16="http://schemas.microsoft.com/office/drawing/2014/main" val="3658560208"/>
                    </a:ext>
                  </a:extLst>
                </a:gridCol>
                <a:gridCol w="988477">
                  <a:extLst>
                    <a:ext uri="{9D8B030D-6E8A-4147-A177-3AD203B41FA5}">
                      <a16:colId xmlns:a16="http://schemas.microsoft.com/office/drawing/2014/main" val="4097093572"/>
                    </a:ext>
                  </a:extLst>
                </a:gridCol>
                <a:gridCol w="988477">
                  <a:extLst>
                    <a:ext uri="{9D8B030D-6E8A-4147-A177-3AD203B41FA5}">
                      <a16:colId xmlns:a16="http://schemas.microsoft.com/office/drawing/2014/main" val="782655816"/>
                    </a:ext>
                  </a:extLst>
                </a:gridCol>
                <a:gridCol w="988477">
                  <a:extLst>
                    <a:ext uri="{9D8B030D-6E8A-4147-A177-3AD203B41FA5}">
                      <a16:colId xmlns:a16="http://schemas.microsoft.com/office/drawing/2014/main" val="702045740"/>
                    </a:ext>
                  </a:extLst>
                </a:gridCol>
                <a:gridCol w="988477">
                  <a:extLst>
                    <a:ext uri="{9D8B030D-6E8A-4147-A177-3AD203B41FA5}">
                      <a16:colId xmlns:a16="http://schemas.microsoft.com/office/drawing/2014/main" val="4027694684"/>
                    </a:ext>
                  </a:extLst>
                </a:gridCol>
                <a:gridCol w="988477">
                  <a:extLst>
                    <a:ext uri="{9D8B030D-6E8A-4147-A177-3AD203B41FA5}">
                      <a16:colId xmlns:a16="http://schemas.microsoft.com/office/drawing/2014/main" val="1223358617"/>
                    </a:ext>
                  </a:extLst>
                </a:gridCol>
                <a:gridCol w="988477">
                  <a:extLst>
                    <a:ext uri="{9D8B030D-6E8A-4147-A177-3AD203B41FA5}">
                      <a16:colId xmlns:a16="http://schemas.microsoft.com/office/drawing/2014/main" val="2789078520"/>
                    </a:ext>
                  </a:extLst>
                </a:gridCol>
              </a:tblGrid>
              <a:tr h="177855"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7" marR="6717" marT="67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7" marR="6717" marT="67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+ TELANGANA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Bihar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Maharashtra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50127"/>
                  </a:ext>
                </a:extLst>
              </a:tr>
              <a:tr h="177855"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7" marR="6717" marT="67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7" marR="6717" marT="67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 - Mar (Q1)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 - Jun (Q2)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- Oct (Q3)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 - Mar (Q1)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 - Jun (Q2)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- Oct (Q3)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 - Mar (Q1)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 - Jun (Q2)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- Oct (Q3)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319858"/>
                  </a:ext>
                </a:extLst>
              </a:tr>
              <a:tr h="1693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</a:t>
                      </a:r>
                      <a:br>
                        <a:rPr lang="en-GB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(MUC)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8.29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12.00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16.54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4.92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6.06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3.28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4.76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4.44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38903"/>
                  </a:ext>
                </a:extLst>
              </a:tr>
              <a:tr h="16938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13.04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8.37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14.02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2.83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1.55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349495"/>
                  </a:ext>
                </a:extLst>
              </a:tr>
              <a:tr h="1916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57.3%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-30.2%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-15.2%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-1.9%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-74.6%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-53.2%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24.2%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-67.4%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-40.9%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452112"/>
                  </a:ext>
                </a:extLst>
              </a:tr>
              <a:tr h="191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IPS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42175"/>
                  </a:ext>
                </a:extLst>
              </a:tr>
              <a:tr h="1916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93230"/>
                  </a:ext>
                </a:extLst>
              </a:tr>
              <a:tr h="1916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-0.13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-0.37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-0.64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-0.32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-0.20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884810"/>
                  </a:ext>
                </a:extLst>
              </a:tr>
              <a:tr h="191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69.51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70.71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69.60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60.60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71.20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66.93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65.44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65.71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62.29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89830"/>
                  </a:ext>
                </a:extLst>
              </a:tr>
              <a:tr h="1916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71.33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68.36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72.54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56.34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64.29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65.37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63.49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59.91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59.38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585223"/>
                  </a:ext>
                </a:extLst>
              </a:tr>
              <a:tr h="1916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-2.35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2.95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-4.26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-6.91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-1.57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-1.94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-5.81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-2.91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601040"/>
                  </a:ext>
                </a:extLst>
              </a:tr>
              <a:tr h="191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Store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(Average)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228,213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237,716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237,161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110,465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178,671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164,895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248,825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274,980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244,551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59410"/>
                  </a:ext>
                </a:extLst>
              </a:tr>
              <a:tr h="1916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281,095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216,557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309,847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114,483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106,071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167,250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279,825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215,152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277,808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8594"/>
                  </a:ext>
                </a:extLst>
              </a:tr>
              <a:tr h="1916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23.17%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-8.90%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30.65%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3.64%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-40.63%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1.43%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12.46%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-21.76%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13.60%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9025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B642FB-F0D7-46F9-87AE-EC72FC9F7B6B}"/>
              </a:ext>
            </a:extLst>
          </p:cNvPr>
          <p:cNvSpPr/>
          <p:nvPr/>
        </p:nvSpPr>
        <p:spPr>
          <a:xfrm>
            <a:off x="5015672" y="3234514"/>
            <a:ext cx="977900" cy="210807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236F6B-2CD4-407E-AB0F-D901BA42049C}"/>
              </a:ext>
            </a:extLst>
          </p:cNvPr>
          <p:cNvSpPr/>
          <p:nvPr/>
        </p:nvSpPr>
        <p:spPr>
          <a:xfrm>
            <a:off x="7971828" y="3234515"/>
            <a:ext cx="977900" cy="19415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D7025E-5454-4194-995C-30FEE1F79709}"/>
              </a:ext>
            </a:extLst>
          </p:cNvPr>
          <p:cNvSpPr/>
          <p:nvPr/>
        </p:nvSpPr>
        <p:spPr>
          <a:xfrm>
            <a:off x="10938799" y="3234514"/>
            <a:ext cx="977900" cy="210807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403E427-EEA7-4134-9D70-52EB847DB07A}"/>
              </a:ext>
            </a:extLst>
          </p:cNvPr>
          <p:cNvSpPr/>
          <p:nvPr/>
        </p:nvSpPr>
        <p:spPr>
          <a:xfrm>
            <a:off x="5015672" y="2661308"/>
            <a:ext cx="977900" cy="210807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C62A542-78A4-4D65-9BE2-08CB1B18E8A0}"/>
              </a:ext>
            </a:extLst>
          </p:cNvPr>
          <p:cNvGraphicFramePr>
            <a:graphicFrameLocks noGrp="1"/>
          </p:cNvGraphicFramePr>
          <p:nvPr/>
        </p:nvGraphicFramePr>
        <p:xfrm>
          <a:off x="944958" y="3674337"/>
          <a:ext cx="10972798" cy="2648604"/>
        </p:xfrm>
        <a:graphic>
          <a:graphicData uri="http://schemas.openxmlformats.org/drawingml/2006/table">
            <a:tbl>
              <a:tblPr/>
              <a:tblGrid>
                <a:gridCol w="1529914">
                  <a:extLst>
                    <a:ext uri="{9D8B030D-6E8A-4147-A177-3AD203B41FA5}">
                      <a16:colId xmlns:a16="http://schemas.microsoft.com/office/drawing/2014/main" val="3917719665"/>
                    </a:ext>
                  </a:extLst>
                </a:gridCol>
                <a:gridCol w="577326">
                  <a:extLst>
                    <a:ext uri="{9D8B030D-6E8A-4147-A177-3AD203B41FA5}">
                      <a16:colId xmlns:a16="http://schemas.microsoft.com/office/drawing/2014/main" val="1270466998"/>
                    </a:ext>
                  </a:extLst>
                </a:gridCol>
                <a:gridCol w="985062">
                  <a:extLst>
                    <a:ext uri="{9D8B030D-6E8A-4147-A177-3AD203B41FA5}">
                      <a16:colId xmlns:a16="http://schemas.microsoft.com/office/drawing/2014/main" val="787332951"/>
                    </a:ext>
                  </a:extLst>
                </a:gridCol>
                <a:gridCol w="985062">
                  <a:extLst>
                    <a:ext uri="{9D8B030D-6E8A-4147-A177-3AD203B41FA5}">
                      <a16:colId xmlns:a16="http://schemas.microsoft.com/office/drawing/2014/main" val="2961145421"/>
                    </a:ext>
                  </a:extLst>
                </a:gridCol>
                <a:gridCol w="985062">
                  <a:extLst>
                    <a:ext uri="{9D8B030D-6E8A-4147-A177-3AD203B41FA5}">
                      <a16:colId xmlns:a16="http://schemas.microsoft.com/office/drawing/2014/main" val="1552245697"/>
                    </a:ext>
                  </a:extLst>
                </a:gridCol>
                <a:gridCol w="985062">
                  <a:extLst>
                    <a:ext uri="{9D8B030D-6E8A-4147-A177-3AD203B41FA5}">
                      <a16:colId xmlns:a16="http://schemas.microsoft.com/office/drawing/2014/main" val="3973811099"/>
                    </a:ext>
                  </a:extLst>
                </a:gridCol>
                <a:gridCol w="985062">
                  <a:extLst>
                    <a:ext uri="{9D8B030D-6E8A-4147-A177-3AD203B41FA5}">
                      <a16:colId xmlns:a16="http://schemas.microsoft.com/office/drawing/2014/main" val="2478798815"/>
                    </a:ext>
                  </a:extLst>
                </a:gridCol>
                <a:gridCol w="985062">
                  <a:extLst>
                    <a:ext uri="{9D8B030D-6E8A-4147-A177-3AD203B41FA5}">
                      <a16:colId xmlns:a16="http://schemas.microsoft.com/office/drawing/2014/main" val="1248916876"/>
                    </a:ext>
                  </a:extLst>
                </a:gridCol>
                <a:gridCol w="985062">
                  <a:extLst>
                    <a:ext uri="{9D8B030D-6E8A-4147-A177-3AD203B41FA5}">
                      <a16:colId xmlns:a16="http://schemas.microsoft.com/office/drawing/2014/main" val="4125669632"/>
                    </a:ext>
                  </a:extLst>
                </a:gridCol>
                <a:gridCol w="985062">
                  <a:extLst>
                    <a:ext uri="{9D8B030D-6E8A-4147-A177-3AD203B41FA5}">
                      <a16:colId xmlns:a16="http://schemas.microsoft.com/office/drawing/2014/main" val="4244164726"/>
                    </a:ext>
                  </a:extLst>
                </a:gridCol>
                <a:gridCol w="985062">
                  <a:extLst>
                    <a:ext uri="{9D8B030D-6E8A-4147-A177-3AD203B41FA5}">
                      <a16:colId xmlns:a16="http://schemas.microsoft.com/office/drawing/2014/main" val="346941075"/>
                    </a:ext>
                  </a:extLst>
                </a:gridCol>
              </a:tblGrid>
              <a:tr h="189186"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7" marR="6717" marT="67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7" marR="6717" marT="67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Tamil_Nadu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Uttar_Pradesh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West_Bengal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0353"/>
                  </a:ext>
                </a:extLst>
              </a:tr>
              <a:tr h="189186"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7" marR="6717" marT="67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7" marR="6717" marT="67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 - Mar (Q1)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 - Jun (Q2)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- Oct (Q3)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 - Mar (Q1)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 - Jun (Q2)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- Oct (Q3)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 - Mar (Q1)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 - Jun (Q2)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- Oct (Q3)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7524"/>
                  </a:ext>
                </a:extLst>
              </a:tr>
              <a:tr h="1891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</a:t>
                      </a:r>
                      <a:br>
                        <a:rPr lang="en-GB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(MUC)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2.19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2.04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11.26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13.67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3.97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5.66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42042"/>
                  </a:ext>
                </a:extLst>
              </a:tr>
              <a:tr h="18918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1.91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4.48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11.91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1.38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2.86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79519"/>
                  </a:ext>
                </a:extLst>
              </a:tr>
              <a:tr h="18918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7.3%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-59.9%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-39.3%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-6.4%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-60.2%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-12.8%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-24.6%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-65.2%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-49.6%</a:t>
                      </a:r>
                    </a:p>
                  </a:txBody>
                  <a:tcPr marL="6717" marR="6717" marT="6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195928"/>
                  </a:ext>
                </a:extLst>
              </a:tr>
              <a:tr h="1891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IPS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3.37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4.46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56230"/>
                  </a:ext>
                </a:extLst>
              </a:tr>
              <a:tr h="18918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081101"/>
                  </a:ext>
                </a:extLst>
              </a:tr>
              <a:tr h="18918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-0.36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-0.35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-0.80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635401"/>
                  </a:ext>
                </a:extLst>
              </a:tr>
              <a:tr h="1891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29.00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29.98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28.59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53.15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65.38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62.82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45.95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53.68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52.58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55314"/>
                  </a:ext>
                </a:extLst>
              </a:tr>
              <a:tr h="18918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26.67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23.76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26.81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49.66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58.52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64.55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47.27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51.98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50.92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53638"/>
                  </a:ext>
                </a:extLst>
              </a:tr>
              <a:tr h="18918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-2.33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-6.22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-1.79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-3.49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-6.85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-1.70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-1.66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08369"/>
                  </a:ext>
                </a:extLst>
              </a:tr>
              <a:tr h="1891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Store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(Average)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86,576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90,511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86,527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231,099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422,957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408,731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138,074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177,962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175,811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57702"/>
                  </a:ext>
                </a:extLst>
              </a:tr>
              <a:tr h="18918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95,106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68,281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106,205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282,671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290,530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498,627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148,875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139,109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179,530 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712656"/>
                  </a:ext>
                </a:extLst>
              </a:tr>
              <a:tr h="18918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6717" marR="6717" marT="67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9.85%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-24.56%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22.74%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22.32%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-31.31%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21.99%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7.82%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-21.83%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2.12%</a:t>
                      </a:r>
                    </a:p>
                  </a:txBody>
                  <a:tcPr marL="6717" marR="6717" marT="67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1969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E4E7CF5-7F1F-4A67-8BCC-6DC4350C66E1}"/>
              </a:ext>
            </a:extLst>
          </p:cNvPr>
          <p:cNvSpPr/>
          <p:nvPr/>
        </p:nvSpPr>
        <p:spPr>
          <a:xfrm>
            <a:off x="5029320" y="6127839"/>
            <a:ext cx="977900" cy="210807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370CBB-1D0B-4B3C-9D34-B5905764259D}"/>
              </a:ext>
            </a:extLst>
          </p:cNvPr>
          <p:cNvSpPr/>
          <p:nvPr/>
        </p:nvSpPr>
        <p:spPr>
          <a:xfrm>
            <a:off x="7971828" y="6141488"/>
            <a:ext cx="977900" cy="19415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A25A6B-85A5-42AA-96F4-4D8C85CEFD07}"/>
              </a:ext>
            </a:extLst>
          </p:cNvPr>
          <p:cNvSpPr/>
          <p:nvPr/>
        </p:nvSpPr>
        <p:spPr>
          <a:xfrm>
            <a:off x="10938799" y="6141487"/>
            <a:ext cx="977900" cy="210807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06BE2-18DD-4F4F-9574-B31EDFFFD02F}"/>
              </a:ext>
            </a:extLst>
          </p:cNvPr>
          <p:cNvSpPr txBox="1"/>
          <p:nvPr/>
        </p:nvSpPr>
        <p:spPr>
          <a:xfrm>
            <a:off x="817958" y="660266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YTD 2020 Models update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24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EFF47-3C08-4D13-BF1B-0E6832DF1835}"/>
              </a:ext>
            </a:extLst>
          </p:cNvPr>
          <p:cNvSpPr txBox="1"/>
          <p:nvPr/>
        </p:nvSpPr>
        <p:spPr>
          <a:xfrm>
            <a:off x="112542" y="3273844"/>
            <a:ext cx="461665" cy="3103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[ 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4912" y="6602667"/>
            <a:ext cx="3222174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D1618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21396-4C06-4A7F-A952-9EE5D9F88D65}"/>
              </a:ext>
            </a:extLst>
          </p:cNvPr>
          <p:cNvSpPr txBox="1"/>
          <p:nvPr/>
        </p:nvSpPr>
        <p:spPr>
          <a:xfrm>
            <a:off x="817958" y="6642556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[ ]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00574D-CACD-49A7-BEF9-F0C2F09D2195}"/>
              </a:ext>
            </a:extLst>
          </p:cNvPr>
          <p:cNvSpPr/>
          <p:nvPr/>
        </p:nvSpPr>
        <p:spPr>
          <a:xfrm>
            <a:off x="-2248" y="0"/>
            <a:ext cx="12192000" cy="6858000"/>
          </a:xfrm>
          <a:prstGeom prst="rect">
            <a:avLst/>
          </a:prstGeom>
          <a:solidFill>
            <a:srgbClr val="16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965BD-88E4-493F-959E-C475A16AE6C2}"/>
              </a:ext>
            </a:extLst>
          </p:cNvPr>
          <p:cNvSpPr/>
          <p:nvPr/>
        </p:nvSpPr>
        <p:spPr>
          <a:xfrm>
            <a:off x="1019331" y="1"/>
            <a:ext cx="11172669" cy="6858000"/>
          </a:xfrm>
          <a:prstGeom prst="rect">
            <a:avLst/>
          </a:prstGeom>
          <a:solidFill>
            <a:srgbClr val="474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EED3D2-7C39-4068-80F6-F83E5711A311}"/>
              </a:ext>
            </a:extLst>
          </p:cNvPr>
          <p:cNvGrpSpPr/>
          <p:nvPr/>
        </p:nvGrpSpPr>
        <p:grpSpPr>
          <a:xfrm>
            <a:off x="1164367" y="2362810"/>
            <a:ext cx="10389842" cy="936694"/>
            <a:chOff x="1395386" y="2624486"/>
            <a:chExt cx="10389842" cy="93669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37D62B-45B8-4978-B994-1871187D7745}"/>
                </a:ext>
              </a:extLst>
            </p:cNvPr>
            <p:cNvSpPr txBox="1"/>
            <p:nvPr/>
          </p:nvSpPr>
          <p:spPr>
            <a:xfrm>
              <a:off x="1395386" y="2624486"/>
              <a:ext cx="94012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THANK YOU!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E47142-7A05-4961-9761-9D1A5D5ADF3B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86" y="3561180"/>
              <a:ext cx="1038984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8BF9955-DF2E-4281-B420-0C196B1D2B9D}"/>
              </a:ext>
            </a:extLst>
          </p:cNvPr>
          <p:cNvSpPr txBox="1">
            <a:spLocks/>
          </p:cNvSpPr>
          <p:nvPr/>
        </p:nvSpPr>
        <p:spPr>
          <a:xfrm>
            <a:off x="11367332" y="6758728"/>
            <a:ext cx="570296" cy="3614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000" kern="1200" smtClean="0">
                <a:solidFill>
                  <a:srgbClr val="DD161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2143BD-DDDC-4030-AFD1-D2DD3F00D3BF}" type="slidenum">
              <a:rPr lang="en-IN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26</a:t>
            </a:fld>
            <a:endParaRPr lang="en-IN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C464D4CB-AB8A-42DD-8D57-F48790DBA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87334"/>
              </p:ext>
            </p:extLst>
          </p:nvPr>
        </p:nvGraphicFramePr>
        <p:xfrm>
          <a:off x="764498" y="2951449"/>
          <a:ext cx="11255468" cy="3270755"/>
        </p:xfrm>
        <a:graphic>
          <a:graphicData uri="http://schemas.openxmlformats.org/drawingml/2006/table">
            <a:tbl>
              <a:tblPr/>
              <a:tblGrid>
                <a:gridCol w="1936881">
                  <a:extLst>
                    <a:ext uri="{9D8B030D-6E8A-4147-A177-3AD203B41FA5}">
                      <a16:colId xmlns:a16="http://schemas.microsoft.com/office/drawing/2014/main" val="1139042765"/>
                    </a:ext>
                  </a:extLst>
                </a:gridCol>
                <a:gridCol w="1457917">
                  <a:extLst>
                    <a:ext uri="{9D8B030D-6E8A-4147-A177-3AD203B41FA5}">
                      <a16:colId xmlns:a16="http://schemas.microsoft.com/office/drawing/2014/main" val="580269862"/>
                    </a:ext>
                  </a:extLst>
                </a:gridCol>
                <a:gridCol w="1572134">
                  <a:extLst>
                    <a:ext uri="{9D8B030D-6E8A-4147-A177-3AD203B41FA5}">
                      <a16:colId xmlns:a16="http://schemas.microsoft.com/office/drawing/2014/main" val="1381668773"/>
                    </a:ext>
                  </a:extLst>
                </a:gridCol>
                <a:gridCol w="1572134">
                  <a:extLst>
                    <a:ext uri="{9D8B030D-6E8A-4147-A177-3AD203B41FA5}">
                      <a16:colId xmlns:a16="http://schemas.microsoft.com/office/drawing/2014/main" val="358741569"/>
                    </a:ext>
                  </a:extLst>
                </a:gridCol>
                <a:gridCol w="1572134">
                  <a:extLst>
                    <a:ext uri="{9D8B030D-6E8A-4147-A177-3AD203B41FA5}">
                      <a16:colId xmlns:a16="http://schemas.microsoft.com/office/drawing/2014/main" val="3365247475"/>
                    </a:ext>
                  </a:extLst>
                </a:gridCol>
                <a:gridCol w="1572134">
                  <a:extLst>
                    <a:ext uri="{9D8B030D-6E8A-4147-A177-3AD203B41FA5}">
                      <a16:colId xmlns:a16="http://schemas.microsoft.com/office/drawing/2014/main" val="2815265551"/>
                    </a:ext>
                  </a:extLst>
                </a:gridCol>
                <a:gridCol w="1572134">
                  <a:extLst>
                    <a:ext uri="{9D8B030D-6E8A-4147-A177-3AD203B41FA5}">
                      <a16:colId xmlns:a16="http://schemas.microsoft.com/office/drawing/2014/main" val="287051285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2020(YTD) Offtake Volume (MUC)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971561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Offtake Growth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(YTD 2020 vs YTD 2019)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-32.1%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-33.9%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-34.7%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-52.2%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-57.9%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73577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Growth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(YTD 2020 vs YTD 2019)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-36.7%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-32.4%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-14.7%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-49.6%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-56.7%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44580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YTD 2020 Market Share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(within State)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31.2%</a:t>
                      </a:r>
                    </a:p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+0.5 pt.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22.8%</a:t>
                      </a:r>
                    </a:p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+1.6 pt.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23.9%</a:t>
                      </a:r>
                    </a:p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-0.6 pt.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8.2%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-2.5 pt.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28.9%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-1.6 pt.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37.7%</a:t>
                      </a:r>
                    </a:p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-1.1 pt.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28834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YTD 2020 Contribution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(Contribution to Sprite National Sales)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4598239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499" y="0"/>
            <a:ext cx="10048644" cy="781994"/>
          </a:xfrm>
        </p:spPr>
        <p:txBody>
          <a:bodyPr>
            <a:normAutofit/>
          </a:bodyPr>
          <a:lstStyle/>
          <a:p>
            <a:r>
              <a:rPr lang="en-US" sz="2800" dirty="0"/>
              <a:t>6-market Sprite Performance Snapshot – YTD 2020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3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650FAC-E2DA-491C-B18E-56D658B3A7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58" y="1108992"/>
            <a:ext cx="929980" cy="9379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3AEDAF-E56E-48F5-9550-C8B6574A0281}"/>
              </a:ext>
            </a:extLst>
          </p:cNvPr>
          <p:cNvSpPr/>
          <p:nvPr/>
        </p:nvSpPr>
        <p:spPr>
          <a:xfrm>
            <a:off x="2506963" y="2467505"/>
            <a:ext cx="1648135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Andhra Pradesh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210D-D728-41DF-992D-88F08594C2A7}"/>
              </a:ext>
            </a:extLst>
          </p:cNvPr>
          <p:cNvSpPr/>
          <p:nvPr/>
        </p:nvSpPr>
        <p:spPr>
          <a:xfrm>
            <a:off x="4143283" y="2467505"/>
            <a:ext cx="1463040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sz="1400" b="1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ttar</a:t>
            </a:r>
            <a:r>
              <a:rPr lang="en-US" sz="14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Pradesh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6FB5A3-B5CF-47D7-A69C-F17FA2E807F0}"/>
              </a:ext>
            </a:extLst>
          </p:cNvPr>
          <p:cNvSpPr/>
          <p:nvPr/>
        </p:nvSpPr>
        <p:spPr>
          <a:xfrm>
            <a:off x="5746694" y="2467505"/>
            <a:ext cx="1463040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Maharashtra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1E11FA-5E74-401A-901F-019F3D7ACE17}"/>
              </a:ext>
            </a:extLst>
          </p:cNvPr>
          <p:cNvSpPr/>
          <p:nvPr/>
        </p:nvSpPr>
        <p:spPr>
          <a:xfrm>
            <a:off x="7350105" y="2467505"/>
            <a:ext cx="1463040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Tamil Nadu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9AB401-784F-416F-8A72-743BC602880A}"/>
              </a:ext>
            </a:extLst>
          </p:cNvPr>
          <p:cNvSpPr/>
          <p:nvPr/>
        </p:nvSpPr>
        <p:spPr>
          <a:xfrm>
            <a:off x="8953516" y="2467505"/>
            <a:ext cx="1463040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</a:t>
            </a:r>
            <a:r>
              <a:rPr lang="en-US" sz="1400" b="1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</a:t>
            </a:r>
            <a:r>
              <a:rPr lang="en-US" sz="14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Bengal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B503B6-47FE-4D44-8D82-D4FBD536F457}"/>
              </a:ext>
            </a:extLst>
          </p:cNvPr>
          <p:cNvSpPr/>
          <p:nvPr/>
        </p:nvSpPr>
        <p:spPr>
          <a:xfrm>
            <a:off x="10556927" y="2467505"/>
            <a:ext cx="1463040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sz="1400" b="1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ihar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F86C354-0B63-47C8-BF9B-B29A81AC2FFC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5003950" y="374006"/>
            <a:ext cx="420581" cy="3766417"/>
          </a:xfrm>
          <a:prstGeom prst="bentConnector3">
            <a:avLst>
              <a:gd name="adj1" fmla="val 50000"/>
            </a:avLst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5B99450-3BA2-47F2-A5C0-2071CFDAB86D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5400000">
            <a:off x="5775836" y="1145892"/>
            <a:ext cx="420581" cy="2222645"/>
          </a:xfrm>
          <a:prstGeom prst="bentConnector3">
            <a:avLst>
              <a:gd name="adj1" fmla="val 50000"/>
            </a:avLst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797990B-730E-41AC-AE28-1FE37EB3C1C0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rot="5400000">
            <a:off x="6577541" y="1947597"/>
            <a:ext cx="420581" cy="619234"/>
          </a:xfrm>
          <a:prstGeom prst="bentConnector3">
            <a:avLst>
              <a:gd name="adj1" fmla="val 50000"/>
            </a:avLst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62729F2-A200-46FA-B2F6-FD962CFA41D0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16200000" flipH="1">
            <a:off x="7379246" y="1765125"/>
            <a:ext cx="420581" cy="984177"/>
          </a:xfrm>
          <a:prstGeom prst="bentConnector3">
            <a:avLst>
              <a:gd name="adj1" fmla="val 50000"/>
            </a:avLst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FF182D5-9EC5-4988-A37C-8916AB00243F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8180952" y="963420"/>
            <a:ext cx="420581" cy="2587588"/>
          </a:xfrm>
          <a:prstGeom prst="bentConnector3">
            <a:avLst>
              <a:gd name="adj1" fmla="val 50000"/>
            </a:avLst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C5B803B-9230-4530-97A5-477B2196673C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8982657" y="161714"/>
            <a:ext cx="420581" cy="4190999"/>
          </a:xfrm>
          <a:prstGeom prst="bentConnector3">
            <a:avLst>
              <a:gd name="adj1" fmla="val 50000"/>
            </a:avLst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9494D5-D59D-49C7-A887-207F42B417EA}"/>
              </a:ext>
            </a:extLst>
          </p:cNvPr>
          <p:cNvSpPr txBox="1"/>
          <p:nvPr/>
        </p:nvSpPr>
        <p:spPr>
          <a:xfrm>
            <a:off x="817957" y="909249"/>
            <a:ext cx="6557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YTD 2020 Offtake contribution of the 6 in-scope markets to  National Sprite Offtake is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66.7%</a:t>
            </a:r>
            <a:b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YTD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2020 Shipment contribution of 6 in-scope markets to National Sprite Shipments is 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79.0%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5B171008-D52F-4F6C-8D28-52C36050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17629D-256F-4A14-9E3A-CA7C84CD1DF7}"/>
              </a:ext>
            </a:extLst>
          </p:cNvPr>
          <p:cNvSpPr txBox="1"/>
          <p:nvPr/>
        </p:nvSpPr>
        <p:spPr>
          <a:xfrm>
            <a:off x="10009992" y="6240512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YTD 2020 = January to October 2020</a:t>
            </a:r>
          </a:p>
          <a:p>
            <a:r>
              <a:rPr lang="en-US" sz="900" b="1" dirty="0"/>
              <a:t>YTD 2019 = January to October 2019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47AF77-4EFE-48AE-B790-D19490096704}"/>
              </a:ext>
            </a:extLst>
          </p:cNvPr>
          <p:cNvSpPr txBox="1"/>
          <p:nvPr/>
        </p:nvSpPr>
        <p:spPr>
          <a:xfrm>
            <a:off x="817958" y="660266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YTD 2020 Models update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43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499" y="0"/>
            <a:ext cx="10048644" cy="781994"/>
          </a:xfrm>
        </p:spPr>
        <p:txBody>
          <a:bodyPr>
            <a:normAutofit/>
          </a:bodyPr>
          <a:lstStyle/>
          <a:p>
            <a:r>
              <a:rPr lang="en-US" sz="2800" dirty="0"/>
              <a:t>Model Architecture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4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cxnSp>
        <p:nvCxnSpPr>
          <p:cNvPr id="136" name="Elbow Connector 26">
            <a:extLst>
              <a:ext uri="{FF2B5EF4-FFF2-40B4-BE49-F238E27FC236}">
                <a16:creationId xmlns:a16="http://schemas.microsoft.com/office/drawing/2014/main" id="{B7B5525C-21E5-41F4-B342-35269AF2E72B}"/>
              </a:ext>
            </a:extLst>
          </p:cNvPr>
          <p:cNvCxnSpPr/>
          <p:nvPr/>
        </p:nvCxnSpPr>
        <p:spPr>
          <a:xfrm rot="16200000" flipV="1">
            <a:off x="4787337" y="2050954"/>
            <a:ext cx="3716037" cy="1976441"/>
          </a:xfrm>
          <a:prstGeom prst="bentConnector3">
            <a:avLst>
              <a:gd name="adj1" fmla="val 35441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EA0A7E7-A5A5-442F-B85E-EC511EC63140}"/>
              </a:ext>
            </a:extLst>
          </p:cNvPr>
          <p:cNvSpPr/>
          <p:nvPr/>
        </p:nvSpPr>
        <p:spPr>
          <a:xfrm>
            <a:off x="4164490" y="767892"/>
            <a:ext cx="3011794" cy="3918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Nielsen Offtake</a:t>
            </a:r>
          </a:p>
        </p:txBody>
      </p:sp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41FE4C1E-057C-4F89-B51B-86FD12DF3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05225"/>
              </p:ext>
            </p:extLst>
          </p:nvPr>
        </p:nvGraphicFramePr>
        <p:xfrm>
          <a:off x="817958" y="1328681"/>
          <a:ext cx="3924437" cy="44689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520">
                  <a:extLst>
                    <a:ext uri="{9D8B030D-6E8A-4147-A177-3AD203B41FA5}">
                      <a16:colId xmlns:a16="http://schemas.microsoft.com/office/drawing/2014/main" val="3147754984"/>
                    </a:ext>
                  </a:extLst>
                </a:gridCol>
              </a:tblGrid>
              <a:tr h="451879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Uncontrollable</a:t>
                      </a:r>
                    </a:p>
                  </a:txBody>
                  <a:tcPr vert="vert27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 Macro Environment</a:t>
                      </a:r>
                    </a:p>
                  </a:txBody>
                  <a:tcPr vert="vert270" anchor="ctr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Weather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Temperature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Precipitation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5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Economy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 Domestic Product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Unemployment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5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Google Mobility (During Covid-19)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701890"/>
                  </a:ext>
                </a:extLst>
              </a:tr>
              <a:tr h="4432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 Competition</a:t>
                      </a:r>
                    </a:p>
                  </a:txBody>
                  <a:tcPr vert="vert270" anchor="ctr">
                    <a:solidFill>
                      <a:srgbClr val="FF0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Execution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Distribution: ND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2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Stocking: IPS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466984"/>
                  </a:ext>
                </a:extLst>
              </a:tr>
              <a:tr h="688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Retail Price by pack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9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Marketing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TV GRPs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720A0837-0C27-49B4-B9EC-0A5DDDB94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31331"/>
              </p:ext>
            </p:extLst>
          </p:nvPr>
        </p:nvGraphicFramePr>
        <p:xfrm>
          <a:off x="6348955" y="1267292"/>
          <a:ext cx="5703036" cy="4530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8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73">
                <a:tc>
                  <a:txBody>
                    <a:bodyPr/>
                    <a:lstStyle/>
                    <a:p>
                      <a:r>
                        <a:rPr lang="en-US" sz="1200" i="0" dirty="0"/>
                        <a:t>Distribution: ND, No. of stores</a:t>
                      </a:r>
                    </a:p>
                  </a:txBody>
                  <a:tcPr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Distribution</a:t>
                      </a: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 Execution</a:t>
                      </a:r>
                    </a:p>
                  </a:txBody>
                  <a:tcPr vert="vert" anchor="ctr">
                    <a:solidFill>
                      <a:srgbClr val="FF0000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Controllable</a:t>
                      </a:r>
                    </a:p>
                  </a:txBody>
                  <a:tcPr vert="vert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47">
                <a:tc>
                  <a:txBody>
                    <a:bodyPr/>
                    <a:lstStyle/>
                    <a:p>
                      <a:r>
                        <a:rPr lang="en-US" sz="1200" i="0" dirty="0"/>
                        <a:t>Stocking:</a:t>
                      </a:r>
                      <a:r>
                        <a:rPr lang="en-US" sz="1200" i="0" baseline="0" dirty="0"/>
                        <a:t> IPS, OOS, SOTS </a:t>
                      </a:r>
                      <a:endParaRPr lang="en-US" sz="1200" i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123">
                <a:tc>
                  <a:txBody>
                    <a:bodyPr/>
                    <a:lstStyle/>
                    <a:p>
                      <a:r>
                        <a:rPr lang="en-US" sz="1200" i="0" dirty="0"/>
                        <a:t>Visibility: SOCF, SOWF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606">
                <a:tc>
                  <a:txBody>
                    <a:bodyPr/>
                    <a:lstStyle/>
                    <a:p>
                      <a:r>
                        <a:rPr lang="en-US" sz="1200" i="0" dirty="0"/>
                        <a:t>Retail Price by pack, CPI adjusted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212">
                <a:tc gridSpan="2">
                  <a:txBody>
                    <a:bodyPr/>
                    <a:lstStyle/>
                    <a:p>
                      <a:r>
                        <a:rPr lang="en-US" sz="1200" i="0" dirty="0"/>
                        <a:t>Assets(Celebrities and Cricket Assets), Sampling, </a:t>
                      </a:r>
                    </a:p>
                    <a:p>
                      <a:r>
                        <a:rPr lang="en-US" sz="1200" i="0" dirty="0"/>
                        <a:t>Consumer Promotions, Packaging Change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 Marketing</a:t>
                      </a:r>
                    </a:p>
                  </a:txBody>
                  <a:tcPr vert="vert" anchor="ctr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426">
                <a:tc>
                  <a:txBody>
                    <a:bodyPr/>
                    <a:lstStyle/>
                    <a:p>
                      <a:r>
                        <a:rPr lang="en-US" sz="1200" i="0" dirty="0"/>
                        <a:t>TV GRPs by campaign, SOV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Media</a:t>
                      </a: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212">
                <a:tc>
                  <a:txBody>
                    <a:bodyPr/>
                    <a:lstStyle/>
                    <a:p>
                      <a:r>
                        <a:rPr lang="en-US" sz="1200" i="0" dirty="0"/>
                        <a:t>Spend on OOH, Radio, Print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4212">
                <a:tc>
                  <a:txBody>
                    <a:bodyPr/>
                    <a:lstStyle/>
                    <a:p>
                      <a:r>
                        <a:rPr lang="en-US" sz="1200" i="0" dirty="0"/>
                        <a:t>Digital impressions: Facebook, Hotstar, YouTube, Instagram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40" name="Elbow Connector 13">
            <a:extLst>
              <a:ext uri="{FF2B5EF4-FFF2-40B4-BE49-F238E27FC236}">
                <a16:creationId xmlns:a16="http://schemas.microsoft.com/office/drawing/2014/main" id="{5EA8C3D0-ED6E-466A-B800-4F1F718C86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2467" y="1907415"/>
            <a:ext cx="2432017" cy="883249"/>
          </a:xfrm>
          <a:prstGeom prst="bentConnector3">
            <a:avLst>
              <a:gd name="adj1" fmla="val -27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ight Brace 140">
            <a:extLst>
              <a:ext uri="{FF2B5EF4-FFF2-40B4-BE49-F238E27FC236}">
                <a16:creationId xmlns:a16="http://schemas.microsoft.com/office/drawing/2014/main" id="{4B1B4DBC-76EC-44EA-B753-6059DE0ABD95}"/>
              </a:ext>
            </a:extLst>
          </p:cNvPr>
          <p:cNvSpPr/>
          <p:nvPr/>
        </p:nvSpPr>
        <p:spPr>
          <a:xfrm>
            <a:off x="4754123" y="1325446"/>
            <a:ext cx="462051" cy="4472158"/>
          </a:xfrm>
          <a:prstGeom prst="rightBrac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2" name="Right Brace 141">
            <a:extLst>
              <a:ext uri="{FF2B5EF4-FFF2-40B4-BE49-F238E27FC236}">
                <a16:creationId xmlns:a16="http://schemas.microsoft.com/office/drawing/2014/main" id="{B9D20005-3D58-4C52-A965-EB249B7498FD}"/>
              </a:ext>
            </a:extLst>
          </p:cNvPr>
          <p:cNvSpPr/>
          <p:nvPr/>
        </p:nvSpPr>
        <p:spPr>
          <a:xfrm flipH="1">
            <a:off x="5861843" y="1267292"/>
            <a:ext cx="478840" cy="4533548"/>
          </a:xfrm>
          <a:prstGeom prst="rightBrace">
            <a:avLst>
              <a:gd name="adj1" fmla="val 8333"/>
              <a:gd name="adj2" fmla="val 509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8221C-EEC9-44CE-BA5E-3669A165DD92}"/>
              </a:ext>
            </a:extLst>
          </p:cNvPr>
          <p:cNvSpPr txBox="1"/>
          <p:nvPr/>
        </p:nvSpPr>
        <p:spPr>
          <a:xfrm>
            <a:off x="817958" y="660266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YTD 2020 Models update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55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EFF47-3C08-4D13-BF1B-0E6832DF1835}"/>
              </a:ext>
            </a:extLst>
          </p:cNvPr>
          <p:cNvSpPr txBox="1"/>
          <p:nvPr/>
        </p:nvSpPr>
        <p:spPr>
          <a:xfrm>
            <a:off x="112542" y="3273844"/>
            <a:ext cx="461665" cy="3103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[ 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4912" y="6602667"/>
            <a:ext cx="3222174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D1618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21396-4C06-4A7F-A952-9EE5D9F88D65}"/>
              </a:ext>
            </a:extLst>
          </p:cNvPr>
          <p:cNvSpPr txBox="1"/>
          <p:nvPr/>
        </p:nvSpPr>
        <p:spPr>
          <a:xfrm>
            <a:off x="817958" y="6642556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[ ]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00574D-CACD-49A7-BEF9-F0C2F09D2195}"/>
              </a:ext>
            </a:extLst>
          </p:cNvPr>
          <p:cNvSpPr/>
          <p:nvPr/>
        </p:nvSpPr>
        <p:spPr>
          <a:xfrm>
            <a:off x="-2248" y="0"/>
            <a:ext cx="12192000" cy="6858000"/>
          </a:xfrm>
          <a:prstGeom prst="rect">
            <a:avLst/>
          </a:prstGeom>
          <a:solidFill>
            <a:srgbClr val="16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965BD-88E4-493F-959E-C475A16AE6C2}"/>
              </a:ext>
            </a:extLst>
          </p:cNvPr>
          <p:cNvSpPr/>
          <p:nvPr/>
        </p:nvSpPr>
        <p:spPr>
          <a:xfrm>
            <a:off x="1019331" y="1"/>
            <a:ext cx="11172669" cy="6858000"/>
          </a:xfrm>
          <a:prstGeom prst="rect">
            <a:avLst/>
          </a:prstGeom>
          <a:solidFill>
            <a:srgbClr val="474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EED3D2-7C39-4068-80F6-F83E5711A311}"/>
              </a:ext>
            </a:extLst>
          </p:cNvPr>
          <p:cNvGrpSpPr/>
          <p:nvPr/>
        </p:nvGrpSpPr>
        <p:grpSpPr>
          <a:xfrm>
            <a:off x="1164367" y="2471667"/>
            <a:ext cx="10389842" cy="827837"/>
            <a:chOff x="1395386" y="2733343"/>
            <a:chExt cx="10389842" cy="8278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37D62B-45B8-4978-B994-1871187D7745}"/>
                </a:ext>
              </a:extLst>
            </p:cNvPr>
            <p:cNvSpPr txBox="1"/>
            <p:nvPr/>
          </p:nvSpPr>
          <p:spPr>
            <a:xfrm>
              <a:off x="1395386" y="2733343"/>
              <a:ext cx="9401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SUMMARY OF GROWTH DRIVERS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E47142-7A05-4961-9761-9D1A5D5ADF3B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86" y="3561180"/>
              <a:ext cx="1038984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EF1537-B735-439D-A7B3-95BE16244E04}"/>
              </a:ext>
            </a:extLst>
          </p:cNvPr>
          <p:cNvSpPr txBox="1"/>
          <p:nvPr/>
        </p:nvSpPr>
        <p:spPr>
          <a:xfrm>
            <a:off x="1207909" y="3549353"/>
            <a:ext cx="940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Sprite YTD 2020</a:t>
            </a:r>
          </a:p>
        </p:txBody>
      </p:sp>
    </p:spTree>
    <p:extLst>
      <p:ext uri="{BB962C8B-B14F-4D97-AF65-F5344CB8AC3E}">
        <p14:creationId xmlns:p14="http://schemas.microsoft.com/office/powerpoint/2010/main" val="312635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47DA200-C9C8-4C9C-9357-8894C441EC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175355"/>
              </p:ext>
            </p:extLst>
          </p:nvPr>
        </p:nvGraphicFramePr>
        <p:xfrm>
          <a:off x="699246" y="946952"/>
          <a:ext cx="6859067" cy="527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499" y="48666"/>
            <a:ext cx="9997286" cy="781994"/>
          </a:xfrm>
        </p:spPr>
        <p:txBody>
          <a:bodyPr>
            <a:noAutofit/>
          </a:bodyPr>
          <a:lstStyle/>
          <a:p>
            <a:r>
              <a:rPr lang="en-GB" sz="1800" dirty="0"/>
              <a:t>Large Decline in sales due to COVID-19 pandemic in 2020. Execution, baseline media (effect from 2019 media) and consumer promotions were key to stem the decline due to COVID</a:t>
            </a:r>
            <a:endParaRPr lang="en-US" sz="1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6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AA9D51-478D-4594-A192-C56EC29D2F65}"/>
              </a:ext>
            </a:extLst>
          </p:cNvPr>
          <p:cNvSpPr txBox="1"/>
          <p:nvPr/>
        </p:nvSpPr>
        <p:spPr>
          <a:xfrm>
            <a:off x="7468281" y="1337982"/>
            <a:ext cx="4525926" cy="4182036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cs typeface="Helvetica" panose="020B0604020202020204" pitchFamily="34" charset="0"/>
              </a:rPr>
              <a:t>Execution led declines were from distribution and instore availability mostly due to COVID restrictions. However, AP/T where execution was maintained was able to offset the sales drop due to COVID-19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prstClr val="black"/>
              </a:solidFill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cs typeface="Helvetica" panose="020B0604020202020204" pitchFamily="34" charset="0"/>
              </a:rPr>
              <a:t>Incremental media had smaller effect on sales due to media absence in Q2, however the baseline media from the activity done in 2019 created some “halo” in 2020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prstClr val="black"/>
              </a:solidFill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cs typeface="Helvetica" panose="020B0604020202020204" pitchFamily="34" charset="0"/>
              </a:rPr>
              <a:t>Increasing Unemployment and shrinking economy was another key factor for Sprite sales loss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prstClr val="black"/>
              </a:solidFill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cs typeface="Helvetica" panose="020B0604020202020204" pitchFamily="34" charset="0"/>
              </a:rPr>
              <a:t>Consumer promotion (Free volume)  contributed to growth in YTD 2020</a:t>
            </a:r>
          </a:p>
          <a:p>
            <a:pPr>
              <a:defRPr/>
            </a:pPr>
            <a:endParaRPr lang="en-US" sz="1400" dirty="0">
              <a:solidFill>
                <a:prstClr val="black"/>
              </a:solidFill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YTD 2020 Models update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FCCBC-4254-4F17-AB2D-8D2885B20D41}"/>
              </a:ext>
            </a:extLst>
          </p:cNvPr>
          <p:cNvSpPr txBox="1"/>
          <p:nvPr/>
        </p:nvSpPr>
        <p:spPr>
          <a:xfrm>
            <a:off x="7460975" y="5545131"/>
            <a:ext cx="5313716" cy="95923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" marR="0" lvl="0" indent="-1143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</a:defRPr>
            </a:lvl1pPr>
          </a:lstStyle>
          <a:p>
            <a:pPr marL="0" indent="0">
              <a:buNone/>
            </a:pPr>
            <a:r>
              <a:rPr lang="en-US" sz="800" b="1" dirty="0"/>
              <a:t>Our understanding of the classification of business drivers:</a:t>
            </a:r>
          </a:p>
          <a:p>
            <a:r>
              <a:rPr lang="en-US" sz="800" dirty="0"/>
              <a:t>Other Drivers = Uncontrollable drivers viz Competition and model unexplained</a:t>
            </a:r>
          </a:p>
          <a:p>
            <a:r>
              <a:rPr lang="en-US" sz="800" dirty="0"/>
              <a:t>Marketing =  TV, Digital, Other Media, Consumer Promotion</a:t>
            </a:r>
          </a:p>
          <a:p>
            <a:r>
              <a:rPr lang="en-US" sz="800" dirty="0"/>
              <a:t>Execution =  ND, #ofStore, Other execution(IPS, Stocking, Visibility)</a:t>
            </a:r>
          </a:p>
          <a:p>
            <a:r>
              <a:rPr lang="en-US" sz="800" dirty="0"/>
              <a:t>Covid-19 = Impact of Covid measures through google mobility at different location and covid cases</a:t>
            </a:r>
          </a:p>
          <a:p>
            <a:r>
              <a:rPr lang="en-US" sz="800" dirty="0"/>
              <a:t>Macro = SDP, Unemployment &amp; Weather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6B054-6E9A-485C-8BE9-48C0965531A2}"/>
              </a:ext>
            </a:extLst>
          </p:cNvPr>
          <p:cNvSpPr txBox="1"/>
          <p:nvPr/>
        </p:nvSpPr>
        <p:spPr>
          <a:xfrm>
            <a:off x="863844" y="1242373"/>
            <a:ext cx="7088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Total Offtake Growth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647047F-0CC2-4A69-940C-036647C50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94306"/>
              </p:ext>
            </p:extLst>
          </p:nvPr>
        </p:nvGraphicFramePr>
        <p:xfrm>
          <a:off x="1818905" y="1318747"/>
          <a:ext cx="5360418" cy="381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93403">
                  <a:extLst>
                    <a:ext uri="{9D8B030D-6E8A-4147-A177-3AD203B41FA5}">
                      <a16:colId xmlns:a16="http://schemas.microsoft.com/office/drawing/2014/main" val="3001338695"/>
                    </a:ext>
                  </a:extLst>
                </a:gridCol>
                <a:gridCol w="893403">
                  <a:extLst>
                    <a:ext uri="{9D8B030D-6E8A-4147-A177-3AD203B41FA5}">
                      <a16:colId xmlns:a16="http://schemas.microsoft.com/office/drawing/2014/main" val="2597092434"/>
                    </a:ext>
                  </a:extLst>
                </a:gridCol>
                <a:gridCol w="893403">
                  <a:extLst>
                    <a:ext uri="{9D8B030D-6E8A-4147-A177-3AD203B41FA5}">
                      <a16:colId xmlns:a16="http://schemas.microsoft.com/office/drawing/2014/main" val="3845281219"/>
                    </a:ext>
                  </a:extLst>
                </a:gridCol>
                <a:gridCol w="893403">
                  <a:extLst>
                    <a:ext uri="{9D8B030D-6E8A-4147-A177-3AD203B41FA5}">
                      <a16:colId xmlns:a16="http://schemas.microsoft.com/office/drawing/2014/main" val="812662004"/>
                    </a:ext>
                  </a:extLst>
                </a:gridCol>
                <a:gridCol w="893403">
                  <a:extLst>
                    <a:ext uri="{9D8B030D-6E8A-4147-A177-3AD203B41FA5}">
                      <a16:colId xmlns:a16="http://schemas.microsoft.com/office/drawing/2014/main" val="293066609"/>
                    </a:ext>
                  </a:extLst>
                </a:gridCol>
                <a:gridCol w="893403">
                  <a:extLst>
                    <a:ext uri="{9D8B030D-6E8A-4147-A177-3AD203B41FA5}">
                      <a16:colId xmlns:a16="http://schemas.microsoft.com/office/drawing/2014/main" val="279520016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-3.8%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-32.1%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-33.7%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-34.7%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-52.2%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-57.9%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382615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BE1801A-D114-42A2-975B-0E0C7F360AC4}"/>
              </a:ext>
            </a:extLst>
          </p:cNvPr>
          <p:cNvSpPr/>
          <p:nvPr/>
        </p:nvSpPr>
        <p:spPr>
          <a:xfrm>
            <a:off x="7436225" y="1334247"/>
            <a:ext cx="4705334" cy="41895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EC7D2B-85A6-491A-9D2E-86BBAC9315A7}"/>
              </a:ext>
            </a:extLst>
          </p:cNvPr>
          <p:cNvCxnSpPr/>
          <p:nvPr/>
        </p:nvCxnSpPr>
        <p:spPr>
          <a:xfrm rot="16200000" flipH="1">
            <a:off x="599350" y="3569236"/>
            <a:ext cx="436418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5EA975-0144-4290-BAD7-EFE6FCD5525E}"/>
              </a:ext>
            </a:extLst>
          </p:cNvPr>
          <p:cNvCxnSpPr/>
          <p:nvPr/>
        </p:nvCxnSpPr>
        <p:spPr>
          <a:xfrm rot="16200000" flipH="1">
            <a:off x="3239453" y="3573719"/>
            <a:ext cx="436418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">
            <a:extLst>
              <a:ext uri="{FF2B5EF4-FFF2-40B4-BE49-F238E27FC236}">
                <a16:creationId xmlns:a16="http://schemas.microsoft.com/office/drawing/2014/main" id="{FF9CE431-C744-4D96-8016-DCAC4D7B86E0}"/>
              </a:ext>
            </a:extLst>
          </p:cNvPr>
          <p:cNvSpPr txBox="1"/>
          <p:nvPr/>
        </p:nvSpPr>
        <p:spPr>
          <a:xfrm>
            <a:off x="1304365" y="1806153"/>
            <a:ext cx="1663356" cy="211491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Low Decline State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AE3F75AA-44E6-4013-94C9-055591E0E700}"/>
              </a:ext>
            </a:extLst>
          </p:cNvPr>
          <p:cNvSpPr txBox="1"/>
          <p:nvPr/>
        </p:nvSpPr>
        <p:spPr>
          <a:xfrm>
            <a:off x="3374808" y="1806152"/>
            <a:ext cx="2057804" cy="211492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Moderate Decline States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FB8D579F-453A-40E4-9B57-502E50AA9070}"/>
              </a:ext>
            </a:extLst>
          </p:cNvPr>
          <p:cNvSpPr txBox="1"/>
          <p:nvPr/>
        </p:nvSpPr>
        <p:spPr>
          <a:xfrm>
            <a:off x="5472549" y="1792706"/>
            <a:ext cx="1802310" cy="238385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High Decline States</a:t>
            </a:r>
          </a:p>
        </p:txBody>
      </p:sp>
    </p:spTree>
    <p:extLst>
      <p:ext uri="{BB962C8B-B14F-4D97-AF65-F5344CB8AC3E}">
        <p14:creationId xmlns:p14="http://schemas.microsoft.com/office/powerpoint/2010/main" val="367845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DB317E-C512-4511-A7E5-DA4C3A8080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5696304"/>
              </p:ext>
            </p:extLst>
          </p:nvPr>
        </p:nvGraphicFramePr>
        <p:xfrm>
          <a:off x="764499" y="993913"/>
          <a:ext cx="10616263" cy="503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3612" y="108857"/>
            <a:ext cx="10461320" cy="907058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</a:pPr>
            <a:r>
              <a:rPr lang="en-IN" sz="1800" u="sng" dirty="0"/>
              <a:t>Overall Growth Summary</a:t>
            </a:r>
            <a:r>
              <a:rPr lang="en-IN" sz="1800" dirty="0"/>
              <a:t>: </a:t>
            </a:r>
            <a:r>
              <a:rPr lang="en-GB" sz="1800" dirty="0"/>
              <a:t> Large Decline in sales due to COVID-19 pandemic in 2020. Execution, baseline media (effect from 2019 media) and consumer promotions were key to stem the decline due to COVID</a:t>
            </a:r>
            <a:endParaRPr lang="en-US" sz="1800" u="sn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2667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7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7377C6-28D7-4F3E-B2F1-054D081E56F1}"/>
              </a:ext>
            </a:extLst>
          </p:cNvPr>
          <p:cNvSpPr txBox="1"/>
          <p:nvPr/>
        </p:nvSpPr>
        <p:spPr>
          <a:xfrm>
            <a:off x="1059788" y="1365407"/>
            <a:ext cx="7088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Total Offtake Growth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EB3E857-6659-4A5F-AE21-752B351310CE}"/>
              </a:ext>
            </a:extLst>
          </p:cNvPr>
          <p:cNvGraphicFramePr>
            <a:graphicFrameLocks noGrp="1"/>
          </p:cNvGraphicFramePr>
          <p:nvPr/>
        </p:nvGraphicFramePr>
        <p:xfrm>
          <a:off x="2628900" y="1458821"/>
          <a:ext cx="8132886" cy="29856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55481">
                  <a:extLst>
                    <a:ext uri="{9D8B030D-6E8A-4147-A177-3AD203B41FA5}">
                      <a16:colId xmlns:a16="http://schemas.microsoft.com/office/drawing/2014/main" val="3001338695"/>
                    </a:ext>
                  </a:extLst>
                </a:gridCol>
                <a:gridCol w="1355481">
                  <a:extLst>
                    <a:ext uri="{9D8B030D-6E8A-4147-A177-3AD203B41FA5}">
                      <a16:colId xmlns:a16="http://schemas.microsoft.com/office/drawing/2014/main" val="2597092434"/>
                    </a:ext>
                  </a:extLst>
                </a:gridCol>
                <a:gridCol w="1355481">
                  <a:extLst>
                    <a:ext uri="{9D8B030D-6E8A-4147-A177-3AD203B41FA5}">
                      <a16:colId xmlns:a16="http://schemas.microsoft.com/office/drawing/2014/main" val="3845281219"/>
                    </a:ext>
                  </a:extLst>
                </a:gridCol>
                <a:gridCol w="1355481">
                  <a:extLst>
                    <a:ext uri="{9D8B030D-6E8A-4147-A177-3AD203B41FA5}">
                      <a16:colId xmlns:a16="http://schemas.microsoft.com/office/drawing/2014/main" val="812662004"/>
                    </a:ext>
                  </a:extLst>
                </a:gridCol>
                <a:gridCol w="1355481">
                  <a:extLst>
                    <a:ext uri="{9D8B030D-6E8A-4147-A177-3AD203B41FA5}">
                      <a16:colId xmlns:a16="http://schemas.microsoft.com/office/drawing/2014/main" val="293066609"/>
                    </a:ext>
                  </a:extLst>
                </a:gridCol>
                <a:gridCol w="1355481">
                  <a:extLst>
                    <a:ext uri="{9D8B030D-6E8A-4147-A177-3AD203B41FA5}">
                      <a16:colId xmlns:a16="http://schemas.microsoft.com/office/drawing/2014/main" val="2795200161"/>
                    </a:ext>
                  </a:extLst>
                </a:gridCol>
              </a:tblGrid>
              <a:tr h="298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-3.8%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-32.1%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-33.7%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-34.7%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-52.2%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-57.9%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38261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D6D37F-C3E1-4EEB-BACB-8C2D529C2E9F}"/>
              </a:ext>
            </a:extLst>
          </p:cNvPr>
          <p:cNvSpPr txBox="1"/>
          <p:nvPr/>
        </p:nvSpPr>
        <p:spPr>
          <a:xfrm>
            <a:off x="752643" y="5956580"/>
            <a:ext cx="10730151" cy="6617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Other Driver includes model unexplained</a:t>
            </a:r>
          </a:p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Other Media includes OOH, Print, Radio</a:t>
            </a:r>
            <a:r>
              <a:rPr lang="en-US" sz="800" dirty="0">
                <a:solidFill>
                  <a:prstClr val="black"/>
                </a:solidFill>
                <a:latin typeface="Helvetica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Helvetica"/>
              </a:rPr>
              <a:t>TV &amp; Digital includes both incremental and baseline growth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Helvetica"/>
              </a:rPr>
              <a:t>Other Execution includes IPS, Stocking and Visibility drivers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9DA294-166B-4A47-BFA9-D1EAE2FBCD32}"/>
              </a:ext>
            </a:extLst>
          </p:cNvPr>
          <p:cNvCxnSpPr/>
          <p:nvPr/>
        </p:nvCxnSpPr>
        <p:spPr>
          <a:xfrm rot="16200000" flipH="1">
            <a:off x="1823032" y="3569236"/>
            <a:ext cx="436418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907DF0-A774-4FF3-931D-F7D4A424414C}"/>
              </a:ext>
            </a:extLst>
          </p:cNvPr>
          <p:cNvCxnSpPr/>
          <p:nvPr/>
        </p:nvCxnSpPr>
        <p:spPr>
          <a:xfrm rot="16200000" flipH="1">
            <a:off x="5978173" y="3554228"/>
            <a:ext cx="436418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>
            <a:extLst>
              <a:ext uri="{FF2B5EF4-FFF2-40B4-BE49-F238E27FC236}">
                <a16:creationId xmlns:a16="http://schemas.microsoft.com/office/drawing/2014/main" id="{0A196CA7-CD8A-431E-B49A-E0ECDB3A3146}"/>
              </a:ext>
            </a:extLst>
          </p:cNvPr>
          <p:cNvSpPr txBox="1"/>
          <p:nvPr/>
        </p:nvSpPr>
        <p:spPr>
          <a:xfrm>
            <a:off x="2541495" y="1858381"/>
            <a:ext cx="1663356" cy="21149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Low Decline State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86FDB117-7739-4948-8569-CE6F8A9F77A6}"/>
              </a:ext>
            </a:extLst>
          </p:cNvPr>
          <p:cNvSpPr txBox="1"/>
          <p:nvPr/>
        </p:nvSpPr>
        <p:spPr>
          <a:xfrm>
            <a:off x="5217053" y="1858380"/>
            <a:ext cx="2057804" cy="21149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Moderate Decline States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8AB740A1-12ED-4DEE-9357-CC62BF84E81D}"/>
              </a:ext>
            </a:extLst>
          </p:cNvPr>
          <p:cNvSpPr txBox="1"/>
          <p:nvPr/>
        </p:nvSpPr>
        <p:spPr>
          <a:xfrm>
            <a:off x="8619153" y="1844934"/>
            <a:ext cx="1802310" cy="23838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High Decline States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CB996-7E94-4B85-90F0-3C1A972E86AC}"/>
              </a:ext>
            </a:extLst>
          </p:cNvPr>
          <p:cNvSpPr txBox="1"/>
          <p:nvPr/>
        </p:nvSpPr>
        <p:spPr>
          <a:xfrm>
            <a:off x="817958" y="660266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YTD 2020 Models update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91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EFF47-3C08-4D13-BF1B-0E6832DF1835}"/>
              </a:ext>
            </a:extLst>
          </p:cNvPr>
          <p:cNvSpPr txBox="1"/>
          <p:nvPr/>
        </p:nvSpPr>
        <p:spPr>
          <a:xfrm>
            <a:off x="112542" y="3273844"/>
            <a:ext cx="461665" cy="3103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[ 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4912" y="6602667"/>
            <a:ext cx="3222174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D1618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21396-4C06-4A7F-A952-9EE5D9F88D65}"/>
              </a:ext>
            </a:extLst>
          </p:cNvPr>
          <p:cNvSpPr txBox="1"/>
          <p:nvPr/>
        </p:nvSpPr>
        <p:spPr>
          <a:xfrm>
            <a:off x="817958" y="6642556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[ ]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00574D-CACD-49A7-BEF9-F0C2F09D2195}"/>
              </a:ext>
            </a:extLst>
          </p:cNvPr>
          <p:cNvSpPr/>
          <p:nvPr/>
        </p:nvSpPr>
        <p:spPr>
          <a:xfrm>
            <a:off x="-2248" y="0"/>
            <a:ext cx="12192000" cy="6858000"/>
          </a:xfrm>
          <a:prstGeom prst="rect">
            <a:avLst/>
          </a:prstGeom>
          <a:solidFill>
            <a:srgbClr val="16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965BD-88E4-493F-959E-C475A16AE6C2}"/>
              </a:ext>
            </a:extLst>
          </p:cNvPr>
          <p:cNvSpPr/>
          <p:nvPr/>
        </p:nvSpPr>
        <p:spPr>
          <a:xfrm>
            <a:off x="1019331" y="1"/>
            <a:ext cx="11172669" cy="6858000"/>
          </a:xfrm>
          <a:prstGeom prst="rect">
            <a:avLst/>
          </a:prstGeom>
          <a:solidFill>
            <a:srgbClr val="474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EED3D2-7C39-4068-80F6-F83E5711A311}"/>
              </a:ext>
            </a:extLst>
          </p:cNvPr>
          <p:cNvGrpSpPr/>
          <p:nvPr/>
        </p:nvGrpSpPr>
        <p:grpSpPr>
          <a:xfrm>
            <a:off x="1164367" y="2362810"/>
            <a:ext cx="10389842" cy="936694"/>
            <a:chOff x="1395386" y="2624486"/>
            <a:chExt cx="10389842" cy="93669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37D62B-45B8-4978-B994-1871187D7745}"/>
                </a:ext>
              </a:extLst>
            </p:cNvPr>
            <p:cNvSpPr txBox="1"/>
            <p:nvPr/>
          </p:nvSpPr>
          <p:spPr>
            <a:xfrm>
              <a:off x="1395386" y="2624486"/>
              <a:ext cx="94012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KEY INSIGHTS (State wise)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E47142-7A05-4961-9761-9D1A5D5ADF3B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86" y="3561180"/>
              <a:ext cx="1038984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71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9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ED1E60-37F8-4044-A600-37EF09D01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31117"/>
              </p:ext>
            </p:extLst>
          </p:nvPr>
        </p:nvGraphicFramePr>
        <p:xfrm>
          <a:off x="4170198" y="583096"/>
          <a:ext cx="7615030" cy="6019567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1355322">
                  <a:extLst>
                    <a:ext uri="{9D8B030D-6E8A-4147-A177-3AD203B41FA5}">
                      <a16:colId xmlns:a16="http://schemas.microsoft.com/office/drawing/2014/main" val="2610349961"/>
                    </a:ext>
                  </a:extLst>
                </a:gridCol>
                <a:gridCol w="1203492">
                  <a:extLst>
                    <a:ext uri="{9D8B030D-6E8A-4147-A177-3AD203B41FA5}">
                      <a16:colId xmlns:a16="http://schemas.microsoft.com/office/drawing/2014/main" val="1404921812"/>
                    </a:ext>
                  </a:extLst>
                </a:gridCol>
                <a:gridCol w="1437506">
                  <a:extLst>
                    <a:ext uri="{9D8B030D-6E8A-4147-A177-3AD203B41FA5}">
                      <a16:colId xmlns:a16="http://schemas.microsoft.com/office/drawing/2014/main" val="4086201709"/>
                    </a:ext>
                  </a:extLst>
                </a:gridCol>
                <a:gridCol w="1392345">
                  <a:extLst>
                    <a:ext uri="{9D8B030D-6E8A-4147-A177-3AD203B41FA5}">
                      <a16:colId xmlns:a16="http://schemas.microsoft.com/office/drawing/2014/main" val="3387322704"/>
                    </a:ext>
                  </a:extLst>
                </a:gridCol>
                <a:gridCol w="2226365">
                  <a:extLst>
                    <a:ext uri="{9D8B030D-6E8A-4147-A177-3AD203B41FA5}">
                      <a16:colId xmlns:a16="http://schemas.microsoft.com/office/drawing/2014/main" val="646347697"/>
                    </a:ext>
                  </a:extLst>
                </a:gridCol>
              </a:tblGrid>
              <a:tr h="27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44230"/>
                  </a:ext>
                </a:extLst>
              </a:tr>
              <a:tr h="29694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Stores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Stores up by 16.4%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272050"/>
                  </a:ext>
                </a:extLst>
              </a:tr>
              <a:tr h="296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ND up by 1.0 pt.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616666"/>
                  </a:ext>
                </a:extLst>
              </a:tr>
              <a:tr h="296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 down by -0.2 items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881345"/>
                  </a:ext>
                </a:extLst>
              </a:tr>
              <a:tr h="296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38226"/>
                  </a:ext>
                </a:extLst>
              </a:tr>
              <a:tr h="296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Visibility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28518"/>
                  </a:ext>
                </a:extLst>
              </a:tr>
              <a:tr h="29694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Incremental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-4.2%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TV activity down 3,760 GRPs  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97326"/>
                  </a:ext>
                </a:extLst>
              </a:tr>
              <a:tr h="399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Hotstar Impressions down by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-98%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542315"/>
                  </a:ext>
                </a:extLst>
              </a:tr>
              <a:tr h="296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146684"/>
                  </a:ext>
                </a:extLst>
              </a:tr>
              <a:tr h="296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616814"/>
                  </a:ext>
                </a:extLst>
              </a:tr>
              <a:tr h="29694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Baseline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95426"/>
                  </a:ext>
                </a:extLst>
              </a:tr>
              <a:tr h="296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70710"/>
                  </a:ext>
                </a:extLst>
              </a:tr>
              <a:tr h="296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182011"/>
                  </a:ext>
                </a:extLst>
              </a:tr>
              <a:tr h="2969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131862"/>
                  </a:ext>
                </a:extLst>
              </a:tr>
              <a:tr h="296941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Relative Price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-1.6%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548812"/>
                  </a:ext>
                </a:extLst>
              </a:tr>
              <a:tr h="2969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Environmental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-2.2%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Economy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SDP down by -3.0%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21845"/>
                  </a:ext>
                </a:extLst>
              </a:tr>
              <a:tr h="296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Temperature Down 0.2 °C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11804"/>
                  </a:ext>
                </a:extLst>
              </a:tr>
              <a:tr h="2969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Covid-19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-10.9%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Covid-19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-10.9%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508376"/>
                  </a:ext>
                </a:extLst>
              </a:tr>
              <a:tr h="296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85843"/>
                  </a:ext>
                </a:extLst>
              </a:tr>
              <a:tr h="296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859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A09E54-DDCA-4DB6-95C4-744E648E7A47}"/>
              </a:ext>
            </a:extLst>
          </p:cNvPr>
          <p:cNvSpPr txBox="1"/>
          <p:nvPr/>
        </p:nvSpPr>
        <p:spPr>
          <a:xfrm>
            <a:off x="817958" y="1083211"/>
            <a:ext cx="31350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>
                <a:solidFill>
                  <a:prstClr val="black"/>
                </a:solidFill>
                <a:latin typeface="Helvetica"/>
              </a:rPr>
              <a:t>Maintaining Distribution in APT offset the large drop in sales in YTD 2020</a:t>
            </a:r>
            <a:endParaRPr lang="en-US" sz="1400" dirty="0">
              <a:solidFill>
                <a:prstClr val="black"/>
              </a:solidFill>
              <a:latin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Better kick start of year could be one reason for offsetting the decline during COVID-19 pandemic. 57% higher sales in APT in Jan-March </a:t>
            </a:r>
            <a:r>
              <a:rPr lang="en-GB" sz="1400" dirty="0">
                <a:solidFill>
                  <a:prstClr val="black"/>
                </a:solidFill>
                <a:latin typeface="Helvetica"/>
              </a:rPr>
              <a:t>2020 vs. YAGO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Helvetica"/>
              </a:rPr>
              <a:t>A good positive impact through TV Baseline coming from historical TV advertisements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Helvetica"/>
              </a:rPr>
              <a:t>Incremental media led to degrowth due to reduction in TV GRPs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Helvetica"/>
              </a:rPr>
              <a:t>Consumer promotion contributed 3.7% to YTD 2020 sales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Helvetica"/>
              </a:rPr>
              <a:t>Drop in Economy and Unemployment led to degrowth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6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6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69E9E4-D743-41FD-B017-696A7ABD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9" y="105823"/>
            <a:ext cx="9370222" cy="78199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ANDHRA PRADESH</a:t>
            </a:r>
            <a:br>
              <a:rPr lang="en-US" sz="2400" dirty="0"/>
            </a:br>
            <a:r>
              <a:rPr lang="en-US" sz="1800" b="0" dirty="0"/>
              <a:t>VOLUME GROWTH YTD 2020 </a:t>
            </a:r>
            <a:br>
              <a:rPr lang="en-US" sz="1800" b="0" dirty="0"/>
            </a:br>
            <a:r>
              <a:rPr lang="en-US" sz="1800" b="0" dirty="0"/>
              <a:t>-3.8</a:t>
            </a:r>
            <a:r>
              <a:rPr lang="en-US" sz="1800" dirty="0"/>
              <a:t>%</a:t>
            </a:r>
            <a:endParaRPr lang="en-IN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37641-F0A0-4DEE-9542-6E89EC5482BB}"/>
              </a:ext>
            </a:extLst>
          </p:cNvPr>
          <p:cNvSpPr txBox="1"/>
          <p:nvPr/>
        </p:nvSpPr>
        <p:spPr>
          <a:xfrm>
            <a:off x="817958" y="660266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YTD 2020 Models update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4697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3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12374</TotalTime>
  <Words>4573</Words>
  <Application>Microsoft Office PowerPoint</Application>
  <PresentationFormat>Widescreen</PresentationFormat>
  <Paragraphs>1222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Helvetica</vt:lpstr>
      <vt:lpstr>1_Office Theme</vt:lpstr>
      <vt:lpstr>Office Theme</vt:lpstr>
      <vt:lpstr>PowerPoint Presentation</vt:lpstr>
      <vt:lpstr> </vt:lpstr>
      <vt:lpstr>6-market Sprite Performance Snapshot – YTD 2020</vt:lpstr>
      <vt:lpstr>Model Architecture</vt:lpstr>
      <vt:lpstr>Execution Takeaways</vt:lpstr>
      <vt:lpstr>Large Decline in sales due to COVID-19 pandemic in 2020. Execution, baseline media (effect from 2019 media) and consumer promotions were key to stem the decline due to COVID</vt:lpstr>
      <vt:lpstr>Overall Growth Summary:  Large Decline in sales due to COVID-19 pandemic in 2020. Execution, baseline media (effect from 2019 media) and consumer promotions were key to stem the decline due to COVID</vt:lpstr>
      <vt:lpstr>Execution Takeaways</vt:lpstr>
      <vt:lpstr>ANDHRA PRADESH VOLUME GROWTH YTD 2020  -3.8%</vt:lpstr>
      <vt:lpstr>PowerPoint Presentation</vt:lpstr>
      <vt:lpstr>PowerPoint Presentation</vt:lpstr>
      <vt:lpstr>PowerPoint Presentation</vt:lpstr>
      <vt:lpstr>PowerPoint Presentation</vt:lpstr>
      <vt:lpstr>BIHAR VOLUME GROWTH YTD 2020  -57.9%</vt:lpstr>
      <vt:lpstr>Summary – Growth Drivers</vt:lpstr>
      <vt:lpstr>State – Growth Drivers &amp; Opportunities</vt:lpstr>
      <vt:lpstr>State – Growth Drivers &amp; Opportunities</vt:lpstr>
      <vt:lpstr>State – Growth Drivers &amp; Opportunities</vt:lpstr>
      <vt:lpstr>Business Driver Elasticities Across States</vt:lpstr>
      <vt:lpstr>Execution Takeaways</vt:lpstr>
      <vt:lpstr>Tamil Nadu: Rate of decline in Sprite vs. Category was much higher in Tamil Nadu led by loss in distribution and In-store availability</vt:lpstr>
      <vt:lpstr>Nielsen data imputation for missing months during Covid (April - June)</vt:lpstr>
      <vt:lpstr>Google mobility data used to measure the impact of Covid-19. Mobility at Grocery stores, Restaurants, Shopping centre, Malls and stopped transportation dropped significantly</vt:lpstr>
      <vt:lpstr>Better Kick start of Year was key factor to Survive through Covid-19  </vt:lpstr>
      <vt:lpstr>Post lockdown recovery majorly through # of Stores however Items per store and Numeric distribution still lagged for almost all the states</vt:lpstr>
      <vt:lpstr>Execution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akshaymalhotra</dc:creator>
  <cp:lastModifiedBy>Mohammad Hamid</cp:lastModifiedBy>
  <cp:revision>740</cp:revision>
  <dcterms:created xsi:type="dcterms:W3CDTF">2020-09-15T04:41:40Z</dcterms:created>
  <dcterms:modified xsi:type="dcterms:W3CDTF">2021-03-10T14:32:15Z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02bf62-88e6-456d-b298-e2abb13de1ea_Enabled">
    <vt:lpwstr>True</vt:lpwstr>
  </property>
  <property fmtid="{D5CDD505-2E9C-101B-9397-08002B2CF9AE}" pid="3" name="MSIP_Label_0702bf62-88e6-456d-b298-e2abb13de1ea_SiteId">
    <vt:lpwstr>548d26ab-8caa-49e1-97c2-a1b1a06cc39c</vt:lpwstr>
  </property>
  <property fmtid="{D5CDD505-2E9C-101B-9397-08002B2CF9AE}" pid="4" name="MSIP_Label_0702bf62-88e6-456d-b298-e2abb13de1ea_Owner">
    <vt:lpwstr>vansingh@coca-cola.com</vt:lpwstr>
  </property>
  <property fmtid="{D5CDD505-2E9C-101B-9397-08002B2CF9AE}" pid="5" name="MSIP_Label_0702bf62-88e6-456d-b298-e2abb13de1ea_SetDate">
    <vt:lpwstr>2020-09-22T12:16:04.5456295Z</vt:lpwstr>
  </property>
  <property fmtid="{D5CDD505-2E9C-101B-9397-08002B2CF9AE}" pid="6" name="MSIP_Label_0702bf62-88e6-456d-b298-e2abb13de1ea_Name">
    <vt:lpwstr>Confidential (not protected)</vt:lpwstr>
  </property>
  <property fmtid="{D5CDD505-2E9C-101B-9397-08002B2CF9AE}" pid="7" name="MSIP_Label_0702bf62-88e6-456d-b298-e2abb13de1ea_Application">
    <vt:lpwstr>Microsoft Azure Information Protection</vt:lpwstr>
  </property>
  <property fmtid="{D5CDD505-2E9C-101B-9397-08002B2CF9AE}" pid="8" name="MSIP_Label_0702bf62-88e6-456d-b298-e2abb13de1ea_ActionId">
    <vt:lpwstr>db88615d-23ee-4f44-a478-2c15f7ecae71</vt:lpwstr>
  </property>
  <property fmtid="{D5CDD505-2E9C-101B-9397-08002B2CF9AE}" pid="9" name="MSIP_Label_0702bf62-88e6-456d-b298-e2abb13de1ea_Extended_MSFT_Method">
    <vt:lpwstr>Automatic</vt:lpwstr>
  </property>
  <property fmtid="{D5CDD505-2E9C-101B-9397-08002B2CF9AE}" pid="10" name="Sensitivity">
    <vt:lpwstr>Confidential (not protected)</vt:lpwstr>
  </property>
</Properties>
</file>