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11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2.xml" ContentType="application/vnd.openxmlformats-officedocument.themeOverride+xml"/>
  <Override PartName="/ppt/charts/chart12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3.xml" ContentType="application/vnd.openxmlformats-officedocument.themeOverride+xml"/>
  <Override PartName="/ppt/charts/chart13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4.xml" ContentType="application/vnd.openxmlformats-officedocument.themeOverride+xml"/>
  <Override PartName="/ppt/drawings/drawing2.xml" ContentType="application/vnd.openxmlformats-officedocument.drawingml.chartshapes+xml"/>
  <Override PartName="/ppt/charts/chart14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5.xml" ContentType="application/vnd.openxmlformats-officedocument.themeOverride+xml"/>
  <Override PartName="/ppt/drawings/drawing3.xml" ContentType="application/vnd.openxmlformats-officedocument.drawingml.chartshapes+xml"/>
  <Override PartName="/ppt/charts/chart15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6.xml" ContentType="application/vnd.openxmlformats-officedocument.themeOverride+xml"/>
  <Override PartName="/ppt/charts/chart16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7.xml" ContentType="application/vnd.openxmlformats-officedocument.themeOverride+xml"/>
  <Override PartName="/ppt/drawings/drawing4.xml" ContentType="application/vnd.openxmlformats-officedocument.drawingml.chartshapes+xml"/>
  <Override PartName="/ppt/charts/chart17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8.xml" ContentType="application/vnd.openxmlformats-officedocument.themeOverride+xml"/>
  <Override PartName="/ppt/charts/chart1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5.xml" ContentType="application/vnd.openxmlformats-officedocument.drawingml.chartshapes+xml"/>
  <Override PartName="/ppt/charts/chart19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drawings/drawing6.xml" ContentType="application/vnd.openxmlformats-officedocument.drawingml.chartshapes+xml"/>
  <Override PartName="/ppt/charts/chart20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drawings/drawing7.xml" ContentType="application/vnd.openxmlformats-officedocument.drawingml.chartshapes+xml"/>
  <Override PartName="/ppt/charts/chart21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drawings/drawing8.xml" ContentType="application/vnd.openxmlformats-officedocument.drawingml.chartshapes+xml"/>
  <Override PartName="/ppt/charts/chart22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drawings/drawing9.xml" ContentType="application/vnd.openxmlformats-officedocument.drawingml.chartshapes+xml"/>
  <Override PartName="/ppt/charts/chart23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drawings/drawing10.xml" ContentType="application/vnd.openxmlformats-officedocument.drawingml.chartshapes+xml"/>
  <Override PartName="/ppt/charts/chart24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drawings/drawing11.xml" ContentType="application/vnd.openxmlformats-officedocument.drawingml.chartshapes+xml"/>
  <Override PartName="/ppt/charts/chart25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drawings/drawing12.xml" ContentType="application/vnd.openxmlformats-officedocument.drawingml.chartshapes+xml"/>
  <Override PartName="/ppt/charts/chart26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drawings/drawing13.xml" ContentType="application/vnd.openxmlformats-officedocument.drawingml.chartshapes+xml"/>
  <Override PartName="/ppt/charts/chart27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drawings/drawing14.xml" ContentType="application/vnd.openxmlformats-officedocument.drawingml.chartshapes+xml"/>
  <Override PartName="/ppt/charts/chart28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drawings/drawing15.xml" ContentType="application/vnd.openxmlformats-officedocument.drawingml.chartshapes+xml"/>
  <Override PartName="/ppt/charts/chart29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drawings/drawing16.xml" ContentType="application/vnd.openxmlformats-officedocument.drawingml.chartshapes+xml"/>
  <Override PartName="/ppt/charts/chart30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drawings/drawing17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38"/>
  </p:notesMasterIdLst>
  <p:handoutMasterIdLst>
    <p:handoutMasterId r:id="rId39"/>
  </p:handoutMasterIdLst>
  <p:sldIdLst>
    <p:sldId id="368" r:id="rId2"/>
    <p:sldId id="369" r:id="rId3"/>
    <p:sldId id="370" r:id="rId4"/>
    <p:sldId id="371" r:id="rId5"/>
    <p:sldId id="373" r:id="rId6"/>
    <p:sldId id="793" r:id="rId7"/>
    <p:sldId id="796" r:id="rId8"/>
    <p:sldId id="376" r:id="rId9"/>
    <p:sldId id="349" r:id="rId10"/>
    <p:sldId id="799" r:id="rId11"/>
    <p:sldId id="801" r:id="rId12"/>
    <p:sldId id="802" r:id="rId13"/>
    <p:sldId id="803" r:id="rId14"/>
    <p:sldId id="804" r:id="rId15"/>
    <p:sldId id="805" r:id="rId16"/>
    <p:sldId id="808" r:id="rId17"/>
    <p:sldId id="819" r:id="rId18"/>
    <p:sldId id="820" r:id="rId19"/>
    <p:sldId id="824" r:id="rId20"/>
    <p:sldId id="380" r:id="rId21"/>
    <p:sldId id="821" r:id="rId22"/>
    <p:sldId id="822" r:id="rId23"/>
    <p:sldId id="823" r:id="rId24"/>
    <p:sldId id="810" r:id="rId25"/>
    <p:sldId id="811" r:id="rId26"/>
    <p:sldId id="812" r:id="rId27"/>
    <p:sldId id="813" r:id="rId28"/>
    <p:sldId id="814" r:id="rId29"/>
    <p:sldId id="815" r:id="rId30"/>
    <p:sldId id="816" r:id="rId31"/>
    <p:sldId id="417" r:id="rId32"/>
    <p:sldId id="809" r:id="rId33"/>
    <p:sldId id="817" r:id="rId34"/>
    <p:sldId id="818" r:id="rId35"/>
    <p:sldId id="426" r:id="rId36"/>
    <p:sldId id="427" r:id="rId37"/>
  </p:sldIdLst>
  <p:sldSz cx="120697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orient="horz" pos="672" userDrawn="1">
          <p15:clr>
            <a:srgbClr val="A4A3A4"/>
          </p15:clr>
        </p15:guide>
        <p15:guide id="3" pos="153">
          <p15:clr>
            <a:srgbClr val="A4A3A4"/>
          </p15:clr>
        </p15:guide>
        <p15:guide id="4" pos="7402" userDrawn="1">
          <p15:clr>
            <a:srgbClr val="A4A3A4"/>
          </p15:clr>
        </p15:guide>
        <p15:guide id="5" orient="horz" pos="816" userDrawn="1">
          <p15:clr>
            <a:srgbClr val="A4A3A4"/>
          </p15:clr>
        </p15:guide>
        <p15:guide id="6" orient="horz" pos="3803" userDrawn="1">
          <p15:clr>
            <a:srgbClr val="A4A3A4"/>
          </p15:clr>
        </p15:guide>
        <p15:guide id="7" orient="horz" pos="2832" userDrawn="1">
          <p15:clr>
            <a:srgbClr val="A4A3A4"/>
          </p15:clr>
        </p15:guide>
        <p15:guide id="8" orient="horz" pos="1125" userDrawn="1">
          <p15:clr>
            <a:srgbClr val="A4A3A4"/>
          </p15:clr>
        </p15:guide>
        <p15:guide id="9" pos="606" userDrawn="1">
          <p15:clr>
            <a:srgbClr val="A4A3A4"/>
          </p15:clr>
        </p15:guide>
        <p15:guide id="10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F69"/>
    <a:srgbClr val="DEA6A6"/>
    <a:srgbClr val="BFCDA3"/>
    <a:srgbClr val="EFBD92"/>
    <a:srgbClr val="001542"/>
    <a:srgbClr val="82B74A"/>
    <a:srgbClr val="FFFFFF"/>
    <a:srgbClr val="213A5A"/>
    <a:srgbClr val="919D79"/>
    <a:srgbClr val="27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44" autoAdjust="0"/>
    <p:restoredTop sz="93634" autoAdjust="0"/>
  </p:normalViewPr>
  <p:slideViewPr>
    <p:cSldViewPr showGuides="1">
      <p:cViewPr varScale="1">
        <p:scale>
          <a:sx n="65" d="100"/>
          <a:sy n="65" d="100"/>
        </p:scale>
        <p:origin x="1308" y="66"/>
      </p:cViewPr>
      <p:guideLst>
        <p:guide orient="horz" pos="2352"/>
        <p:guide orient="horz" pos="672"/>
        <p:guide pos="153"/>
        <p:guide pos="7402"/>
        <p:guide orient="horz" pos="816"/>
        <p:guide orient="horz" pos="3803"/>
        <p:guide orient="horz" pos="2832"/>
        <p:guide orient="horz" pos="1125"/>
        <p:guide pos="60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83" d="80"/>
        <a:sy n="83" d="80"/>
      </p:scale>
      <p:origin x="0" y="-5856"/>
    </p:cViewPr>
  </p:sorterViewPr>
  <p:notesViewPr>
    <p:cSldViewPr showGuides="1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8.xml"/><Relationship Id="rId1" Type="http://schemas.microsoft.com/office/2011/relationships/chartStyle" Target="style8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11.xml"/><Relationship Id="rId1" Type="http://schemas.microsoft.com/office/2011/relationships/chartStyle" Target="style11.xml"/><Relationship Id="rId5" Type="http://schemas.openxmlformats.org/officeDocument/2006/relationships/chartUserShapes" Target="../drawings/drawing2.xml"/><Relationship Id="rId4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12.xml"/><Relationship Id="rId1" Type="http://schemas.microsoft.com/office/2011/relationships/chartStyle" Target="style12.xml"/><Relationship Id="rId5" Type="http://schemas.openxmlformats.org/officeDocument/2006/relationships/chartUserShapes" Target="../drawings/drawing3.xml"/><Relationship Id="rId4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14.xml"/><Relationship Id="rId1" Type="http://schemas.microsoft.com/office/2011/relationships/chartStyle" Target="style14.xml"/><Relationship Id="rId5" Type="http://schemas.openxmlformats.org/officeDocument/2006/relationships/chartUserShapes" Target="../drawings/drawing4.xml"/><Relationship Id="rId4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chartUserShapes" Target="../drawings/drawing5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chartUserShapes" Target="../drawings/drawing6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chartUserShapes" Target="../drawings/drawing7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chartUserShapes" Target="../drawings/drawing8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chartUserShapes" Target="../drawings/drawing9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1.xml"/><Relationship Id="rId1" Type="http://schemas.microsoft.com/office/2011/relationships/chartStyle" Target="style21.xml"/><Relationship Id="rId4" Type="http://schemas.openxmlformats.org/officeDocument/2006/relationships/chartUserShapes" Target="../drawings/drawing10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2.xml"/><Relationship Id="rId1" Type="http://schemas.microsoft.com/office/2011/relationships/chartStyle" Target="style22.xml"/><Relationship Id="rId4" Type="http://schemas.openxmlformats.org/officeDocument/2006/relationships/chartUserShapes" Target="../drawings/drawing11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3.xml"/><Relationship Id="rId1" Type="http://schemas.microsoft.com/office/2011/relationships/chartStyle" Target="style23.xml"/><Relationship Id="rId4" Type="http://schemas.openxmlformats.org/officeDocument/2006/relationships/chartUserShapes" Target="../drawings/drawing12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4.xml"/><Relationship Id="rId1" Type="http://schemas.microsoft.com/office/2011/relationships/chartStyle" Target="style24.xml"/><Relationship Id="rId4" Type="http://schemas.openxmlformats.org/officeDocument/2006/relationships/chartUserShapes" Target="../drawings/drawing13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5.xml"/><Relationship Id="rId1" Type="http://schemas.microsoft.com/office/2011/relationships/chartStyle" Target="style25.xml"/><Relationship Id="rId4" Type="http://schemas.openxmlformats.org/officeDocument/2006/relationships/chartUserShapes" Target="../drawings/drawing14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6.xml"/><Relationship Id="rId1" Type="http://schemas.microsoft.com/office/2011/relationships/chartStyle" Target="style26.xml"/><Relationship Id="rId4" Type="http://schemas.openxmlformats.org/officeDocument/2006/relationships/chartUserShapes" Target="../drawings/drawing15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7.xml"/><Relationship Id="rId1" Type="http://schemas.microsoft.com/office/2011/relationships/chartStyle" Target="style27.xml"/><Relationship Id="rId4" Type="http://schemas.openxmlformats.org/officeDocument/2006/relationships/chartUserShapes" Target="../drawings/drawing16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28.xml"/><Relationship Id="rId1" Type="http://schemas.microsoft.com/office/2011/relationships/chartStyle" Target="style28.xml"/><Relationship Id="rId4" Type="http://schemas.openxmlformats.org/officeDocument/2006/relationships/chartUserShapes" Target="../drawings/drawing17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344570492729763E-2"/>
          <c:y val="0.13741191333323774"/>
          <c:w val="0.91796360329660465"/>
          <c:h val="0.5023767942666183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Error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Sheet1!$A$2:$A$158</c:f>
              <c:numCache>
                <c:formatCode>m/d/yyyy</c:formatCode>
                <c:ptCount val="156"/>
                <c:pt idx="0">
                  <c:v>43472</c:v>
                </c:pt>
                <c:pt idx="1">
                  <c:v>43479</c:v>
                </c:pt>
                <c:pt idx="2">
                  <c:v>43486</c:v>
                </c:pt>
                <c:pt idx="3">
                  <c:v>43493</c:v>
                </c:pt>
                <c:pt idx="4">
                  <c:v>43500</c:v>
                </c:pt>
                <c:pt idx="5">
                  <c:v>43507</c:v>
                </c:pt>
                <c:pt idx="6">
                  <c:v>43514</c:v>
                </c:pt>
                <c:pt idx="7">
                  <c:v>43521</c:v>
                </c:pt>
                <c:pt idx="8">
                  <c:v>43528</c:v>
                </c:pt>
                <c:pt idx="9">
                  <c:v>43535</c:v>
                </c:pt>
                <c:pt idx="10">
                  <c:v>43542</c:v>
                </c:pt>
                <c:pt idx="11">
                  <c:v>43549</c:v>
                </c:pt>
                <c:pt idx="12">
                  <c:v>43556</c:v>
                </c:pt>
                <c:pt idx="13">
                  <c:v>43563</c:v>
                </c:pt>
                <c:pt idx="14">
                  <c:v>43570</c:v>
                </c:pt>
                <c:pt idx="15">
                  <c:v>43577</c:v>
                </c:pt>
                <c:pt idx="16">
                  <c:v>43584</c:v>
                </c:pt>
                <c:pt idx="17">
                  <c:v>43591</c:v>
                </c:pt>
                <c:pt idx="18">
                  <c:v>43598</c:v>
                </c:pt>
                <c:pt idx="19">
                  <c:v>43605</c:v>
                </c:pt>
                <c:pt idx="20">
                  <c:v>43612</c:v>
                </c:pt>
                <c:pt idx="21">
                  <c:v>43619</c:v>
                </c:pt>
                <c:pt idx="22">
                  <c:v>43626</c:v>
                </c:pt>
                <c:pt idx="23">
                  <c:v>43633</c:v>
                </c:pt>
                <c:pt idx="24">
                  <c:v>43640</c:v>
                </c:pt>
                <c:pt idx="25">
                  <c:v>43647</c:v>
                </c:pt>
                <c:pt idx="26">
                  <c:v>43654</c:v>
                </c:pt>
                <c:pt idx="27">
                  <c:v>43661</c:v>
                </c:pt>
                <c:pt idx="28">
                  <c:v>43668</c:v>
                </c:pt>
                <c:pt idx="29">
                  <c:v>43675</c:v>
                </c:pt>
                <c:pt idx="30">
                  <c:v>43682</c:v>
                </c:pt>
                <c:pt idx="31">
                  <c:v>43689</c:v>
                </c:pt>
                <c:pt idx="32">
                  <c:v>43696</c:v>
                </c:pt>
                <c:pt idx="33">
                  <c:v>43703</c:v>
                </c:pt>
                <c:pt idx="34">
                  <c:v>43710</c:v>
                </c:pt>
                <c:pt idx="35">
                  <c:v>43717</c:v>
                </c:pt>
                <c:pt idx="36">
                  <c:v>43724</c:v>
                </c:pt>
                <c:pt idx="37">
                  <c:v>43731</c:v>
                </c:pt>
                <c:pt idx="38">
                  <c:v>43738</c:v>
                </c:pt>
                <c:pt idx="39">
                  <c:v>43745</c:v>
                </c:pt>
                <c:pt idx="40">
                  <c:v>43752</c:v>
                </c:pt>
                <c:pt idx="41">
                  <c:v>43759</c:v>
                </c:pt>
                <c:pt idx="42">
                  <c:v>43766</c:v>
                </c:pt>
                <c:pt idx="43">
                  <c:v>43773</c:v>
                </c:pt>
                <c:pt idx="44">
                  <c:v>43780</c:v>
                </c:pt>
                <c:pt idx="45">
                  <c:v>43787</c:v>
                </c:pt>
                <c:pt idx="46">
                  <c:v>43794</c:v>
                </c:pt>
                <c:pt idx="47">
                  <c:v>43801</c:v>
                </c:pt>
                <c:pt idx="48">
                  <c:v>43808</c:v>
                </c:pt>
                <c:pt idx="49">
                  <c:v>43815</c:v>
                </c:pt>
                <c:pt idx="50">
                  <c:v>43822</c:v>
                </c:pt>
                <c:pt idx="51">
                  <c:v>43829</c:v>
                </c:pt>
                <c:pt idx="52">
                  <c:v>43836</c:v>
                </c:pt>
                <c:pt idx="53">
                  <c:v>43843</c:v>
                </c:pt>
                <c:pt idx="54">
                  <c:v>43850</c:v>
                </c:pt>
                <c:pt idx="55">
                  <c:v>43857</c:v>
                </c:pt>
                <c:pt idx="56">
                  <c:v>43864</c:v>
                </c:pt>
                <c:pt idx="57">
                  <c:v>43871</c:v>
                </c:pt>
                <c:pt idx="58">
                  <c:v>43878</c:v>
                </c:pt>
                <c:pt idx="59">
                  <c:v>43885</c:v>
                </c:pt>
                <c:pt idx="60">
                  <c:v>43892</c:v>
                </c:pt>
                <c:pt idx="61">
                  <c:v>43899</c:v>
                </c:pt>
                <c:pt idx="62">
                  <c:v>43906</c:v>
                </c:pt>
                <c:pt idx="63">
                  <c:v>43913</c:v>
                </c:pt>
                <c:pt idx="64">
                  <c:v>43920</c:v>
                </c:pt>
                <c:pt idx="65">
                  <c:v>43927</c:v>
                </c:pt>
                <c:pt idx="66">
                  <c:v>43934</c:v>
                </c:pt>
                <c:pt idx="67">
                  <c:v>43941</c:v>
                </c:pt>
                <c:pt idx="68">
                  <c:v>43948</c:v>
                </c:pt>
                <c:pt idx="69">
                  <c:v>43955</c:v>
                </c:pt>
                <c:pt idx="70">
                  <c:v>43962</c:v>
                </c:pt>
                <c:pt idx="71">
                  <c:v>43969</c:v>
                </c:pt>
                <c:pt idx="72">
                  <c:v>43976</c:v>
                </c:pt>
                <c:pt idx="73">
                  <c:v>43983</c:v>
                </c:pt>
                <c:pt idx="74">
                  <c:v>43990</c:v>
                </c:pt>
                <c:pt idx="75">
                  <c:v>43997</c:v>
                </c:pt>
                <c:pt idx="76">
                  <c:v>44004</c:v>
                </c:pt>
                <c:pt idx="77">
                  <c:v>44011</c:v>
                </c:pt>
                <c:pt idx="78">
                  <c:v>44018</c:v>
                </c:pt>
                <c:pt idx="79">
                  <c:v>44025</c:v>
                </c:pt>
                <c:pt idx="80">
                  <c:v>44032</c:v>
                </c:pt>
                <c:pt idx="81">
                  <c:v>44039</c:v>
                </c:pt>
                <c:pt idx="82">
                  <c:v>44046</c:v>
                </c:pt>
                <c:pt idx="83">
                  <c:v>44053</c:v>
                </c:pt>
                <c:pt idx="84">
                  <c:v>44060</c:v>
                </c:pt>
                <c:pt idx="85">
                  <c:v>44067</c:v>
                </c:pt>
                <c:pt idx="86">
                  <c:v>44074</c:v>
                </c:pt>
                <c:pt idx="87">
                  <c:v>44081</c:v>
                </c:pt>
                <c:pt idx="88">
                  <c:v>44088</c:v>
                </c:pt>
                <c:pt idx="89">
                  <c:v>44095</c:v>
                </c:pt>
                <c:pt idx="90">
                  <c:v>44102</c:v>
                </c:pt>
                <c:pt idx="91">
                  <c:v>44109</c:v>
                </c:pt>
                <c:pt idx="92">
                  <c:v>44116</c:v>
                </c:pt>
                <c:pt idx="93">
                  <c:v>44123</c:v>
                </c:pt>
                <c:pt idx="94">
                  <c:v>44130</c:v>
                </c:pt>
                <c:pt idx="95">
                  <c:v>44137</c:v>
                </c:pt>
                <c:pt idx="96">
                  <c:v>44144</c:v>
                </c:pt>
                <c:pt idx="97">
                  <c:v>44151</c:v>
                </c:pt>
                <c:pt idx="98">
                  <c:v>44158</c:v>
                </c:pt>
                <c:pt idx="99">
                  <c:v>44165</c:v>
                </c:pt>
                <c:pt idx="100">
                  <c:v>44172</c:v>
                </c:pt>
                <c:pt idx="101">
                  <c:v>44179</c:v>
                </c:pt>
                <c:pt idx="102">
                  <c:v>44186</c:v>
                </c:pt>
                <c:pt idx="103">
                  <c:v>44193</c:v>
                </c:pt>
                <c:pt idx="104">
                  <c:v>44200</c:v>
                </c:pt>
                <c:pt idx="105">
                  <c:v>44207</c:v>
                </c:pt>
                <c:pt idx="106">
                  <c:v>44214</c:v>
                </c:pt>
                <c:pt idx="107">
                  <c:v>44221</c:v>
                </c:pt>
                <c:pt idx="108">
                  <c:v>44228</c:v>
                </c:pt>
                <c:pt idx="109">
                  <c:v>44235</c:v>
                </c:pt>
                <c:pt idx="110">
                  <c:v>44242</c:v>
                </c:pt>
                <c:pt idx="111">
                  <c:v>44249</c:v>
                </c:pt>
                <c:pt idx="112">
                  <c:v>44256</c:v>
                </c:pt>
                <c:pt idx="113">
                  <c:v>44263</c:v>
                </c:pt>
                <c:pt idx="114">
                  <c:v>44270</c:v>
                </c:pt>
                <c:pt idx="115">
                  <c:v>44277</c:v>
                </c:pt>
                <c:pt idx="116">
                  <c:v>44284</c:v>
                </c:pt>
                <c:pt idx="117">
                  <c:v>44291</c:v>
                </c:pt>
                <c:pt idx="118">
                  <c:v>44298</c:v>
                </c:pt>
                <c:pt idx="119">
                  <c:v>44305</c:v>
                </c:pt>
                <c:pt idx="120">
                  <c:v>44312</c:v>
                </c:pt>
                <c:pt idx="121">
                  <c:v>44319</c:v>
                </c:pt>
                <c:pt idx="122">
                  <c:v>44326</c:v>
                </c:pt>
                <c:pt idx="123">
                  <c:v>44333</c:v>
                </c:pt>
                <c:pt idx="124">
                  <c:v>44340</c:v>
                </c:pt>
                <c:pt idx="125">
                  <c:v>44347</c:v>
                </c:pt>
                <c:pt idx="126">
                  <c:v>44354</c:v>
                </c:pt>
                <c:pt idx="127">
                  <c:v>44361</c:v>
                </c:pt>
                <c:pt idx="128">
                  <c:v>44368</c:v>
                </c:pt>
                <c:pt idx="129">
                  <c:v>44375</c:v>
                </c:pt>
                <c:pt idx="130">
                  <c:v>44382</c:v>
                </c:pt>
                <c:pt idx="131">
                  <c:v>44389</c:v>
                </c:pt>
                <c:pt idx="132">
                  <c:v>44396</c:v>
                </c:pt>
                <c:pt idx="133">
                  <c:v>44403</c:v>
                </c:pt>
                <c:pt idx="134">
                  <c:v>44410</c:v>
                </c:pt>
                <c:pt idx="135">
                  <c:v>44417</c:v>
                </c:pt>
                <c:pt idx="136">
                  <c:v>44424</c:v>
                </c:pt>
                <c:pt idx="137">
                  <c:v>44431</c:v>
                </c:pt>
                <c:pt idx="138">
                  <c:v>44438</c:v>
                </c:pt>
                <c:pt idx="139">
                  <c:v>44445</c:v>
                </c:pt>
                <c:pt idx="140">
                  <c:v>44452</c:v>
                </c:pt>
                <c:pt idx="141">
                  <c:v>44459</c:v>
                </c:pt>
                <c:pt idx="142">
                  <c:v>44466</c:v>
                </c:pt>
                <c:pt idx="143">
                  <c:v>44473</c:v>
                </c:pt>
                <c:pt idx="144">
                  <c:v>44480</c:v>
                </c:pt>
                <c:pt idx="145">
                  <c:v>44487</c:v>
                </c:pt>
                <c:pt idx="146">
                  <c:v>44494</c:v>
                </c:pt>
                <c:pt idx="147">
                  <c:v>44501</c:v>
                </c:pt>
                <c:pt idx="148">
                  <c:v>44508</c:v>
                </c:pt>
                <c:pt idx="149">
                  <c:v>44515</c:v>
                </c:pt>
                <c:pt idx="150">
                  <c:v>44522</c:v>
                </c:pt>
                <c:pt idx="151">
                  <c:v>44529</c:v>
                </c:pt>
                <c:pt idx="152">
                  <c:v>44536</c:v>
                </c:pt>
                <c:pt idx="153">
                  <c:v>44543</c:v>
                </c:pt>
                <c:pt idx="154">
                  <c:v>44550</c:v>
                </c:pt>
                <c:pt idx="155">
                  <c:v>44557</c:v>
                </c:pt>
              </c:numCache>
            </c:numRef>
          </c:cat>
          <c:val>
            <c:numRef>
              <c:f>Sheet1!$D$2:$D$158</c:f>
              <c:numCache>
                <c:formatCode>0.000</c:formatCode>
                <c:ptCount val="156"/>
                <c:pt idx="0">
                  <c:v>32626.913010800257</c:v>
                </c:pt>
                <c:pt idx="1">
                  <c:v>-108077.65478290012</c:v>
                </c:pt>
                <c:pt idx="2">
                  <c:v>-1135748.9519110001</c:v>
                </c:pt>
                <c:pt idx="3">
                  <c:v>-297096.25122569967</c:v>
                </c:pt>
                <c:pt idx="4">
                  <c:v>-260680.11772230035</c:v>
                </c:pt>
                <c:pt idx="5">
                  <c:v>-438521.98025439959</c:v>
                </c:pt>
                <c:pt idx="6">
                  <c:v>-219237.99717460014</c:v>
                </c:pt>
                <c:pt idx="7">
                  <c:v>-318740.62158899941</c:v>
                </c:pt>
                <c:pt idx="8">
                  <c:v>-488215.42918179929</c:v>
                </c:pt>
                <c:pt idx="9">
                  <c:v>-641052.69008780038</c:v>
                </c:pt>
                <c:pt idx="10">
                  <c:v>-478296.00416289968</c:v>
                </c:pt>
                <c:pt idx="11">
                  <c:v>1472089.4859995004</c:v>
                </c:pt>
                <c:pt idx="12">
                  <c:v>956702.46245880052</c:v>
                </c:pt>
                <c:pt idx="13">
                  <c:v>-33327.841486899648</c:v>
                </c:pt>
                <c:pt idx="14">
                  <c:v>-9.0581600088626146E-2</c:v>
                </c:pt>
                <c:pt idx="15">
                  <c:v>-782542.32156379987</c:v>
                </c:pt>
                <c:pt idx="16">
                  <c:v>18972.095118700061</c:v>
                </c:pt>
                <c:pt idx="17">
                  <c:v>-227115.78848769981</c:v>
                </c:pt>
                <c:pt idx="18">
                  <c:v>-1031265.4192762002</c:v>
                </c:pt>
                <c:pt idx="19">
                  <c:v>284803.21557499981</c:v>
                </c:pt>
                <c:pt idx="20">
                  <c:v>883315.09070360009</c:v>
                </c:pt>
                <c:pt idx="21">
                  <c:v>887291.80211879965</c:v>
                </c:pt>
                <c:pt idx="22">
                  <c:v>-418605.73950199969</c:v>
                </c:pt>
                <c:pt idx="23">
                  <c:v>403672.55532879988</c:v>
                </c:pt>
                <c:pt idx="24">
                  <c:v>-250962.87894369988</c:v>
                </c:pt>
                <c:pt idx="25">
                  <c:v>452257.82474260032</c:v>
                </c:pt>
                <c:pt idx="26">
                  <c:v>-243068.57400800008</c:v>
                </c:pt>
                <c:pt idx="27">
                  <c:v>-145058.99247719999</c:v>
                </c:pt>
                <c:pt idx="28">
                  <c:v>904395.94520309987</c:v>
                </c:pt>
                <c:pt idx="29">
                  <c:v>-389497.53684129985</c:v>
                </c:pt>
                <c:pt idx="30">
                  <c:v>-385337.54343750002</c:v>
                </c:pt>
                <c:pt idx="31">
                  <c:v>609363.32120399969</c:v>
                </c:pt>
                <c:pt idx="32">
                  <c:v>244539.86603590008</c:v>
                </c:pt>
                <c:pt idx="33">
                  <c:v>712968.53219020041</c:v>
                </c:pt>
                <c:pt idx="34">
                  <c:v>-59512.383056300227</c:v>
                </c:pt>
                <c:pt idx="35">
                  <c:v>-52231.719248999842</c:v>
                </c:pt>
                <c:pt idx="36">
                  <c:v>375892.15949489968</c:v>
                </c:pt>
                <c:pt idx="37">
                  <c:v>345510.34762130026</c:v>
                </c:pt>
                <c:pt idx="38">
                  <c:v>464936.11605409998</c:v>
                </c:pt>
                <c:pt idx="39">
                  <c:v>-344236.1755725001</c:v>
                </c:pt>
                <c:pt idx="40">
                  <c:v>392153.5453424002</c:v>
                </c:pt>
                <c:pt idx="41">
                  <c:v>0.2244632001966238</c:v>
                </c:pt>
                <c:pt idx="42">
                  <c:v>-98159.164900700096</c:v>
                </c:pt>
                <c:pt idx="43">
                  <c:v>142275.30088560004</c:v>
                </c:pt>
                <c:pt idx="44">
                  <c:v>2.8669499792158604E-2</c:v>
                </c:pt>
                <c:pt idx="45">
                  <c:v>1026788.7259181002</c:v>
                </c:pt>
                <c:pt idx="46">
                  <c:v>93288.630333200097</c:v>
                </c:pt>
                <c:pt idx="47">
                  <c:v>140119.39494169969</c:v>
                </c:pt>
                <c:pt idx="48">
                  <c:v>318740.73347599991</c:v>
                </c:pt>
                <c:pt idx="49">
                  <c:v>0.11654669977724552</c:v>
                </c:pt>
                <c:pt idx="50">
                  <c:v>0.32763420045375824</c:v>
                </c:pt>
                <c:pt idx="51">
                  <c:v>-280472.67842669971</c:v>
                </c:pt>
                <c:pt idx="52">
                  <c:v>-137372.64239499997</c:v>
                </c:pt>
                <c:pt idx="53">
                  <c:v>417845.53102000011</c:v>
                </c:pt>
                <c:pt idx="54">
                  <c:v>-598942.57995729987</c:v>
                </c:pt>
                <c:pt idx="55">
                  <c:v>-888118.81492300006</c:v>
                </c:pt>
                <c:pt idx="56">
                  <c:v>-589247.20470019989</c:v>
                </c:pt>
                <c:pt idx="57">
                  <c:v>-0.13983260001987219</c:v>
                </c:pt>
                <c:pt idx="58">
                  <c:v>-821024.28885609983</c:v>
                </c:pt>
                <c:pt idx="59">
                  <c:v>678074.44302969985</c:v>
                </c:pt>
                <c:pt idx="60">
                  <c:v>11723.093810100108</c:v>
                </c:pt>
                <c:pt idx="61">
                  <c:v>-154025.89385330025</c:v>
                </c:pt>
                <c:pt idx="62">
                  <c:v>238419.92328170035</c:v>
                </c:pt>
                <c:pt idx="63">
                  <c:v>652216.26202039979</c:v>
                </c:pt>
                <c:pt idx="64">
                  <c:v>871982.01078480016</c:v>
                </c:pt>
                <c:pt idx="65">
                  <c:v>-203010.45235410007</c:v>
                </c:pt>
                <c:pt idx="66">
                  <c:v>-5716.9077244000509</c:v>
                </c:pt>
                <c:pt idx="67">
                  <c:v>-235215.14612789918</c:v>
                </c:pt>
                <c:pt idx="68">
                  <c:v>87347.11808559997</c:v>
                </c:pt>
                <c:pt idx="69">
                  <c:v>249696.74686019961</c:v>
                </c:pt>
                <c:pt idx="70">
                  <c:v>1141472.0318964999</c:v>
                </c:pt>
                <c:pt idx="71">
                  <c:v>-53838.973077599891</c:v>
                </c:pt>
                <c:pt idx="72">
                  <c:v>-596553.93731380021</c:v>
                </c:pt>
                <c:pt idx="73">
                  <c:v>696017.62093039975</c:v>
                </c:pt>
                <c:pt idx="74">
                  <c:v>-106788.24221879989</c:v>
                </c:pt>
                <c:pt idx="75">
                  <c:v>-1141116.3548681</c:v>
                </c:pt>
                <c:pt idx="76">
                  <c:v>797971.87470350042</c:v>
                </c:pt>
                <c:pt idx="77">
                  <c:v>-1275245.8843356001</c:v>
                </c:pt>
                <c:pt idx="78">
                  <c:v>641185.31305570016</c:v>
                </c:pt>
                <c:pt idx="79">
                  <c:v>-309513.71651369985</c:v>
                </c:pt>
                <c:pt idx="80">
                  <c:v>558423.15808469942</c:v>
                </c:pt>
                <c:pt idx="81">
                  <c:v>278464.73084119987</c:v>
                </c:pt>
                <c:pt idx="82">
                  <c:v>283027.29817859968</c:v>
                </c:pt>
                <c:pt idx="83">
                  <c:v>-166294.49553720001</c:v>
                </c:pt>
                <c:pt idx="84">
                  <c:v>-38388.960051700007</c:v>
                </c:pt>
                <c:pt idx="85">
                  <c:v>-304369.03587210039</c:v>
                </c:pt>
                <c:pt idx="86">
                  <c:v>-350557.81321519986</c:v>
                </c:pt>
                <c:pt idx="87">
                  <c:v>123714.44575700024</c:v>
                </c:pt>
                <c:pt idx="88">
                  <c:v>-27769.159494200023</c:v>
                </c:pt>
                <c:pt idx="89">
                  <c:v>347404.4183013998</c:v>
                </c:pt>
                <c:pt idx="90">
                  <c:v>251713.45899260044</c:v>
                </c:pt>
                <c:pt idx="91">
                  <c:v>634996.91020789975</c:v>
                </c:pt>
                <c:pt idx="92">
                  <c:v>173683.5190014001</c:v>
                </c:pt>
                <c:pt idx="93">
                  <c:v>5342.6998372999951</c:v>
                </c:pt>
                <c:pt idx="94">
                  <c:v>407159.54392229998</c:v>
                </c:pt>
                <c:pt idx="95">
                  <c:v>0.15873949974775314</c:v>
                </c:pt>
                <c:pt idx="96">
                  <c:v>233840.44261249993</c:v>
                </c:pt>
                <c:pt idx="97">
                  <c:v>-675978.98435859988</c:v>
                </c:pt>
                <c:pt idx="98">
                  <c:v>-483104.90463520028</c:v>
                </c:pt>
                <c:pt idx="99">
                  <c:v>663838.1744419001</c:v>
                </c:pt>
                <c:pt idx="100">
                  <c:v>-11797.089603699744</c:v>
                </c:pt>
                <c:pt idx="101">
                  <c:v>-610544.42342210002</c:v>
                </c:pt>
                <c:pt idx="102">
                  <c:v>-5.3655999712646008E-2</c:v>
                </c:pt>
                <c:pt idx="103">
                  <c:v>324407.29496620037</c:v>
                </c:pt>
                <c:pt idx="104">
                  <c:v>260783.6545243999</c:v>
                </c:pt>
                <c:pt idx="105">
                  <c:v>36739.224622800015</c:v>
                </c:pt>
                <c:pt idx="106">
                  <c:v>771175.97104040021</c:v>
                </c:pt>
                <c:pt idx="107">
                  <c:v>5716.6720325006172</c:v>
                </c:pt>
                <c:pt idx="108">
                  <c:v>501929.86259319959</c:v>
                </c:pt>
                <c:pt idx="109">
                  <c:v>-154727.94090189971</c:v>
                </c:pt>
                <c:pt idx="110">
                  <c:v>392193.12418859918</c:v>
                </c:pt>
                <c:pt idx="111">
                  <c:v>-929312.40772250015</c:v>
                </c:pt>
                <c:pt idx="112">
                  <c:v>-468761.75197869958</c:v>
                </c:pt>
                <c:pt idx="113">
                  <c:v>153707.41699639987</c:v>
                </c:pt>
                <c:pt idx="114">
                  <c:v>151088.55740909977</c:v>
                </c:pt>
                <c:pt idx="115">
                  <c:v>122563.82294979971</c:v>
                </c:pt>
                <c:pt idx="116">
                  <c:v>-49424.843265399802</c:v>
                </c:pt>
                <c:pt idx="117">
                  <c:v>301440.01726160012</c:v>
                </c:pt>
                <c:pt idx="118">
                  <c:v>18935.305280299857</c:v>
                </c:pt>
                <c:pt idx="119">
                  <c:v>62077.62196499994</c:v>
                </c:pt>
                <c:pt idx="120">
                  <c:v>-64697.828779899981</c:v>
                </c:pt>
                <c:pt idx="121">
                  <c:v>-11383.577196400147</c:v>
                </c:pt>
                <c:pt idx="122">
                  <c:v>707505.09102839977</c:v>
                </c:pt>
                <c:pt idx="123">
                  <c:v>-189501.75721149985</c:v>
                </c:pt>
                <c:pt idx="124">
                  <c:v>1048826.7076588995</c:v>
                </c:pt>
                <c:pt idx="125">
                  <c:v>-140255.66103530023</c:v>
                </c:pt>
                <c:pt idx="126">
                  <c:v>-22275.68084600009</c:v>
                </c:pt>
                <c:pt idx="127">
                  <c:v>-246408.38357370021</c:v>
                </c:pt>
                <c:pt idx="128">
                  <c:v>-771336.68367789965</c:v>
                </c:pt>
                <c:pt idx="129">
                  <c:v>172539.74413949996</c:v>
                </c:pt>
                <c:pt idx="130">
                  <c:v>-442868.99194809981</c:v>
                </c:pt>
                <c:pt idx="131">
                  <c:v>694851.24824510003</c:v>
                </c:pt>
                <c:pt idx="132">
                  <c:v>-748560.00447620032</c:v>
                </c:pt>
                <c:pt idx="133">
                  <c:v>13565.447184500052</c:v>
                </c:pt>
                <c:pt idx="134">
                  <c:v>10669.737723200116</c:v>
                </c:pt>
                <c:pt idx="135">
                  <c:v>-1002229.7328452002</c:v>
                </c:pt>
                <c:pt idx="136">
                  <c:v>712244.29513850017</c:v>
                </c:pt>
                <c:pt idx="137">
                  <c:v>-634379.57474620035</c:v>
                </c:pt>
                <c:pt idx="138">
                  <c:v>-31143.758184399921</c:v>
                </c:pt>
                <c:pt idx="139">
                  <c:v>-69544.740644300357</c:v>
                </c:pt>
                <c:pt idx="140">
                  <c:v>14544.9164386997</c:v>
                </c:pt>
                <c:pt idx="141">
                  <c:v>244652.67587700021</c:v>
                </c:pt>
                <c:pt idx="142">
                  <c:v>-34655.627428899985</c:v>
                </c:pt>
                <c:pt idx="143">
                  <c:v>-124367.1133804</c:v>
                </c:pt>
                <c:pt idx="144">
                  <c:v>280231.23467309959</c:v>
                </c:pt>
                <c:pt idx="145">
                  <c:v>-238998.94594920008</c:v>
                </c:pt>
                <c:pt idx="146">
                  <c:v>385272.85804630024</c:v>
                </c:pt>
                <c:pt idx="147">
                  <c:v>-371755.29021560028</c:v>
                </c:pt>
                <c:pt idx="148">
                  <c:v>-213259.01508180005</c:v>
                </c:pt>
                <c:pt idx="149">
                  <c:v>64356.828232000116</c:v>
                </c:pt>
                <c:pt idx="150">
                  <c:v>-680229.21577090025</c:v>
                </c:pt>
                <c:pt idx="151">
                  <c:v>-415926.86670870055</c:v>
                </c:pt>
                <c:pt idx="152">
                  <c:v>-934668.13200900005</c:v>
                </c:pt>
                <c:pt idx="153">
                  <c:v>-1158012.9918635003</c:v>
                </c:pt>
                <c:pt idx="154">
                  <c:v>-294998.34224110004</c:v>
                </c:pt>
                <c:pt idx="155">
                  <c:v>294998.48480019998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028-4D3A-9BA1-6E0FCC92F9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955199408"/>
        <c:axId val="-955192880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 cmpd="sng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6"/>
                <c:pt idx="0">
                  <c:v>43472</c:v>
                </c:pt>
                <c:pt idx="1">
                  <c:v>43479</c:v>
                </c:pt>
                <c:pt idx="2">
                  <c:v>43486</c:v>
                </c:pt>
                <c:pt idx="3">
                  <c:v>43493</c:v>
                </c:pt>
                <c:pt idx="4">
                  <c:v>43500</c:v>
                </c:pt>
                <c:pt idx="5">
                  <c:v>43507</c:v>
                </c:pt>
                <c:pt idx="6">
                  <c:v>43514</c:v>
                </c:pt>
                <c:pt idx="7">
                  <c:v>43521</c:v>
                </c:pt>
                <c:pt idx="8">
                  <c:v>43528</c:v>
                </c:pt>
                <c:pt idx="9">
                  <c:v>43535</c:v>
                </c:pt>
                <c:pt idx="10">
                  <c:v>43542</c:v>
                </c:pt>
                <c:pt idx="11">
                  <c:v>43549</c:v>
                </c:pt>
                <c:pt idx="12">
                  <c:v>43556</c:v>
                </c:pt>
                <c:pt idx="13">
                  <c:v>43563</c:v>
                </c:pt>
                <c:pt idx="14">
                  <c:v>43570</c:v>
                </c:pt>
                <c:pt idx="15">
                  <c:v>43577</c:v>
                </c:pt>
                <c:pt idx="16">
                  <c:v>43584</c:v>
                </c:pt>
                <c:pt idx="17">
                  <c:v>43591</c:v>
                </c:pt>
                <c:pt idx="18">
                  <c:v>43598</c:v>
                </c:pt>
                <c:pt idx="19">
                  <c:v>43605</c:v>
                </c:pt>
                <c:pt idx="20">
                  <c:v>43612</c:v>
                </c:pt>
                <c:pt idx="21">
                  <c:v>43619</c:v>
                </c:pt>
                <c:pt idx="22">
                  <c:v>43626</c:v>
                </c:pt>
                <c:pt idx="23">
                  <c:v>43633</c:v>
                </c:pt>
                <c:pt idx="24">
                  <c:v>43640</c:v>
                </c:pt>
                <c:pt idx="25">
                  <c:v>43647</c:v>
                </c:pt>
                <c:pt idx="26">
                  <c:v>43654</c:v>
                </c:pt>
                <c:pt idx="27">
                  <c:v>43661</c:v>
                </c:pt>
                <c:pt idx="28">
                  <c:v>43668</c:v>
                </c:pt>
                <c:pt idx="29">
                  <c:v>43675</c:v>
                </c:pt>
                <c:pt idx="30">
                  <c:v>43682</c:v>
                </c:pt>
                <c:pt idx="31">
                  <c:v>43689</c:v>
                </c:pt>
                <c:pt idx="32">
                  <c:v>43696</c:v>
                </c:pt>
                <c:pt idx="33">
                  <c:v>43703</c:v>
                </c:pt>
                <c:pt idx="34">
                  <c:v>43710</c:v>
                </c:pt>
                <c:pt idx="35">
                  <c:v>43717</c:v>
                </c:pt>
                <c:pt idx="36">
                  <c:v>43724</c:v>
                </c:pt>
                <c:pt idx="37">
                  <c:v>43731</c:v>
                </c:pt>
                <c:pt idx="38">
                  <c:v>43738</c:v>
                </c:pt>
                <c:pt idx="39">
                  <c:v>43745</c:v>
                </c:pt>
                <c:pt idx="40">
                  <c:v>43752</c:v>
                </c:pt>
                <c:pt idx="41">
                  <c:v>43759</c:v>
                </c:pt>
                <c:pt idx="42">
                  <c:v>43766</c:v>
                </c:pt>
                <c:pt idx="43">
                  <c:v>43773</c:v>
                </c:pt>
                <c:pt idx="44">
                  <c:v>43780</c:v>
                </c:pt>
                <c:pt idx="45">
                  <c:v>43787</c:v>
                </c:pt>
                <c:pt idx="46">
                  <c:v>43794</c:v>
                </c:pt>
                <c:pt idx="47">
                  <c:v>43801</c:v>
                </c:pt>
                <c:pt idx="48">
                  <c:v>43808</c:v>
                </c:pt>
                <c:pt idx="49">
                  <c:v>43815</c:v>
                </c:pt>
                <c:pt idx="50">
                  <c:v>43822</c:v>
                </c:pt>
                <c:pt idx="51">
                  <c:v>43829</c:v>
                </c:pt>
                <c:pt idx="52">
                  <c:v>43836</c:v>
                </c:pt>
                <c:pt idx="53">
                  <c:v>43843</c:v>
                </c:pt>
                <c:pt idx="54">
                  <c:v>43850</c:v>
                </c:pt>
                <c:pt idx="55">
                  <c:v>43857</c:v>
                </c:pt>
                <c:pt idx="56">
                  <c:v>43864</c:v>
                </c:pt>
                <c:pt idx="57">
                  <c:v>43871</c:v>
                </c:pt>
                <c:pt idx="58">
                  <c:v>43878</c:v>
                </c:pt>
                <c:pt idx="59">
                  <c:v>43885</c:v>
                </c:pt>
                <c:pt idx="60">
                  <c:v>43892</c:v>
                </c:pt>
                <c:pt idx="61">
                  <c:v>43899</c:v>
                </c:pt>
                <c:pt idx="62">
                  <c:v>43906</c:v>
                </c:pt>
                <c:pt idx="63">
                  <c:v>43913</c:v>
                </c:pt>
                <c:pt idx="64">
                  <c:v>43920</c:v>
                </c:pt>
                <c:pt idx="65">
                  <c:v>43927</c:v>
                </c:pt>
                <c:pt idx="66">
                  <c:v>43934</c:v>
                </c:pt>
                <c:pt idx="67">
                  <c:v>43941</c:v>
                </c:pt>
                <c:pt idx="68">
                  <c:v>43948</c:v>
                </c:pt>
                <c:pt idx="69">
                  <c:v>43955</c:v>
                </c:pt>
                <c:pt idx="70">
                  <c:v>43962</c:v>
                </c:pt>
                <c:pt idx="71">
                  <c:v>43969</c:v>
                </c:pt>
                <c:pt idx="72">
                  <c:v>43976</c:v>
                </c:pt>
                <c:pt idx="73">
                  <c:v>43983</c:v>
                </c:pt>
                <c:pt idx="74">
                  <c:v>43990</c:v>
                </c:pt>
                <c:pt idx="75">
                  <c:v>43997</c:v>
                </c:pt>
                <c:pt idx="76">
                  <c:v>44004</c:v>
                </c:pt>
                <c:pt idx="77">
                  <c:v>44011</c:v>
                </c:pt>
                <c:pt idx="78">
                  <c:v>44018</c:v>
                </c:pt>
                <c:pt idx="79">
                  <c:v>44025</c:v>
                </c:pt>
                <c:pt idx="80">
                  <c:v>44032</c:v>
                </c:pt>
                <c:pt idx="81">
                  <c:v>44039</c:v>
                </c:pt>
                <c:pt idx="82">
                  <c:v>44046</c:v>
                </c:pt>
                <c:pt idx="83">
                  <c:v>44053</c:v>
                </c:pt>
                <c:pt idx="84">
                  <c:v>44060</c:v>
                </c:pt>
                <c:pt idx="85">
                  <c:v>44067</c:v>
                </c:pt>
                <c:pt idx="86">
                  <c:v>44074</c:v>
                </c:pt>
                <c:pt idx="87">
                  <c:v>44081</c:v>
                </c:pt>
                <c:pt idx="88">
                  <c:v>44088</c:v>
                </c:pt>
                <c:pt idx="89">
                  <c:v>44095</c:v>
                </c:pt>
                <c:pt idx="90">
                  <c:v>44102</c:v>
                </c:pt>
                <c:pt idx="91">
                  <c:v>44109</c:v>
                </c:pt>
                <c:pt idx="92">
                  <c:v>44116</c:v>
                </c:pt>
                <c:pt idx="93">
                  <c:v>44123</c:v>
                </c:pt>
                <c:pt idx="94">
                  <c:v>44130</c:v>
                </c:pt>
                <c:pt idx="95">
                  <c:v>44137</c:v>
                </c:pt>
                <c:pt idx="96">
                  <c:v>44144</c:v>
                </c:pt>
                <c:pt idx="97">
                  <c:v>44151</c:v>
                </c:pt>
                <c:pt idx="98">
                  <c:v>44158</c:v>
                </c:pt>
                <c:pt idx="99">
                  <c:v>44165</c:v>
                </c:pt>
                <c:pt idx="100">
                  <c:v>44172</c:v>
                </c:pt>
                <c:pt idx="101">
                  <c:v>44179</c:v>
                </c:pt>
                <c:pt idx="102">
                  <c:v>44186</c:v>
                </c:pt>
                <c:pt idx="103">
                  <c:v>44193</c:v>
                </c:pt>
                <c:pt idx="104">
                  <c:v>44200</c:v>
                </c:pt>
                <c:pt idx="105">
                  <c:v>44207</c:v>
                </c:pt>
                <c:pt idx="106">
                  <c:v>44214</c:v>
                </c:pt>
                <c:pt idx="107">
                  <c:v>44221</c:v>
                </c:pt>
                <c:pt idx="108">
                  <c:v>44228</c:v>
                </c:pt>
                <c:pt idx="109">
                  <c:v>44235</c:v>
                </c:pt>
                <c:pt idx="110">
                  <c:v>44242</c:v>
                </c:pt>
                <c:pt idx="111">
                  <c:v>44249</c:v>
                </c:pt>
                <c:pt idx="112">
                  <c:v>44256</c:v>
                </c:pt>
                <c:pt idx="113">
                  <c:v>44263</c:v>
                </c:pt>
                <c:pt idx="114">
                  <c:v>44270</c:v>
                </c:pt>
                <c:pt idx="115">
                  <c:v>44277</c:v>
                </c:pt>
                <c:pt idx="116">
                  <c:v>44284</c:v>
                </c:pt>
                <c:pt idx="117">
                  <c:v>44291</c:v>
                </c:pt>
                <c:pt idx="118">
                  <c:v>44298</c:v>
                </c:pt>
                <c:pt idx="119">
                  <c:v>44305</c:v>
                </c:pt>
                <c:pt idx="120">
                  <c:v>44312</c:v>
                </c:pt>
                <c:pt idx="121">
                  <c:v>44319</c:v>
                </c:pt>
                <c:pt idx="122">
                  <c:v>44326</c:v>
                </c:pt>
                <c:pt idx="123">
                  <c:v>44333</c:v>
                </c:pt>
                <c:pt idx="124">
                  <c:v>44340</c:v>
                </c:pt>
                <c:pt idx="125">
                  <c:v>44347</c:v>
                </c:pt>
                <c:pt idx="126">
                  <c:v>44354</c:v>
                </c:pt>
                <c:pt idx="127">
                  <c:v>44361</c:v>
                </c:pt>
                <c:pt idx="128">
                  <c:v>44368</c:v>
                </c:pt>
                <c:pt idx="129">
                  <c:v>44375</c:v>
                </c:pt>
                <c:pt idx="130">
                  <c:v>44382</c:v>
                </c:pt>
                <c:pt idx="131">
                  <c:v>44389</c:v>
                </c:pt>
                <c:pt idx="132">
                  <c:v>44396</c:v>
                </c:pt>
                <c:pt idx="133">
                  <c:v>44403</c:v>
                </c:pt>
                <c:pt idx="134">
                  <c:v>44410</c:v>
                </c:pt>
                <c:pt idx="135">
                  <c:v>44417</c:v>
                </c:pt>
                <c:pt idx="136">
                  <c:v>44424</c:v>
                </c:pt>
                <c:pt idx="137">
                  <c:v>44431</c:v>
                </c:pt>
                <c:pt idx="138">
                  <c:v>44438</c:v>
                </c:pt>
                <c:pt idx="139">
                  <c:v>44445</c:v>
                </c:pt>
                <c:pt idx="140">
                  <c:v>44452</c:v>
                </c:pt>
                <c:pt idx="141">
                  <c:v>44459</c:v>
                </c:pt>
                <c:pt idx="142">
                  <c:v>44466</c:v>
                </c:pt>
                <c:pt idx="143">
                  <c:v>44473</c:v>
                </c:pt>
                <c:pt idx="144">
                  <c:v>44480</c:v>
                </c:pt>
                <c:pt idx="145">
                  <c:v>44487</c:v>
                </c:pt>
                <c:pt idx="146">
                  <c:v>44494</c:v>
                </c:pt>
                <c:pt idx="147">
                  <c:v>44501</c:v>
                </c:pt>
                <c:pt idx="148">
                  <c:v>44508</c:v>
                </c:pt>
                <c:pt idx="149">
                  <c:v>44515</c:v>
                </c:pt>
                <c:pt idx="150">
                  <c:v>44522</c:v>
                </c:pt>
                <c:pt idx="151">
                  <c:v>44529</c:v>
                </c:pt>
                <c:pt idx="152">
                  <c:v>44536</c:v>
                </c:pt>
                <c:pt idx="153">
                  <c:v>44543</c:v>
                </c:pt>
                <c:pt idx="154">
                  <c:v>44550</c:v>
                </c:pt>
                <c:pt idx="155">
                  <c:v>44557</c:v>
                </c:pt>
              </c:numCache>
            </c:numRef>
          </c:cat>
          <c:val>
            <c:numRef>
              <c:f>Sheet1!$B$2:$B$158</c:f>
              <c:numCache>
                <c:formatCode>_(* #,##0_);_(* \(#,##0\);_(* "-"_);_(@_)</c:formatCode>
                <c:ptCount val="156"/>
                <c:pt idx="0">
                  <c:v>5420980.5360000003</c:v>
                </c:pt>
                <c:pt idx="1">
                  <c:v>3886210.53</c:v>
                </c:pt>
                <c:pt idx="2">
                  <c:v>2007167.3119999999</c:v>
                </c:pt>
                <c:pt idx="3">
                  <c:v>5600616.5109999999</c:v>
                </c:pt>
                <c:pt idx="4">
                  <c:v>3473459.1519999998</c:v>
                </c:pt>
                <c:pt idx="5">
                  <c:v>4189851.3810000001</c:v>
                </c:pt>
                <c:pt idx="6">
                  <c:v>3962748.7719999999</c:v>
                </c:pt>
                <c:pt idx="7">
                  <c:v>7570704.9390000002</c:v>
                </c:pt>
                <c:pt idx="8">
                  <c:v>5043075.4230000004</c:v>
                </c:pt>
                <c:pt idx="9">
                  <c:v>2902668.7089999998</c:v>
                </c:pt>
                <c:pt idx="10">
                  <c:v>2514693.8110000002</c:v>
                </c:pt>
                <c:pt idx="11">
                  <c:v>6849202.4340000004</c:v>
                </c:pt>
                <c:pt idx="12">
                  <c:v>5567578.0120000001</c:v>
                </c:pt>
                <c:pt idx="13">
                  <c:v>4191675.048</c:v>
                </c:pt>
                <c:pt idx="14">
                  <c:v>3844902.21</c:v>
                </c:pt>
                <c:pt idx="15">
                  <c:v>4017364.6239999998</c:v>
                </c:pt>
                <c:pt idx="16">
                  <c:v>3573456.9309999999</c:v>
                </c:pt>
                <c:pt idx="17">
                  <c:v>4291974.6220000004</c:v>
                </c:pt>
                <c:pt idx="18">
                  <c:v>2708319.6749999998</c:v>
                </c:pt>
                <c:pt idx="19">
                  <c:v>3676596.1639999999</c:v>
                </c:pt>
                <c:pt idx="20">
                  <c:v>4821699.7949999999</c:v>
                </c:pt>
                <c:pt idx="21">
                  <c:v>5111258.2779999999</c:v>
                </c:pt>
                <c:pt idx="22">
                  <c:v>2883414.18</c:v>
                </c:pt>
                <c:pt idx="23">
                  <c:v>3701065.2459999998</c:v>
                </c:pt>
                <c:pt idx="24">
                  <c:v>3995008.5419999999</c:v>
                </c:pt>
                <c:pt idx="25">
                  <c:v>4088197.97</c:v>
                </c:pt>
                <c:pt idx="26">
                  <c:v>3769605.1919999998</c:v>
                </c:pt>
                <c:pt idx="27">
                  <c:v>2437159.514</c:v>
                </c:pt>
                <c:pt idx="28">
                  <c:v>4887052.517</c:v>
                </c:pt>
                <c:pt idx="29">
                  <c:v>2590683.5279999999</c:v>
                </c:pt>
                <c:pt idx="30">
                  <c:v>1518148.6459999999</c:v>
                </c:pt>
                <c:pt idx="31">
                  <c:v>4142087.7149999999</c:v>
                </c:pt>
                <c:pt idx="32">
                  <c:v>3624337.7749999999</c:v>
                </c:pt>
                <c:pt idx="33">
                  <c:v>3683955.5610000002</c:v>
                </c:pt>
                <c:pt idx="34">
                  <c:v>3152427.1839999999</c:v>
                </c:pt>
                <c:pt idx="35">
                  <c:v>5134302.2120000003</c:v>
                </c:pt>
                <c:pt idx="36">
                  <c:v>3336474.4109999998</c:v>
                </c:pt>
                <c:pt idx="37">
                  <c:v>4431016.4620000003</c:v>
                </c:pt>
                <c:pt idx="38">
                  <c:v>5728582.21</c:v>
                </c:pt>
                <c:pt idx="39">
                  <c:v>2623106.963</c:v>
                </c:pt>
                <c:pt idx="40">
                  <c:v>3728188.6660000002</c:v>
                </c:pt>
                <c:pt idx="41">
                  <c:v>7406841.2000000002</c:v>
                </c:pt>
                <c:pt idx="42">
                  <c:v>3562939.2969999998</c:v>
                </c:pt>
                <c:pt idx="43">
                  <c:v>2889733.84</c:v>
                </c:pt>
                <c:pt idx="44">
                  <c:v>5923202.6140000001</c:v>
                </c:pt>
                <c:pt idx="45">
                  <c:v>4959742.0930000003</c:v>
                </c:pt>
                <c:pt idx="46">
                  <c:v>5829324.2070000004</c:v>
                </c:pt>
                <c:pt idx="47">
                  <c:v>5751941.7479999997</c:v>
                </c:pt>
                <c:pt idx="48">
                  <c:v>7467073.25</c:v>
                </c:pt>
                <c:pt idx="49">
                  <c:v>8212533.7060000002</c:v>
                </c:pt>
                <c:pt idx="50">
                  <c:v>7822222.2220000001</c:v>
                </c:pt>
                <c:pt idx="51">
                  <c:v>2940540.5410000002</c:v>
                </c:pt>
                <c:pt idx="52">
                  <c:v>5042418.83</c:v>
                </c:pt>
                <c:pt idx="53">
                  <c:v>4432798.62</c:v>
                </c:pt>
                <c:pt idx="54">
                  <c:v>2894728.4190000002</c:v>
                </c:pt>
                <c:pt idx="55">
                  <c:v>4020602.0150000001</c:v>
                </c:pt>
                <c:pt idx="56">
                  <c:v>3138024.1830000002</c:v>
                </c:pt>
                <c:pt idx="57">
                  <c:v>7522900.2709999997</c:v>
                </c:pt>
                <c:pt idx="58">
                  <c:v>3273455.673</c:v>
                </c:pt>
                <c:pt idx="59">
                  <c:v>5474080.5659999996</c:v>
                </c:pt>
                <c:pt idx="60">
                  <c:v>4548235.9069999997</c:v>
                </c:pt>
                <c:pt idx="61">
                  <c:v>3402442.21</c:v>
                </c:pt>
                <c:pt idx="62">
                  <c:v>3611320.8790000002</c:v>
                </c:pt>
                <c:pt idx="63">
                  <c:v>5203225.2759999996</c:v>
                </c:pt>
                <c:pt idx="64">
                  <c:v>4940082.1540000001</c:v>
                </c:pt>
                <c:pt idx="65">
                  <c:v>3944212.7220000001</c:v>
                </c:pt>
                <c:pt idx="66">
                  <c:v>6904482.2860000003</c:v>
                </c:pt>
                <c:pt idx="67">
                  <c:v>5290594.9340000004</c:v>
                </c:pt>
                <c:pt idx="68">
                  <c:v>4073491.33</c:v>
                </c:pt>
                <c:pt idx="69">
                  <c:v>5833715.8969999999</c:v>
                </c:pt>
                <c:pt idx="70">
                  <c:v>4811215.4440000001</c:v>
                </c:pt>
                <c:pt idx="71">
                  <c:v>3430417.4950000001</c:v>
                </c:pt>
                <c:pt idx="72">
                  <c:v>3504282.0159999998</c:v>
                </c:pt>
                <c:pt idx="73">
                  <c:v>5027945.9709999999</c:v>
                </c:pt>
                <c:pt idx="74">
                  <c:v>3221052.6320000002</c:v>
                </c:pt>
                <c:pt idx="75">
                  <c:v>2059089.236</c:v>
                </c:pt>
                <c:pt idx="76">
                  <c:v>4406220.5470000003</c:v>
                </c:pt>
                <c:pt idx="77">
                  <c:v>1942169.649</c:v>
                </c:pt>
                <c:pt idx="78">
                  <c:v>4375518.2750000004</c:v>
                </c:pt>
                <c:pt idx="79">
                  <c:v>1179310.1240000001</c:v>
                </c:pt>
                <c:pt idx="80">
                  <c:v>4468814.0369999995</c:v>
                </c:pt>
                <c:pt idx="81">
                  <c:v>2955857.821</c:v>
                </c:pt>
                <c:pt idx="82">
                  <c:v>2953394.4479999999</c:v>
                </c:pt>
                <c:pt idx="83">
                  <c:v>2736473.4610000001</c:v>
                </c:pt>
                <c:pt idx="84">
                  <c:v>3223449.12</c:v>
                </c:pt>
                <c:pt idx="85">
                  <c:v>2526960.0699999998</c:v>
                </c:pt>
                <c:pt idx="86">
                  <c:v>2650125.037</c:v>
                </c:pt>
                <c:pt idx="87">
                  <c:v>3605842.74</c:v>
                </c:pt>
                <c:pt idx="88">
                  <c:v>2094660.669</c:v>
                </c:pt>
                <c:pt idx="89">
                  <c:v>2535988.2489999998</c:v>
                </c:pt>
                <c:pt idx="90">
                  <c:v>4461179.2560000001</c:v>
                </c:pt>
                <c:pt idx="91">
                  <c:v>3474681.3309999998</c:v>
                </c:pt>
                <c:pt idx="92">
                  <c:v>3374326.9509999999</c:v>
                </c:pt>
                <c:pt idx="93">
                  <c:v>3882615.63</c:v>
                </c:pt>
                <c:pt idx="94">
                  <c:v>4399079.9309999999</c:v>
                </c:pt>
                <c:pt idx="95">
                  <c:v>6013664.517</c:v>
                </c:pt>
                <c:pt idx="96">
                  <c:v>3924374.86</c:v>
                </c:pt>
                <c:pt idx="97">
                  <c:v>2596585.804</c:v>
                </c:pt>
                <c:pt idx="98">
                  <c:v>5235070.2949999999</c:v>
                </c:pt>
                <c:pt idx="99">
                  <c:v>4662424.0860000001</c:v>
                </c:pt>
                <c:pt idx="100">
                  <c:v>3999805.8190000001</c:v>
                </c:pt>
                <c:pt idx="101">
                  <c:v>4352052.8859999999</c:v>
                </c:pt>
                <c:pt idx="102">
                  <c:v>5408612.3150000004</c:v>
                </c:pt>
                <c:pt idx="103">
                  <c:v>3955167.7940000002</c:v>
                </c:pt>
                <c:pt idx="104">
                  <c:v>4981586.1320000002</c:v>
                </c:pt>
                <c:pt idx="105">
                  <c:v>4935605.9400000004</c:v>
                </c:pt>
                <c:pt idx="106">
                  <c:v>3676934.3480000002</c:v>
                </c:pt>
                <c:pt idx="107">
                  <c:v>6560202.0590000004</c:v>
                </c:pt>
                <c:pt idx="108">
                  <c:v>3648605.4249999998</c:v>
                </c:pt>
                <c:pt idx="109">
                  <c:v>3990968.1970000002</c:v>
                </c:pt>
                <c:pt idx="110">
                  <c:v>5680477.1679999996</c:v>
                </c:pt>
                <c:pt idx="111">
                  <c:v>4372444.8739999998</c:v>
                </c:pt>
                <c:pt idx="112">
                  <c:v>4150219.298</c:v>
                </c:pt>
                <c:pt idx="113">
                  <c:v>4101081.8670000001</c:v>
                </c:pt>
                <c:pt idx="114">
                  <c:v>3721020.5929999999</c:v>
                </c:pt>
                <c:pt idx="115">
                  <c:v>4630824.3729999997</c:v>
                </c:pt>
                <c:pt idx="116">
                  <c:v>4028572.3960000002</c:v>
                </c:pt>
                <c:pt idx="117">
                  <c:v>5119883.0410000002</c:v>
                </c:pt>
                <c:pt idx="118">
                  <c:v>5251050.7970000003</c:v>
                </c:pt>
                <c:pt idx="119">
                  <c:v>4185059.423</c:v>
                </c:pt>
                <c:pt idx="120">
                  <c:v>2179415.9010000001</c:v>
                </c:pt>
                <c:pt idx="121">
                  <c:v>2446123.156</c:v>
                </c:pt>
                <c:pt idx="122">
                  <c:v>3824119.446</c:v>
                </c:pt>
                <c:pt idx="123">
                  <c:v>2910978.1490000002</c:v>
                </c:pt>
                <c:pt idx="124">
                  <c:v>4872953.1339999996</c:v>
                </c:pt>
                <c:pt idx="125">
                  <c:v>3829822.6349999998</c:v>
                </c:pt>
                <c:pt idx="126">
                  <c:v>2936116.298</c:v>
                </c:pt>
                <c:pt idx="127">
                  <c:v>2742118.6209999998</c:v>
                </c:pt>
                <c:pt idx="128">
                  <c:v>2652425.7540000002</c:v>
                </c:pt>
                <c:pt idx="129">
                  <c:v>3343358.227</c:v>
                </c:pt>
                <c:pt idx="130">
                  <c:v>2943224.6830000002</c:v>
                </c:pt>
                <c:pt idx="131">
                  <c:v>1917396.503</c:v>
                </c:pt>
                <c:pt idx="132">
                  <c:v>2492313.6669999999</c:v>
                </c:pt>
                <c:pt idx="133">
                  <c:v>2078280.044</c:v>
                </c:pt>
                <c:pt idx="134">
                  <c:v>3085399.449</c:v>
                </c:pt>
                <c:pt idx="135">
                  <c:v>1925798.4939999999</c:v>
                </c:pt>
                <c:pt idx="136">
                  <c:v>3954903.3640000001</c:v>
                </c:pt>
                <c:pt idx="137">
                  <c:v>2326105.4139999999</c:v>
                </c:pt>
                <c:pt idx="138">
                  <c:v>2930363.3930000002</c:v>
                </c:pt>
                <c:pt idx="139">
                  <c:v>3391979.5559999999</c:v>
                </c:pt>
                <c:pt idx="140">
                  <c:v>2126325.4649999999</c:v>
                </c:pt>
                <c:pt idx="141">
                  <c:v>3734912.0210000002</c:v>
                </c:pt>
                <c:pt idx="142">
                  <c:v>3914769.719</c:v>
                </c:pt>
                <c:pt idx="143">
                  <c:v>2503339.4819999998</c:v>
                </c:pt>
                <c:pt idx="144">
                  <c:v>3299760.9559999998</c:v>
                </c:pt>
                <c:pt idx="145">
                  <c:v>2723645.9959999998</c:v>
                </c:pt>
                <c:pt idx="146">
                  <c:v>4204908.6030000001</c:v>
                </c:pt>
                <c:pt idx="147">
                  <c:v>3456321.2149999999</c:v>
                </c:pt>
                <c:pt idx="148">
                  <c:v>2618895.423</c:v>
                </c:pt>
                <c:pt idx="149">
                  <c:v>2910268.3289999999</c:v>
                </c:pt>
                <c:pt idx="150">
                  <c:v>4121377.9780000001</c:v>
                </c:pt>
                <c:pt idx="151">
                  <c:v>3837224.3</c:v>
                </c:pt>
                <c:pt idx="152">
                  <c:v>3475213.9509999999</c:v>
                </c:pt>
                <c:pt idx="153">
                  <c:v>5056477.9749999996</c:v>
                </c:pt>
                <c:pt idx="154">
                  <c:v>4920237.01</c:v>
                </c:pt>
                <c:pt idx="155">
                  <c:v>4621585.4570000004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2028-4D3A-9BA1-6E0FCC92F9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Sheet1!$A$2:$A$158</c:f>
              <c:numCache>
                <c:formatCode>m/d/yyyy</c:formatCode>
                <c:ptCount val="156"/>
                <c:pt idx="0">
                  <c:v>43472</c:v>
                </c:pt>
                <c:pt idx="1">
                  <c:v>43479</c:v>
                </c:pt>
                <c:pt idx="2">
                  <c:v>43486</c:v>
                </c:pt>
                <c:pt idx="3">
                  <c:v>43493</c:v>
                </c:pt>
                <c:pt idx="4">
                  <c:v>43500</c:v>
                </c:pt>
                <c:pt idx="5">
                  <c:v>43507</c:v>
                </c:pt>
                <c:pt idx="6">
                  <c:v>43514</c:v>
                </c:pt>
                <c:pt idx="7">
                  <c:v>43521</c:v>
                </c:pt>
                <c:pt idx="8">
                  <c:v>43528</c:v>
                </c:pt>
                <c:pt idx="9">
                  <c:v>43535</c:v>
                </c:pt>
                <c:pt idx="10">
                  <c:v>43542</c:v>
                </c:pt>
                <c:pt idx="11">
                  <c:v>43549</c:v>
                </c:pt>
                <c:pt idx="12">
                  <c:v>43556</c:v>
                </c:pt>
                <c:pt idx="13">
                  <c:v>43563</c:v>
                </c:pt>
                <c:pt idx="14">
                  <c:v>43570</c:v>
                </c:pt>
                <c:pt idx="15">
                  <c:v>43577</c:v>
                </c:pt>
                <c:pt idx="16">
                  <c:v>43584</c:v>
                </c:pt>
                <c:pt idx="17">
                  <c:v>43591</c:v>
                </c:pt>
                <c:pt idx="18">
                  <c:v>43598</c:v>
                </c:pt>
                <c:pt idx="19">
                  <c:v>43605</c:v>
                </c:pt>
                <c:pt idx="20">
                  <c:v>43612</c:v>
                </c:pt>
                <c:pt idx="21">
                  <c:v>43619</c:v>
                </c:pt>
                <c:pt idx="22">
                  <c:v>43626</c:v>
                </c:pt>
                <c:pt idx="23">
                  <c:v>43633</c:v>
                </c:pt>
                <c:pt idx="24">
                  <c:v>43640</c:v>
                </c:pt>
                <c:pt idx="25">
                  <c:v>43647</c:v>
                </c:pt>
                <c:pt idx="26">
                  <c:v>43654</c:v>
                </c:pt>
                <c:pt idx="27">
                  <c:v>43661</c:v>
                </c:pt>
                <c:pt idx="28">
                  <c:v>43668</c:v>
                </c:pt>
                <c:pt idx="29">
                  <c:v>43675</c:v>
                </c:pt>
                <c:pt idx="30">
                  <c:v>43682</c:v>
                </c:pt>
                <c:pt idx="31">
                  <c:v>43689</c:v>
                </c:pt>
                <c:pt idx="32">
                  <c:v>43696</c:v>
                </c:pt>
                <c:pt idx="33">
                  <c:v>43703</c:v>
                </c:pt>
                <c:pt idx="34">
                  <c:v>43710</c:v>
                </c:pt>
                <c:pt idx="35">
                  <c:v>43717</c:v>
                </c:pt>
                <c:pt idx="36">
                  <c:v>43724</c:v>
                </c:pt>
                <c:pt idx="37">
                  <c:v>43731</c:v>
                </c:pt>
                <c:pt idx="38">
                  <c:v>43738</c:v>
                </c:pt>
                <c:pt idx="39">
                  <c:v>43745</c:v>
                </c:pt>
                <c:pt idx="40">
                  <c:v>43752</c:v>
                </c:pt>
                <c:pt idx="41">
                  <c:v>43759</c:v>
                </c:pt>
                <c:pt idx="42">
                  <c:v>43766</c:v>
                </c:pt>
                <c:pt idx="43">
                  <c:v>43773</c:v>
                </c:pt>
                <c:pt idx="44">
                  <c:v>43780</c:v>
                </c:pt>
                <c:pt idx="45">
                  <c:v>43787</c:v>
                </c:pt>
                <c:pt idx="46">
                  <c:v>43794</c:v>
                </c:pt>
                <c:pt idx="47">
                  <c:v>43801</c:v>
                </c:pt>
                <c:pt idx="48">
                  <c:v>43808</c:v>
                </c:pt>
                <c:pt idx="49">
                  <c:v>43815</c:v>
                </c:pt>
                <c:pt idx="50">
                  <c:v>43822</c:v>
                </c:pt>
                <c:pt idx="51">
                  <c:v>43829</c:v>
                </c:pt>
                <c:pt idx="52">
                  <c:v>43836</c:v>
                </c:pt>
                <c:pt idx="53">
                  <c:v>43843</c:v>
                </c:pt>
                <c:pt idx="54">
                  <c:v>43850</c:v>
                </c:pt>
                <c:pt idx="55">
                  <c:v>43857</c:v>
                </c:pt>
                <c:pt idx="56">
                  <c:v>43864</c:v>
                </c:pt>
                <c:pt idx="57">
                  <c:v>43871</c:v>
                </c:pt>
                <c:pt idx="58">
                  <c:v>43878</c:v>
                </c:pt>
                <c:pt idx="59">
                  <c:v>43885</c:v>
                </c:pt>
                <c:pt idx="60">
                  <c:v>43892</c:v>
                </c:pt>
                <c:pt idx="61">
                  <c:v>43899</c:v>
                </c:pt>
                <c:pt idx="62">
                  <c:v>43906</c:v>
                </c:pt>
                <c:pt idx="63">
                  <c:v>43913</c:v>
                </c:pt>
                <c:pt idx="64">
                  <c:v>43920</c:v>
                </c:pt>
                <c:pt idx="65">
                  <c:v>43927</c:v>
                </c:pt>
                <c:pt idx="66">
                  <c:v>43934</c:v>
                </c:pt>
                <c:pt idx="67">
                  <c:v>43941</c:v>
                </c:pt>
                <c:pt idx="68">
                  <c:v>43948</c:v>
                </c:pt>
                <c:pt idx="69">
                  <c:v>43955</c:v>
                </c:pt>
                <c:pt idx="70">
                  <c:v>43962</c:v>
                </c:pt>
                <c:pt idx="71">
                  <c:v>43969</c:v>
                </c:pt>
                <c:pt idx="72">
                  <c:v>43976</c:v>
                </c:pt>
                <c:pt idx="73">
                  <c:v>43983</c:v>
                </c:pt>
                <c:pt idx="74">
                  <c:v>43990</c:v>
                </c:pt>
                <c:pt idx="75">
                  <c:v>43997</c:v>
                </c:pt>
                <c:pt idx="76">
                  <c:v>44004</c:v>
                </c:pt>
                <c:pt idx="77">
                  <c:v>44011</c:v>
                </c:pt>
                <c:pt idx="78">
                  <c:v>44018</c:v>
                </c:pt>
                <c:pt idx="79">
                  <c:v>44025</c:v>
                </c:pt>
                <c:pt idx="80">
                  <c:v>44032</c:v>
                </c:pt>
                <c:pt idx="81">
                  <c:v>44039</c:v>
                </c:pt>
                <c:pt idx="82">
                  <c:v>44046</c:v>
                </c:pt>
                <c:pt idx="83">
                  <c:v>44053</c:v>
                </c:pt>
                <c:pt idx="84">
                  <c:v>44060</c:v>
                </c:pt>
                <c:pt idx="85">
                  <c:v>44067</c:v>
                </c:pt>
                <c:pt idx="86">
                  <c:v>44074</c:v>
                </c:pt>
                <c:pt idx="87">
                  <c:v>44081</c:v>
                </c:pt>
                <c:pt idx="88">
                  <c:v>44088</c:v>
                </c:pt>
                <c:pt idx="89">
                  <c:v>44095</c:v>
                </c:pt>
                <c:pt idx="90">
                  <c:v>44102</c:v>
                </c:pt>
                <c:pt idx="91">
                  <c:v>44109</c:v>
                </c:pt>
                <c:pt idx="92">
                  <c:v>44116</c:v>
                </c:pt>
                <c:pt idx="93">
                  <c:v>44123</c:v>
                </c:pt>
                <c:pt idx="94">
                  <c:v>44130</c:v>
                </c:pt>
                <c:pt idx="95">
                  <c:v>44137</c:v>
                </c:pt>
                <c:pt idx="96">
                  <c:v>44144</c:v>
                </c:pt>
                <c:pt idx="97">
                  <c:v>44151</c:v>
                </c:pt>
                <c:pt idx="98">
                  <c:v>44158</c:v>
                </c:pt>
                <c:pt idx="99">
                  <c:v>44165</c:v>
                </c:pt>
                <c:pt idx="100">
                  <c:v>44172</c:v>
                </c:pt>
                <c:pt idx="101">
                  <c:v>44179</c:v>
                </c:pt>
                <c:pt idx="102">
                  <c:v>44186</c:v>
                </c:pt>
                <c:pt idx="103">
                  <c:v>44193</c:v>
                </c:pt>
                <c:pt idx="104">
                  <c:v>44200</c:v>
                </c:pt>
                <c:pt idx="105">
                  <c:v>44207</c:v>
                </c:pt>
                <c:pt idx="106">
                  <c:v>44214</c:v>
                </c:pt>
                <c:pt idx="107">
                  <c:v>44221</c:v>
                </c:pt>
                <c:pt idx="108">
                  <c:v>44228</c:v>
                </c:pt>
                <c:pt idx="109">
                  <c:v>44235</c:v>
                </c:pt>
                <c:pt idx="110">
                  <c:v>44242</c:v>
                </c:pt>
                <c:pt idx="111">
                  <c:v>44249</c:v>
                </c:pt>
                <c:pt idx="112">
                  <c:v>44256</c:v>
                </c:pt>
                <c:pt idx="113">
                  <c:v>44263</c:v>
                </c:pt>
                <c:pt idx="114">
                  <c:v>44270</c:v>
                </c:pt>
                <c:pt idx="115">
                  <c:v>44277</c:v>
                </c:pt>
                <c:pt idx="116">
                  <c:v>44284</c:v>
                </c:pt>
                <c:pt idx="117">
                  <c:v>44291</c:v>
                </c:pt>
                <c:pt idx="118">
                  <c:v>44298</c:v>
                </c:pt>
                <c:pt idx="119">
                  <c:v>44305</c:v>
                </c:pt>
                <c:pt idx="120">
                  <c:v>44312</c:v>
                </c:pt>
                <c:pt idx="121">
                  <c:v>44319</c:v>
                </c:pt>
                <c:pt idx="122">
                  <c:v>44326</c:v>
                </c:pt>
                <c:pt idx="123">
                  <c:v>44333</c:v>
                </c:pt>
                <c:pt idx="124">
                  <c:v>44340</c:v>
                </c:pt>
                <c:pt idx="125">
                  <c:v>44347</c:v>
                </c:pt>
                <c:pt idx="126">
                  <c:v>44354</c:v>
                </c:pt>
                <c:pt idx="127">
                  <c:v>44361</c:v>
                </c:pt>
                <c:pt idx="128">
                  <c:v>44368</c:v>
                </c:pt>
                <c:pt idx="129">
                  <c:v>44375</c:v>
                </c:pt>
                <c:pt idx="130">
                  <c:v>44382</c:v>
                </c:pt>
                <c:pt idx="131">
                  <c:v>44389</c:v>
                </c:pt>
                <c:pt idx="132">
                  <c:v>44396</c:v>
                </c:pt>
                <c:pt idx="133">
                  <c:v>44403</c:v>
                </c:pt>
                <c:pt idx="134">
                  <c:v>44410</c:v>
                </c:pt>
                <c:pt idx="135">
                  <c:v>44417</c:v>
                </c:pt>
                <c:pt idx="136">
                  <c:v>44424</c:v>
                </c:pt>
                <c:pt idx="137">
                  <c:v>44431</c:v>
                </c:pt>
                <c:pt idx="138">
                  <c:v>44438</c:v>
                </c:pt>
                <c:pt idx="139">
                  <c:v>44445</c:v>
                </c:pt>
                <c:pt idx="140">
                  <c:v>44452</c:v>
                </c:pt>
                <c:pt idx="141">
                  <c:v>44459</c:v>
                </c:pt>
                <c:pt idx="142">
                  <c:v>44466</c:v>
                </c:pt>
                <c:pt idx="143">
                  <c:v>44473</c:v>
                </c:pt>
                <c:pt idx="144">
                  <c:v>44480</c:v>
                </c:pt>
                <c:pt idx="145">
                  <c:v>44487</c:v>
                </c:pt>
                <c:pt idx="146">
                  <c:v>44494</c:v>
                </c:pt>
                <c:pt idx="147">
                  <c:v>44501</c:v>
                </c:pt>
                <c:pt idx="148">
                  <c:v>44508</c:v>
                </c:pt>
                <c:pt idx="149">
                  <c:v>44515</c:v>
                </c:pt>
                <c:pt idx="150">
                  <c:v>44522</c:v>
                </c:pt>
                <c:pt idx="151">
                  <c:v>44529</c:v>
                </c:pt>
                <c:pt idx="152">
                  <c:v>44536</c:v>
                </c:pt>
                <c:pt idx="153">
                  <c:v>44543</c:v>
                </c:pt>
                <c:pt idx="154">
                  <c:v>44550</c:v>
                </c:pt>
                <c:pt idx="155">
                  <c:v>44557</c:v>
                </c:pt>
              </c:numCache>
            </c:numRef>
          </c:cat>
          <c:val>
            <c:numRef>
              <c:f>Sheet1!$C$2:$C$158</c:f>
              <c:numCache>
                <c:formatCode>#,##0</c:formatCode>
                <c:ptCount val="156"/>
                <c:pt idx="0">
                  <c:v>5388353.6229892001</c:v>
                </c:pt>
                <c:pt idx="1">
                  <c:v>3994288.1847828999</c:v>
                </c:pt>
                <c:pt idx="2">
                  <c:v>3142916.263911</c:v>
                </c:pt>
                <c:pt idx="3">
                  <c:v>5897712.7622256996</c:v>
                </c:pt>
                <c:pt idx="4">
                  <c:v>3734139.2697223001</c:v>
                </c:pt>
                <c:pt idx="5">
                  <c:v>4628373.3612543996</c:v>
                </c:pt>
                <c:pt idx="6">
                  <c:v>4181986.7691746</c:v>
                </c:pt>
                <c:pt idx="7">
                  <c:v>7889445.5605889997</c:v>
                </c:pt>
                <c:pt idx="8">
                  <c:v>5531290.8521817997</c:v>
                </c:pt>
                <c:pt idx="9">
                  <c:v>3543721.3990878002</c:v>
                </c:pt>
                <c:pt idx="10">
                  <c:v>2992989.8151628999</c:v>
                </c:pt>
                <c:pt idx="11">
                  <c:v>5377112.9480005</c:v>
                </c:pt>
                <c:pt idx="12">
                  <c:v>4610875.5495411996</c:v>
                </c:pt>
                <c:pt idx="13">
                  <c:v>4225002.8894868996</c:v>
                </c:pt>
                <c:pt idx="14">
                  <c:v>3844902.3005816001</c:v>
                </c:pt>
                <c:pt idx="15">
                  <c:v>4799906.9455637997</c:v>
                </c:pt>
                <c:pt idx="16">
                  <c:v>3554484.8358812998</c:v>
                </c:pt>
                <c:pt idx="17">
                  <c:v>4519090.4104877003</c:v>
                </c:pt>
                <c:pt idx="18">
                  <c:v>3739585.0942762</c:v>
                </c:pt>
                <c:pt idx="19">
                  <c:v>3391792.9484250001</c:v>
                </c:pt>
                <c:pt idx="20">
                  <c:v>3938384.7042963998</c:v>
                </c:pt>
                <c:pt idx="21">
                  <c:v>4223966.4758812003</c:v>
                </c:pt>
                <c:pt idx="22">
                  <c:v>3302019.9195019999</c:v>
                </c:pt>
                <c:pt idx="23">
                  <c:v>3297392.6906711999</c:v>
                </c:pt>
                <c:pt idx="24">
                  <c:v>4245971.4209436998</c:v>
                </c:pt>
                <c:pt idx="25">
                  <c:v>3635940.1452573999</c:v>
                </c:pt>
                <c:pt idx="26">
                  <c:v>4012673.7660079999</c:v>
                </c:pt>
                <c:pt idx="27">
                  <c:v>2582218.5064772</c:v>
                </c:pt>
                <c:pt idx="28">
                  <c:v>3982656.5717969001</c:v>
                </c:pt>
                <c:pt idx="29">
                  <c:v>2980181.0648412998</c:v>
                </c:pt>
                <c:pt idx="30">
                  <c:v>1903486.1894375</c:v>
                </c:pt>
                <c:pt idx="31">
                  <c:v>3532724.3937960002</c:v>
                </c:pt>
                <c:pt idx="32">
                  <c:v>3379797.9089640998</c:v>
                </c:pt>
                <c:pt idx="33">
                  <c:v>2970987.0288097998</c:v>
                </c:pt>
                <c:pt idx="34">
                  <c:v>3211939.5670563001</c:v>
                </c:pt>
                <c:pt idx="35">
                  <c:v>5186533.9312490001</c:v>
                </c:pt>
                <c:pt idx="36">
                  <c:v>2960582.2515051002</c:v>
                </c:pt>
                <c:pt idx="37">
                  <c:v>4085506.1143787</c:v>
                </c:pt>
                <c:pt idx="38">
                  <c:v>5263646.0939459</c:v>
                </c:pt>
                <c:pt idx="39">
                  <c:v>2967343.1385725001</c:v>
                </c:pt>
                <c:pt idx="40">
                  <c:v>3336035.1206576</c:v>
                </c:pt>
                <c:pt idx="41">
                  <c:v>7406840.9755368</c:v>
                </c:pt>
                <c:pt idx="42">
                  <c:v>3661098.4619006999</c:v>
                </c:pt>
                <c:pt idx="43">
                  <c:v>2747458.5391143998</c:v>
                </c:pt>
                <c:pt idx="44">
                  <c:v>5923202.5853305003</c:v>
                </c:pt>
                <c:pt idx="45">
                  <c:v>3932953.3670819001</c:v>
                </c:pt>
                <c:pt idx="46">
                  <c:v>5736035.5766668003</c:v>
                </c:pt>
                <c:pt idx="47">
                  <c:v>5611822.3530583</c:v>
                </c:pt>
                <c:pt idx="48">
                  <c:v>7148332.5165240001</c:v>
                </c:pt>
                <c:pt idx="49">
                  <c:v>8212533.5894533005</c:v>
                </c:pt>
                <c:pt idx="50">
                  <c:v>7822221.8943657996</c:v>
                </c:pt>
                <c:pt idx="51">
                  <c:v>3221013.2194266999</c:v>
                </c:pt>
                <c:pt idx="52">
                  <c:v>5179791.472395</c:v>
                </c:pt>
                <c:pt idx="53">
                  <c:v>4014953.08898</c:v>
                </c:pt>
                <c:pt idx="54">
                  <c:v>3493670.9989573001</c:v>
                </c:pt>
                <c:pt idx="55">
                  <c:v>4908720.8299230002</c:v>
                </c:pt>
                <c:pt idx="56">
                  <c:v>3727271.3877002001</c:v>
                </c:pt>
                <c:pt idx="57">
                  <c:v>7522900.4108325997</c:v>
                </c:pt>
                <c:pt idx="58">
                  <c:v>4094479.9618560998</c:v>
                </c:pt>
                <c:pt idx="59">
                  <c:v>4796006.1229702998</c:v>
                </c:pt>
                <c:pt idx="60">
                  <c:v>4536512.8131898995</c:v>
                </c:pt>
                <c:pt idx="61">
                  <c:v>3556468.1038533002</c:v>
                </c:pt>
                <c:pt idx="62">
                  <c:v>3372900.9557182998</c:v>
                </c:pt>
                <c:pt idx="63">
                  <c:v>4551009.0139795998</c:v>
                </c:pt>
                <c:pt idx="64">
                  <c:v>4068100.1432151999</c:v>
                </c:pt>
                <c:pt idx="65">
                  <c:v>4147223.1743541001</c:v>
                </c:pt>
                <c:pt idx="66">
                  <c:v>6910199.1937244004</c:v>
                </c:pt>
                <c:pt idx="67">
                  <c:v>5525810.0801278995</c:v>
                </c:pt>
                <c:pt idx="68">
                  <c:v>3986144.2119144001</c:v>
                </c:pt>
                <c:pt idx="69">
                  <c:v>5584019.1501398003</c:v>
                </c:pt>
                <c:pt idx="70">
                  <c:v>3669743.4121035002</c:v>
                </c:pt>
                <c:pt idx="71">
                  <c:v>3484256.4680776</c:v>
                </c:pt>
                <c:pt idx="72">
                  <c:v>4100835.9533138</c:v>
                </c:pt>
                <c:pt idx="73">
                  <c:v>4331928.3500696002</c:v>
                </c:pt>
                <c:pt idx="74">
                  <c:v>3327840.8742188001</c:v>
                </c:pt>
                <c:pt idx="75">
                  <c:v>3200205.5908681001</c:v>
                </c:pt>
                <c:pt idx="76">
                  <c:v>3608248.6722964998</c:v>
                </c:pt>
                <c:pt idx="77">
                  <c:v>3217415.5333356</c:v>
                </c:pt>
                <c:pt idx="78">
                  <c:v>3734332.9619443002</c:v>
                </c:pt>
                <c:pt idx="79">
                  <c:v>1488823.8405136999</c:v>
                </c:pt>
                <c:pt idx="80">
                  <c:v>3910390.8789153001</c:v>
                </c:pt>
                <c:pt idx="81">
                  <c:v>2677393.0901588001</c:v>
                </c:pt>
                <c:pt idx="82">
                  <c:v>2670367.1498214002</c:v>
                </c:pt>
                <c:pt idx="83">
                  <c:v>2902767.9565372001</c:v>
                </c:pt>
                <c:pt idx="84">
                  <c:v>3261838.0800517001</c:v>
                </c:pt>
                <c:pt idx="85">
                  <c:v>2831329.1058721002</c:v>
                </c:pt>
                <c:pt idx="86">
                  <c:v>3000682.8502151999</c:v>
                </c:pt>
                <c:pt idx="87">
                  <c:v>3482128.294243</c:v>
                </c:pt>
                <c:pt idx="88">
                  <c:v>2122429.8284942</c:v>
                </c:pt>
                <c:pt idx="89">
                  <c:v>2188583.8306986</c:v>
                </c:pt>
                <c:pt idx="90">
                  <c:v>4209465.7970073996</c:v>
                </c:pt>
                <c:pt idx="91">
                  <c:v>2839684.4207921</c:v>
                </c:pt>
                <c:pt idx="92">
                  <c:v>3200643.4319985998</c:v>
                </c:pt>
                <c:pt idx="93">
                  <c:v>3877272.9301626999</c:v>
                </c:pt>
                <c:pt idx="94">
                  <c:v>3991920.3870776999</c:v>
                </c:pt>
                <c:pt idx="95">
                  <c:v>6013664.3582605002</c:v>
                </c:pt>
                <c:pt idx="96">
                  <c:v>3690534.4173874999</c:v>
                </c:pt>
                <c:pt idx="97">
                  <c:v>3272564.7883585999</c:v>
                </c:pt>
                <c:pt idx="98">
                  <c:v>5718175.1996352002</c:v>
                </c:pt>
                <c:pt idx="99">
                  <c:v>3998585.9115581</c:v>
                </c:pt>
                <c:pt idx="100">
                  <c:v>4011602.9086036999</c:v>
                </c:pt>
                <c:pt idx="101">
                  <c:v>4962597.3094221</c:v>
                </c:pt>
                <c:pt idx="102">
                  <c:v>5408612.3686560001</c:v>
                </c:pt>
                <c:pt idx="103">
                  <c:v>3630760.4990337999</c:v>
                </c:pt>
                <c:pt idx="104">
                  <c:v>4720802.4774756003</c:v>
                </c:pt>
                <c:pt idx="105">
                  <c:v>4898866.7153772004</c:v>
                </c:pt>
                <c:pt idx="106">
                  <c:v>2905758.3769596</c:v>
                </c:pt>
                <c:pt idx="107">
                  <c:v>6554485.3869674997</c:v>
                </c:pt>
                <c:pt idx="108">
                  <c:v>3146675.5624068002</c:v>
                </c:pt>
                <c:pt idx="109">
                  <c:v>4145696.1379018999</c:v>
                </c:pt>
                <c:pt idx="110">
                  <c:v>5288284.0438114004</c:v>
                </c:pt>
                <c:pt idx="111">
                  <c:v>5301757.2817225</c:v>
                </c:pt>
                <c:pt idx="112">
                  <c:v>4618981.0499786995</c:v>
                </c:pt>
                <c:pt idx="113">
                  <c:v>3947374.4500036002</c:v>
                </c:pt>
                <c:pt idx="114">
                  <c:v>3569932.0355909001</c:v>
                </c:pt>
                <c:pt idx="115">
                  <c:v>4508260.5500502</c:v>
                </c:pt>
                <c:pt idx="116">
                  <c:v>4077997.2392654</c:v>
                </c:pt>
                <c:pt idx="117">
                  <c:v>4818443.0237384001</c:v>
                </c:pt>
                <c:pt idx="118">
                  <c:v>5232115.4917197004</c:v>
                </c:pt>
                <c:pt idx="119">
                  <c:v>4122981.801035</c:v>
                </c:pt>
                <c:pt idx="120">
                  <c:v>2244113.7297799001</c:v>
                </c:pt>
                <c:pt idx="121">
                  <c:v>2457506.7331964001</c:v>
                </c:pt>
                <c:pt idx="122">
                  <c:v>3116614.3549716002</c:v>
                </c:pt>
                <c:pt idx="123">
                  <c:v>3100479.9062115001</c:v>
                </c:pt>
                <c:pt idx="124">
                  <c:v>3824126.4263411001</c:v>
                </c:pt>
                <c:pt idx="125">
                  <c:v>3970078.2960353</c:v>
                </c:pt>
                <c:pt idx="126">
                  <c:v>2958391.978846</c:v>
                </c:pt>
                <c:pt idx="127">
                  <c:v>2988527.0045737</c:v>
                </c:pt>
                <c:pt idx="128">
                  <c:v>3423762.4376778998</c:v>
                </c:pt>
                <c:pt idx="129">
                  <c:v>3170818.4828605</c:v>
                </c:pt>
                <c:pt idx="130">
                  <c:v>3386093.6749481</c:v>
                </c:pt>
                <c:pt idx="131">
                  <c:v>1222545.2547549</c:v>
                </c:pt>
                <c:pt idx="132">
                  <c:v>3240873.6714762002</c:v>
                </c:pt>
                <c:pt idx="133">
                  <c:v>2064714.5968154999</c:v>
                </c:pt>
                <c:pt idx="134">
                  <c:v>3074729.7112767999</c:v>
                </c:pt>
                <c:pt idx="135">
                  <c:v>2928028.2268452002</c:v>
                </c:pt>
                <c:pt idx="136">
                  <c:v>3242659.0688614999</c:v>
                </c:pt>
                <c:pt idx="137">
                  <c:v>2960484.9887462002</c:v>
                </c:pt>
                <c:pt idx="138">
                  <c:v>2961507.1511844001</c:v>
                </c:pt>
                <c:pt idx="139">
                  <c:v>3461524.2966443002</c:v>
                </c:pt>
                <c:pt idx="140">
                  <c:v>2111780.5485613002</c:v>
                </c:pt>
                <c:pt idx="141">
                  <c:v>3490259.345123</c:v>
                </c:pt>
                <c:pt idx="142">
                  <c:v>3949425.3464289</c:v>
                </c:pt>
                <c:pt idx="143">
                  <c:v>2627706.5953803998</c:v>
                </c:pt>
                <c:pt idx="144">
                  <c:v>3019529.7213269002</c:v>
                </c:pt>
                <c:pt idx="145">
                  <c:v>2962644.9419491999</c:v>
                </c:pt>
                <c:pt idx="146">
                  <c:v>3819635.7449536999</c:v>
                </c:pt>
                <c:pt idx="147">
                  <c:v>3828076.5052156001</c:v>
                </c:pt>
                <c:pt idx="148">
                  <c:v>2832154.4380818</c:v>
                </c:pt>
                <c:pt idx="149">
                  <c:v>2845911.5007679998</c:v>
                </c:pt>
                <c:pt idx="150">
                  <c:v>4801607.1937709004</c:v>
                </c:pt>
                <c:pt idx="151">
                  <c:v>4253151.1667087004</c:v>
                </c:pt>
                <c:pt idx="152">
                  <c:v>4409882.0830089999</c:v>
                </c:pt>
                <c:pt idx="153">
                  <c:v>6214490.9668635</c:v>
                </c:pt>
                <c:pt idx="154">
                  <c:v>5215235.3522410998</c:v>
                </c:pt>
                <c:pt idx="155">
                  <c:v>4326586.9721998004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028-4D3A-9BA1-6E0FCC92F9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cat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Algn val="ctr"/>
        <c:lblOffset val="100"/>
        <c:tickLblSkip val="4"/>
        <c:tickMarkSkip val="4"/>
        <c:noMultiLvlLbl val="0"/>
      </c:catAx>
      <c:valAx>
        <c:axId val="-955192880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1.5342950866225254E-2"/>
                <c:y val="0.2929978271158728"/>
              </c:manualLayout>
            </c:layout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0080919979770661E-2"/>
          <c:y val="9.3006208016837427E-2"/>
          <c:w val="0.47351810328344718"/>
          <c:h val="0.71225471824624498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Sheet1!$B$3</c:f>
              <c:strCache>
                <c:ptCount val="1"/>
                <c:pt idx="0">
                  <c:v>Static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Sheet1!$B$4:$B$6</c:f>
              <c:numCache>
                <c:formatCode>0.0%</c:formatCode>
                <c:ptCount val="3"/>
                <c:pt idx="0">
                  <c:v>2.9560138492346087E-2</c:v>
                </c:pt>
                <c:pt idx="1">
                  <c:v>4.7626219940444518E-2</c:v>
                </c:pt>
                <c:pt idx="2">
                  <c:v>4.149247132690155E-2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F2-40E3-9E41-5FA7F7F0CEAE}"/>
            </c:ext>
          </c:extLst>
        </c:ser>
        <c:ser>
          <c:idx val="2"/>
          <c:order val="1"/>
          <c:tx>
            <c:strRef>
              <c:f>Sheet1!$C$3</c:f>
              <c:strCache>
                <c:ptCount val="1"/>
                <c:pt idx="0">
                  <c:v>Video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4083885209713023E-2"/>
                  <c:y val="5.2287570935603739E-2"/>
                </c:manualLayout>
              </c:layout>
              <c:tx>
                <c:rich>
                  <a:bodyPr/>
                  <a:lstStyle/>
                  <a:p>
                    <a:fld id="{494F0FF3-A822-417F-97FC-9FB9FB1E2071}" type="VALUE">
                      <a:rPr lang="en-US">
                        <a:solidFill>
                          <a:srgbClr val="2B3188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EF2-40E3-9E41-5FA7F7F0CEA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3D82CBD-F559-4C25-A1F1-E798BCC8C204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CEF2-40E3-9E41-5FA7F7F0CEA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A0F14D4-C943-4A8F-8085-5B876791B6B8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EF2-40E3-9E41-5FA7F7F0CEA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B41E680-4600-45F4-B878-CA750DB73294}" type="VALUE">
                      <a:rPr lang="en-US" baseline="0" smtClean="0"/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rgbClr val="2B318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1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Sheet1!$C$4:$C$6</c:f>
              <c:numCache>
                <c:formatCode>General</c:formatCode>
                <c:ptCount val="3"/>
                <c:pt idx="0" formatCode="0.0%">
                  <c:v>5.8165425156938243E-4</c:v>
                </c:pt>
                <c:pt idx="2" formatCode="0.0%">
                  <c:v>1.4361167141387219E-2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Sheet1!$A$3:$D$3</c15:f>
                <c15:dlblRangeCache>
                  <c:ptCount val="4"/>
                  <c:pt idx="0">
                    <c:v> </c:v>
                  </c:pt>
                  <c:pt idx="1">
                    <c:v>Static</c:v>
                  </c:pt>
                  <c:pt idx="2">
                    <c:v>Video</c:v>
                  </c:pt>
                  <c:pt idx="3">
                    <c:v>YSS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CEF2-40E3-9E41-5FA7F7F0CEAE}"/>
            </c:ext>
          </c:extLst>
        </c:ser>
        <c:ser>
          <c:idx val="0"/>
          <c:order val="2"/>
          <c:tx>
            <c:strRef>
              <c:f>Sheet1!$D$3</c:f>
              <c:strCache>
                <c:ptCount val="1"/>
                <c:pt idx="0">
                  <c:v>YSS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5187637969094899E-2"/>
                  <c:y val="1.3071892733900839E-2"/>
                </c:manualLayout>
              </c:layout>
              <c:tx>
                <c:rich>
                  <a:bodyPr/>
                  <a:lstStyle/>
                  <a:p>
                    <a:fld id="{F9CB6965-9539-4B69-923D-B877F6D2566B}" type="VALUE">
                      <a:rPr lang="en-US" b="0" baseline="0">
                        <a:solidFill>
                          <a:srgbClr val="CD3B3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CEF2-40E3-9E41-5FA7F7F0CEAE}"/>
                </c:ext>
              </c:extLst>
            </c:dLbl>
            <c:dLbl>
              <c:idx val="1"/>
              <c:layout>
                <c:manualLayout>
                  <c:x val="5.6291390728476824E-2"/>
                  <c:y val="3.1372542561362245E-2"/>
                </c:manualLayout>
              </c:layout>
              <c:tx>
                <c:rich>
                  <a:bodyPr/>
                  <a:lstStyle/>
                  <a:p>
                    <a:fld id="{BD2D70FA-CFA0-454E-970A-CBFFC3019FD3}" type="VALUE">
                      <a:rPr lang="en-US" b="0">
                        <a:solidFill>
                          <a:srgbClr val="CD3B3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CEF2-40E3-9E41-5FA7F7F0CEAE}"/>
                </c:ext>
              </c:extLst>
            </c:dLbl>
            <c:dLbl>
              <c:idx val="2"/>
              <c:layout>
                <c:manualLayout>
                  <c:x val="6.4017660044150035E-2"/>
                  <c:y val="2.6143785467801894E-2"/>
                </c:manualLayout>
              </c:layout>
              <c:tx>
                <c:rich>
                  <a:bodyPr/>
                  <a:lstStyle/>
                  <a:p>
                    <a:fld id="{FDE185F0-4E35-4A00-A89B-51238DCAD3B0}" type="VALUE">
                      <a:rPr lang="en-US" b="0">
                        <a:solidFill>
                          <a:srgbClr val="CD3B3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Sheet1!$D$4:$D$6</c:f>
              <c:numCache>
                <c:formatCode>0.0%</c:formatCode>
                <c:ptCount val="3"/>
                <c:pt idx="0">
                  <c:v>4.6419367215822455E-3</c:v>
                </c:pt>
                <c:pt idx="1">
                  <c:v>3.4296400731394349E-3</c:v>
                </c:pt>
                <c:pt idx="2" formatCode="0.00%">
                  <c:v>4.1364237057338175E-4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EF2-40E3-9E41-5FA7F7F0CEAE}"/>
            </c:ext>
          </c:extLst>
        </c:ser>
        <c:ser>
          <c:idx val="3"/>
          <c:order val="3"/>
          <c:tx>
            <c:strRef>
              <c:f>Sheet1!$E$3</c:f>
              <c:strCache>
                <c:ptCount val="1"/>
                <c:pt idx="0">
                  <c:v>GAW</c:v>
                </c:pt>
              </c:strCache>
            </c:strRef>
          </c:tx>
          <c:spPr>
            <a:solidFill>
              <a:srgbClr val="11111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518763796909492E-2"/>
                  <c:y val="-2.352940692102177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CEF2-40E3-9E41-5FA7F7F0CEAE}"/>
                </c:ext>
              </c:extLst>
            </c:dLbl>
            <c:dLbl>
              <c:idx val="1"/>
              <c:layout>
                <c:manualLayout>
                  <c:x val="5.6291390728476824E-2"/>
                  <c:y val="-2.6143785467802349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CEF2-40E3-9E41-5FA7F7F0CEAE}"/>
                </c:ext>
              </c:extLst>
            </c:dLbl>
            <c:dLbl>
              <c:idx val="2"/>
              <c:layout>
                <c:manualLayout>
                  <c:x val="6.2913907284768131E-2"/>
                  <c:y val="-1.83006498274613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Sheet1!$E$4:$E$6</c:f>
              <c:numCache>
                <c:formatCode>0.0%</c:formatCode>
                <c:ptCount val="3"/>
                <c:pt idx="0">
                  <c:v>1.1986862848921724E-3</c:v>
                </c:pt>
                <c:pt idx="1">
                  <c:v>1.1682993955533843E-3</c:v>
                </c:pt>
                <c:pt idx="2" formatCode="0.00%">
                  <c:v>2.379581289034077E-4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EF2-40E3-9E41-5FA7F7F0CEAE}"/>
            </c:ext>
          </c:extLst>
        </c:ser>
        <c:ser>
          <c:idx val="4"/>
          <c:order val="4"/>
          <c:tx>
            <c:strRef>
              <c:f>Sheet1!$F$3</c:f>
              <c:strCache>
                <c:ptCount val="1"/>
                <c:pt idx="0">
                  <c:v>AFF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FC29430-FF55-44C5-A98C-74B630F07103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CEF2-40E3-9E41-5FA7F7F0CEAE}"/>
                </c:ext>
              </c:extLst>
            </c:dLbl>
            <c:dLbl>
              <c:idx val="1"/>
              <c:layout>
                <c:manualLayout>
                  <c:x val="5.6291390728476824E-2"/>
                  <c:y val="-3.3986921108142477E-2"/>
                </c:manualLayout>
              </c:layout>
              <c:tx>
                <c:rich>
                  <a:bodyPr/>
                  <a:lstStyle/>
                  <a:p>
                    <a:fld id="{B2C86377-C3A7-44ED-B6F1-83C5FD7534FB}" type="VALUE">
                      <a:rPr lang="en-US">
                        <a:solidFill>
                          <a:srgbClr val="EC7E4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CEF2-40E3-9E41-5FA7F7F0CEAE}"/>
                </c:ext>
              </c:extLst>
            </c:dLbl>
            <c:dLbl>
              <c:idx val="2"/>
              <c:layout>
                <c:manualLayout>
                  <c:x val="6.4017660044150104E-2"/>
                  <c:y val="-6.0130706575944277E-2"/>
                </c:manualLayout>
              </c:layout>
              <c:tx>
                <c:rich>
                  <a:bodyPr/>
                  <a:lstStyle/>
                  <a:p>
                    <a:fld id="{93F9255C-B859-44ED-BC7C-94324421C44B}" type="VALUE">
                      <a:rPr lang="en-US">
                        <a:solidFill>
                          <a:srgbClr val="EC7E4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Sheet1!$F$4:$F$6</c:f>
              <c:numCache>
                <c:formatCode>0.0%</c:formatCode>
                <c:ptCount val="3"/>
                <c:pt idx="0">
                  <c:v>8.5802416160378307E-3</c:v>
                </c:pt>
                <c:pt idx="1">
                  <c:v>2.7701232567769584E-3</c:v>
                </c:pt>
                <c:pt idx="2">
                  <c:v>1.0488181825764197E-3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EF2-40E3-9E41-5FA7F7F0CEAE}"/>
            </c:ext>
          </c:extLst>
        </c:ser>
        <c:ser>
          <c:idx val="5"/>
          <c:order val="5"/>
          <c:tx>
            <c:strRef>
              <c:f>Sheet1!$G$3</c:f>
              <c:strCache>
                <c:ptCount val="1"/>
                <c:pt idx="0">
                  <c:v>TV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2.2075055187637969E-3"/>
                  <c:y val="5.2287570935603735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AF8C826-0A0B-4A90-AFA3-0920BB85AECB}" type="VALUE">
                      <a:rPr lang="en-US">
                        <a:solidFill>
                          <a:schemeClr val="bg1"/>
                        </a:solidFill>
                      </a:rPr>
                      <a:pPr>
                        <a:defRPr sz="14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Sheet1!$G$4:$G$6</c:f>
              <c:numCache>
                <c:formatCode>General</c:formatCode>
                <c:ptCount val="3"/>
                <c:pt idx="2" formatCode="0.0%">
                  <c:v>9.4407094161822261E-3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EF2-40E3-9E41-5FA7F7F0CEA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389594224"/>
        <c:axId val="-389595312"/>
        <c:extLst/>
      </c:barChart>
      <c:catAx>
        <c:axId val="-389594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89595312"/>
        <c:crosses val="autoZero"/>
        <c:auto val="1"/>
        <c:lblAlgn val="ctr"/>
        <c:lblOffset val="100"/>
        <c:noMultiLvlLbl val="0"/>
      </c:catAx>
      <c:valAx>
        <c:axId val="-389595312"/>
        <c:scaling>
          <c:orientation val="minMax"/>
        </c:scaling>
        <c:delete val="1"/>
        <c:axPos val="l"/>
        <c:numFmt formatCode="0%" sourceLinked="0"/>
        <c:majorTickMark val="none"/>
        <c:minorTickMark val="none"/>
        <c:tickLblPos val="nextTo"/>
        <c:crossAx val="-389594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432618935878048"/>
          <c:y val="0.92251784827999628"/>
          <c:w val="0.33744033651422706"/>
          <c:h val="5.9181501892542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en-US"/>
    </a:p>
  </c:txPr>
  <c:externalData r:id="rId4">
    <c:autoUpdate val="0"/>
  </c:externalData>
  <c:userShapes r:id="rId5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0080919979770661E-2"/>
          <c:y val="9.3006208016837427E-2"/>
          <c:w val="0.95359180401504307"/>
          <c:h val="0.71225471824624498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Sheet1!$B$3</c:f>
              <c:strCache>
                <c:ptCount val="1"/>
                <c:pt idx="0">
                  <c:v>Static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Sheet1!$B$4:$B$6</c:f>
              <c:numCache>
                <c:formatCode>#,##0.0</c:formatCode>
                <c:ptCount val="3"/>
                <c:pt idx="0">
                  <c:v>6.7233681919187998</c:v>
                </c:pt>
                <c:pt idx="1">
                  <c:v>9.8585913645117014</c:v>
                </c:pt>
                <c:pt idx="2">
                  <c:v>7.8563088199904003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38-4588-AB9E-58D35DCEA77B}"/>
            </c:ext>
          </c:extLst>
        </c:ser>
        <c:ser>
          <c:idx val="2"/>
          <c:order val="1"/>
          <c:tx>
            <c:strRef>
              <c:f>Sheet1!$C$3</c:f>
              <c:strCache>
                <c:ptCount val="1"/>
                <c:pt idx="0">
                  <c:v>Video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1493836737294355"/>
                  <c:y val="3.1372542561362148E-2"/>
                </c:manualLayout>
              </c:layout>
              <c:tx>
                <c:rich>
                  <a:bodyPr/>
                  <a:lstStyle/>
                  <a:p>
                    <a:fld id="{494F0FF3-A822-417F-97FC-9FB9FB1E2071}" type="VALUE">
                      <a:rPr lang="en-US">
                        <a:solidFill>
                          <a:srgbClr val="2B3188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D38-4588-AB9E-58D35DCEA77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3D82CBD-F559-4C25-A1F1-E798BCC8C204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AD38-4588-AB9E-58D35DCEA77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A0F14D4-C943-4A8F-8085-5B876791B6B8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AD38-4588-AB9E-58D35DCEA77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B41E680-4600-45F4-B878-CA750DB73294}" type="VALUE">
                      <a:rPr lang="en-US" baseline="0" smtClean="0"/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rgbClr val="2B318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1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Sheet1!$C$4:$C$6</c:f>
              <c:numCache>
                <c:formatCode>General</c:formatCode>
                <c:ptCount val="3"/>
                <c:pt idx="0" formatCode="#,##0.0">
                  <c:v>0.13229558091240001</c:v>
                </c:pt>
                <c:pt idx="2" formatCode="#,##0.0">
                  <c:v>2.7191864082842998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Sheet1!$A$3:$D$3</c15:f>
                <c15:dlblRangeCache>
                  <c:ptCount val="4"/>
                  <c:pt idx="0">
                    <c:v> </c:v>
                  </c:pt>
                  <c:pt idx="1">
                    <c:v>Static</c:v>
                  </c:pt>
                  <c:pt idx="2">
                    <c:v>Video</c:v>
                  </c:pt>
                  <c:pt idx="3">
                    <c:v>YSS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AD38-4588-AB9E-58D35DCEA77B}"/>
            </c:ext>
          </c:extLst>
        </c:ser>
        <c:ser>
          <c:idx val="0"/>
          <c:order val="2"/>
          <c:tx>
            <c:strRef>
              <c:f>Sheet1!$D$3</c:f>
              <c:strCache>
                <c:ptCount val="1"/>
                <c:pt idx="0">
                  <c:v>YSS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0928045014879963"/>
                  <c:y val="-2.6143785467802826E-3"/>
                </c:manualLayout>
              </c:layout>
              <c:tx>
                <c:rich>
                  <a:bodyPr/>
                  <a:lstStyle/>
                  <a:p>
                    <a:fld id="{F9CB6965-9539-4B69-923D-B877F6D2566B}" type="VALUE">
                      <a:rPr lang="en-US" b="0" baseline="0">
                        <a:solidFill>
                          <a:srgbClr val="CD3B3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AD38-4588-AB9E-58D35DCEA77B}"/>
                </c:ext>
              </c:extLst>
            </c:dLbl>
            <c:dLbl>
              <c:idx val="1"/>
              <c:layout>
                <c:manualLayout>
                  <c:x val="0.11263800279657028"/>
                  <c:y val="3.660129965492262E-2"/>
                </c:manualLayout>
              </c:layout>
              <c:tx>
                <c:rich>
                  <a:bodyPr/>
                  <a:lstStyle/>
                  <a:p>
                    <a:fld id="{BD2D70FA-CFA0-454E-970A-CBFFC3019FD3}" type="VALUE">
                      <a:rPr lang="en-US" b="0">
                        <a:solidFill>
                          <a:srgbClr val="CD3B3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D38-4588-AB9E-58D35DCEA77B}"/>
                </c:ext>
              </c:extLst>
            </c:dLbl>
            <c:dLbl>
              <c:idx val="2"/>
              <c:layout>
                <c:manualLayout>
                  <c:x val="0.11360272906081698"/>
                  <c:y val="5.7516328029164114E-2"/>
                </c:manualLayout>
              </c:layout>
              <c:tx>
                <c:rich>
                  <a:bodyPr/>
                  <a:lstStyle/>
                  <a:p>
                    <a:fld id="{FDE185F0-4E35-4A00-A89B-51238DCAD3B0}" type="VALUE">
                      <a:rPr lang="en-US" b="0">
                        <a:solidFill>
                          <a:srgbClr val="CD3B3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Sheet1!$D$4:$D$6</c:f>
              <c:numCache>
                <c:formatCode>#,##0.0</c:formatCode>
                <c:ptCount val="3"/>
                <c:pt idx="0">
                  <c:v>1.0557951110705002</c:v>
                </c:pt>
                <c:pt idx="1">
                  <c:v>0.70993289097299994</c:v>
                </c:pt>
                <c:pt idx="2">
                  <c:v>7.832028559239998E-2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D38-4588-AB9E-58D35DCEA77B}"/>
            </c:ext>
          </c:extLst>
        </c:ser>
        <c:ser>
          <c:idx val="3"/>
          <c:order val="3"/>
          <c:tx>
            <c:strRef>
              <c:f>Sheet1!$E$3</c:f>
              <c:strCache>
                <c:ptCount val="1"/>
                <c:pt idx="0">
                  <c:v>GAW</c:v>
                </c:pt>
              </c:strCache>
            </c:strRef>
          </c:tx>
          <c:spPr>
            <a:solidFill>
              <a:srgbClr val="11111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0928045014879963"/>
                  <c:y val="-3.137254256136224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D38-4588-AB9E-58D35DCEA77B}"/>
                </c:ext>
              </c:extLst>
            </c:dLbl>
            <c:dLbl>
              <c:idx val="1"/>
              <c:layout>
                <c:manualLayout>
                  <c:x val="0.11489187026454895"/>
                  <c:y val="-4.7929719669425136E-17"/>
                </c:manualLayout>
              </c:layout>
              <c:tx>
                <c:rich>
                  <a:bodyPr/>
                  <a:lstStyle/>
                  <a:p>
                    <a:fld id="{8A249FEC-3C6B-452F-9CB8-BE3741A43BB8}" type="VALUE">
                      <a:rPr lang="en-US">
                        <a:solidFill>
                          <a:srgbClr val="11111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AD38-4588-AB9E-58D35DCEA77B}"/>
                </c:ext>
              </c:extLst>
            </c:dLbl>
            <c:dLbl>
              <c:idx val="2"/>
              <c:layout>
                <c:manualLayout>
                  <c:x val="0.1124990438810249"/>
                  <c:y val="1.3071892733900959E-2"/>
                </c:manualLayout>
              </c:layout>
              <c:tx>
                <c:rich>
                  <a:bodyPr/>
                  <a:lstStyle/>
                  <a:p>
                    <a:fld id="{98F43DE6-7A21-4883-BFDC-5611DD27A881}" type="VALUE">
                      <a:rPr lang="en-US">
                        <a:solidFill>
                          <a:srgbClr val="11111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Sheet1!$E$4:$E$6</c:f>
              <c:numCache>
                <c:formatCode>#,##0.0</c:formatCode>
                <c:ptCount val="3"/>
                <c:pt idx="0">
                  <c:v>0.2726377361872</c:v>
                </c:pt>
                <c:pt idx="1">
                  <c:v>0.24183708777579999</c:v>
                </c:pt>
                <c:pt idx="2" formatCode="#,##0.00">
                  <c:v>4.5055704977500007E-2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AD38-4588-AB9E-58D35DCEA77B}"/>
            </c:ext>
          </c:extLst>
        </c:ser>
        <c:ser>
          <c:idx val="4"/>
          <c:order val="4"/>
          <c:tx>
            <c:strRef>
              <c:f>Sheet1!$F$3</c:f>
              <c:strCache>
                <c:ptCount val="1"/>
                <c:pt idx="0">
                  <c:v>AFF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FC29430-FF55-44C5-A98C-74B630F07103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AD38-4588-AB9E-58D35DCEA77B}"/>
                </c:ext>
              </c:extLst>
            </c:dLbl>
            <c:dLbl>
              <c:idx val="1"/>
              <c:layout>
                <c:manualLayout>
                  <c:x val="0.12616120760444235"/>
                  <c:y val="-4.4444435295263228E-2"/>
                </c:manualLayout>
              </c:layout>
              <c:tx>
                <c:rich>
                  <a:bodyPr/>
                  <a:lstStyle/>
                  <a:p>
                    <a:fld id="{B2C86377-C3A7-44ED-B6F1-83C5FD7534FB}" type="VALUE">
                      <a:rPr lang="en-US">
                        <a:solidFill>
                          <a:srgbClr val="EC7E4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8941619331013096E-2"/>
                      <c:h val="5.1777870047270844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AD38-4588-AB9E-58D35DCEA77B}"/>
                </c:ext>
              </c:extLst>
            </c:dLbl>
            <c:dLbl>
              <c:idx val="2"/>
              <c:layout>
                <c:manualLayout>
                  <c:x val="0.11360272906081698"/>
                  <c:y val="-2.8758164014582057E-2"/>
                </c:manualLayout>
              </c:layout>
              <c:tx>
                <c:rich>
                  <a:bodyPr/>
                  <a:lstStyle/>
                  <a:p>
                    <a:fld id="{93F9255C-B859-44ED-BC7C-94324421C44B}" type="VALUE">
                      <a:rPr lang="en-US">
                        <a:solidFill>
                          <a:srgbClr val="EC7E4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Sheet1!$F$4:$F$6</c:f>
              <c:numCache>
                <c:formatCode>#,##0.0</c:formatCode>
                <c:ptCount val="3"/>
                <c:pt idx="0">
                  <c:v>1.9515511936855001</c:v>
                </c:pt>
                <c:pt idx="1">
                  <c:v>0.57341341076500019</c:v>
                </c:pt>
                <c:pt idx="2">
                  <c:v>0.19858637663259998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D38-4588-AB9E-58D35DCEA77B}"/>
            </c:ext>
          </c:extLst>
        </c:ser>
        <c:ser>
          <c:idx val="5"/>
          <c:order val="5"/>
          <c:tx>
            <c:strRef>
              <c:f>Sheet1!$G$3</c:f>
              <c:strCache>
                <c:ptCount val="1"/>
                <c:pt idx="0">
                  <c:v>TV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2.3001871064938181E-3"/>
                  <c:y val="2.6143785467801868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AF8C826-0A0B-4A90-AFA3-0920BB85AECB}" type="VALUE">
                      <a:rPr lang="en-US">
                        <a:solidFill>
                          <a:schemeClr val="bg1"/>
                        </a:solidFill>
                      </a:rPr>
                      <a:pPr>
                        <a:defRPr sz="14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Sheet1!$G$4:$G$6</c:f>
              <c:numCache>
                <c:formatCode>General</c:formatCode>
                <c:ptCount val="3"/>
                <c:pt idx="2" formatCode="#,##0.0">
                  <c:v>1.7875322023836999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AD38-4588-AB9E-58D35DCEA77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389594224"/>
        <c:axId val="-389595312"/>
        <c:extLst/>
      </c:barChart>
      <c:catAx>
        <c:axId val="-389594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89595312"/>
        <c:crosses val="autoZero"/>
        <c:auto val="1"/>
        <c:lblAlgn val="ctr"/>
        <c:lblOffset val="100"/>
        <c:noMultiLvlLbl val="0"/>
      </c:catAx>
      <c:valAx>
        <c:axId val="-389595312"/>
        <c:scaling>
          <c:orientation val="minMax"/>
        </c:scaling>
        <c:delete val="1"/>
        <c:axPos val="l"/>
        <c:numFmt formatCode="0%" sourceLinked="0"/>
        <c:majorTickMark val="none"/>
        <c:minorTickMark val="none"/>
        <c:tickLblPos val="nextTo"/>
        <c:crossAx val="-389594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en-US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0080919979770661E-2"/>
          <c:y val="9.3006208016837427E-2"/>
          <c:w val="0.95359180401504307"/>
          <c:h val="0.71225471824624498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Sheet1!$B$3</c:f>
              <c:strCache>
                <c:ptCount val="1"/>
                <c:pt idx="0">
                  <c:v>DV360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.10818563846297596"/>
                  <c:y val="-2.3529406921021682E-2"/>
                </c:manualLayout>
              </c:layout>
              <c:tx>
                <c:rich>
                  <a:bodyPr/>
                  <a:lstStyle/>
                  <a:p>
                    <a:fld id="{630F67CE-D2E6-486E-9D07-5021BE3B36D9}" type="VALUE">
                      <a:rPr lang="en-US">
                        <a:solidFill>
                          <a:srgbClr val="13889E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E4F6-4D23-87B8-0061AD8FC4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Sheet1!$B$4:$B$6</c:f>
              <c:numCache>
                <c:formatCode>#,##0.0</c:formatCode>
                <c:ptCount val="3"/>
                <c:pt idx="0">
                  <c:v>2.4885137938690005</c:v>
                </c:pt>
                <c:pt idx="1">
                  <c:v>7.97451317391E-2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38-4588-AB9E-58D35DCEA77B}"/>
            </c:ext>
          </c:extLst>
        </c:ser>
        <c:ser>
          <c:idx val="2"/>
          <c:order val="1"/>
          <c:tx>
            <c:strRef>
              <c:f>Sheet1!$C$3</c:f>
              <c:strCache>
                <c:ptCount val="1"/>
                <c:pt idx="0">
                  <c:v>FB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1493836737294355"/>
                  <c:y val="3.1372542561362148E-2"/>
                </c:manualLayout>
              </c:layout>
              <c:tx>
                <c:rich>
                  <a:bodyPr/>
                  <a:lstStyle/>
                  <a:p>
                    <a:fld id="{494F0FF3-A822-417F-97FC-9FB9FB1E2071}" type="VALUE">
                      <a:rPr lang="en-US">
                        <a:solidFill>
                          <a:srgbClr val="2B3188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D38-4588-AB9E-58D35DCEA77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3D82CBD-F559-4C25-A1F1-E798BCC8C204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AD38-4588-AB9E-58D35DCEA77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A0F14D4-C943-4A8F-8085-5B876791B6B8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AD38-4588-AB9E-58D35DCEA77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B41E680-4600-45F4-B878-CA750DB73294}" type="VALUE">
                      <a:rPr lang="en-US" baseline="0" smtClean="0"/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rgbClr val="2B318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1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Sheet1!$C$4:$C$6</c:f>
              <c:numCache>
                <c:formatCode>#,##0.0</c:formatCode>
                <c:ptCount val="3"/>
                <c:pt idx="0">
                  <c:v>0.72523811002069993</c:v>
                </c:pt>
                <c:pt idx="1">
                  <c:v>5.2239059416458016</c:v>
                </c:pt>
                <c:pt idx="2">
                  <c:v>3.9551656965045998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Sheet1!$A$3:$D$3</c15:f>
                <c15:dlblRangeCache>
                  <c:ptCount val="4"/>
                  <c:pt idx="0">
                    <c:v> </c:v>
                  </c:pt>
                  <c:pt idx="1">
                    <c:v>DV360 </c:v>
                  </c:pt>
                  <c:pt idx="2">
                    <c:v>FB </c:v>
                  </c:pt>
                  <c:pt idx="3">
                    <c:v>GDN 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AD38-4588-AB9E-58D35DCEA77B}"/>
            </c:ext>
          </c:extLst>
        </c:ser>
        <c:ser>
          <c:idx val="0"/>
          <c:order val="2"/>
          <c:tx>
            <c:strRef>
              <c:f>Sheet1!$D$3</c:f>
              <c:strCache>
                <c:ptCount val="1"/>
                <c:pt idx="0">
                  <c:v>GDN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1590557821550133E-3"/>
                  <c:y val="2.6143785467801868E-3"/>
                </c:manualLayout>
              </c:layout>
              <c:tx>
                <c:rich>
                  <a:bodyPr/>
                  <a:lstStyle/>
                  <a:p>
                    <a:fld id="{F9CB6965-9539-4B69-923D-B877F6D2566B}" type="VALUE">
                      <a:rPr lang="en-US" b="0" baseline="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AD38-4588-AB9E-58D35DCEA77B}"/>
                </c:ext>
              </c:extLst>
            </c:dLbl>
            <c:dLbl>
              <c:idx val="1"/>
              <c:layout>
                <c:manualLayout>
                  <c:x val="-2.3092380703416066E-3"/>
                  <c:y val="-1.0457514187120844E-2"/>
                </c:manualLayout>
              </c:layout>
              <c:tx>
                <c:rich>
                  <a:bodyPr/>
                  <a:lstStyle/>
                  <a:p>
                    <a:fld id="{BD2D70FA-CFA0-454E-970A-CBFFC3019FD3}" type="VALUE">
                      <a:rPr lang="en-US" b="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D38-4588-AB9E-58D35DCEA77B}"/>
                </c:ext>
              </c:extLst>
            </c:dLbl>
            <c:dLbl>
              <c:idx val="2"/>
              <c:layout>
                <c:manualLayout>
                  <c:x val="0.1316336688046463"/>
                  <c:y val="0"/>
                </c:manualLayout>
              </c:layout>
              <c:tx>
                <c:rich>
                  <a:bodyPr/>
                  <a:lstStyle/>
                  <a:p>
                    <a:fld id="{FDE185F0-4E35-4A00-A89B-51238DCAD3B0}" type="VALUE">
                      <a:rPr lang="en-US" b="0">
                        <a:solidFill>
                          <a:srgbClr val="CD3B3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Sheet1!$D$4:$D$6</c:f>
              <c:numCache>
                <c:formatCode>#,##0.0</c:formatCode>
                <c:ptCount val="3"/>
                <c:pt idx="0">
                  <c:v>1.2894491950102998</c:v>
                </c:pt>
                <c:pt idx="1">
                  <c:v>1.2038227747288002</c:v>
                </c:pt>
                <c:pt idx="2">
                  <c:v>0.6037061582922999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D38-4588-AB9E-58D35DCEA77B}"/>
            </c:ext>
          </c:extLst>
        </c:ser>
        <c:ser>
          <c:idx val="3"/>
          <c:order val="3"/>
          <c:tx>
            <c:strRef>
              <c:f>Sheet1!$E$3</c:f>
              <c:strCache>
                <c:ptCount val="1"/>
                <c:pt idx="0">
                  <c:v>LINE </c:v>
                </c:pt>
              </c:strCache>
            </c:strRef>
          </c:tx>
          <c:spPr>
            <a:solidFill>
              <a:srgbClr val="11111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0928045014879963"/>
                  <c:y val="-3.137254256136224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D38-4588-AB9E-58D35DCEA77B}"/>
                </c:ext>
              </c:extLst>
            </c:dLbl>
            <c:dLbl>
              <c:idx val="1"/>
              <c:layout>
                <c:manualLayout>
                  <c:x val="-4.5631055383203549E-3"/>
                  <c:y val="0"/>
                </c:manualLayout>
              </c:layout>
              <c:tx>
                <c:rich>
                  <a:bodyPr/>
                  <a:lstStyle/>
                  <a:p>
                    <a:fld id="{8A249FEC-3C6B-452F-9CB8-BE3741A43BB8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AD38-4588-AB9E-58D35DCEA77B}"/>
                </c:ext>
              </c:extLst>
            </c:dLbl>
            <c:dLbl>
              <c:idx val="2"/>
              <c:layout>
                <c:manualLayout>
                  <c:x val="-4.7020644538657286E-3"/>
                  <c:y val="-2.6143785467802349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8F43DE6-7A21-4883-BFDC-5611DD27A881}" type="VALUE">
                      <a:rPr lang="en-US">
                        <a:solidFill>
                          <a:schemeClr val="bg1"/>
                        </a:solidFill>
                      </a:rPr>
                      <a:pPr>
                        <a:defRPr sz="14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Sheet1!$E$4:$E$6</c:f>
              <c:numCache>
                <c:formatCode>#,##0.0</c:formatCode>
                <c:ptCount val="3"/>
                <c:pt idx="1">
                  <c:v>1.2286359604667001</c:v>
                </c:pt>
                <c:pt idx="2">
                  <c:v>0.76296013079340008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AD38-4588-AB9E-58D35DCEA77B}"/>
            </c:ext>
          </c:extLst>
        </c:ser>
        <c:ser>
          <c:idx val="4"/>
          <c:order val="4"/>
          <c:tx>
            <c:strRef>
              <c:f>Sheet1!$F$3</c:f>
              <c:strCache>
                <c:ptCount val="1"/>
                <c:pt idx="0">
                  <c:v>Others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0818563846297596"/>
                  <c:y val="1.8300649827461213E-2"/>
                </c:manualLayout>
              </c:layout>
              <c:tx>
                <c:rich>
                  <a:bodyPr/>
                  <a:lstStyle/>
                  <a:p>
                    <a:fld id="{FFC29430-FF55-44C5-A98C-74B630F07103}" type="VALUE">
                      <a:rPr lang="en-US">
                        <a:solidFill>
                          <a:srgbClr val="EC7E4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AD38-4588-AB9E-58D35DCEA77B}"/>
                </c:ext>
              </c:extLst>
            </c:dLbl>
            <c:dLbl>
              <c:idx val="1"/>
              <c:layout>
                <c:manualLayout>
                  <c:x val="0.11714573773252769"/>
                  <c:y val="-4.4444435295263228E-2"/>
                </c:manualLayout>
              </c:layout>
              <c:tx>
                <c:rich>
                  <a:bodyPr/>
                  <a:lstStyle/>
                  <a:p>
                    <a:fld id="{B2C86377-C3A7-44ED-B6F1-83C5FD7534FB}" type="VALUE">
                      <a:rPr lang="en-US">
                        <a:solidFill>
                          <a:srgbClr val="EC7E4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5418414523141094E-2"/>
                      <c:h val="5.1777870047270844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AD38-4588-AB9E-58D35DCEA77B}"/>
                </c:ext>
              </c:extLst>
            </c:dLbl>
            <c:dLbl>
              <c:idx val="2"/>
              <c:layout>
                <c:manualLayout>
                  <c:x val="0.11360272906081698"/>
                  <c:y val="1.3071892733900886E-2"/>
                </c:manualLayout>
              </c:layout>
              <c:tx>
                <c:rich>
                  <a:bodyPr/>
                  <a:lstStyle/>
                  <a:p>
                    <a:fld id="{93F9255C-B859-44ED-BC7C-94324421C44B}" type="VALUE">
                      <a:rPr lang="en-US">
                        <a:solidFill>
                          <a:srgbClr val="EC7E4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Sheet1!$F$4:$F$6</c:f>
              <c:numCache>
                <c:formatCode>#,##0.0</c:formatCode>
                <c:ptCount val="3"/>
                <c:pt idx="0">
                  <c:v>0.22689031016939995</c:v>
                </c:pt>
                <c:pt idx="1">
                  <c:v>6.9408697140999995E-2</c:v>
                </c:pt>
                <c:pt idx="2">
                  <c:v>0.36302060387990009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D38-4588-AB9E-58D35DCEA77B}"/>
            </c:ext>
          </c:extLst>
        </c:ser>
        <c:ser>
          <c:idx val="5"/>
          <c:order val="5"/>
          <c:tx>
            <c:strRef>
              <c:f>Sheet1!$G$3</c:f>
              <c:strCache>
                <c:ptCount val="1"/>
                <c:pt idx="0">
                  <c:v>smartnews 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2.2075055187637969E-3"/>
                  <c:y val="-5.4901949482383923E-2"/>
                </c:manualLayout>
              </c:layout>
              <c:tx>
                <c:rich>
                  <a:bodyPr/>
                  <a:lstStyle/>
                  <a:p>
                    <a:fld id="{5AF8C826-0A0B-4A90-AFA3-0920BB85AECB}" type="VALUE">
                      <a:rPr lang="en-US">
                        <a:solidFill>
                          <a:srgbClr val="7F7F7F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Sheet1!$G$4:$G$6</c:f>
              <c:numCache>
                <c:formatCode>#,##0.0</c:formatCode>
                <c:ptCount val="3"/>
                <c:pt idx="1">
                  <c:v>1.81232440764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AD38-4588-AB9E-58D35DCEA77B}"/>
            </c:ext>
          </c:extLst>
        </c:ser>
        <c:ser>
          <c:idx val="6"/>
          <c:order val="6"/>
          <c:tx>
            <c:strRef>
              <c:f>Sheet1!$H$3</c:f>
              <c:strCache>
                <c:ptCount val="1"/>
                <c:pt idx="0">
                  <c:v>Teads 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059317709949973"/>
                  <c:y val="-7.8431356403405612E-3"/>
                </c:manualLayout>
              </c:layout>
              <c:tx>
                <c:rich>
                  <a:bodyPr/>
                  <a:lstStyle/>
                  <a:p>
                    <a:fld id="{1AED652D-AD81-48C9-8608-F69BA8FB3B52}" type="VALUE">
                      <a:rPr lang="en-US">
                        <a:solidFill>
                          <a:srgbClr val="1A1D52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592-4A06-B444-F6E8773AE593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592-4A06-B444-F6E8773AE59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Sheet1!$H$4:$H$6</c:f>
              <c:numCache>
                <c:formatCode>General</c:formatCode>
                <c:ptCount val="3"/>
                <c:pt idx="0" formatCode="#,##0.0">
                  <c:v>0.50997436568380006</c:v>
                </c:pt>
                <c:pt idx="2" formatCode="#,##0.00">
                  <c:v>1.9912772829199999E-2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6-4D23-87B8-0061AD8FC47F}"/>
            </c:ext>
          </c:extLst>
        </c:ser>
        <c:ser>
          <c:idx val="7"/>
          <c:order val="7"/>
          <c:tx>
            <c:strRef>
              <c:f>Sheet1!$I$3</c:f>
              <c:strCache>
                <c:ptCount val="1"/>
                <c:pt idx="0">
                  <c:v>TW 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2538674679786659E-3"/>
                  <c:y val="-5.2287570935603735E-3"/>
                </c:manualLayout>
              </c:layout>
              <c:tx>
                <c:rich>
                  <a:bodyPr/>
                  <a:lstStyle/>
                  <a:p>
                    <a:fld id="{32F97E15-B2E8-45C5-B826-C3AA1B221435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4F6-4D23-87B8-0061AD8FC4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Sheet1!$I$4:$I$6</c:f>
              <c:numCache>
                <c:formatCode>General</c:formatCode>
                <c:ptCount val="3"/>
                <c:pt idx="0" formatCode="#,##0.0">
                  <c:v>0.80588418945600004</c:v>
                </c:pt>
                <c:pt idx="2" formatCode="#,##0.0">
                  <c:v>0.82578683812749998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F6-4D23-87B8-0061AD8FC47F}"/>
            </c:ext>
          </c:extLst>
        </c:ser>
        <c:ser>
          <c:idx val="8"/>
          <c:order val="8"/>
          <c:tx>
            <c:strRef>
              <c:f>Sheet1!$J$3</c:f>
              <c:strCache>
                <c:ptCount val="1"/>
                <c:pt idx="0">
                  <c:v>YahooSPBP 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4.5077349359573526E-3"/>
                  <c:y val="-5.2287570935603739E-2"/>
                </c:manualLayout>
              </c:layout>
              <c:tx>
                <c:rich>
                  <a:bodyPr/>
                  <a:lstStyle/>
                  <a:p>
                    <a:fld id="{AD25D935-B8F0-4E4A-997C-3E3432CB0778}" type="VALUE">
                      <a:rPr lang="en-US">
                        <a:solidFill>
                          <a:srgbClr val="3B6529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E4F6-4D23-87B8-0061AD8FC4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Sheet1!$J$4:$J$6</c:f>
              <c:numCache>
                <c:formatCode>General</c:formatCode>
                <c:ptCount val="3"/>
                <c:pt idx="0" formatCode="#,##0.0">
                  <c:v>0.67741552034449992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4F6-4D23-87B8-0061AD8FC47F}"/>
            </c:ext>
          </c:extLst>
        </c:ser>
        <c:ser>
          <c:idx val="9"/>
          <c:order val="9"/>
          <c:tx>
            <c:strRef>
              <c:f>Sheet1!$K$3</c:f>
              <c:strCache>
                <c:ptCount val="1"/>
                <c:pt idx="0">
                  <c:v>YDN 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-4.5077349359573318E-3"/>
                  <c:y val="-2.6143785467801869E-2"/>
                </c:manualLayout>
              </c:layout>
              <c:tx>
                <c:rich>
                  <a:bodyPr/>
                  <a:lstStyle/>
                  <a:p>
                    <a:fld id="{0800E684-690C-4E6E-921F-A2BA93CFC89B}" type="VALUE">
                      <a:rPr lang="en-US">
                        <a:solidFill>
                          <a:srgbClr val="0B525F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4F6-4D23-87B8-0061AD8FC47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E4F6-4D23-87B8-0061AD8FC4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Sheet1!$K$4:$K$6</c:f>
              <c:numCache>
                <c:formatCode>#,##0.0</c:formatCode>
                <c:ptCount val="3"/>
                <c:pt idx="1">
                  <c:v>0.24074845115029997</c:v>
                </c:pt>
                <c:pt idx="2">
                  <c:v>1.3257566195635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4F6-4D23-87B8-0061AD8FC47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389594224"/>
        <c:axId val="-389595312"/>
        <c:extLst/>
      </c:barChart>
      <c:catAx>
        <c:axId val="-389594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89595312"/>
        <c:crosses val="autoZero"/>
        <c:auto val="1"/>
        <c:lblAlgn val="ctr"/>
        <c:lblOffset val="100"/>
        <c:noMultiLvlLbl val="0"/>
      </c:catAx>
      <c:valAx>
        <c:axId val="-389595312"/>
        <c:scaling>
          <c:orientation val="minMax"/>
        </c:scaling>
        <c:delete val="1"/>
        <c:axPos val="l"/>
        <c:numFmt formatCode="0%" sourceLinked="0"/>
        <c:majorTickMark val="none"/>
        <c:minorTickMark val="none"/>
        <c:tickLblPos val="nextTo"/>
        <c:crossAx val="-389594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en-US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0080912899132641E-2"/>
          <c:y val="9.3006208016837427E-2"/>
          <c:w val="0.47351810328344718"/>
          <c:h val="0.71225471824624498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Sheet1!$B$3</c:f>
              <c:strCache>
                <c:ptCount val="1"/>
                <c:pt idx="0">
                  <c:v>DV360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7.3951434878587199E-2"/>
                  <c:y val="-2.8758164014582248E-2"/>
                </c:manualLayout>
              </c:layout>
              <c:tx>
                <c:rich>
                  <a:bodyPr/>
                  <a:lstStyle/>
                  <a:p>
                    <a:fld id="{218A2CAA-4339-488E-8420-E4BC4FEFA16A}" type="VALUE">
                      <a:rPr lang="en-US" dirty="0">
                        <a:solidFill>
                          <a:srgbClr val="13889E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27DD-46BD-89A6-06EC0ADF9D2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Sheet1!$B$4:$B$6</c:f>
              <c:numCache>
                <c:formatCode>0.0%</c:formatCode>
                <c:ptCount val="3"/>
                <c:pt idx="0">
                  <c:v>1.0941065591989768E-2</c:v>
                </c:pt>
                <c:pt idx="1">
                  <c:v>3.8524359545499972E-4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F2-40E3-9E41-5FA7F7F0CEAE}"/>
            </c:ext>
          </c:extLst>
        </c:ser>
        <c:ser>
          <c:idx val="2"/>
          <c:order val="1"/>
          <c:tx>
            <c:strRef>
              <c:f>Sheet1!$C$3</c:f>
              <c:strCache>
                <c:ptCount val="1"/>
                <c:pt idx="0">
                  <c:v>FB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4083885209713023E-2"/>
                  <c:y val="5.2287570935603739E-2"/>
                </c:manualLayout>
              </c:layout>
              <c:tx>
                <c:rich>
                  <a:bodyPr/>
                  <a:lstStyle/>
                  <a:p>
                    <a:fld id="{494F0FF3-A822-417F-97FC-9FB9FB1E2071}" type="VALUE">
                      <a:rPr lang="en-US">
                        <a:solidFill>
                          <a:srgbClr val="2B3188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EF2-40E3-9E41-5FA7F7F0CEA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3D82CBD-F559-4C25-A1F1-E798BCC8C204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CEF2-40E3-9E41-5FA7F7F0CEA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A0F14D4-C943-4A8F-8085-5B876791B6B8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EF2-40E3-9E41-5FA7F7F0CEA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B41E680-4600-45F4-B878-CA750DB73294}" type="VALUE">
                      <a:rPr lang="en-US" baseline="0" smtClean="0"/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rgbClr val="2B318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1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Sheet1!$C$4:$C$6</c:f>
              <c:numCache>
                <c:formatCode>0.0%</c:formatCode>
                <c:ptCount val="3"/>
                <c:pt idx="0">
                  <c:v>3.1886010642562966E-3</c:v>
                </c:pt>
                <c:pt idx="1">
                  <c:v>2.523635315899319E-2</c:v>
                </c:pt>
                <c:pt idx="2">
                  <c:v>2.0888893628746411E-2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Sheet1!$A$3:$D$3</c15:f>
                <c15:dlblRangeCache>
                  <c:ptCount val="4"/>
                  <c:pt idx="0">
                    <c:v> </c:v>
                  </c:pt>
                  <c:pt idx="1">
                    <c:v>DV360 </c:v>
                  </c:pt>
                  <c:pt idx="2">
                    <c:v>FB </c:v>
                  </c:pt>
                  <c:pt idx="3">
                    <c:v>GDN 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CEF2-40E3-9E41-5FA7F7F0CEAE}"/>
            </c:ext>
          </c:extLst>
        </c:ser>
        <c:ser>
          <c:idx val="0"/>
          <c:order val="2"/>
          <c:tx>
            <c:strRef>
              <c:f>Sheet1!$D$3</c:f>
              <c:strCache>
                <c:ptCount val="1"/>
                <c:pt idx="0">
                  <c:v>GDN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3112582781456854E-3"/>
                  <c:y val="2.6143785467800909E-3"/>
                </c:manualLayout>
              </c:layout>
              <c:tx>
                <c:rich>
                  <a:bodyPr/>
                  <a:lstStyle/>
                  <a:p>
                    <a:fld id="{F9CB6965-9539-4B69-923D-B877F6D2566B}" type="VALUE">
                      <a:rPr lang="en-US" b="0" baseline="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CEF2-40E3-9E41-5FA7F7F0CEAE}"/>
                </c:ext>
              </c:extLst>
            </c:dLbl>
            <c:dLbl>
              <c:idx val="1"/>
              <c:layout>
                <c:manualLayout>
                  <c:x val="3.3112582781456954E-3"/>
                  <c:y val="5.2287570935603735E-3"/>
                </c:manualLayout>
              </c:layout>
              <c:tx>
                <c:rich>
                  <a:bodyPr/>
                  <a:lstStyle/>
                  <a:p>
                    <a:fld id="{BD2D70FA-CFA0-454E-970A-CBFFC3019FD3}" type="VALUE">
                      <a:rPr lang="en-US" b="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CEF2-40E3-9E41-5FA7F7F0CEAE}"/>
                </c:ext>
              </c:extLst>
            </c:dLbl>
            <c:dLbl>
              <c:idx val="2"/>
              <c:layout>
                <c:manualLayout>
                  <c:x val="6.4017660044150035E-2"/>
                  <c:y val="2.6143785467801894E-2"/>
                </c:manualLayout>
              </c:layout>
              <c:tx>
                <c:rich>
                  <a:bodyPr/>
                  <a:lstStyle/>
                  <a:p>
                    <a:fld id="{FDE185F0-4E35-4A00-A89B-51238DCAD3B0}" type="VALUE">
                      <a:rPr lang="en-US" b="0">
                        <a:solidFill>
                          <a:srgbClr val="CD3B3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Sheet1!$D$4:$D$6</c:f>
              <c:numCache>
                <c:formatCode>0.0%</c:formatCode>
                <c:ptCount val="3"/>
                <c:pt idx="0">
                  <c:v>5.6692264494993434E-3</c:v>
                </c:pt>
                <c:pt idx="1">
                  <c:v>5.8155902926391115E-3</c:v>
                </c:pt>
                <c:pt idx="2">
                  <c:v>3.1884261472867807E-3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EF2-40E3-9E41-5FA7F7F0CEAE}"/>
            </c:ext>
          </c:extLst>
        </c:ser>
        <c:ser>
          <c:idx val="3"/>
          <c:order val="3"/>
          <c:tx>
            <c:strRef>
              <c:f>Sheet1!$E$3</c:f>
              <c:strCache>
                <c:ptCount val="1"/>
                <c:pt idx="0">
                  <c:v>LINE </c:v>
                </c:pt>
              </c:strCache>
            </c:strRef>
          </c:tx>
          <c:spPr>
            <a:solidFill>
              <a:srgbClr val="11111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518763796909492E-2"/>
                  <c:y val="-2.352940692102177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CEF2-40E3-9E41-5FA7F7F0CEAE}"/>
                </c:ext>
              </c:extLst>
            </c:dLbl>
            <c:dLbl>
              <c:idx val="1"/>
              <c:layout>
                <c:manualLayout>
                  <c:x val="0"/>
                  <c:y val="-2.6143785467802349E-3"/>
                </c:manualLayout>
              </c:layout>
              <c:tx>
                <c:rich>
                  <a:bodyPr/>
                  <a:lstStyle/>
                  <a:p>
                    <a:fld id="{8A249FEC-3C6B-452F-9CB8-BE3741A43BB8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CEF2-40E3-9E41-5FA7F7F0CEAE}"/>
                </c:ext>
              </c:extLst>
            </c:dLbl>
            <c:dLbl>
              <c:idx val="2"/>
              <c:layout>
                <c:manualLayout>
                  <c:x val="-3.3112582781456954E-3"/>
                  <c:y val="2.6143785467801391E-3"/>
                </c:manualLayout>
              </c:layout>
              <c:tx>
                <c:rich>
                  <a:bodyPr/>
                  <a:lstStyle/>
                  <a:p>
                    <a:fld id="{98F43DE6-7A21-4883-BFDC-5611DD27A881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Sheet1!$E$4:$E$6</c:f>
              <c:numCache>
                <c:formatCode>0.0%</c:formatCode>
                <c:ptCount val="3"/>
                <c:pt idx="0">
                  <c:v>1.1903273035312441E-8</c:v>
                </c:pt>
                <c:pt idx="1">
                  <c:v>5.9354611948483601E-3</c:v>
                </c:pt>
                <c:pt idx="2">
                  <c:v>4.0295133600098086E-3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EF2-40E3-9E41-5FA7F7F0CEAE}"/>
            </c:ext>
          </c:extLst>
        </c:ser>
        <c:ser>
          <c:idx val="4"/>
          <c:order val="4"/>
          <c:tx>
            <c:strRef>
              <c:f>Sheet1!$F$3</c:f>
              <c:strCache>
                <c:ptCount val="1"/>
                <c:pt idx="0">
                  <c:v>Others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7395143487858721E-2"/>
                  <c:y val="-5.2287570935603735E-3"/>
                </c:manualLayout>
              </c:layout>
              <c:tx>
                <c:rich>
                  <a:bodyPr/>
                  <a:lstStyle/>
                  <a:p>
                    <a:fld id="{FFC29430-FF55-44C5-A98C-74B630F07103}" type="VALUE">
                      <a:rPr lang="en-US">
                        <a:solidFill>
                          <a:srgbClr val="EC7E4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CEF2-40E3-9E41-5FA7F7F0CEAE}"/>
                </c:ext>
              </c:extLst>
            </c:dLbl>
            <c:dLbl>
              <c:idx val="1"/>
              <c:layout>
                <c:manualLayout>
                  <c:x val="6.2913907284768256E-2"/>
                  <c:y val="-2.6143785467801868E-3"/>
                </c:manualLayout>
              </c:layout>
              <c:tx>
                <c:rich>
                  <a:bodyPr/>
                  <a:lstStyle/>
                  <a:p>
                    <a:fld id="{B2C86377-C3A7-44ED-B6F1-83C5FD7534FB}" type="VALUE">
                      <a:rPr lang="en-US">
                        <a:solidFill>
                          <a:srgbClr val="EC7E4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CEF2-40E3-9E41-5FA7F7F0CEAE}"/>
                </c:ext>
              </c:extLst>
            </c:dLbl>
            <c:dLbl>
              <c:idx val="2"/>
              <c:layout>
                <c:manualLayout>
                  <c:x val="6.6225165562913912E-2"/>
                  <c:y val="-5.2287570935603735E-3"/>
                </c:manualLayout>
              </c:layout>
              <c:tx>
                <c:rich>
                  <a:bodyPr/>
                  <a:lstStyle/>
                  <a:p>
                    <a:fld id="{93F9255C-B859-44ED-BC7C-94324421C44B}" type="VALUE">
                      <a:rPr lang="en-US">
                        <a:solidFill>
                          <a:srgbClr val="EC7E4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Sheet1!$F$4:$F$6</c:f>
              <c:numCache>
                <c:formatCode>0.0%</c:formatCode>
                <c:ptCount val="3"/>
                <c:pt idx="0">
                  <c:v>9.9755194118927469E-4</c:v>
                </c:pt>
                <c:pt idx="1">
                  <c:v>3.353089456285319E-4</c:v>
                </c:pt>
                <c:pt idx="2">
                  <c:v>1.9172644994853506E-3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EF2-40E3-9E41-5FA7F7F0CEAE}"/>
            </c:ext>
          </c:extLst>
        </c:ser>
        <c:ser>
          <c:idx val="5"/>
          <c:order val="5"/>
          <c:tx>
            <c:strRef>
              <c:f>Sheet1!$G$3</c:f>
              <c:strCache>
                <c:ptCount val="1"/>
                <c:pt idx="0">
                  <c:v>smartnews 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2.2075055187637969E-3"/>
                  <c:y val="-5.4901949482383923E-2"/>
                </c:manualLayout>
              </c:layout>
              <c:tx>
                <c:rich>
                  <a:bodyPr/>
                  <a:lstStyle/>
                  <a:p>
                    <a:fld id="{5AF8C826-0A0B-4A90-AFA3-0920BB85AECB}" type="VALUE">
                      <a:rPr lang="en-US">
                        <a:solidFill>
                          <a:srgbClr val="7F7F7F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Sheet1!$G$4:$G$6</c:f>
              <c:numCache>
                <c:formatCode>0.0%</c:formatCode>
                <c:ptCount val="3"/>
                <c:pt idx="1">
                  <c:v>8.7552224907512053E-3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EF2-40E3-9E41-5FA7F7F0CEAE}"/>
            </c:ext>
          </c:extLst>
        </c:ser>
        <c:ser>
          <c:idx val="6"/>
          <c:order val="6"/>
          <c:tx>
            <c:strRef>
              <c:f>Sheet1!$H$3</c:f>
              <c:strCache>
                <c:ptCount val="1"/>
                <c:pt idx="0">
                  <c:v>Teads 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7DD-46BD-89A6-06EC0ADF9D29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0E3-4EBC-8BDF-11ADD53073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Sheet1!$H$4:$H$6</c:f>
              <c:numCache>
                <c:formatCode>General</c:formatCode>
                <c:ptCount val="3"/>
                <c:pt idx="0" formatCode="0.00%">
                  <c:v>2.2421667900441441E-3</c:v>
                </c:pt>
                <c:pt idx="2" formatCode="0.00%">
                  <c:v>1.051677288388079E-4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DD-46BD-89A6-06EC0ADF9D29}"/>
            </c:ext>
          </c:extLst>
        </c:ser>
        <c:ser>
          <c:idx val="7"/>
          <c:order val="7"/>
          <c:tx>
            <c:strRef>
              <c:f>Sheet1!$I$3</c:f>
              <c:strCache>
                <c:ptCount val="1"/>
                <c:pt idx="0">
                  <c:v>Twitter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E423200-86D2-41F9-AAEE-AF02DC6863BF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27DD-46BD-89A6-06EC0ADF9D2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718BFC6-DAFB-461C-A62B-31EFEF346A5D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27DD-46BD-89A6-06EC0ADF9D2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Sheet1!$I$4:$I$6</c:f>
              <c:numCache>
                <c:formatCode>General</c:formatCode>
                <c:ptCount val="3"/>
                <c:pt idx="0" formatCode="0.0%">
                  <c:v>3.543171750990004E-3</c:v>
                </c:pt>
                <c:pt idx="2" formatCode="0.0%">
                  <c:v>4.3613276270343783E-3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DD-46BD-89A6-06EC0ADF9D29}"/>
            </c:ext>
          </c:extLst>
        </c:ser>
        <c:ser>
          <c:idx val="8"/>
          <c:order val="8"/>
          <c:tx>
            <c:strRef>
              <c:f>Sheet1!$J$3</c:f>
              <c:strCache>
                <c:ptCount val="1"/>
                <c:pt idx="0">
                  <c:v>YahooSPBP 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4.4150110375275834E-3"/>
                  <c:y val="-5.50409026728624E-2"/>
                </c:manualLayout>
              </c:layout>
              <c:tx>
                <c:rich>
                  <a:bodyPr/>
                  <a:lstStyle/>
                  <a:p>
                    <a:fld id="{C8DE2D2E-B070-4E23-8A93-9EADC1AD1CDA}" type="VALUE">
                      <a:rPr lang="en-US">
                        <a:solidFill>
                          <a:srgbClr val="3B6529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27DD-46BD-89A6-06EC0ADF9D29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0E3-4EBC-8BDF-11ADD53073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Sheet1!$J$4:$J$6</c:f>
              <c:numCache>
                <c:formatCode>General</c:formatCode>
                <c:ptCount val="3"/>
                <c:pt idx="0" formatCode="0.00%">
                  <c:v>2.9783430011042222E-3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7DD-46BD-89A6-06EC0ADF9D29}"/>
            </c:ext>
          </c:extLst>
        </c:ser>
        <c:ser>
          <c:idx val="9"/>
          <c:order val="9"/>
          <c:tx>
            <c:strRef>
              <c:f>Sheet1!$K$3</c:f>
              <c:strCache>
                <c:ptCount val="1"/>
                <c:pt idx="0">
                  <c:v>YDN 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6.4017660044150104E-2"/>
                  <c:y val="1.5686271280681122E-2"/>
                </c:manualLayout>
              </c:layout>
              <c:tx>
                <c:rich>
                  <a:bodyPr/>
                  <a:lstStyle/>
                  <a:p>
                    <a:fld id="{8A21D515-3AD2-431D-A450-5794FDD57181}" type="VALUE">
                      <a:rPr lang="en-US">
                        <a:solidFill>
                          <a:srgbClr val="0B525F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27DD-46BD-89A6-06EC0ADF9D2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B038E9C-ACA1-4010-BCAF-AA98FD8BD63A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27DD-46BD-89A6-06EC0ADF9D2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Sheet1!$K$4:$K$6</c:f>
              <c:numCache>
                <c:formatCode>0.0%</c:formatCode>
                <c:ptCount val="3"/>
                <c:pt idx="0">
                  <c:v>0</c:v>
                </c:pt>
                <c:pt idx="1">
                  <c:v>1.1630402621291181E-3</c:v>
                </c:pt>
                <c:pt idx="2">
                  <c:v>7.0018783355000128E-3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7DD-46BD-89A6-06EC0ADF9D2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389594224"/>
        <c:axId val="-389595312"/>
        <c:extLst/>
      </c:barChart>
      <c:catAx>
        <c:axId val="-389594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89595312"/>
        <c:crosses val="autoZero"/>
        <c:auto val="1"/>
        <c:lblAlgn val="ctr"/>
        <c:lblOffset val="100"/>
        <c:noMultiLvlLbl val="0"/>
      </c:catAx>
      <c:valAx>
        <c:axId val="-389595312"/>
        <c:scaling>
          <c:orientation val="minMax"/>
        </c:scaling>
        <c:delete val="1"/>
        <c:axPos val="l"/>
        <c:numFmt formatCode="0%" sourceLinked="0"/>
        <c:majorTickMark val="none"/>
        <c:minorTickMark val="none"/>
        <c:tickLblPos val="nextTo"/>
        <c:crossAx val="-389594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019815403869217"/>
          <c:y val="0.92513222682677643"/>
          <c:w val="0.75512697502216197"/>
          <c:h val="5.9181501892542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en-US"/>
    </a:p>
  </c:txPr>
  <c:externalData r:id="rId4">
    <c:autoUpdate val="0"/>
  </c:externalData>
  <c:userShapes r:id="rId5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0080912899132641E-2"/>
          <c:y val="9.3006208016837427E-2"/>
          <c:w val="0.47351810328344718"/>
          <c:h val="0.71225471824624498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Sheet1!$B$3</c:f>
              <c:strCache>
                <c:ptCount val="1"/>
                <c:pt idx="0">
                  <c:v>FB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2847682119205295E-2"/>
                  <c:y val="-2.6143785467801869E-2"/>
                </c:manualLayout>
              </c:layout>
              <c:tx>
                <c:rich>
                  <a:bodyPr/>
                  <a:lstStyle/>
                  <a:p>
                    <a:fld id="{925A3FA3-D36C-4D5A-A029-C077B6F1B5CD}" type="VALUE">
                      <a:rPr lang="en-US">
                        <a:solidFill>
                          <a:srgbClr val="13889E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038-4AFA-ADBC-B2C9C7516BA1}"/>
                </c:ext>
              </c:extLst>
            </c:dLbl>
            <c:dLbl>
              <c:idx val="1"/>
              <c:layout>
                <c:manualLayout>
                  <c:x val="7.3951434878587199E-2"/>
                  <c:y val="-2.8758164014582248E-2"/>
                </c:manualLayout>
              </c:layout>
              <c:tx>
                <c:rich>
                  <a:bodyPr/>
                  <a:lstStyle/>
                  <a:p>
                    <a:fld id="{218A2CAA-4339-488E-8420-E4BC4FEFA16A}" type="VALUE">
                      <a:rPr lang="en-US" dirty="0">
                        <a:solidFill>
                          <a:srgbClr val="13889E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27DD-46BD-89A6-06EC0ADF9D2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Sheet1!$B$4:$B$6</c:f>
              <c:numCache>
                <c:formatCode>General</c:formatCode>
                <c:ptCount val="3"/>
                <c:pt idx="0" formatCode="0.00%">
                  <c:v>1.5513045491944311E-4</c:v>
                </c:pt>
                <c:pt idx="2" formatCode="0.0%">
                  <c:v>4.3833806503864436E-3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F2-40E3-9E41-5FA7F7F0CEAE}"/>
            </c:ext>
          </c:extLst>
        </c:ser>
        <c:ser>
          <c:idx val="2"/>
          <c:order val="1"/>
          <c:tx>
            <c:strRef>
              <c:f>Sheet1!$C$3</c:f>
              <c:strCache>
                <c:ptCount val="1"/>
                <c:pt idx="0">
                  <c:v>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4083885209713023E-2"/>
                  <c:y val="5.2287570935603739E-2"/>
                </c:manualLayout>
              </c:layout>
              <c:tx>
                <c:rich>
                  <a:bodyPr/>
                  <a:lstStyle/>
                  <a:p>
                    <a:fld id="{494F0FF3-A822-417F-97FC-9FB9FB1E2071}" type="VALUE">
                      <a:rPr lang="en-US">
                        <a:solidFill>
                          <a:srgbClr val="2B3188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EF2-40E3-9E41-5FA7F7F0CEA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3D82CBD-F559-4C25-A1F1-E798BCC8C204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CEF2-40E3-9E41-5FA7F7F0CEAE}"/>
                </c:ext>
              </c:extLst>
            </c:dLbl>
            <c:dLbl>
              <c:idx val="2"/>
              <c:layout>
                <c:manualLayout>
                  <c:x val="6.0706401766004413E-2"/>
                  <c:y val="5.7516328029164017E-2"/>
                </c:manualLayout>
              </c:layout>
              <c:tx>
                <c:rich>
                  <a:bodyPr/>
                  <a:lstStyle/>
                  <a:p>
                    <a:fld id="{1A0F14D4-C943-4A8F-8085-5B876791B6B8}" type="VALUE">
                      <a:rPr lang="en-US">
                        <a:solidFill>
                          <a:srgbClr val="2B3188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EF2-40E3-9E41-5FA7F7F0CEA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B41E680-4600-45F4-B878-CA750DB73294}" type="VALUE">
                      <a:rPr lang="en-US" baseline="0" smtClean="0"/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rgbClr val="2B318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1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Sheet1!$C$4:$C$6</c:f>
              <c:numCache>
                <c:formatCode>General</c:formatCode>
                <c:ptCount val="3"/>
                <c:pt idx="2" formatCode="0.00%">
                  <c:v>1.5257540064869999E-4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Sheet1!$A$3:$E$3</c15:f>
                <c15:dlblRangeCache>
                  <c:ptCount val="5"/>
                  <c:pt idx="0">
                    <c:v> </c:v>
                  </c:pt>
                  <c:pt idx="1">
                    <c:v>FB </c:v>
                  </c:pt>
                  <c:pt idx="2">
                    <c:v>LINE</c:v>
                  </c:pt>
                  <c:pt idx="3">
                    <c:v>PremiumView </c:v>
                  </c:pt>
                  <c:pt idx="4">
                    <c:v>Teads 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CEF2-40E3-9E41-5FA7F7F0CEAE}"/>
            </c:ext>
          </c:extLst>
        </c:ser>
        <c:ser>
          <c:idx val="0"/>
          <c:order val="2"/>
          <c:tx>
            <c:strRef>
              <c:f>Sheet1!$D$3</c:f>
              <c:strCache>
                <c:ptCount val="1"/>
                <c:pt idx="0">
                  <c:v>PremiumView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3112582781456854E-3"/>
                  <c:y val="2.6143785467800909E-3"/>
                </c:manualLayout>
              </c:layout>
              <c:tx>
                <c:rich>
                  <a:bodyPr/>
                  <a:lstStyle/>
                  <a:p>
                    <a:fld id="{F9CB6965-9539-4B69-923D-B877F6D2566B}" type="VALUE">
                      <a:rPr lang="en-US" b="0" baseline="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CEF2-40E3-9E41-5FA7F7F0CEAE}"/>
                </c:ext>
              </c:extLst>
            </c:dLbl>
            <c:dLbl>
              <c:idx val="1"/>
              <c:layout>
                <c:manualLayout>
                  <c:x val="5.6291390728476824E-2"/>
                  <c:y val="3.1372542561362245E-2"/>
                </c:manualLayout>
              </c:layout>
              <c:tx>
                <c:rich>
                  <a:bodyPr/>
                  <a:lstStyle/>
                  <a:p>
                    <a:fld id="{BD2D70FA-CFA0-454E-970A-CBFFC3019FD3}" type="VALUE">
                      <a:rPr lang="en-US" b="0">
                        <a:solidFill>
                          <a:srgbClr val="CD3B3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CEF2-40E3-9E41-5FA7F7F0CEAE}"/>
                </c:ext>
              </c:extLst>
            </c:dLbl>
            <c:dLbl>
              <c:idx val="2"/>
              <c:layout>
                <c:manualLayout>
                  <c:x val="5.9602649006622516E-2"/>
                  <c:y val="2.3529406921021588E-2"/>
                </c:manualLayout>
              </c:layout>
              <c:tx>
                <c:rich>
                  <a:bodyPr/>
                  <a:lstStyle/>
                  <a:p>
                    <a:fld id="{FDE185F0-4E35-4A00-A89B-51238DCAD3B0}" type="VALUE">
                      <a:rPr lang="en-US" b="0">
                        <a:solidFill>
                          <a:srgbClr val="CD3B3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Sheet1!$D$4:$D$6</c:f>
              <c:numCache>
                <c:formatCode>General</c:formatCode>
                <c:ptCount val="3"/>
                <c:pt idx="2" formatCode="0.00%">
                  <c:v>4.1895112195860839E-4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EF2-40E3-9E41-5FA7F7F0CEAE}"/>
            </c:ext>
          </c:extLst>
        </c:ser>
        <c:ser>
          <c:idx val="3"/>
          <c:order val="3"/>
          <c:tx>
            <c:strRef>
              <c:f>Sheet1!$E$3</c:f>
              <c:strCache>
                <c:ptCount val="1"/>
                <c:pt idx="0">
                  <c:v>Teads </c:v>
                </c:pt>
              </c:strCache>
            </c:strRef>
          </c:tx>
          <c:spPr>
            <a:solidFill>
              <a:srgbClr val="11111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3245033112582781E-2"/>
                  <c:y val="-4.967319238882355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CEF2-40E3-9E41-5FA7F7F0CEAE}"/>
                </c:ext>
              </c:extLst>
            </c:dLbl>
            <c:dLbl>
              <c:idx val="1"/>
              <c:layout>
                <c:manualLayout>
                  <c:x val="0"/>
                  <c:y val="-2.6143785467802349E-3"/>
                </c:manualLayout>
              </c:layout>
              <c:tx>
                <c:rich>
                  <a:bodyPr/>
                  <a:lstStyle/>
                  <a:p>
                    <a:fld id="{8A249FEC-3C6B-452F-9CB8-BE3741A43BB8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CEF2-40E3-9E41-5FA7F7F0CEAE}"/>
                </c:ext>
              </c:extLst>
            </c:dLbl>
            <c:dLbl>
              <c:idx val="2"/>
              <c:layout>
                <c:manualLayout>
                  <c:x val="5.6291390728476741E-2"/>
                  <c:y val="-7.8431356403405612E-3"/>
                </c:manualLayout>
              </c:layout>
              <c:tx>
                <c:rich>
                  <a:bodyPr/>
                  <a:lstStyle/>
                  <a:p>
                    <a:fld id="{98F43DE6-7A21-4883-BFDC-5611DD27A881}" type="VALUE">
                      <a:rPr lang="en-US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Sheet1!$E$4:$E$6</c:f>
              <c:numCache>
                <c:formatCode>General</c:formatCode>
                <c:ptCount val="3"/>
                <c:pt idx="2" formatCode="0.00%">
                  <c:v>2.2352293075303617E-4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EF2-40E3-9E41-5FA7F7F0CEAE}"/>
            </c:ext>
          </c:extLst>
        </c:ser>
        <c:ser>
          <c:idx val="4"/>
          <c:order val="4"/>
          <c:tx>
            <c:strRef>
              <c:f>Sheet1!$F$3</c:f>
              <c:strCache>
                <c:ptCount val="1"/>
                <c:pt idx="0">
                  <c:v>Trueview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7.2847682119205281E-2"/>
                  <c:y val="-7.8431356403405608E-2"/>
                </c:manualLayout>
              </c:layout>
              <c:tx>
                <c:rich>
                  <a:bodyPr/>
                  <a:lstStyle/>
                  <a:p>
                    <a:fld id="{FFC29430-FF55-44C5-A98C-74B630F07103}" type="VALUE">
                      <a:rPr lang="en-US">
                        <a:solidFill>
                          <a:srgbClr val="EC7E4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CEF2-40E3-9E41-5FA7F7F0CEAE}"/>
                </c:ext>
              </c:extLst>
            </c:dLbl>
            <c:dLbl>
              <c:idx val="1"/>
              <c:layout>
                <c:manualLayout>
                  <c:x val="5.6291390728476824E-2"/>
                  <c:y val="-3.3986921108142477E-2"/>
                </c:manualLayout>
              </c:layout>
              <c:tx>
                <c:rich>
                  <a:bodyPr/>
                  <a:lstStyle/>
                  <a:p>
                    <a:fld id="{B2C86377-C3A7-44ED-B6F1-83C5FD7534FB}" type="VALUE">
                      <a:rPr lang="en-US">
                        <a:solidFill>
                          <a:srgbClr val="EC7E4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CEF2-40E3-9E41-5FA7F7F0CEAE}"/>
                </c:ext>
              </c:extLst>
            </c:dLbl>
            <c:dLbl>
              <c:idx val="2"/>
              <c:layout>
                <c:manualLayout>
                  <c:x val="-1.1037527593818985E-3"/>
                  <c:y val="-2.6143785467801868E-3"/>
                </c:manualLayout>
              </c:layout>
              <c:tx>
                <c:rich>
                  <a:bodyPr/>
                  <a:lstStyle/>
                  <a:p>
                    <a:fld id="{93F9255C-B859-44ED-BC7C-94324421C44B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Sheet1!$F$4:$F$6</c:f>
              <c:numCache>
                <c:formatCode>General</c:formatCode>
                <c:ptCount val="3"/>
                <c:pt idx="0" formatCode="0.00%">
                  <c:v>4.2652379664993937E-4</c:v>
                </c:pt>
                <c:pt idx="2" formatCode="0.0%">
                  <c:v>3.3330936538664537E-3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EF2-40E3-9E41-5FA7F7F0CEAE}"/>
            </c:ext>
          </c:extLst>
        </c:ser>
        <c:ser>
          <c:idx val="5"/>
          <c:order val="5"/>
          <c:tx>
            <c:strRef>
              <c:f>Sheet1!$G$3</c:f>
              <c:strCache>
                <c:ptCount val="1"/>
                <c:pt idx="0">
                  <c:v>Tver 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2.2075055187637969E-3"/>
                  <c:y val="2.6143785467801868E-3"/>
                </c:manualLayout>
              </c:layout>
              <c:tx>
                <c:rich>
                  <a:bodyPr/>
                  <a:lstStyle/>
                  <a:p>
                    <a:fld id="{5AF8C826-0A0B-4A90-AFA3-0920BB85AECB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Sheet1!$G$4:$G$6</c:f>
              <c:numCache>
                <c:formatCode>General</c:formatCode>
                <c:ptCount val="3"/>
                <c:pt idx="2" formatCode="0.0%">
                  <c:v>4.7363266261865548E-3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EF2-40E3-9E41-5FA7F7F0CEAE}"/>
            </c:ext>
          </c:extLst>
        </c:ser>
        <c:ser>
          <c:idx val="6"/>
          <c:order val="6"/>
          <c:tx>
            <c:strRef>
              <c:f>Sheet1!$H$3</c:f>
              <c:strCache>
                <c:ptCount val="1"/>
                <c:pt idx="0">
                  <c:v>TW 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6.0706401766004413E-2"/>
                  <c:y val="2.875816401458205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462-4F50-AF59-554E93F7C6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Sheet1!$H$4:$H$6</c:f>
              <c:numCache>
                <c:formatCode>General</c:formatCode>
                <c:ptCount val="3"/>
                <c:pt idx="2" formatCode="0.00%">
                  <c:v>1.0282057232224738E-3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62-4F50-AF59-554E93F7C6DE}"/>
            </c:ext>
          </c:extLst>
        </c:ser>
        <c:ser>
          <c:idx val="7"/>
          <c:order val="7"/>
          <c:tx>
            <c:strRef>
              <c:f>Sheet1!$I$3</c:f>
              <c:strCache>
                <c:ptCount val="1"/>
                <c:pt idx="0">
                  <c:v>DV360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5.6291390728476824E-2"/>
                  <c:y val="-1.830064982746131E-2"/>
                </c:manualLayout>
              </c:layout>
              <c:tx>
                <c:rich>
                  <a:bodyPr/>
                  <a:lstStyle/>
                  <a:p>
                    <a:fld id="{FA0811D2-8815-49F5-86DF-1F69F8659D0E}" type="VALUE">
                      <a:rPr lang="en-US">
                        <a:solidFill>
                          <a:srgbClr val="7E202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A16-4A84-A5FF-1ED8C33D4B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Sheet1!$I$4:$I$6</c:f>
              <c:numCache>
                <c:formatCode>General</c:formatCode>
                <c:ptCount val="3"/>
                <c:pt idx="2" formatCode="0.00%">
                  <c:v>8.5111034364949124E-5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16-4A84-A5FF-1ED8C33D4BA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389594224"/>
        <c:axId val="-389595312"/>
        <c:extLst/>
      </c:barChart>
      <c:catAx>
        <c:axId val="-389594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89595312"/>
        <c:crosses val="autoZero"/>
        <c:auto val="1"/>
        <c:lblAlgn val="ctr"/>
        <c:lblOffset val="100"/>
        <c:noMultiLvlLbl val="0"/>
      </c:catAx>
      <c:valAx>
        <c:axId val="-389595312"/>
        <c:scaling>
          <c:orientation val="minMax"/>
        </c:scaling>
        <c:delete val="1"/>
        <c:axPos val="l"/>
        <c:numFmt formatCode="0%" sourceLinked="0"/>
        <c:majorTickMark val="none"/>
        <c:minorTickMark val="none"/>
        <c:tickLblPos val="nextTo"/>
        <c:crossAx val="-389594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019815403869217"/>
          <c:y val="0.92513222682677643"/>
          <c:w val="0.6051615650692671"/>
          <c:h val="5.9181501892542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en-US"/>
    </a:p>
  </c:txPr>
  <c:externalData r:id="rId4">
    <c:autoUpdate val="0"/>
  </c:externalData>
  <c:userShapes r:id="rId5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0080919979770661E-2"/>
          <c:y val="9.3006208016837427E-2"/>
          <c:w val="0.95359180401504307"/>
          <c:h val="0.71225471824624498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Sheet1!$B$3</c:f>
              <c:strCache>
                <c:ptCount val="1"/>
                <c:pt idx="0">
                  <c:v>FB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1494724086691196"/>
                  <c:y val="-1.5686271280681216E-2"/>
                </c:manualLayout>
              </c:layout>
              <c:tx>
                <c:rich>
                  <a:bodyPr/>
                  <a:lstStyle/>
                  <a:p>
                    <a:fld id="{AB5343E1-2A94-48EA-87A9-80F49F5D0CA0}" type="VALUE">
                      <a:rPr lang="en-US">
                        <a:solidFill>
                          <a:srgbClr val="13889E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52C-44B0-B09A-D586B16FD979}"/>
                </c:ext>
              </c:extLst>
            </c:dLbl>
            <c:dLbl>
              <c:idx val="1"/>
              <c:layout>
                <c:manualLayout>
                  <c:x val="0.10818563846297596"/>
                  <c:y val="-2.3529406921021682E-2"/>
                </c:manualLayout>
              </c:layout>
              <c:tx>
                <c:rich>
                  <a:bodyPr/>
                  <a:lstStyle/>
                  <a:p>
                    <a:fld id="{630F67CE-D2E6-486E-9D07-5021BE3B36D9}" type="VALUE">
                      <a:rPr lang="en-US">
                        <a:solidFill>
                          <a:srgbClr val="13889E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E4F6-4D23-87B8-0061AD8FC4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Sheet1!$B$4:$B$6</c:f>
              <c:numCache>
                <c:formatCode>General</c:formatCode>
                <c:ptCount val="3"/>
                <c:pt idx="0" formatCode="#,##0.00">
                  <c:v>3.5283974277500005E-2</c:v>
                </c:pt>
                <c:pt idx="2" formatCode="#,##0.0">
                  <c:v>0.82996242363320005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38-4588-AB9E-58D35DCEA77B}"/>
            </c:ext>
          </c:extLst>
        </c:ser>
        <c:ser>
          <c:idx val="2"/>
          <c:order val="1"/>
          <c:tx>
            <c:strRef>
              <c:f>Sheet1!$C$3</c:f>
              <c:strCache>
                <c:ptCount val="1"/>
                <c:pt idx="0">
                  <c:v>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1493836737294355"/>
                  <c:y val="3.1372542561362148E-2"/>
                </c:manualLayout>
              </c:layout>
              <c:tx>
                <c:rich>
                  <a:bodyPr/>
                  <a:lstStyle/>
                  <a:p>
                    <a:fld id="{494F0FF3-A822-417F-97FC-9FB9FB1E2071}" type="VALUE">
                      <a:rPr lang="en-US">
                        <a:solidFill>
                          <a:srgbClr val="2B3188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D38-4588-AB9E-58D35DCEA77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3D82CBD-F559-4C25-A1F1-E798BCC8C204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AD38-4588-AB9E-58D35DCEA77B}"/>
                </c:ext>
              </c:extLst>
            </c:dLbl>
            <c:dLbl>
              <c:idx val="2"/>
              <c:layout>
                <c:manualLayout>
                  <c:x val="0.13523204807871997"/>
                  <c:y val="2.875816401458196E-2"/>
                </c:manualLayout>
              </c:layout>
              <c:tx>
                <c:rich>
                  <a:bodyPr/>
                  <a:lstStyle/>
                  <a:p>
                    <a:fld id="{1A0F14D4-C943-4A8F-8085-5B876791B6B8}" type="VALUE">
                      <a:rPr lang="en-US">
                        <a:solidFill>
                          <a:srgbClr val="2B3188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AD38-4588-AB9E-58D35DCEA77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B41E680-4600-45F4-B878-CA750DB73294}" type="VALUE">
                      <a:rPr lang="en-US" baseline="0" smtClean="0"/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rgbClr val="2B318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1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Sheet1!$C$4:$C$6</c:f>
              <c:numCache>
                <c:formatCode>General</c:formatCode>
                <c:ptCount val="3"/>
                <c:pt idx="2" formatCode="#,##0.00">
                  <c:v>2.8889083428800002E-2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Sheet1!$A$3:$D$3</c15:f>
                <c15:dlblRangeCache>
                  <c:ptCount val="4"/>
                  <c:pt idx="0">
                    <c:v> </c:v>
                  </c:pt>
                  <c:pt idx="1">
                    <c:v>FB </c:v>
                  </c:pt>
                  <c:pt idx="2">
                    <c:v>LINE</c:v>
                  </c:pt>
                  <c:pt idx="3">
                    <c:v>PremiumView 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AD38-4588-AB9E-58D35DCEA77B}"/>
            </c:ext>
          </c:extLst>
        </c:ser>
        <c:ser>
          <c:idx val="0"/>
          <c:order val="2"/>
          <c:tx>
            <c:strRef>
              <c:f>Sheet1!$D$3</c:f>
              <c:strCache>
                <c:ptCount val="1"/>
                <c:pt idx="0">
                  <c:v>PremiumView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1590557821550133E-3"/>
                  <c:y val="2.6143785467801868E-3"/>
                </c:manualLayout>
              </c:layout>
              <c:tx>
                <c:rich>
                  <a:bodyPr/>
                  <a:lstStyle/>
                  <a:p>
                    <a:fld id="{F9CB6965-9539-4B69-923D-B877F6D2566B}" type="VALUE">
                      <a:rPr lang="en-US" b="0" baseline="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AD38-4588-AB9E-58D35DCEA77B}"/>
                </c:ext>
              </c:extLst>
            </c:dLbl>
            <c:dLbl>
              <c:idx val="1"/>
              <c:layout>
                <c:manualLayout>
                  <c:x val="0.11489187026454903"/>
                  <c:y val="1.0457514187120747E-2"/>
                </c:manualLayout>
              </c:layout>
              <c:tx>
                <c:rich>
                  <a:bodyPr/>
                  <a:lstStyle/>
                  <a:p>
                    <a:fld id="{BD2D70FA-CFA0-454E-970A-CBFFC3019FD3}" type="VALUE">
                      <a:rPr lang="en-US" b="0">
                        <a:solidFill>
                          <a:srgbClr val="CD3B3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D38-4588-AB9E-58D35DCEA77B}"/>
                </c:ext>
              </c:extLst>
            </c:dLbl>
            <c:dLbl>
              <c:idx val="2"/>
              <c:layout>
                <c:manualLayout>
                  <c:x val="0.1316336688046463"/>
                  <c:y val="0"/>
                </c:manualLayout>
              </c:layout>
              <c:tx>
                <c:rich>
                  <a:bodyPr/>
                  <a:lstStyle/>
                  <a:p>
                    <a:fld id="{FDE185F0-4E35-4A00-A89B-51238DCAD3B0}" type="VALUE">
                      <a:rPr lang="en-US" b="0">
                        <a:solidFill>
                          <a:srgbClr val="CD3B3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Sheet1!$D$4:$D$6</c:f>
              <c:numCache>
                <c:formatCode>General</c:formatCode>
                <c:ptCount val="3"/>
                <c:pt idx="2" formatCode="#,##0.0">
                  <c:v>7.9325460483100005E-2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D38-4588-AB9E-58D35DCEA77B}"/>
            </c:ext>
          </c:extLst>
        </c:ser>
        <c:ser>
          <c:idx val="3"/>
          <c:order val="3"/>
          <c:tx>
            <c:strRef>
              <c:f>Sheet1!$E$3</c:f>
              <c:strCache>
                <c:ptCount val="1"/>
                <c:pt idx="0">
                  <c:v>Teads </c:v>
                </c:pt>
              </c:strCache>
            </c:strRef>
          </c:tx>
          <c:spPr>
            <a:solidFill>
              <a:srgbClr val="11111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0251884774486358"/>
                  <c:y val="-7.32025993098452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D38-4588-AB9E-58D35DCEA77B}"/>
                </c:ext>
              </c:extLst>
            </c:dLbl>
            <c:dLbl>
              <c:idx val="1"/>
              <c:layout>
                <c:manualLayout>
                  <c:x val="-4.5631055383203549E-3"/>
                  <c:y val="0"/>
                </c:manualLayout>
              </c:layout>
              <c:tx>
                <c:rich>
                  <a:bodyPr/>
                  <a:lstStyle/>
                  <a:p>
                    <a:fld id="{8A249FEC-3C6B-452F-9CB8-BE3741A43BB8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AD38-4588-AB9E-58D35DCEA77B}"/>
                </c:ext>
              </c:extLst>
            </c:dLbl>
            <c:dLbl>
              <c:idx val="2"/>
              <c:layout>
                <c:manualLayout>
                  <c:x val="0.14405318843272605"/>
                  <c:y val="-2.091502837424149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8F43DE6-7A21-4883-BFDC-5611DD27A881}" type="VALUE">
                      <a:rPr lang="en-US">
                        <a:solidFill>
                          <a:schemeClr val="tx1"/>
                        </a:solidFill>
                      </a:rPr>
                      <a:pPr>
                        <a:defRPr sz="14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Sheet1!$E$4:$E$6</c:f>
              <c:numCache>
                <c:formatCode>General</c:formatCode>
                <c:ptCount val="3"/>
                <c:pt idx="2" formatCode="#,##0.00">
                  <c:v>4.2322501316199995E-2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AD38-4588-AB9E-58D35DCEA77B}"/>
            </c:ext>
          </c:extLst>
        </c:ser>
        <c:ser>
          <c:idx val="4"/>
          <c:order val="4"/>
          <c:tx>
            <c:strRef>
              <c:f>Sheet1!$F$3</c:f>
              <c:strCache>
                <c:ptCount val="1"/>
                <c:pt idx="0">
                  <c:v>Trueview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0367790352701864"/>
                  <c:y val="-2.3529406921021682E-2"/>
                </c:manualLayout>
              </c:layout>
              <c:tx>
                <c:rich>
                  <a:bodyPr/>
                  <a:lstStyle/>
                  <a:p>
                    <a:fld id="{FFC29430-FF55-44C5-A98C-74B630F07103}" type="VALUE">
                      <a:rPr lang="en-US">
                        <a:solidFill>
                          <a:srgbClr val="EC7E4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AD38-4588-AB9E-58D35DCEA77B}"/>
                </c:ext>
              </c:extLst>
            </c:dLbl>
            <c:dLbl>
              <c:idx val="1"/>
              <c:layout>
                <c:manualLayout>
                  <c:x val="0.11714573773252769"/>
                  <c:y val="-4.4444435295263228E-2"/>
                </c:manualLayout>
              </c:layout>
              <c:tx>
                <c:rich>
                  <a:bodyPr/>
                  <a:lstStyle/>
                  <a:p>
                    <a:fld id="{B2C86377-C3A7-44ED-B6F1-83C5FD7534FB}" type="VALUE">
                      <a:rPr lang="en-US">
                        <a:solidFill>
                          <a:srgbClr val="EC7E4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5418414523141094E-2"/>
                      <c:h val="5.1777870047270844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AD38-4588-AB9E-58D35DCEA77B}"/>
                </c:ext>
              </c:extLst>
            </c:dLbl>
            <c:dLbl>
              <c:idx val="2"/>
              <c:layout>
                <c:manualLayout>
                  <c:x val="-3.5983792740738214E-3"/>
                  <c:y val="7.843135640340608E-3"/>
                </c:manualLayout>
              </c:layout>
              <c:tx>
                <c:rich>
                  <a:bodyPr/>
                  <a:lstStyle/>
                  <a:p>
                    <a:fld id="{93F9255C-B859-44ED-BC7C-94324421C44B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Sheet1!$F$4:$F$6</c:f>
              <c:numCache>
                <c:formatCode>General</c:formatCode>
                <c:ptCount val="3"/>
                <c:pt idx="0" formatCode="#,##0.0">
                  <c:v>9.7011606634900008E-2</c:v>
                </c:pt>
                <c:pt idx="2" formatCode="#,##0.0">
                  <c:v>0.63109793736840003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D38-4588-AB9E-58D35DCEA77B}"/>
            </c:ext>
          </c:extLst>
        </c:ser>
        <c:ser>
          <c:idx val="5"/>
          <c:order val="5"/>
          <c:tx>
            <c:strRef>
              <c:f>Sheet1!$G$3</c:f>
              <c:strCache>
                <c:ptCount val="1"/>
                <c:pt idx="0">
                  <c:v>Tver 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4.631963851515211E-5"/>
                  <c:y val="-2.6143785467801868E-3"/>
                </c:manualLayout>
              </c:layout>
              <c:tx>
                <c:rich>
                  <a:bodyPr/>
                  <a:lstStyle/>
                  <a:p>
                    <a:fld id="{5AF8C826-0A0B-4A90-AFA3-0920BB85AECB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Sheet1!$G$4:$G$6</c:f>
              <c:numCache>
                <c:formatCode>General</c:formatCode>
                <c:ptCount val="3"/>
                <c:pt idx="2" formatCode="#,##0.0">
                  <c:v>0.89679027201109995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AD38-4588-AB9E-58D35DCEA77B}"/>
            </c:ext>
          </c:extLst>
        </c:ser>
        <c:ser>
          <c:idx val="6"/>
          <c:order val="6"/>
          <c:tx>
            <c:strRef>
              <c:f>Sheet1!$H$3</c:f>
              <c:strCache>
                <c:ptCount val="1"/>
                <c:pt idx="0">
                  <c:v>TW 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0.11269337339893314"/>
                  <c:y val="2.875816401458205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1F-4396-AEC7-6D323DEA16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Sheet1!$H$4:$H$6</c:f>
              <c:numCache>
                <c:formatCode>General</c:formatCode>
                <c:ptCount val="3"/>
                <c:pt idx="2" formatCode="#,##0.0">
                  <c:v>0.19468355182980002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1F-4396-AEC7-6D323DEA1655}"/>
            </c:ext>
          </c:extLst>
        </c:ser>
        <c:ser>
          <c:idx val="7"/>
          <c:order val="7"/>
          <c:tx>
            <c:strRef>
              <c:f>Sheet1!$I$3</c:f>
              <c:strCache>
                <c:ptCount val="1"/>
                <c:pt idx="0">
                  <c:v>DV360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0.1126933733989333"/>
                  <c:y val="-3.3986921108142429E-2"/>
                </c:manualLayout>
              </c:layout>
              <c:tx>
                <c:rich>
                  <a:bodyPr/>
                  <a:lstStyle/>
                  <a:p>
                    <a:fld id="{C7859143-0656-4DCB-BC32-835B55B23D7F}" type="VALUE">
                      <a:rPr lang="en-US">
                        <a:solidFill>
                          <a:srgbClr val="7E202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5A35-4209-8CB7-6341891543C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Sheet1!$I$4:$I$6</c:f>
              <c:numCache>
                <c:formatCode>General</c:formatCode>
                <c:ptCount val="3"/>
                <c:pt idx="2" formatCode="#,##0.00">
                  <c:v>1.61151782137E-2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35-4209-8CB7-6341891543C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389594224"/>
        <c:axId val="-389595312"/>
        <c:extLst/>
      </c:barChart>
      <c:catAx>
        <c:axId val="-389594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89595312"/>
        <c:crosses val="autoZero"/>
        <c:auto val="1"/>
        <c:lblAlgn val="ctr"/>
        <c:lblOffset val="100"/>
        <c:noMultiLvlLbl val="0"/>
      </c:catAx>
      <c:valAx>
        <c:axId val="-389595312"/>
        <c:scaling>
          <c:orientation val="minMax"/>
        </c:scaling>
        <c:delete val="1"/>
        <c:axPos val="l"/>
        <c:numFmt formatCode="0%" sourceLinked="0"/>
        <c:majorTickMark val="none"/>
        <c:minorTickMark val="none"/>
        <c:tickLblPos val="nextTo"/>
        <c:crossAx val="-389594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en-US"/>
    </a:p>
  </c:txPr>
  <c:externalData r:id="rId4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0080919979770661E-2"/>
          <c:y val="9.3006208016837427E-2"/>
          <c:w val="0.47351810328344718"/>
          <c:h val="0.71225471824624498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Sheet1!$B$3</c:f>
              <c:strCache>
                <c:ptCount val="1"/>
                <c:pt idx="0">
                  <c:v>Tweets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4083885209713023E-2"/>
                  <c:y val="-1.8300649827461404E-2"/>
                </c:manualLayout>
              </c:layout>
              <c:tx>
                <c:rich>
                  <a:bodyPr/>
                  <a:lstStyle/>
                  <a:p>
                    <a:fld id="{B2EA48E4-340F-47C6-ACBC-03A127682C89}" type="VALUE">
                      <a:rPr lang="en-US">
                        <a:solidFill>
                          <a:srgbClr val="13889E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12D-4B54-9A85-9D4D6547E271}"/>
                </c:ext>
              </c:extLst>
            </c:dLbl>
            <c:dLbl>
              <c:idx val="1"/>
              <c:layout>
                <c:manualLayout>
                  <c:x val="5.5187637969094962E-2"/>
                  <c:y val="-4.7058813842043461E-2"/>
                </c:manualLayout>
              </c:layout>
              <c:tx>
                <c:rich>
                  <a:bodyPr/>
                  <a:lstStyle/>
                  <a:p>
                    <a:fld id="{DCEA7335-CA40-4092-8E47-44E07F8035C8}" type="VALUE">
                      <a:rPr lang="en-US">
                        <a:solidFill>
                          <a:srgbClr val="13889E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12D-4B54-9A85-9D4D6547E271}"/>
                </c:ext>
              </c:extLst>
            </c:dLbl>
            <c:dLbl>
              <c:idx val="2"/>
              <c:layout>
                <c:manualLayout>
                  <c:x val="5.6291390728476741E-2"/>
                  <c:y val="-4.1830056748483085E-2"/>
                </c:manualLayout>
              </c:layout>
              <c:tx>
                <c:rich>
                  <a:bodyPr/>
                  <a:lstStyle/>
                  <a:p>
                    <a:fld id="{98A4E6CD-581A-4BD0-AC05-7054D7A7E011}" type="VALUE">
                      <a:rPr lang="en-US">
                        <a:solidFill>
                          <a:srgbClr val="13889E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912D-4B54-9A85-9D4D6547E2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Sheet1!$B$4:$B$6</c:f>
              <c:numCache>
                <c:formatCode>0.0%</c:formatCode>
                <c:ptCount val="3"/>
                <c:pt idx="0">
                  <c:v>2.4121298680457974E-3</c:v>
                </c:pt>
                <c:pt idx="1">
                  <c:v>1.6467306502277457E-3</c:v>
                </c:pt>
                <c:pt idx="2">
                  <c:v>3.9087815432652358E-3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F2-40E3-9E41-5FA7F7F0CEAE}"/>
            </c:ext>
          </c:extLst>
        </c:ser>
        <c:ser>
          <c:idx val="2"/>
          <c:order val="1"/>
          <c:tx>
            <c:strRef>
              <c:f>Sheet1!$C$3</c:f>
              <c:strCache>
                <c:ptCount val="1"/>
                <c:pt idx="0">
                  <c:v>Purchase Intent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1037527593818985E-3"/>
                  <c:y val="-9.5859439338850273E-17"/>
                </c:manualLayout>
              </c:layout>
              <c:tx>
                <c:rich>
                  <a:bodyPr/>
                  <a:lstStyle/>
                  <a:p>
                    <a:fld id="{494F0FF3-A822-417F-97FC-9FB9FB1E2071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EF2-40E3-9E41-5FA7F7F0CEA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3D82CBD-F559-4C25-A1F1-E798BCC8C204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CEF2-40E3-9E41-5FA7F7F0CEA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A0F14D4-C943-4A8F-8085-5B876791B6B8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EF2-40E3-9E41-5FA7F7F0CEA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B41E680-4600-45F4-B878-CA750DB73294}" type="VALUE">
                      <a:rPr lang="en-US" baseline="0" smtClean="0"/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rgbClr val="2B318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1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Sheet1!$C$4:$C$6</c:f>
              <c:numCache>
                <c:formatCode>0.0%</c:formatCode>
                <c:ptCount val="3"/>
                <c:pt idx="0">
                  <c:v>0.10691089112707412</c:v>
                </c:pt>
                <c:pt idx="1">
                  <c:v>0.12329013862486445</c:v>
                </c:pt>
                <c:pt idx="2">
                  <c:v>0.13307031423864757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Sheet1!$A$3:$D$3</c15:f>
                <c15:dlblRangeCache>
                  <c:ptCount val="4"/>
                  <c:pt idx="0">
                    <c:v> </c:v>
                  </c:pt>
                  <c:pt idx="1">
                    <c:v>Tweets</c:v>
                  </c:pt>
                  <c:pt idx="2">
                    <c:v>Purchase Intent</c:v>
                  </c:pt>
                  <c:pt idx="3">
                    <c:v>Instore ID POS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CEF2-40E3-9E41-5FA7F7F0CEAE}"/>
            </c:ext>
          </c:extLst>
        </c:ser>
        <c:ser>
          <c:idx val="0"/>
          <c:order val="2"/>
          <c:tx>
            <c:strRef>
              <c:f>Sheet1!$D$3</c:f>
              <c:strCache>
                <c:ptCount val="1"/>
                <c:pt idx="0">
                  <c:v>Instore ID POS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2980132450331126E-2"/>
                  <c:y val="1.5686271280681122E-2"/>
                </c:manualLayout>
              </c:layout>
              <c:tx>
                <c:rich>
                  <a:bodyPr/>
                  <a:lstStyle/>
                  <a:p>
                    <a:fld id="{F9CB6965-9539-4B69-923D-B877F6D2566B}" type="VALUE">
                      <a:rPr lang="en-US" b="0" baseline="0">
                        <a:solidFill>
                          <a:srgbClr val="CD3B3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CEF2-40E3-9E41-5FA7F7F0CEAE}"/>
                </c:ext>
              </c:extLst>
            </c:dLbl>
            <c:dLbl>
              <c:idx val="1"/>
              <c:layout>
                <c:manualLayout>
                  <c:x val="5.7395143487858721E-2"/>
                  <c:y val="6.0130706575944298E-2"/>
                </c:manualLayout>
              </c:layout>
              <c:tx>
                <c:rich>
                  <a:bodyPr/>
                  <a:lstStyle/>
                  <a:p>
                    <a:fld id="{BD2D70FA-CFA0-454E-970A-CBFFC3019FD3}" type="VALUE">
                      <a:rPr lang="en-US" b="0">
                        <a:solidFill>
                          <a:srgbClr val="CD3B3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CEF2-40E3-9E41-5FA7F7F0CEAE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Sheet1!$D$4:$D$6</c:f>
              <c:numCache>
                <c:formatCode>0.00%</c:formatCode>
                <c:ptCount val="3"/>
                <c:pt idx="0" formatCode="0.0%">
                  <c:v>6.5568576808448516E-4</c:v>
                </c:pt>
                <c:pt idx="1">
                  <c:v>2.676554247308012E-4</c:v>
                </c:pt>
                <c:pt idx="2" formatCode="0.0%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EF2-40E3-9E41-5FA7F7F0CEAE}"/>
            </c:ext>
          </c:extLst>
        </c:ser>
        <c:ser>
          <c:idx val="3"/>
          <c:order val="3"/>
          <c:tx>
            <c:strRef>
              <c:f>Sheet1!$E$3</c:f>
              <c:strCache>
                <c:ptCount val="1"/>
                <c:pt idx="0">
                  <c:v>Instore Sales Demo</c:v>
                </c:pt>
              </c:strCache>
            </c:strRef>
          </c:tx>
          <c:spPr>
            <a:solidFill>
              <a:srgbClr val="11111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4083885209713023E-2"/>
                  <c:y val="-6.013070657594439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CEF2-40E3-9E41-5FA7F7F0CEAE}"/>
                </c:ext>
              </c:extLst>
            </c:dLbl>
            <c:dLbl>
              <c:idx val="1"/>
              <c:layout>
                <c:manualLayout>
                  <c:x val="5.739514348785868E-2"/>
                  <c:y val="-3.660129965492271E-2"/>
                </c:manualLayout>
              </c:layout>
              <c:tx>
                <c:rich>
                  <a:bodyPr/>
                  <a:lstStyle/>
                  <a:p>
                    <a:fld id="{8A249FEC-3C6B-452F-9CB8-BE3741A43BB8}" type="VALUE">
                      <a:rPr lang="en-US">
                        <a:solidFill>
                          <a:srgbClr val="11111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CEF2-40E3-9E41-5FA7F7F0CEAE}"/>
                </c:ext>
              </c:extLst>
            </c:dLbl>
            <c:dLbl>
              <c:idx val="2"/>
              <c:layout>
                <c:manualLayout>
                  <c:x val="5.5187637969094844E-2"/>
                  <c:y val="-2.875816401458196E-2"/>
                </c:manualLayout>
              </c:layout>
              <c:tx>
                <c:rich>
                  <a:bodyPr/>
                  <a:lstStyle/>
                  <a:p>
                    <a:fld id="{98F43DE6-7A21-4883-BFDC-5611DD27A881}" type="VALUE">
                      <a:rPr lang="en-US">
                        <a:solidFill>
                          <a:srgbClr val="11111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4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Sheet1!$E$4:$E$6</c:f>
              <c:numCache>
                <c:formatCode>0.00%</c:formatCode>
                <c:ptCount val="3"/>
                <c:pt idx="0">
                  <c:v>3.7545788327341854E-4</c:v>
                </c:pt>
                <c:pt idx="1">
                  <c:v>1.0449317557981707E-4</c:v>
                </c:pt>
                <c:pt idx="2" formatCode="0.0%">
                  <c:v>5.6457568771668373E-4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EF2-40E3-9E41-5FA7F7F0CEAE}"/>
            </c:ext>
          </c:extLst>
        </c:ser>
        <c:ser>
          <c:idx val="4"/>
          <c:order val="4"/>
          <c:tx>
            <c:strRef>
              <c:f>Sheet1!$F$3</c:f>
              <c:strCache>
                <c:ptCount val="1"/>
                <c:pt idx="0">
                  <c:v>Instore Rental Demo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7395143487858701E-2"/>
                  <c:y val="-1.3071892733900935E-2"/>
                </c:manualLayout>
              </c:layout>
              <c:tx>
                <c:rich>
                  <a:bodyPr/>
                  <a:lstStyle/>
                  <a:p>
                    <a:fld id="{FFC29430-FF55-44C5-A98C-74B630F07103}" type="VALUE">
                      <a:rPr lang="en-US">
                        <a:solidFill>
                          <a:srgbClr val="EC7E4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CEF2-40E3-9E41-5FA7F7F0CEAE}"/>
                </c:ext>
              </c:extLst>
            </c:dLbl>
            <c:dLbl>
              <c:idx val="1"/>
              <c:layout>
                <c:manualLayout>
                  <c:x val="5.2980132450331084E-2"/>
                  <c:y val="-5.2287570935603735E-3"/>
                </c:manualLayout>
              </c:layout>
              <c:tx>
                <c:rich>
                  <a:bodyPr/>
                  <a:lstStyle/>
                  <a:p>
                    <a:fld id="{B2C86377-C3A7-44ED-B6F1-83C5FD7534FB}" type="VALUE">
                      <a:rPr lang="en-US">
                        <a:solidFill>
                          <a:srgbClr val="EC7E4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CEF2-40E3-9E41-5FA7F7F0CEAE}"/>
                </c:ext>
              </c:extLst>
            </c:dLbl>
            <c:dLbl>
              <c:idx val="2"/>
              <c:layout>
                <c:manualLayout>
                  <c:x val="5.5187637969094844E-2"/>
                  <c:y val="2.6143785467801868E-3"/>
                </c:manualLayout>
              </c:layout>
              <c:tx>
                <c:rich>
                  <a:bodyPr/>
                  <a:lstStyle/>
                  <a:p>
                    <a:fld id="{93F9255C-B859-44ED-BC7C-94324421C44B}" type="VALUE">
                      <a:rPr lang="en-US">
                        <a:solidFill>
                          <a:srgbClr val="EC7E4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Sheet1!$F$4:$F$6</c:f>
              <c:numCache>
                <c:formatCode>0.0%</c:formatCode>
                <c:ptCount val="3"/>
                <c:pt idx="0">
                  <c:v>1.7954653137307662E-3</c:v>
                </c:pt>
                <c:pt idx="1">
                  <c:v>6.847959033214827E-4</c:v>
                </c:pt>
                <c:pt idx="2">
                  <c:v>1.8888433169434065E-3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EF2-40E3-9E41-5FA7F7F0CEAE}"/>
            </c:ext>
          </c:extLst>
        </c:ser>
        <c:ser>
          <c:idx val="5"/>
          <c:order val="5"/>
          <c:tx>
            <c:strRef>
              <c:f>Sheet1!$G$3</c:f>
              <c:strCache>
                <c:ptCount val="1"/>
                <c:pt idx="0">
                  <c:v>Website PV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4083885209713023E-2"/>
                  <c:y val="-8.627449204374626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14D8283-75F1-4F29-A65F-F0E96658D9FD}" type="VALUE">
                      <a:rPr lang="en-US">
                        <a:solidFill>
                          <a:srgbClr val="7F7F7F"/>
                        </a:solidFill>
                      </a:rPr>
                      <a:pPr>
                        <a:defRPr sz="12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912D-4B54-9A85-9D4D6547E271}"/>
                </c:ext>
              </c:extLst>
            </c:dLbl>
            <c:dLbl>
              <c:idx val="1"/>
              <c:layout>
                <c:manualLayout>
                  <c:x val="5.4083885209712981E-2"/>
                  <c:y val="-6.53594636695046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FD4BC9E-B866-409E-A7AD-F1D776B63014}" type="VALUE">
                      <a:rPr lang="en-US">
                        <a:solidFill>
                          <a:srgbClr val="7F7F7F"/>
                        </a:solidFill>
                      </a:rPr>
                      <a:pPr>
                        <a:defRPr sz="1200" b="0" i="0" u="none" strike="noStrike" kern="1200" baseline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912D-4B54-9A85-9D4D6547E271}"/>
                </c:ext>
              </c:extLst>
            </c:dLbl>
            <c:dLbl>
              <c:idx val="2"/>
              <c:layout>
                <c:manualLayout>
                  <c:x val="5.518763796909492E-2"/>
                  <c:y val="-6.0130706575944298E-2"/>
                </c:manualLayout>
              </c:layout>
              <c:tx>
                <c:rich>
                  <a:bodyPr/>
                  <a:lstStyle/>
                  <a:p>
                    <a:fld id="{5AF8C826-0A0B-4A90-AFA3-0920BB85AECB}" type="VALUE">
                      <a:rPr lang="en-US">
                        <a:solidFill>
                          <a:srgbClr val="7F7F7F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CEF2-40E3-9E41-5FA7F7F0CE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Sheet1!$G$4:$G$6</c:f>
              <c:numCache>
                <c:formatCode>0.0%</c:formatCode>
                <c:ptCount val="3"/>
                <c:pt idx="0">
                  <c:v>6.5640659872299417E-2</c:v>
                </c:pt>
                <c:pt idx="1">
                  <c:v>5.9114297464108852E-2</c:v>
                </c:pt>
                <c:pt idx="2">
                  <c:v>4.621556326970757E-2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EF2-40E3-9E41-5FA7F7F0CEAE}"/>
            </c:ext>
          </c:extLst>
        </c:ser>
        <c:ser>
          <c:idx val="6"/>
          <c:order val="6"/>
          <c:tx>
            <c:strRef>
              <c:f>Sheet1!$H$3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rgbClr val="76923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Sheet1!$H$4:$H$6</c:f>
              <c:numCache>
                <c:formatCode>0.0%</c:formatCode>
                <c:ptCount val="3"/>
                <c:pt idx="0">
                  <c:v>0.77760730482548579</c:v>
                </c:pt>
                <c:pt idx="1">
                  <c:v>0.75989760609125256</c:v>
                </c:pt>
                <c:pt idx="2">
                  <c:v>0.74735715537719527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2D-4B54-9A85-9D4D6547E27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389594224"/>
        <c:axId val="-389595312"/>
        <c:extLst/>
      </c:barChart>
      <c:catAx>
        <c:axId val="-389594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89595312"/>
        <c:crosses val="autoZero"/>
        <c:auto val="1"/>
        <c:lblAlgn val="ctr"/>
        <c:lblOffset val="100"/>
        <c:noMultiLvlLbl val="0"/>
      </c:catAx>
      <c:valAx>
        <c:axId val="-389595312"/>
        <c:scaling>
          <c:orientation val="minMax"/>
        </c:scaling>
        <c:delete val="1"/>
        <c:axPos val="l"/>
        <c:numFmt formatCode="0%" sourceLinked="0"/>
        <c:majorTickMark val="none"/>
        <c:minorTickMark val="none"/>
        <c:tickLblPos val="nextTo"/>
        <c:crossAx val="-389594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8719125341120446E-2"/>
          <c:y val="0.92774660537355658"/>
          <c:w val="0.92699831395247778"/>
          <c:h val="5.9181501892542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en-US"/>
    </a:p>
  </c:txPr>
  <c:externalData r:id="rId4">
    <c:autoUpdate val="0"/>
  </c:externalData>
  <c:userShapes r:id="rId5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0080919979770661E-2"/>
          <c:y val="9.3006208016837427E-2"/>
          <c:w val="0.95359180401504307"/>
          <c:h val="0.71225471824624498"/>
        </c:manualLayout>
      </c:layout>
      <c:barChart>
        <c:barDir val="col"/>
        <c:grouping val="stacked"/>
        <c:varyColors val="0"/>
        <c:ser>
          <c:idx val="1"/>
          <c:order val="0"/>
          <c:tx>
            <c:strRef>
              <c:f>Sheet1!$B$3</c:f>
              <c:strCache>
                <c:ptCount val="1"/>
                <c:pt idx="0">
                  <c:v>Tweets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1494724086691196"/>
                  <c:y val="-1.8300649827461404E-2"/>
                </c:manualLayout>
              </c:layout>
              <c:tx>
                <c:rich>
                  <a:bodyPr/>
                  <a:lstStyle/>
                  <a:p>
                    <a:fld id="{66DBB16F-491E-44A0-96F0-2FC1D8211F2F}" type="VALUE">
                      <a:rPr lang="en-US">
                        <a:solidFill>
                          <a:srgbClr val="13889E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DE5-4C4B-B4F5-D57890FA3C20}"/>
                </c:ext>
              </c:extLst>
            </c:dLbl>
            <c:dLbl>
              <c:idx val="1"/>
              <c:layout>
                <c:manualLayout>
                  <c:x val="0.12396271073882671"/>
                  <c:y val="-2.0915028374241494E-2"/>
                </c:manualLayout>
              </c:layout>
              <c:tx>
                <c:rich>
                  <a:bodyPr/>
                  <a:lstStyle/>
                  <a:p>
                    <a:fld id="{DFBAAB1A-958B-4C58-BFD3-0CC3BF36E0E7}" type="VALUE">
                      <a:rPr lang="en-US">
                        <a:solidFill>
                          <a:srgbClr val="13889E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3DE5-4C4B-B4F5-D57890FA3C20}"/>
                </c:ext>
              </c:extLst>
            </c:dLbl>
            <c:dLbl>
              <c:idx val="2"/>
              <c:layout>
                <c:manualLayout>
                  <c:x val="0.1126933733989333"/>
                  <c:y val="-1.830064982746131E-2"/>
                </c:manualLayout>
              </c:layout>
              <c:tx>
                <c:rich>
                  <a:bodyPr/>
                  <a:lstStyle/>
                  <a:p>
                    <a:fld id="{D799C43B-9B0A-4784-8554-DC1D637E1618}" type="VALUE">
                      <a:rPr lang="en-US">
                        <a:solidFill>
                          <a:srgbClr val="13889E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DE5-4C4B-B4F5-D57890FA3C2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Sheet1!$B$4:$B$6</c:f>
              <c:numCache>
                <c:formatCode>#,##0.0</c:formatCode>
                <c:ptCount val="3"/>
                <c:pt idx="0">
                  <c:v>0.54863197727559998</c:v>
                </c:pt>
                <c:pt idx="1">
                  <c:v>0.34087199421479997</c:v>
                </c:pt>
                <c:pt idx="2">
                  <c:v>0.74010040693480006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38-4588-AB9E-58D35DCEA77B}"/>
            </c:ext>
          </c:extLst>
        </c:ser>
        <c:ser>
          <c:idx val="2"/>
          <c:order val="1"/>
          <c:tx>
            <c:strRef>
              <c:f>Sheet1!$C$3</c:f>
              <c:strCache>
                <c:ptCount val="1"/>
                <c:pt idx="0">
                  <c:v>Purchase Intent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7527289099675574E-3"/>
                  <c:y val="2.6143785467801868E-3"/>
                </c:manualLayout>
              </c:layout>
              <c:tx>
                <c:rich>
                  <a:bodyPr/>
                  <a:lstStyle/>
                  <a:p>
                    <a:fld id="{494F0FF3-A822-417F-97FC-9FB9FB1E2071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D38-4588-AB9E-58D35DCEA77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3D82CBD-F559-4C25-A1F1-E798BCC8C204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AD38-4588-AB9E-58D35DCEA77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A0F14D4-C943-4A8F-8085-5B876791B6B8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AD38-4588-AB9E-58D35DCEA77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B41E680-4600-45F4-B878-CA750DB73294}" type="VALUE">
                      <a:rPr lang="en-US" baseline="0" smtClean="0"/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1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rgbClr val="2B3188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1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Sheet1!$C$4:$C$6</c:f>
              <c:numCache>
                <c:formatCode>#,##0.0</c:formatCode>
                <c:ptCount val="3"/>
                <c:pt idx="0">
                  <c:v>24.316573650681001</c:v>
                </c:pt>
                <c:pt idx="1">
                  <c:v>25.520965079665206</c:v>
                </c:pt>
                <c:pt idx="2">
                  <c:v>25.195931936552817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Sheet1!$A$3:$D$3</c15:f>
                <c15:dlblRangeCache>
                  <c:ptCount val="4"/>
                  <c:pt idx="0">
                    <c:v> </c:v>
                  </c:pt>
                  <c:pt idx="1">
                    <c:v>Tweets</c:v>
                  </c:pt>
                  <c:pt idx="2">
                    <c:v>Purchase Intent</c:v>
                  </c:pt>
                  <c:pt idx="3">
                    <c:v>Instore ID POS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AD38-4588-AB9E-58D35DCEA77B}"/>
            </c:ext>
          </c:extLst>
        </c:ser>
        <c:ser>
          <c:idx val="0"/>
          <c:order val="2"/>
          <c:tx>
            <c:strRef>
              <c:f>Sheet1!$D$3</c:f>
              <c:strCache>
                <c:ptCount val="1"/>
                <c:pt idx="0">
                  <c:v>Instore ID POS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160421412876753"/>
                  <c:y val="2.09150283742414E-2"/>
                </c:manualLayout>
              </c:layout>
              <c:tx>
                <c:rich>
                  <a:bodyPr/>
                  <a:lstStyle/>
                  <a:p>
                    <a:fld id="{F9CB6965-9539-4B69-923D-B877F6D2566B}" type="VALUE">
                      <a:rPr lang="en-US" b="0" baseline="0">
                        <a:solidFill>
                          <a:srgbClr val="CD3B3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8074993091984937E-2"/>
                      <c:h val="4.5503361534998399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AD38-4588-AB9E-58D35DCEA77B}"/>
                </c:ext>
              </c:extLst>
            </c:dLbl>
            <c:dLbl>
              <c:idx val="1"/>
              <c:layout>
                <c:manualLayout>
                  <c:x val="0.11939960520050635"/>
                  <c:y val="1.0457514187120747E-2"/>
                </c:manualLayout>
              </c:layout>
              <c:tx>
                <c:rich>
                  <a:bodyPr/>
                  <a:lstStyle/>
                  <a:p>
                    <a:fld id="{BD2D70FA-CFA0-454E-970A-CBFFC3019FD3}" type="VALUE">
                      <a:rPr lang="en-US" b="0">
                        <a:solidFill>
                          <a:srgbClr val="CD3B3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D38-4588-AB9E-58D35DCEA77B}"/>
                </c:ext>
              </c:extLst>
            </c:dLbl>
            <c:dLbl>
              <c:idx val="2"/>
              <c:layout>
                <c:manualLayout>
                  <c:x val="0.11360272906081698"/>
                  <c:y val="5.7516328029164114E-2"/>
                </c:manualLayout>
              </c:layout>
              <c:tx>
                <c:rich>
                  <a:bodyPr/>
                  <a:lstStyle/>
                  <a:p>
                    <a:fld id="{FDE185F0-4E35-4A00-A89B-51238DCAD3B0}" type="VALUE">
                      <a:rPr lang="en-US" b="0">
                        <a:solidFill>
                          <a:srgbClr val="CD3B3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Sheet1!$D$4:$D$6</c:f>
              <c:numCache>
                <c:formatCode>#,##0.0</c:formatCode>
                <c:ptCount val="3"/>
                <c:pt idx="0">
                  <c:v>0.14913383569480002</c:v>
                </c:pt>
                <c:pt idx="1">
                  <c:v>5.5404469685300002E-2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D38-4588-AB9E-58D35DCEA77B}"/>
            </c:ext>
          </c:extLst>
        </c:ser>
        <c:ser>
          <c:idx val="3"/>
          <c:order val="3"/>
          <c:tx>
            <c:strRef>
              <c:f>Sheet1!$E$3</c:f>
              <c:strCache>
                <c:ptCount val="1"/>
                <c:pt idx="0">
                  <c:v>Instore Sales Demo</c:v>
                </c:pt>
              </c:strCache>
            </c:strRef>
          </c:tx>
          <c:spPr>
            <a:solidFill>
              <a:srgbClr val="11111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1604205255273561"/>
                  <c:y val="-5.4901949482383923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D38-4588-AB9E-58D35DCEA77B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D38-4588-AB9E-58D35DCEA77B}"/>
                </c:ext>
              </c:extLst>
            </c:dLbl>
            <c:dLbl>
              <c:idx val="2"/>
              <c:layout>
                <c:manualLayout>
                  <c:x val="0.1124990438810249"/>
                  <c:y val="-2.0915028374241494E-2"/>
                </c:manualLayout>
              </c:layout>
              <c:tx>
                <c:rich>
                  <a:bodyPr/>
                  <a:lstStyle/>
                  <a:p>
                    <a:fld id="{98F43DE6-7A21-4883-BFDC-5611DD27A881}" type="VALUE">
                      <a:rPr lang="en-US">
                        <a:solidFill>
                          <a:srgbClr val="11111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Sheet1!$E$4:$E$6</c:f>
              <c:numCache>
                <c:formatCode>#,##0.0</c:formatCode>
                <c:ptCount val="3"/>
                <c:pt idx="0">
                  <c:v>8.5396812009500001E-2</c:v>
                </c:pt>
                <c:pt idx="1">
                  <c:v>2.1630008002100003E-2</c:v>
                </c:pt>
                <c:pt idx="2">
                  <c:v>0.10689845201109999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AD38-4588-AB9E-58D35DCEA77B}"/>
            </c:ext>
          </c:extLst>
        </c:ser>
        <c:ser>
          <c:idx val="4"/>
          <c:order val="4"/>
          <c:tx>
            <c:strRef>
              <c:f>Sheet1!$F$3</c:f>
              <c:strCache>
                <c:ptCount val="1"/>
                <c:pt idx="0">
                  <c:v>Instore Rental Demo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1494724086691196"/>
                  <c:y val="-1.0457514187120747E-2"/>
                </c:manualLayout>
              </c:layout>
              <c:tx>
                <c:rich>
                  <a:bodyPr/>
                  <a:lstStyle/>
                  <a:p>
                    <a:fld id="{FFC29430-FF55-44C5-A98C-74B630F07103}" type="VALUE">
                      <a:rPr lang="en-US">
                        <a:solidFill>
                          <a:srgbClr val="EC7E4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AD38-4588-AB9E-58D35DCEA77B}"/>
                </c:ext>
              </c:extLst>
            </c:dLbl>
            <c:dLbl>
              <c:idx val="1"/>
              <c:layout>
                <c:manualLayout>
                  <c:x val="0.12052653893449561"/>
                  <c:y val="-3.3986921108142429E-2"/>
                </c:manualLayout>
              </c:layout>
              <c:tx>
                <c:rich>
                  <a:bodyPr/>
                  <a:lstStyle/>
                  <a:p>
                    <a:fld id="{B2C86377-C3A7-44ED-B6F1-83C5FD7534FB}" type="VALUE">
                      <a:rPr lang="en-US">
                        <a:solidFill>
                          <a:srgbClr val="EC7E4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4718691606863747E-2"/>
                      <c:h val="5.1777870047270844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AD38-4588-AB9E-58D35DCEA77B}"/>
                </c:ext>
              </c:extLst>
            </c:dLbl>
            <c:dLbl>
              <c:idx val="2"/>
              <c:layout>
                <c:manualLayout>
                  <c:x val="0.11360272906081698"/>
                  <c:y val="2.3529406921021779E-2"/>
                </c:manualLayout>
              </c:layout>
              <c:tx>
                <c:rich>
                  <a:bodyPr/>
                  <a:lstStyle/>
                  <a:p>
                    <a:fld id="{93F9255C-B859-44ED-BC7C-94324421C44B}" type="VALUE">
                      <a:rPr lang="en-US">
                        <a:solidFill>
                          <a:srgbClr val="EC7E4D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Sheet1!$F$4:$F$6</c:f>
              <c:numCache>
                <c:formatCode>#,##0.0</c:formatCode>
                <c:ptCount val="3"/>
                <c:pt idx="0">
                  <c:v>0.40837340404060007</c:v>
                </c:pt>
                <c:pt idx="1">
                  <c:v>0.14175223201379999</c:v>
                </c:pt>
                <c:pt idx="2">
                  <c:v>0.35763925203610025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AD38-4588-AB9E-58D35DCEA77B}"/>
            </c:ext>
          </c:extLst>
        </c:ser>
        <c:ser>
          <c:idx val="5"/>
          <c:order val="5"/>
          <c:tx>
            <c:strRef>
              <c:f>Sheet1!$G$3</c:f>
              <c:strCache>
                <c:ptCount val="1"/>
                <c:pt idx="0">
                  <c:v>Website PV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194549758028693"/>
                  <c:y val="-7.8431356403405608E-2"/>
                </c:manualLayout>
              </c:layout>
              <c:tx>
                <c:rich>
                  <a:bodyPr/>
                  <a:lstStyle/>
                  <a:p>
                    <a:fld id="{3E9D5F87-2C61-4478-9392-BFB93EF5EFCE}" type="VALUE">
                      <a:rPr lang="en-US">
                        <a:solidFill>
                          <a:srgbClr val="7F7F7F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E58-42E2-AF0F-FFD1CB22774F}"/>
                </c:ext>
              </c:extLst>
            </c:dLbl>
            <c:dLbl>
              <c:idx val="1"/>
              <c:layout>
                <c:manualLayout>
                  <c:x val="0.12621657820680537"/>
                  <c:y val="-6.2745085122724586E-2"/>
                </c:manualLayout>
              </c:layout>
              <c:tx>
                <c:rich>
                  <a:bodyPr/>
                  <a:lstStyle/>
                  <a:p>
                    <a:fld id="{A64090B8-CCEB-420C-9C21-F1D8FF9E4D9A}" type="VALUE">
                      <a:rPr lang="en-US">
                        <a:solidFill>
                          <a:srgbClr val="7F7F7F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E58-42E2-AF0F-FFD1CB22774F}"/>
                </c:ext>
              </c:extLst>
            </c:dLbl>
            <c:dLbl>
              <c:idx val="2"/>
              <c:layout>
                <c:manualLayout>
                  <c:x val="0.11273969303744845"/>
                  <c:y val="-5.4901949482383923E-2"/>
                </c:manualLayout>
              </c:layout>
              <c:tx>
                <c:rich>
                  <a:bodyPr/>
                  <a:lstStyle/>
                  <a:p>
                    <a:fld id="{5AF8C826-0A0B-4A90-AFA3-0920BB85AECB}" type="VALUE">
                      <a:rPr lang="en-US">
                        <a:solidFill>
                          <a:srgbClr val="7F7F7F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2-AD38-4588-AB9E-58D35DCEA7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Sheet1!$G$4:$G$6</c:f>
              <c:numCache>
                <c:formatCode>#,##0.0</c:formatCode>
                <c:ptCount val="3"/>
                <c:pt idx="0">
                  <c:v>14.929778654327006</c:v>
                </c:pt>
                <c:pt idx="1">
                  <c:v>12.2366146888751</c:v>
                </c:pt>
                <c:pt idx="2">
                  <c:v>8.7505931974031004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AD38-4588-AB9E-58D35DCEA77B}"/>
            </c:ext>
          </c:extLst>
        </c:ser>
        <c:ser>
          <c:idx val="6"/>
          <c:order val="6"/>
          <c:tx>
            <c:strRef>
              <c:f>Sheet1!$H$3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rgbClr val="76923C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1.6528170497007566E-16"/>
                  <c:y val="-2.6143785467801868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DE5-4C4B-B4F5-D57890FA3C2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Sheet1!$A$4:$A$6</c:f>
              <c:numCache>
                <c:formatCode>0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Sheet1!$H$4:$H$6</c:f>
              <c:numCache>
                <c:formatCode>#,##0.0</c:formatCode>
                <c:ptCount val="3"/>
                <c:pt idx="0">
                  <c:v>176.87357793319708</c:v>
                </c:pt>
                <c:pt idx="1">
                  <c:v>157.29822746151825</c:v>
                </c:pt>
                <c:pt idx="2">
                  <c:v>141.50684265620114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E5-4C4B-B4F5-D57890FA3C2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389594224"/>
        <c:axId val="-389595312"/>
        <c:extLst/>
      </c:barChart>
      <c:catAx>
        <c:axId val="-389594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89595312"/>
        <c:crosses val="autoZero"/>
        <c:auto val="1"/>
        <c:lblAlgn val="ctr"/>
        <c:lblOffset val="100"/>
        <c:noMultiLvlLbl val="0"/>
      </c:catAx>
      <c:valAx>
        <c:axId val="-389595312"/>
        <c:scaling>
          <c:orientation val="minMax"/>
        </c:scaling>
        <c:delete val="1"/>
        <c:axPos val="l"/>
        <c:numFmt formatCode="0%" sourceLinked="0"/>
        <c:majorTickMark val="none"/>
        <c:minorTickMark val="none"/>
        <c:tickLblPos val="nextTo"/>
        <c:crossAx val="-389594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en-US"/>
    </a:p>
  </c:txPr>
  <c:externalData r:id="rId4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900120954539265E-2"/>
          <c:y val="5.9697175075163186E-2"/>
          <c:w val="0.93341062606362968"/>
          <c:h val="0.768920640125538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8910505836575919E-3"/>
                  <c:y val="8.841705279507538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912-410F-9AF2-EC334063A4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Static</c:v>
                </c:pt>
                <c:pt idx="1">
                  <c:v>Video</c:v>
                </c:pt>
                <c:pt idx="2">
                  <c:v>YSS</c:v>
                </c:pt>
                <c:pt idx="3">
                  <c:v>GAW</c:v>
                </c:pt>
                <c:pt idx="4">
                  <c:v>AFF</c:v>
                </c:pt>
                <c:pt idx="5">
                  <c:v>TV</c:v>
                </c:pt>
              </c:strCache>
            </c:strRef>
          </c:cat>
          <c:val>
            <c:numRef>
              <c:f>Sheet1!$B$2:$B$7</c:f>
              <c:numCache>
                <c:formatCode>#,##0.0</c:formatCode>
                <c:ptCount val="6"/>
                <c:pt idx="0">
                  <c:v>74.914148810213845</c:v>
                </c:pt>
                <c:pt idx="1">
                  <c:v>14.076583672891875</c:v>
                </c:pt>
                <c:pt idx="2">
                  <c:v>30.127793522574649</c:v>
                </c:pt>
                <c:pt idx="3">
                  <c:v>3.9885803898420353</c:v>
                </c:pt>
                <c:pt idx="4">
                  <c:v>18.451406273468443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12-410F-9AF2-EC334063A4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Static</c:v>
                </c:pt>
                <c:pt idx="1">
                  <c:v>Video</c:v>
                </c:pt>
                <c:pt idx="2">
                  <c:v>YSS</c:v>
                </c:pt>
                <c:pt idx="3">
                  <c:v>GAW</c:v>
                </c:pt>
                <c:pt idx="4">
                  <c:v>AFF</c:v>
                </c:pt>
                <c:pt idx="5">
                  <c:v>TV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 formatCode="#,##0.0">
                  <c:v>200.23186823929768</c:v>
                </c:pt>
                <c:pt idx="2" formatCode="#,##0.0">
                  <c:v>32.032030529033548</c:v>
                </c:pt>
                <c:pt idx="3" formatCode="#,##0.0">
                  <c:v>4.7176543952938355</c:v>
                </c:pt>
                <c:pt idx="4" formatCode="#,##0.0">
                  <c:v>24.069000002438592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12-410F-9AF2-EC334063A4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Static</c:v>
                </c:pt>
                <c:pt idx="1">
                  <c:v>Video</c:v>
                </c:pt>
                <c:pt idx="2">
                  <c:v>YSS</c:v>
                </c:pt>
                <c:pt idx="3">
                  <c:v>GAW</c:v>
                </c:pt>
                <c:pt idx="4">
                  <c:v>AFF</c:v>
                </c:pt>
                <c:pt idx="5">
                  <c:v>TV</c:v>
                </c:pt>
              </c:strCache>
            </c:strRef>
          </c:cat>
          <c:val>
            <c:numRef>
              <c:f>Sheet1!$D$2:$D$7</c:f>
              <c:numCache>
                <c:formatCode>#,##0.0</c:formatCode>
                <c:ptCount val="6"/>
                <c:pt idx="0">
                  <c:v>121.05274336266768</c:v>
                </c:pt>
                <c:pt idx="1">
                  <c:v>34.859186633675115</c:v>
                </c:pt>
                <c:pt idx="2">
                  <c:v>8.9711476381239788</c:v>
                </c:pt>
                <c:pt idx="3">
                  <c:v>2.1817593136581501</c:v>
                </c:pt>
                <c:pt idx="4">
                  <c:v>14.04022098141486</c:v>
                </c:pt>
                <c:pt idx="5" formatCode="0.0">
                  <c:v>7.8406872568973691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912-410F-9AF2-EC334063A4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6"/>
        <c:overlap val="-27"/>
        <c:axId val="730402240"/>
        <c:axId val="730404416"/>
      </c:barChart>
      <c:catAx>
        <c:axId val="730402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0404416"/>
        <c:crosses val="autoZero"/>
        <c:auto val="1"/>
        <c:lblAlgn val="ctr"/>
        <c:lblOffset val="100"/>
        <c:noMultiLvlLbl val="0"/>
      </c:catAx>
      <c:valAx>
        <c:axId val="730404416"/>
        <c:scaling>
          <c:orientation val="minMax"/>
        </c:scaling>
        <c:delete val="1"/>
        <c:axPos val="l"/>
        <c:numFmt formatCode="#,##0.0" sourceLinked="1"/>
        <c:majorTickMark val="out"/>
        <c:minorTickMark val="none"/>
        <c:tickLblPos val="nextTo"/>
        <c:crossAx val="730402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7393878610610378"/>
          <c:y val="5.7471084316798995E-2"/>
          <c:w val="0.20162872509214974"/>
          <c:h val="0.101321417220926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900120954539265E-2"/>
          <c:y val="5.9697175075163186E-2"/>
          <c:w val="0.93341062606362968"/>
          <c:h val="0.768920640125538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8910505836575919E-3"/>
                  <c:y val="8.841705279507538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912-410F-9AF2-EC334063A4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DV360 </c:v>
                </c:pt>
                <c:pt idx="1">
                  <c:v>FB </c:v>
                </c:pt>
                <c:pt idx="2">
                  <c:v>GDN </c:v>
                </c:pt>
                <c:pt idx="3">
                  <c:v>LINE </c:v>
                </c:pt>
                <c:pt idx="4">
                  <c:v>Others </c:v>
                </c:pt>
                <c:pt idx="5">
                  <c:v>smartnews </c:v>
                </c:pt>
                <c:pt idx="6">
                  <c:v>Teads </c:v>
                </c:pt>
                <c:pt idx="7">
                  <c:v>Twitter</c:v>
                </c:pt>
                <c:pt idx="8">
                  <c:v>YahooSPBP </c:v>
                </c:pt>
                <c:pt idx="9">
                  <c:v>YDN </c:v>
                </c:pt>
              </c:strCache>
            </c:strRef>
          </c:cat>
          <c:val>
            <c:numRef>
              <c:f>Sheet1!$B$2:$B$11</c:f>
              <c:numCache>
                <c:formatCode>#,##0</c:formatCode>
                <c:ptCount val="10"/>
                <c:pt idx="0">
                  <c:v>384.93981021944995</c:v>
                </c:pt>
                <c:pt idx="1">
                  <c:v>102.40993665637883</c:v>
                </c:pt>
                <c:pt idx="2">
                  <c:v>49.733650540053532</c:v>
                </c:pt>
                <c:pt idx="3">
                  <c:v>0</c:v>
                </c:pt>
                <c:pt idx="4">
                  <c:v>63.452999083318005</c:v>
                </c:pt>
                <c:pt idx="6" formatCode="#,##0.0">
                  <c:v>27.341334383742929</c:v>
                </c:pt>
                <c:pt idx="7">
                  <c:v>264.83743050946725</c:v>
                </c:pt>
                <c:pt idx="8" formatCode="#,##0.0">
                  <c:v>27.09662081378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12-410F-9AF2-EC334063A4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DV360 </c:v>
                </c:pt>
                <c:pt idx="1">
                  <c:v>FB </c:v>
                </c:pt>
                <c:pt idx="2">
                  <c:v>GDN </c:v>
                </c:pt>
                <c:pt idx="3">
                  <c:v>LINE </c:v>
                </c:pt>
                <c:pt idx="4">
                  <c:v>Others </c:v>
                </c:pt>
                <c:pt idx="5">
                  <c:v>smartnews </c:v>
                </c:pt>
                <c:pt idx="6">
                  <c:v>Teads </c:v>
                </c:pt>
                <c:pt idx="7">
                  <c:v>Twitter</c:v>
                </c:pt>
                <c:pt idx="8">
                  <c:v>YahooSPBP </c:v>
                </c:pt>
                <c:pt idx="9">
                  <c:v>YDN </c:v>
                </c:pt>
              </c:strCache>
            </c:strRef>
          </c:cat>
          <c:val>
            <c:numRef>
              <c:f>Sheet1!$C$2:$C$11</c:f>
              <c:numCache>
                <c:formatCode>#,##0</c:formatCode>
                <c:ptCount val="10"/>
                <c:pt idx="0">
                  <c:v>59.823686380943016</c:v>
                </c:pt>
                <c:pt idx="1">
                  <c:v>316.48445459091852</c:v>
                </c:pt>
                <c:pt idx="2">
                  <c:v>98.699278339718646</c:v>
                </c:pt>
                <c:pt idx="3">
                  <c:v>164.04499518194675</c:v>
                </c:pt>
                <c:pt idx="4">
                  <c:v>75.330208434953263</c:v>
                </c:pt>
                <c:pt idx="5">
                  <c:v>362.31448056253186</c:v>
                </c:pt>
                <c:pt idx="9">
                  <c:v>41.602611483277506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12-410F-9AF2-EC334063A4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DV360 </c:v>
                </c:pt>
                <c:pt idx="1">
                  <c:v>FB </c:v>
                </c:pt>
                <c:pt idx="2">
                  <c:v>GDN </c:v>
                </c:pt>
                <c:pt idx="3">
                  <c:v>LINE </c:v>
                </c:pt>
                <c:pt idx="4">
                  <c:v>Others </c:v>
                </c:pt>
                <c:pt idx="5">
                  <c:v>smartnews </c:v>
                </c:pt>
                <c:pt idx="6">
                  <c:v>Teads </c:v>
                </c:pt>
                <c:pt idx="7">
                  <c:v>Twitter</c:v>
                </c:pt>
                <c:pt idx="8">
                  <c:v>YahooSPBP </c:v>
                </c:pt>
                <c:pt idx="9">
                  <c:v>YDN </c:v>
                </c:pt>
              </c:strCache>
            </c:strRef>
          </c:cat>
          <c:val>
            <c:numRef>
              <c:f>Sheet1!$D$2:$D$11</c:f>
              <c:numCache>
                <c:formatCode>#,##0</c:formatCode>
                <c:ptCount val="10"/>
                <c:pt idx="1">
                  <c:v>127.37134516849133</c:v>
                </c:pt>
                <c:pt idx="2">
                  <c:v>63.900820511603989</c:v>
                </c:pt>
                <c:pt idx="3">
                  <c:v>97.812754482852256</c:v>
                </c:pt>
                <c:pt idx="4">
                  <c:v>107.96444041170395</c:v>
                </c:pt>
                <c:pt idx="6" formatCode="#,##0.0">
                  <c:v>30.992471082406666</c:v>
                </c:pt>
                <c:pt idx="7">
                  <c:v>177.04017392492426</c:v>
                </c:pt>
                <c:pt idx="9">
                  <c:v>167.1705152679084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912-410F-9AF2-EC334063A4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6"/>
        <c:overlap val="-27"/>
        <c:axId val="730402240"/>
        <c:axId val="730404416"/>
      </c:barChart>
      <c:catAx>
        <c:axId val="730402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0404416"/>
        <c:crosses val="autoZero"/>
        <c:auto val="1"/>
        <c:lblAlgn val="ctr"/>
        <c:lblOffset val="100"/>
        <c:noMultiLvlLbl val="0"/>
      </c:catAx>
      <c:valAx>
        <c:axId val="730404416"/>
        <c:scaling>
          <c:orientation val="minMax"/>
          <c:max val="450"/>
        </c:scaling>
        <c:delete val="1"/>
        <c:axPos val="l"/>
        <c:numFmt formatCode="#,##0" sourceLinked="1"/>
        <c:majorTickMark val="out"/>
        <c:minorTickMark val="none"/>
        <c:tickLblPos val="nextTo"/>
        <c:crossAx val="730402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7393878610610378"/>
          <c:y val="5.7471084316798995E-2"/>
          <c:w val="0.20162872509214974"/>
          <c:h val="0.101321417220926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680" b="1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Incremental Sales(MM)</a:t>
            </a:r>
            <a:endParaRPr lang="en-GB" b="1" dirty="0"/>
          </a:p>
        </c:rich>
      </c:tx>
      <c:layout>
        <c:manualLayout>
          <c:xMode val="edge"/>
          <c:yMode val="edge"/>
          <c:x val="0.43222569298258912"/>
          <c:y val="4.0885901991970654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1.2860419706287162E-2"/>
          <c:y val="0.28934590182125469"/>
          <c:w val="0.9742791605874257"/>
          <c:h val="0.5038554301425572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Own Ad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Sheet1!$B$2:$D$2</c:f>
              <c:numCache>
                <c:formatCode>#,##0.0</c:formatCode>
                <c:ptCount val="3"/>
                <c:pt idx="0">
                  <c:v>10.135647813774401</c:v>
                </c:pt>
                <c:pt idx="1">
                  <c:v>11.383774754025502</c:v>
                </c:pt>
                <c:pt idx="2">
                  <c:v>12.684989797860897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E6-4683-BC9E-9FAC349F606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Non-Ad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Sheet1!$B$1:$D$1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Sheet1!$B$3:$D$3</c:f>
              <c:numCache>
                <c:formatCode>#,##0.0</c:formatCode>
                <c:ptCount val="3"/>
                <c:pt idx="0">
                  <c:v>217.3114662672256</c:v>
                </c:pt>
                <c:pt idx="1">
                  <c:v>195.61546593397458</c:v>
                </c:pt>
                <c:pt idx="2">
                  <c:v>176.65800590113909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8E6-4683-BC9E-9FAC349F6063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Base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bg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Sheet1!$B$1:$D$1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Sheet1!$B$4:$D$4</c:f>
            </c:numRef>
          </c:val>
          <c:extLst>
            <c:ext xmlns:c16="http://schemas.microsoft.com/office/drawing/2014/chart" uri="{C3380CC4-5D6E-409C-BE32-E72D297353CC}">
              <c16:uniqueId val="{00000005-F8E6-4683-BC9E-9FAC349F606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8870016"/>
        <c:axId val="118871552"/>
      </c:barChart>
      <c:catAx>
        <c:axId val="1188700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871552"/>
        <c:crosses val="autoZero"/>
        <c:auto val="1"/>
        <c:lblAlgn val="ctr"/>
        <c:lblOffset val="100"/>
        <c:noMultiLvlLbl val="0"/>
      </c:catAx>
      <c:valAx>
        <c:axId val="118871552"/>
        <c:scaling>
          <c:orientation val="minMax"/>
        </c:scaling>
        <c:delete val="1"/>
        <c:axPos val="l"/>
        <c:numFmt formatCode="#,##0.0" sourceLinked="1"/>
        <c:majorTickMark val="out"/>
        <c:minorTickMark val="none"/>
        <c:tickLblPos val="nextTo"/>
        <c:crossAx val="118870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979509143457054"/>
          <c:y val="0.89660853788424133"/>
          <c:w val="0.34658421471873879"/>
          <c:h val="6.24386015328395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400" b="0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>
              <a:lumMod val="95000"/>
              <a:lumOff val="5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900120954539265E-2"/>
          <c:y val="5.9697175075163186E-2"/>
          <c:w val="0.93341062606362968"/>
          <c:h val="0.724712113728000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8910505836575919E-3"/>
                  <c:y val="8.841705279507538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912-410F-9AF2-EC334063A4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FB </c:v>
                </c:pt>
                <c:pt idx="1">
                  <c:v>LINE </c:v>
                </c:pt>
                <c:pt idx="2">
                  <c:v>PremiumView </c:v>
                </c:pt>
                <c:pt idx="3">
                  <c:v>Teads </c:v>
                </c:pt>
                <c:pt idx="4">
                  <c:v>Trueview </c:v>
                </c:pt>
                <c:pt idx="5">
                  <c:v>Tver </c:v>
                </c:pt>
                <c:pt idx="6">
                  <c:v>Twitter</c:v>
                </c:pt>
                <c:pt idx="7">
                  <c:v>DV360  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11.754828061610818</c:v>
                </c:pt>
                <c:pt idx="4" formatCode="0.0">
                  <c:v>15.16608430963859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12-410F-9AF2-EC334063A4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FB </c:v>
                </c:pt>
                <c:pt idx="1">
                  <c:v>LINE </c:v>
                </c:pt>
                <c:pt idx="2">
                  <c:v>PremiumView </c:v>
                </c:pt>
                <c:pt idx="3">
                  <c:v>Teads </c:v>
                </c:pt>
                <c:pt idx="4">
                  <c:v>Trueview </c:v>
                </c:pt>
                <c:pt idx="5">
                  <c:v>Tver </c:v>
                </c:pt>
                <c:pt idx="6">
                  <c:v>Twitter</c:v>
                </c:pt>
                <c:pt idx="7">
                  <c:v>DV360  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2-D912-410F-9AF2-EC334063A4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FB </c:v>
                </c:pt>
                <c:pt idx="1">
                  <c:v>LINE </c:v>
                </c:pt>
                <c:pt idx="2">
                  <c:v>PremiumView </c:v>
                </c:pt>
                <c:pt idx="3">
                  <c:v>Teads </c:v>
                </c:pt>
                <c:pt idx="4">
                  <c:v>Trueview </c:v>
                </c:pt>
                <c:pt idx="5">
                  <c:v>Tver </c:v>
                </c:pt>
                <c:pt idx="6">
                  <c:v>Twitter</c:v>
                </c:pt>
                <c:pt idx="7">
                  <c:v>DV360  </c:v>
                </c:pt>
              </c:strCache>
            </c:strRef>
          </c:cat>
          <c:val>
            <c:numRef>
              <c:f>Sheet1!$D$2:$D$9</c:f>
              <c:numCache>
                <c:formatCode>#,##0.0</c:formatCode>
                <c:ptCount val="8"/>
                <c:pt idx="0">
                  <c:v>48.652474530895063</c:v>
                </c:pt>
                <c:pt idx="1">
                  <c:v>20.250175357292161</c:v>
                </c:pt>
                <c:pt idx="2">
                  <c:v>13.220909131650158</c:v>
                </c:pt>
                <c:pt idx="3">
                  <c:v>14.459408474121588</c:v>
                </c:pt>
                <c:pt idx="4">
                  <c:v>41.397028015597151</c:v>
                </c:pt>
                <c:pt idx="5">
                  <c:v>29.067131058325167</c:v>
                </c:pt>
                <c:pt idx="6">
                  <c:v>64.987236406263477</c:v>
                </c:pt>
                <c:pt idx="7">
                  <c:v>10.749402489124373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912-410F-9AF2-EC334063A4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6"/>
        <c:overlap val="-27"/>
        <c:axId val="730402240"/>
        <c:axId val="730404416"/>
      </c:barChart>
      <c:catAx>
        <c:axId val="730402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0404416"/>
        <c:crosses val="autoZero"/>
        <c:auto val="1"/>
        <c:lblAlgn val="ctr"/>
        <c:lblOffset val="100"/>
        <c:noMultiLvlLbl val="0"/>
      </c:catAx>
      <c:valAx>
        <c:axId val="730404416"/>
        <c:scaling>
          <c:orientation val="minMax"/>
          <c:max val="100"/>
        </c:scaling>
        <c:delete val="1"/>
        <c:axPos val="l"/>
        <c:numFmt formatCode="0.0" sourceLinked="1"/>
        <c:majorTickMark val="out"/>
        <c:minorTickMark val="none"/>
        <c:tickLblPos val="nextTo"/>
        <c:crossAx val="730402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81291368637795769"/>
          <c:y val="4.4208526397537688E-2"/>
          <c:w val="0.17280400557252179"/>
          <c:h val="9.06431435534395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815384853342222E-2"/>
          <c:y val="3.0965402463589923E-2"/>
          <c:w val="0.89608191438210116"/>
          <c:h val="0.76555265254846372"/>
        </c:manualLayout>
      </c:layout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Efficiency 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1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237-4A22-9688-D1425316C3AE}"/>
              </c:ext>
            </c:extLst>
          </c:dPt>
          <c:dPt>
            <c:idx val="1"/>
            <c:invertIfNegative val="0"/>
            <c:bubble3D val="1"/>
            <c:spPr>
              <a:solidFill>
                <a:srgbClr val="01AB4F"/>
              </a:solidFill>
              <a:ln>
                <a:solidFill>
                  <a:srgbClr val="01AB4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8237-4A22-9688-D1425316C3AE}"/>
              </c:ext>
            </c:extLst>
          </c:dPt>
          <c:dPt>
            <c:idx val="2"/>
            <c:invertIfNegative val="0"/>
            <c:bubble3D val="1"/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237-4A22-9688-D1425316C3AE}"/>
              </c:ext>
            </c:extLst>
          </c:dPt>
          <c:dPt>
            <c:idx val="3"/>
            <c:invertIfNegative val="0"/>
            <c:bubble3D val="1"/>
            <c:spPr>
              <a:solidFill>
                <a:schemeClr val="accent5"/>
              </a:solidFill>
              <a:ln>
                <a:solidFill>
                  <a:schemeClr val="accent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237-4A22-9688-D1425316C3AE}"/>
              </c:ext>
            </c:extLst>
          </c:dPt>
          <c:dPt>
            <c:idx val="4"/>
            <c:invertIfNegative val="0"/>
            <c:bubble3D val="1"/>
            <c:spPr>
              <a:solidFill>
                <a:schemeClr val="tx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237-4A22-9688-D1425316C3AE}"/>
              </c:ext>
            </c:extLst>
          </c:dPt>
          <c:dPt>
            <c:idx val="5"/>
            <c:invertIfNegative val="0"/>
            <c:bubble3D val="1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237-4A22-9688-D1425316C3AE}"/>
              </c:ext>
            </c:extLst>
          </c:dPt>
          <c:dPt>
            <c:idx val="6"/>
            <c:invertIfNegative val="0"/>
            <c:bubble3D val="1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237-4A22-9688-D1425316C3AE}"/>
              </c:ext>
            </c:extLst>
          </c:dPt>
          <c:dLbls>
            <c:dLbl>
              <c:idx val="0"/>
              <c:layout>
                <c:manualLayout>
                  <c:x val="-0.13574308604730051"/>
                  <c:y val="0.1370201862871345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2489952-3FE7-4FD2-9146-C0EF2C51EBFE}" type="CELLRANG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/>
                  </a:p>
                  <a:p>
                    <a:pPr>
                      <a:defRPr lang="ja-JP" sz="14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04E0F0E-4EB3-458E-9062-A578462A3888}" type="YVALU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237-4A22-9688-D1425316C3AE}"/>
                </c:ext>
              </c:extLst>
            </c:dLbl>
            <c:dLbl>
              <c:idx val="1"/>
              <c:layout>
                <c:manualLayout>
                  <c:x val="-3.9394223474524127E-2"/>
                  <c:y val="0.1352646365077190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894E537-048A-4259-8C47-E3435BBF380F}" type="CELLRANGE">
                      <a:rPr lang="en-US" altLang="ja-JP" b="1">
                        <a:solidFill>
                          <a:srgbClr val="05A64F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="1" baseline="0" dirty="0">
                      <a:solidFill>
                        <a:srgbClr val="05A64F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068F7C0-C1DF-4069-A475-69BE2669BF9F}" type="YVALUE">
                      <a:rPr lang="en-US" altLang="ja-JP" b="1">
                        <a:solidFill>
                          <a:srgbClr val="05A64F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8237-4A22-9688-D1425316C3AE}"/>
                </c:ext>
              </c:extLst>
            </c:dLbl>
            <c:dLbl>
              <c:idx val="2"/>
              <c:layout>
                <c:manualLayout>
                  <c:x val="1.612639455130466E-2"/>
                  <c:y val="1.825105971228197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C98A1F0-725C-45CC-B7FF-014015DADBBE}" type="CELLRANGE">
                      <a:rPr lang="en-US" altLang="ja-JP" b="1">
                        <a:solidFill>
                          <a:srgbClr val="325E95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="1" baseline="0" dirty="0">
                      <a:solidFill>
                        <a:srgbClr val="325E95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435939E-3B3C-407F-A31F-756B69F21EC4}" type="YVALUE">
                      <a:rPr lang="en-US" altLang="ja-JP" b="1">
                        <a:solidFill>
                          <a:srgbClr val="325E95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rgbClr val="FFC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237-4A22-9688-D1425316C3AE}"/>
                </c:ext>
              </c:extLst>
            </c:dLbl>
            <c:dLbl>
              <c:idx val="3"/>
              <c:layout>
                <c:manualLayout>
                  <c:x val="-1.1977683406626695E-2"/>
                  <c:y val="-0.1259948133788634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688D257-58D2-49D7-80B8-3EDB5A3034FA}" type="CELLRANGE">
                      <a:rPr lang="en-US" altLang="ja-JP">
                        <a:solidFill>
                          <a:srgbClr val="667B39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 dirty="0">
                      <a:solidFill>
                        <a:srgbClr val="667B39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6CD6E19-0AA9-4604-87A9-5D82FD9420B9}" type="YVALUE">
                      <a:rPr lang="en-US" altLang="ja-JP">
                        <a:solidFill>
                          <a:srgbClr val="7D9A4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237-4A22-9688-D1425316C3AE}"/>
                </c:ext>
              </c:extLst>
            </c:dLbl>
            <c:dLbl>
              <c:idx val="4"/>
              <c:layout>
                <c:manualLayout>
                  <c:x val="-9.1713027532072861E-2"/>
                  <c:y val="-7.893293967394790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422B95D-B5E3-426B-ADDD-C686DD3E4ADC}" type="CELLRANGE">
                      <a:rPr lang="en-US" altLang="ja-JP">
                        <a:solidFill>
                          <a:schemeClr val="tx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 dirty="0">
                      <a:solidFill>
                        <a:schemeClr val="tx1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9E1932D-6989-43BD-B4CD-34270B5FE1F6}" type="YVALUE">
                      <a:rPr lang="en-US" altLang="ja-JP">
                        <a:solidFill>
                          <a:schemeClr val="tx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8237-4A22-9688-D1425316C3AE}"/>
                </c:ext>
              </c:extLst>
            </c:dLbl>
            <c:dLbl>
              <c:idx val="5"/>
              <c:layout>
                <c:manualLayout>
                  <c:x val="-8.2170969966833991E-3"/>
                  <c:y val="0.1234810107163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02E42C4-A378-4926-930F-AE4BC33F9212}" type="CELLRANGE">
                      <a:rPr lang="en-US" altLang="ja-JP" b="1">
                        <a:solidFill>
                          <a:schemeClr val="accent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="1" baseline="0">
                      <a:solidFill>
                        <a:schemeClr val="accent1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0341D1F-CFA6-41FF-BF40-55A78CD7DF8B}" type="YVALUE">
                      <a:rPr lang="en-US" altLang="ja-JP" b="1">
                        <a:solidFill>
                          <a:schemeClr val="accent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8237-4A22-9688-D1425316C3AE}"/>
                </c:ext>
              </c:extLst>
            </c:dLbl>
            <c:dLbl>
              <c:idx val="6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D8D0B16-24B6-4363-9341-8A85714BEB38}" type="CELLRANG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/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8B0C94A-25DD-44B1-B852-385BD5E306DC}" type="YVALU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8237-4A22-9688-D1425316C3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ja-JP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Sheet1!$A$2:$A$6</c:f>
              <c:numCache>
                <c:formatCode>#,##0.0</c:formatCode>
                <c:ptCount val="5"/>
                <c:pt idx="0">
                  <c:v>6.7233681919187998</c:v>
                </c:pt>
                <c:pt idx="1">
                  <c:v>0.2726377361872</c:v>
                </c:pt>
                <c:pt idx="2">
                  <c:v>1.9515511936855001</c:v>
                </c:pt>
                <c:pt idx="3">
                  <c:v>1.0557951110705002</c:v>
                </c:pt>
                <c:pt idx="4">
                  <c:v>0.13229558091240001</c:v>
                </c:pt>
              </c:numCache>
            </c:numRef>
          </c:xVal>
          <c:yVal>
            <c:numRef>
              <c:f>Sheet1!$B$2:$B$6</c:f>
              <c:numCache>
                <c:formatCode>0.0</c:formatCode>
                <c:ptCount val="5"/>
                <c:pt idx="0">
                  <c:v>74.914148810213845</c:v>
                </c:pt>
                <c:pt idx="1">
                  <c:v>3.9885803898420353</c:v>
                </c:pt>
                <c:pt idx="2">
                  <c:v>18.451406273468443</c:v>
                </c:pt>
                <c:pt idx="3">
                  <c:v>30.127793522574649</c:v>
                </c:pt>
                <c:pt idx="4">
                  <c:v>14.076583672891875</c:v>
                </c:pt>
              </c:numCache>
            </c:numRef>
          </c:yVal>
          <c:bubbleSize>
            <c:numRef>
              <c:f>Sheet1!$C$2:$C$6</c:f>
              <c:numCache>
                <c:formatCode>#,##0</c:formatCode>
                <c:ptCount val="5"/>
                <c:pt idx="0">
                  <c:v>89747641.78328529</c:v>
                </c:pt>
                <c:pt idx="1">
                  <c:v>68354579.709999934</c:v>
                </c:pt>
                <c:pt idx="2">
                  <c:v>105767070.79999998</c:v>
                </c:pt>
                <c:pt idx="3">
                  <c:v>35043890.959999993</c:v>
                </c:pt>
                <c:pt idx="4">
                  <c:v>9398273.3301383052</c:v>
                </c:pt>
              </c:numCache>
            </c:numRef>
          </c:bubbleSize>
          <c:bubble3D val="1"/>
          <c:extLst>
            <c:ext xmlns:c15="http://schemas.microsoft.com/office/drawing/2012/chart" uri="{02D57815-91ED-43cb-92C2-25804820EDAC}">
              <c15:datalabelsRange>
                <c15:f>Sheet1!$F$2:$F$8</c15:f>
                <c15:dlblRangeCache>
                  <c:ptCount val="7"/>
                  <c:pt idx="0">
                    <c:v>Static</c:v>
                  </c:pt>
                  <c:pt idx="1">
                    <c:v>GAW</c:v>
                  </c:pt>
                  <c:pt idx="2">
                    <c:v>AFF</c:v>
                  </c:pt>
                  <c:pt idx="3">
                    <c:v>YSS</c:v>
                  </c:pt>
                  <c:pt idx="4">
                    <c:v>Video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D-8237-4A22-9688-D1425316C3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224576640"/>
        <c:axId val="224578560"/>
      </c:bubbleChart>
      <c:valAx>
        <c:axId val="224576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1" dirty="0"/>
                  <a:t>Contribution (</a:t>
                </a:r>
                <a:r>
                  <a:rPr lang="en-IN" sz="1100" b="1" i="0" u="none" strike="noStrike" baseline="0" dirty="0">
                    <a:effectLst/>
                  </a:rPr>
                  <a:t>Incremental capsules(MM))</a:t>
                </a:r>
                <a:endParaRPr lang="en-IN" sz="1100" b="1" dirty="0"/>
              </a:p>
            </c:rich>
          </c:tx>
          <c:layout>
            <c:manualLayout>
              <c:xMode val="edge"/>
              <c:yMode val="edge"/>
              <c:x val="0.42943842961441669"/>
              <c:y val="0.897392160895927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78560"/>
        <c:crosses val="autoZero"/>
        <c:crossBetween val="midCat"/>
      </c:valAx>
      <c:valAx>
        <c:axId val="224578560"/>
        <c:scaling>
          <c:orientation val="minMax"/>
          <c:max val="10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 dirty="0"/>
                  <a:t>Incremental capsules(MM)  </a:t>
                </a:r>
              </a:p>
            </c:rich>
          </c:tx>
          <c:layout>
            <c:manualLayout>
              <c:xMode val="edge"/>
              <c:yMode val="edge"/>
              <c:x val="4.7432569414919403E-3"/>
              <c:y val="0.2445106275467652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766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815384853342222E-2"/>
          <c:y val="3.0965402463589923E-2"/>
          <c:w val="0.89608191438210116"/>
          <c:h val="0.76555265254846372"/>
        </c:manualLayout>
      </c:layout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Efficiency 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1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237-4A22-9688-D1425316C3AE}"/>
              </c:ext>
            </c:extLst>
          </c:dPt>
          <c:dPt>
            <c:idx val="1"/>
            <c:invertIfNegative val="0"/>
            <c:bubble3D val="1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8237-4A22-9688-D1425316C3AE}"/>
              </c:ext>
            </c:extLst>
          </c:dPt>
          <c:dPt>
            <c:idx val="2"/>
            <c:invertIfNegative val="0"/>
            <c:bubble3D val="1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237-4A22-9688-D1425316C3AE}"/>
              </c:ext>
            </c:extLst>
          </c:dPt>
          <c:dPt>
            <c:idx val="3"/>
            <c:invertIfNegative val="0"/>
            <c:bubble3D val="1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237-4A22-9688-D1425316C3AE}"/>
              </c:ext>
            </c:extLst>
          </c:dPt>
          <c:dPt>
            <c:idx val="4"/>
            <c:invertIfNegative val="0"/>
            <c:bubble3D val="1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237-4A22-9688-D1425316C3AE}"/>
              </c:ext>
            </c:extLst>
          </c:dPt>
          <c:dPt>
            <c:idx val="5"/>
            <c:invertIfNegative val="0"/>
            <c:bubble3D val="1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237-4A22-9688-D1425316C3AE}"/>
              </c:ext>
            </c:extLst>
          </c:dPt>
          <c:dPt>
            <c:idx val="6"/>
            <c:invertIfNegative val="0"/>
            <c:bubble3D val="1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237-4A22-9688-D1425316C3AE}"/>
              </c:ext>
            </c:extLst>
          </c:dPt>
          <c:dLbls>
            <c:dLbl>
              <c:idx val="0"/>
              <c:layout>
                <c:manualLayout>
                  <c:x val="-7.7052437354829528E-2"/>
                  <c:y val="0.1594192642211546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2489952-3FE7-4FD2-9146-C0EF2C51EBFE}" type="CELLRANG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/>
                  </a:p>
                  <a:p>
                    <a:pPr>
                      <a:defRPr lang="ja-JP" sz="14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04E0F0E-4EB3-458E-9062-A578462A3888}" type="YVALU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237-4A22-9688-D1425316C3AE}"/>
                </c:ext>
              </c:extLst>
            </c:dLbl>
            <c:dLbl>
              <c:idx val="1"/>
              <c:layout>
                <c:manualLayout>
                  <c:x val="-3.1009845089885441E-2"/>
                  <c:y val="-0.1223247597335127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894E537-048A-4259-8C47-E3435BBF380F}" type="CELLRANGE">
                      <a:rPr lang="en-US" altLang="ja-JP" b="1">
                        <a:solidFill>
                          <a:schemeClr val="tx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="1" baseline="0" dirty="0">
                      <a:solidFill>
                        <a:schemeClr val="tx1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068F7C0-C1DF-4069-A475-69BE2669BF9F}" type="YVALUE">
                      <a:rPr lang="en-US" altLang="ja-JP" b="1">
                        <a:solidFill>
                          <a:schemeClr val="tx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8237-4A22-9688-D1425316C3AE}"/>
                </c:ext>
              </c:extLst>
            </c:dLbl>
            <c:dLbl>
              <c:idx val="2"/>
              <c:layout>
                <c:manualLayout>
                  <c:x val="-0.14557233143815573"/>
                  <c:y val="-0.1329427163423540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C98A1F0-725C-45CC-B7FF-014015DADBBE}" type="CELLRANGE">
                      <a:rPr lang="en-US" altLang="ja-JP" b="1">
                        <a:solidFill>
                          <a:srgbClr val="00B050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="1" baseline="0" dirty="0">
                      <a:solidFill>
                        <a:srgbClr val="00B050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435939E-3B3C-407F-A31F-756B69F21EC4}" type="YVALUE">
                      <a:rPr lang="en-US" altLang="ja-JP" b="1">
                        <a:solidFill>
                          <a:srgbClr val="00B050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rgbClr val="FFC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237-4A22-9688-D1425316C3AE}"/>
                </c:ext>
              </c:extLst>
            </c:dLbl>
            <c:dLbl>
              <c:idx val="3"/>
              <c:layout>
                <c:manualLayout>
                  <c:x val="8.3843783846386643E-3"/>
                  <c:y val="-2.799884741752520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688D257-58D2-49D7-80B8-3EDB5A3034FA}" type="CELLRANG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/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6CD6E19-0AA9-4604-87A9-5D82FD9420B9}" type="YVALU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237-4A22-9688-D1425316C3AE}"/>
                </c:ext>
              </c:extLst>
            </c:dLbl>
            <c:dLbl>
              <c:idx val="4"/>
              <c:layout>
                <c:manualLayout>
                  <c:x val="-4.5000062246228725E-2"/>
                  <c:y val="-0.1713291361517810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422B95D-B5E3-426B-ADDD-C686DD3E4ADC}" type="CELLRANG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 dirty="0"/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9E1932D-6989-43BD-B4CD-34270B5FE1F6}" type="YVALU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8237-4A22-9688-D1425316C3AE}"/>
                </c:ext>
              </c:extLst>
            </c:dLbl>
            <c:dLbl>
              <c:idx val="5"/>
              <c:layout>
                <c:manualLayout>
                  <c:x val="-8.2170969966833991E-3"/>
                  <c:y val="0.1234810107163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02E42C4-A378-4926-930F-AE4BC33F9212}" type="CELLRANGE">
                      <a:rPr lang="en-US" altLang="ja-JP" b="1">
                        <a:solidFill>
                          <a:schemeClr val="accent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="1" baseline="0">
                      <a:solidFill>
                        <a:schemeClr val="accent1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0341D1F-CFA6-41FF-BF40-55A78CD7DF8B}" type="YVALUE">
                      <a:rPr lang="en-US" altLang="ja-JP" b="1">
                        <a:solidFill>
                          <a:schemeClr val="accent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8237-4A22-9688-D1425316C3AE}"/>
                </c:ext>
              </c:extLst>
            </c:dLbl>
            <c:dLbl>
              <c:idx val="6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D8D0B16-24B6-4363-9341-8A85714BEB38}" type="CELLRANG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/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8B0C94A-25DD-44B1-B852-385BD5E306DC}" type="YVALU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8237-4A22-9688-D1425316C3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ja-JP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Sheet1!$A$2:$A$6</c:f>
              <c:numCache>
                <c:formatCode>General</c:formatCode>
                <c:ptCount val="5"/>
                <c:pt idx="0" formatCode="#,##0.0">
                  <c:v>9.8585913645117014</c:v>
                </c:pt>
                <c:pt idx="2" formatCode="#,##0.0">
                  <c:v>0.24183708777579999</c:v>
                </c:pt>
                <c:pt idx="3" formatCode="#,##0.0">
                  <c:v>0.57341341076500019</c:v>
                </c:pt>
                <c:pt idx="4" formatCode="#,##0.0">
                  <c:v>0.70993289097299994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 formatCode="0.0">
                  <c:v>200.23186823929768</c:v>
                </c:pt>
                <c:pt idx="2" formatCode="0.0">
                  <c:v>4.7176543952938355</c:v>
                </c:pt>
                <c:pt idx="3" formatCode="0.0">
                  <c:v>24.069000002438592</c:v>
                </c:pt>
                <c:pt idx="4" formatCode="0.0">
                  <c:v>32.032030529033548</c:v>
                </c:pt>
              </c:numCache>
            </c:numRef>
          </c:yVal>
          <c:bubbleSize>
            <c:numRef>
              <c:f>Sheet1!$C$2:$C$6</c:f>
              <c:numCache>
                <c:formatCode>General</c:formatCode>
                <c:ptCount val="5"/>
                <c:pt idx="0" formatCode="#,##0">
                  <c:v>49235875.643579729</c:v>
                </c:pt>
                <c:pt idx="2" formatCode="#,##0">
                  <c:v>51262145.870000161</c:v>
                </c:pt>
                <c:pt idx="3" formatCode="#,##0">
                  <c:v>23823732.215999991</c:v>
                </c:pt>
                <c:pt idx="4" formatCode="#,##0">
                  <c:v>22163218.479999986</c:v>
                </c:pt>
              </c:numCache>
            </c:numRef>
          </c:bubbleSize>
          <c:bubble3D val="1"/>
          <c:extLst>
            <c:ext xmlns:c15="http://schemas.microsoft.com/office/drawing/2012/chart" uri="{02D57815-91ED-43cb-92C2-25804820EDAC}">
              <c15:datalabelsRange>
                <c15:f>Sheet1!$F$2:$F$8</c15:f>
                <c15:dlblRangeCache>
                  <c:ptCount val="7"/>
                  <c:pt idx="0">
                    <c:v>Static</c:v>
                  </c:pt>
                  <c:pt idx="1">
                    <c:v>Video</c:v>
                  </c:pt>
                  <c:pt idx="2">
                    <c:v>GAW</c:v>
                  </c:pt>
                  <c:pt idx="3">
                    <c:v>AFF</c:v>
                  </c:pt>
                  <c:pt idx="4">
                    <c:v>YSS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D-8237-4A22-9688-D1425316C3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224576640"/>
        <c:axId val="224578560"/>
      </c:bubbleChart>
      <c:valAx>
        <c:axId val="224576640"/>
        <c:scaling>
          <c:orientation val="minMax"/>
        </c:scaling>
        <c:delete val="0"/>
        <c:axPos val="b"/>
        <c:numFmt formatCode="#,##0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78560"/>
        <c:crosses val="autoZero"/>
        <c:crossBetween val="midCat"/>
      </c:valAx>
      <c:valAx>
        <c:axId val="224578560"/>
        <c:scaling>
          <c:orientation val="minMax"/>
          <c:max val="4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 dirty="0"/>
                  <a:t>Incremental capsules(MM) </a:t>
                </a:r>
              </a:p>
            </c:rich>
          </c:tx>
          <c:layout>
            <c:manualLayout>
              <c:xMode val="edge"/>
              <c:yMode val="edge"/>
              <c:x val="9.5343303041426179E-3"/>
              <c:y val="0.24731051228851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766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815384853342222E-2"/>
          <c:y val="3.0965402463589923E-2"/>
          <c:w val="0.89608191438210116"/>
          <c:h val="0.76555265254846372"/>
        </c:manualLayout>
      </c:layout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Efficiency 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1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237-4A22-9688-D1425316C3AE}"/>
              </c:ext>
            </c:extLst>
          </c:dPt>
          <c:dPt>
            <c:idx val="1"/>
            <c:invertIfNegative val="0"/>
            <c:bubble3D val="1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8237-4A22-9688-D1425316C3AE}"/>
              </c:ext>
            </c:extLst>
          </c:dPt>
          <c:dPt>
            <c:idx val="2"/>
            <c:invertIfNegative val="0"/>
            <c:bubble3D val="1"/>
            <c:spPr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237-4A22-9688-D1425316C3AE}"/>
              </c:ext>
            </c:extLst>
          </c:dPt>
          <c:dPt>
            <c:idx val="3"/>
            <c:invertIfNegative val="0"/>
            <c:bubble3D val="1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237-4A22-9688-D1425316C3AE}"/>
              </c:ext>
            </c:extLst>
          </c:dPt>
          <c:dPt>
            <c:idx val="4"/>
            <c:invertIfNegative val="0"/>
            <c:bubble3D val="1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237-4A22-9688-D1425316C3AE}"/>
              </c:ext>
            </c:extLst>
          </c:dPt>
          <c:dPt>
            <c:idx val="5"/>
            <c:invertIfNegative val="0"/>
            <c:bubble3D val="1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237-4A22-9688-D1425316C3AE}"/>
              </c:ext>
            </c:extLst>
          </c:dPt>
          <c:dPt>
            <c:idx val="6"/>
            <c:invertIfNegative val="0"/>
            <c:bubble3D val="1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237-4A22-9688-D1425316C3AE}"/>
              </c:ext>
            </c:extLst>
          </c:dPt>
          <c:dLbls>
            <c:dLbl>
              <c:idx val="0"/>
              <c:layout>
                <c:manualLayout>
                  <c:x val="-3.9885685744066894E-3"/>
                  <c:y val="8.942214567734169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2489952-3FE7-4FD2-9146-C0EF2C51EBFE}" type="CELLRANG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/>
                  </a:p>
                  <a:p>
                    <a:pPr>
                      <a:defRPr lang="ja-JP" sz="14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04E0F0E-4EB3-458E-9062-A578462A3888}" type="YVALU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237-4A22-9688-D1425316C3AE}"/>
                </c:ext>
              </c:extLst>
            </c:dLbl>
            <c:dLbl>
              <c:idx val="1"/>
              <c:layout>
                <c:manualLayout>
                  <c:x val="-7.5327273694404215E-2"/>
                  <c:y val="-0.1699228003433055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894E537-048A-4259-8C47-E3435BBF380F}" type="CELLRANGE">
                      <a:rPr lang="en-US" altLang="ja-JP" b="1">
                        <a:solidFill>
                          <a:srgbClr val="EAB68B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="1" baseline="0" dirty="0">
                      <a:solidFill>
                        <a:srgbClr val="EAB68B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068F7C0-C1DF-4069-A475-69BE2669BF9F}" type="YVALUE">
                      <a:rPr lang="en-US" altLang="ja-JP" b="1">
                        <a:solidFill>
                          <a:srgbClr val="EAB68B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8237-4A22-9688-D1425316C3AE}"/>
                </c:ext>
              </c:extLst>
            </c:dLbl>
            <c:dLbl>
              <c:idx val="2"/>
              <c:layout>
                <c:manualLayout>
                  <c:x val="5.5540612268995752E-4"/>
                  <c:y val="-7.414513676555115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C98A1F0-725C-45CC-B7FF-014015DADBBE}" type="CELLRANGE">
                      <a:rPr lang="en-US" altLang="ja-JP" b="1">
                        <a:solidFill>
                          <a:schemeClr val="tx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="1" baseline="0" dirty="0">
                      <a:solidFill>
                        <a:schemeClr val="tx1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435939E-3B3C-407F-A31F-756B69F21EC4}" type="YVALUE">
                      <a:rPr lang="en-US" altLang="ja-JP" b="1">
                        <a:solidFill>
                          <a:schemeClr val="tx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rgbClr val="FFC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237-4A22-9688-D1425316C3AE}"/>
                </c:ext>
              </c:extLst>
            </c:dLbl>
            <c:dLbl>
              <c:idx val="3"/>
              <c:layout>
                <c:manualLayout>
                  <c:x val="-5.9888417033133476E-3"/>
                  <c:y val="9.799596596133822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688D257-58D2-49D7-80B8-3EDB5A3034FA}" type="CELLRANGE">
                      <a:rPr lang="en-US" altLang="ja-JP">
                        <a:solidFill>
                          <a:srgbClr val="00B050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 dirty="0">
                      <a:solidFill>
                        <a:srgbClr val="00B050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6CD6E19-0AA9-4604-87A9-5D82FD9420B9}" type="YVALUE">
                      <a:rPr lang="en-US" altLang="ja-JP">
                        <a:solidFill>
                          <a:srgbClr val="00B050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237-4A22-9688-D1425316C3AE}"/>
                </c:ext>
              </c:extLst>
            </c:dLbl>
            <c:dLbl>
              <c:idx val="4"/>
              <c:layout>
                <c:manualLayout>
                  <c:x val="-2.8231305476951352E-2"/>
                  <c:y val="-0.1069317870914731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422B95D-B5E3-426B-ADDD-C686DD3E4ADC}" type="CELLRANGE">
                      <a:rPr lang="en-US" altLang="ja-JP">
                        <a:solidFill>
                          <a:schemeClr val="tx2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 dirty="0">
                      <a:solidFill>
                        <a:schemeClr val="tx2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9E1932D-6989-43BD-B4CD-34270B5FE1F6}" type="YVALUE">
                      <a:rPr lang="en-US" altLang="ja-JP">
                        <a:solidFill>
                          <a:schemeClr val="tx2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8237-4A22-9688-D1425316C3AE}"/>
                </c:ext>
              </c:extLst>
            </c:dLbl>
            <c:dLbl>
              <c:idx val="5"/>
              <c:layout>
                <c:manualLayout>
                  <c:x val="-7.6489863484589179E-2"/>
                  <c:y val="-7.531072657890891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02E42C4-A378-4926-930F-AE4BC33F9212}" type="CELLRANGE">
                      <a:rPr lang="en-US" altLang="ja-JP" b="1">
                        <a:solidFill>
                          <a:srgbClr val="5C702C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="1" baseline="0" dirty="0">
                      <a:solidFill>
                        <a:srgbClr val="5C702C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0341D1F-CFA6-41FF-BF40-55A78CD7DF8B}" type="YVALUE">
                      <a:rPr lang="en-US" altLang="ja-JP" b="1">
                        <a:solidFill>
                          <a:srgbClr val="5C702C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8237-4A22-9688-D1425316C3AE}"/>
                </c:ext>
              </c:extLst>
            </c:dLbl>
            <c:dLbl>
              <c:idx val="6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D8D0B16-24B6-4363-9341-8A85714BEB38}" type="CELLRANG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/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8B0C94A-25DD-44B1-B852-385BD5E306DC}" type="YVALU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8237-4A22-9688-D1425316C3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ja-JP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Sheet1!$A$2:$A$8</c:f>
              <c:numCache>
                <c:formatCode>#,##0</c:formatCode>
                <c:ptCount val="6"/>
                <c:pt idx="0">
                  <c:v>7.8563088199904003</c:v>
                </c:pt>
                <c:pt idx="1">
                  <c:v>1.7875322023836999</c:v>
                </c:pt>
                <c:pt idx="2">
                  <c:v>2.7191864082842998</c:v>
                </c:pt>
                <c:pt idx="3" formatCode="#,##0.00">
                  <c:v>4.5055704977500007E-2</c:v>
                </c:pt>
                <c:pt idx="4" formatCode="#,##0.0">
                  <c:v>0.19858637663259998</c:v>
                </c:pt>
                <c:pt idx="5" formatCode="#,##0.0">
                  <c:v>7.832028559239998E-2</c:v>
                </c:pt>
              </c:numCache>
            </c:numRef>
          </c:xVal>
          <c:yVal>
            <c:numRef>
              <c:f>Sheet1!$B$2:$B$8</c:f>
              <c:numCache>
                <c:formatCode>0.0</c:formatCode>
                <c:ptCount val="6"/>
                <c:pt idx="0">
                  <c:v>121.05274336266768</c:v>
                </c:pt>
                <c:pt idx="1">
                  <c:v>7.8406872568973691</c:v>
                </c:pt>
                <c:pt idx="2">
                  <c:v>34.859186633675115</c:v>
                </c:pt>
                <c:pt idx="3">
                  <c:v>2.1817593136581501</c:v>
                </c:pt>
                <c:pt idx="4">
                  <c:v>14.04022098141486</c:v>
                </c:pt>
                <c:pt idx="5">
                  <c:v>8.9711476381239788</c:v>
                </c:pt>
              </c:numCache>
            </c:numRef>
          </c:yVal>
          <c:bubbleSize>
            <c:numRef>
              <c:f>Sheet1!$C$2:$C$8</c:f>
              <c:numCache>
                <c:formatCode>#,##0</c:formatCode>
                <c:ptCount val="6"/>
                <c:pt idx="0">
                  <c:v>64899882.495461583</c:v>
                </c:pt>
                <c:pt idx="1">
                  <c:v>227981571.48931387</c:v>
                </c:pt>
                <c:pt idx="2">
                  <c:v>78004872.484818026</c:v>
                </c:pt>
                <c:pt idx="3">
                  <c:v>20651088.639999989</c:v>
                </c:pt>
                <c:pt idx="4">
                  <c:v>14144106.199999999</c:v>
                </c:pt>
                <c:pt idx="5">
                  <c:v>8730241.5200000089</c:v>
                </c:pt>
              </c:numCache>
            </c:numRef>
          </c:bubbleSize>
          <c:bubble3D val="1"/>
          <c:extLst>
            <c:ext xmlns:c15="http://schemas.microsoft.com/office/drawing/2012/chart" uri="{02D57815-91ED-43cb-92C2-25804820EDAC}">
              <c15:datalabelsRange>
                <c15:f>Sheet1!$F$2:$F$9</c15:f>
                <c15:dlblRangeCache>
                  <c:ptCount val="7"/>
                  <c:pt idx="0">
                    <c:v>Static</c:v>
                  </c:pt>
                  <c:pt idx="1">
                    <c:v>TV</c:v>
                  </c:pt>
                  <c:pt idx="2">
                    <c:v>Video</c:v>
                  </c:pt>
                  <c:pt idx="3">
                    <c:v>GAW</c:v>
                  </c:pt>
                  <c:pt idx="4">
                    <c:v>AFF</c:v>
                  </c:pt>
                  <c:pt idx="5">
                    <c:v>YSS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D-8237-4A22-9688-D1425316C3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224576640"/>
        <c:axId val="224578560"/>
      </c:bubbleChart>
      <c:valAx>
        <c:axId val="224576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1" dirty="0"/>
                  <a:t>Contribution (</a:t>
                </a:r>
                <a:r>
                  <a:rPr lang="en-IN" sz="1100" b="1" i="0" u="none" strike="noStrike" baseline="0" dirty="0">
                    <a:effectLst/>
                  </a:rPr>
                  <a:t>Incremental Capsules(MM))</a:t>
                </a:r>
                <a:endParaRPr lang="en-IN" sz="1100" b="1" dirty="0"/>
              </a:p>
            </c:rich>
          </c:tx>
          <c:layout>
            <c:manualLayout>
              <c:xMode val="edge"/>
              <c:yMode val="edge"/>
              <c:x val="0.42943842961441669"/>
              <c:y val="0.897392160895927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78560"/>
        <c:crosses val="autoZero"/>
        <c:crossBetween val="midCat"/>
      </c:valAx>
      <c:valAx>
        <c:axId val="224578560"/>
        <c:scaling>
          <c:orientation val="minMax"/>
          <c:max val="15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 dirty="0"/>
                  <a:t>Incremental capsules(MM) </a:t>
                </a:r>
              </a:p>
            </c:rich>
          </c:tx>
          <c:layout>
            <c:manualLayout>
              <c:xMode val="edge"/>
              <c:yMode val="edge"/>
              <c:x val="4.7432569414919403E-3"/>
              <c:y val="0.261309935997280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766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815384853342222E-2"/>
          <c:y val="3.0965402463589923E-2"/>
          <c:w val="0.89608191438210116"/>
          <c:h val="0.76555265254846372"/>
        </c:manualLayout>
      </c:layout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Efficiency 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1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237-4A22-9688-D1425316C3AE}"/>
              </c:ext>
            </c:extLst>
          </c:dPt>
          <c:dPt>
            <c:idx val="1"/>
            <c:invertIfNegative val="0"/>
            <c:bubble3D val="1"/>
            <c:spPr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8237-4A22-9688-D1425316C3AE}"/>
              </c:ext>
            </c:extLst>
          </c:dPt>
          <c:dPt>
            <c:idx val="2"/>
            <c:invertIfNegative val="0"/>
            <c:bubble3D val="1"/>
            <c:spPr>
              <a:solidFill>
                <a:srgbClr val="86B356"/>
              </a:solidFill>
              <a:ln>
                <a:solidFill>
                  <a:srgbClr val="86B35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237-4A22-9688-D1425316C3AE}"/>
              </c:ext>
            </c:extLst>
          </c:dPt>
          <c:dPt>
            <c:idx val="3"/>
            <c:invertIfNegative val="0"/>
            <c:bubble3D val="1"/>
            <c:spPr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20000"/>
                    <a:lumOff val="8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237-4A22-9688-D1425316C3AE}"/>
              </c:ext>
            </c:extLst>
          </c:dPt>
          <c:dPt>
            <c:idx val="4"/>
            <c:invertIfNegative val="0"/>
            <c:bubble3D val="1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237-4A22-9688-D1425316C3AE}"/>
              </c:ext>
            </c:extLst>
          </c:dPt>
          <c:dPt>
            <c:idx val="5"/>
            <c:invertIfNegative val="0"/>
            <c:bubble3D val="1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237-4A22-9688-D1425316C3AE}"/>
              </c:ext>
            </c:extLst>
          </c:dPt>
          <c:dPt>
            <c:idx val="6"/>
            <c:invertIfNegative val="0"/>
            <c:bubble3D val="1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237-4A22-9688-D1425316C3AE}"/>
              </c:ext>
            </c:extLst>
          </c:dPt>
          <c:dPt>
            <c:idx val="7"/>
            <c:invertIfNegative val="0"/>
            <c:bubble3D val="1"/>
            <c:spPr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3A1-4C01-9F82-9512D211639E}"/>
              </c:ext>
            </c:extLst>
          </c:dPt>
          <c:dPt>
            <c:idx val="8"/>
            <c:invertIfNegative val="0"/>
            <c:bubble3D val="1"/>
            <c:spPr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3A1-4C01-9F82-9512D211639E}"/>
              </c:ext>
            </c:extLst>
          </c:dPt>
          <c:dLbls>
            <c:dLbl>
              <c:idx val="0"/>
              <c:layout>
                <c:manualLayout>
                  <c:x val="-6.1481448926214828E-2"/>
                  <c:y val="0.1314204168036295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2489952-3FE7-4FD2-9146-C0EF2C51EBFE}" type="CELLRANG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/>
                  </a:p>
                  <a:p>
                    <a:pPr>
                      <a:defRPr lang="ja-JP" sz="14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04E0F0E-4EB3-458E-9062-A578462A3888}" type="YVALU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237-4A22-9688-D1425316C3AE}"/>
                </c:ext>
              </c:extLst>
            </c:dLbl>
            <c:dLbl>
              <c:idx val="1"/>
              <c:layout>
                <c:manualLayout>
                  <c:x val="9.7142784926453254E-3"/>
                  <c:y val="5.406797899689599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894E537-048A-4259-8C47-E3435BBF380F}" type="CELLRANGE">
                      <a:rPr lang="en-US" altLang="ja-JP" b="1">
                        <a:solidFill>
                          <a:schemeClr val="tx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="1" baseline="0" dirty="0">
                      <a:solidFill>
                        <a:schemeClr val="tx1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068F7C0-C1DF-4069-A475-69BE2669BF9F}" type="YVALUE">
                      <a:rPr lang="en-US" altLang="ja-JP" b="1">
                        <a:solidFill>
                          <a:schemeClr val="tx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8237-4A22-9688-D1425316C3AE}"/>
                </c:ext>
              </c:extLst>
            </c:dLbl>
            <c:dLbl>
              <c:idx val="2"/>
              <c:layout>
                <c:manualLayout>
                  <c:x val="-1.8608887327912757E-2"/>
                  <c:y val="-0.1497420247928691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C98A1F0-725C-45CC-B7FF-014015DADBBE}" type="CELLRANGE">
                      <a:rPr lang="en-US" altLang="ja-JP" b="1">
                        <a:solidFill>
                          <a:srgbClr val="83AE55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="1" baseline="0" dirty="0">
                      <a:solidFill>
                        <a:srgbClr val="83AE55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435939E-3B3C-407F-A31F-756B69F21EC4}" type="YVALUE">
                      <a:rPr lang="en-US" altLang="ja-JP" b="1">
                        <a:solidFill>
                          <a:srgbClr val="83AE55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rgbClr val="FFC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237-4A22-9688-D1425316C3AE}"/>
                </c:ext>
              </c:extLst>
            </c:dLbl>
            <c:dLbl>
              <c:idx val="3"/>
              <c:layout>
                <c:manualLayout>
                  <c:x val="-5.9888417033133481E-2"/>
                  <c:y val="-0.1007958507030907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688D257-58D2-49D7-80B8-3EDB5A3034FA}" type="CELLRANGE">
                      <a:rPr lang="en-US" altLang="ja-JP">
                        <a:solidFill>
                          <a:srgbClr val="E5ACAC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 dirty="0">
                      <a:solidFill>
                        <a:srgbClr val="E5ACAC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6CD6E19-0AA9-4604-87A9-5D82FD9420B9}" type="YVALUE">
                      <a:rPr lang="en-US" altLang="ja-JP">
                        <a:solidFill>
                          <a:srgbClr val="E5ACAC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237-4A22-9688-D1425316C3AE}"/>
                </c:ext>
              </c:extLst>
            </c:dLbl>
            <c:dLbl>
              <c:idx val="4"/>
              <c:layout>
                <c:manualLayout>
                  <c:x val="-9.0670120263486396E-3"/>
                  <c:y val="-0.1405304039925033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422B95D-B5E3-426B-ADDD-C686DD3E4ADC}" type="CELLRANG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 dirty="0"/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9E1932D-6989-43BD-B4CD-34270B5FE1F6}" type="YVALUE">
                      <a:rPr lang="en-US" altLang="ja-JP"/>
                      <a:pPr>
                        <a:defRPr lang="ja-JP" sz="1400" b="1" i="0" u="none" strike="noStrike" kern="120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8237-4A22-9688-D1425316C3AE}"/>
                </c:ext>
              </c:extLst>
            </c:dLbl>
            <c:dLbl>
              <c:idx val="5"/>
              <c:layout>
                <c:manualLayout>
                  <c:x val="-0.13997158553971065"/>
                  <c:y val="0.1262809748272724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02E42C4-A378-4926-930F-AE4BC33F9212}" type="CELLRANGE">
                      <a:rPr lang="en-US" altLang="ja-JP" b="1">
                        <a:solidFill>
                          <a:schemeClr val="accent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="1" baseline="0">
                      <a:solidFill>
                        <a:schemeClr val="accent1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0341D1F-CFA6-41FF-BF40-55A78CD7DF8B}" type="YVALUE">
                      <a:rPr lang="en-US" altLang="ja-JP" b="1">
                        <a:solidFill>
                          <a:schemeClr val="accent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8237-4A22-9688-D1425316C3AE}"/>
                </c:ext>
              </c:extLst>
            </c:dLbl>
            <c:dLbl>
              <c:idx val="6"/>
              <c:layout>
                <c:manualLayout>
                  <c:x val="5.9888417033131724E-3"/>
                  <c:y val="-5.319781009329788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D8D0B16-24B6-4363-9341-8A85714BEB38}" type="CELLRANGE">
                      <a:rPr lang="en-US" altLang="ja-JP">
                        <a:solidFill>
                          <a:srgbClr val="D1E2AE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 dirty="0">
                      <a:solidFill>
                        <a:srgbClr val="D1E2AE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8B0C94A-25DD-44B1-B852-385BD5E306DC}" type="YVALUE">
                      <a:rPr lang="en-US" altLang="ja-JP">
                        <a:solidFill>
                          <a:srgbClr val="D1E2AE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8237-4A22-9688-D1425316C3AE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93A1-4C01-9F82-9512D211639E}"/>
                </c:ext>
              </c:extLst>
            </c:dLbl>
            <c:dLbl>
              <c:idx val="8"/>
              <c:layout>
                <c:manualLayout>
                  <c:x val="-0.12696344411024302"/>
                  <c:y val="-0.2043915861479341"/>
                </c:manualLayout>
              </c:layout>
              <c:tx>
                <c:rich>
                  <a:bodyPr/>
                  <a:lstStyle/>
                  <a:p>
                    <a:fld id="{08ED33F3-42E6-46D1-9A32-41F1A73BFAED}" type="CELLRANGE">
                      <a:rPr lang="en-US" b="1">
                        <a:solidFill>
                          <a:srgbClr val="A95209"/>
                        </a:solidFill>
                      </a:rPr>
                      <a:pPr/>
                      <a:t>[CELLRANGE]</a:t>
                    </a:fld>
                    <a:r>
                      <a:rPr lang="en-US" b="1" baseline="0" dirty="0">
                        <a:solidFill>
                          <a:srgbClr val="A95209"/>
                        </a:solidFill>
                      </a:rPr>
                      <a:t>
</a:t>
                    </a:r>
                    <a:fld id="{1D01CA4F-6F13-42FA-AA49-733537344576}" type="YVALUE">
                      <a:rPr lang="en-US" b="1" baseline="0">
                        <a:solidFill>
                          <a:srgbClr val="A95209"/>
                        </a:solidFill>
                      </a:rPr>
                      <a:pPr/>
                      <a:t>[Y VALUE]</a:t>
                    </a:fld>
                    <a:endParaRPr lang="en-US" b="1" baseline="0" dirty="0">
                      <a:solidFill>
                        <a:srgbClr val="A95209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93A1-4C01-9F82-9512D211639E}"/>
                </c:ext>
              </c:extLst>
            </c:dLbl>
            <c:dLbl>
              <c:idx val="9"/>
              <c:layout>
                <c:manualLayout>
                  <c:x val="-0.14373220087952038"/>
                  <c:y val="-0.18759227769741893"/>
                </c:manualLayout>
              </c:layout>
              <c:tx>
                <c:rich>
                  <a:bodyPr/>
                  <a:lstStyle/>
                  <a:p>
                    <a:fld id="{05D4379A-2266-4144-B783-F40B55A806AE}" type="CELLRANGE">
                      <a:rPr lang="en-US">
                        <a:solidFill>
                          <a:srgbClr val="0C2C71"/>
                        </a:solidFill>
                      </a:rPr>
                      <a:pPr/>
                      <a:t>[CELLRANGE]</a:t>
                    </a:fld>
                    <a:r>
                      <a:rPr lang="en-US" baseline="0" dirty="0">
                        <a:solidFill>
                          <a:srgbClr val="0C2C71"/>
                        </a:solidFill>
                      </a:rPr>
                      <a:t>
</a:t>
                    </a:r>
                    <a:fld id="{C2BE56A5-988A-402E-AEAF-6E23D2A44DD5}" type="YVALUE">
                      <a:rPr lang="en-US" baseline="0">
                        <a:solidFill>
                          <a:srgbClr val="0C2C71"/>
                        </a:solidFill>
                      </a:rPr>
                      <a:pPr/>
                      <a:t>[Y VALUE]</a:t>
                    </a:fld>
                    <a:endParaRPr lang="en-US" baseline="0" dirty="0">
                      <a:solidFill>
                        <a:srgbClr val="0C2C71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93A1-4C01-9F82-9512D21163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ja-JP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Sheet1!$A$2:$A$12</c:f>
              <c:numCache>
                <c:formatCode>#,##0.0</c:formatCode>
                <c:ptCount val="10"/>
                <c:pt idx="0">
                  <c:v>2.4885137938690005</c:v>
                </c:pt>
                <c:pt idx="1">
                  <c:v>0.72523811002069993</c:v>
                </c:pt>
                <c:pt idx="2">
                  <c:v>1.2894491950102998</c:v>
                </c:pt>
                <c:pt idx="3">
                  <c:v>0.22689031016939995</c:v>
                </c:pt>
                <c:pt idx="5">
                  <c:v>0.50997436568380006</c:v>
                </c:pt>
                <c:pt idx="6">
                  <c:v>0.80588418945600004</c:v>
                </c:pt>
                <c:pt idx="8">
                  <c:v>0.67741552034449992</c:v>
                </c:pt>
              </c:numCache>
            </c:numRef>
          </c:xVal>
          <c:yVal>
            <c:numRef>
              <c:f>Sheet1!$B$2:$B$12</c:f>
              <c:numCache>
                <c:formatCode>0.0</c:formatCode>
                <c:ptCount val="10"/>
                <c:pt idx="0">
                  <c:v>384.93981021944995</c:v>
                </c:pt>
                <c:pt idx="1">
                  <c:v>102.40993665637883</c:v>
                </c:pt>
                <c:pt idx="2">
                  <c:v>49.733650540053532</c:v>
                </c:pt>
                <c:pt idx="3">
                  <c:v>63.452999083318005</c:v>
                </c:pt>
                <c:pt idx="5">
                  <c:v>27.341334383742929</c:v>
                </c:pt>
                <c:pt idx="6">
                  <c:v>264.83743050946725</c:v>
                </c:pt>
                <c:pt idx="8">
                  <c:v>27.09662081378</c:v>
                </c:pt>
              </c:numCache>
            </c:numRef>
          </c:yVal>
          <c:bubbleSize>
            <c:numRef>
              <c:f>Sheet1!$C$2:$C$12</c:f>
              <c:numCache>
                <c:formatCode>#,##0</c:formatCode>
                <c:ptCount val="10"/>
                <c:pt idx="0">
                  <c:v>6464682.8615889996</c:v>
                </c:pt>
                <c:pt idx="1">
                  <c:v>7081716.2249999978</c:v>
                </c:pt>
                <c:pt idx="2">
                  <c:v>25927097.267308537</c:v>
                </c:pt>
                <c:pt idx="3">
                  <c:v>3575722.4000000046</c:v>
                </c:pt>
                <c:pt idx="5">
                  <c:v>18652138.865139998</c:v>
                </c:pt>
                <c:pt idx="6">
                  <c:v>3042939.1642477503</c:v>
                </c:pt>
                <c:pt idx="8">
                  <c:v>25000000</c:v>
                </c:pt>
              </c:numCache>
            </c:numRef>
          </c:bubbleSize>
          <c:bubble3D val="1"/>
          <c:extLst>
            <c:ext xmlns:c15="http://schemas.microsoft.com/office/drawing/2012/chart" uri="{02D57815-91ED-43cb-92C2-25804820EDAC}">
              <c15:datalabelsRange>
                <c15:f>Sheet1!$F$2:$F$12</c15:f>
                <c15:dlblRangeCache>
                  <c:ptCount val="10"/>
                  <c:pt idx="0">
                    <c:v>DV360 </c:v>
                  </c:pt>
                  <c:pt idx="1">
                    <c:v>FB </c:v>
                  </c:pt>
                  <c:pt idx="2">
                    <c:v>GDN </c:v>
                  </c:pt>
                  <c:pt idx="3">
                    <c:v>Others </c:v>
                  </c:pt>
                  <c:pt idx="4">
                    <c:v>smartnews </c:v>
                  </c:pt>
                  <c:pt idx="5">
                    <c:v>Teads </c:v>
                  </c:pt>
                  <c:pt idx="6">
                    <c:v>TW </c:v>
                  </c:pt>
                  <c:pt idx="7">
                    <c:v>YDN </c:v>
                  </c:pt>
                  <c:pt idx="8">
                    <c:v>YahooSPBP 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D-8237-4A22-9688-D1425316C3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224576640"/>
        <c:axId val="224578560"/>
      </c:bubbleChart>
      <c:valAx>
        <c:axId val="224576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1" dirty="0"/>
                  <a:t>Contribution (</a:t>
                </a:r>
                <a:r>
                  <a:rPr lang="en-IN" sz="1100" b="1" i="0" u="none" strike="noStrike" baseline="0" dirty="0">
                    <a:effectLst/>
                  </a:rPr>
                  <a:t>Incremental capsules(MM))</a:t>
                </a:r>
                <a:endParaRPr lang="en-IN" sz="1100" b="1" dirty="0"/>
              </a:p>
            </c:rich>
          </c:tx>
          <c:layout>
            <c:manualLayout>
              <c:xMode val="edge"/>
              <c:yMode val="edge"/>
              <c:x val="0.42943842961441669"/>
              <c:y val="0.897392160895927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78560"/>
        <c:crosses val="autoZero"/>
        <c:crossBetween val="midCat"/>
      </c:valAx>
      <c:valAx>
        <c:axId val="224578560"/>
        <c:scaling>
          <c:orientation val="minMax"/>
          <c:min val="-6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 dirty="0"/>
                  <a:t>Incremental</a:t>
                </a:r>
                <a:r>
                  <a:rPr lang="en-IN" sz="1200" b="1" baseline="0" dirty="0"/>
                  <a:t> capsules(MM)</a:t>
                </a:r>
                <a:endParaRPr lang="en-IN" sz="1200" b="1" dirty="0"/>
              </a:p>
            </c:rich>
          </c:tx>
          <c:layout>
            <c:manualLayout>
              <c:xMode val="edge"/>
              <c:yMode val="edge"/>
              <c:x val="4.7432569414919403E-3"/>
              <c:y val="0.227711319096250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766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815384853342222E-2"/>
          <c:y val="3.0965402463589923E-2"/>
          <c:w val="0.89608191438210116"/>
          <c:h val="0.76555265254846372"/>
        </c:manualLayout>
      </c:layout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Efficiency 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1"/>
            <c:spPr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237-4A22-9688-D1425316C3AE}"/>
              </c:ext>
            </c:extLst>
          </c:dPt>
          <c:dPt>
            <c:idx val="1"/>
            <c:invertIfNegative val="0"/>
            <c:bubble3D val="1"/>
            <c:spPr>
              <a:solidFill>
                <a:srgbClr val="92D050"/>
              </a:solidFill>
              <a:ln>
                <a:solidFill>
                  <a:srgbClr val="92D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8237-4A22-9688-D1425316C3AE}"/>
              </c:ext>
            </c:extLst>
          </c:dPt>
          <c:dPt>
            <c:idx val="2"/>
            <c:invertIfNegative val="0"/>
            <c:bubble3D val="1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237-4A22-9688-D1425316C3AE}"/>
              </c:ext>
            </c:extLst>
          </c:dPt>
          <c:dPt>
            <c:idx val="3"/>
            <c:invertIfNegative val="0"/>
            <c:bubble3D val="1"/>
            <c:spPr>
              <a:solidFill>
                <a:srgbClr val="FFC000"/>
              </a:solidFill>
              <a:ln>
                <a:solidFill>
                  <a:srgbClr val="FFC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237-4A22-9688-D1425316C3AE}"/>
              </c:ext>
            </c:extLst>
          </c:dPt>
          <c:dPt>
            <c:idx val="4"/>
            <c:invertIfNegative val="0"/>
            <c:bubble3D val="1"/>
            <c:spPr>
              <a:solidFill>
                <a:srgbClr val="E5ACAC"/>
              </a:solidFill>
              <a:ln>
                <a:solidFill>
                  <a:srgbClr val="F3B6B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237-4A22-9688-D1425316C3AE}"/>
              </c:ext>
            </c:extLst>
          </c:dPt>
          <c:dPt>
            <c:idx val="5"/>
            <c:invertIfNegative val="0"/>
            <c:bubble3D val="1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237-4A22-9688-D1425316C3AE}"/>
              </c:ext>
            </c:extLst>
          </c:dPt>
          <c:dPt>
            <c:idx val="6"/>
            <c:invertIfNegative val="0"/>
            <c:bubble3D val="1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237-4A22-9688-D1425316C3AE}"/>
              </c:ext>
            </c:extLst>
          </c:dPt>
          <c:dPt>
            <c:idx val="8"/>
            <c:invertIfNegative val="0"/>
            <c:bubble3D val="1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3A1-4C01-9F82-9512D211639E}"/>
              </c:ext>
            </c:extLst>
          </c:dPt>
          <c:dPt>
            <c:idx val="9"/>
            <c:invertIfNegative val="0"/>
            <c:bubble3D val="1"/>
            <c:spPr>
              <a:solidFill>
                <a:srgbClr val="EAB68B"/>
              </a:solidFill>
              <a:ln>
                <a:solidFill>
                  <a:srgbClr val="EAB68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93A1-4C01-9F82-9512D211639E}"/>
              </c:ext>
            </c:extLst>
          </c:dPt>
          <c:dLbls>
            <c:dLbl>
              <c:idx val="0"/>
              <c:layout>
                <c:manualLayout>
                  <c:x val="1.5175724876195848E-2"/>
                  <c:y val="-4.2172437185026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2489952-3FE7-4FD2-9146-C0EF2C51EBFE}" type="CELLRANGE">
                      <a:rPr lang="en-US" altLang="ja-JP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04E0F0E-4EB3-458E-9062-A578462A3888}" type="YVALUE">
                      <a:rPr lang="en-US" altLang="ja-JP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237-4A22-9688-D1425316C3AE}"/>
                </c:ext>
              </c:extLst>
            </c:dLbl>
            <c:dLbl>
              <c:idx val="1"/>
              <c:layout>
                <c:manualLayout>
                  <c:x val="8.516510151982612E-3"/>
                  <c:y val="2.326924683761837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894E537-048A-4259-8C47-E3435BBF380F}" type="CELLRANGE">
                      <a:rPr lang="en-US" altLang="ja-JP" b="1">
                        <a:solidFill>
                          <a:srgbClr val="95D253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="1" baseline="0" dirty="0">
                      <a:solidFill>
                        <a:srgbClr val="95D253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068F7C0-C1DF-4069-A475-69BE2669BF9F}" type="YVALUE">
                      <a:rPr lang="en-US" altLang="ja-JP" b="1">
                        <a:solidFill>
                          <a:srgbClr val="95D253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8237-4A22-9688-D1425316C3AE}"/>
                </c:ext>
              </c:extLst>
            </c:dLbl>
            <c:dLbl>
              <c:idx val="2"/>
              <c:layout>
                <c:manualLayout>
                  <c:x val="-7.7299536020383613E-2"/>
                  <c:y val="-0.1497420247928691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C98A1F0-725C-45CC-B7FF-014015DADBBE}" type="CELLRANGE">
                      <a:rPr lang="en-US" altLang="ja-JP" b="1">
                        <a:solidFill>
                          <a:srgbClr val="00B050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="1" baseline="0" dirty="0">
                      <a:solidFill>
                        <a:srgbClr val="00B050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435939E-3B3C-407F-A31F-756B69F21EC4}" type="YVALUE">
                      <a:rPr lang="en-US" altLang="ja-JP" b="1">
                        <a:solidFill>
                          <a:srgbClr val="00B050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rgbClr val="FFC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237-4A22-9688-D1425316C3AE}"/>
                </c:ext>
              </c:extLst>
            </c:dLbl>
            <c:dLbl>
              <c:idx val="3"/>
              <c:layout>
                <c:manualLayout>
                  <c:x val="-0.15211657926415906"/>
                  <c:y val="-5.319781009329788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688D257-58D2-49D7-80B8-3EDB5A3034FA}" type="CELLRANGE">
                      <a:rPr lang="en-US" altLang="ja-JP">
                        <a:solidFill>
                          <a:srgbClr val="FFC000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 dirty="0">
                      <a:solidFill>
                        <a:srgbClr val="FFC000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6CD6E19-0AA9-4604-87A9-5D82FD9420B9}" type="YVALUE">
                      <a:rPr lang="en-US" altLang="ja-JP">
                        <a:solidFill>
                          <a:srgbClr val="FFC000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237-4A22-9688-D1425316C3AE}"/>
                </c:ext>
              </c:extLst>
            </c:dLbl>
            <c:dLbl>
              <c:idx val="4"/>
              <c:layout>
                <c:manualLayout>
                  <c:x val="-9.7701869235386193E-2"/>
                  <c:y val="-7.053328544869035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422B95D-B5E3-426B-ADDD-C686DD3E4ADC}" type="CELLRANGE">
                      <a:rPr lang="en-US" altLang="ja-JP">
                        <a:solidFill>
                          <a:srgbClr val="F3B6B6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 dirty="0">
                      <a:solidFill>
                        <a:srgbClr val="F3B6B6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9E1932D-6989-43BD-B4CD-34270B5FE1F6}" type="YVALUE">
                      <a:rPr lang="en-US" altLang="ja-JP">
                        <a:solidFill>
                          <a:srgbClr val="F3B6B6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5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8237-4A22-9688-D1425316C3AE}"/>
                </c:ext>
              </c:extLst>
            </c:dLbl>
            <c:dLbl>
              <c:idx val="5"/>
              <c:layout>
                <c:manualLayout>
                  <c:x val="-0.15793811064965069"/>
                  <c:y val="-4.171210967787877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02E42C4-A378-4926-930F-AE4BC33F9212}" type="CELLRANGE">
                      <a:rPr lang="en-US" altLang="ja-JP" b="1">
                        <a:solidFill>
                          <a:schemeClr val="accent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="1" baseline="0">
                      <a:solidFill>
                        <a:schemeClr val="accent1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0341D1F-CFA6-41FF-BF40-55A78CD7DF8B}" type="YVALUE">
                      <a:rPr lang="en-US" altLang="ja-JP" b="1">
                        <a:solidFill>
                          <a:schemeClr val="accent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8237-4A22-9688-D1425316C3AE}"/>
                </c:ext>
              </c:extLst>
            </c:dLbl>
            <c:dLbl>
              <c:idx val="6"/>
              <c:layout>
                <c:manualLayout>
                  <c:x val="5.9888417033131724E-3"/>
                  <c:y val="-5.319781009329788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D8D0B16-24B6-4363-9341-8A85714BEB38}" type="CELLRANGE">
                      <a:rPr lang="en-US" altLang="ja-JP">
                        <a:solidFill>
                          <a:srgbClr val="D1E2AE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 dirty="0">
                      <a:solidFill>
                        <a:srgbClr val="D1E2AE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8B0C94A-25DD-44B1-B852-385BD5E306DC}" type="YVALUE">
                      <a:rPr lang="en-US" altLang="ja-JP">
                        <a:solidFill>
                          <a:srgbClr val="D1E2AE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8237-4A22-9688-D1425316C3AE}"/>
                </c:ext>
              </c:extLst>
            </c:dLbl>
            <c:dLbl>
              <c:idx val="7"/>
              <c:layout>
                <c:manualLayout>
                  <c:x val="-4.3119660263856129E-2"/>
                  <c:y val="-0.15959343027989367"/>
                </c:manualLayout>
              </c:layout>
              <c:tx>
                <c:rich>
                  <a:bodyPr/>
                  <a:lstStyle/>
                  <a:p>
                    <a:fld id="{314CC03C-3C3F-4114-A595-FA75ADB3377F}" type="CELLRANGE">
                      <a:rPr lang="en-US" b="1">
                        <a:solidFill>
                          <a:srgbClr val="425886"/>
                        </a:solidFill>
                      </a:rPr>
                      <a:pPr/>
                      <a:t>[CELLRANGE]</a:t>
                    </a:fld>
                    <a:r>
                      <a:rPr lang="en-US" b="1" baseline="0" dirty="0">
                        <a:solidFill>
                          <a:srgbClr val="425886"/>
                        </a:solidFill>
                      </a:rPr>
                      <a:t>
</a:t>
                    </a:r>
                    <a:fld id="{48BA41A8-9664-45C2-AAD9-B71D138C35C1}" type="YVALUE">
                      <a:rPr lang="en-US" b="1" baseline="0">
                        <a:solidFill>
                          <a:srgbClr val="425886"/>
                        </a:solidFill>
                      </a:rPr>
                      <a:pPr/>
                      <a:t>[Y VALUE]</a:t>
                    </a:fld>
                    <a:endParaRPr lang="en-US" b="1" baseline="0" dirty="0">
                      <a:solidFill>
                        <a:srgbClr val="425886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93A1-4C01-9F82-9512D211639E}"/>
                </c:ext>
              </c:extLst>
            </c:dLbl>
            <c:dLbl>
              <c:idx val="8"/>
              <c:layout>
                <c:manualLayout>
                  <c:x val="-0.10300807729698959"/>
                  <c:y val="-0.1091955049283483"/>
                </c:manualLayout>
              </c:layout>
              <c:tx>
                <c:rich>
                  <a:bodyPr/>
                  <a:lstStyle/>
                  <a:p>
                    <a:fld id="{6FF38F9F-05D6-44EF-88A3-95E80F13F982}" type="CELLRANGE">
                      <a:rPr lang="en-US" b="1">
                        <a:solidFill>
                          <a:srgbClr val="FF0000"/>
                        </a:solidFill>
                      </a:rPr>
                      <a:pPr/>
                      <a:t>[CELLRANGE]</a:t>
                    </a:fld>
                    <a:r>
                      <a:rPr lang="en-US" b="1" baseline="0" dirty="0">
                        <a:solidFill>
                          <a:srgbClr val="FF0000"/>
                        </a:solidFill>
                      </a:rPr>
                      <a:t>
</a:t>
                    </a:r>
                    <a:fld id="{A1B7855F-FAE9-4C00-BE2A-9F3793B26E76}" type="YVALUE">
                      <a:rPr lang="en-US" b="1" baseline="0">
                        <a:solidFill>
                          <a:srgbClr val="FF0000"/>
                        </a:solidFill>
                      </a:rPr>
                      <a:pPr/>
                      <a:t>[Y VALUE]</a:t>
                    </a:fld>
                    <a:endParaRPr lang="en-US" b="1" baseline="0" dirty="0">
                      <a:solidFill>
                        <a:srgbClr val="FF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93A1-4C01-9F82-9512D211639E}"/>
                </c:ext>
              </c:extLst>
            </c:dLbl>
            <c:dLbl>
              <c:idx val="9"/>
              <c:layout>
                <c:manualLayout>
                  <c:x val="-9.9414772275001576E-2"/>
                  <c:y val="2.7998847417525206E-2"/>
                </c:manualLayout>
              </c:layout>
              <c:tx>
                <c:rich>
                  <a:bodyPr/>
                  <a:lstStyle/>
                  <a:p>
                    <a:fld id="{05D4379A-2266-4144-B783-F40B55A806AE}" type="CELLRANGE">
                      <a:rPr lang="en-US" b="1">
                        <a:solidFill>
                          <a:srgbClr val="EAB68B"/>
                        </a:solidFill>
                      </a:rPr>
                      <a:pPr/>
                      <a:t>[CELLRANGE]</a:t>
                    </a:fld>
                    <a:r>
                      <a:rPr lang="en-US" b="1" baseline="0" dirty="0">
                        <a:solidFill>
                          <a:srgbClr val="EAB68B"/>
                        </a:solidFill>
                      </a:rPr>
                      <a:t>
</a:t>
                    </a:r>
                    <a:fld id="{C2BE56A5-988A-402E-AEAF-6E23D2A44DD5}" type="YVALUE">
                      <a:rPr lang="en-US" b="1" baseline="0">
                        <a:solidFill>
                          <a:srgbClr val="EAB68B"/>
                        </a:solidFill>
                      </a:rPr>
                      <a:pPr/>
                      <a:t>[Y VALUE]</a:t>
                    </a:fld>
                    <a:endParaRPr lang="en-US" b="1" baseline="0" dirty="0">
                      <a:solidFill>
                        <a:srgbClr val="EAB68B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93A1-4C01-9F82-9512D21163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ja-JP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Sheet1!$A$2:$A$11</c:f>
              <c:numCache>
                <c:formatCode>#,##0.0</c:formatCode>
                <c:ptCount val="10"/>
                <c:pt idx="0">
                  <c:v>5.2239059416458016</c:v>
                </c:pt>
                <c:pt idx="1">
                  <c:v>1.2038227747288002</c:v>
                </c:pt>
                <c:pt idx="2">
                  <c:v>1.2286359604667001</c:v>
                </c:pt>
                <c:pt idx="3">
                  <c:v>1.81232440764</c:v>
                </c:pt>
                <c:pt idx="7">
                  <c:v>0.24074845115029997</c:v>
                </c:pt>
                <c:pt idx="8">
                  <c:v>7.97451317391E-2</c:v>
                </c:pt>
                <c:pt idx="9">
                  <c:v>6.9408697140999995E-2</c:v>
                </c:pt>
              </c:numCache>
            </c:numRef>
          </c:xVal>
          <c:yVal>
            <c:numRef>
              <c:f>Sheet1!$B$2:$B$11</c:f>
              <c:numCache>
                <c:formatCode>0.0</c:formatCode>
                <c:ptCount val="10"/>
                <c:pt idx="0">
                  <c:v>316.48445459091852</c:v>
                </c:pt>
                <c:pt idx="1">
                  <c:v>98.699278339718646</c:v>
                </c:pt>
                <c:pt idx="2">
                  <c:v>164.04499518194675</c:v>
                </c:pt>
                <c:pt idx="3">
                  <c:v>362.31448056253186</c:v>
                </c:pt>
                <c:pt idx="7">
                  <c:v>41.602611483277506</c:v>
                </c:pt>
                <c:pt idx="8">
                  <c:v>59.823686380943016</c:v>
                </c:pt>
                <c:pt idx="9">
                  <c:v>75.330208434953263</c:v>
                </c:pt>
              </c:numCache>
            </c:numRef>
          </c:yVal>
          <c:bubbleSize>
            <c:numRef>
              <c:f>Sheet1!$C$2:$C$11</c:f>
              <c:numCache>
                <c:formatCode>#,##0</c:formatCode>
                <c:ptCount val="10"/>
                <c:pt idx="0">
                  <c:v>16506042.764084948</c:v>
                </c:pt>
                <c:pt idx="1">
                  <c:v>12196875.144165637</c:v>
                </c:pt>
                <c:pt idx="2">
                  <c:v>7489627.8250000048</c:v>
                </c:pt>
                <c:pt idx="3">
                  <c:v>5002075.5582999969</c:v>
                </c:pt>
                <c:pt idx="7">
                  <c:v>5786859.1073199986</c:v>
                </c:pt>
                <c:pt idx="8">
                  <c:v>1333002.6376392448</c:v>
                </c:pt>
                <c:pt idx="9">
                  <c:v>921392.60706989258</c:v>
                </c:pt>
              </c:numCache>
            </c:numRef>
          </c:bubbleSize>
          <c:bubble3D val="1"/>
          <c:extLst>
            <c:ext xmlns:c15="http://schemas.microsoft.com/office/drawing/2012/chart" uri="{02D57815-91ED-43cb-92C2-25804820EDAC}">
              <c15:datalabelsRange>
                <c15:f>Sheet1!$F$2:$F$11</c15:f>
                <c15:dlblRangeCache>
                  <c:ptCount val="10"/>
                  <c:pt idx="0">
                    <c:v>FB </c:v>
                  </c:pt>
                  <c:pt idx="1">
                    <c:v>GDN </c:v>
                  </c:pt>
                  <c:pt idx="2">
                    <c:v>LINE </c:v>
                  </c:pt>
                  <c:pt idx="3">
                    <c:v>smartnews </c:v>
                  </c:pt>
                  <c:pt idx="4">
                    <c:v>Teads </c:v>
                  </c:pt>
                  <c:pt idx="5">
                    <c:v>TW </c:v>
                  </c:pt>
                  <c:pt idx="6">
                    <c:v>YahooSPBP </c:v>
                  </c:pt>
                  <c:pt idx="7">
                    <c:v>YDN </c:v>
                  </c:pt>
                  <c:pt idx="8">
                    <c:v>DV360 </c:v>
                  </c:pt>
                  <c:pt idx="9">
                    <c:v>Others 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D-8237-4A22-9688-D1425316C3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224576640"/>
        <c:axId val="224578560"/>
      </c:bubbleChart>
      <c:valAx>
        <c:axId val="224576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1" dirty="0"/>
                  <a:t>Contribution (</a:t>
                </a:r>
                <a:r>
                  <a:rPr lang="en-IN" sz="1100" b="1" i="0" u="none" strike="noStrike" baseline="0" dirty="0">
                    <a:effectLst/>
                  </a:rPr>
                  <a:t>Incremental capsules(MM))</a:t>
                </a:r>
                <a:endParaRPr lang="en-IN" sz="1100" b="1" dirty="0"/>
              </a:p>
            </c:rich>
          </c:tx>
          <c:layout>
            <c:manualLayout>
              <c:xMode val="edge"/>
              <c:yMode val="edge"/>
              <c:x val="0.42943842961441669"/>
              <c:y val="0.897392160895927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78560"/>
        <c:crosses val="autoZero"/>
        <c:crossBetween val="midCat"/>
      </c:valAx>
      <c:valAx>
        <c:axId val="224578560"/>
        <c:scaling>
          <c:orientation val="minMax"/>
          <c:max val="55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 dirty="0"/>
                  <a:t>Incremental capsules(MM)</a:t>
                </a:r>
              </a:p>
            </c:rich>
          </c:tx>
          <c:layout>
            <c:manualLayout>
              <c:xMode val="edge"/>
              <c:yMode val="edge"/>
              <c:x val="3.5454886008292707E-3"/>
              <c:y val="0.2445106275467652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766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815384853342222E-2"/>
          <c:y val="3.0965402463589923E-2"/>
          <c:w val="0.89608191438210116"/>
          <c:h val="0.76555265254846372"/>
        </c:manualLayout>
      </c:layout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Efficiency 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1"/>
            <c:spPr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237-4A22-9688-D1425316C3AE}"/>
              </c:ext>
            </c:extLst>
          </c:dPt>
          <c:dPt>
            <c:idx val="1"/>
            <c:invertIfNegative val="0"/>
            <c:bubble3D val="1"/>
            <c:spPr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92D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8237-4A22-9688-D1425316C3AE}"/>
              </c:ext>
            </c:extLst>
          </c:dPt>
          <c:dPt>
            <c:idx val="2"/>
            <c:invertIfNegative val="0"/>
            <c:bubble3D val="1"/>
            <c:spPr>
              <a:solidFill>
                <a:srgbClr val="95D253"/>
              </a:solidFill>
              <a:ln>
                <a:solidFill>
                  <a:srgbClr val="95D25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237-4A22-9688-D1425316C3AE}"/>
              </c:ext>
            </c:extLst>
          </c:dPt>
          <c:dPt>
            <c:idx val="3"/>
            <c:invertIfNegative val="0"/>
            <c:bubble3D val="1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237-4A22-9688-D1425316C3AE}"/>
              </c:ext>
            </c:extLst>
          </c:dPt>
          <c:dPt>
            <c:idx val="4"/>
            <c:invertIfNegative val="0"/>
            <c:bubble3D val="1"/>
            <c:spPr>
              <a:solidFill>
                <a:srgbClr val="E5ACAC"/>
              </a:solidFill>
              <a:ln>
                <a:solidFill>
                  <a:srgbClr val="F3B6B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237-4A22-9688-D1425316C3AE}"/>
              </c:ext>
            </c:extLst>
          </c:dPt>
          <c:dPt>
            <c:idx val="5"/>
            <c:invertIfNegative val="0"/>
            <c:bubble3D val="1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237-4A22-9688-D1425316C3AE}"/>
              </c:ext>
            </c:extLst>
          </c:dPt>
          <c:dPt>
            <c:idx val="6"/>
            <c:invertIfNegative val="0"/>
            <c:bubble3D val="1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237-4A22-9688-D1425316C3AE}"/>
              </c:ext>
            </c:extLst>
          </c:dPt>
          <c:dPt>
            <c:idx val="7"/>
            <c:invertIfNegative val="0"/>
            <c:bubble3D val="1"/>
            <c:spPr>
              <a:solidFill>
                <a:srgbClr val="D1E2AE"/>
              </a:solidFill>
              <a:ln>
                <a:solidFill>
                  <a:srgbClr val="D1E2AE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3A1-4C01-9F82-9512D211639E}"/>
              </c:ext>
            </c:extLst>
          </c:dPt>
          <c:dPt>
            <c:idx val="8"/>
            <c:invertIfNegative val="0"/>
            <c:bubble3D val="1"/>
            <c:spPr>
              <a:solidFill>
                <a:srgbClr val="E5ACAC"/>
              </a:solidFill>
              <a:ln>
                <a:solidFill>
                  <a:srgbClr val="F3B6B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3A1-4C01-9F82-9512D211639E}"/>
              </c:ext>
            </c:extLst>
          </c:dPt>
          <c:dPt>
            <c:idx val="9"/>
            <c:invertIfNegative val="0"/>
            <c:bubble3D val="1"/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93A1-4C01-9F82-9512D211639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8237-4A22-9688-D1425316C3AE}"/>
                </c:ext>
              </c:extLst>
            </c:dLbl>
            <c:dLbl>
              <c:idx val="1"/>
              <c:layout>
                <c:manualLayout>
                  <c:x val="-2.9364186839790905E-3"/>
                  <c:y val="-0.10079585070309074"/>
                </c:manualLayout>
              </c:layout>
              <c:tx>
                <c:rich>
                  <a:bodyPr/>
                  <a:lstStyle/>
                  <a:p>
                    <a:fld id="{40C11ABC-7F28-4D7E-ABCF-FEC523DC98E2}" type="CELLRANGE">
                      <a:rPr lang="en-US" b="1" dirty="0">
                        <a:solidFill>
                          <a:srgbClr val="272727"/>
                        </a:solidFill>
                      </a:rPr>
                      <a:pPr/>
                      <a:t>[CELLRANGE]</a:t>
                    </a:fld>
                    <a:endParaRPr lang="en-US" b="1" baseline="0" dirty="0">
                      <a:solidFill>
                        <a:srgbClr val="272727"/>
                      </a:solidFill>
                    </a:endParaRPr>
                  </a:p>
                  <a:p>
                    <a:fld id="{38D16993-2711-4C13-94BA-60D19ABA28C7}" type="YVALUE">
                      <a:rPr lang="en-US" b="1" dirty="0">
                        <a:solidFill>
                          <a:srgbClr val="272727"/>
                        </a:solidFill>
                      </a:rPr>
                      <a:pPr/>
                      <a:t>[Y VALUE]</a:t>
                    </a:fld>
                    <a:endParaRPr lang="en-IN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6.4577727243061711E-2"/>
                      <c:h val="0.10409971469835871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8237-4A22-9688-D1425316C3AE}"/>
                </c:ext>
              </c:extLst>
            </c:dLbl>
            <c:dLbl>
              <c:idx val="2"/>
              <c:layout>
                <c:manualLayout>
                  <c:x val="-4.2921604081541852E-2"/>
                  <c:y val="0.1763927387304087"/>
                </c:manualLayout>
              </c:layout>
              <c:tx>
                <c:rich>
                  <a:bodyPr/>
                  <a:lstStyle/>
                  <a:p>
                    <a:fld id="{B6E77910-7C07-420D-8A10-5A47F3926DB7}" type="CELLRANGE">
                      <a:rPr lang="en-US">
                        <a:solidFill>
                          <a:srgbClr val="82B74A"/>
                        </a:solidFill>
                      </a:rPr>
                      <a:pPr/>
                      <a:t>[CELLRANGE]</a:t>
                    </a:fld>
                    <a:endParaRPr lang="en-US" baseline="0" dirty="0">
                      <a:solidFill>
                        <a:srgbClr val="82B74A"/>
                      </a:solidFill>
                    </a:endParaRPr>
                  </a:p>
                  <a:p>
                    <a:fld id="{DC8E2C7B-761E-4707-9D48-E1B928F9CB0C}" type="YVALUE">
                      <a:rPr lang="en-US">
                        <a:solidFill>
                          <a:srgbClr val="82B74A"/>
                        </a:solidFill>
                      </a:rPr>
                      <a:pPr/>
                      <a:t>[Y VALUE]</a:t>
                    </a:fld>
                    <a:endParaRPr lang="en-IN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237-4A22-9688-D1425316C3AE}"/>
                </c:ext>
              </c:extLst>
            </c:dLbl>
            <c:dLbl>
              <c:idx val="3"/>
              <c:layout>
                <c:manualLayout>
                  <c:x val="-6.6929691564277957E-2"/>
                  <c:y val="-7.2797003285565542E-2"/>
                </c:manualLayout>
              </c:layout>
              <c:tx>
                <c:rich>
                  <a:bodyPr/>
                  <a:lstStyle/>
                  <a:p>
                    <a:fld id="{D8F9EBBC-E49A-4EDD-A7B8-0EC63A495976}" type="CELLRANGE">
                      <a:rPr lang="en-US">
                        <a:solidFill>
                          <a:srgbClr val="EFBD92"/>
                        </a:solidFill>
                      </a:rPr>
                      <a:pPr/>
                      <a:t>[CELLRANGE]</a:t>
                    </a:fld>
                    <a:endParaRPr lang="en-US" baseline="0" dirty="0">
                      <a:solidFill>
                        <a:srgbClr val="EFBD92"/>
                      </a:solidFill>
                    </a:endParaRPr>
                  </a:p>
                  <a:p>
                    <a:fld id="{B4469887-AD64-4E6A-B010-DE3CA28923C8}" type="YVALUE">
                      <a:rPr lang="en-US">
                        <a:solidFill>
                          <a:srgbClr val="EFBD92"/>
                        </a:solidFill>
                      </a:rPr>
                      <a:pPr/>
                      <a:t>[Y VALUE]</a:t>
                    </a:fld>
                    <a:endParaRPr lang="en-IN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237-4A22-9688-D1425316C3A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8237-4A22-9688-D1425316C3AE}"/>
                </c:ext>
              </c:extLst>
            </c:dLbl>
            <c:dLbl>
              <c:idx val="5"/>
              <c:layout>
                <c:manualLayout>
                  <c:x val="-7.8213612457997961E-2"/>
                  <c:y val="-1.3999423708762603E-2"/>
                </c:manualLayout>
              </c:layout>
              <c:tx>
                <c:rich>
                  <a:bodyPr/>
                  <a:lstStyle/>
                  <a:p>
                    <a:fld id="{DC4D187C-F124-4A81-B9C5-0E635CDD3A9A}" type="CELLRANGE">
                      <a:rPr lang="en-US" dirty="0">
                        <a:solidFill>
                          <a:srgbClr val="001542"/>
                        </a:solidFill>
                      </a:rPr>
                      <a:pPr/>
                      <a:t>[CELLRANGE]</a:t>
                    </a:fld>
                    <a:endParaRPr lang="en-US" baseline="0" dirty="0">
                      <a:solidFill>
                        <a:srgbClr val="001542"/>
                      </a:solidFill>
                    </a:endParaRPr>
                  </a:p>
                  <a:p>
                    <a:fld id="{5178FF53-BEC6-49D4-BEF1-605BCC40778E}" type="YVALUE">
                      <a:rPr lang="en-US" dirty="0">
                        <a:solidFill>
                          <a:srgbClr val="001542"/>
                        </a:solidFill>
                      </a:rPr>
                      <a:pPr/>
                      <a:t>[Y VALUE]</a:t>
                    </a:fld>
                    <a:endParaRPr lang="en-IN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4.644945625089833E-2"/>
                      <c:h val="0.10409971469835871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8237-4A22-9688-D1425316C3AE}"/>
                </c:ext>
              </c:extLst>
            </c:dLbl>
            <c:dLbl>
              <c:idx val="6"/>
              <c:layout>
                <c:manualLayout>
                  <c:x val="-6.7053901084329348E-2"/>
                  <c:y val="-8.1196657510823098E-2"/>
                </c:manualLayout>
              </c:layout>
              <c:tx>
                <c:rich>
                  <a:bodyPr/>
                  <a:lstStyle/>
                  <a:p>
                    <a:fld id="{966B8A94-0CF9-4611-A0B0-65C73D30FD55}" type="CELLRANGE">
                      <a:rPr lang="en-US" b="1">
                        <a:solidFill>
                          <a:srgbClr val="919D79"/>
                        </a:solidFill>
                      </a:rPr>
                      <a:pPr/>
                      <a:t>[CELLRANGE]</a:t>
                    </a:fld>
                    <a:endParaRPr lang="en-US" b="1" baseline="0" dirty="0">
                      <a:solidFill>
                        <a:srgbClr val="919D79"/>
                      </a:solidFill>
                    </a:endParaRPr>
                  </a:p>
                  <a:p>
                    <a:fld id="{9729786A-EC3F-4236-97B2-B940EE60EFEF}" type="YVALUE">
                      <a:rPr lang="en-US" b="1">
                        <a:solidFill>
                          <a:srgbClr val="919D79"/>
                        </a:solidFill>
                      </a:rPr>
                      <a:pPr/>
                      <a:t>[Y VALUE]</a:t>
                    </a:fld>
                    <a:endParaRPr lang="en-IN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8237-4A22-9688-D1425316C3AE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93A1-4C01-9F82-9512D211639E}"/>
                </c:ext>
              </c:extLst>
            </c:dLbl>
            <c:dLbl>
              <c:idx val="8"/>
              <c:layout>
                <c:manualLayout>
                  <c:x val="-1.4566560646877898E-3"/>
                  <c:y val="1.6799308450515124E-2"/>
                </c:manualLayout>
              </c:layout>
              <c:tx>
                <c:rich>
                  <a:bodyPr/>
                  <a:lstStyle/>
                  <a:p>
                    <a:fld id="{03ED9510-6E94-41A0-BBBA-ED2BF26A5CA8}" type="CELLRANGE">
                      <a:rPr lang="en-US" b="1">
                        <a:solidFill>
                          <a:srgbClr val="DEA6A6"/>
                        </a:solidFill>
                      </a:rPr>
                      <a:pPr/>
                      <a:t>[CELLRANGE]</a:t>
                    </a:fld>
                    <a:endParaRPr lang="en-US" b="1" baseline="0" dirty="0">
                      <a:solidFill>
                        <a:srgbClr val="DEA6A6"/>
                      </a:solidFill>
                    </a:endParaRPr>
                  </a:p>
                  <a:p>
                    <a:fld id="{CFE2E493-4887-4540-BD4B-E78ECE46A53B}" type="YVALUE">
                      <a:rPr lang="en-US" b="1">
                        <a:solidFill>
                          <a:srgbClr val="DEA6A6"/>
                        </a:solidFill>
                      </a:rPr>
                      <a:pPr/>
                      <a:t>[Y VALUE]</a:t>
                    </a:fld>
                    <a:endParaRPr lang="en-IN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93A1-4C01-9F82-9512D211639E}"/>
                </c:ext>
              </c:extLst>
            </c:dLbl>
            <c:dLbl>
              <c:idx val="9"/>
              <c:layout>
                <c:manualLayout>
                  <c:x val="-5.7311140226417825E-2"/>
                  <c:y val="-0.11199538967010088"/>
                </c:manualLayout>
              </c:layout>
              <c:tx>
                <c:rich>
                  <a:bodyPr/>
                  <a:lstStyle/>
                  <a:p>
                    <a:fld id="{0A3BA44F-81C8-407A-9A20-67CC4D3DFA6A}" type="CELLRANGE">
                      <a:rPr lang="en-US" b="1" baseline="0">
                        <a:solidFill>
                          <a:srgbClr val="213A5A"/>
                        </a:solidFill>
                      </a:rPr>
                      <a:pPr/>
                      <a:t>[CELLRANGE]</a:t>
                    </a:fld>
                    <a:endParaRPr lang="en-US" b="1" baseline="0" dirty="0">
                      <a:solidFill>
                        <a:srgbClr val="213A5A"/>
                      </a:solidFill>
                    </a:endParaRPr>
                  </a:p>
                  <a:p>
                    <a:fld id="{9C6AE24D-3AAB-454B-B9E1-4E76D84EDDEC}" type="YVALUE">
                      <a:rPr lang="en-US" b="1" baseline="0">
                        <a:solidFill>
                          <a:srgbClr val="213A5A"/>
                        </a:solidFill>
                      </a:rPr>
                      <a:pPr/>
                      <a:t>[Y VALUE]</a:t>
                    </a:fld>
                    <a:endParaRPr lang="en-IN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93A1-4C01-9F82-9512D21163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Sheet1!$A$2:$A$11</c:f>
              <c:numCache>
                <c:formatCode>0.0</c:formatCode>
                <c:ptCount val="10"/>
                <c:pt idx="1">
                  <c:v>3.9551656965045998</c:v>
                </c:pt>
                <c:pt idx="2">
                  <c:v>0.6037061582922999</c:v>
                </c:pt>
                <c:pt idx="3">
                  <c:v>0.36302060387990009</c:v>
                </c:pt>
                <c:pt idx="5" formatCode="0.00">
                  <c:v>1.9912772829199999E-2</c:v>
                </c:pt>
                <c:pt idx="6">
                  <c:v>0.82578683812749998</c:v>
                </c:pt>
                <c:pt idx="8">
                  <c:v>0.76296013079340008</c:v>
                </c:pt>
                <c:pt idx="9">
                  <c:v>1.3257566195635</c:v>
                </c:pt>
              </c:numCache>
            </c:numRef>
          </c:xVal>
          <c:yVal>
            <c:numRef>
              <c:f>Sheet1!$B$2:$B$11</c:f>
              <c:numCache>
                <c:formatCode>0.0</c:formatCode>
                <c:ptCount val="10"/>
                <c:pt idx="1">
                  <c:v>127.37134516849133</c:v>
                </c:pt>
                <c:pt idx="2">
                  <c:v>63.900820511603989</c:v>
                </c:pt>
                <c:pt idx="3">
                  <c:v>107.96444041170395</c:v>
                </c:pt>
                <c:pt idx="5">
                  <c:v>30.992471082406666</c:v>
                </c:pt>
                <c:pt idx="6">
                  <c:v>177.04017392492426</c:v>
                </c:pt>
                <c:pt idx="8">
                  <c:v>97.812754482852256</c:v>
                </c:pt>
                <c:pt idx="9">
                  <c:v>167.1705152679084</c:v>
                </c:pt>
              </c:numCache>
            </c:numRef>
          </c:yVal>
          <c:bubbleSize>
            <c:numRef>
              <c:f>Sheet1!$C$2:$C$11</c:f>
              <c:numCache>
                <c:formatCode>#,##0</c:formatCode>
                <c:ptCount val="10"/>
                <c:pt idx="1">
                  <c:v>31052240.920220844</c:v>
                </c:pt>
                <c:pt idx="2">
                  <c:v>9447549.3970014155</c:v>
                </c:pt>
                <c:pt idx="3">
                  <c:v>3362408.9792489363</c:v>
                </c:pt>
                <c:pt idx="5">
                  <c:v>642503.55437142856</c:v>
                </c:pt>
                <c:pt idx="6">
                  <c:v>4664403.6764089689</c:v>
                </c:pt>
                <c:pt idx="8">
                  <c:v>7800211.0750000002</c:v>
                </c:pt>
                <c:pt idx="9">
                  <c:v>7930564.8932099957</c:v>
                </c:pt>
              </c:numCache>
            </c:numRef>
          </c:bubbleSize>
          <c:bubble3D val="1"/>
          <c:extLst>
            <c:ext xmlns:c15="http://schemas.microsoft.com/office/drawing/2012/chart" uri="{02D57815-91ED-43cb-92C2-25804820EDAC}">
              <c15:datalabelsRange>
                <c15:f>Sheet1!$F$2:$F$11</c15:f>
                <c15:dlblRangeCache>
                  <c:ptCount val="10"/>
                  <c:pt idx="0">
                    <c:v>DV360 </c:v>
                  </c:pt>
                  <c:pt idx="1">
                    <c:v>FB </c:v>
                  </c:pt>
                  <c:pt idx="2">
                    <c:v>GDN </c:v>
                  </c:pt>
                  <c:pt idx="3">
                    <c:v>Others </c:v>
                  </c:pt>
                  <c:pt idx="4">
                    <c:v>smartnews </c:v>
                  </c:pt>
                  <c:pt idx="5">
                    <c:v>Teads </c:v>
                  </c:pt>
                  <c:pt idx="6">
                    <c:v>TW </c:v>
                  </c:pt>
                  <c:pt idx="7">
                    <c:v>YahooSPBP </c:v>
                  </c:pt>
                  <c:pt idx="8">
                    <c:v>LINE </c:v>
                  </c:pt>
                  <c:pt idx="9">
                    <c:v>YDN 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D-8237-4A22-9688-D1425316C3A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0"/>
        <c:axId val="224576640"/>
        <c:axId val="224578560"/>
      </c:bubbleChart>
      <c:valAx>
        <c:axId val="224576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1" dirty="0"/>
                  <a:t>Contribution (</a:t>
                </a:r>
                <a:r>
                  <a:rPr lang="en-IN" sz="1100" b="1" i="0" u="none" strike="noStrike" baseline="0" dirty="0">
                    <a:effectLst/>
                  </a:rPr>
                  <a:t>Incremental capsules(MM))</a:t>
                </a:r>
                <a:endParaRPr lang="en-IN" sz="1100" b="1" dirty="0"/>
              </a:p>
            </c:rich>
          </c:tx>
          <c:layout>
            <c:manualLayout>
              <c:xMode val="edge"/>
              <c:yMode val="edge"/>
              <c:x val="0.42943842961441669"/>
              <c:y val="0.897392160895927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78560"/>
        <c:crosses val="autoZero"/>
        <c:crossBetween val="midCat"/>
      </c:valAx>
      <c:valAx>
        <c:axId val="224578560"/>
        <c:scaling>
          <c:orientation val="minMax"/>
          <c:max val="55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 dirty="0"/>
                  <a:t>Incremental capsules(MM) </a:t>
                </a:r>
              </a:p>
            </c:rich>
          </c:tx>
          <c:layout>
            <c:manualLayout>
              <c:xMode val="edge"/>
              <c:yMode val="edge"/>
              <c:x val="3.5454886008292707E-3"/>
              <c:y val="0.227711319096250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766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815384853342222E-2"/>
          <c:y val="3.0965402463589923E-2"/>
          <c:w val="0.89608191438210116"/>
          <c:h val="0.76555265254846372"/>
        </c:manualLayout>
      </c:layout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Efficiency 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1"/>
            <c:spPr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237-4A22-9688-D1425316C3AE}"/>
              </c:ext>
            </c:extLst>
          </c:dPt>
          <c:dPt>
            <c:idx val="1"/>
            <c:invertIfNegative val="0"/>
            <c:bubble3D val="1"/>
            <c:spPr>
              <a:solidFill>
                <a:srgbClr val="00B050"/>
              </a:solidFill>
              <a:ln>
                <a:solidFill>
                  <a:srgbClr val="01AB4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8237-4A22-9688-D1425316C3AE}"/>
              </c:ext>
            </c:extLst>
          </c:dPt>
          <c:dPt>
            <c:idx val="2"/>
            <c:invertIfNegative val="0"/>
            <c:bubble3D val="1"/>
            <c:spPr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accent1">
                    <a:lumMod val="25000"/>
                    <a:lumOff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237-4A22-9688-D1425316C3AE}"/>
              </c:ext>
            </c:extLst>
          </c:dPt>
          <c:dPt>
            <c:idx val="3"/>
            <c:invertIfNegative val="0"/>
            <c:bubble3D val="1"/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237-4A22-9688-D1425316C3AE}"/>
              </c:ext>
            </c:extLst>
          </c:dPt>
          <c:dPt>
            <c:idx val="4"/>
            <c:invertIfNegative val="0"/>
            <c:bubble3D val="1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237-4A22-9688-D1425316C3AE}"/>
              </c:ext>
            </c:extLst>
          </c:dPt>
          <c:dPt>
            <c:idx val="5"/>
            <c:invertIfNegative val="0"/>
            <c:bubble3D val="1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40000"/>
                    <a:lumOff val="6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237-4A22-9688-D1425316C3AE}"/>
              </c:ext>
            </c:extLst>
          </c:dPt>
          <c:dPt>
            <c:idx val="6"/>
            <c:invertIfNegative val="0"/>
            <c:bubble3D val="1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237-4A22-9688-D1425316C3AE}"/>
              </c:ext>
            </c:extLst>
          </c:dPt>
          <c:dPt>
            <c:idx val="7"/>
            <c:invertIfNegative val="0"/>
            <c:bubble3D val="1"/>
            <c:spPr>
              <a:solidFill>
                <a:srgbClr val="DEA6A6"/>
              </a:solidFill>
              <a:ln>
                <a:solidFill>
                  <a:srgbClr val="DEA6A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93A1-4C01-9F82-9512D211639E}"/>
              </c:ext>
            </c:extLst>
          </c:dPt>
          <c:dPt>
            <c:idx val="8"/>
            <c:invertIfNegative val="0"/>
            <c:bubble3D val="1"/>
            <c:spPr>
              <a:solidFill>
                <a:srgbClr val="E5ACAC"/>
              </a:solidFill>
              <a:ln>
                <a:solidFill>
                  <a:srgbClr val="F3B6B6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93A1-4C01-9F82-9512D211639E}"/>
              </c:ext>
            </c:extLst>
          </c:dPt>
          <c:dPt>
            <c:idx val="9"/>
            <c:invertIfNegative val="0"/>
            <c:bubble3D val="1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93A1-4C01-9F82-9512D211639E}"/>
              </c:ext>
            </c:extLst>
          </c:dPt>
          <c:dLbls>
            <c:dLbl>
              <c:idx val="0"/>
              <c:layout>
                <c:manualLayout>
                  <c:x val="-5.1899302200913475E-2"/>
                  <c:y val="-0.1653673658221377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2489952-3FE7-4FD2-9146-C0EF2C51EBFE}" type="CELLRANGE">
                      <a:rPr lang="en-US" altLang="ja-JP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04E0F0E-4EB3-458E-9062-A578462A3888}" type="YVALUE">
                      <a:rPr lang="en-US" altLang="ja-JP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237-4A22-9688-D1425316C3AE}"/>
                </c:ext>
              </c:extLst>
            </c:dLbl>
            <c:dLbl>
              <c:idx val="1"/>
              <c:layout>
                <c:manualLayout>
                  <c:x val="-6.6942895309765521E-2"/>
                  <c:y val="-0.1503236071510379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894E537-048A-4259-8C47-E3435BBF380F}" type="CELLRANGE">
                      <a:rPr lang="en-US" altLang="ja-JP" b="1">
                        <a:solidFill>
                          <a:srgbClr val="00B050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="1" baseline="0" dirty="0">
                      <a:solidFill>
                        <a:srgbClr val="00B050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068F7C0-C1DF-4069-A475-69BE2669BF9F}" type="YVALUE">
                      <a:rPr lang="en-US" altLang="ja-JP" b="1">
                        <a:solidFill>
                          <a:srgbClr val="00B050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8237-4A22-9688-D1425316C3AE}"/>
                </c:ext>
              </c:extLst>
            </c:dLbl>
            <c:dLbl>
              <c:idx val="2"/>
              <c:layout>
                <c:manualLayout>
                  <c:x val="-3.8970949119178137E-2"/>
                  <c:y val="0.1386461036076404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C98A1F0-725C-45CC-B7FF-014015DADBBE}" type="CELLRANGE">
                      <a:rPr lang="en-US" altLang="ja-JP" b="1">
                        <a:solidFill>
                          <a:srgbClr val="5B739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="1" baseline="0" dirty="0">
                      <a:solidFill>
                        <a:srgbClr val="5B7391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435939E-3B3C-407F-A31F-756B69F21EC4}" type="YVALUE">
                      <a:rPr lang="en-US" altLang="ja-JP" b="1">
                        <a:solidFill>
                          <a:srgbClr val="5B739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rgbClr val="FFC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237-4A22-9688-D1425316C3AE}"/>
                </c:ext>
              </c:extLst>
            </c:dLbl>
            <c:dLbl>
              <c:idx val="3"/>
              <c:layout>
                <c:manualLayout>
                  <c:x val="-8.9832625549700215E-2"/>
                  <c:y val="-0.1455940065711310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688D257-58D2-49D7-80B8-3EDB5A3034FA}" type="CELLRANGE">
                      <a:rPr lang="en-US" altLang="ja-JP">
                        <a:solidFill>
                          <a:schemeClr val="accent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 dirty="0">
                      <a:solidFill>
                        <a:schemeClr val="accent1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6CD6E19-0AA9-4604-87A9-5D82FD9420B9}" type="YVALUE">
                      <a:rPr lang="en-US" altLang="ja-JP">
                        <a:solidFill>
                          <a:schemeClr val="accent1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237-4A22-9688-D1425316C3AE}"/>
                </c:ext>
              </c:extLst>
            </c:dLbl>
            <c:dLbl>
              <c:idx val="4"/>
              <c:layout>
                <c:manualLayout>
                  <c:x val="-1.5055853729662031E-2"/>
                  <c:y val="-0.1097316718332256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rgbClr val="FFAF69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422B95D-B5E3-426B-ADDD-C686DD3E4ADC}" type="CELLRANGE">
                      <a:rPr lang="en-US" altLang="ja-JP">
                        <a:solidFill>
                          <a:srgbClr val="FFAF69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FFAF69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 dirty="0">
                      <a:solidFill>
                        <a:srgbClr val="FFAF69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rgbClr val="FFAF69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9E1932D-6989-43BD-B4CD-34270B5FE1F6}" type="YVALUE">
                      <a:rPr lang="en-US" altLang="ja-JP">
                        <a:solidFill>
                          <a:srgbClr val="FFAF69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rgbClr val="FFAF69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rgbClr val="FFAF69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8237-4A22-9688-D1425316C3AE}"/>
                </c:ext>
              </c:extLst>
            </c:dLbl>
            <c:dLbl>
              <c:idx val="5"/>
              <c:layout>
                <c:manualLayout>
                  <c:x val="1.3342762065111063E-2"/>
                  <c:y val="-5.011176390313633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02E42C4-A378-4926-930F-AE4BC33F9212}" type="CELLRANGE">
                      <a:rPr lang="en-US" altLang="ja-JP" b="1">
                        <a:solidFill>
                          <a:srgbClr val="BFCDA3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="1" baseline="0" dirty="0">
                      <a:solidFill>
                        <a:srgbClr val="BFCDA3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0341D1F-CFA6-41FF-BF40-55A78CD7DF8B}" type="YVALUE">
                      <a:rPr lang="en-US" altLang="ja-JP" b="1">
                        <a:solidFill>
                          <a:srgbClr val="BFCDA3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8237-4A22-9688-D1425316C3AE}"/>
                </c:ext>
              </c:extLst>
            </c:dLbl>
            <c:dLbl>
              <c:idx val="6"/>
              <c:layout>
                <c:manualLayout>
                  <c:x val="-9.7019235593676242E-2"/>
                  <c:y val="-0.1847923929556663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lang="ja-JP" sz="1400" b="1" i="0" u="none" strike="noStrike" kern="1200" baseline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D8D0B16-24B6-4363-9341-8A85714BEB38}" type="CELLRANGE">
                      <a:rPr lang="en-US" altLang="ja-JP">
                        <a:solidFill>
                          <a:srgbClr val="FF0000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[CELLRANGE]</a:t>
                    </a:fld>
                    <a:endParaRPr lang="en-US" baseline="0" dirty="0">
                      <a:solidFill>
                        <a:srgbClr val="FF0000"/>
                      </a:solidFill>
                    </a:endParaRPr>
                  </a:p>
                  <a:p>
                    <a:pPr>
                      <a:defRPr lang="ja-JP" sz="1400" b="1" i="0" u="none" strike="noStrike" kern="1200" baseline="0">
                        <a:solidFill>
                          <a:schemeClr val="accent4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8B0C94A-25DD-44B1-B852-385BD5E306DC}" type="YVALUE">
                      <a:rPr lang="en-US" altLang="ja-JP">
                        <a:solidFill>
                          <a:srgbClr val="FF0000"/>
                        </a:solidFill>
                      </a:rPr>
                      <a:pPr>
                        <a:defRPr lang="ja-JP" sz="1400" b="1" i="0" u="none" strike="noStrike" kern="1200" baseline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[Y VALUE]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ja-JP" sz="1400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8237-4A22-9688-D1425316C3AE}"/>
                </c:ext>
              </c:extLst>
            </c:dLbl>
            <c:dLbl>
              <c:idx val="7"/>
              <c:layout>
                <c:manualLayout>
                  <c:x val="-9.4623698912350923E-2"/>
                  <c:y val="-3.9198386384535287E-2"/>
                </c:manualLayout>
              </c:layout>
              <c:tx>
                <c:rich>
                  <a:bodyPr/>
                  <a:lstStyle/>
                  <a:p>
                    <a:fld id="{314CC03C-3C3F-4114-A595-FA75ADB3377F}" type="CELLRANGE">
                      <a:rPr lang="en-US" b="1">
                        <a:solidFill>
                          <a:srgbClr val="DEA6A6"/>
                        </a:solidFill>
                      </a:rPr>
                      <a:pPr/>
                      <a:t>[CELLRANGE]</a:t>
                    </a:fld>
                    <a:r>
                      <a:rPr lang="en-US" b="1" baseline="0" dirty="0">
                        <a:solidFill>
                          <a:srgbClr val="DEA6A6"/>
                        </a:solidFill>
                      </a:rPr>
                      <a:t>
</a:t>
                    </a:r>
                    <a:fld id="{48BA41A8-9664-45C2-AAD9-B71D138C35C1}" type="YVALUE">
                      <a:rPr lang="en-US" b="1" baseline="0">
                        <a:solidFill>
                          <a:srgbClr val="DEA6A6"/>
                        </a:solidFill>
                      </a:rPr>
                      <a:pPr/>
                      <a:t>[Y VALUE]</a:t>
                    </a:fld>
                    <a:endParaRPr lang="en-US" b="1" baseline="0" dirty="0">
                      <a:solidFill>
                        <a:srgbClr val="DEA6A6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1-93A1-4C01-9F82-9512D211639E}"/>
                </c:ext>
              </c:extLst>
            </c:dLbl>
            <c:dLbl>
              <c:idx val="8"/>
              <c:layout>
                <c:manualLayout>
                  <c:x val="-9.8217003934338923E-2"/>
                  <c:y val="-6.9997118543813019E-2"/>
                </c:manualLayout>
              </c:layout>
              <c:tx>
                <c:rich>
                  <a:bodyPr/>
                  <a:lstStyle/>
                  <a:p>
                    <a:fld id="{6FF38F9F-05D6-44EF-88A3-95E80F13F982}" type="CELLRANGE">
                      <a:rPr lang="en-US" b="1">
                        <a:solidFill>
                          <a:srgbClr val="E5ACAC"/>
                        </a:solidFill>
                      </a:rPr>
                      <a:pPr/>
                      <a:t>[CELLRANGE]</a:t>
                    </a:fld>
                    <a:r>
                      <a:rPr lang="en-US" b="1" baseline="0" dirty="0">
                        <a:solidFill>
                          <a:srgbClr val="E5ACAC"/>
                        </a:solidFill>
                      </a:rPr>
                      <a:t>
</a:t>
                    </a:r>
                    <a:fld id="{A1B7855F-FAE9-4C00-BE2A-9F3793B26E76}" type="YVALUE">
                      <a:rPr lang="en-US" b="1" baseline="0">
                        <a:solidFill>
                          <a:srgbClr val="E5ACAC"/>
                        </a:solidFill>
                      </a:rPr>
                      <a:pPr/>
                      <a:t>[Y VALUE]</a:t>
                    </a:fld>
                    <a:endParaRPr lang="en-US" b="1" baseline="0" dirty="0">
                      <a:solidFill>
                        <a:srgbClr val="E5ACAC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3-93A1-4C01-9F82-9512D211639E}"/>
                </c:ext>
              </c:extLst>
            </c:dLbl>
            <c:dLbl>
              <c:idx val="9"/>
              <c:layout>
                <c:manualLayout>
                  <c:x val="-9.8217003934338923E-2"/>
                  <c:y val="-1.3999423708762603E-2"/>
                </c:manualLayout>
              </c:layout>
              <c:tx>
                <c:rich>
                  <a:bodyPr/>
                  <a:lstStyle/>
                  <a:p>
                    <a:fld id="{05D4379A-2266-4144-B783-F40B55A806AE}" type="CELLRANGE">
                      <a:rPr lang="en-US" b="1">
                        <a:solidFill>
                          <a:srgbClr val="FF0000"/>
                        </a:solidFill>
                      </a:rPr>
                      <a:pPr/>
                      <a:t>[CELLRANGE]</a:t>
                    </a:fld>
                    <a:r>
                      <a:rPr lang="en-US" b="1" baseline="0" dirty="0">
                        <a:solidFill>
                          <a:srgbClr val="FF0000"/>
                        </a:solidFill>
                      </a:rPr>
                      <a:t>
</a:t>
                    </a:r>
                    <a:fld id="{C2BE56A5-988A-402E-AEAF-6E23D2A44DD5}" type="YVALUE">
                      <a:rPr lang="en-US" b="1" baseline="0">
                        <a:solidFill>
                          <a:srgbClr val="FF0000"/>
                        </a:solidFill>
                      </a:rPr>
                      <a:pPr/>
                      <a:t>[Y VALUE]</a:t>
                    </a:fld>
                    <a:endParaRPr lang="en-US" b="1" baseline="0" dirty="0">
                      <a:solidFill>
                        <a:srgbClr val="FF0000"/>
                      </a:solidFill>
                    </a:endParaR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2-93A1-4C01-9F82-9512D21163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ja-JP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Sheet1!$A$2:$A$11</c:f>
              <c:numCache>
                <c:formatCode>#,##0.00</c:formatCode>
                <c:ptCount val="10"/>
                <c:pt idx="0" formatCode="#,##0.0">
                  <c:v>0.82996242363320005</c:v>
                </c:pt>
                <c:pt idx="1">
                  <c:v>7.9325460483100005E-2</c:v>
                </c:pt>
                <c:pt idx="2" formatCode="#,##0.0">
                  <c:v>4.2322501316199995E-2</c:v>
                </c:pt>
                <c:pt idx="3">
                  <c:v>0.63109793736840003</c:v>
                </c:pt>
                <c:pt idx="4" formatCode="#,##0.0">
                  <c:v>0.89679027201109995</c:v>
                </c:pt>
                <c:pt idx="5" formatCode="#,##0.0">
                  <c:v>0.19468355182980002</c:v>
                </c:pt>
                <c:pt idx="6" formatCode="#,##0.0">
                  <c:v>1.61151782137E-2</c:v>
                </c:pt>
                <c:pt idx="7">
                  <c:v>2.8889083428800002E-2</c:v>
                </c:pt>
              </c:numCache>
            </c:numRef>
          </c:xVal>
          <c:yVal>
            <c:numRef>
              <c:f>Sheet1!$B$2:$B$11</c:f>
              <c:numCache>
                <c:formatCode>0.0</c:formatCode>
                <c:ptCount val="10"/>
                <c:pt idx="0">
                  <c:v>48.652474530895063</c:v>
                </c:pt>
                <c:pt idx="1">
                  <c:v>13.220909131650158</c:v>
                </c:pt>
                <c:pt idx="2">
                  <c:v>14.459408474121588</c:v>
                </c:pt>
                <c:pt idx="3">
                  <c:v>41.397028015597151</c:v>
                </c:pt>
                <c:pt idx="4">
                  <c:v>29.067131058325167</c:v>
                </c:pt>
                <c:pt idx="5">
                  <c:v>64.987236406263477</c:v>
                </c:pt>
                <c:pt idx="6">
                  <c:v>10.749402489124373</c:v>
                </c:pt>
                <c:pt idx="7">
                  <c:v>20.250175357292161</c:v>
                </c:pt>
              </c:numCache>
            </c:numRef>
          </c:yVal>
          <c:bubbleSize>
            <c:numRef>
              <c:f>Sheet1!$C$2:$C$11</c:f>
              <c:numCache>
                <c:formatCode>#,##0</c:formatCode>
                <c:ptCount val="10"/>
                <c:pt idx="0">
                  <c:v>17058997.135000013</c:v>
                </c:pt>
                <c:pt idx="1">
                  <c:v>6000000.4306208445</c:v>
                </c:pt>
                <c:pt idx="2">
                  <c:v>2926987.0473571429</c:v>
                </c:pt>
                <c:pt idx="3">
                  <c:v>15245005.924836472</c:v>
                </c:pt>
                <c:pt idx="4">
                  <c:v>30852383.408999998</c:v>
                </c:pt>
                <c:pt idx="5">
                  <c:v>2995719.8150841258</c:v>
                </c:pt>
                <c:pt idx="6">
                  <c:v>1499169.6729194401</c:v>
                </c:pt>
                <c:pt idx="7">
                  <c:v>1426609.050000001</c:v>
                </c:pt>
              </c:numCache>
            </c:numRef>
          </c:bubbleSize>
          <c:bubble3D val="1"/>
          <c:extLst>
            <c:ext xmlns:c15="http://schemas.microsoft.com/office/drawing/2012/chart" uri="{02D57815-91ED-43cb-92C2-25804820EDAC}">
              <c15:datalabelsRange>
                <c15:f>Sheet1!$F$2:$F$11</c15:f>
                <c15:dlblRangeCache>
                  <c:ptCount val="10"/>
                  <c:pt idx="0">
                    <c:v>FB </c:v>
                  </c:pt>
                  <c:pt idx="1">
                    <c:v>PremiumView </c:v>
                  </c:pt>
                  <c:pt idx="2">
                    <c:v>Teads </c:v>
                  </c:pt>
                  <c:pt idx="3">
                    <c:v>Trueview </c:v>
                  </c:pt>
                  <c:pt idx="4">
                    <c:v>Tver </c:v>
                  </c:pt>
                  <c:pt idx="5">
                    <c:v>TW </c:v>
                  </c:pt>
                  <c:pt idx="6">
                    <c:v>DV360  </c:v>
                  </c:pt>
                  <c:pt idx="7">
                    <c:v>LINE 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D-8237-4A22-9688-D1425316C3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224576640"/>
        <c:axId val="224578560"/>
      </c:bubbleChart>
      <c:valAx>
        <c:axId val="224576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1" dirty="0"/>
                  <a:t>Contribution (</a:t>
                </a:r>
                <a:r>
                  <a:rPr lang="en-IN" sz="1100" b="1" i="0" u="none" strike="noStrike" baseline="0" dirty="0">
                    <a:effectLst/>
                  </a:rPr>
                  <a:t>Incremental capsules(MM))</a:t>
                </a:r>
                <a:endParaRPr lang="en-IN" sz="1100" b="1" dirty="0"/>
              </a:p>
            </c:rich>
          </c:tx>
          <c:layout>
            <c:manualLayout>
              <c:xMode val="edge"/>
              <c:yMode val="edge"/>
              <c:x val="0.42943842961441669"/>
              <c:y val="0.897392160895927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78560"/>
        <c:crosses val="autoZero"/>
        <c:crossBetween val="midCat"/>
      </c:valAx>
      <c:valAx>
        <c:axId val="224578560"/>
        <c:scaling>
          <c:orientation val="minMax"/>
          <c:max val="55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b="1" dirty="0"/>
                  <a:t>Incremental capsules(MM) </a:t>
                </a:r>
              </a:p>
            </c:rich>
          </c:tx>
          <c:layout>
            <c:manualLayout>
              <c:xMode val="edge"/>
              <c:yMode val="edge"/>
              <c:x val="3.5454886008292707E-3"/>
              <c:y val="0.227711319096250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766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900120954539265E-2"/>
          <c:y val="5.9697175075163186E-2"/>
          <c:w val="0.93341062606362968"/>
          <c:h val="0.768920640125538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8910505836575919E-3"/>
                  <c:y val="8.841705279507538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912-410F-9AF2-EC334063A4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5"/>
                <c:pt idx="0">
                  <c:v>Static</c:v>
                </c:pt>
                <c:pt idx="1">
                  <c:v>Video</c:v>
                </c:pt>
                <c:pt idx="2">
                  <c:v>YSS</c:v>
                </c:pt>
                <c:pt idx="3">
                  <c:v>GAW</c:v>
                </c:pt>
                <c:pt idx="4">
                  <c:v>TV</c:v>
                </c:pt>
              </c:strCache>
            </c:strRef>
          </c:cat>
          <c:val>
            <c:numRef>
              <c:f>Sheet1!$B$2:$B$7</c:f>
              <c:numCache>
                <c:formatCode>#,##0.0</c:formatCode>
                <c:ptCount val="5"/>
                <c:pt idx="0">
                  <c:v>27.34837057694503</c:v>
                </c:pt>
                <c:pt idx="1">
                  <c:v>25.338335714169428</c:v>
                </c:pt>
                <c:pt idx="2">
                  <c:v>76.914757690109042</c:v>
                </c:pt>
                <c:pt idx="3">
                  <c:v>34.177061839785161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12-410F-9AF2-EC334063A4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5"/>
                <c:pt idx="0">
                  <c:v>Static</c:v>
                </c:pt>
                <c:pt idx="1">
                  <c:v>Video</c:v>
                </c:pt>
                <c:pt idx="2">
                  <c:v>YSS</c:v>
                </c:pt>
                <c:pt idx="3">
                  <c:v>GAW</c:v>
                </c:pt>
                <c:pt idx="4">
                  <c:v>TV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5"/>
                <c:pt idx="0" formatCode="#,##0.0">
                  <c:v>25.697159588727327</c:v>
                </c:pt>
                <c:pt idx="2" formatCode="#,##0.0">
                  <c:v>76.746100007783483</c:v>
                </c:pt>
                <c:pt idx="3" formatCode="#,##0.0">
                  <c:v>32.81340000331069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12-410F-9AF2-EC334063A4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5"/>
                <c:pt idx="0">
                  <c:v>Static</c:v>
                </c:pt>
                <c:pt idx="1">
                  <c:v>Video</c:v>
                </c:pt>
                <c:pt idx="2">
                  <c:v>YSS</c:v>
                </c:pt>
                <c:pt idx="3">
                  <c:v>GAW</c:v>
                </c:pt>
                <c:pt idx="4">
                  <c:v>TV</c:v>
                </c:pt>
              </c:strCache>
            </c:strRef>
          </c:cat>
          <c:val>
            <c:numRef>
              <c:f>Sheet1!$D$2:$D$7</c:f>
              <c:numCache>
                <c:formatCode>#,##0.0</c:formatCode>
                <c:ptCount val="5"/>
                <c:pt idx="0">
                  <c:v>28.832744692182015</c:v>
                </c:pt>
                <c:pt idx="1">
                  <c:v>26.292540614469956</c:v>
                </c:pt>
                <c:pt idx="2">
                  <c:v>42.575600004131402</c:v>
                </c:pt>
                <c:pt idx="3">
                  <c:v>24.925415768847571</c:v>
                </c:pt>
                <c:pt idx="4">
                  <c:v>1347.9854954793243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912-410F-9AF2-EC334063A4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6"/>
        <c:overlap val="-27"/>
        <c:axId val="730402240"/>
        <c:axId val="730404416"/>
      </c:barChart>
      <c:catAx>
        <c:axId val="730402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0404416"/>
        <c:crosses val="autoZero"/>
        <c:auto val="1"/>
        <c:lblAlgn val="ctr"/>
        <c:lblOffset val="100"/>
        <c:noMultiLvlLbl val="0"/>
      </c:catAx>
      <c:valAx>
        <c:axId val="730404416"/>
        <c:scaling>
          <c:orientation val="minMax"/>
        </c:scaling>
        <c:delete val="1"/>
        <c:axPos val="l"/>
        <c:numFmt formatCode="#,##0.0" sourceLinked="1"/>
        <c:majorTickMark val="out"/>
        <c:minorTickMark val="none"/>
        <c:tickLblPos val="nextTo"/>
        <c:crossAx val="730402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6881935419374192"/>
          <c:y val="1.7683410559015077E-2"/>
          <c:w val="0.17280400557252179"/>
          <c:h val="9.06431435534395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900120954539265E-2"/>
          <c:y val="5.9697175075163186E-2"/>
          <c:w val="0.93341062606362968"/>
          <c:h val="0.768920640125538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8910505836575919E-3"/>
                  <c:y val="8.841705279507538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912-410F-9AF2-EC334063A4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DV360 </c:v>
                </c:pt>
                <c:pt idx="1">
                  <c:v>FB </c:v>
                </c:pt>
                <c:pt idx="2">
                  <c:v>GDN </c:v>
                </c:pt>
                <c:pt idx="3">
                  <c:v>LINE </c:v>
                </c:pt>
                <c:pt idx="4">
                  <c:v>Others </c:v>
                </c:pt>
                <c:pt idx="5">
                  <c:v>smartnews </c:v>
                </c:pt>
                <c:pt idx="6">
                  <c:v>Teads </c:v>
                </c:pt>
                <c:pt idx="7">
                  <c:v>Twitter</c:v>
                </c:pt>
                <c:pt idx="8">
                  <c:v>YahooSPBP </c:v>
                </c:pt>
                <c:pt idx="9">
                  <c:v>YDN </c:v>
                </c:pt>
              </c:strCache>
            </c:strRef>
          </c:cat>
          <c:val>
            <c:numRef>
              <c:f>Sheet1!$B$2:$B$11</c:f>
              <c:numCache>
                <c:formatCode>0</c:formatCode>
                <c:ptCount val="10"/>
                <c:pt idx="0">
                  <c:v>46.857000004763812</c:v>
                </c:pt>
                <c:pt idx="1">
                  <c:v>170.39100001731546</c:v>
                </c:pt>
                <c:pt idx="2">
                  <c:v>9.2531800009416454</c:v>
                </c:pt>
                <c:pt idx="3">
                  <c:v>9.0245503333333339</c:v>
                </c:pt>
                <c:pt idx="4">
                  <c:v>30.448589028001685</c:v>
                </c:pt>
                <c:pt idx="6" formatCode="0.0">
                  <c:v>38.138380003879838</c:v>
                </c:pt>
                <c:pt idx="7">
                  <c:v>60.30200000613582</c:v>
                </c:pt>
                <c:pt idx="8" formatCode="0.0">
                  <c:v>45.351760004607378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12-410F-9AF2-EC334063A4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DV360 </c:v>
                </c:pt>
                <c:pt idx="1">
                  <c:v>FB </c:v>
                </c:pt>
                <c:pt idx="2">
                  <c:v>GDN </c:v>
                </c:pt>
                <c:pt idx="3">
                  <c:v>LINE </c:v>
                </c:pt>
                <c:pt idx="4">
                  <c:v>Others </c:v>
                </c:pt>
                <c:pt idx="5">
                  <c:v>smartnews </c:v>
                </c:pt>
                <c:pt idx="6">
                  <c:v>Teads </c:v>
                </c:pt>
                <c:pt idx="7">
                  <c:v>Twitter</c:v>
                </c:pt>
                <c:pt idx="8">
                  <c:v>YahooSPBP </c:v>
                </c:pt>
                <c:pt idx="9">
                  <c:v>YDN </c:v>
                </c:pt>
              </c:strCache>
            </c:strRef>
          </c:cat>
          <c:val>
            <c:numRef>
              <c:f>Sheet1!$C$2:$C$11</c:f>
              <c:numCache>
                <c:formatCode>0</c:formatCode>
                <c:ptCount val="10"/>
                <c:pt idx="0">
                  <c:v>46.857000004759442</c:v>
                </c:pt>
                <c:pt idx="1">
                  <c:v>139.2122783401835</c:v>
                </c:pt>
                <c:pt idx="2">
                  <c:v>12.607540001280423</c:v>
                </c:pt>
                <c:pt idx="3">
                  <c:v>33.288397221605621</c:v>
                </c:pt>
                <c:pt idx="4">
                  <c:v>18.510180427910278</c:v>
                </c:pt>
                <c:pt idx="5">
                  <c:v>9.784000000993343</c:v>
                </c:pt>
                <c:pt idx="9">
                  <c:v>10.608400001088386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12-410F-9AF2-EC334063A4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DV360 </c:v>
                </c:pt>
                <c:pt idx="1">
                  <c:v>FB </c:v>
                </c:pt>
                <c:pt idx="2">
                  <c:v>GDN </c:v>
                </c:pt>
                <c:pt idx="3">
                  <c:v>LINE </c:v>
                </c:pt>
                <c:pt idx="4">
                  <c:v>Others </c:v>
                </c:pt>
                <c:pt idx="5">
                  <c:v>smartnews </c:v>
                </c:pt>
                <c:pt idx="6">
                  <c:v>Teads </c:v>
                </c:pt>
                <c:pt idx="7">
                  <c:v>Twitter</c:v>
                </c:pt>
                <c:pt idx="8">
                  <c:v>YahooSPBP </c:v>
                </c:pt>
                <c:pt idx="9">
                  <c:v>YDN </c:v>
                </c:pt>
              </c:strCache>
            </c:strRef>
          </c:cat>
          <c:val>
            <c:numRef>
              <c:f>Sheet1!$D$2:$D$11</c:f>
              <c:numCache>
                <c:formatCode>0</c:formatCode>
                <c:ptCount val="10"/>
                <c:pt idx="1">
                  <c:v>137.60554726145816</c:v>
                </c:pt>
                <c:pt idx="2">
                  <c:v>7.2431938822847206</c:v>
                </c:pt>
                <c:pt idx="3">
                  <c:v>23.22037155672362</c:v>
                </c:pt>
                <c:pt idx="4">
                  <c:v>34.935465335630425</c:v>
                </c:pt>
                <c:pt idx="6" formatCode="0.0">
                  <c:v>38.138380003792236</c:v>
                </c:pt>
                <c:pt idx="7">
                  <c:v>52.753463454708061</c:v>
                </c:pt>
                <c:pt idx="9" formatCode="0.0">
                  <c:v>13.608400001382645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912-410F-9AF2-EC334063A4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6"/>
        <c:overlap val="-27"/>
        <c:axId val="730402240"/>
        <c:axId val="730404416"/>
      </c:barChart>
      <c:catAx>
        <c:axId val="730402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0404416"/>
        <c:crosses val="autoZero"/>
        <c:auto val="1"/>
        <c:lblAlgn val="ctr"/>
        <c:lblOffset val="100"/>
        <c:noMultiLvlLbl val="0"/>
      </c:catAx>
      <c:valAx>
        <c:axId val="730404416"/>
        <c:scaling>
          <c:orientation val="minMax"/>
        </c:scaling>
        <c:delete val="1"/>
        <c:axPos val="l"/>
        <c:numFmt formatCode="0" sourceLinked="1"/>
        <c:majorTickMark val="out"/>
        <c:minorTickMark val="none"/>
        <c:tickLblPos val="nextTo"/>
        <c:crossAx val="730402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7393878610610378"/>
          <c:y val="5.7471084316798995E-2"/>
          <c:w val="0.20162872509214974"/>
          <c:h val="0.1013214172209267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082449546442413"/>
          <c:y val="0.11866944457130409"/>
          <c:w val="0.63681259541321378"/>
          <c:h val="0.833606814142613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2 vs Year 1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C96A-4C63-B0C2-DB787DE480DC}"/>
              </c:ext>
            </c:extLst>
          </c:dPt>
          <c:dPt>
            <c:idx val="1"/>
            <c:invertIfNegative val="0"/>
            <c:bubble3D val="0"/>
            <c:spPr>
              <a:solidFill>
                <a:srgbClr val="01AB4F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96A-4C63-B0C2-DB787DE480DC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C96A-4C63-B0C2-DB787DE480DC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C96A-4C63-B0C2-DB787DE480DC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C96A-4C63-B0C2-DB787DE480DC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C96A-4C63-B0C2-DB787DE480DC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C96A-4C63-B0C2-DB787DE480DC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C96A-4C63-B0C2-DB787DE480DC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C96A-4C63-B0C2-DB787DE480DC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C96A-4C63-B0C2-DB787DE480DC}"/>
              </c:ext>
            </c:extLst>
          </c:dPt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C96A-4C63-B0C2-DB787DE480DC}"/>
              </c:ext>
            </c:extLst>
          </c:dPt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C96A-4C63-B0C2-DB787DE480DC}"/>
              </c:ext>
            </c:extLst>
          </c:dPt>
          <c:dLbls>
            <c:dLbl>
              <c:idx val="1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C96A-4C63-B0C2-DB787DE480DC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Total Sales</c:v>
                </c:pt>
                <c:pt idx="1">
                  <c:v>Own Ad</c:v>
                </c:pt>
                <c:pt idx="2">
                  <c:v>Non-Ad</c:v>
                </c:pt>
              </c:strCache>
            </c:strRef>
          </c:cat>
          <c:val>
            <c:numRef>
              <c:f>Sheet1!$B$2:$B$5</c:f>
              <c:numCache>
                <c:formatCode>0.0%</c:formatCode>
                <c:ptCount val="3"/>
                <c:pt idx="0">
                  <c:v>-8.9901661208670713E-2</c:v>
                </c:pt>
                <c:pt idx="1">
                  <c:v>5.48754793084167E-3</c:v>
                </c:pt>
                <c:pt idx="2">
                  <c:v>-9.5389209139512404E-2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C96A-4C63-B0C2-DB787DE480D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-485630704"/>
        <c:axId val="-485625808"/>
      </c:barChart>
      <c:catAx>
        <c:axId val="-48563070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85625808"/>
        <c:crosses val="autoZero"/>
        <c:auto val="1"/>
        <c:lblAlgn val="ctr"/>
        <c:lblOffset val="250"/>
        <c:noMultiLvlLbl val="0"/>
      </c:catAx>
      <c:valAx>
        <c:axId val="-485625808"/>
        <c:scaling>
          <c:orientation val="minMax"/>
        </c:scaling>
        <c:delete val="1"/>
        <c:axPos val="t"/>
        <c:numFmt formatCode="0.0%" sourceLinked="1"/>
        <c:majorTickMark val="out"/>
        <c:minorTickMark val="none"/>
        <c:tickLblPos val="nextTo"/>
        <c:crossAx val="-485630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900120954539265E-2"/>
          <c:y val="5.9697175075163186E-2"/>
          <c:w val="0.93341062606362968"/>
          <c:h val="0.724712113728000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8910505836575919E-3"/>
                  <c:y val="8.841705279507538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912-410F-9AF2-EC334063A44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FB </c:v>
                </c:pt>
                <c:pt idx="1">
                  <c:v>LINE </c:v>
                </c:pt>
                <c:pt idx="2">
                  <c:v>PremiumView </c:v>
                </c:pt>
                <c:pt idx="3">
                  <c:v>Teads </c:v>
                </c:pt>
                <c:pt idx="4">
                  <c:v>Trueview </c:v>
                </c:pt>
                <c:pt idx="5">
                  <c:v>Tver </c:v>
                </c:pt>
                <c:pt idx="6">
                  <c:v>Twitter</c:v>
                </c:pt>
                <c:pt idx="7">
                  <c:v>DV360  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 formatCode="0.0">
                  <c:v>22.563000002238145</c:v>
                </c:pt>
                <c:pt idx="4" formatCode="0.0">
                  <c:v>26.525000002706861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12-410F-9AF2-EC334063A4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FB </c:v>
                </c:pt>
                <c:pt idx="1">
                  <c:v>LINE </c:v>
                </c:pt>
                <c:pt idx="2">
                  <c:v>PremiumView </c:v>
                </c:pt>
                <c:pt idx="3">
                  <c:v>Teads </c:v>
                </c:pt>
                <c:pt idx="4">
                  <c:v>Trueview </c:v>
                </c:pt>
                <c:pt idx="5">
                  <c:v>Tver </c:v>
                </c:pt>
                <c:pt idx="6">
                  <c:v>Twitter</c:v>
                </c:pt>
                <c:pt idx="7">
                  <c:v>DV360  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2-D912-410F-9AF2-EC334063A4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FB </c:v>
                </c:pt>
                <c:pt idx="1">
                  <c:v>LINE </c:v>
                </c:pt>
                <c:pt idx="2">
                  <c:v>PremiumView </c:v>
                </c:pt>
                <c:pt idx="3">
                  <c:v>Teads </c:v>
                </c:pt>
                <c:pt idx="4">
                  <c:v>Trueview </c:v>
                </c:pt>
                <c:pt idx="5">
                  <c:v>Tver </c:v>
                </c:pt>
                <c:pt idx="6">
                  <c:v>Twitter</c:v>
                </c:pt>
                <c:pt idx="7">
                  <c:v>DV360  </c:v>
                </c:pt>
              </c:strCache>
            </c:strRef>
          </c:cat>
          <c:val>
            <c:numRef>
              <c:f>Sheet1!$D$2:$D$9</c:f>
              <c:numCache>
                <c:formatCode>0.0</c:formatCode>
                <c:ptCount val="8"/>
                <c:pt idx="0">
                  <c:v>21.753882198841474</c:v>
                </c:pt>
                <c:pt idx="1">
                  <c:v>4.051920000415163</c:v>
                </c:pt>
                <c:pt idx="2">
                  <c:v>59.515000006077138</c:v>
                </c:pt>
                <c:pt idx="3">
                  <c:v>30.002000002977336</c:v>
                </c:pt>
                <c:pt idx="4">
                  <c:v>25.809042615461188</c:v>
                </c:pt>
                <c:pt idx="5">
                  <c:v>64.670000006569467</c:v>
                </c:pt>
                <c:pt idx="6">
                  <c:v>15.510000001577421</c:v>
                </c:pt>
                <c:pt idx="7">
                  <c:v>3.5630000003758631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912-410F-9AF2-EC334063A4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6"/>
        <c:overlap val="-27"/>
        <c:axId val="730402240"/>
        <c:axId val="730404416"/>
      </c:barChart>
      <c:catAx>
        <c:axId val="730402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0404416"/>
        <c:crosses val="autoZero"/>
        <c:auto val="1"/>
        <c:lblAlgn val="ctr"/>
        <c:lblOffset val="100"/>
        <c:noMultiLvlLbl val="0"/>
      </c:catAx>
      <c:valAx>
        <c:axId val="730404416"/>
        <c:scaling>
          <c:orientation val="minMax"/>
        </c:scaling>
        <c:delete val="1"/>
        <c:axPos val="l"/>
        <c:numFmt formatCode="0.0" sourceLinked="1"/>
        <c:majorTickMark val="out"/>
        <c:minorTickMark val="none"/>
        <c:tickLblPos val="nextTo"/>
        <c:crossAx val="730402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81291368637795769"/>
          <c:y val="4.4208526397537688E-2"/>
          <c:w val="0.17280400557252179"/>
          <c:h val="9.06431435534395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352948356720222"/>
          <c:y val="0.11866944457130409"/>
          <c:w val="0.63681259541321378"/>
          <c:h val="0.833606814142613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2 vs Year 1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34E-424A-B88D-8530D6C4A85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934E-424A-B88D-8530D6C4A85F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34E-424A-B88D-8530D6C4A85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934E-424A-B88D-8530D6C4A85F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934E-424A-B88D-8530D6C4A85F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934E-424A-B88D-8530D6C4A85F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934E-424A-B88D-8530D6C4A85F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934E-424A-B88D-8530D6C4A85F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934E-424A-B88D-8530D6C4A85F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934E-424A-B88D-8530D6C4A85F}"/>
              </c:ext>
            </c:extLst>
          </c:dPt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934E-424A-B88D-8530D6C4A85F}"/>
              </c:ext>
            </c:extLst>
          </c:dPt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934E-424A-B88D-8530D6C4A85F}"/>
              </c:ext>
            </c:extLst>
          </c:dPt>
          <c:dLbls>
            <c:dLbl>
              <c:idx val="0"/>
              <c:layout>
                <c:manualLayout>
                  <c:x val="-1.0266330437608398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34E-424A-B88D-8530D6C4A85F}"/>
                </c:ext>
              </c:extLst>
            </c:dLbl>
            <c:dLbl>
              <c:idx val="1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rgbClr val="01AB4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34E-424A-B88D-8530D6C4A85F}"/>
                </c:ext>
              </c:extLst>
            </c:dLbl>
            <c:dLbl>
              <c:idx val="2"/>
              <c:layout>
                <c:manualLayout>
                  <c:x val="0"/>
                  <c:y val="-2.722801095295465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34E-424A-B88D-8530D6C4A85F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Total Sales</c:v>
                </c:pt>
                <c:pt idx="1">
                  <c:v>Own Ad</c:v>
                </c:pt>
                <c:pt idx="2">
                  <c:v>Non-Ad</c:v>
                </c:pt>
              </c:strCache>
            </c:strRef>
          </c:cat>
          <c:val>
            <c:numRef>
              <c:f>Sheet1!$B$2:$B$5</c:f>
              <c:numCache>
                <c:formatCode>0.0%</c:formatCode>
                <c:ptCount val="3"/>
                <c:pt idx="0">
                  <c:v>-8.5296182393308828E-2</c:v>
                </c:pt>
                <c:pt idx="1">
                  <c:v>6.2860860721545087E-3</c:v>
                </c:pt>
                <c:pt idx="2">
                  <c:v>-9.1582268465463343E-2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934E-424A-B88D-8530D6C4A85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-485630704"/>
        <c:axId val="-485625808"/>
      </c:barChart>
      <c:catAx>
        <c:axId val="-48563070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85625808"/>
        <c:crosses val="autoZero"/>
        <c:auto val="1"/>
        <c:lblAlgn val="ctr"/>
        <c:lblOffset val="250"/>
        <c:noMultiLvlLbl val="0"/>
      </c:catAx>
      <c:valAx>
        <c:axId val="-485625808"/>
        <c:scaling>
          <c:orientation val="minMax"/>
          <c:min val="-0.15000000000000002"/>
        </c:scaling>
        <c:delete val="1"/>
        <c:axPos val="t"/>
        <c:numFmt formatCode="0.0%" sourceLinked="1"/>
        <c:majorTickMark val="out"/>
        <c:minorTickMark val="none"/>
        <c:tickLblPos val="nextTo"/>
        <c:crossAx val="-485630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082449546442413"/>
          <c:y val="0.11866944457130409"/>
          <c:w val="0.63681259541321378"/>
          <c:h val="0.833606814142613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2 vs Year 1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C96A-4C63-B0C2-DB787DE480DC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96A-4C63-B0C2-DB787DE480DC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C96A-4C63-B0C2-DB787DE480DC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C96A-4C63-B0C2-DB787DE480DC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C96A-4C63-B0C2-DB787DE480DC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C96A-4C63-B0C2-DB787DE480DC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C96A-4C63-B0C2-DB787DE480DC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C96A-4C63-B0C2-DB787DE480DC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C96A-4C63-B0C2-DB787DE480DC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C96A-4C63-B0C2-DB787DE480DC}"/>
              </c:ext>
            </c:extLst>
          </c:dPt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C96A-4C63-B0C2-DB787DE480DC}"/>
              </c:ext>
            </c:extLst>
          </c:dPt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C96A-4C63-B0C2-DB787DE480DC}"/>
              </c:ext>
            </c:extLst>
          </c:dPt>
          <c:dLbls>
            <c:dLbl>
              <c:idx val="1"/>
              <c:layout>
                <c:manualLayout>
                  <c:x val="-1.2832913047010498E-2"/>
                  <c:y val="-2.7230155059652264E-3"/>
                </c:manualLayout>
              </c:layout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96A-4C63-B0C2-DB787DE480D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BDBC0AD0-FE0D-436C-9F5F-1318E72A25DC}" type="VALUE">
                      <a:rPr lang="en-US">
                        <a:solidFill>
                          <a:srgbClr val="FF0000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C96A-4C63-B0C2-DB787DE480DC}"/>
                </c:ext>
              </c:extLst>
            </c:dLbl>
            <c:dLbl>
              <c:idx val="4"/>
              <c:layout>
                <c:manualLayout>
                  <c:x val="0"/>
                  <c:y val="-1.0891847613191044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400" b="1" i="0" u="none" strike="noStrike" kern="1200" baseline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E373462-FADA-407F-9D13-DDE0BB2FD45C}" type="VALUE">
                      <a:rPr lang="en-US">
                        <a:solidFill>
                          <a:srgbClr val="FF0000"/>
                        </a:solidFill>
                      </a:rPr>
                      <a:pPr>
                        <a:defRPr sz="1400" b="1" i="0" u="none" strike="noStrike" kern="1200" baseline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C96A-4C63-B0C2-DB787DE480DC}"/>
                </c:ext>
              </c:extLst>
            </c:dLbl>
            <c:dLbl>
              <c:idx val="6"/>
              <c:layout>
                <c:manualLayout>
                  <c:x val="-0.14372862612651757"/>
                  <c:y val="-9.9842748493441131E-17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400" b="1" i="0" u="none" strike="noStrike" kern="1200" baseline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240543C-CBA7-40B1-B1D4-7BF4905E7E33}" type="VALUE">
                      <a:rPr lang="en-US">
                        <a:solidFill>
                          <a:srgbClr val="FF0000"/>
                        </a:solidFill>
                      </a:rPr>
                      <a:pPr>
                        <a:defRPr sz="1400" b="1" i="0" u="none" strike="noStrike" kern="1200" baseline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C96A-4C63-B0C2-DB787DE480DC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Own Ad</c:v>
                </c:pt>
                <c:pt idx="1">
                  <c:v>Static</c:v>
                </c:pt>
                <c:pt idx="2">
                  <c:v>Video</c:v>
                </c:pt>
                <c:pt idx="3">
                  <c:v>YSS</c:v>
                </c:pt>
                <c:pt idx="4">
                  <c:v>GAW</c:v>
                </c:pt>
                <c:pt idx="5">
                  <c:v>AFF</c:v>
                </c:pt>
                <c:pt idx="6">
                  <c:v>TV</c:v>
                </c:pt>
              </c:strCache>
            </c:strRef>
          </c:cat>
          <c:val>
            <c:numRef>
              <c:f>Sheet1!$B$2:$B$8</c:f>
              <c:numCache>
                <c:formatCode>0.0%</c:formatCode>
                <c:ptCount val="7"/>
                <c:pt idx="0">
                  <c:v>5.4875479308416769E-3</c:v>
                </c:pt>
                <c:pt idx="1">
                  <c:v>1.3784405158362949E-2</c:v>
                </c:pt>
                <c:pt idx="2">
                  <c:v>-5.8165425156938243E-4</c:v>
                </c:pt>
                <c:pt idx="3">
                  <c:v>-1.5206269883658733E-3</c:v>
                </c:pt>
                <c:pt idx="4" formatCode="0.00%">
                  <c:v>-1.3541894578812316E-4</c:v>
                </c:pt>
                <c:pt idx="5">
                  <c:v>-6.059157041797894E-3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C96A-4C63-B0C2-DB787DE480D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-485630704"/>
        <c:axId val="-485625808"/>
      </c:barChart>
      <c:catAx>
        <c:axId val="-48563070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85625808"/>
        <c:crosses val="autoZero"/>
        <c:auto val="1"/>
        <c:lblAlgn val="ctr"/>
        <c:lblOffset val="250"/>
        <c:noMultiLvlLbl val="0"/>
      </c:catAx>
      <c:valAx>
        <c:axId val="-485625808"/>
        <c:scaling>
          <c:orientation val="minMax"/>
          <c:max val="5.000000000000001E-2"/>
          <c:min val="-0.22000000000000003"/>
        </c:scaling>
        <c:delete val="1"/>
        <c:axPos val="t"/>
        <c:numFmt formatCode="0.0%" sourceLinked="1"/>
        <c:majorTickMark val="out"/>
        <c:minorTickMark val="none"/>
        <c:tickLblPos val="nextTo"/>
        <c:crossAx val="-485630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352948356720222"/>
          <c:y val="0.11866944457130409"/>
          <c:w val="0.63681259541321378"/>
          <c:h val="0.833606814142613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2 vs Year 1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34E-424A-B88D-8530D6C4A85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934E-424A-B88D-8530D6C4A85F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34E-424A-B88D-8530D6C4A85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934E-424A-B88D-8530D6C4A85F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934E-424A-B88D-8530D6C4A85F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934E-424A-B88D-8530D6C4A85F}"/>
              </c:ext>
            </c:extLst>
          </c:dPt>
          <c:dPt>
            <c:idx val="6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34E-424A-B88D-8530D6C4A85F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934E-424A-B88D-8530D6C4A85F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934E-424A-B88D-8530D6C4A85F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934E-424A-B88D-8530D6C4A85F}"/>
              </c:ext>
            </c:extLst>
          </c:dPt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934E-424A-B88D-8530D6C4A85F}"/>
              </c:ext>
            </c:extLst>
          </c:dPt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934E-424A-B88D-8530D6C4A85F}"/>
              </c:ext>
            </c:extLst>
          </c:dPt>
          <c:dLbls>
            <c:dLbl>
              <c:idx val="0"/>
              <c:layout>
                <c:manualLayout>
                  <c:x val="-1.0266330437608398E-2"/>
                  <c:y val="0"/>
                </c:manualLayout>
              </c:layout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34E-424A-B88D-8530D6C4A85F}"/>
                </c:ext>
              </c:extLst>
            </c:dLbl>
            <c:dLbl>
              <c:idx val="2"/>
              <c:layout>
                <c:manualLayout>
                  <c:x val="5.1331652188041045E-3"/>
                  <c:y val="2.1441066981096283E-7"/>
                </c:manualLayout>
              </c:layout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34E-424A-B88D-8530D6C4A85F}"/>
                </c:ext>
              </c:extLst>
            </c:dLbl>
            <c:dLbl>
              <c:idx val="6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934E-424A-B88D-8530D6C4A85F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Own Ad</c:v>
                </c:pt>
                <c:pt idx="1">
                  <c:v>Static</c:v>
                </c:pt>
                <c:pt idx="2">
                  <c:v>Video</c:v>
                </c:pt>
                <c:pt idx="3">
                  <c:v>YSS</c:v>
                </c:pt>
                <c:pt idx="4">
                  <c:v>GAW</c:v>
                </c:pt>
                <c:pt idx="5">
                  <c:v>AFF</c:v>
                </c:pt>
                <c:pt idx="6">
                  <c:v>TV</c:v>
                </c:pt>
              </c:strCache>
            </c:strRef>
          </c:cat>
          <c:val>
            <c:numRef>
              <c:f>Sheet1!$B$2:$B$8</c:f>
              <c:numCache>
                <c:formatCode>0.0%</c:formatCode>
                <c:ptCount val="7"/>
                <c:pt idx="0">
                  <c:v>6.2860860721545174E-3</c:v>
                </c:pt>
                <c:pt idx="1">
                  <c:v>-9.6728980157914958E-3</c:v>
                </c:pt>
                <c:pt idx="2">
                  <c:v>1.3136214409514662E-2</c:v>
                </c:pt>
                <c:pt idx="3">
                  <c:v>-3.0512798176520806E-3</c:v>
                </c:pt>
                <c:pt idx="4">
                  <c:v>-9.5063818661489234E-4</c:v>
                </c:pt>
                <c:pt idx="5">
                  <c:v>-1.8107652611989956E-3</c:v>
                </c:pt>
                <c:pt idx="6">
                  <c:v>8.6354529438973197E-3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934E-424A-B88D-8530D6C4A85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-485630704"/>
        <c:axId val="-485625808"/>
      </c:barChart>
      <c:catAx>
        <c:axId val="-48563070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85625808"/>
        <c:crosses val="autoZero"/>
        <c:auto val="1"/>
        <c:lblAlgn val="ctr"/>
        <c:lblOffset val="250"/>
        <c:noMultiLvlLbl val="0"/>
      </c:catAx>
      <c:valAx>
        <c:axId val="-485625808"/>
        <c:scaling>
          <c:orientation val="minMax"/>
          <c:min val="-5.000000000000001E-2"/>
        </c:scaling>
        <c:delete val="1"/>
        <c:axPos val="t"/>
        <c:numFmt formatCode="0.0%" sourceLinked="1"/>
        <c:majorTickMark val="out"/>
        <c:minorTickMark val="none"/>
        <c:tickLblPos val="nextTo"/>
        <c:crossAx val="-485630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1099576534078758"/>
          <c:y val="0.11866944457130409"/>
          <c:w val="0.58387106944040823"/>
          <c:h val="0.833606814142613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2 vs Year 1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C96A-4C63-B0C2-DB787DE480DC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C96A-4C63-B0C2-DB787DE480DC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96A-4C63-B0C2-DB787DE480DC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C96A-4C63-B0C2-DB787DE480DC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C96A-4C63-B0C2-DB787DE480DC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C96A-4C63-B0C2-DB787DE480DC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C96A-4C63-B0C2-DB787DE480DC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C96A-4C63-B0C2-DB787DE480DC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C96A-4C63-B0C2-DB787DE480DC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C96A-4C63-B0C2-DB787DE480DC}"/>
              </c:ext>
            </c:extLst>
          </c:dPt>
          <c:dPt>
            <c:idx val="10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C96A-4C63-B0C2-DB787DE480DC}"/>
              </c:ext>
            </c:extLst>
          </c:dPt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C96A-4C63-B0C2-DB787DE480DC}"/>
              </c:ext>
            </c:extLst>
          </c:dPt>
          <c:dPt>
            <c:idx val="13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B263-4DB8-8FC7-5C9CF91BA035}"/>
              </c:ext>
            </c:extLst>
          </c:dPt>
          <c:dPt>
            <c:idx val="14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1FB6-4CA8-B07A-E8132E300E12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00" b="1" i="0" u="none" strike="noStrike" kern="1200" baseline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6F4745E-90DA-478A-BB5F-97566E23BC91}" type="VALUE">
                      <a:rPr lang="en-US" sz="1100">
                        <a:solidFill>
                          <a:srgbClr val="FF0000"/>
                        </a:solidFill>
                      </a:rPr>
                      <a:pPr>
                        <a:defRPr sz="1100" b="1" i="0" u="none" strike="noStrike" kern="1200" baseline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96A-4C63-B0C2-DB787DE480DC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00" b="1" i="0" u="none" strike="noStrike" kern="1200" baseline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050D885-2CB9-4E80-8AC1-3E8BD6C85EC2}" type="VALUE">
                      <a:rPr lang="en-US" sz="1100">
                        <a:solidFill>
                          <a:srgbClr val="FF0000"/>
                        </a:solidFill>
                      </a:rPr>
                      <a:pPr>
                        <a:defRPr sz="1100" b="1" i="0" u="none" strike="noStrike" kern="1200" baseline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96A-4C63-B0C2-DB787DE480DC}"/>
                </c:ext>
              </c:extLst>
            </c:dLbl>
            <c:dLbl>
              <c:idx val="2"/>
              <c:layout>
                <c:manualLayout>
                  <c:x val="0"/>
                  <c:y val="-2.7229083006303457E-3"/>
                </c:manualLayout>
              </c:layout>
              <c:tx>
                <c:rich>
                  <a:bodyPr/>
                  <a:lstStyle/>
                  <a:p>
                    <a:fld id="{30C545F3-CC32-4AF1-BF7C-883699B676E1}" type="VALUE">
                      <a:rPr lang="en-US">
                        <a:solidFill>
                          <a:srgbClr val="00B050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7610196325381237E-2"/>
                      <c:h val="5.4705381514841396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96A-4C63-B0C2-DB787DE480DC}"/>
                </c:ext>
              </c:extLst>
            </c:dLbl>
            <c:dLbl>
              <c:idx val="3"/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C96A-4C63-B0C2-DB787DE480DC}"/>
                </c:ext>
              </c:extLst>
            </c:dLbl>
            <c:dLbl>
              <c:idx val="4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00" b="1" i="0" u="none" strike="noStrike" kern="1200" baseline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B800ED4-190A-416E-8A56-1F85236B12DE}" type="VALUE">
                      <a:rPr lang="en-US" sz="1100">
                        <a:solidFill>
                          <a:srgbClr val="FF0000"/>
                        </a:solidFill>
                      </a:rPr>
                      <a:pPr>
                        <a:defRPr sz="1100" b="1" i="0" u="none" strike="noStrike" kern="1200" baseline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C96A-4C63-B0C2-DB787DE480DC}"/>
                </c:ext>
              </c:extLst>
            </c:dLbl>
            <c:dLbl>
              <c:idx val="6"/>
              <c:layout>
                <c:manualLayout>
                  <c:x val="1.4346590507202126E-3"/>
                  <c:y val="2.144106698608842E-7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00" b="1" i="0" u="none" strike="noStrike" kern="1200" baseline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240543C-CBA7-40B1-B1D4-7BF4905E7E33}" type="VALUE">
                      <a:rPr lang="en-US" sz="1100">
                        <a:solidFill>
                          <a:srgbClr val="FF0000"/>
                        </a:solidFill>
                      </a:rPr>
                      <a:pPr>
                        <a:defRPr sz="1100" b="1" i="0" u="none" strike="noStrike" kern="1200" baseline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C96A-4C63-B0C2-DB787DE480DC}"/>
                </c:ext>
              </c:extLst>
            </c:dLbl>
            <c:dLbl>
              <c:idx val="10"/>
              <c:layout>
                <c:manualLayout>
                  <c:x val="-5.132761032566404E-3"/>
                  <c:y val="2.7234443273048484E-3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00" b="1" i="0" u="none" strike="noStrike" kern="1200" baseline="0">
                        <a:solidFill>
                          <a:srgbClr val="01AB4F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5582206-84E3-4B94-BC8B-2ACEA02058B8}" type="VALUE">
                      <a:rPr lang="en-US">
                        <a:solidFill>
                          <a:srgbClr val="01AB4F"/>
                        </a:solidFill>
                      </a:rPr>
                      <a:pPr>
                        <a:defRPr sz="1100" b="1" i="0" u="none" strike="noStrike" kern="1200" baseline="0">
                          <a:solidFill>
                            <a:srgbClr val="01AB4F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1" i="0" u="none" strike="noStrike" kern="1200" baseline="0">
                      <a:solidFill>
                        <a:srgbClr val="01AB4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C96A-4C63-B0C2-DB787DE480DC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B6BD98F1-CB34-43CC-87C4-E586E87E7060}" type="VALUE">
                      <a:rPr lang="en-US">
                        <a:solidFill>
                          <a:srgbClr val="00B050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3-B263-4DB8-8FC7-5C9CF91BA035}"/>
                </c:ext>
              </c:extLst>
            </c:dLbl>
            <c:dLbl>
              <c:idx val="14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5-1FB6-4CA8-B07A-E8132E300E12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Sheet1!$A$2:$A$17</c:f>
              <c:strCache>
                <c:ptCount val="13"/>
                <c:pt idx="0">
                  <c:v>Non-Ad</c:v>
                </c:pt>
                <c:pt idx="1">
                  <c:v>Tweets</c:v>
                </c:pt>
                <c:pt idx="2">
                  <c:v>Purchase Intent</c:v>
                </c:pt>
                <c:pt idx="3">
                  <c:v>Instore ID POS</c:v>
                </c:pt>
                <c:pt idx="4">
                  <c:v>Instore Sales Demo</c:v>
                </c:pt>
                <c:pt idx="5">
                  <c:v>Instore Rental Demo</c:v>
                </c:pt>
                <c:pt idx="6">
                  <c:v>Website PV</c:v>
                </c:pt>
                <c:pt idx="7">
                  <c:v>Temperature</c:v>
                </c:pt>
                <c:pt idx="8">
                  <c:v>Cumulative Machine Counts</c:v>
                </c:pt>
                <c:pt idx="9">
                  <c:v>Holiday</c:v>
                </c:pt>
                <c:pt idx="10">
                  <c:v>New Year</c:v>
                </c:pt>
                <c:pt idx="11">
                  <c:v>Covid-19</c:v>
                </c:pt>
                <c:pt idx="12">
                  <c:v>Other Base</c:v>
                </c:pt>
              </c:strCache>
            </c:strRef>
          </c:cat>
          <c:val>
            <c:numRef>
              <c:f>Sheet1!$B$2:$B$17</c:f>
              <c:numCache>
                <c:formatCode>0.0%</c:formatCode>
                <c:ptCount val="13"/>
                <c:pt idx="0">
                  <c:v>-9.5389209139512404E-2</c:v>
                </c:pt>
                <c:pt idx="1">
                  <c:v>-9.1344303883676063E-4</c:v>
                </c:pt>
                <c:pt idx="2">
                  <c:v>5.2952592247676976E-3</c:v>
                </c:pt>
                <c:pt idx="3" formatCode="0.00%">
                  <c:v>-4.1209301066849542E-4</c:v>
                </c:pt>
                <c:pt idx="4" formatCode="0.00%">
                  <c:v>-2.8035881776319633E-4</c:v>
                </c:pt>
                <c:pt idx="5">
                  <c:v>-1.1722336997067773E-3</c:v>
                </c:pt>
                <c:pt idx="6">
                  <c:v>-1.1840835951397465E-2</c:v>
                </c:pt>
                <c:pt idx="7">
                  <c:v>-1.7322585148724764E-5</c:v>
                </c:pt>
                <c:pt idx="8">
                  <c:v>-1.5673984890108152E-2</c:v>
                </c:pt>
                <c:pt idx="9">
                  <c:v>-4.4488828411521644E-2</c:v>
                </c:pt>
                <c:pt idx="10">
                  <c:v>8.6952775152630976E-4</c:v>
                </c:pt>
                <c:pt idx="11">
                  <c:v>-2.214814947119971E-2</c:v>
                </c:pt>
                <c:pt idx="12">
                  <c:v>-4.6067462394554989E-3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C96A-4C63-B0C2-DB787DE480D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-485630704"/>
        <c:axId val="-485625808"/>
      </c:barChart>
      <c:catAx>
        <c:axId val="-48563070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85625808"/>
        <c:crosses val="autoZero"/>
        <c:auto val="1"/>
        <c:lblAlgn val="ctr"/>
        <c:lblOffset val="250"/>
        <c:noMultiLvlLbl val="0"/>
      </c:catAx>
      <c:valAx>
        <c:axId val="-485625808"/>
        <c:scaling>
          <c:orientation val="minMax"/>
          <c:max val="5.000000000000001E-2"/>
          <c:min val="-0.30000000000000004"/>
        </c:scaling>
        <c:delete val="1"/>
        <c:axPos val="t"/>
        <c:numFmt formatCode="0.0%" sourceLinked="1"/>
        <c:majorTickMark val="out"/>
        <c:minorTickMark val="none"/>
        <c:tickLblPos val="nextTo"/>
        <c:crossAx val="-485630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8433420986181072"/>
          <c:y val="0.11560144229769337"/>
          <c:w val="0.63681259541321378"/>
          <c:h val="0.8336068141426135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Year 2 vs Year 1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rgbClr val="FF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934E-424A-B88D-8530D6C4A85F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34E-424A-B88D-8530D6C4A85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934E-424A-B88D-8530D6C4A85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934E-424A-B88D-8530D6C4A85F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34E-424A-B88D-8530D6C4A85F}"/>
              </c:ext>
            </c:extLst>
          </c:dPt>
          <c:dPt>
            <c:idx val="5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934E-424A-B88D-8530D6C4A85F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934E-424A-B88D-8530D6C4A85F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934E-424A-B88D-8530D6C4A85F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934E-424A-B88D-8530D6C4A85F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934E-424A-B88D-8530D6C4A85F}"/>
              </c:ext>
            </c:extLst>
          </c:dPt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934E-424A-B88D-8530D6C4A85F}"/>
              </c:ext>
            </c:extLst>
          </c:dPt>
          <c:dPt>
            <c:idx val="11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934E-424A-B88D-8530D6C4A85F}"/>
              </c:ext>
            </c:extLst>
          </c:dPt>
          <c:dPt>
            <c:idx val="13"/>
            <c:invertIfNegative val="0"/>
            <c:bubble3D val="0"/>
            <c:spPr>
              <a:solidFill>
                <a:srgbClr val="01AB4F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DC69-475C-A4DF-EB3DA451DC96}"/>
              </c:ext>
            </c:extLst>
          </c:dPt>
          <c:dPt>
            <c:idx val="14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FA7F-4605-9C7E-825DA23315B0}"/>
              </c:ext>
            </c:extLst>
          </c:dPt>
          <c:dLbls>
            <c:dLbl>
              <c:idx val="0"/>
              <c:layout>
                <c:manualLayout>
                  <c:x val="-1.0266330437608398E-2"/>
                  <c:y val="0"/>
                </c:manualLayout>
              </c:layout>
              <c:tx>
                <c:rich>
                  <a:bodyPr/>
                  <a:lstStyle/>
                  <a:p>
                    <a:fld id="{96198D6D-68F2-4762-A00F-60EFB22C7E4E}" type="VALUE">
                      <a:rPr lang="en-US" sz="1100">
                        <a:solidFill>
                          <a:srgbClr val="FF0000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34E-424A-B88D-8530D6C4A85F}"/>
                </c:ext>
              </c:extLst>
            </c:dLbl>
            <c:dLbl>
              <c:idx val="1"/>
              <c:layout>
                <c:manualLayout>
                  <c:x val="7.944429859963166E-3"/>
                  <c:y val="-8.1688321072259183E-3"/>
                </c:manualLayout>
              </c:layout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34E-424A-B88D-8530D6C4A85F}"/>
                </c:ext>
              </c:extLst>
            </c:dLbl>
            <c:dLbl>
              <c:idx val="2"/>
              <c:layout>
                <c:manualLayout>
                  <c:x val="5.1331652188041045E-3"/>
                  <c:y val="2.1441066981096283E-7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00" b="1" i="0" u="none" strike="noStrike" kern="1200" baseline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A057944-6DD1-492B-BDD3-1D40EDD5CD42}" type="VALUE">
                      <a:rPr lang="en-US" sz="1100">
                        <a:solidFill>
                          <a:srgbClr val="FF0000"/>
                        </a:solidFill>
                      </a:rPr>
                      <a:pPr>
                        <a:defRPr sz="1100" b="1" i="0" u="none" strike="noStrike" kern="1200" baseline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934E-424A-B88D-8530D6C4A85F}"/>
                </c:ext>
              </c:extLst>
            </c:dLbl>
            <c:dLbl>
              <c:idx val="4"/>
              <c:layout>
                <c:manualLayout>
                  <c:x val="4.8440170623833744E-3"/>
                  <c:y val="2.7245163806536039E-3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EC77C0E-B18A-4EC5-ACAD-D7DE28A7CB7E}" type="VALUE">
                      <a:rPr lang="en-US">
                        <a:solidFill>
                          <a:srgbClr val="00B050"/>
                        </a:solidFill>
                      </a:rPr>
                      <a:pPr>
                        <a:defRPr sz="1100" b="1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934E-424A-B88D-8530D6C4A85F}"/>
                </c:ext>
              </c:extLst>
            </c:dLbl>
            <c:dLbl>
              <c:idx val="5"/>
              <c:layout>
                <c:manualLayout>
                  <c:x val="-2.4035549342730695E-3"/>
                  <c:y val="2.7238731486443706E-3"/>
                </c:manualLayout>
              </c:layout>
              <c:tx>
                <c:rich>
                  <a:bodyPr/>
                  <a:lstStyle/>
                  <a:p>
                    <a:fld id="{3B34BE04-3078-4101-A383-4162A9C2041D}" type="VALUE">
                      <a:rPr lang="en-US">
                        <a:solidFill>
                          <a:srgbClr val="00B050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934E-424A-B88D-8530D6C4A85F}"/>
                </c:ext>
              </c:extLst>
            </c:dLbl>
            <c:dLbl>
              <c:idx val="6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00" b="1" i="0" u="none" strike="noStrike" kern="1200" baseline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47BCF12-17E1-4A71-AB4D-746295504370}" type="VALUE">
                      <a:rPr lang="en-US" sz="1100">
                        <a:solidFill>
                          <a:srgbClr val="FF0000"/>
                        </a:solidFill>
                      </a:rPr>
                      <a:pPr>
                        <a:defRPr sz="1100" b="1" i="0" u="none" strike="noStrike" kern="1200" baseline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934E-424A-B88D-8530D6C4A85F}"/>
                </c:ext>
              </c:extLst>
            </c:dLbl>
            <c:dLbl>
              <c:idx val="9"/>
              <c:layout>
                <c:manualLayout>
                  <c:x val="1.3322662914504799E-2"/>
                  <c:y val="8.170332981914245E-3"/>
                </c:manualLayout>
              </c:layout>
              <c:tx>
                <c:rich>
                  <a:bodyPr/>
                  <a:lstStyle/>
                  <a:p>
                    <a:fld id="{A3988D7F-F4FF-4FAD-8233-ED995B431C48}" type="VALUE">
                      <a:rPr lang="en-US">
                        <a:solidFill>
                          <a:srgbClr val="FF0000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934E-424A-B88D-8530D6C4A85F}"/>
                </c:ext>
              </c:extLst>
            </c:dLbl>
            <c:dLbl>
              <c:idx val="11"/>
              <c:layout>
                <c:manualLayout>
                  <c:x val="5.2962865733088421E-3"/>
                  <c:y val="-1.0891847613191145E-2"/>
                </c:manualLayout>
              </c:layout>
              <c:tx>
                <c:rich>
                  <a:bodyPr/>
                  <a:lstStyle/>
                  <a:p>
                    <a:fld id="{37FD7860-7272-473D-A1C3-1D03717CD51F}" type="VALUE">
                      <a:rPr lang="en-US">
                        <a:solidFill>
                          <a:srgbClr val="00B050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0-934E-424A-B88D-8530D6C4A85F}"/>
                </c:ext>
              </c:extLst>
            </c:dLbl>
            <c:dLbl>
              <c:idx val="13"/>
              <c:numFmt formatCode="0.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1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8-DC69-475C-A4DF-EB3DA451DC96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E7084E87-B0AE-44A9-9928-E7E9C81E4EC1}" type="VALUE">
                      <a:rPr lang="en-US">
                        <a:solidFill>
                          <a:srgbClr val="00B050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5-FA7F-4605-9C7E-825DA23315B0}"/>
                </c:ext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Sheet1!$A$2:$A$17</c:f>
              <c:strCache>
                <c:ptCount val="13"/>
                <c:pt idx="0">
                  <c:v>Non- Ad</c:v>
                </c:pt>
                <c:pt idx="1">
                  <c:v>Tweets</c:v>
                </c:pt>
                <c:pt idx="2">
                  <c:v>Purchase Intent</c:v>
                </c:pt>
                <c:pt idx="3">
                  <c:v>Instore ID POS</c:v>
                </c:pt>
                <c:pt idx="4">
                  <c:v>Instore Sales Demo</c:v>
                </c:pt>
                <c:pt idx="5">
                  <c:v>Instore Rental Demo</c:v>
                </c:pt>
                <c:pt idx="6">
                  <c:v>Website PV</c:v>
                </c:pt>
                <c:pt idx="7">
                  <c:v>Temperature</c:v>
                </c:pt>
                <c:pt idx="8">
                  <c:v>Cumulative Machine Counts</c:v>
                </c:pt>
                <c:pt idx="9">
                  <c:v>Holiday</c:v>
                </c:pt>
                <c:pt idx="10">
                  <c:v>New Year</c:v>
                </c:pt>
                <c:pt idx="11">
                  <c:v>Covid-19</c:v>
                </c:pt>
                <c:pt idx="12">
                  <c:v>Other Base</c:v>
                </c:pt>
              </c:strCache>
            </c:strRef>
          </c:cat>
          <c:val>
            <c:numRef>
              <c:f>Sheet1!$B$2:$B$17</c:f>
              <c:numCache>
                <c:formatCode>0.0%</c:formatCode>
                <c:ptCount val="13"/>
                <c:pt idx="0">
                  <c:v>-9.1582268465463343E-2</c:v>
                </c:pt>
                <c:pt idx="1">
                  <c:v>1.9286467495875398E-3</c:v>
                </c:pt>
                <c:pt idx="2">
                  <c:v>-1.5702141806514848E-3</c:v>
                </c:pt>
                <c:pt idx="3">
                  <c:v>-2.676554247308012E-4</c:v>
                </c:pt>
                <c:pt idx="4">
                  <c:v>4.1192636130255663E-4</c:v>
                </c:pt>
                <c:pt idx="5">
                  <c:v>1.0429362895475367E-3</c:v>
                </c:pt>
                <c:pt idx="6">
                  <c:v>-1.6840745308463766E-2</c:v>
                </c:pt>
                <c:pt idx="7">
                  <c:v>-1.5861459148775074E-5</c:v>
                </c:pt>
                <c:pt idx="8">
                  <c:v>-9.1029559214414833E-3</c:v>
                </c:pt>
                <c:pt idx="9">
                  <c:v>-3.3879179502477513E-2</c:v>
                </c:pt>
                <c:pt idx="10">
                  <c:v>-2.1999662852787916E-2</c:v>
                </c:pt>
                <c:pt idx="11">
                  <c:v>7.6339325265660594E-3</c:v>
                </c:pt>
                <c:pt idx="12">
                  <c:v>-1.8923435742765334E-2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934E-424A-B88D-8530D6C4A85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-485630704"/>
        <c:axId val="-485625808"/>
      </c:barChart>
      <c:catAx>
        <c:axId val="-48563070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485625808"/>
        <c:crosses val="autoZero"/>
        <c:auto val="1"/>
        <c:lblAlgn val="ctr"/>
        <c:lblOffset val="250"/>
        <c:noMultiLvlLbl val="0"/>
      </c:catAx>
      <c:valAx>
        <c:axId val="-485625808"/>
        <c:scaling>
          <c:orientation val="minMax"/>
          <c:min val="-0.30000000000000004"/>
        </c:scaling>
        <c:delete val="1"/>
        <c:axPos val="t"/>
        <c:numFmt formatCode="0.0%" sourceLinked="1"/>
        <c:majorTickMark val="out"/>
        <c:minorTickMark val="none"/>
        <c:tickLblPos val="nextTo"/>
        <c:crossAx val="-485630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680" b="1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Incremental Sales(MM)</a:t>
            </a:r>
            <a:endParaRPr lang="en-GB" b="1" dirty="0"/>
          </a:p>
        </c:rich>
      </c:tx>
      <c:layout>
        <c:manualLayout>
          <c:xMode val="edge"/>
          <c:yMode val="edge"/>
          <c:x val="0.43222569298258912"/>
          <c:y val="5.2215062557415141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1.2860419706287162E-2"/>
          <c:y val="0.28934590182125469"/>
          <c:w val="0.9742791605874257"/>
          <c:h val="0.4585387968016476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Static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Sheet1!$B$2:$D$2</c:f>
              <c:numCache>
                <c:formatCode>_ * #,##0.0_ ;_ * \-#,##0.0_ ;_ * "-"??_ ;_ @_ </c:formatCode>
                <c:ptCount val="3"/>
                <c:pt idx="0">
                  <c:v>6.7233681919187998</c:v>
                </c:pt>
                <c:pt idx="1">
                  <c:v>9.8585913645117014</c:v>
                </c:pt>
                <c:pt idx="2">
                  <c:v>7.8563088199904003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E6-4683-BC9E-9FAC349F606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Video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0.10334635707651466"/>
                  <c:y val="4.0952860582919019E-2"/>
                </c:manualLayout>
              </c:layout>
              <c:tx>
                <c:rich>
                  <a:bodyPr/>
                  <a:lstStyle/>
                  <a:p>
                    <a:fld id="{34E4443A-3D57-4A6D-B843-96D7D7D32CBB}" type="VALUE">
                      <a:rPr lang="en-US">
                        <a:solidFill>
                          <a:schemeClr val="accent2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E725-4191-9435-1F3450A0B57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50E-4514-BE3A-21C76FB4DF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Sheet1!$B$1:$D$1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Sheet1!$B$3:$D$3</c:f>
              <c:numCache>
                <c:formatCode>_ * #,##0.0_ ;_ * \-#,##0.0_ ;_ * "-"??_ ;_ @_ </c:formatCode>
                <c:ptCount val="3"/>
                <c:pt idx="0">
                  <c:v>0.13229558091240001</c:v>
                </c:pt>
                <c:pt idx="1">
                  <c:v>0</c:v>
                </c:pt>
                <c:pt idx="2">
                  <c:v>2.7191864082842998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8E6-4683-BC9E-9FAC349F6063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YSS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bg1"/>
              </a:solidFill>
            </a:ln>
          </c:spPr>
          <c:invertIfNegative val="0"/>
          <c:dLbls>
            <c:dLbl>
              <c:idx val="0"/>
              <c:layout>
                <c:manualLayout>
                  <c:x val="0.1033463570765146"/>
                  <c:y val="4.8179835979903956E-3"/>
                </c:manualLayout>
              </c:layout>
              <c:tx>
                <c:rich>
                  <a:bodyPr/>
                  <a:lstStyle/>
                  <a:p>
                    <a:fld id="{F514F432-5A3D-4B71-AA9E-1B4B56DCF6E4}" type="VALUE">
                      <a:rPr lang="en-US">
                        <a:solidFill>
                          <a:srgbClr val="FFC000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725-4191-9435-1F3450A0B577}"/>
                </c:ext>
              </c:extLst>
            </c:dLbl>
            <c:dLbl>
              <c:idx val="1"/>
              <c:layout>
                <c:manualLayout>
                  <c:x val="9.9470868686145353E-2"/>
                  <c:y val="1.204495899497612E-2"/>
                </c:manualLayout>
              </c:layout>
              <c:tx>
                <c:rich>
                  <a:bodyPr/>
                  <a:lstStyle/>
                  <a:p>
                    <a:fld id="{DAA6A3D1-72B2-402B-926A-0AC81B416923}" type="VALUE">
                      <a:rPr lang="en-US">
                        <a:solidFill>
                          <a:srgbClr val="FFC000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E725-4191-9435-1F3450A0B577}"/>
                </c:ext>
              </c:extLst>
            </c:dLbl>
            <c:dLbl>
              <c:idx val="2"/>
              <c:layout>
                <c:manualLayout>
                  <c:x val="9.6887209759232484E-2"/>
                  <c:y val="5.5406811376890561E-2"/>
                </c:manualLayout>
              </c:layout>
              <c:tx>
                <c:rich>
                  <a:bodyPr/>
                  <a:lstStyle/>
                  <a:p>
                    <a:fld id="{2584B48F-B1E3-4138-A913-A05828B63F27}" type="VALUE">
                      <a:rPr lang="en-US">
                        <a:solidFill>
                          <a:srgbClr val="FFC000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E725-4191-9435-1F3450A0B57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Sheet1!$B$1:$D$1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Sheet1!$B$4:$D$4</c:f>
              <c:numCache>
                <c:formatCode>_ * #,##0.0_ ;_ * \-#,##0.0_ ;_ * "-"??_ ;_ @_ </c:formatCode>
                <c:ptCount val="3"/>
                <c:pt idx="0">
                  <c:v>1.0557951110705002</c:v>
                </c:pt>
                <c:pt idx="1">
                  <c:v>0.70993289097299994</c:v>
                </c:pt>
                <c:pt idx="2">
                  <c:v>7.832028559239998E-2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8E6-4683-BC9E-9FAC349F6063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GAW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.1033463570765146"/>
                  <c:y val="-3.613487698492862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725-4191-9435-1F3450A0B577}"/>
                </c:ext>
              </c:extLst>
            </c:dLbl>
            <c:dLbl>
              <c:idx val="1"/>
              <c:layout>
                <c:manualLayout>
                  <c:x val="9.9470868686145353E-2"/>
                  <c:y val="-1.927193439196197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725-4191-9435-1F3450A0B577}"/>
                </c:ext>
              </c:extLst>
            </c:dLbl>
            <c:dLbl>
              <c:idx val="2"/>
              <c:layout>
                <c:manualLayout>
                  <c:x val="9.559538029577605E-2"/>
                  <c:y val="9.6359671959809663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E725-4191-9435-1F3450A0B577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Sheet1!$B$1:$D$1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Sheet1!$B$5:$D$5</c:f>
              <c:numCache>
                <c:formatCode>_ * #,##0.0_ ;_ * \-#,##0.0_ ;_ * "-"??_ ;_ @_ </c:formatCode>
                <c:ptCount val="3"/>
                <c:pt idx="0">
                  <c:v>0.2726377361872</c:v>
                </c:pt>
                <c:pt idx="1">
                  <c:v>0.24183708777579999</c:v>
                </c:pt>
                <c:pt idx="2" formatCode="_ * #,##0.00_ ;_ * \-#,##0.00_ ;_ * &quot;-&quot;??_ ;_ @_ ">
                  <c:v>4.5055704977500007E-2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25-4191-9435-1F3450A0B577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AFF</c:v>
                </c:pt>
              </c:strCache>
            </c:strRef>
          </c:tx>
          <c:invertIfNegative val="0"/>
          <c:dLbls>
            <c:dLbl>
              <c:idx val="0"/>
              <c:tx>
                <c:rich>
                  <a:bodyPr/>
                  <a:lstStyle/>
                  <a:p>
                    <a:fld id="{5F4C7F54-A5B6-4F8A-9376-00B29E62D186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725-4191-9435-1F3450A0B577}"/>
                </c:ext>
              </c:extLst>
            </c:dLbl>
            <c:dLbl>
              <c:idx val="1"/>
              <c:layout>
                <c:manualLayout>
                  <c:x val="9.9470868686145353E-2"/>
                  <c:y val="-5.0588827778900121E-2"/>
                </c:manualLayout>
              </c:layout>
              <c:tx>
                <c:rich>
                  <a:bodyPr/>
                  <a:lstStyle/>
                  <a:p>
                    <a:fld id="{C9047BBC-5035-4FD6-815F-3D0C89F9E40B}" type="VALUE">
                      <a:rPr lang="en-US">
                        <a:solidFill>
                          <a:schemeClr val="accent5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E725-4191-9435-1F3450A0B577}"/>
                </c:ext>
              </c:extLst>
            </c:dLbl>
            <c:dLbl>
              <c:idx val="2"/>
              <c:layout>
                <c:manualLayout>
                  <c:x val="9.3011721368863182E-2"/>
                  <c:y val="-2.4089917989952463E-2"/>
                </c:manualLayout>
              </c:layout>
              <c:tx>
                <c:rich>
                  <a:bodyPr/>
                  <a:lstStyle/>
                  <a:p>
                    <a:fld id="{408375EC-CA7D-4159-B5B7-957176039108}" type="VALUE">
                      <a:rPr lang="en-US">
                        <a:solidFill>
                          <a:schemeClr val="accent5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E725-4191-9435-1F3450A0B577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Sheet1!$B$1:$D$1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Sheet1!$B$6:$D$6</c:f>
              <c:numCache>
                <c:formatCode>_ * #,##0.0_ ;_ * \-#,##0.0_ ;_ * "-"??_ ;_ @_ </c:formatCode>
                <c:ptCount val="3"/>
                <c:pt idx="0">
                  <c:v>1.9515511936855001</c:v>
                </c:pt>
                <c:pt idx="1">
                  <c:v>0.57341341076500019</c:v>
                </c:pt>
                <c:pt idx="2">
                  <c:v>0.19858637663259998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25-4191-9435-1F3450A0B577}"/>
            </c:ext>
          </c:extLst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TV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9.3011721368863182E-2"/>
                  <c:y val="-6.0224794974881042E-2"/>
                </c:manualLayout>
              </c:layout>
              <c:tx>
                <c:rich>
                  <a:bodyPr/>
                  <a:lstStyle/>
                  <a:p>
                    <a:fld id="{439B8D97-7FD5-4975-897C-F2BF32F4AECD}" type="VALUE">
                      <a:rPr lang="en-US">
                        <a:solidFill>
                          <a:schemeClr val="accent6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E725-4191-9435-1F3450A0B577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Sheet1!$B$1:$D$1</c:f>
              <c:strCach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strCache>
            </c:strRef>
          </c:cat>
          <c:val>
            <c:numRef>
              <c:f>Sheet1!$B$7:$D$7</c:f>
              <c:numCache>
                <c:formatCode>_ * #,##0.0_ ;_ * \-#,##0.0_ ;_ * "-"??_ ;_ @_ 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1.7875322023836999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725-4191-9435-1F3450A0B57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8870016"/>
        <c:axId val="118871552"/>
      </c:barChart>
      <c:catAx>
        <c:axId val="1188700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400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871552"/>
        <c:crosses val="autoZero"/>
        <c:auto val="1"/>
        <c:lblAlgn val="ctr"/>
        <c:lblOffset val="100"/>
        <c:noMultiLvlLbl val="0"/>
      </c:catAx>
      <c:valAx>
        <c:axId val="118871552"/>
        <c:scaling>
          <c:orientation val="minMax"/>
        </c:scaling>
        <c:delete val="1"/>
        <c:axPos val="l"/>
        <c:numFmt formatCode="_ * #,##0.0_ ;_ * \-#,##0.0_ ;_ * &quot;-&quot;??_ ;_ @_ " sourceLinked="1"/>
        <c:majorTickMark val="out"/>
        <c:minorTickMark val="none"/>
        <c:tickLblPos val="nextTo"/>
        <c:crossAx val="118870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108692089802695"/>
          <c:y val="0.94478837386414616"/>
          <c:w val="0.37455232260257049"/>
          <c:h val="5.19304957653071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400" b="0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>
              <a:lumMod val="95000"/>
              <a:lumOff val="5000"/>
            </a:schemeClr>
          </a:solidFill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0.04475</cdr:x>
      <cdr:y>0.04706</cdr:y>
    </cdr:from>
    <cdr:to>
      <cdr:x>0.12422</cdr:x>
      <cdr:y>0.12235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5A4DA71B-166E-4264-B8AE-4C6A912DE54F}"/>
            </a:ext>
          </a:extLst>
        </cdr:cNvPr>
        <cdr:cNvSpPr txBox="1"/>
      </cdr:nvSpPr>
      <cdr:spPr>
        <a:xfrm xmlns:a="http://schemas.openxmlformats.org/drawingml/2006/main">
          <a:off x="514909" y="228600"/>
          <a:ext cx="914400" cy="365760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US" sz="1400" b="1" dirty="0">
              <a:latin typeface="Calibri" panose="020F0502020204030204" pitchFamily="34" charset="0"/>
              <a:cs typeface="Calibri" panose="020F0502020204030204" pitchFamily="34" charset="0"/>
            </a:rPr>
            <a:t>4.5%</a:t>
          </a:r>
          <a:endParaRPr lang="en-GB" sz="1400" b="1" dirty="0">
            <a:latin typeface="Calibri" panose="020F0502020204030204" pitchFamily="34" charset="0"/>
            <a:cs typeface="Calibri" panose="020F0502020204030204" pitchFamily="34" charset="0"/>
          </a:endParaRPr>
        </a:p>
      </cdr:txBody>
    </cdr:sp>
  </cdr:relSizeAnchor>
  <cdr:relSizeAnchor xmlns:cdr="http://schemas.openxmlformats.org/drawingml/2006/chartDrawing">
    <cdr:from>
      <cdr:x>0.20317</cdr:x>
      <cdr:y>0.04046</cdr:y>
    </cdr:from>
    <cdr:to>
      <cdr:x>0.28264</cdr:x>
      <cdr:y>0.11635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4EA8CEF4-01C1-469F-B391-5CDD9B41B817}"/>
            </a:ext>
          </a:extLst>
        </cdr:cNvPr>
        <cdr:cNvSpPr txBox="1"/>
      </cdr:nvSpPr>
      <cdr:spPr>
        <a:xfrm xmlns:a="http://schemas.openxmlformats.org/drawingml/2006/main">
          <a:off x="2337741" y="196529"/>
          <a:ext cx="914400" cy="368661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US" sz="1400" b="1" dirty="0">
              <a:latin typeface="Calibri" panose="020F0502020204030204" pitchFamily="34" charset="0"/>
              <a:cs typeface="Calibri" panose="020F0502020204030204" pitchFamily="34" charset="0"/>
            </a:rPr>
            <a:t>5.5%</a:t>
          </a:r>
          <a:endParaRPr lang="en-GB" sz="1400" b="1" dirty="0">
            <a:latin typeface="Calibri" panose="020F0502020204030204" pitchFamily="34" charset="0"/>
            <a:cs typeface="Calibri" panose="020F0502020204030204" pitchFamily="34" charset="0"/>
          </a:endParaRPr>
        </a:p>
      </cdr:txBody>
    </cdr:sp>
  </cdr:relSizeAnchor>
  <cdr:relSizeAnchor xmlns:cdr="http://schemas.openxmlformats.org/drawingml/2006/chartDrawing">
    <cdr:from>
      <cdr:x>0.36449</cdr:x>
      <cdr:y>0.04095</cdr:y>
    </cdr:from>
    <cdr:to>
      <cdr:x>0.44396</cdr:x>
      <cdr:y>0.11624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4EA8CEF4-01C1-469F-B391-5CDD9B41B817}"/>
            </a:ext>
          </a:extLst>
        </cdr:cNvPr>
        <cdr:cNvSpPr txBox="1"/>
      </cdr:nvSpPr>
      <cdr:spPr>
        <a:xfrm xmlns:a="http://schemas.openxmlformats.org/drawingml/2006/main">
          <a:off x="4193858" y="198904"/>
          <a:ext cx="914400" cy="365760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US" sz="1400" b="1" dirty="0">
              <a:latin typeface="Calibri" panose="020F0502020204030204" pitchFamily="34" charset="0"/>
              <a:cs typeface="Calibri" panose="020F0502020204030204" pitchFamily="34" charset="0"/>
            </a:rPr>
            <a:t>6.7%</a:t>
          </a:r>
          <a:endParaRPr lang="en-GB" sz="1400" b="1" dirty="0">
            <a:latin typeface="Calibri" panose="020F0502020204030204" pitchFamily="34" charset="0"/>
            <a:cs typeface="Calibri" panose="020F0502020204030204" pitchFamily="34" charset="0"/>
          </a:endParaRPr>
        </a:p>
      </cdr:txBody>
    </cdr:sp>
  </cdr:relSizeAnchor>
  <cdr:relSizeAnchor xmlns:cdr="http://schemas.openxmlformats.org/drawingml/2006/chartDrawing">
    <cdr:from>
      <cdr:x>0.56298</cdr:x>
      <cdr:y>0.02745</cdr:y>
    </cdr:from>
    <cdr:to>
      <cdr:x>0.64245</cdr:x>
      <cdr:y>0.10275</cdr:y>
    </cdr:to>
    <cdr:sp macro="" textlink="">
      <cdr:nvSpPr>
        <cdr:cNvPr id="11" name="TextBox 1">
          <a:extLst xmlns:a="http://schemas.openxmlformats.org/drawingml/2006/main">
            <a:ext uri="{FF2B5EF4-FFF2-40B4-BE49-F238E27FC236}">
              <a16:creationId xmlns:a16="http://schemas.microsoft.com/office/drawing/2014/main" id="{FF542D68-18D5-4742-A65D-39A3469FEA3E}"/>
            </a:ext>
          </a:extLst>
        </cdr:cNvPr>
        <cdr:cNvSpPr txBox="1"/>
      </cdr:nvSpPr>
      <cdr:spPr>
        <a:xfrm xmlns:a="http://schemas.openxmlformats.org/drawingml/2006/main">
          <a:off x="6477792" y="133351"/>
          <a:ext cx="914400" cy="365760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GB" sz="1400" b="1" dirty="0">
              <a:latin typeface="Calibri" panose="020F0502020204030204" pitchFamily="34" charset="0"/>
              <a:cs typeface="Calibri" panose="020F0502020204030204" pitchFamily="34" charset="0"/>
            </a:rPr>
            <a:t>10.1</a:t>
          </a:r>
        </a:p>
      </cdr:txBody>
    </cdr:sp>
  </cdr:relSizeAnchor>
  <cdr:relSizeAnchor xmlns:cdr="http://schemas.openxmlformats.org/drawingml/2006/chartDrawing">
    <cdr:from>
      <cdr:x>0.7245</cdr:x>
      <cdr:y>0.02636</cdr:y>
    </cdr:from>
    <cdr:to>
      <cdr:x>0.80397</cdr:x>
      <cdr:y>0.10225</cdr:y>
    </cdr:to>
    <cdr:sp macro="" textlink="">
      <cdr:nvSpPr>
        <cdr:cNvPr id="12" name="TextBox 1">
          <a:extLst xmlns:a="http://schemas.openxmlformats.org/drawingml/2006/main">
            <a:ext uri="{FF2B5EF4-FFF2-40B4-BE49-F238E27FC236}">
              <a16:creationId xmlns:a16="http://schemas.microsoft.com/office/drawing/2014/main" id="{1E65FE53-205E-46CE-B506-3167CB58F964}"/>
            </a:ext>
          </a:extLst>
        </cdr:cNvPr>
        <cdr:cNvSpPr txBox="1"/>
      </cdr:nvSpPr>
      <cdr:spPr>
        <a:xfrm xmlns:a="http://schemas.openxmlformats.org/drawingml/2006/main">
          <a:off x="8336187" y="128050"/>
          <a:ext cx="914400" cy="368661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GB" sz="1400" b="1" dirty="0">
              <a:latin typeface="Calibri" panose="020F0502020204030204" pitchFamily="34" charset="0"/>
              <a:cs typeface="Calibri" panose="020F0502020204030204" pitchFamily="34" charset="0"/>
            </a:rPr>
            <a:t>11.4</a:t>
          </a:r>
        </a:p>
      </cdr:txBody>
    </cdr:sp>
  </cdr:relSizeAnchor>
  <cdr:relSizeAnchor xmlns:cdr="http://schemas.openxmlformats.org/drawingml/2006/chartDrawing">
    <cdr:from>
      <cdr:x>0.8733</cdr:x>
      <cdr:y>0.01882</cdr:y>
    </cdr:from>
    <cdr:to>
      <cdr:x>0.95277</cdr:x>
      <cdr:y>0.09412</cdr:y>
    </cdr:to>
    <cdr:sp macro="" textlink="">
      <cdr:nvSpPr>
        <cdr:cNvPr id="13" name="TextBox 1">
          <a:extLst xmlns:a="http://schemas.openxmlformats.org/drawingml/2006/main">
            <a:ext uri="{FF2B5EF4-FFF2-40B4-BE49-F238E27FC236}">
              <a16:creationId xmlns:a16="http://schemas.microsoft.com/office/drawing/2014/main" id="{233115DE-6B69-4B71-8589-19C7CDF13D3E}"/>
            </a:ext>
          </a:extLst>
        </cdr:cNvPr>
        <cdr:cNvSpPr txBox="1"/>
      </cdr:nvSpPr>
      <cdr:spPr>
        <a:xfrm xmlns:a="http://schemas.openxmlformats.org/drawingml/2006/main">
          <a:off x="10048366" y="91440"/>
          <a:ext cx="914400" cy="365760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GB" sz="1400" b="1" dirty="0">
              <a:latin typeface="Calibri" panose="020F0502020204030204" pitchFamily="34" charset="0"/>
              <a:cs typeface="Calibri" panose="020F0502020204030204" pitchFamily="34" charset="0"/>
            </a:rPr>
            <a:t>12.7</a:t>
          </a:r>
        </a:p>
      </cdr:txBody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0.8594</cdr:x>
      <cdr:y>0.45743</cdr:y>
    </cdr:from>
    <cdr:to>
      <cdr:x>0.95122</cdr:x>
      <cdr:y>0.53058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4EF0907B-C6BB-4A60-935D-BA98857621FB}"/>
            </a:ext>
          </a:extLst>
        </cdr:cNvPr>
        <cdr:cNvSpPr/>
      </cdr:nvSpPr>
      <cdr:spPr>
        <a:xfrm xmlns:a="http://schemas.openxmlformats.org/drawingml/2006/main">
          <a:off x="9112313" y="2074835"/>
          <a:ext cx="973572" cy="33180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 sz="1440" b="1" i="0" u="none" strike="noStrike" kern="1200" spc="0" baseline="0">
              <a:solidFill>
                <a:prstClr val="black"/>
              </a:solidFill>
              <a:latin typeface="+mn-lt"/>
              <a:ea typeface="+mn-ea"/>
              <a:cs typeface="+mn-cs"/>
            </a:defRPr>
          </a:pPr>
          <a:r>
            <a:rPr lang="en-US" sz="1600" b="1" dirty="0">
              <a:solidFill>
                <a:schemeClr val="accent6">
                  <a:lumMod val="75000"/>
                </a:schemeClr>
              </a:solidFill>
            </a:rPr>
            <a:t>Efficiency</a:t>
          </a:r>
        </a:p>
      </cdr:txBody>
    </cdr:sp>
  </cdr:relSizeAnchor>
  <cdr:relSizeAnchor xmlns:cdr="http://schemas.openxmlformats.org/drawingml/2006/chartDrawing">
    <cdr:from>
      <cdr:x>0.87398</cdr:x>
      <cdr:y>0.40754</cdr:y>
    </cdr:from>
    <cdr:to>
      <cdr:x>0.88821</cdr:x>
      <cdr:y>0.45743</cdr:y>
    </cdr:to>
    <cdr:cxnSp macro="">
      <cdr:nvCxnSpPr>
        <cdr:cNvPr id="4" name="直線矢印コネクタ 20">
          <a:extLst xmlns:a="http://schemas.openxmlformats.org/drawingml/2006/main">
            <a:ext uri="{FF2B5EF4-FFF2-40B4-BE49-F238E27FC236}">
              <a16:creationId xmlns:a16="http://schemas.microsoft.com/office/drawing/2014/main" id="{3CFD90BD-30D6-47D8-9EA9-10ECB80C9B63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 flipH="1" flipV="1">
          <a:off x="9266905" y="1848539"/>
          <a:ext cx="150882" cy="226296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accent6">
              <a:lumMod val="75000"/>
            </a:schemeClr>
          </a:solidFill>
          <a:tailEnd type="stealth" w="lg" len="lg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11.xml><?xml version="1.0" encoding="utf-8"?>
<c:userShapes xmlns:c="http://schemas.openxmlformats.org/drawingml/2006/chart">
  <cdr:relSizeAnchor xmlns:cdr="http://schemas.openxmlformats.org/drawingml/2006/chartDrawing">
    <cdr:from>
      <cdr:x>0.86711</cdr:x>
      <cdr:y>0.63073</cdr:y>
    </cdr:from>
    <cdr:to>
      <cdr:x>0.95893</cdr:x>
      <cdr:y>0.70388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4EF0907B-C6BB-4A60-935D-BA98857621FB}"/>
            </a:ext>
          </a:extLst>
        </cdr:cNvPr>
        <cdr:cNvSpPr/>
      </cdr:nvSpPr>
      <cdr:spPr>
        <a:xfrm xmlns:a="http://schemas.openxmlformats.org/drawingml/2006/main">
          <a:off x="9193968" y="2860910"/>
          <a:ext cx="973572" cy="33180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 sz="1440" b="1" i="0" u="none" strike="noStrike" kern="1200" spc="0" baseline="0">
              <a:solidFill>
                <a:prstClr val="black"/>
              </a:solidFill>
              <a:latin typeface="+mn-lt"/>
              <a:ea typeface="+mn-ea"/>
              <a:cs typeface="+mn-cs"/>
            </a:defRPr>
          </a:pPr>
          <a:r>
            <a:rPr lang="en-US" sz="1600" b="1" dirty="0">
              <a:solidFill>
                <a:schemeClr val="accent6">
                  <a:lumMod val="75000"/>
                </a:schemeClr>
              </a:solidFill>
            </a:rPr>
            <a:t>Efficiency</a:t>
          </a:r>
        </a:p>
      </cdr:txBody>
    </cdr:sp>
  </cdr:relSizeAnchor>
  <cdr:relSizeAnchor xmlns:cdr="http://schemas.openxmlformats.org/drawingml/2006/chartDrawing">
    <cdr:from>
      <cdr:x>0.88096</cdr:x>
      <cdr:y>0.58033</cdr:y>
    </cdr:from>
    <cdr:to>
      <cdr:x>0.89519</cdr:x>
      <cdr:y>0.63022</cdr:y>
    </cdr:to>
    <cdr:cxnSp macro="">
      <cdr:nvCxnSpPr>
        <cdr:cNvPr id="4" name="直線矢印コネクタ 20">
          <a:extLst xmlns:a="http://schemas.openxmlformats.org/drawingml/2006/main">
            <a:ext uri="{FF2B5EF4-FFF2-40B4-BE49-F238E27FC236}">
              <a16:creationId xmlns:a16="http://schemas.microsoft.com/office/drawing/2014/main" id="{3CFD90BD-30D6-47D8-9EA9-10ECB80C9B63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 flipH="1" flipV="1">
          <a:off x="9340913" y="2632310"/>
          <a:ext cx="150881" cy="226296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accent6">
              <a:lumMod val="75000"/>
            </a:schemeClr>
          </a:solidFill>
          <a:tailEnd type="stealth" w="lg" len="lg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12.xml><?xml version="1.0" encoding="utf-8"?>
<c:userShapes xmlns:c="http://schemas.openxmlformats.org/drawingml/2006/chart">
  <cdr:relSizeAnchor xmlns:cdr="http://schemas.openxmlformats.org/drawingml/2006/chartDrawing">
    <cdr:from>
      <cdr:x>0.86732</cdr:x>
      <cdr:y>0.54673</cdr:y>
    </cdr:from>
    <cdr:to>
      <cdr:x>0.95914</cdr:x>
      <cdr:y>0.61988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4EF0907B-C6BB-4A60-935D-BA98857621FB}"/>
            </a:ext>
          </a:extLst>
        </cdr:cNvPr>
        <cdr:cNvSpPr/>
      </cdr:nvSpPr>
      <cdr:spPr>
        <a:xfrm xmlns:a="http://schemas.openxmlformats.org/drawingml/2006/main">
          <a:off x="9196243" y="2479910"/>
          <a:ext cx="973572" cy="33180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 sz="1440" b="1" i="0" u="none" strike="noStrike" kern="1200" spc="0" baseline="0">
              <a:solidFill>
                <a:prstClr val="black"/>
              </a:solidFill>
              <a:latin typeface="+mn-lt"/>
              <a:ea typeface="+mn-ea"/>
              <a:cs typeface="+mn-cs"/>
            </a:defRPr>
          </a:pPr>
          <a:r>
            <a:rPr lang="en-US" sz="1600" b="1" dirty="0">
              <a:solidFill>
                <a:schemeClr val="accent6">
                  <a:lumMod val="75000"/>
                </a:schemeClr>
              </a:solidFill>
            </a:rPr>
            <a:t>Efficiency</a:t>
          </a:r>
        </a:p>
      </cdr:txBody>
    </cdr:sp>
  </cdr:relSizeAnchor>
  <cdr:relSizeAnchor xmlns:cdr="http://schemas.openxmlformats.org/drawingml/2006/chartDrawing">
    <cdr:from>
      <cdr:x>0.90252</cdr:x>
      <cdr:y>0.5</cdr:y>
    </cdr:from>
    <cdr:to>
      <cdr:x>0.91675</cdr:x>
      <cdr:y>0.54989</cdr:y>
    </cdr:to>
    <cdr:cxnSp macro="">
      <cdr:nvCxnSpPr>
        <cdr:cNvPr id="4" name="直線矢印コネクタ 20">
          <a:extLst xmlns:a="http://schemas.openxmlformats.org/drawingml/2006/main">
            <a:ext uri="{FF2B5EF4-FFF2-40B4-BE49-F238E27FC236}">
              <a16:creationId xmlns:a16="http://schemas.microsoft.com/office/drawing/2014/main" id="{3CFD90BD-30D6-47D8-9EA9-10ECB80C9B63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 flipH="1" flipV="1">
          <a:off x="9569513" y="2267950"/>
          <a:ext cx="150882" cy="226296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accent6">
              <a:lumMod val="75000"/>
            </a:schemeClr>
          </a:solidFill>
          <a:tailEnd type="stealth" w="lg" len="lg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13.xml><?xml version="1.0" encoding="utf-8"?>
<c:userShapes xmlns:c="http://schemas.openxmlformats.org/drawingml/2006/chart">
  <cdr:relSizeAnchor xmlns:cdr="http://schemas.openxmlformats.org/drawingml/2006/chartDrawing">
    <cdr:from>
      <cdr:x>0.87225</cdr:x>
      <cdr:y>0.54673</cdr:y>
    </cdr:from>
    <cdr:to>
      <cdr:x>0.96407</cdr:x>
      <cdr:y>0.61988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4EF0907B-C6BB-4A60-935D-BA98857621FB}"/>
            </a:ext>
          </a:extLst>
        </cdr:cNvPr>
        <cdr:cNvSpPr/>
      </cdr:nvSpPr>
      <cdr:spPr>
        <a:xfrm xmlns:a="http://schemas.openxmlformats.org/drawingml/2006/main">
          <a:off x="9248559" y="2479910"/>
          <a:ext cx="973572" cy="33180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 sz="1440" b="1" i="0" u="none" strike="noStrike" kern="1200" spc="0" baseline="0">
              <a:solidFill>
                <a:prstClr val="black"/>
              </a:solidFill>
              <a:latin typeface="+mn-lt"/>
              <a:ea typeface="+mn-ea"/>
              <a:cs typeface="+mn-cs"/>
            </a:defRPr>
          </a:pPr>
          <a:r>
            <a:rPr lang="en-US" sz="1600" b="1" dirty="0">
              <a:solidFill>
                <a:schemeClr val="accent6">
                  <a:lumMod val="75000"/>
                </a:schemeClr>
              </a:solidFill>
            </a:rPr>
            <a:t>Efficiency</a:t>
          </a:r>
        </a:p>
      </cdr:txBody>
    </cdr:sp>
  </cdr:relSizeAnchor>
  <cdr:relSizeAnchor xmlns:cdr="http://schemas.openxmlformats.org/drawingml/2006/chartDrawing">
    <cdr:from>
      <cdr:x>0.90252</cdr:x>
      <cdr:y>0.47505</cdr:y>
    </cdr:from>
    <cdr:to>
      <cdr:x>0.91675</cdr:x>
      <cdr:y>0.52494</cdr:y>
    </cdr:to>
    <cdr:cxnSp macro="">
      <cdr:nvCxnSpPr>
        <cdr:cNvPr id="4" name="直線矢印コネクタ 20">
          <a:extLst xmlns:a="http://schemas.openxmlformats.org/drawingml/2006/main">
            <a:ext uri="{FF2B5EF4-FFF2-40B4-BE49-F238E27FC236}">
              <a16:creationId xmlns:a16="http://schemas.microsoft.com/office/drawing/2014/main" id="{3CFD90BD-30D6-47D8-9EA9-10ECB80C9B63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 flipH="1" flipV="1">
          <a:off x="9569513" y="2154802"/>
          <a:ext cx="150881" cy="226296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accent6">
              <a:lumMod val="75000"/>
            </a:schemeClr>
          </a:solidFill>
          <a:tailEnd type="stealth" w="lg" len="lg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14.xml><?xml version="1.0" encoding="utf-8"?>
<c:userShapes xmlns:c="http://schemas.openxmlformats.org/drawingml/2006/chart">
  <cdr:relSizeAnchor xmlns:cdr="http://schemas.openxmlformats.org/drawingml/2006/chartDrawing">
    <cdr:from>
      <cdr:x>0.88874</cdr:x>
      <cdr:y>0.29474</cdr:y>
    </cdr:from>
    <cdr:to>
      <cdr:x>0.98056</cdr:x>
      <cdr:y>0.36789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4EF0907B-C6BB-4A60-935D-BA98857621FB}"/>
            </a:ext>
          </a:extLst>
        </cdr:cNvPr>
        <cdr:cNvSpPr/>
      </cdr:nvSpPr>
      <cdr:spPr>
        <a:xfrm xmlns:a="http://schemas.openxmlformats.org/drawingml/2006/main">
          <a:off x="9423315" y="1336910"/>
          <a:ext cx="973572" cy="33180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 sz="1440" b="1" i="0" u="none" strike="noStrike" kern="1200" spc="0" baseline="0">
              <a:solidFill>
                <a:prstClr val="black"/>
              </a:solidFill>
              <a:latin typeface="+mn-lt"/>
              <a:ea typeface="+mn-ea"/>
              <a:cs typeface="+mn-cs"/>
            </a:defRPr>
          </a:pPr>
          <a:r>
            <a:rPr lang="en-US" sz="1600" b="1" dirty="0">
              <a:solidFill>
                <a:schemeClr val="accent6">
                  <a:lumMod val="75000"/>
                </a:schemeClr>
              </a:solidFill>
            </a:rPr>
            <a:t>Efficiency</a:t>
          </a:r>
        </a:p>
      </cdr:txBody>
    </cdr:sp>
  </cdr:relSizeAnchor>
  <cdr:relSizeAnchor xmlns:cdr="http://schemas.openxmlformats.org/drawingml/2006/chartDrawing">
    <cdr:from>
      <cdr:x>0.89534</cdr:x>
      <cdr:y>0.3656</cdr:y>
    </cdr:from>
    <cdr:to>
      <cdr:x>0.9169</cdr:x>
      <cdr:y>0.41233</cdr:y>
    </cdr:to>
    <cdr:cxnSp macro="">
      <cdr:nvCxnSpPr>
        <cdr:cNvPr id="4" name="直線矢印コネクタ 20">
          <a:extLst xmlns:a="http://schemas.openxmlformats.org/drawingml/2006/main">
            <a:ext uri="{FF2B5EF4-FFF2-40B4-BE49-F238E27FC236}">
              <a16:creationId xmlns:a16="http://schemas.microsoft.com/office/drawing/2014/main" id="{3CFD90BD-30D6-47D8-9EA9-10ECB80C9B63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 flipH="1">
          <a:off x="9493313" y="1658348"/>
          <a:ext cx="228602" cy="211962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accent6">
              <a:lumMod val="75000"/>
            </a:schemeClr>
          </a:solidFill>
          <a:tailEnd type="stealth" w="lg" len="lg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15.xml><?xml version="1.0" encoding="utf-8"?>
<c:userShapes xmlns:c="http://schemas.openxmlformats.org/drawingml/2006/chart">
  <cdr:relSizeAnchor xmlns:cdr="http://schemas.openxmlformats.org/drawingml/2006/chartDrawing">
    <cdr:from>
      <cdr:x>0.6805</cdr:x>
      <cdr:y>0.27467</cdr:y>
    </cdr:from>
    <cdr:to>
      <cdr:x>0.75576</cdr:x>
      <cdr:y>0.35069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2221076" y="789066"/>
          <a:ext cx="245660" cy="21836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GB" sz="1100" dirty="0"/>
        </a:p>
      </cdr:txBody>
    </cdr:sp>
  </cdr:relSizeAnchor>
</c:userShapes>
</file>

<file path=ppt/drawings/drawing16.xml><?xml version="1.0" encoding="utf-8"?>
<c:userShapes xmlns:c="http://schemas.openxmlformats.org/drawingml/2006/chart">
  <cdr:relSizeAnchor xmlns:cdr="http://schemas.openxmlformats.org/drawingml/2006/chartDrawing">
    <cdr:from>
      <cdr:x>0.6805</cdr:x>
      <cdr:y>0.27467</cdr:y>
    </cdr:from>
    <cdr:to>
      <cdr:x>0.75576</cdr:x>
      <cdr:y>0.35069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2221076" y="789066"/>
          <a:ext cx="245660" cy="21836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GB" sz="1100" dirty="0"/>
        </a:p>
      </cdr:txBody>
    </cdr:sp>
  </cdr:relSizeAnchor>
</c:userShapes>
</file>

<file path=ppt/drawings/drawing17.xml><?xml version="1.0" encoding="utf-8"?>
<c:userShapes xmlns:c="http://schemas.openxmlformats.org/drawingml/2006/chart">
  <cdr:relSizeAnchor xmlns:cdr="http://schemas.openxmlformats.org/drawingml/2006/chartDrawing">
    <cdr:from>
      <cdr:x>0.6805</cdr:x>
      <cdr:y>0.27467</cdr:y>
    </cdr:from>
    <cdr:to>
      <cdr:x>0.75576</cdr:x>
      <cdr:y>0.35069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2221076" y="789066"/>
          <a:ext cx="245660" cy="21836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GB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0.04475</cdr:x>
      <cdr:y>0.04706</cdr:y>
    </cdr:from>
    <cdr:to>
      <cdr:x>0.12422</cdr:x>
      <cdr:y>0.12235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5A4DA71B-166E-4264-B8AE-4C6A912DE54F}"/>
            </a:ext>
          </a:extLst>
        </cdr:cNvPr>
        <cdr:cNvSpPr txBox="1"/>
      </cdr:nvSpPr>
      <cdr:spPr>
        <a:xfrm xmlns:a="http://schemas.openxmlformats.org/drawingml/2006/main">
          <a:off x="514909" y="228600"/>
          <a:ext cx="914400" cy="365760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US" sz="1400" b="1" dirty="0">
              <a:latin typeface="Calibri" panose="020F0502020204030204" pitchFamily="34" charset="0"/>
              <a:cs typeface="Calibri" panose="020F0502020204030204" pitchFamily="34" charset="0"/>
            </a:rPr>
            <a:t>3.0%</a:t>
          </a:r>
          <a:endParaRPr lang="en-GB" sz="1400" b="1" dirty="0">
            <a:latin typeface="Calibri" panose="020F0502020204030204" pitchFamily="34" charset="0"/>
            <a:cs typeface="Calibri" panose="020F0502020204030204" pitchFamily="34" charset="0"/>
          </a:endParaRPr>
        </a:p>
      </cdr:txBody>
    </cdr:sp>
  </cdr:relSizeAnchor>
  <cdr:relSizeAnchor xmlns:cdr="http://schemas.openxmlformats.org/drawingml/2006/chartDrawing">
    <cdr:from>
      <cdr:x>0.20317</cdr:x>
      <cdr:y>0.04046</cdr:y>
    </cdr:from>
    <cdr:to>
      <cdr:x>0.28264</cdr:x>
      <cdr:y>0.11635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4EA8CEF4-01C1-469F-B391-5CDD9B41B817}"/>
            </a:ext>
          </a:extLst>
        </cdr:cNvPr>
        <cdr:cNvSpPr txBox="1"/>
      </cdr:nvSpPr>
      <cdr:spPr>
        <a:xfrm xmlns:a="http://schemas.openxmlformats.org/drawingml/2006/main">
          <a:off x="2337741" y="196529"/>
          <a:ext cx="914400" cy="368661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US" sz="1400" b="1" dirty="0">
              <a:latin typeface="Calibri" panose="020F0502020204030204" pitchFamily="34" charset="0"/>
              <a:cs typeface="Calibri" panose="020F0502020204030204" pitchFamily="34" charset="0"/>
            </a:rPr>
            <a:t>4.8%</a:t>
          </a:r>
          <a:endParaRPr lang="en-GB" sz="1400" b="1" dirty="0">
            <a:latin typeface="Calibri" panose="020F0502020204030204" pitchFamily="34" charset="0"/>
            <a:cs typeface="Calibri" panose="020F0502020204030204" pitchFamily="34" charset="0"/>
          </a:endParaRPr>
        </a:p>
      </cdr:txBody>
    </cdr:sp>
  </cdr:relSizeAnchor>
  <cdr:relSizeAnchor xmlns:cdr="http://schemas.openxmlformats.org/drawingml/2006/chartDrawing">
    <cdr:from>
      <cdr:x>0.36449</cdr:x>
      <cdr:y>0.04095</cdr:y>
    </cdr:from>
    <cdr:to>
      <cdr:x>0.44396</cdr:x>
      <cdr:y>0.11624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4EA8CEF4-01C1-469F-B391-5CDD9B41B817}"/>
            </a:ext>
          </a:extLst>
        </cdr:cNvPr>
        <cdr:cNvSpPr txBox="1"/>
      </cdr:nvSpPr>
      <cdr:spPr>
        <a:xfrm xmlns:a="http://schemas.openxmlformats.org/drawingml/2006/main">
          <a:off x="4193858" y="198904"/>
          <a:ext cx="914400" cy="365760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US" sz="1400" b="1" dirty="0">
              <a:latin typeface="Calibri" panose="020F0502020204030204" pitchFamily="34" charset="0"/>
              <a:cs typeface="Calibri" panose="020F0502020204030204" pitchFamily="34" charset="0"/>
            </a:rPr>
            <a:t>4.1%</a:t>
          </a:r>
          <a:endParaRPr lang="en-GB" sz="1400" b="1" dirty="0">
            <a:latin typeface="Calibri" panose="020F0502020204030204" pitchFamily="34" charset="0"/>
            <a:cs typeface="Calibri" panose="020F0502020204030204" pitchFamily="34" charset="0"/>
          </a:endParaRPr>
        </a:p>
      </cdr:txBody>
    </cdr:sp>
  </cdr:relSizeAnchor>
  <cdr:relSizeAnchor xmlns:cdr="http://schemas.openxmlformats.org/drawingml/2006/chartDrawing">
    <cdr:from>
      <cdr:x>0.56298</cdr:x>
      <cdr:y>0.02745</cdr:y>
    </cdr:from>
    <cdr:to>
      <cdr:x>0.64245</cdr:x>
      <cdr:y>0.10275</cdr:y>
    </cdr:to>
    <cdr:sp macro="" textlink="">
      <cdr:nvSpPr>
        <cdr:cNvPr id="11" name="TextBox 1">
          <a:extLst xmlns:a="http://schemas.openxmlformats.org/drawingml/2006/main">
            <a:ext uri="{FF2B5EF4-FFF2-40B4-BE49-F238E27FC236}">
              <a16:creationId xmlns:a16="http://schemas.microsoft.com/office/drawing/2014/main" id="{FF542D68-18D5-4742-A65D-39A3469FEA3E}"/>
            </a:ext>
          </a:extLst>
        </cdr:cNvPr>
        <cdr:cNvSpPr txBox="1"/>
      </cdr:nvSpPr>
      <cdr:spPr>
        <a:xfrm xmlns:a="http://schemas.openxmlformats.org/drawingml/2006/main">
          <a:off x="6477792" y="133351"/>
          <a:ext cx="914400" cy="365760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GB" sz="1400" b="1" dirty="0">
              <a:latin typeface="Calibri" panose="020F0502020204030204" pitchFamily="34" charset="0"/>
              <a:cs typeface="Calibri" panose="020F0502020204030204" pitchFamily="34" charset="0"/>
            </a:rPr>
            <a:t>6.7</a:t>
          </a:r>
        </a:p>
      </cdr:txBody>
    </cdr:sp>
  </cdr:relSizeAnchor>
  <cdr:relSizeAnchor xmlns:cdr="http://schemas.openxmlformats.org/drawingml/2006/chartDrawing">
    <cdr:from>
      <cdr:x>0.7245</cdr:x>
      <cdr:y>0.02636</cdr:y>
    </cdr:from>
    <cdr:to>
      <cdr:x>0.80397</cdr:x>
      <cdr:y>0.10225</cdr:y>
    </cdr:to>
    <cdr:sp macro="" textlink="">
      <cdr:nvSpPr>
        <cdr:cNvPr id="12" name="TextBox 1">
          <a:extLst xmlns:a="http://schemas.openxmlformats.org/drawingml/2006/main">
            <a:ext uri="{FF2B5EF4-FFF2-40B4-BE49-F238E27FC236}">
              <a16:creationId xmlns:a16="http://schemas.microsoft.com/office/drawing/2014/main" id="{1E65FE53-205E-46CE-B506-3167CB58F964}"/>
            </a:ext>
          </a:extLst>
        </cdr:cNvPr>
        <cdr:cNvSpPr txBox="1"/>
      </cdr:nvSpPr>
      <cdr:spPr>
        <a:xfrm xmlns:a="http://schemas.openxmlformats.org/drawingml/2006/main">
          <a:off x="8336187" y="128050"/>
          <a:ext cx="914400" cy="368661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GB" sz="1400" b="1" dirty="0">
              <a:latin typeface="Calibri" panose="020F0502020204030204" pitchFamily="34" charset="0"/>
              <a:cs typeface="Calibri" panose="020F0502020204030204" pitchFamily="34" charset="0"/>
            </a:rPr>
            <a:t>9.8</a:t>
          </a:r>
        </a:p>
      </cdr:txBody>
    </cdr:sp>
  </cdr:relSizeAnchor>
  <cdr:relSizeAnchor xmlns:cdr="http://schemas.openxmlformats.org/drawingml/2006/chartDrawing">
    <cdr:from>
      <cdr:x>0.8733</cdr:x>
      <cdr:y>0.01882</cdr:y>
    </cdr:from>
    <cdr:to>
      <cdr:x>0.95277</cdr:x>
      <cdr:y>0.09412</cdr:y>
    </cdr:to>
    <cdr:sp macro="" textlink="">
      <cdr:nvSpPr>
        <cdr:cNvPr id="13" name="TextBox 1">
          <a:extLst xmlns:a="http://schemas.openxmlformats.org/drawingml/2006/main">
            <a:ext uri="{FF2B5EF4-FFF2-40B4-BE49-F238E27FC236}">
              <a16:creationId xmlns:a16="http://schemas.microsoft.com/office/drawing/2014/main" id="{233115DE-6B69-4B71-8589-19C7CDF13D3E}"/>
            </a:ext>
          </a:extLst>
        </cdr:cNvPr>
        <cdr:cNvSpPr txBox="1"/>
      </cdr:nvSpPr>
      <cdr:spPr>
        <a:xfrm xmlns:a="http://schemas.openxmlformats.org/drawingml/2006/main">
          <a:off x="10048366" y="91440"/>
          <a:ext cx="914400" cy="365760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GB" sz="1400" b="1" dirty="0">
              <a:latin typeface="Calibri" panose="020F0502020204030204" pitchFamily="34" charset="0"/>
              <a:cs typeface="Calibri" panose="020F0502020204030204" pitchFamily="34" charset="0"/>
            </a:rPr>
            <a:t>7.9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0.04475</cdr:x>
      <cdr:y>0.04706</cdr:y>
    </cdr:from>
    <cdr:to>
      <cdr:x>0.12422</cdr:x>
      <cdr:y>0.12235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5A4DA71B-166E-4264-B8AE-4C6A912DE54F}"/>
            </a:ext>
          </a:extLst>
        </cdr:cNvPr>
        <cdr:cNvSpPr txBox="1"/>
      </cdr:nvSpPr>
      <cdr:spPr>
        <a:xfrm xmlns:a="http://schemas.openxmlformats.org/drawingml/2006/main">
          <a:off x="514909" y="228600"/>
          <a:ext cx="914400" cy="365760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US" sz="1400" b="1" dirty="0">
              <a:latin typeface="Calibri" panose="020F0502020204030204" pitchFamily="34" charset="0"/>
              <a:cs typeface="Calibri" panose="020F0502020204030204" pitchFamily="34" charset="0"/>
            </a:rPr>
            <a:t>0.1%</a:t>
          </a:r>
          <a:endParaRPr lang="en-GB" sz="1400" b="1" dirty="0">
            <a:latin typeface="Calibri" panose="020F0502020204030204" pitchFamily="34" charset="0"/>
            <a:cs typeface="Calibri" panose="020F0502020204030204" pitchFamily="34" charset="0"/>
          </a:endParaRPr>
        </a:p>
      </cdr:txBody>
    </cdr:sp>
  </cdr:relSizeAnchor>
  <cdr:relSizeAnchor xmlns:cdr="http://schemas.openxmlformats.org/drawingml/2006/chartDrawing">
    <cdr:from>
      <cdr:x>0.20317</cdr:x>
      <cdr:y>0.04046</cdr:y>
    </cdr:from>
    <cdr:to>
      <cdr:x>0.28264</cdr:x>
      <cdr:y>0.11635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4EA8CEF4-01C1-469F-B391-5CDD9B41B817}"/>
            </a:ext>
          </a:extLst>
        </cdr:cNvPr>
        <cdr:cNvSpPr txBox="1"/>
      </cdr:nvSpPr>
      <cdr:spPr>
        <a:xfrm xmlns:a="http://schemas.openxmlformats.org/drawingml/2006/main">
          <a:off x="2337741" y="196529"/>
          <a:ext cx="914400" cy="368661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GB" sz="1400" b="1" dirty="0">
              <a:latin typeface="Calibri" panose="020F0502020204030204" pitchFamily="34" charset="0"/>
              <a:cs typeface="Calibri" panose="020F0502020204030204" pitchFamily="34" charset="0"/>
            </a:rPr>
            <a:t>-</a:t>
          </a:r>
        </a:p>
      </cdr:txBody>
    </cdr:sp>
  </cdr:relSizeAnchor>
  <cdr:relSizeAnchor xmlns:cdr="http://schemas.openxmlformats.org/drawingml/2006/chartDrawing">
    <cdr:from>
      <cdr:x>0.36449</cdr:x>
      <cdr:y>0.04095</cdr:y>
    </cdr:from>
    <cdr:to>
      <cdr:x>0.44396</cdr:x>
      <cdr:y>0.11624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4EA8CEF4-01C1-469F-B391-5CDD9B41B817}"/>
            </a:ext>
          </a:extLst>
        </cdr:cNvPr>
        <cdr:cNvSpPr txBox="1"/>
      </cdr:nvSpPr>
      <cdr:spPr>
        <a:xfrm xmlns:a="http://schemas.openxmlformats.org/drawingml/2006/main">
          <a:off x="4193858" y="198904"/>
          <a:ext cx="914400" cy="365760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US" sz="1400" b="1" dirty="0">
              <a:latin typeface="Calibri" panose="020F0502020204030204" pitchFamily="34" charset="0"/>
              <a:cs typeface="Calibri" panose="020F0502020204030204" pitchFamily="34" charset="0"/>
            </a:rPr>
            <a:t>1.4%</a:t>
          </a:r>
          <a:endParaRPr lang="en-GB" sz="1400" b="1" dirty="0">
            <a:latin typeface="Calibri" panose="020F0502020204030204" pitchFamily="34" charset="0"/>
            <a:cs typeface="Calibri" panose="020F0502020204030204" pitchFamily="34" charset="0"/>
          </a:endParaRPr>
        </a:p>
      </cdr:txBody>
    </cdr:sp>
  </cdr:relSizeAnchor>
  <cdr:relSizeAnchor xmlns:cdr="http://schemas.openxmlformats.org/drawingml/2006/chartDrawing">
    <cdr:from>
      <cdr:x>0.56298</cdr:x>
      <cdr:y>0.02745</cdr:y>
    </cdr:from>
    <cdr:to>
      <cdr:x>0.64245</cdr:x>
      <cdr:y>0.10275</cdr:y>
    </cdr:to>
    <cdr:sp macro="" textlink="">
      <cdr:nvSpPr>
        <cdr:cNvPr id="11" name="TextBox 1">
          <a:extLst xmlns:a="http://schemas.openxmlformats.org/drawingml/2006/main">
            <a:ext uri="{FF2B5EF4-FFF2-40B4-BE49-F238E27FC236}">
              <a16:creationId xmlns:a16="http://schemas.microsoft.com/office/drawing/2014/main" id="{FF542D68-18D5-4742-A65D-39A3469FEA3E}"/>
            </a:ext>
          </a:extLst>
        </cdr:cNvPr>
        <cdr:cNvSpPr txBox="1"/>
      </cdr:nvSpPr>
      <cdr:spPr>
        <a:xfrm xmlns:a="http://schemas.openxmlformats.org/drawingml/2006/main">
          <a:off x="6477792" y="133351"/>
          <a:ext cx="914400" cy="365760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GB" sz="1400" b="1" dirty="0">
              <a:latin typeface="Calibri" panose="020F0502020204030204" pitchFamily="34" charset="0"/>
              <a:cs typeface="Calibri" panose="020F0502020204030204" pitchFamily="34" charset="0"/>
            </a:rPr>
            <a:t>0.1</a:t>
          </a:r>
        </a:p>
      </cdr:txBody>
    </cdr:sp>
  </cdr:relSizeAnchor>
  <cdr:relSizeAnchor xmlns:cdr="http://schemas.openxmlformats.org/drawingml/2006/chartDrawing">
    <cdr:from>
      <cdr:x>0.7245</cdr:x>
      <cdr:y>0.02636</cdr:y>
    </cdr:from>
    <cdr:to>
      <cdr:x>0.80397</cdr:x>
      <cdr:y>0.10225</cdr:y>
    </cdr:to>
    <cdr:sp macro="" textlink="">
      <cdr:nvSpPr>
        <cdr:cNvPr id="12" name="TextBox 1">
          <a:extLst xmlns:a="http://schemas.openxmlformats.org/drawingml/2006/main">
            <a:ext uri="{FF2B5EF4-FFF2-40B4-BE49-F238E27FC236}">
              <a16:creationId xmlns:a16="http://schemas.microsoft.com/office/drawing/2014/main" id="{1E65FE53-205E-46CE-B506-3167CB58F964}"/>
            </a:ext>
          </a:extLst>
        </cdr:cNvPr>
        <cdr:cNvSpPr txBox="1"/>
      </cdr:nvSpPr>
      <cdr:spPr>
        <a:xfrm xmlns:a="http://schemas.openxmlformats.org/drawingml/2006/main">
          <a:off x="8336187" y="128050"/>
          <a:ext cx="914400" cy="368661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GB" sz="1400" b="1" dirty="0">
              <a:latin typeface="Calibri" panose="020F0502020204030204" pitchFamily="34" charset="0"/>
              <a:cs typeface="Calibri" panose="020F0502020204030204" pitchFamily="34" charset="0"/>
            </a:rPr>
            <a:t>-</a:t>
          </a:r>
        </a:p>
      </cdr:txBody>
    </cdr:sp>
  </cdr:relSizeAnchor>
  <cdr:relSizeAnchor xmlns:cdr="http://schemas.openxmlformats.org/drawingml/2006/chartDrawing">
    <cdr:from>
      <cdr:x>0.8733</cdr:x>
      <cdr:y>0.01882</cdr:y>
    </cdr:from>
    <cdr:to>
      <cdr:x>0.95277</cdr:x>
      <cdr:y>0.09412</cdr:y>
    </cdr:to>
    <cdr:sp macro="" textlink="">
      <cdr:nvSpPr>
        <cdr:cNvPr id="13" name="TextBox 1">
          <a:extLst xmlns:a="http://schemas.openxmlformats.org/drawingml/2006/main">
            <a:ext uri="{FF2B5EF4-FFF2-40B4-BE49-F238E27FC236}">
              <a16:creationId xmlns:a16="http://schemas.microsoft.com/office/drawing/2014/main" id="{233115DE-6B69-4B71-8589-19C7CDF13D3E}"/>
            </a:ext>
          </a:extLst>
        </cdr:cNvPr>
        <cdr:cNvSpPr txBox="1"/>
      </cdr:nvSpPr>
      <cdr:spPr>
        <a:xfrm xmlns:a="http://schemas.openxmlformats.org/drawingml/2006/main">
          <a:off x="10048366" y="91440"/>
          <a:ext cx="914400" cy="365760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GB" sz="1400" b="1" dirty="0">
              <a:latin typeface="Calibri" panose="020F0502020204030204" pitchFamily="34" charset="0"/>
              <a:cs typeface="Calibri" panose="020F0502020204030204" pitchFamily="34" charset="0"/>
            </a:rPr>
            <a:t>2.7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0.04475</cdr:x>
      <cdr:y>0.04706</cdr:y>
    </cdr:from>
    <cdr:to>
      <cdr:x>0.12422</cdr:x>
      <cdr:y>0.12235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5A4DA71B-166E-4264-B8AE-4C6A912DE54F}"/>
            </a:ext>
          </a:extLst>
        </cdr:cNvPr>
        <cdr:cNvSpPr txBox="1"/>
      </cdr:nvSpPr>
      <cdr:spPr>
        <a:xfrm xmlns:a="http://schemas.openxmlformats.org/drawingml/2006/main">
          <a:off x="514909" y="228600"/>
          <a:ext cx="914400" cy="365760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US" sz="1400" b="1" dirty="0">
              <a:latin typeface="Calibri" panose="020F0502020204030204" pitchFamily="34" charset="0"/>
              <a:cs typeface="Calibri" panose="020F0502020204030204" pitchFamily="34" charset="0"/>
            </a:rPr>
            <a:t>95.5%</a:t>
          </a:r>
          <a:endParaRPr lang="en-GB" sz="1400" b="1" dirty="0">
            <a:latin typeface="Calibri" panose="020F0502020204030204" pitchFamily="34" charset="0"/>
            <a:cs typeface="Calibri" panose="020F0502020204030204" pitchFamily="34" charset="0"/>
          </a:endParaRPr>
        </a:p>
      </cdr:txBody>
    </cdr:sp>
  </cdr:relSizeAnchor>
  <cdr:relSizeAnchor xmlns:cdr="http://schemas.openxmlformats.org/drawingml/2006/chartDrawing">
    <cdr:from>
      <cdr:x>0.20317</cdr:x>
      <cdr:y>0.04046</cdr:y>
    </cdr:from>
    <cdr:to>
      <cdr:x>0.28264</cdr:x>
      <cdr:y>0.11635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4EA8CEF4-01C1-469F-B391-5CDD9B41B817}"/>
            </a:ext>
          </a:extLst>
        </cdr:cNvPr>
        <cdr:cNvSpPr txBox="1"/>
      </cdr:nvSpPr>
      <cdr:spPr>
        <a:xfrm xmlns:a="http://schemas.openxmlformats.org/drawingml/2006/main">
          <a:off x="2337741" y="196529"/>
          <a:ext cx="914400" cy="368661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US" sz="1400" b="1" dirty="0">
              <a:latin typeface="Calibri" panose="020F0502020204030204" pitchFamily="34" charset="0"/>
              <a:cs typeface="Calibri" panose="020F0502020204030204" pitchFamily="34" charset="0"/>
            </a:rPr>
            <a:t>94.5%</a:t>
          </a:r>
          <a:endParaRPr lang="en-GB" sz="1400" b="1" dirty="0">
            <a:latin typeface="Calibri" panose="020F0502020204030204" pitchFamily="34" charset="0"/>
            <a:cs typeface="Calibri" panose="020F0502020204030204" pitchFamily="34" charset="0"/>
          </a:endParaRPr>
        </a:p>
      </cdr:txBody>
    </cdr:sp>
  </cdr:relSizeAnchor>
  <cdr:relSizeAnchor xmlns:cdr="http://schemas.openxmlformats.org/drawingml/2006/chartDrawing">
    <cdr:from>
      <cdr:x>0.36449</cdr:x>
      <cdr:y>0.04095</cdr:y>
    </cdr:from>
    <cdr:to>
      <cdr:x>0.44396</cdr:x>
      <cdr:y>0.11624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4EA8CEF4-01C1-469F-B391-5CDD9B41B817}"/>
            </a:ext>
          </a:extLst>
        </cdr:cNvPr>
        <cdr:cNvSpPr txBox="1"/>
      </cdr:nvSpPr>
      <cdr:spPr>
        <a:xfrm xmlns:a="http://schemas.openxmlformats.org/drawingml/2006/main">
          <a:off x="4193858" y="198904"/>
          <a:ext cx="914400" cy="365760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US" sz="1400" b="1" dirty="0">
              <a:latin typeface="Calibri" panose="020F0502020204030204" pitchFamily="34" charset="0"/>
              <a:cs typeface="Calibri" panose="020F0502020204030204" pitchFamily="34" charset="0"/>
            </a:rPr>
            <a:t>93.3%</a:t>
          </a:r>
          <a:endParaRPr lang="en-GB" sz="1400" b="1" dirty="0">
            <a:latin typeface="Calibri" panose="020F0502020204030204" pitchFamily="34" charset="0"/>
            <a:cs typeface="Calibri" panose="020F0502020204030204" pitchFamily="34" charset="0"/>
          </a:endParaRPr>
        </a:p>
      </cdr:txBody>
    </cdr:sp>
  </cdr:relSizeAnchor>
  <cdr:relSizeAnchor xmlns:cdr="http://schemas.openxmlformats.org/drawingml/2006/chartDrawing">
    <cdr:from>
      <cdr:x>0.56298</cdr:x>
      <cdr:y>0.02745</cdr:y>
    </cdr:from>
    <cdr:to>
      <cdr:x>0.64245</cdr:x>
      <cdr:y>0.10275</cdr:y>
    </cdr:to>
    <cdr:sp macro="" textlink="">
      <cdr:nvSpPr>
        <cdr:cNvPr id="11" name="TextBox 1">
          <a:extLst xmlns:a="http://schemas.openxmlformats.org/drawingml/2006/main">
            <a:ext uri="{FF2B5EF4-FFF2-40B4-BE49-F238E27FC236}">
              <a16:creationId xmlns:a16="http://schemas.microsoft.com/office/drawing/2014/main" id="{FF542D68-18D5-4742-A65D-39A3469FEA3E}"/>
            </a:ext>
          </a:extLst>
        </cdr:cNvPr>
        <cdr:cNvSpPr txBox="1"/>
      </cdr:nvSpPr>
      <cdr:spPr>
        <a:xfrm xmlns:a="http://schemas.openxmlformats.org/drawingml/2006/main">
          <a:off x="6477792" y="133351"/>
          <a:ext cx="914400" cy="365760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GB" sz="1400" b="1" dirty="0">
              <a:latin typeface="Calibri" panose="020F0502020204030204" pitchFamily="34" charset="0"/>
              <a:cs typeface="Calibri" panose="020F0502020204030204" pitchFamily="34" charset="0"/>
            </a:rPr>
            <a:t>217.3</a:t>
          </a:r>
        </a:p>
      </cdr:txBody>
    </cdr:sp>
  </cdr:relSizeAnchor>
  <cdr:relSizeAnchor xmlns:cdr="http://schemas.openxmlformats.org/drawingml/2006/chartDrawing">
    <cdr:from>
      <cdr:x>0.7245</cdr:x>
      <cdr:y>0.02636</cdr:y>
    </cdr:from>
    <cdr:to>
      <cdr:x>0.80397</cdr:x>
      <cdr:y>0.10225</cdr:y>
    </cdr:to>
    <cdr:sp macro="" textlink="">
      <cdr:nvSpPr>
        <cdr:cNvPr id="12" name="TextBox 1">
          <a:extLst xmlns:a="http://schemas.openxmlformats.org/drawingml/2006/main">
            <a:ext uri="{FF2B5EF4-FFF2-40B4-BE49-F238E27FC236}">
              <a16:creationId xmlns:a16="http://schemas.microsoft.com/office/drawing/2014/main" id="{1E65FE53-205E-46CE-B506-3167CB58F964}"/>
            </a:ext>
          </a:extLst>
        </cdr:cNvPr>
        <cdr:cNvSpPr txBox="1"/>
      </cdr:nvSpPr>
      <cdr:spPr>
        <a:xfrm xmlns:a="http://schemas.openxmlformats.org/drawingml/2006/main">
          <a:off x="8336187" y="128050"/>
          <a:ext cx="914400" cy="368661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GB" sz="1400" b="1" dirty="0">
              <a:latin typeface="Calibri" panose="020F0502020204030204" pitchFamily="34" charset="0"/>
              <a:cs typeface="Calibri" panose="020F0502020204030204" pitchFamily="34" charset="0"/>
            </a:rPr>
            <a:t>195.6</a:t>
          </a:r>
        </a:p>
      </cdr:txBody>
    </cdr:sp>
  </cdr:relSizeAnchor>
  <cdr:relSizeAnchor xmlns:cdr="http://schemas.openxmlformats.org/drawingml/2006/chartDrawing">
    <cdr:from>
      <cdr:x>0.8733</cdr:x>
      <cdr:y>0.01882</cdr:y>
    </cdr:from>
    <cdr:to>
      <cdr:x>0.95277</cdr:x>
      <cdr:y>0.09412</cdr:y>
    </cdr:to>
    <cdr:sp macro="" textlink="">
      <cdr:nvSpPr>
        <cdr:cNvPr id="13" name="TextBox 1">
          <a:extLst xmlns:a="http://schemas.openxmlformats.org/drawingml/2006/main">
            <a:ext uri="{FF2B5EF4-FFF2-40B4-BE49-F238E27FC236}">
              <a16:creationId xmlns:a16="http://schemas.microsoft.com/office/drawing/2014/main" id="{233115DE-6B69-4B71-8589-19C7CDF13D3E}"/>
            </a:ext>
          </a:extLst>
        </cdr:cNvPr>
        <cdr:cNvSpPr txBox="1"/>
      </cdr:nvSpPr>
      <cdr:spPr>
        <a:xfrm xmlns:a="http://schemas.openxmlformats.org/drawingml/2006/main">
          <a:off x="10048366" y="91440"/>
          <a:ext cx="914400" cy="365760"/>
        </a:xfrm>
        <a:prstGeom xmlns:a="http://schemas.openxmlformats.org/drawingml/2006/main" prst="rect">
          <a:avLst/>
        </a:prstGeom>
        <a:ln xmlns:a="http://schemas.openxmlformats.org/drawingml/2006/main" w="19050">
          <a:solidFill>
            <a:schemeClr val="tx1"/>
          </a:solidFill>
          <a:prstDash val="dash"/>
        </a:ln>
      </cdr:spPr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/>
          </a:pPr>
          <a:r>
            <a:rPr lang="en-GB" sz="1400" b="1" dirty="0">
              <a:latin typeface="Calibri" panose="020F0502020204030204" pitchFamily="34" charset="0"/>
              <a:cs typeface="Calibri" panose="020F0502020204030204" pitchFamily="34" charset="0"/>
            </a:rPr>
            <a:t>176.7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0.6805</cdr:x>
      <cdr:y>0.27467</cdr:y>
    </cdr:from>
    <cdr:to>
      <cdr:x>0.75576</cdr:x>
      <cdr:y>0.35069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2221076" y="789066"/>
          <a:ext cx="245660" cy="21836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GB" sz="1100" dirty="0"/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0.6805</cdr:x>
      <cdr:y>0.27467</cdr:y>
    </cdr:from>
    <cdr:to>
      <cdr:x>0.75576</cdr:x>
      <cdr:y>0.35069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2221076" y="789066"/>
          <a:ext cx="245660" cy="21836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GB" sz="1100" dirty="0"/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0.6805</cdr:x>
      <cdr:y>0.27467</cdr:y>
    </cdr:from>
    <cdr:to>
      <cdr:x>0.75576</cdr:x>
      <cdr:y>0.35069</cdr:y>
    </cdr:to>
    <cdr:sp macro="" textlink="">
      <cdr:nvSpPr>
        <cdr:cNvPr id="6" name="TextBox 5"/>
        <cdr:cNvSpPr txBox="1"/>
      </cdr:nvSpPr>
      <cdr:spPr>
        <a:xfrm xmlns:a="http://schemas.openxmlformats.org/drawingml/2006/main">
          <a:off x="2221076" y="789066"/>
          <a:ext cx="245660" cy="21836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GB" sz="1100" dirty="0"/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0.84503</cdr:x>
      <cdr:y>0.5032</cdr:y>
    </cdr:from>
    <cdr:to>
      <cdr:x>0.93685</cdr:x>
      <cdr:y>0.57635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4EF0907B-C6BB-4A60-935D-BA98857621FB}"/>
            </a:ext>
          </a:extLst>
        </cdr:cNvPr>
        <cdr:cNvSpPr/>
      </cdr:nvSpPr>
      <cdr:spPr>
        <a:xfrm xmlns:a="http://schemas.openxmlformats.org/drawingml/2006/main">
          <a:off x="8959913" y="2282464"/>
          <a:ext cx="973572" cy="33180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 sz="1440" b="1" i="0" u="none" strike="noStrike" kern="1200" spc="0" baseline="0">
              <a:solidFill>
                <a:prstClr val="black"/>
              </a:solidFill>
              <a:latin typeface="+mn-lt"/>
              <a:ea typeface="+mn-ea"/>
              <a:cs typeface="+mn-cs"/>
            </a:defRPr>
          </a:pPr>
          <a:r>
            <a:rPr lang="en-US" sz="1600" b="1" dirty="0">
              <a:solidFill>
                <a:schemeClr val="accent6">
                  <a:lumMod val="75000"/>
                </a:schemeClr>
              </a:solidFill>
            </a:rPr>
            <a:t>Efficiency</a:t>
          </a:r>
        </a:p>
      </cdr:txBody>
    </cdr:sp>
  </cdr:relSizeAnchor>
  <cdr:relSizeAnchor xmlns:cdr="http://schemas.openxmlformats.org/drawingml/2006/chartDrawing">
    <cdr:from>
      <cdr:x>0.8594</cdr:x>
      <cdr:y>0.45011</cdr:y>
    </cdr:from>
    <cdr:to>
      <cdr:x>0.87363</cdr:x>
      <cdr:y>0.5</cdr:y>
    </cdr:to>
    <cdr:cxnSp macro="">
      <cdr:nvCxnSpPr>
        <cdr:cNvPr id="4" name="直線矢印コネクタ 20">
          <a:extLst xmlns:a="http://schemas.openxmlformats.org/drawingml/2006/main">
            <a:ext uri="{FF2B5EF4-FFF2-40B4-BE49-F238E27FC236}">
              <a16:creationId xmlns:a16="http://schemas.microsoft.com/office/drawing/2014/main" id="{3CFD90BD-30D6-47D8-9EA9-10ECB80C9B63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 flipH="1" flipV="1">
          <a:off x="9112313" y="2041654"/>
          <a:ext cx="150882" cy="226296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accent6">
              <a:lumMod val="75000"/>
            </a:schemeClr>
          </a:solidFill>
          <a:tailEnd type="stealth" w="lg" len="lg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0.84503</cdr:x>
      <cdr:y>0.54673</cdr:y>
    </cdr:from>
    <cdr:to>
      <cdr:x>0.93685</cdr:x>
      <cdr:y>0.61988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4EF0907B-C6BB-4A60-935D-BA98857621FB}"/>
            </a:ext>
          </a:extLst>
        </cdr:cNvPr>
        <cdr:cNvSpPr/>
      </cdr:nvSpPr>
      <cdr:spPr>
        <a:xfrm xmlns:a="http://schemas.openxmlformats.org/drawingml/2006/main">
          <a:off x="8959913" y="2479910"/>
          <a:ext cx="973572" cy="33180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 sz="1440" b="1" i="0" u="none" strike="noStrike" kern="1200" spc="0" baseline="0">
              <a:solidFill>
                <a:prstClr val="black"/>
              </a:solidFill>
              <a:latin typeface="+mn-lt"/>
              <a:ea typeface="+mn-ea"/>
              <a:cs typeface="+mn-cs"/>
            </a:defRPr>
          </a:pPr>
          <a:r>
            <a:rPr lang="en-US" sz="1600" b="1" dirty="0">
              <a:solidFill>
                <a:schemeClr val="accent6">
                  <a:lumMod val="75000"/>
                </a:schemeClr>
              </a:solidFill>
            </a:rPr>
            <a:t>Efficiency</a:t>
          </a:r>
        </a:p>
      </cdr:txBody>
    </cdr:sp>
  </cdr:relSizeAnchor>
  <cdr:relSizeAnchor xmlns:cdr="http://schemas.openxmlformats.org/drawingml/2006/chartDrawing">
    <cdr:from>
      <cdr:x>0.85961</cdr:x>
      <cdr:y>0.50449</cdr:y>
    </cdr:from>
    <cdr:to>
      <cdr:x>0.87384</cdr:x>
      <cdr:y>0.55438</cdr:y>
    </cdr:to>
    <cdr:cxnSp macro="">
      <cdr:nvCxnSpPr>
        <cdr:cNvPr id="4" name="直線矢印コネクタ 20">
          <a:extLst xmlns:a="http://schemas.openxmlformats.org/drawingml/2006/main">
            <a:ext uri="{FF2B5EF4-FFF2-40B4-BE49-F238E27FC236}">
              <a16:creationId xmlns:a16="http://schemas.microsoft.com/office/drawing/2014/main" id="{3CFD90BD-30D6-47D8-9EA9-10ECB80C9B63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 flipH="1" flipV="1">
          <a:off x="9114490" y="2288304"/>
          <a:ext cx="150881" cy="226296"/>
        </a:xfrm>
        <a:prstGeom xmlns:a="http://schemas.openxmlformats.org/drawingml/2006/main" prst="straightConnector1">
          <a:avLst/>
        </a:prstGeom>
        <a:ln xmlns:a="http://schemas.openxmlformats.org/drawingml/2006/main" w="25400">
          <a:solidFill>
            <a:schemeClr val="accent6">
              <a:lumMod val="75000"/>
            </a:schemeClr>
          </a:solidFill>
          <a:tailEnd type="stealth" w="lg" len="lg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D5B6F-AE06-4CDB-8680-AE5F8FDCF9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63B02-48B4-433F-BA06-ECB587B5899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1952F-490C-4728-9FE1-5800A431243E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6379B-91B5-4674-9DB9-FBB8F12263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B844A-DD43-4091-B3A9-6A535AB082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3BA4A-8650-46E2-992A-4B41E8868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203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B1DD2-0DE1-48F8-9FBF-2774A195291D}" type="datetimeFigureOut">
              <a:rPr lang="en-US" smtClean="0"/>
              <a:t>06/01/22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685800"/>
            <a:ext cx="6032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F143B-7D66-4A66-84BD-D97BF5DF26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90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Pr>
        <a:solidFill>
          <a:srgbClr val="F4D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escafé® Dolce Gusto® kapszulás kávégépek - NESCAFÉ® Dolce Gusto®">
            <a:extLst>
              <a:ext uri="{FF2B5EF4-FFF2-40B4-BE49-F238E27FC236}">
                <a16:creationId xmlns:a16="http://schemas.microsoft.com/office/drawing/2014/main" id="{62347691-FE3C-4AA0-9660-D3C1891F816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74"/>
          <a:stretch/>
        </p:blipFill>
        <p:spPr bwMode="auto">
          <a:xfrm>
            <a:off x="-3969" y="0"/>
            <a:ext cx="120697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E5787E6-1789-4FF3-97D4-EF0123D2ED2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31" y="228600"/>
            <a:ext cx="2294882" cy="781037"/>
          </a:xfrm>
          <a:prstGeom prst="rect">
            <a:avLst/>
          </a:prstGeom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C43D939-2813-4927-A9DE-EF31D1359F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499" y="133350"/>
            <a:ext cx="3110357" cy="174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01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rgbClr val="F4D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B69DDA4D-03A0-4471-82B1-F5A20C70A91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7" r="38005"/>
          <a:stretch/>
        </p:blipFill>
        <p:spPr bwMode="auto">
          <a:xfrm>
            <a:off x="-17577" y="0"/>
            <a:ext cx="120873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74BDCE5-5F43-46C4-832B-E9FF32CE1BC0}"/>
              </a:ext>
            </a:extLst>
          </p:cNvPr>
          <p:cNvSpPr/>
          <p:nvPr userDrawn="1"/>
        </p:nvSpPr>
        <p:spPr>
          <a:xfrm>
            <a:off x="0" y="0"/>
            <a:ext cx="12069762" cy="6858000"/>
          </a:xfrm>
          <a:prstGeom prst="rect">
            <a:avLst/>
          </a:prstGeom>
          <a:solidFill>
            <a:srgbClr val="1E0A0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7F88A7-280E-432C-BA03-D37FB4BA272F}"/>
              </a:ext>
            </a:extLst>
          </p:cNvPr>
          <p:cNvSpPr txBox="1"/>
          <p:nvPr userDrawn="1"/>
        </p:nvSpPr>
        <p:spPr>
          <a:xfrm>
            <a:off x="3215482" y="2209801"/>
            <a:ext cx="5638800" cy="2438400"/>
          </a:xfrm>
          <a:prstGeom prst="rect">
            <a:avLst/>
          </a:prstGeom>
          <a:solidFill>
            <a:srgbClr val="332019"/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7200" b="1" i="1" dirty="0">
                <a:solidFill>
                  <a:schemeClr val="bg1"/>
                </a:solidFill>
                <a:cs typeface="Futura Condensed ExtraBold" panose="020B0602020204020303" pitchFamily="34" charset="-79"/>
              </a:rPr>
              <a:t>Thank You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4B6D8D-DAE1-431A-8B45-7BE1BD958994}"/>
              </a:ext>
            </a:extLst>
          </p:cNvPr>
          <p:cNvSpPr/>
          <p:nvPr userDrawn="1"/>
        </p:nvSpPr>
        <p:spPr>
          <a:xfrm>
            <a:off x="3215482" y="2209800"/>
            <a:ext cx="5638800" cy="243840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48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rgbClr val="F4D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>
            <a:extLst>
              <a:ext uri="{FF2B5EF4-FFF2-40B4-BE49-F238E27FC236}">
                <a16:creationId xmlns:a16="http://schemas.microsoft.com/office/drawing/2014/main" id="{1705B63C-6E7F-40E3-8455-87B7C703482D}"/>
              </a:ext>
            </a:extLst>
          </p:cNvPr>
          <p:cNvSpPr/>
          <p:nvPr userDrawn="1"/>
        </p:nvSpPr>
        <p:spPr>
          <a:xfrm flipH="1" flipV="1">
            <a:off x="4663281" y="0"/>
            <a:ext cx="725408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4460929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4168895 w 5638800"/>
              <a:gd name="connsiteY2" fmla="*/ 48006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8800" h="6858000">
                <a:moveTo>
                  <a:pt x="0" y="0"/>
                </a:moveTo>
                <a:lnTo>
                  <a:pt x="5638800" y="0"/>
                </a:lnTo>
                <a:lnTo>
                  <a:pt x="4168895" y="48006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864F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B45B5ED7-9B4D-4CCE-A272-4B8A6961086A}"/>
              </a:ext>
            </a:extLst>
          </p:cNvPr>
          <p:cNvSpPr/>
          <p:nvPr userDrawn="1"/>
        </p:nvSpPr>
        <p:spPr>
          <a:xfrm flipH="1" flipV="1">
            <a:off x="5272881" y="0"/>
            <a:ext cx="6796882" cy="6858000"/>
          </a:xfrm>
          <a:custGeom>
            <a:avLst/>
            <a:gdLst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5638800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  <a:gd name="connsiteX0" fmla="*/ 0 w 5638800"/>
              <a:gd name="connsiteY0" fmla="*/ 0 h 6858000"/>
              <a:gd name="connsiteX1" fmla="*/ 5638800 w 5638800"/>
              <a:gd name="connsiteY1" fmla="*/ 0 h 6858000"/>
              <a:gd name="connsiteX2" fmla="*/ 4460929 w 5638800"/>
              <a:gd name="connsiteY2" fmla="*/ 6858000 h 6858000"/>
              <a:gd name="connsiteX3" fmla="*/ 0 w 5638800"/>
              <a:gd name="connsiteY3" fmla="*/ 6858000 h 6858000"/>
              <a:gd name="connsiteX4" fmla="*/ 0 w 56388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8800" h="6858000">
                <a:moveTo>
                  <a:pt x="0" y="0"/>
                </a:moveTo>
                <a:lnTo>
                  <a:pt x="5638800" y="0"/>
                </a:lnTo>
                <a:lnTo>
                  <a:pt x="446092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1E0A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0F2C0EED-2CBD-49B5-AA3B-8042554500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6919" y="190500"/>
            <a:ext cx="64770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23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6655C7B-8BA0-4F8B-93EB-A94E5B249855}"/>
              </a:ext>
            </a:extLst>
          </p:cNvPr>
          <p:cNvSpPr/>
          <p:nvPr userDrawn="1"/>
        </p:nvSpPr>
        <p:spPr>
          <a:xfrm>
            <a:off x="-1" y="0"/>
            <a:ext cx="12069763" cy="1100380"/>
          </a:xfrm>
          <a:prstGeom prst="rect">
            <a:avLst/>
          </a:prstGeom>
          <a:solidFill>
            <a:srgbClr val="F4D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1C3D8C-02B6-4230-8F2C-4A9C7B3F7F33}"/>
              </a:ext>
            </a:extLst>
          </p:cNvPr>
          <p:cNvSpPr/>
          <p:nvPr userDrawn="1"/>
        </p:nvSpPr>
        <p:spPr>
          <a:xfrm>
            <a:off x="-1" y="6597136"/>
            <a:ext cx="12069763" cy="260864"/>
          </a:xfrm>
          <a:prstGeom prst="rect">
            <a:avLst/>
          </a:prstGeom>
          <a:solidFill>
            <a:srgbClr val="F4D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b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05655" y="6602668"/>
            <a:ext cx="576072" cy="365125"/>
          </a:xfrm>
          <a:prstGeom prst="rect">
            <a:avLst/>
          </a:prstGeom>
        </p:spPr>
        <p:txBody>
          <a:bodyPr/>
          <a:lstStyle>
            <a:lvl1pPr>
              <a:defRPr lang="en-US" sz="1000" b="0" smtClean="0">
                <a:solidFill>
                  <a:schemeClr val="accent1"/>
                </a:solidFill>
              </a:defRPr>
            </a:lvl1pPr>
          </a:lstStyle>
          <a:p>
            <a:fld id="{4C2143BD-DDDC-4030-AFD1-D2DD3F00D3B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84881" y="164815"/>
            <a:ext cx="9922976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772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6F83D20-4F50-4713-9AD7-08B4A11C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069" y="6602668"/>
            <a:ext cx="2532888" cy="365125"/>
          </a:xfrm>
          <a:prstGeom prst="rect">
            <a:avLst/>
          </a:prstGeom>
        </p:spPr>
        <p:txBody>
          <a:bodyPr/>
          <a:lstStyle>
            <a:lvl1pPr>
              <a:defRPr lang="en-US" sz="1000" b="0" smtClean="0">
                <a:solidFill>
                  <a:schemeClr val="accent1"/>
                </a:solidFill>
              </a:defRPr>
            </a:lvl1pPr>
          </a:lstStyle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A7631B4-031E-4E9C-904A-FDAA77D8772D}"/>
              </a:ext>
            </a:extLst>
          </p:cNvPr>
          <p:cNvGrpSpPr/>
          <p:nvPr userDrawn="1"/>
        </p:nvGrpSpPr>
        <p:grpSpPr>
          <a:xfrm>
            <a:off x="10974185" y="137747"/>
            <a:ext cx="1076287" cy="883335"/>
            <a:chOff x="10977375" y="137745"/>
            <a:chExt cx="1166440" cy="957326"/>
          </a:xfrm>
        </p:grpSpPr>
        <p:pic>
          <p:nvPicPr>
            <p:cNvPr id="18" name="Picture 2" descr="\\SONY\Users\Nivas\Desktop\analytic-edge\logo.png">
              <a:extLst>
                <a:ext uri="{FF2B5EF4-FFF2-40B4-BE49-F238E27FC236}">
                  <a16:creationId xmlns:a16="http://schemas.microsoft.com/office/drawing/2014/main" id="{BCF27C50-DEA2-424A-9413-590FF176E7E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447"/>
            <a:stretch/>
          </p:blipFill>
          <p:spPr bwMode="auto">
            <a:xfrm>
              <a:off x="10977375" y="1017501"/>
              <a:ext cx="1166440" cy="77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520A3F-0138-4D2A-A1D1-EB55C3757CD1}"/>
                </a:ext>
              </a:extLst>
            </p:cNvPr>
            <p:cNvGrpSpPr/>
            <p:nvPr userDrawn="1"/>
          </p:nvGrpSpPr>
          <p:grpSpPr>
            <a:xfrm>
              <a:off x="11237063" y="137745"/>
              <a:ext cx="564483" cy="844228"/>
              <a:chOff x="5120481" y="994341"/>
              <a:chExt cx="2861072" cy="4278953"/>
            </a:xfrm>
          </p:grpSpPr>
          <p:sp>
            <p:nvSpPr>
              <p:cNvPr id="31" name="Rectangle 1">
                <a:extLst>
                  <a:ext uri="{FF2B5EF4-FFF2-40B4-BE49-F238E27FC236}">
                    <a16:creationId xmlns:a16="http://schemas.microsoft.com/office/drawing/2014/main" id="{A93A369D-10FE-4FAB-94CC-569AF6E4219F}"/>
                  </a:ext>
                </a:extLst>
              </p:cNvPr>
              <p:cNvSpPr/>
              <p:nvPr userDrawn="1"/>
            </p:nvSpPr>
            <p:spPr>
              <a:xfrm>
                <a:off x="5120482" y="5045175"/>
                <a:ext cx="2505868" cy="166679"/>
              </a:xfrm>
              <a:custGeom>
                <a:avLst/>
                <a:gdLst>
                  <a:gd name="connsiteX0" fmla="*/ 0 w 484632"/>
                  <a:gd name="connsiteY0" fmla="*/ 0 h 45719"/>
                  <a:gd name="connsiteX1" fmla="*/ 484632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4151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391763 w 484632"/>
                  <a:gd name="connsiteY1" fmla="*/ 14287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8913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52753"/>
                  <a:gd name="connsiteX1" fmla="*/ 448913 w 484632"/>
                  <a:gd name="connsiteY1" fmla="*/ 7034 h 52753"/>
                  <a:gd name="connsiteX2" fmla="*/ 484632 w 484632"/>
                  <a:gd name="connsiteY2" fmla="*/ 52753 h 52753"/>
                  <a:gd name="connsiteX3" fmla="*/ 0 w 484632"/>
                  <a:gd name="connsiteY3" fmla="*/ 52753 h 52753"/>
                  <a:gd name="connsiteX4" fmla="*/ 0 w 484632"/>
                  <a:gd name="connsiteY4" fmla="*/ 0 h 52753"/>
                  <a:gd name="connsiteX0" fmla="*/ 0 w 484632"/>
                  <a:gd name="connsiteY0" fmla="*/ 0 h 51748"/>
                  <a:gd name="connsiteX1" fmla="*/ 448913 w 484632"/>
                  <a:gd name="connsiteY1" fmla="*/ 6029 h 51748"/>
                  <a:gd name="connsiteX2" fmla="*/ 484632 w 484632"/>
                  <a:gd name="connsiteY2" fmla="*/ 51748 h 51748"/>
                  <a:gd name="connsiteX3" fmla="*/ 0 w 484632"/>
                  <a:gd name="connsiteY3" fmla="*/ 51748 h 51748"/>
                  <a:gd name="connsiteX4" fmla="*/ 0 w 484632"/>
                  <a:gd name="connsiteY4" fmla="*/ 0 h 51748"/>
                  <a:gd name="connsiteX0" fmla="*/ 0 w 484632"/>
                  <a:gd name="connsiteY0" fmla="*/ 0 h 48733"/>
                  <a:gd name="connsiteX1" fmla="*/ 448913 w 484632"/>
                  <a:gd name="connsiteY1" fmla="*/ 3014 h 48733"/>
                  <a:gd name="connsiteX2" fmla="*/ 484632 w 484632"/>
                  <a:gd name="connsiteY2" fmla="*/ 48733 h 48733"/>
                  <a:gd name="connsiteX3" fmla="*/ 0 w 484632"/>
                  <a:gd name="connsiteY3" fmla="*/ 48733 h 48733"/>
                  <a:gd name="connsiteX4" fmla="*/ 0 w 484632"/>
                  <a:gd name="connsiteY4" fmla="*/ 0 h 48733"/>
                  <a:gd name="connsiteX0" fmla="*/ 0 w 485848"/>
                  <a:gd name="connsiteY0" fmla="*/ 0 h 52752"/>
                  <a:gd name="connsiteX1" fmla="*/ 450129 w 485848"/>
                  <a:gd name="connsiteY1" fmla="*/ 7033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  <a:gd name="connsiteX0" fmla="*/ 0 w 485848"/>
                  <a:gd name="connsiteY0" fmla="*/ 0 h 52752"/>
                  <a:gd name="connsiteX1" fmla="*/ 469965 w 485848"/>
                  <a:gd name="connsiteY1" fmla="*/ 3265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848" h="52752">
                    <a:moveTo>
                      <a:pt x="0" y="0"/>
                    </a:moveTo>
                    <a:lnTo>
                      <a:pt x="469965" y="3265"/>
                    </a:lnTo>
                    <a:lnTo>
                      <a:pt x="485848" y="52752"/>
                    </a:lnTo>
                    <a:lnTo>
                      <a:pt x="1216" y="52752"/>
                    </a:lnTo>
                    <a:cubicBezTo>
                      <a:pt x="811" y="35168"/>
                      <a:pt x="405" y="17584"/>
                      <a:pt x="0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 w="635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782" dirty="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EBF839C-7FE3-46CA-9753-1B1FCC7AB3AA}"/>
                  </a:ext>
                </a:extLst>
              </p:cNvPr>
              <p:cNvGrpSpPr/>
              <p:nvPr userDrawn="1"/>
            </p:nvGrpSpPr>
            <p:grpSpPr>
              <a:xfrm>
                <a:off x="5120481" y="994341"/>
                <a:ext cx="2861072" cy="4278953"/>
                <a:chOff x="38056887" y="3186057"/>
                <a:chExt cx="603100" cy="901982"/>
              </a:xfrm>
            </p:grpSpPr>
            <p:sp>
              <p:nvSpPr>
                <p:cNvPr id="33" name="Freeform 10">
                  <a:extLst>
                    <a:ext uri="{FF2B5EF4-FFF2-40B4-BE49-F238E27FC236}">
                      <a16:creationId xmlns:a16="http://schemas.microsoft.com/office/drawing/2014/main" id="{68752C36-A713-47D5-925E-B6CB77B4D208}"/>
                    </a:ext>
                  </a:extLst>
                </p:cNvPr>
                <p:cNvSpPr/>
                <p:nvPr/>
              </p:nvSpPr>
              <p:spPr>
                <a:xfrm>
                  <a:off x="38056887" y="3340835"/>
                  <a:ext cx="533717" cy="704507"/>
                </a:xfrm>
                <a:custGeom>
                  <a:avLst/>
                  <a:gdLst>
                    <a:gd name="connsiteX0" fmla="*/ 406400 w 1451429"/>
                    <a:gd name="connsiteY0" fmla="*/ 1654629 h 1915886"/>
                    <a:gd name="connsiteX1" fmla="*/ 1364343 w 1451429"/>
                    <a:gd name="connsiteY1" fmla="*/ 1669143 h 1915886"/>
                    <a:gd name="connsiteX2" fmla="*/ 1451429 w 1451429"/>
                    <a:gd name="connsiteY2" fmla="*/ 1915886 h 1915886"/>
                    <a:gd name="connsiteX3" fmla="*/ 0 w 1451429"/>
                    <a:gd name="connsiteY3" fmla="*/ 1901372 h 1915886"/>
                    <a:gd name="connsiteX4" fmla="*/ 812800 w 1451429"/>
                    <a:gd name="connsiteY4" fmla="*/ 0 h 1915886"/>
                    <a:gd name="connsiteX5" fmla="*/ 914400 w 1451429"/>
                    <a:gd name="connsiteY5" fmla="*/ 348343 h 1915886"/>
                    <a:gd name="connsiteX6" fmla="*/ 406400 w 1451429"/>
                    <a:gd name="connsiteY6" fmla="*/ 1654629 h 191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1429" h="1915886">
                      <a:moveTo>
                        <a:pt x="406400" y="1654629"/>
                      </a:moveTo>
                      <a:lnTo>
                        <a:pt x="1364343" y="1669143"/>
                      </a:lnTo>
                      <a:lnTo>
                        <a:pt x="1451429" y="1915886"/>
                      </a:lnTo>
                      <a:lnTo>
                        <a:pt x="0" y="1901372"/>
                      </a:lnTo>
                      <a:lnTo>
                        <a:pt x="812800" y="0"/>
                      </a:lnTo>
                      <a:lnTo>
                        <a:pt x="914400" y="348343"/>
                      </a:lnTo>
                      <a:lnTo>
                        <a:pt x="406400" y="1654629"/>
                      </a:lnTo>
                      <a:close/>
                    </a:path>
                  </a:pathLst>
                </a:custGeom>
                <a:solidFill>
                  <a:srgbClr val="216C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Freeform 11">
                  <a:extLst>
                    <a:ext uri="{FF2B5EF4-FFF2-40B4-BE49-F238E27FC236}">
                      <a16:creationId xmlns:a16="http://schemas.microsoft.com/office/drawing/2014/main" id="{E2B0347B-1377-48B4-9FE0-6657C5DAB7E1}"/>
                    </a:ext>
                  </a:extLst>
                </p:cNvPr>
                <p:cNvSpPr/>
                <p:nvPr/>
              </p:nvSpPr>
              <p:spPr>
                <a:xfrm>
                  <a:off x="38318408" y="3186057"/>
                  <a:ext cx="341579" cy="901982"/>
                </a:xfrm>
                <a:custGeom>
                  <a:avLst/>
                  <a:gdLst>
                    <a:gd name="connsiteX0" fmla="*/ 0 w 928914"/>
                    <a:gd name="connsiteY0" fmla="*/ 29029 h 2452914"/>
                    <a:gd name="connsiteX1" fmla="*/ 928914 w 928914"/>
                    <a:gd name="connsiteY1" fmla="*/ 2452914 h 2452914"/>
                    <a:gd name="connsiteX2" fmla="*/ 522514 w 928914"/>
                    <a:gd name="connsiteY2" fmla="*/ 0 h 2452914"/>
                    <a:gd name="connsiteX3" fmla="*/ 0 w 928914"/>
                    <a:gd name="connsiteY3" fmla="*/ 29029 h 245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8914" h="2452914">
                      <a:moveTo>
                        <a:pt x="0" y="29029"/>
                      </a:moveTo>
                      <a:lnTo>
                        <a:pt x="928914" y="2452914"/>
                      </a:lnTo>
                      <a:lnTo>
                        <a:pt x="522514" y="0"/>
                      </a:lnTo>
                      <a:lnTo>
                        <a:pt x="0" y="29029"/>
                      </a:lnTo>
                      <a:close/>
                    </a:path>
                  </a:pathLst>
                </a:custGeom>
                <a:solidFill>
                  <a:srgbClr val="39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pic>
        <p:nvPicPr>
          <p:cNvPr id="17" name="Picture 2">
            <a:extLst>
              <a:ext uri="{FF2B5EF4-FFF2-40B4-BE49-F238E27FC236}">
                <a16:creationId xmlns:a16="http://schemas.microsoft.com/office/drawing/2014/main" id="{5EC9A2BD-FC7E-4A79-BB7A-69059C8910A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7" y="130444"/>
            <a:ext cx="856527" cy="85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B761A856-D05A-461D-AA2F-3087949CD91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166" y="111394"/>
            <a:ext cx="251481" cy="23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1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01">
    <p:bg>
      <p:bgPr>
        <a:solidFill>
          <a:srgbClr val="1E0A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B321D13-D39C-4CC1-B4CE-93B9BE43AB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481" y="1828800"/>
            <a:ext cx="1108869" cy="10432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54D777E-6188-4468-B903-4ACA3B0FF49D}"/>
              </a:ext>
            </a:extLst>
          </p:cNvPr>
          <p:cNvSpPr/>
          <p:nvPr userDrawn="1"/>
        </p:nvSpPr>
        <p:spPr>
          <a:xfrm>
            <a:off x="495300" y="533400"/>
            <a:ext cx="6911181" cy="5867400"/>
          </a:xfrm>
          <a:custGeom>
            <a:avLst/>
            <a:gdLst>
              <a:gd name="connsiteX0" fmla="*/ 0 w 7673181"/>
              <a:gd name="connsiteY0" fmla="*/ 0 h 5867400"/>
              <a:gd name="connsiteX1" fmla="*/ 7673181 w 7673181"/>
              <a:gd name="connsiteY1" fmla="*/ 0 h 5867400"/>
              <a:gd name="connsiteX2" fmla="*/ 7673181 w 7673181"/>
              <a:gd name="connsiteY2" fmla="*/ 5867400 h 5867400"/>
              <a:gd name="connsiteX3" fmla="*/ 0 w 7673181"/>
              <a:gd name="connsiteY3" fmla="*/ 5867400 h 5867400"/>
              <a:gd name="connsiteX4" fmla="*/ 0 w 7673181"/>
              <a:gd name="connsiteY4" fmla="*/ 0 h 5867400"/>
              <a:gd name="connsiteX0" fmla="*/ 0 w 7673181"/>
              <a:gd name="connsiteY0" fmla="*/ 0 h 5867400"/>
              <a:gd name="connsiteX1" fmla="*/ 6187281 w 7673181"/>
              <a:gd name="connsiteY1" fmla="*/ 0 h 5867400"/>
              <a:gd name="connsiteX2" fmla="*/ 7673181 w 7673181"/>
              <a:gd name="connsiteY2" fmla="*/ 5867400 h 5867400"/>
              <a:gd name="connsiteX3" fmla="*/ 0 w 7673181"/>
              <a:gd name="connsiteY3" fmla="*/ 5867400 h 5867400"/>
              <a:gd name="connsiteX4" fmla="*/ 0 w 7673181"/>
              <a:gd name="connsiteY4" fmla="*/ 0 h 5867400"/>
              <a:gd name="connsiteX0" fmla="*/ 0 w 6911181"/>
              <a:gd name="connsiteY0" fmla="*/ 0 h 5867400"/>
              <a:gd name="connsiteX1" fmla="*/ 6187281 w 6911181"/>
              <a:gd name="connsiteY1" fmla="*/ 0 h 5867400"/>
              <a:gd name="connsiteX2" fmla="*/ 6911181 w 6911181"/>
              <a:gd name="connsiteY2" fmla="*/ 5867400 h 5867400"/>
              <a:gd name="connsiteX3" fmla="*/ 0 w 6911181"/>
              <a:gd name="connsiteY3" fmla="*/ 5867400 h 5867400"/>
              <a:gd name="connsiteX4" fmla="*/ 0 w 6911181"/>
              <a:gd name="connsiteY4" fmla="*/ 0 h 586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1181" h="5867400">
                <a:moveTo>
                  <a:pt x="0" y="0"/>
                </a:moveTo>
                <a:lnTo>
                  <a:pt x="6187281" y="0"/>
                </a:lnTo>
                <a:lnTo>
                  <a:pt x="6911181" y="5867400"/>
                </a:lnTo>
                <a:lnTo>
                  <a:pt x="0" y="58674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FE342BC1-2459-4F46-80E8-0E71E84DA1BE}"/>
              </a:ext>
            </a:extLst>
          </p:cNvPr>
          <p:cNvSpPr/>
          <p:nvPr userDrawn="1"/>
        </p:nvSpPr>
        <p:spPr>
          <a:xfrm flipH="1">
            <a:off x="6469062" y="0"/>
            <a:ext cx="1108869" cy="6858000"/>
          </a:xfrm>
          <a:prstGeom prst="parallelogram">
            <a:avLst>
              <a:gd name="adj" fmla="val 7310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156" name="Picture 12">
            <a:extLst>
              <a:ext uri="{FF2B5EF4-FFF2-40B4-BE49-F238E27FC236}">
                <a16:creationId xmlns:a16="http://schemas.microsoft.com/office/drawing/2014/main" id="{0B229576-3CAA-44EB-BD71-BC520817D9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681" y="3066429"/>
            <a:ext cx="3926505" cy="339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91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02">
    <p:bg>
      <p:bgPr>
        <a:solidFill>
          <a:srgbClr val="1E0A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B321D13-D39C-4CC1-B4CE-93B9BE43AB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481" y="1828800"/>
            <a:ext cx="1108869" cy="10432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54D777E-6188-4468-B903-4ACA3B0FF49D}"/>
              </a:ext>
            </a:extLst>
          </p:cNvPr>
          <p:cNvSpPr/>
          <p:nvPr userDrawn="1"/>
        </p:nvSpPr>
        <p:spPr>
          <a:xfrm>
            <a:off x="495300" y="533400"/>
            <a:ext cx="6911181" cy="5867400"/>
          </a:xfrm>
          <a:custGeom>
            <a:avLst/>
            <a:gdLst>
              <a:gd name="connsiteX0" fmla="*/ 0 w 7673181"/>
              <a:gd name="connsiteY0" fmla="*/ 0 h 5867400"/>
              <a:gd name="connsiteX1" fmla="*/ 7673181 w 7673181"/>
              <a:gd name="connsiteY1" fmla="*/ 0 h 5867400"/>
              <a:gd name="connsiteX2" fmla="*/ 7673181 w 7673181"/>
              <a:gd name="connsiteY2" fmla="*/ 5867400 h 5867400"/>
              <a:gd name="connsiteX3" fmla="*/ 0 w 7673181"/>
              <a:gd name="connsiteY3" fmla="*/ 5867400 h 5867400"/>
              <a:gd name="connsiteX4" fmla="*/ 0 w 7673181"/>
              <a:gd name="connsiteY4" fmla="*/ 0 h 5867400"/>
              <a:gd name="connsiteX0" fmla="*/ 0 w 7673181"/>
              <a:gd name="connsiteY0" fmla="*/ 0 h 5867400"/>
              <a:gd name="connsiteX1" fmla="*/ 6187281 w 7673181"/>
              <a:gd name="connsiteY1" fmla="*/ 0 h 5867400"/>
              <a:gd name="connsiteX2" fmla="*/ 7673181 w 7673181"/>
              <a:gd name="connsiteY2" fmla="*/ 5867400 h 5867400"/>
              <a:gd name="connsiteX3" fmla="*/ 0 w 7673181"/>
              <a:gd name="connsiteY3" fmla="*/ 5867400 h 5867400"/>
              <a:gd name="connsiteX4" fmla="*/ 0 w 7673181"/>
              <a:gd name="connsiteY4" fmla="*/ 0 h 5867400"/>
              <a:gd name="connsiteX0" fmla="*/ 0 w 6911181"/>
              <a:gd name="connsiteY0" fmla="*/ 0 h 5867400"/>
              <a:gd name="connsiteX1" fmla="*/ 6187281 w 6911181"/>
              <a:gd name="connsiteY1" fmla="*/ 0 h 5867400"/>
              <a:gd name="connsiteX2" fmla="*/ 6911181 w 6911181"/>
              <a:gd name="connsiteY2" fmla="*/ 5867400 h 5867400"/>
              <a:gd name="connsiteX3" fmla="*/ 0 w 6911181"/>
              <a:gd name="connsiteY3" fmla="*/ 5867400 h 5867400"/>
              <a:gd name="connsiteX4" fmla="*/ 0 w 6911181"/>
              <a:gd name="connsiteY4" fmla="*/ 0 h 586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1181" h="5867400">
                <a:moveTo>
                  <a:pt x="0" y="0"/>
                </a:moveTo>
                <a:lnTo>
                  <a:pt x="6187281" y="0"/>
                </a:lnTo>
                <a:lnTo>
                  <a:pt x="6911181" y="5867400"/>
                </a:lnTo>
                <a:lnTo>
                  <a:pt x="0" y="58674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FE342BC1-2459-4F46-80E8-0E71E84DA1BE}"/>
              </a:ext>
            </a:extLst>
          </p:cNvPr>
          <p:cNvSpPr/>
          <p:nvPr userDrawn="1"/>
        </p:nvSpPr>
        <p:spPr>
          <a:xfrm flipH="1">
            <a:off x="6469062" y="0"/>
            <a:ext cx="1108869" cy="6858000"/>
          </a:xfrm>
          <a:prstGeom prst="parallelogram">
            <a:avLst>
              <a:gd name="adj" fmla="val 7310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23F7682-FFC9-46EB-936E-C38E84B7ED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681" y="3066428"/>
            <a:ext cx="3922776" cy="339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32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03">
    <p:bg>
      <p:bgPr>
        <a:solidFill>
          <a:srgbClr val="1E0A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B321D13-D39C-4CC1-B4CE-93B9BE43AB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481" y="1828800"/>
            <a:ext cx="1108869" cy="10432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54D777E-6188-4468-B903-4ACA3B0FF49D}"/>
              </a:ext>
            </a:extLst>
          </p:cNvPr>
          <p:cNvSpPr/>
          <p:nvPr userDrawn="1"/>
        </p:nvSpPr>
        <p:spPr>
          <a:xfrm>
            <a:off x="495300" y="533400"/>
            <a:ext cx="6911181" cy="5867400"/>
          </a:xfrm>
          <a:custGeom>
            <a:avLst/>
            <a:gdLst>
              <a:gd name="connsiteX0" fmla="*/ 0 w 7673181"/>
              <a:gd name="connsiteY0" fmla="*/ 0 h 5867400"/>
              <a:gd name="connsiteX1" fmla="*/ 7673181 w 7673181"/>
              <a:gd name="connsiteY1" fmla="*/ 0 h 5867400"/>
              <a:gd name="connsiteX2" fmla="*/ 7673181 w 7673181"/>
              <a:gd name="connsiteY2" fmla="*/ 5867400 h 5867400"/>
              <a:gd name="connsiteX3" fmla="*/ 0 w 7673181"/>
              <a:gd name="connsiteY3" fmla="*/ 5867400 h 5867400"/>
              <a:gd name="connsiteX4" fmla="*/ 0 w 7673181"/>
              <a:gd name="connsiteY4" fmla="*/ 0 h 5867400"/>
              <a:gd name="connsiteX0" fmla="*/ 0 w 7673181"/>
              <a:gd name="connsiteY0" fmla="*/ 0 h 5867400"/>
              <a:gd name="connsiteX1" fmla="*/ 6187281 w 7673181"/>
              <a:gd name="connsiteY1" fmla="*/ 0 h 5867400"/>
              <a:gd name="connsiteX2" fmla="*/ 7673181 w 7673181"/>
              <a:gd name="connsiteY2" fmla="*/ 5867400 h 5867400"/>
              <a:gd name="connsiteX3" fmla="*/ 0 w 7673181"/>
              <a:gd name="connsiteY3" fmla="*/ 5867400 h 5867400"/>
              <a:gd name="connsiteX4" fmla="*/ 0 w 7673181"/>
              <a:gd name="connsiteY4" fmla="*/ 0 h 5867400"/>
              <a:gd name="connsiteX0" fmla="*/ 0 w 6911181"/>
              <a:gd name="connsiteY0" fmla="*/ 0 h 5867400"/>
              <a:gd name="connsiteX1" fmla="*/ 6187281 w 6911181"/>
              <a:gd name="connsiteY1" fmla="*/ 0 h 5867400"/>
              <a:gd name="connsiteX2" fmla="*/ 6911181 w 6911181"/>
              <a:gd name="connsiteY2" fmla="*/ 5867400 h 5867400"/>
              <a:gd name="connsiteX3" fmla="*/ 0 w 6911181"/>
              <a:gd name="connsiteY3" fmla="*/ 5867400 h 5867400"/>
              <a:gd name="connsiteX4" fmla="*/ 0 w 6911181"/>
              <a:gd name="connsiteY4" fmla="*/ 0 h 586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1181" h="5867400">
                <a:moveTo>
                  <a:pt x="0" y="0"/>
                </a:moveTo>
                <a:lnTo>
                  <a:pt x="6187281" y="0"/>
                </a:lnTo>
                <a:lnTo>
                  <a:pt x="6911181" y="5867400"/>
                </a:lnTo>
                <a:lnTo>
                  <a:pt x="0" y="58674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FE342BC1-2459-4F46-80E8-0E71E84DA1BE}"/>
              </a:ext>
            </a:extLst>
          </p:cNvPr>
          <p:cNvSpPr/>
          <p:nvPr userDrawn="1"/>
        </p:nvSpPr>
        <p:spPr>
          <a:xfrm flipH="1">
            <a:off x="6469062" y="0"/>
            <a:ext cx="1108869" cy="6858000"/>
          </a:xfrm>
          <a:prstGeom prst="parallelogram">
            <a:avLst>
              <a:gd name="adj" fmla="val 7310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72506F6C-4E93-41CD-A49E-98F6D45A6D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681" y="3066428"/>
            <a:ext cx="3922776" cy="339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58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04">
    <p:bg>
      <p:bgPr>
        <a:solidFill>
          <a:srgbClr val="1E0A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B321D13-D39C-4CC1-B4CE-93B9BE43AB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481" y="1828800"/>
            <a:ext cx="1108869" cy="10432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54D777E-6188-4468-B903-4ACA3B0FF49D}"/>
              </a:ext>
            </a:extLst>
          </p:cNvPr>
          <p:cNvSpPr/>
          <p:nvPr userDrawn="1"/>
        </p:nvSpPr>
        <p:spPr>
          <a:xfrm>
            <a:off x="495300" y="533400"/>
            <a:ext cx="6911181" cy="5867400"/>
          </a:xfrm>
          <a:custGeom>
            <a:avLst/>
            <a:gdLst>
              <a:gd name="connsiteX0" fmla="*/ 0 w 7673181"/>
              <a:gd name="connsiteY0" fmla="*/ 0 h 5867400"/>
              <a:gd name="connsiteX1" fmla="*/ 7673181 w 7673181"/>
              <a:gd name="connsiteY1" fmla="*/ 0 h 5867400"/>
              <a:gd name="connsiteX2" fmla="*/ 7673181 w 7673181"/>
              <a:gd name="connsiteY2" fmla="*/ 5867400 h 5867400"/>
              <a:gd name="connsiteX3" fmla="*/ 0 w 7673181"/>
              <a:gd name="connsiteY3" fmla="*/ 5867400 h 5867400"/>
              <a:gd name="connsiteX4" fmla="*/ 0 w 7673181"/>
              <a:gd name="connsiteY4" fmla="*/ 0 h 5867400"/>
              <a:gd name="connsiteX0" fmla="*/ 0 w 7673181"/>
              <a:gd name="connsiteY0" fmla="*/ 0 h 5867400"/>
              <a:gd name="connsiteX1" fmla="*/ 6187281 w 7673181"/>
              <a:gd name="connsiteY1" fmla="*/ 0 h 5867400"/>
              <a:gd name="connsiteX2" fmla="*/ 7673181 w 7673181"/>
              <a:gd name="connsiteY2" fmla="*/ 5867400 h 5867400"/>
              <a:gd name="connsiteX3" fmla="*/ 0 w 7673181"/>
              <a:gd name="connsiteY3" fmla="*/ 5867400 h 5867400"/>
              <a:gd name="connsiteX4" fmla="*/ 0 w 7673181"/>
              <a:gd name="connsiteY4" fmla="*/ 0 h 5867400"/>
              <a:gd name="connsiteX0" fmla="*/ 0 w 6911181"/>
              <a:gd name="connsiteY0" fmla="*/ 0 h 5867400"/>
              <a:gd name="connsiteX1" fmla="*/ 6187281 w 6911181"/>
              <a:gd name="connsiteY1" fmla="*/ 0 h 5867400"/>
              <a:gd name="connsiteX2" fmla="*/ 6911181 w 6911181"/>
              <a:gd name="connsiteY2" fmla="*/ 5867400 h 5867400"/>
              <a:gd name="connsiteX3" fmla="*/ 0 w 6911181"/>
              <a:gd name="connsiteY3" fmla="*/ 5867400 h 5867400"/>
              <a:gd name="connsiteX4" fmla="*/ 0 w 6911181"/>
              <a:gd name="connsiteY4" fmla="*/ 0 h 586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1181" h="5867400">
                <a:moveTo>
                  <a:pt x="0" y="0"/>
                </a:moveTo>
                <a:lnTo>
                  <a:pt x="6187281" y="0"/>
                </a:lnTo>
                <a:lnTo>
                  <a:pt x="6911181" y="5867400"/>
                </a:lnTo>
                <a:lnTo>
                  <a:pt x="0" y="58674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FE342BC1-2459-4F46-80E8-0E71E84DA1BE}"/>
              </a:ext>
            </a:extLst>
          </p:cNvPr>
          <p:cNvSpPr/>
          <p:nvPr userDrawn="1"/>
        </p:nvSpPr>
        <p:spPr>
          <a:xfrm flipH="1">
            <a:off x="6469062" y="0"/>
            <a:ext cx="1108869" cy="6858000"/>
          </a:xfrm>
          <a:prstGeom prst="parallelogram">
            <a:avLst>
              <a:gd name="adj" fmla="val 7310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21026B7-8FA1-41A7-8C10-B0B679B9A2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681" y="3066428"/>
            <a:ext cx="3922776" cy="339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81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05">
    <p:bg>
      <p:bgPr>
        <a:solidFill>
          <a:srgbClr val="1E0A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B321D13-D39C-4CC1-B4CE-93B9BE43AB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481" y="1828800"/>
            <a:ext cx="1108869" cy="10432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54D777E-6188-4468-B903-4ACA3B0FF49D}"/>
              </a:ext>
            </a:extLst>
          </p:cNvPr>
          <p:cNvSpPr/>
          <p:nvPr userDrawn="1"/>
        </p:nvSpPr>
        <p:spPr>
          <a:xfrm>
            <a:off x="495300" y="533400"/>
            <a:ext cx="6911181" cy="5867400"/>
          </a:xfrm>
          <a:custGeom>
            <a:avLst/>
            <a:gdLst>
              <a:gd name="connsiteX0" fmla="*/ 0 w 7673181"/>
              <a:gd name="connsiteY0" fmla="*/ 0 h 5867400"/>
              <a:gd name="connsiteX1" fmla="*/ 7673181 w 7673181"/>
              <a:gd name="connsiteY1" fmla="*/ 0 h 5867400"/>
              <a:gd name="connsiteX2" fmla="*/ 7673181 w 7673181"/>
              <a:gd name="connsiteY2" fmla="*/ 5867400 h 5867400"/>
              <a:gd name="connsiteX3" fmla="*/ 0 w 7673181"/>
              <a:gd name="connsiteY3" fmla="*/ 5867400 h 5867400"/>
              <a:gd name="connsiteX4" fmla="*/ 0 w 7673181"/>
              <a:gd name="connsiteY4" fmla="*/ 0 h 5867400"/>
              <a:gd name="connsiteX0" fmla="*/ 0 w 7673181"/>
              <a:gd name="connsiteY0" fmla="*/ 0 h 5867400"/>
              <a:gd name="connsiteX1" fmla="*/ 6187281 w 7673181"/>
              <a:gd name="connsiteY1" fmla="*/ 0 h 5867400"/>
              <a:gd name="connsiteX2" fmla="*/ 7673181 w 7673181"/>
              <a:gd name="connsiteY2" fmla="*/ 5867400 h 5867400"/>
              <a:gd name="connsiteX3" fmla="*/ 0 w 7673181"/>
              <a:gd name="connsiteY3" fmla="*/ 5867400 h 5867400"/>
              <a:gd name="connsiteX4" fmla="*/ 0 w 7673181"/>
              <a:gd name="connsiteY4" fmla="*/ 0 h 5867400"/>
              <a:gd name="connsiteX0" fmla="*/ 0 w 6911181"/>
              <a:gd name="connsiteY0" fmla="*/ 0 h 5867400"/>
              <a:gd name="connsiteX1" fmla="*/ 6187281 w 6911181"/>
              <a:gd name="connsiteY1" fmla="*/ 0 h 5867400"/>
              <a:gd name="connsiteX2" fmla="*/ 6911181 w 6911181"/>
              <a:gd name="connsiteY2" fmla="*/ 5867400 h 5867400"/>
              <a:gd name="connsiteX3" fmla="*/ 0 w 6911181"/>
              <a:gd name="connsiteY3" fmla="*/ 5867400 h 5867400"/>
              <a:gd name="connsiteX4" fmla="*/ 0 w 6911181"/>
              <a:gd name="connsiteY4" fmla="*/ 0 h 586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1181" h="5867400">
                <a:moveTo>
                  <a:pt x="0" y="0"/>
                </a:moveTo>
                <a:lnTo>
                  <a:pt x="6187281" y="0"/>
                </a:lnTo>
                <a:lnTo>
                  <a:pt x="6911181" y="5867400"/>
                </a:lnTo>
                <a:lnTo>
                  <a:pt x="0" y="58674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FE342BC1-2459-4F46-80E8-0E71E84DA1BE}"/>
              </a:ext>
            </a:extLst>
          </p:cNvPr>
          <p:cNvSpPr/>
          <p:nvPr userDrawn="1"/>
        </p:nvSpPr>
        <p:spPr>
          <a:xfrm flipH="1">
            <a:off x="6469062" y="0"/>
            <a:ext cx="1108869" cy="6858000"/>
          </a:xfrm>
          <a:prstGeom prst="parallelogram">
            <a:avLst>
              <a:gd name="adj" fmla="val 7310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50D27B5C-4F14-476B-8268-4D672B4DF2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681" y="3066428"/>
            <a:ext cx="3922776" cy="339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93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06">
    <p:bg>
      <p:bgPr>
        <a:solidFill>
          <a:srgbClr val="1E0A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B321D13-D39C-4CC1-B4CE-93B9BE43AB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481" y="1828800"/>
            <a:ext cx="1108869" cy="10432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54D777E-6188-4468-B903-4ACA3B0FF49D}"/>
              </a:ext>
            </a:extLst>
          </p:cNvPr>
          <p:cNvSpPr/>
          <p:nvPr userDrawn="1"/>
        </p:nvSpPr>
        <p:spPr>
          <a:xfrm>
            <a:off x="495300" y="533400"/>
            <a:ext cx="6911181" cy="5867400"/>
          </a:xfrm>
          <a:custGeom>
            <a:avLst/>
            <a:gdLst>
              <a:gd name="connsiteX0" fmla="*/ 0 w 7673181"/>
              <a:gd name="connsiteY0" fmla="*/ 0 h 5867400"/>
              <a:gd name="connsiteX1" fmla="*/ 7673181 w 7673181"/>
              <a:gd name="connsiteY1" fmla="*/ 0 h 5867400"/>
              <a:gd name="connsiteX2" fmla="*/ 7673181 w 7673181"/>
              <a:gd name="connsiteY2" fmla="*/ 5867400 h 5867400"/>
              <a:gd name="connsiteX3" fmla="*/ 0 w 7673181"/>
              <a:gd name="connsiteY3" fmla="*/ 5867400 h 5867400"/>
              <a:gd name="connsiteX4" fmla="*/ 0 w 7673181"/>
              <a:gd name="connsiteY4" fmla="*/ 0 h 5867400"/>
              <a:gd name="connsiteX0" fmla="*/ 0 w 7673181"/>
              <a:gd name="connsiteY0" fmla="*/ 0 h 5867400"/>
              <a:gd name="connsiteX1" fmla="*/ 6187281 w 7673181"/>
              <a:gd name="connsiteY1" fmla="*/ 0 h 5867400"/>
              <a:gd name="connsiteX2" fmla="*/ 7673181 w 7673181"/>
              <a:gd name="connsiteY2" fmla="*/ 5867400 h 5867400"/>
              <a:gd name="connsiteX3" fmla="*/ 0 w 7673181"/>
              <a:gd name="connsiteY3" fmla="*/ 5867400 h 5867400"/>
              <a:gd name="connsiteX4" fmla="*/ 0 w 7673181"/>
              <a:gd name="connsiteY4" fmla="*/ 0 h 5867400"/>
              <a:gd name="connsiteX0" fmla="*/ 0 w 6911181"/>
              <a:gd name="connsiteY0" fmla="*/ 0 h 5867400"/>
              <a:gd name="connsiteX1" fmla="*/ 6187281 w 6911181"/>
              <a:gd name="connsiteY1" fmla="*/ 0 h 5867400"/>
              <a:gd name="connsiteX2" fmla="*/ 6911181 w 6911181"/>
              <a:gd name="connsiteY2" fmla="*/ 5867400 h 5867400"/>
              <a:gd name="connsiteX3" fmla="*/ 0 w 6911181"/>
              <a:gd name="connsiteY3" fmla="*/ 5867400 h 5867400"/>
              <a:gd name="connsiteX4" fmla="*/ 0 w 6911181"/>
              <a:gd name="connsiteY4" fmla="*/ 0 h 586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1181" h="5867400">
                <a:moveTo>
                  <a:pt x="0" y="0"/>
                </a:moveTo>
                <a:lnTo>
                  <a:pt x="6187281" y="0"/>
                </a:lnTo>
                <a:lnTo>
                  <a:pt x="6911181" y="5867400"/>
                </a:lnTo>
                <a:lnTo>
                  <a:pt x="0" y="58674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FE342BC1-2459-4F46-80E8-0E71E84DA1BE}"/>
              </a:ext>
            </a:extLst>
          </p:cNvPr>
          <p:cNvSpPr/>
          <p:nvPr userDrawn="1"/>
        </p:nvSpPr>
        <p:spPr>
          <a:xfrm flipH="1">
            <a:off x="6469062" y="0"/>
            <a:ext cx="1108869" cy="6858000"/>
          </a:xfrm>
          <a:prstGeom prst="parallelogram">
            <a:avLst>
              <a:gd name="adj" fmla="val 7310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C17D826-2F3D-4D83-BE54-125CC3D268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681" y="3066428"/>
            <a:ext cx="3922776" cy="339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26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597" y="6602668"/>
            <a:ext cx="2529681" cy="365125"/>
          </a:xfrm>
          <a:prstGeom prst="rect">
            <a:avLst/>
          </a:prstGeom>
        </p:spPr>
        <p:txBody>
          <a:bodyPr/>
          <a:lstStyle>
            <a:lvl1pPr algn="ctr">
              <a:defRPr sz="792">
                <a:solidFill>
                  <a:schemeClr val="accent1"/>
                </a:solidFill>
              </a:defRPr>
            </a:lvl1pPr>
          </a:lstStyle>
          <a:p>
            <a:r>
              <a:rPr lang="en-US"/>
              <a:t>© Analytic Edge Proprietary and Confidential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5481" y="6602668"/>
            <a:ext cx="576004" cy="365125"/>
          </a:xfrm>
          <a:prstGeom prst="rect">
            <a:avLst/>
          </a:prstGeom>
        </p:spPr>
        <p:txBody>
          <a:bodyPr/>
          <a:lstStyle>
            <a:lvl1pPr algn="ctr">
              <a:defRPr sz="792">
                <a:solidFill>
                  <a:schemeClr val="accent1"/>
                </a:solidFill>
              </a:defRPr>
            </a:lvl1pPr>
          </a:lstStyle>
          <a:p>
            <a:fld id="{4C2143BD-DDDC-4030-AFD1-D2DD3F00D3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8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32" r:id="rId2"/>
    <p:sldLayoutId id="2147483721" r:id="rId3"/>
    <p:sldLayoutId id="2147483722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24" r:id="rId10"/>
  </p:sldLayoutIdLst>
  <p:hf hdr="0"/>
  <p:txStyles>
    <p:titleStyle>
      <a:lvl1pPr algn="ctr" defTabSz="905256" rtl="0" eaLnBrk="1" latinLnBrk="0" hangingPunct="1">
        <a:spcBef>
          <a:spcPct val="0"/>
        </a:spcBef>
        <a:buNone/>
        <a:defRPr sz="43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9471" indent="-339471" algn="l" defTabSz="905256" rtl="0" eaLnBrk="1" latinLnBrk="0" hangingPunct="1">
        <a:spcBef>
          <a:spcPct val="20000"/>
        </a:spcBef>
        <a:buFont typeface="Arial" pitchFamily="34" charset="0"/>
        <a:buChar char="•"/>
        <a:defRPr sz="3168" kern="1200">
          <a:solidFill>
            <a:schemeClr val="tx1"/>
          </a:solidFill>
          <a:latin typeface="+mn-lt"/>
          <a:ea typeface="+mn-ea"/>
          <a:cs typeface="+mn-cs"/>
        </a:defRPr>
      </a:lvl1pPr>
      <a:lvl2pPr marL="735521" indent="-282893" algn="l" defTabSz="905256" rtl="0" eaLnBrk="1" latinLnBrk="0" hangingPunct="1">
        <a:spcBef>
          <a:spcPct val="20000"/>
        </a:spcBef>
        <a:buFont typeface="Arial" pitchFamily="34" charset="0"/>
        <a:buChar char="–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131570" indent="-226314" algn="l" defTabSz="905256" rtl="0" eaLnBrk="1" latinLnBrk="0" hangingPunct="1">
        <a:spcBef>
          <a:spcPct val="20000"/>
        </a:spcBef>
        <a:buFont typeface="Arial" pitchFamily="34" charset="0"/>
        <a:buChar char="•"/>
        <a:defRPr sz="2376" kern="1200">
          <a:solidFill>
            <a:schemeClr val="tx1"/>
          </a:solidFill>
          <a:latin typeface="+mn-lt"/>
          <a:ea typeface="+mn-ea"/>
          <a:cs typeface="+mn-cs"/>
        </a:defRPr>
      </a:lvl3pPr>
      <a:lvl4pPr marL="1584198" indent="-226314" algn="l" defTabSz="905256" rtl="0" eaLnBrk="1" latinLnBrk="0" hangingPunct="1">
        <a:spcBef>
          <a:spcPct val="20000"/>
        </a:spcBef>
        <a:buFont typeface="Arial" pitchFamily="34" charset="0"/>
        <a:buChar char="–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36826" indent="-226314" algn="l" defTabSz="905256" rtl="0" eaLnBrk="1" latinLnBrk="0" hangingPunct="1">
        <a:spcBef>
          <a:spcPct val="20000"/>
        </a:spcBef>
        <a:buFont typeface="Arial" pitchFamily="34" charset="0"/>
        <a:buChar char="»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489454" indent="-226314" algn="l" defTabSz="905256" rtl="0" eaLnBrk="1" latinLnBrk="0" hangingPunct="1">
        <a:spcBef>
          <a:spcPct val="20000"/>
        </a:spcBef>
        <a:buFont typeface="Arial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2942082" indent="-226314" algn="l" defTabSz="905256" rtl="0" eaLnBrk="1" latinLnBrk="0" hangingPunct="1">
        <a:spcBef>
          <a:spcPct val="20000"/>
        </a:spcBef>
        <a:buFont typeface="Arial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394710" indent="-226314" algn="l" defTabSz="905256" rtl="0" eaLnBrk="1" latinLnBrk="0" hangingPunct="1">
        <a:spcBef>
          <a:spcPct val="20000"/>
        </a:spcBef>
        <a:buFont typeface="Arial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3847338" indent="-226314" algn="l" defTabSz="905256" rtl="0" eaLnBrk="1" latinLnBrk="0" hangingPunct="1">
        <a:spcBef>
          <a:spcPct val="20000"/>
        </a:spcBef>
        <a:buFont typeface="Arial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1pPr>
      <a:lvl2pPr marL="452628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2pPr>
      <a:lvl3pPr marL="905256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3pPr>
      <a:lvl4pPr marL="1357884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4pPr>
      <a:lvl5pPr marL="1810512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6pPr>
      <a:lvl7pPr marL="2715768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7pPr>
      <a:lvl8pPr marL="3168396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8pPr>
      <a:lvl9pPr marL="3621024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chart" Target="../charts/chart9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18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.bin"/><Relationship Id="rId4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chart" Target="../charts/char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5BD210-F620-4752-9B84-FD706B7D6DED}"/>
              </a:ext>
            </a:extLst>
          </p:cNvPr>
          <p:cNvSpPr txBox="1"/>
          <p:nvPr/>
        </p:nvSpPr>
        <p:spPr>
          <a:xfrm>
            <a:off x="4891881" y="2273282"/>
            <a:ext cx="6857207" cy="2984518"/>
          </a:xfrm>
          <a:prstGeom prst="rect">
            <a:avLst/>
          </a:prstGeom>
          <a:solidFill>
            <a:srgbClr val="1E0A0B"/>
          </a:solidFill>
        </p:spPr>
        <p:txBody>
          <a:bodyPr wrap="square" anchor="ctr">
            <a:noAutofit/>
          </a:bodyPr>
          <a:lstStyle/>
          <a:p>
            <a:pPr marL="228600">
              <a:spcBef>
                <a:spcPts val="60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bg1"/>
                </a:solidFill>
                <a:cs typeface="Futura Condensed ExtraBold" panose="020B0602020204020303" pitchFamily="34" charset="-79"/>
              </a:rPr>
              <a:t>Nescafe Gold Blend</a:t>
            </a:r>
          </a:p>
          <a:p>
            <a:pPr marL="228600">
              <a:spcBef>
                <a:spcPts val="600"/>
              </a:spcBef>
              <a:spcAft>
                <a:spcPts val="600"/>
              </a:spcAft>
            </a:pPr>
            <a:r>
              <a:rPr lang="en-US" sz="4800" b="1" dirty="0">
                <a:solidFill>
                  <a:schemeClr val="bg1"/>
                </a:solidFill>
                <a:cs typeface="Futura Condensed ExtraBold" panose="020B0602020204020303" pitchFamily="34" charset="-79"/>
              </a:rPr>
              <a:t>DRD Template</a:t>
            </a:r>
          </a:p>
          <a:p>
            <a:pPr marL="228600">
              <a:spcBef>
                <a:spcPts val="60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bg1"/>
                </a:solidFill>
                <a:cs typeface="Futura Condensed ExtraBold" panose="020B0602020204020303" pitchFamily="34" charset="-79"/>
              </a:rPr>
              <a:t>February 2022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7F902-90C1-4399-B7BE-C20C5D42A3B2}"/>
              </a:ext>
            </a:extLst>
          </p:cNvPr>
          <p:cNvSpPr txBox="1"/>
          <p:nvPr/>
        </p:nvSpPr>
        <p:spPr>
          <a:xfrm>
            <a:off x="5120481" y="2273282"/>
            <a:ext cx="6857207" cy="29845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/>
          <a:p>
            <a:pPr marL="228600">
              <a:spcBef>
                <a:spcPts val="60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864F18"/>
                </a:solidFill>
                <a:cs typeface="Futura Condensed ExtraBold" panose="020B0602020204020303" pitchFamily="34" charset="-79"/>
              </a:rPr>
              <a:t>Nescafe Dolce Gusto</a:t>
            </a:r>
          </a:p>
          <a:p>
            <a:pPr marL="228600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cs typeface="Futura Condensed ExtraBold" panose="020B0602020204020303" pitchFamily="34" charset="-79"/>
              </a:rPr>
              <a:t>MMX Topline Results – Capsule Sales</a:t>
            </a:r>
          </a:p>
          <a:p>
            <a:pPr marL="228600"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rgbClr val="31859C"/>
                </a:solidFill>
                <a:cs typeface="Futura Condensed ExtraBold" panose="020B0602020204020303" pitchFamily="34" charset="-79"/>
              </a:rPr>
              <a:t>June 2022</a:t>
            </a:r>
          </a:p>
        </p:txBody>
      </p:sp>
      <p:pic>
        <p:nvPicPr>
          <p:cNvPr id="4" name="Picture 2" descr="Nestlé signals personalised nutrition priority in Japan with launch of new  DNA testing platform">
            <a:extLst>
              <a:ext uri="{FF2B5EF4-FFF2-40B4-BE49-F238E27FC236}">
                <a16:creationId xmlns:a16="http://schemas.microsoft.com/office/drawing/2014/main" id="{05DC3804-7969-4236-B9B2-69B20AA40C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0" b="27587"/>
          <a:stretch/>
        </p:blipFill>
        <p:spPr bwMode="auto">
          <a:xfrm>
            <a:off x="-189871" y="5934293"/>
            <a:ext cx="2873079" cy="89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040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8784C6-A314-406B-9358-2182AEAD51A3}"/>
              </a:ext>
            </a:extLst>
          </p:cNvPr>
          <p:cNvSpPr/>
          <p:nvPr/>
        </p:nvSpPr>
        <p:spPr>
          <a:xfrm>
            <a:off x="258536" y="1295400"/>
            <a:ext cx="5623945" cy="4443248"/>
          </a:xfrm>
          <a:prstGeom prst="rect">
            <a:avLst/>
          </a:prstGeom>
          <a:solidFill>
            <a:srgbClr val="E5E5E5">
              <a:alpha val="20000"/>
            </a:srgb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AB6C18-1A9C-48AF-A8C5-E80FE8D0DBC5}"/>
              </a:ext>
            </a:extLst>
          </p:cNvPr>
          <p:cNvSpPr/>
          <p:nvPr/>
        </p:nvSpPr>
        <p:spPr>
          <a:xfrm>
            <a:off x="6111321" y="1295400"/>
            <a:ext cx="5623945" cy="4443248"/>
          </a:xfrm>
          <a:prstGeom prst="rect">
            <a:avLst/>
          </a:prstGeom>
          <a:solidFill>
            <a:srgbClr val="E5E5E5">
              <a:alpha val="20000"/>
            </a:srgb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D4C8C3A-3251-45C1-9B2B-CEE87225D6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5709500"/>
              </p:ext>
            </p:extLst>
          </p:nvPr>
        </p:nvGraphicFramePr>
        <p:xfrm>
          <a:off x="596401" y="1203453"/>
          <a:ext cx="4948214" cy="4663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318FC45-421B-4722-B479-57642BB073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2285496"/>
              </p:ext>
            </p:extLst>
          </p:nvPr>
        </p:nvGraphicFramePr>
        <p:xfrm>
          <a:off x="6449186" y="1203454"/>
          <a:ext cx="4948214" cy="4663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E747D5-941D-4019-A0D7-6895DF205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F8BF5B-891C-46F8-A002-AE45FFF2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Due-To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3A59A-84B3-4E43-81AE-BF4FB928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FFE059-35EC-4168-BDE4-504EC7328246}"/>
              </a:ext>
            </a:extLst>
          </p:cNvPr>
          <p:cNvSpPr/>
          <p:nvPr/>
        </p:nvSpPr>
        <p:spPr>
          <a:xfrm>
            <a:off x="258536" y="1445174"/>
            <a:ext cx="5623946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44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solidFill>
                  <a:schemeClr val="accent2"/>
                </a:solidFill>
              </a:rPr>
              <a:t> 2020 vs 2019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283105-D448-4086-9935-231679EC32E1}"/>
              </a:ext>
            </a:extLst>
          </p:cNvPr>
          <p:cNvCxnSpPr>
            <a:cxnSpLocks/>
          </p:cNvCxnSpPr>
          <p:nvPr/>
        </p:nvCxnSpPr>
        <p:spPr>
          <a:xfrm>
            <a:off x="6111081" y="3048000"/>
            <a:ext cx="560246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4F426A-FE67-4DF0-8646-849DF31AF598}"/>
              </a:ext>
            </a:extLst>
          </p:cNvPr>
          <p:cNvCxnSpPr>
            <a:cxnSpLocks/>
          </p:cNvCxnSpPr>
          <p:nvPr/>
        </p:nvCxnSpPr>
        <p:spPr>
          <a:xfrm>
            <a:off x="280019" y="3048000"/>
            <a:ext cx="560246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631514-0E46-44EB-A5BF-57F6202BDB0A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47A3AC-C1D3-7B1C-F4DB-3C4D98798454}"/>
              </a:ext>
            </a:extLst>
          </p:cNvPr>
          <p:cNvSpPr/>
          <p:nvPr/>
        </p:nvSpPr>
        <p:spPr>
          <a:xfrm>
            <a:off x="6160572" y="1410032"/>
            <a:ext cx="5623946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44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solidFill>
                  <a:schemeClr val="accent2"/>
                </a:solidFill>
              </a:rPr>
              <a:t> 2021 vs 2020</a:t>
            </a:r>
          </a:p>
        </p:txBody>
      </p:sp>
    </p:spTree>
    <p:extLst>
      <p:ext uri="{BB962C8B-B14F-4D97-AF65-F5344CB8AC3E}">
        <p14:creationId xmlns:p14="http://schemas.microsoft.com/office/powerpoint/2010/main" val="2567448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8784C6-A314-406B-9358-2182AEAD51A3}"/>
              </a:ext>
            </a:extLst>
          </p:cNvPr>
          <p:cNvSpPr/>
          <p:nvPr/>
        </p:nvSpPr>
        <p:spPr>
          <a:xfrm>
            <a:off x="258536" y="1295400"/>
            <a:ext cx="5623945" cy="4443248"/>
          </a:xfrm>
          <a:prstGeom prst="rect">
            <a:avLst/>
          </a:prstGeom>
          <a:solidFill>
            <a:srgbClr val="E5E5E5">
              <a:alpha val="20000"/>
            </a:srgb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AB6C18-1A9C-48AF-A8C5-E80FE8D0DBC5}"/>
              </a:ext>
            </a:extLst>
          </p:cNvPr>
          <p:cNvSpPr/>
          <p:nvPr/>
        </p:nvSpPr>
        <p:spPr>
          <a:xfrm>
            <a:off x="6111321" y="1295400"/>
            <a:ext cx="5623945" cy="4443248"/>
          </a:xfrm>
          <a:prstGeom prst="rect">
            <a:avLst/>
          </a:prstGeom>
          <a:solidFill>
            <a:srgbClr val="E5E5E5">
              <a:alpha val="20000"/>
            </a:srgb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D4C8C3A-3251-45C1-9B2B-CEE87225D6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2387349"/>
              </p:ext>
            </p:extLst>
          </p:nvPr>
        </p:nvGraphicFramePr>
        <p:xfrm>
          <a:off x="596401" y="1203453"/>
          <a:ext cx="4948214" cy="4663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318FC45-421B-4722-B479-57642BB073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8716632"/>
              </p:ext>
            </p:extLst>
          </p:nvPr>
        </p:nvGraphicFramePr>
        <p:xfrm>
          <a:off x="6449186" y="1203454"/>
          <a:ext cx="4948214" cy="4663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E747D5-941D-4019-A0D7-6895DF205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F8BF5B-891C-46F8-A002-AE45FFF2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Due-To : Own 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3A59A-84B3-4E43-81AE-BF4FB928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FFE059-35EC-4168-BDE4-504EC7328246}"/>
              </a:ext>
            </a:extLst>
          </p:cNvPr>
          <p:cNvSpPr/>
          <p:nvPr/>
        </p:nvSpPr>
        <p:spPr>
          <a:xfrm>
            <a:off x="258536" y="1445174"/>
            <a:ext cx="5623946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44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solidFill>
                  <a:schemeClr val="accent2"/>
                </a:solidFill>
              </a:rPr>
              <a:t> 2020 vs 2019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363B75-3059-404D-A7A3-BEFB68FBB56B}"/>
              </a:ext>
            </a:extLst>
          </p:cNvPr>
          <p:cNvSpPr/>
          <p:nvPr/>
        </p:nvSpPr>
        <p:spPr>
          <a:xfrm>
            <a:off x="6111321" y="1445174"/>
            <a:ext cx="5623946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44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solidFill>
                  <a:schemeClr val="accent2"/>
                </a:solidFill>
              </a:rPr>
              <a:t>2021 vs 2020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283105-D448-4086-9935-231679EC32E1}"/>
              </a:ext>
            </a:extLst>
          </p:cNvPr>
          <p:cNvCxnSpPr>
            <a:cxnSpLocks/>
          </p:cNvCxnSpPr>
          <p:nvPr/>
        </p:nvCxnSpPr>
        <p:spPr>
          <a:xfrm>
            <a:off x="6111081" y="2286000"/>
            <a:ext cx="560246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4F426A-FE67-4DF0-8646-849DF31AF598}"/>
              </a:ext>
            </a:extLst>
          </p:cNvPr>
          <p:cNvCxnSpPr>
            <a:cxnSpLocks/>
          </p:cNvCxnSpPr>
          <p:nvPr/>
        </p:nvCxnSpPr>
        <p:spPr>
          <a:xfrm>
            <a:off x="280019" y="2286000"/>
            <a:ext cx="560246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4">
            <a:extLst>
              <a:ext uri="{FF2B5EF4-FFF2-40B4-BE49-F238E27FC236}">
                <a16:creationId xmlns:a16="http://schemas.microsoft.com/office/drawing/2014/main" id="{E4144AF5-D1E7-4848-B597-E190E8D59C87}"/>
              </a:ext>
            </a:extLst>
          </p:cNvPr>
          <p:cNvSpPr/>
          <p:nvPr/>
        </p:nvSpPr>
        <p:spPr>
          <a:xfrm>
            <a:off x="5237752" y="3048000"/>
            <a:ext cx="548640" cy="273776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--</a:t>
            </a:r>
          </a:p>
        </p:txBody>
      </p:sp>
      <p:sp>
        <p:nvSpPr>
          <p:cNvPr id="14" name="Rectangle: Rounded Corners 124">
            <a:extLst>
              <a:ext uri="{FF2B5EF4-FFF2-40B4-BE49-F238E27FC236}">
                <a16:creationId xmlns:a16="http://schemas.microsoft.com/office/drawing/2014/main" id="{D22560A1-627B-48F5-B77A-43F813F276A0}"/>
              </a:ext>
            </a:extLst>
          </p:cNvPr>
          <p:cNvSpPr/>
          <p:nvPr/>
        </p:nvSpPr>
        <p:spPr>
          <a:xfrm>
            <a:off x="5240031" y="3536224"/>
            <a:ext cx="548640" cy="273776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-33%</a:t>
            </a:r>
          </a:p>
        </p:txBody>
      </p:sp>
      <p:sp>
        <p:nvSpPr>
          <p:cNvPr id="15" name="Rectangle: Rounded Corners 124">
            <a:extLst>
              <a:ext uri="{FF2B5EF4-FFF2-40B4-BE49-F238E27FC236}">
                <a16:creationId xmlns:a16="http://schemas.microsoft.com/office/drawing/2014/main" id="{2134657A-DB2A-40A6-85DC-E949234FBA74}"/>
              </a:ext>
            </a:extLst>
          </p:cNvPr>
          <p:cNvSpPr/>
          <p:nvPr/>
        </p:nvSpPr>
        <p:spPr>
          <a:xfrm>
            <a:off x="5237752" y="4069624"/>
            <a:ext cx="548640" cy="273776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-8%</a:t>
            </a:r>
          </a:p>
        </p:txBody>
      </p:sp>
      <p:sp>
        <p:nvSpPr>
          <p:cNvPr id="16" name="Rectangle: Rounded Corners 124">
            <a:extLst>
              <a:ext uri="{FF2B5EF4-FFF2-40B4-BE49-F238E27FC236}">
                <a16:creationId xmlns:a16="http://schemas.microsoft.com/office/drawing/2014/main" id="{356FD728-F1C9-41E9-8262-123462846890}"/>
              </a:ext>
            </a:extLst>
          </p:cNvPr>
          <p:cNvSpPr/>
          <p:nvPr/>
        </p:nvSpPr>
        <p:spPr>
          <a:xfrm>
            <a:off x="5237752" y="4603024"/>
            <a:ext cx="548640" cy="273776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-77%</a:t>
            </a:r>
          </a:p>
        </p:txBody>
      </p:sp>
      <p:sp>
        <p:nvSpPr>
          <p:cNvPr id="17" name="Rectangle: Rounded Corners 124">
            <a:extLst>
              <a:ext uri="{FF2B5EF4-FFF2-40B4-BE49-F238E27FC236}">
                <a16:creationId xmlns:a16="http://schemas.microsoft.com/office/drawing/2014/main" id="{C97AEF4E-F23C-4DF6-A93A-4F8F28472560}"/>
              </a:ext>
            </a:extLst>
          </p:cNvPr>
          <p:cNvSpPr/>
          <p:nvPr/>
        </p:nvSpPr>
        <p:spPr>
          <a:xfrm>
            <a:off x="5237752" y="5110298"/>
            <a:ext cx="548640" cy="273776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A3052B-13EE-41C3-9EBD-BA62744B2D5F}"/>
              </a:ext>
            </a:extLst>
          </p:cNvPr>
          <p:cNvSpPr txBox="1"/>
          <p:nvPr/>
        </p:nvSpPr>
        <p:spPr>
          <a:xfrm>
            <a:off x="5003164" y="1864641"/>
            <a:ext cx="879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/>
              <a:t>CHANGE IN </a:t>
            </a:r>
            <a:br>
              <a:rPr lang="en-US" sz="1000" b="1" dirty="0"/>
            </a:br>
            <a:r>
              <a:rPr lang="en-US" sz="1000" b="1" dirty="0"/>
              <a:t>SUPPORT</a:t>
            </a:r>
            <a:endParaRPr lang="en-GB" sz="1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F8455B-1E87-40F2-A36A-73DF2D6E0962}"/>
              </a:ext>
            </a:extLst>
          </p:cNvPr>
          <p:cNvSpPr txBox="1"/>
          <p:nvPr/>
        </p:nvSpPr>
        <p:spPr>
          <a:xfrm>
            <a:off x="10856160" y="1864641"/>
            <a:ext cx="879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/>
              <a:t>CHANGE IN </a:t>
            </a:r>
            <a:br>
              <a:rPr lang="en-US" sz="1000" b="1" dirty="0"/>
            </a:br>
            <a:r>
              <a:rPr lang="en-US" sz="1000" b="1" dirty="0"/>
              <a:t>SUPPORT</a:t>
            </a:r>
            <a:endParaRPr lang="en-GB" sz="1000" b="1" dirty="0"/>
          </a:p>
        </p:txBody>
      </p:sp>
      <p:sp>
        <p:nvSpPr>
          <p:cNvPr id="20" name="Rectangle: Rounded Corners 124">
            <a:extLst>
              <a:ext uri="{FF2B5EF4-FFF2-40B4-BE49-F238E27FC236}">
                <a16:creationId xmlns:a16="http://schemas.microsoft.com/office/drawing/2014/main" id="{C941F7C0-418A-4BE8-ADEF-CAC62877C012}"/>
              </a:ext>
            </a:extLst>
          </p:cNvPr>
          <p:cNvSpPr/>
          <p:nvPr/>
        </p:nvSpPr>
        <p:spPr>
          <a:xfrm>
            <a:off x="5238368" y="2469424"/>
            <a:ext cx="548640" cy="273776"/>
          </a:xfrm>
          <a:prstGeom prst="roundRect">
            <a:avLst/>
          </a:prstGeom>
          <a:ln w="6350">
            <a:solidFill>
              <a:srgbClr val="00B05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00B050"/>
                </a:solidFill>
              </a:rPr>
              <a:t>56%</a:t>
            </a:r>
          </a:p>
        </p:txBody>
      </p:sp>
      <p:sp>
        <p:nvSpPr>
          <p:cNvPr id="21" name="Rectangle: Rounded Corners 124">
            <a:extLst>
              <a:ext uri="{FF2B5EF4-FFF2-40B4-BE49-F238E27FC236}">
                <a16:creationId xmlns:a16="http://schemas.microsoft.com/office/drawing/2014/main" id="{5AA3AFE1-8A56-4038-B140-5400EF35A784}"/>
              </a:ext>
            </a:extLst>
          </p:cNvPr>
          <p:cNvSpPr/>
          <p:nvPr/>
        </p:nvSpPr>
        <p:spPr>
          <a:xfrm>
            <a:off x="11077599" y="3050300"/>
            <a:ext cx="548640" cy="273776"/>
          </a:xfrm>
          <a:prstGeom prst="roundRect">
            <a:avLst/>
          </a:prstGeom>
          <a:ln w="6350">
            <a:solidFill>
              <a:srgbClr val="00B05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00B050"/>
                </a:solidFill>
              </a:rPr>
              <a:t>++</a:t>
            </a:r>
          </a:p>
        </p:txBody>
      </p:sp>
      <p:sp>
        <p:nvSpPr>
          <p:cNvPr id="22" name="Rectangle: Rounded Corners 124">
            <a:extLst>
              <a:ext uri="{FF2B5EF4-FFF2-40B4-BE49-F238E27FC236}">
                <a16:creationId xmlns:a16="http://schemas.microsoft.com/office/drawing/2014/main" id="{0300BE16-093A-4181-9912-C5F8C4CC4D12}"/>
              </a:ext>
            </a:extLst>
          </p:cNvPr>
          <p:cNvSpPr/>
          <p:nvPr/>
        </p:nvSpPr>
        <p:spPr>
          <a:xfrm>
            <a:off x="11079878" y="3538524"/>
            <a:ext cx="548640" cy="273776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-80%</a:t>
            </a:r>
          </a:p>
        </p:txBody>
      </p:sp>
      <p:sp>
        <p:nvSpPr>
          <p:cNvPr id="23" name="Rectangle: Rounded Corners 124">
            <a:extLst>
              <a:ext uri="{FF2B5EF4-FFF2-40B4-BE49-F238E27FC236}">
                <a16:creationId xmlns:a16="http://schemas.microsoft.com/office/drawing/2014/main" id="{B0771F41-7BC9-44F6-8E33-129C5BA858A1}"/>
              </a:ext>
            </a:extLst>
          </p:cNvPr>
          <p:cNvSpPr/>
          <p:nvPr/>
        </p:nvSpPr>
        <p:spPr>
          <a:xfrm>
            <a:off x="11077599" y="4071924"/>
            <a:ext cx="548640" cy="273776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-75%</a:t>
            </a:r>
          </a:p>
        </p:txBody>
      </p:sp>
      <p:sp>
        <p:nvSpPr>
          <p:cNvPr id="24" name="Rectangle: Rounded Corners 124">
            <a:extLst>
              <a:ext uri="{FF2B5EF4-FFF2-40B4-BE49-F238E27FC236}">
                <a16:creationId xmlns:a16="http://schemas.microsoft.com/office/drawing/2014/main" id="{BC7EE688-978F-4905-8003-C96EE42AC5A1}"/>
              </a:ext>
            </a:extLst>
          </p:cNvPr>
          <p:cNvSpPr/>
          <p:nvPr/>
        </p:nvSpPr>
        <p:spPr>
          <a:xfrm>
            <a:off x="11077599" y="4605324"/>
            <a:ext cx="548640" cy="273776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-41%</a:t>
            </a:r>
          </a:p>
        </p:txBody>
      </p:sp>
      <p:sp>
        <p:nvSpPr>
          <p:cNvPr id="25" name="Rectangle: Rounded Corners 124">
            <a:extLst>
              <a:ext uri="{FF2B5EF4-FFF2-40B4-BE49-F238E27FC236}">
                <a16:creationId xmlns:a16="http://schemas.microsoft.com/office/drawing/2014/main" id="{29D52AAC-ADF8-413B-A9D6-1A95E6B591BE}"/>
              </a:ext>
            </a:extLst>
          </p:cNvPr>
          <p:cNvSpPr/>
          <p:nvPr/>
        </p:nvSpPr>
        <p:spPr>
          <a:xfrm>
            <a:off x="11077599" y="5112598"/>
            <a:ext cx="548640" cy="273776"/>
          </a:xfrm>
          <a:prstGeom prst="roundRect">
            <a:avLst/>
          </a:prstGeom>
          <a:ln w="6350">
            <a:solidFill>
              <a:srgbClr val="00B05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00B050"/>
                </a:solidFill>
              </a:rPr>
              <a:t>++</a:t>
            </a:r>
          </a:p>
        </p:txBody>
      </p:sp>
      <p:sp>
        <p:nvSpPr>
          <p:cNvPr id="26" name="Rectangle: Rounded Corners 124">
            <a:extLst>
              <a:ext uri="{FF2B5EF4-FFF2-40B4-BE49-F238E27FC236}">
                <a16:creationId xmlns:a16="http://schemas.microsoft.com/office/drawing/2014/main" id="{979A3765-3B28-45C5-92CF-5C888D3FB349}"/>
              </a:ext>
            </a:extLst>
          </p:cNvPr>
          <p:cNvSpPr/>
          <p:nvPr/>
        </p:nvSpPr>
        <p:spPr>
          <a:xfrm>
            <a:off x="11078215" y="2471724"/>
            <a:ext cx="548640" cy="273776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-25%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84BD4C-1967-4B83-BBB1-D1ECBE633D33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007802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171CA-F178-4D69-8A7E-7FA772FF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9561CF-13F5-4A2F-8A06-CBE1FBCF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Support Summary : Own 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43904-C8BA-489E-8D98-F6222AFD8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4A6EA1-6CDA-48F1-8810-0FC7A91B189D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4A14FC5-0580-8713-2AA3-E4E8087F6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739041"/>
              </p:ext>
            </p:extLst>
          </p:nvPr>
        </p:nvGraphicFramePr>
        <p:xfrm>
          <a:off x="1084881" y="1752600"/>
          <a:ext cx="9922975" cy="409744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366778">
                  <a:extLst>
                    <a:ext uri="{9D8B030D-6E8A-4147-A177-3AD203B41FA5}">
                      <a16:colId xmlns:a16="http://schemas.microsoft.com/office/drawing/2014/main" val="1586872712"/>
                    </a:ext>
                  </a:extLst>
                </a:gridCol>
                <a:gridCol w="2014922">
                  <a:extLst>
                    <a:ext uri="{9D8B030D-6E8A-4147-A177-3AD203B41FA5}">
                      <a16:colId xmlns:a16="http://schemas.microsoft.com/office/drawing/2014/main" val="2790855339"/>
                    </a:ext>
                  </a:extLst>
                </a:gridCol>
                <a:gridCol w="1839573">
                  <a:extLst>
                    <a:ext uri="{9D8B030D-6E8A-4147-A177-3AD203B41FA5}">
                      <a16:colId xmlns:a16="http://schemas.microsoft.com/office/drawing/2014/main" val="969680569"/>
                    </a:ext>
                  </a:extLst>
                </a:gridCol>
                <a:gridCol w="1850851">
                  <a:extLst>
                    <a:ext uri="{9D8B030D-6E8A-4147-A177-3AD203B41FA5}">
                      <a16:colId xmlns:a16="http://schemas.microsoft.com/office/drawing/2014/main" val="1860297480"/>
                    </a:ext>
                  </a:extLst>
                </a:gridCol>
                <a:gridCol w="1850851">
                  <a:extLst>
                    <a:ext uri="{9D8B030D-6E8A-4147-A177-3AD203B41FA5}">
                      <a16:colId xmlns:a16="http://schemas.microsoft.com/office/drawing/2014/main" val="964085543"/>
                    </a:ext>
                  </a:extLst>
                </a:gridCol>
              </a:tblGrid>
              <a:tr h="544000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GB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</a:p>
                  </a:txBody>
                  <a:tcPr marL="182880" marR="18288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u="none" strike="noStrike" dirty="0">
                          <a:effectLst/>
                          <a:latin typeface="+mn-lt"/>
                        </a:rPr>
                        <a:t>2020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0983541"/>
                  </a:ext>
                </a:extLst>
              </a:tr>
              <a:tr h="5922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</a:p>
                  </a:txBody>
                  <a:tcPr marL="182880" marR="1828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  <a:b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 Mio.)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245.8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383.3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272.5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72539219"/>
                  </a:ext>
                </a:extLst>
              </a:tr>
              <a:tr h="5922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Video</a:t>
                      </a:r>
                    </a:p>
                  </a:txBody>
                  <a:tcPr marL="182880" marR="1828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  <a:b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 Mio.)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4575416"/>
                  </a:ext>
                </a:extLst>
              </a:tr>
              <a:tr h="5922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YSS</a:t>
                      </a:r>
                    </a:p>
                  </a:txBody>
                  <a:tcPr marL="182880" marR="1828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  <a:b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 Mio.)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35068889"/>
                  </a:ext>
                </a:extLst>
              </a:tr>
              <a:tr h="5922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GAW</a:t>
                      </a:r>
                    </a:p>
                  </a:txBody>
                  <a:tcPr marL="182880" marR="1828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  <a:b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 Mio.)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52324078"/>
                  </a:ext>
                </a:extLst>
              </a:tr>
              <a:tr h="5922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</a:t>
                      </a:r>
                    </a:p>
                  </a:txBody>
                  <a:tcPr marL="182880" marR="1828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  <a:b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 Mio. JPY)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2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TV</a:t>
                      </a:r>
                    </a:p>
                  </a:txBody>
                  <a:tcPr marL="182880" marR="1828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GRPs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(in 000’s)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Rounded Rectangle 33">
            <a:extLst>
              <a:ext uri="{FF2B5EF4-FFF2-40B4-BE49-F238E27FC236}">
                <a16:creationId xmlns:a16="http://schemas.microsoft.com/office/drawing/2014/main" id="{6CA7338C-ED16-285D-4D14-223180F58018}"/>
              </a:ext>
            </a:extLst>
          </p:cNvPr>
          <p:cNvSpPr/>
          <p:nvPr/>
        </p:nvSpPr>
        <p:spPr>
          <a:xfrm>
            <a:off x="8856323" y="2438400"/>
            <a:ext cx="645466" cy="27432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prstClr val="white"/>
                </a:solidFill>
                <a:latin typeface="Calibri"/>
              </a:rPr>
              <a:t>-29% </a:t>
            </a:r>
          </a:p>
        </p:txBody>
      </p:sp>
      <p:sp>
        <p:nvSpPr>
          <p:cNvPr id="18" name="Rounded Rectangle 33">
            <a:extLst>
              <a:ext uri="{FF2B5EF4-FFF2-40B4-BE49-F238E27FC236}">
                <a16:creationId xmlns:a16="http://schemas.microsoft.com/office/drawing/2014/main" id="{A42F2B62-9136-E93A-BA55-7523D7FAF35E}"/>
              </a:ext>
            </a:extLst>
          </p:cNvPr>
          <p:cNvSpPr/>
          <p:nvPr/>
        </p:nvSpPr>
        <p:spPr>
          <a:xfrm>
            <a:off x="8856323" y="3606841"/>
            <a:ext cx="645466" cy="27432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prstClr val="white"/>
                </a:solidFill>
                <a:latin typeface="Calibri"/>
              </a:rPr>
              <a:t>-80% </a:t>
            </a:r>
          </a:p>
        </p:txBody>
      </p:sp>
      <p:sp>
        <p:nvSpPr>
          <p:cNvPr id="19" name="Rounded Rectangle 33">
            <a:extLst>
              <a:ext uri="{FF2B5EF4-FFF2-40B4-BE49-F238E27FC236}">
                <a16:creationId xmlns:a16="http://schemas.microsoft.com/office/drawing/2014/main" id="{28BE3F05-25BE-84E0-9C5E-DB1A2185453F}"/>
              </a:ext>
            </a:extLst>
          </p:cNvPr>
          <p:cNvSpPr/>
          <p:nvPr/>
        </p:nvSpPr>
        <p:spPr>
          <a:xfrm>
            <a:off x="8856323" y="4168331"/>
            <a:ext cx="645466" cy="27432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prstClr val="white"/>
                </a:solidFill>
                <a:latin typeface="Calibri"/>
              </a:rPr>
              <a:t>-75% </a:t>
            </a:r>
          </a:p>
        </p:txBody>
      </p:sp>
      <p:sp>
        <p:nvSpPr>
          <p:cNvPr id="20" name="Rounded Rectangle 33">
            <a:extLst>
              <a:ext uri="{FF2B5EF4-FFF2-40B4-BE49-F238E27FC236}">
                <a16:creationId xmlns:a16="http://schemas.microsoft.com/office/drawing/2014/main" id="{8D6919C1-F9B8-3AA4-AE8F-C6CC49D4CFEE}"/>
              </a:ext>
            </a:extLst>
          </p:cNvPr>
          <p:cNvSpPr/>
          <p:nvPr/>
        </p:nvSpPr>
        <p:spPr>
          <a:xfrm>
            <a:off x="8856323" y="4782021"/>
            <a:ext cx="645466" cy="27432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prstClr val="white"/>
                </a:solidFill>
                <a:latin typeface="Calibri"/>
              </a:rPr>
              <a:t>-41% </a:t>
            </a:r>
          </a:p>
        </p:txBody>
      </p:sp>
      <p:sp>
        <p:nvSpPr>
          <p:cNvPr id="21" name="Rounded Rectangle 43">
            <a:extLst>
              <a:ext uri="{FF2B5EF4-FFF2-40B4-BE49-F238E27FC236}">
                <a16:creationId xmlns:a16="http://schemas.microsoft.com/office/drawing/2014/main" id="{426C20EF-65EB-5F17-C207-74A02F16F3F6}"/>
              </a:ext>
            </a:extLst>
          </p:cNvPr>
          <p:cNvSpPr/>
          <p:nvPr/>
        </p:nvSpPr>
        <p:spPr>
          <a:xfrm>
            <a:off x="7025481" y="2438400"/>
            <a:ext cx="645466" cy="274320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b="1" dirty="0">
                <a:solidFill>
                  <a:prstClr val="white"/>
                </a:solidFill>
                <a:latin typeface="Calibri"/>
              </a:rPr>
              <a:t>56%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22" name="Rounded Rectangle 33">
            <a:extLst>
              <a:ext uri="{FF2B5EF4-FFF2-40B4-BE49-F238E27FC236}">
                <a16:creationId xmlns:a16="http://schemas.microsoft.com/office/drawing/2014/main" id="{A68556DA-7737-2E34-5CD3-50BDC52D99C2}"/>
              </a:ext>
            </a:extLst>
          </p:cNvPr>
          <p:cNvSpPr/>
          <p:nvPr/>
        </p:nvSpPr>
        <p:spPr>
          <a:xfrm>
            <a:off x="7025481" y="3606841"/>
            <a:ext cx="645466" cy="27432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prstClr val="white"/>
                </a:solidFill>
                <a:latin typeface="Calibri"/>
              </a:rPr>
              <a:t>-33% </a:t>
            </a:r>
          </a:p>
        </p:txBody>
      </p:sp>
      <p:sp>
        <p:nvSpPr>
          <p:cNvPr id="23" name="Rounded Rectangle 33">
            <a:extLst>
              <a:ext uri="{FF2B5EF4-FFF2-40B4-BE49-F238E27FC236}">
                <a16:creationId xmlns:a16="http://schemas.microsoft.com/office/drawing/2014/main" id="{13670F5C-1EB9-5DB5-B9F7-7251DFD477C4}"/>
              </a:ext>
            </a:extLst>
          </p:cNvPr>
          <p:cNvSpPr/>
          <p:nvPr/>
        </p:nvSpPr>
        <p:spPr>
          <a:xfrm>
            <a:off x="7025481" y="4168331"/>
            <a:ext cx="645466" cy="27432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prstClr val="white"/>
                </a:solidFill>
                <a:latin typeface="Calibri"/>
              </a:rPr>
              <a:t>-8% </a:t>
            </a:r>
          </a:p>
        </p:txBody>
      </p:sp>
      <p:sp>
        <p:nvSpPr>
          <p:cNvPr id="24" name="Rounded Rectangle 33">
            <a:extLst>
              <a:ext uri="{FF2B5EF4-FFF2-40B4-BE49-F238E27FC236}">
                <a16:creationId xmlns:a16="http://schemas.microsoft.com/office/drawing/2014/main" id="{A4873A60-E5C7-5864-20ED-D16134B7D366}"/>
              </a:ext>
            </a:extLst>
          </p:cNvPr>
          <p:cNvSpPr/>
          <p:nvPr/>
        </p:nvSpPr>
        <p:spPr>
          <a:xfrm>
            <a:off x="7034432" y="4782845"/>
            <a:ext cx="645466" cy="27432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prstClr val="white"/>
                </a:solidFill>
                <a:latin typeface="Calibri"/>
              </a:rPr>
              <a:t>-77% </a:t>
            </a:r>
          </a:p>
        </p:txBody>
      </p:sp>
    </p:spTree>
    <p:extLst>
      <p:ext uri="{BB962C8B-B14F-4D97-AF65-F5344CB8AC3E}">
        <p14:creationId xmlns:p14="http://schemas.microsoft.com/office/powerpoint/2010/main" val="1843699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8784C6-A314-406B-9358-2182AEAD51A3}"/>
              </a:ext>
            </a:extLst>
          </p:cNvPr>
          <p:cNvSpPr/>
          <p:nvPr/>
        </p:nvSpPr>
        <p:spPr>
          <a:xfrm>
            <a:off x="258536" y="1295400"/>
            <a:ext cx="5623945" cy="4443248"/>
          </a:xfrm>
          <a:prstGeom prst="rect">
            <a:avLst/>
          </a:prstGeom>
          <a:solidFill>
            <a:srgbClr val="E5E5E5">
              <a:alpha val="20000"/>
            </a:srgb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AB6C18-1A9C-48AF-A8C5-E80FE8D0DBC5}"/>
              </a:ext>
            </a:extLst>
          </p:cNvPr>
          <p:cNvSpPr/>
          <p:nvPr/>
        </p:nvSpPr>
        <p:spPr>
          <a:xfrm>
            <a:off x="6111321" y="1295400"/>
            <a:ext cx="5623945" cy="4443248"/>
          </a:xfrm>
          <a:prstGeom prst="rect">
            <a:avLst/>
          </a:prstGeom>
          <a:solidFill>
            <a:srgbClr val="E5E5E5">
              <a:alpha val="20000"/>
            </a:srgbClr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D4C8C3A-3251-45C1-9B2B-CEE87225D6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785"/>
              </p:ext>
            </p:extLst>
          </p:nvPr>
        </p:nvGraphicFramePr>
        <p:xfrm>
          <a:off x="167481" y="1203453"/>
          <a:ext cx="4948214" cy="4663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318FC45-421B-4722-B479-57642BB073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3441415"/>
              </p:ext>
            </p:extLst>
          </p:nvPr>
        </p:nvGraphicFramePr>
        <p:xfrm>
          <a:off x="6187281" y="1203454"/>
          <a:ext cx="4795813" cy="4663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E747D5-941D-4019-A0D7-6895DF205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F8BF5B-891C-46F8-A002-AE45FFF2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Due-To : Non-Ad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3A59A-84B3-4E43-81AE-BF4FB928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FFE059-35EC-4168-BDE4-504EC7328246}"/>
              </a:ext>
            </a:extLst>
          </p:cNvPr>
          <p:cNvSpPr/>
          <p:nvPr/>
        </p:nvSpPr>
        <p:spPr>
          <a:xfrm>
            <a:off x="258536" y="1445174"/>
            <a:ext cx="5623946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44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solidFill>
                  <a:schemeClr val="accent2"/>
                </a:solidFill>
              </a:rPr>
              <a:t> 2020 vs 2019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363B75-3059-404D-A7A3-BEFB68FBB56B}"/>
              </a:ext>
            </a:extLst>
          </p:cNvPr>
          <p:cNvSpPr/>
          <p:nvPr/>
        </p:nvSpPr>
        <p:spPr>
          <a:xfrm>
            <a:off x="6111321" y="1445174"/>
            <a:ext cx="5623946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44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solidFill>
                  <a:schemeClr val="accent2"/>
                </a:solidFill>
              </a:rPr>
              <a:t>2021 vs 2020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283105-D448-4086-9935-231679EC32E1}"/>
              </a:ext>
            </a:extLst>
          </p:cNvPr>
          <p:cNvCxnSpPr>
            <a:cxnSpLocks/>
          </p:cNvCxnSpPr>
          <p:nvPr/>
        </p:nvCxnSpPr>
        <p:spPr>
          <a:xfrm>
            <a:off x="6111081" y="1981200"/>
            <a:ext cx="560246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4F426A-FE67-4DF0-8646-849DF31AF598}"/>
              </a:ext>
            </a:extLst>
          </p:cNvPr>
          <p:cNvCxnSpPr>
            <a:cxnSpLocks/>
          </p:cNvCxnSpPr>
          <p:nvPr/>
        </p:nvCxnSpPr>
        <p:spPr>
          <a:xfrm>
            <a:off x="280019" y="2021559"/>
            <a:ext cx="560246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4">
            <a:extLst>
              <a:ext uri="{FF2B5EF4-FFF2-40B4-BE49-F238E27FC236}">
                <a16:creationId xmlns:a16="http://schemas.microsoft.com/office/drawing/2014/main" id="{E4144AF5-D1E7-4848-B597-E190E8D59C87}"/>
              </a:ext>
            </a:extLst>
          </p:cNvPr>
          <p:cNvSpPr/>
          <p:nvPr/>
        </p:nvSpPr>
        <p:spPr>
          <a:xfrm>
            <a:off x="5224768" y="2128247"/>
            <a:ext cx="548640" cy="182880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-38%</a:t>
            </a:r>
          </a:p>
        </p:txBody>
      </p:sp>
      <p:sp>
        <p:nvSpPr>
          <p:cNvPr id="14" name="Rectangle: Rounded Corners 124">
            <a:extLst>
              <a:ext uri="{FF2B5EF4-FFF2-40B4-BE49-F238E27FC236}">
                <a16:creationId xmlns:a16="http://schemas.microsoft.com/office/drawing/2014/main" id="{D22560A1-627B-48F5-B77A-43F813F276A0}"/>
              </a:ext>
            </a:extLst>
          </p:cNvPr>
          <p:cNvSpPr/>
          <p:nvPr/>
        </p:nvSpPr>
        <p:spPr>
          <a:xfrm>
            <a:off x="5230963" y="2696896"/>
            <a:ext cx="548640" cy="182880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-</a:t>
            </a:r>
            <a:r>
              <a:rPr lang="en-US" sz="900" dirty="0">
                <a:solidFill>
                  <a:srgbClr val="FF0000"/>
                </a:solidFill>
              </a:rPr>
              <a:t>2,700 pt.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5" name="Rectangle: Rounded Corners 124">
            <a:extLst>
              <a:ext uri="{FF2B5EF4-FFF2-40B4-BE49-F238E27FC236}">
                <a16:creationId xmlns:a16="http://schemas.microsoft.com/office/drawing/2014/main" id="{2134657A-DB2A-40A6-85DC-E949234FBA74}"/>
              </a:ext>
            </a:extLst>
          </p:cNvPr>
          <p:cNvSpPr/>
          <p:nvPr/>
        </p:nvSpPr>
        <p:spPr>
          <a:xfrm>
            <a:off x="5232125" y="2990124"/>
            <a:ext cx="548640" cy="182880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-1,987 pt.</a:t>
            </a:r>
            <a:endParaRPr lang="en-US" sz="1089" dirty="0">
              <a:solidFill>
                <a:srgbClr val="FF0000"/>
              </a:solidFill>
            </a:endParaRPr>
          </a:p>
        </p:txBody>
      </p:sp>
      <p:sp>
        <p:nvSpPr>
          <p:cNvPr id="16" name="Rectangle: Rounded Corners 124">
            <a:extLst>
              <a:ext uri="{FF2B5EF4-FFF2-40B4-BE49-F238E27FC236}">
                <a16:creationId xmlns:a16="http://schemas.microsoft.com/office/drawing/2014/main" id="{356FD728-F1C9-41E9-8262-123462846890}"/>
              </a:ext>
            </a:extLst>
          </p:cNvPr>
          <p:cNvSpPr/>
          <p:nvPr/>
        </p:nvSpPr>
        <p:spPr>
          <a:xfrm>
            <a:off x="5232125" y="4192825"/>
            <a:ext cx="548640" cy="182880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3.3 </a:t>
            </a:r>
            <a:r>
              <a:rPr lang="en-US" sz="800" dirty="0" err="1">
                <a:solidFill>
                  <a:srgbClr val="FF0000"/>
                </a:solidFill>
              </a:rPr>
              <a:t>mio</a:t>
            </a:r>
            <a:r>
              <a:rPr lang="en-US" sz="800" dirty="0">
                <a:solidFill>
                  <a:srgbClr val="FF0000"/>
                </a:solidFill>
              </a:rPr>
              <a:t>. Pt.</a:t>
            </a:r>
          </a:p>
        </p:txBody>
      </p:sp>
      <p:sp>
        <p:nvSpPr>
          <p:cNvPr id="17" name="Rectangle: Rounded Corners 124">
            <a:extLst>
              <a:ext uri="{FF2B5EF4-FFF2-40B4-BE49-F238E27FC236}">
                <a16:creationId xmlns:a16="http://schemas.microsoft.com/office/drawing/2014/main" id="{C97AEF4E-F23C-4DF6-A93A-4F8F28472560}"/>
              </a:ext>
            </a:extLst>
          </p:cNvPr>
          <p:cNvSpPr/>
          <p:nvPr/>
        </p:nvSpPr>
        <p:spPr>
          <a:xfrm>
            <a:off x="5242656" y="4499596"/>
            <a:ext cx="548640" cy="182880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A3052B-13EE-41C3-9EBD-BA62744B2D5F}"/>
              </a:ext>
            </a:extLst>
          </p:cNvPr>
          <p:cNvSpPr txBox="1"/>
          <p:nvPr/>
        </p:nvSpPr>
        <p:spPr>
          <a:xfrm>
            <a:off x="5003164" y="1600200"/>
            <a:ext cx="879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/>
              <a:t>CHANGE IN </a:t>
            </a:r>
            <a:br>
              <a:rPr lang="en-US" sz="1000" b="1" dirty="0"/>
            </a:br>
            <a:r>
              <a:rPr lang="en-US" sz="1000" b="1" dirty="0"/>
              <a:t>SUPPORT</a:t>
            </a:r>
            <a:endParaRPr lang="en-GB" sz="1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F8455B-1E87-40F2-A36A-73DF2D6E0962}"/>
              </a:ext>
            </a:extLst>
          </p:cNvPr>
          <p:cNvSpPr txBox="1"/>
          <p:nvPr/>
        </p:nvSpPr>
        <p:spPr>
          <a:xfrm>
            <a:off x="10856160" y="1600200"/>
            <a:ext cx="8793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b="1" dirty="0"/>
              <a:t>CHANGE IN </a:t>
            </a:r>
            <a:br>
              <a:rPr lang="en-US" sz="1000" b="1" dirty="0"/>
            </a:br>
            <a:r>
              <a:rPr lang="en-US" sz="1000" b="1" dirty="0"/>
              <a:t>SUPPORT</a:t>
            </a:r>
            <a:endParaRPr lang="en-GB" sz="1000" b="1" dirty="0"/>
          </a:p>
        </p:txBody>
      </p:sp>
      <p:sp>
        <p:nvSpPr>
          <p:cNvPr id="20" name="Rectangle: Rounded Corners 124">
            <a:extLst>
              <a:ext uri="{FF2B5EF4-FFF2-40B4-BE49-F238E27FC236}">
                <a16:creationId xmlns:a16="http://schemas.microsoft.com/office/drawing/2014/main" id="{C941F7C0-418A-4BE8-ADEF-CAC62877C012}"/>
              </a:ext>
            </a:extLst>
          </p:cNvPr>
          <p:cNvSpPr/>
          <p:nvPr/>
        </p:nvSpPr>
        <p:spPr>
          <a:xfrm>
            <a:off x="5224768" y="2419023"/>
            <a:ext cx="548640" cy="182880"/>
          </a:xfrm>
          <a:prstGeom prst="roundRect">
            <a:avLst/>
          </a:prstGeom>
          <a:ln w="6350">
            <a:solidFill>
              <a:srgbClr val="00B05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00B050"/>
                </a:solidFill>
              </a:rPr>
              <a:t>1.0 pt.</a:t>
            </a:r>
          </a:p>
        </p:txBody>
      </p:sp>
      <p:sp>
        <p:nvSpPr>
          <p:cNvPr id="27" name="Rectangle: Rounded Corners 124">
            <a:extLst>
              <a:ext uri="{FF2B5EF4-FFF2-40B4-BE49-F238E27FC236}">
                <a16:creationId xmlns:a16="http://schemas.microsoft.com/office/drawing/2014/main" id="{259233D9-7C1C-4256-B83F-007275152A63}"/>
              </a:ext>
            </a:extLst>
          </p:cNvPr>
          <p:cNvSpPr/>
          <p:nvPr/>
        </p:nvSpPr>
        <p:spPr>
          <a:xfrm>
            <a:off x="5235024" y="3287700"/>
            <a:ext cx="548640" cy="182880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-9,491 pt.</a:t>
            </a:r>
            <a:endParaRPr lang="en-US" sz="1089" dirty="0">
              <a:solidFill>
                <a:srgbClr val="FF0000"/>
              </a:solidFill>
            </a:endParaRPr>
          </a:p>
        </p:txBody>
      </p:sp>
      <p:sp>
        <p:nvSpPr>
          <p:cNvPr id="28" name="Rectangle: Rounded Corners 124">
            <a:extLst>
              <a:ext uri="{FF2B5EF4-FFF2-40B4-BE49-F238E27FC236}">
                <a16:creationId xmlns:a16="http://schemas.microsoft.com/office/drawing/2014/main" id="{24D0F12C-C401-45A9-90AE-DB9711EB1C97}"/>
              </a:ext>
            </a:extLst>
          </p:cNvPr>
          <p:cNvSpPr/>
          <p:nvPr/>
        </p:nvSpPr>
        <p:spPr>
          <a:xfrm>
            <a:off x="5242656" y="3593982"/>
            <a:ext cx="548640" cy="182880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-18%</a:t>
            </a:r>
          </a:p>
        </p:txBody>
      </p:sp>
      <p:sp>
        <p:nvSpPr>
          <p:cNvPr id="29" name="Rectangle: Rounded Corners 124">
            <a:extLst>
              <a:ext uri="{FF2B5EF4-FFF2-40B4-BE49-F238E27FC236}">
                <a16:creationId xmlns:a16="http://schemas.microsoft.com/office/drawing/2014/main" id="{3BBF3102-DC83-49F7-A123-9D8255B8F6E6}"/>
              </a:ext>
            </a:extLst>
          </p:cNvPr>
          <p:cNvSpPr/>
          <p:nvPr/>
        </p:nvSpPr>
        <p:spPr>
          <a:xfrm>
            <a:off x="5238224" y="3886054"/>
            <a:ext cx="548640" cy="182880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0.3 C</a:t>
            </a:r>
          </a:p>
        </p:txBody>
      </p:sp>
      <p:sp>
        <p:nvSpPr>
          <p:cNvPr id="30" name="Rectangle: Rounded Corners 124">
            <a:extLst>
              <a:ext uri="{FF2B5EF4-FFF2-40B4-BE49-F238E27FC236}">
                <a16:creationId xmlns:a16="http://schemas.microsoft.com/office/drawing/2014/main" id="{4BD41D1D-BBFB-48CB-BFAA-4114E35C0EEE}"/>
              </a:ext>
            </a:extLst>
          </p:cNvPr>
          <p:cNvSpPr/>
          <p:nvPr/>
        </p:nvSpPr>
        <p:spPr>
          <a:xfrm>
            <a:off x="5242656" y="4779220"/>
            <a:ext cx="548640" cy="182880"/>
          </a:xfrm>
          <a:prstGeom prst="roundRect">
            <a:avLst/>
          </a:prstGeom>
          <a:ln w="6350">
            <a:solidFill>
              <a:srgbClr val="01AB4F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01AB4F"/>
                </a:solidFill>
              </a:rPr>
              <a:t>--</a:t>
            </a:r>
          </a:p>
        </p:txBody>
      </p:sp>
      <p:sp>
        <p:nvSpPr>
          <p:cNvPr id="31" name="Rectangle: Rounded Corners 124">
            <a:extLst>
              <a:ext uri="{FF2B5EF4-FFF2-40B4-BE49-F238E27FC236}">
                <a16:creationId xmlns:a16="http://schemas.microsoft.com/office/drawing/2014/main" id="{1DEDF673-5E98-4E5E-B3FD-4B9E5DEF1808}"/>
              </a:ext>
            </a:extLst>
          </p:cNvPr>
          <p:cNvSpPr/>
          <p:nvPr/>
        </p:nvSpPr>
        <p:spPr>
          <a:xfrm>
            <a:off x="5238224" y="5100049"/>
            <a:ext cx="548640" cy="182880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--</a:t>
            </a:r>
          </a:p>
        </p:txBody>
      </p:sp>
      <p:sp>
        <p:nvSpPr>
          <p:cNvPr id="32" name="Rectangle: Rounded Corners 124">
            <a:extLst>
              <a:ext uri="{FF2B5EF4-FFF2-40B4-BE49-F238E27FC236}">
                <a16:creationId xmlns:a16="http://schemas.microsoft.com/office/drawing/2014/main" id="{C611A617-3362-4E49-A16C-7B97E2C6142C}"/>
              </a:ext>
            </a:extLst>
          </p:cNvPr>
          <p:cNvSpPr/>
          <p:nvPr/>
        </p:nvSpPr>
        <p:spPr>
          <a:xfrm>
            <a:off x="11072502" y="2098169"/>
            <a:ext cx="548640" cy="182880"/>
          </a:xfrm>
          <a:prstGeom prst="roundRect">
            <a:avLst/>
          </a:prstGeom>
          <a:ln w="6350">
            <a:solidFill>
              <a:srgbClr val="00B05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00B050"/>
                </a:solidFill>
              </a:rPr>
              <a:t>117%</a:t>
            </a:r>
          </a:p>
        </p:txBody>
      </p:sp>
      <p:sp>
        <p:nvSpPr>
          <p:cNvPr id="33" name="Rectangle: Rounded Corners 124">
            <a:extLst>
              <a:ext uri="{FF2B5EF4-FFF2-40B4-BE49-F238E27FC236}">
                <a16:creationId xmlns:a16="http://schemas.microsoft.com/office/drawing/2014/main" id="{95CAB21D-189B-49E8-8357-F99DF168D9A7}"/>
              </a:ext>
            </a:extLst>
          </p:cNvPr>
          <p:cNvSpPr/>
          <p:nvPr/>
        </p:nvSpPr>
        <p:spPr>
          <a:xfrm>
            <a:off x="11072502" y="2653001"/>
            <a:ext cx="548640" cy="182880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-</a:t>
            </a:r>
            <a:r>
              <a:rPr lang="en-US" sz="900" dirty="0">
                <a:solidFill>
                  <a:srgbClr val="FF0000"/>
                </a:solidFill>
              </a:rPr>
              <a:t>1,596 pt.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4" name="Rectangle: Rounded Corners 124">
            <a:extLst>
              <a:ext uri="{FF2B5EF4-FFF2-40B4-BE49-F238E27FC236}">
                <a16:creationId xmlns:a16="http://schemas.microsoft.com/office/drawing/2014/main" id="{2BA32F69-B505-4607-8BFD-49A19C378DBD}"/>
              </a:ext>
            </a:extLst>
          </p:cNvPr>
          <p:cNvSpPr/>
          <p:nvPr/>
        </p:nvSpPr>
        <p:spPr>
          <a:xfrm>
            <a:off x="11066066" y="2962218"/>
            <a:ext cx="548640" cy="182880"/>
          </a:xfrm>
          <a:prstGeom prst="roundRect">
            <a:avLst/>
          </a:prstGeom>
          <a:ln w="6350">
            <a:solidFill>
              <a:srgbClr val="00B05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900" dirty="0">
                <a:solidFill>
                  <a:srgbClr val="00B050"/>
                </a:solidFill>
              </a:rPr>
              <a:t>2,657 pt.</a:t>
            </a:r>
            <a:endParaRPr lang="en-US" sz="1089" dirty="0">
              <a:solidFill>
                <a:srgbClr val="00B050"/>
              </a:solidFill>
            </a:endParaRPr>
          </a:p>
        </p:txBody>
      </p:sp>
      <p:sp>
        <p:nvSpPr>
          <p:cNvPr id="35" name="Rectangle: Rounded Corners 124">
            <a:extLst>
              <a:ext uri="{FF2B5EF4-FFF2-40B4-BE49-F238E27FC236}">
                <a16:creationId xmlns:a16="http://schemas.microsoft.com/office/drawing/2014/main" id="{F81EA7A2-418D-4D17-9116-D6A25EE3B5BE}"/>
              </a:ext>
            </a:extLst>
          </p:cNvPr>
          <p:cNvSpPr/>
          <p:nvPr/>
        </p:nvSpPr>
        <p:spPr>
          <a:xfrm>
            <a:off x="11066066" y="4205518"/>
            <a:ext cx="548640" cy="182880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2.1 </a:t>
            </a:r>
            <a:r>
              <a:rPr lang="en-US" sz="800" dirty="0" err="1">
                <a:solidFill>
                  <a:srgbClr val="FF0000"/>
                </a:solidFill>
              </a:rPr>
              <a:t>mio</a:t>
            </a:r>
            <a:r>
              <a:rPr lang="en-US" sz="800" dirty="0">
                <a:solidFill>
                  <a:srgbClr val="FF0000"/>
                </a:solidFill>
              </a:rPr>
              <a:t>. Pt.</a:t>
            </a:r>
          </a:p>
        </p:txBody>
      </p:sp>
      <p:sp>
        <p:nvSpPr>
          <p:cNvPr id="37" name="Rectangle: Rounded Corners 124">
            <a:extLst>
              <a:ext uri="{FF2B5EF4-FFF2-40B4-BE49-F238E27FC236}">
                <a16:creationId xmlns:a16="http://schemas.microsoft.com/office/drawing/2014/main" id="{B72CAD00-B11B-4464-8AEB-44B5D6BEE099}"/>
              </a:ext>
            </a:extLst>
          </p:cNvPr>
          <p:cNvSpPr/>
          <p:nvPr/>
        </p:nvSpPr>
        <p:spPr>
          <a:xfrm>
            <a:off x="11072502" y="2365120"/>
            <a:ext cx="548640" cy="182880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-0.4 pt.</a:t>
            </a:r>
          </a:p>
        </p:txBody>
      </p:sp>
      <p:sp>
        <p:nvSpPr>
          <p:cNvPr id="38" name="Rectangle: Rounded Corners 124">
            <a:extLst>
              <a:ext uri="{FF2B5EF4-FFF2-40B4-BE49-F238E27FC236}">
                <a16:creationId xmlns:a16="http://schemas.microsoft.com/office/drawing/2014/main" id="{5112676A-8712-4F16-BC27-2DC66DC0534A}"/>
              </a:ext>
            </a:extLst>
          </p:cNvPr>
          <p:cNvSpPr/>
          <p:nvPr/>
        </p:nvSpPr>
        <p:spPr>
          <a:xfrm>
            <a:off x="11066066" y="3282511"/>
            <a:ext cx="548640" cy="182880"/>
          </a:xfrm>
          <a:prstGeom prst="roundRect">
            <a:avLst/>
          </a:prstGeom>
          <a:ln w="6350">
            <a:solidFill>
              <a:srgbClr val="00B05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900" dirty="0">
                <a:solidFill>
                  <a:srgbClr val="00B050"/>
                </a:solidFill>
              </a:rPr>
              <a:t>7,685 pt.</a:t>
            </a:r>
            <a:endParaRPr lang="en-US" sz="1089" dirty="0">
              <a:solidFill>
                <a:srgbClr val="00B050"/>
              </a:solidFill>
            </a:endParaRPr>
          </a:p>
        </p:txBody>
      </p:sp>
      <p:sp>
        <p:nvSpPr>
          <p:cNvPr id="39" name="Rectangle: Rounded Corners 124">
            <a:extLst>
              <a:ext uri="{FF2B5EF4-FFF2-40B4-BE49-F238E27FC236}">
                <a16:creationId xmlns:a16="http://schemas.microsoft.com/office/drawing/2014/main" id="{95D7FC3C-D30C-4C1D-B4FE-F02F559074D9}"/>
              </a:ext>
            </a:extLst>
          </p:cNvPr>
          <p:cNvSpPr/>
          <p:nvPr/>
        </p:nvSpPr>
        <p:spPr>
          <a:xfrm>
            <a:off x="11059054" y="3580037"/>
            <a:ext cx="548640" cy="182880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-4%</a:t>
            </a:r>
          </a:p>
        </p:txBody>
      </p:sp>
      <p:sp>
        <p:nvSpPr>
          <p:cNvPr id="40" name="Rectangle: Rounded Corners 124">
            <a:extLst>
              <a:ext uri="{FF2B5EF4-FFF2-40B4-BE49-F238E27FC236}">
                <a16:creationId xmlns:a16="http://schemas.microsoft.com/office/drawing/2014/main" id="{F889CDCD-62C2-4B5D-BC48-A3187F3B191B}"/>
              </a:ext>
            </a:extLst>
          </p:cNvPr>
          <p:cNvSpPr/>
          <p:nvPr/>
        </p:nvSpPr>
        <p:spPr>
          <a:xfrm>
            <a:off x="11076671" y="3886054"/>
            <a:ext cx="548640" cy="182880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0.1 C</a:t>
            </a:r>
          </a:p>
        </p:txBody>
      </p:sp>
      <p:sp>
        <p:nvSpPr>
          <p:cNvPr id="44" name="Rectangle: Rounded Corners 124">
            <a:extLst>
              <a:ext uri="{FF2B5EF4-FFF2-40B4-BE49-F238E27FC236}">
                <a16:creationId xmlns:a16="http://schemas.microsoft.com/office/drawing/2014/main" id="{8D35812F-8850-4B55-B2FF-A790AFEB17AD}"/>
              </a:ext>
            </a:extLst>
          </p:cNvPr>
          <p:cNvSpPr/>
          <p:nvPr/>
        </p:nvSpPr>
        <p:spPr>
          <a:xfrm>
            <a:off x="5232125" y="5399897"/>
            <a:ext cx="548640" cy="182880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--</a:t>
            </a:r>
          </a:p>
        </p:txBody>
      </p:sp>
      <p:sp>
        <p:nvSpPr>
          <p:cNvPr id="46" name="Rectangle: Rounded Corners 124">
            <a:extLst>
              <a:ext uri="{FF2B5EF4-FFF2-40B4-BE49-F238E27FC236}">
                <a16:creationId xmlns:a16="http://schemas.microsoft.com/office/drawing/2014/main" id="{1BB60001-8012-461D-B3E9-3ECFBA60E0B5}"/>
              </a:ext>
            </a:extLst>
          </p:cNvPr>
          <p:cNvSpPr/>
          <p:nvPr/>
        </p:nvSpPr>
        <p:spPr>
          <a:xfrm>
            <a:off x="11072502" y="4499596"/>
            <a:ext cx="548640" cy="182880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--</a:t>
            </a:r>
          </a:p>
        </p:txBody>
      </p:sp>
      <p:sp>
        <p:nvSpPr>
          <p:cNvPr id="47" name="Rectangle: Rounded Corners 124">
            <a:extLst>
              <a:ext uri="{FF2B5EF4-FFF2-40B4-BE49-F238E27FC236}">
                <a16:creationId xmlns:a16="http://schemas.microsoft.com/office/drawing/2014/main" id="{A317CB0F-8A67-4C21-B02E-FE27410B1B11}"/>
              </a:ext>
            </a:extLst>
          </p:cNvPr>
          <p:cNvSpPr/>
          <p:nvPr/>
        </p:nvSpPr>
        <p:spPr>
          <a:xfrm>
            <a:off x="11082710" y="4807261"/>
            <a:ext cx="548640" cy="182880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--</a:t>
            </a:r>
          </a:p>
        </p:txBody>
      </p:sp>
      <p:sp>
        <p:nvSpPr>
          <p:cNvPr id="48" name="Rectangle: Rounded Corners 124">
            <a:extLst>
              <a:ext uri="{FF2B5EF4-FFF2-40B4-BE49-F238E27FC236}">
                <a16:creationId xmlns:a16="http://schemas.microsoft.com/office/drawing/2014/main" id="{5C96230B-F528-432F-8227-051250FD75DC}"/>
              </a:ext>
            </a:extLst>
          </p:cNvPr>
          <p:cNvSpPr/>
          <p:nvPr/>
        </p:nvSpPr>
        <p:spPr>
          <a:xfrm>
            <a:off x="11082710" y="5100049"/>
            <a:ext cx="548640" cy="182880"/>
          </a:xfrm>
          <a:prstGeom prst="roundRect">
            <a:avLst/>
          </a:prstGeom>
          <a:ln w="6350">
            <a:solidFill>
              <a:srgbClr val="01AB4F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01AB4F"/>
                </a:solidFill>
              </a:rPr>
              <a:t>--</a:t>
            </a:r>
          </a:p>
        </p:txBody>
      </p:sp>
      <p:sp>
        <p:nvSpPr>
          <p:cNvPr id="49" name="Rectangle: Rounded Corners 124">
            <a:extLst>
              <a:ext uri="{FF2B5EF4-FFF2-40B4-BE49-F238E27FC236}">
                <a16:creationId xmlns:a16="http://schemas.microsoft.com/office/drawing/2014/main" id="{6EA5F6DD-EE1E-4F68-BCC7-D569A0B4D58E}"/>
              </a:ext>
            </a:extLst>
          </p:cNvPr>
          <p:cNvSpPr/>
          <p:nvPr/>
        </p:nvSpPr>
        <p:spPr>
          <a:xfrm>
            <a:off x="11082710" y="5399897"/>
            <a:ext cx="548640" cy="182880"/>
          </a:xfrm>
          <a:prstGeom prst="roundRect">
            <a:avLst/>
          </a:prstGeom>
          <a:ln w="63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105" tIns="18105" rIns="18105" bIns="18105" anchor="ctr"/>
          <a:lstStyle/>
          <a:p>
            <a:pPr algn="ctr"/>
            <a:r>
              <a:rPr lang="en-US" sz="1089" dirty="0">
                <a:solidFill>
                  <a:srgbClr val="FF0000"/>
                </a:solidFill>
              </a:rPr>
              <a:t>--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D7A1FF-F448-404E-8B4D-F97F00B7A6DF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534774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171CA-F178-4D69-8A7E-7FA772FF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9561CF-13F5-4A2F-8A06-CBE1FBCF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Support Summary : Non- 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43904-C8BA-489E-8D98-F6222AFD8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50B085-BF38-4EB7-8E68-F44249B06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132353"/>
              </p:ext>
            </p:extLst>
          </p:nvPr>
        </p:nvGraphicFramePr>
        <p:xfrm>
          <a:off x="1084881" y="1371600"/>
          <a:ext cx="9922975" cy="451148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969818">
                  <a:extLst>
                    <a:ext uri="{9D8B030D-6E8A-4147-A177-3AD203B41FA5}">
                      <a16:colId xmlns:a16="http://schemas.microsoft.com/office/drawing/2014/main" val="1586872712"/>
                    </a:ext>
                  </a:extLst>
                </a:gridCol>
                <a:gridCol w="2308285">
                  <a:extLst>
                    <a:ext uri="{9D8B030D-6E8A-4147-A177-3AD203B41FA5}">
                      <a16:colId xmlns:a16="http://schemas.microsoft.com/office/drawing/2014/main" val="969680569"/>
                    </a:ext>
                  </a:extLst>
                </a:gridCol>
                <a:gridCol w="2322436">
                  <a:extLst>
                    <a:ext uri="{9D8B030D-6E8A-4147-A177-3AD203B41FA5}">
                      <a16:colId xmlns:a16="http://schemas.microsoft.com/office/drawing/2014/main" val="1860297480"/>
                    </a:ext>
                  </a:extLst>
                </a:gridCol>
                <a:gridCol w="2322436">
                  <a:extLst>
                    <a:ext uri="{9D8B030D-6E8A-4147-A177-3AD203B41FA5}">
                      <a16:colId xmlns:a16="http://schemas.microsoft.com/office/drawing/2014/main" val="964085543"/>
                    </a:ext>
                  </a:extLst>
                </a:gridCol>
              </a:tblGrid>
              <a:tr h="34769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GB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u="none" strike="noStrike" dirty="0">
                          <a:effectLst/>
                          <a:latin typeface="+mn-lt"/>
                        </a:rPr>
                        <a:t>2020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60983541"/>
                  </a:ext>
                </a:extLst>
              </a:tr>
              <a:tr h="378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Tweets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148,275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91,853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199,431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72539219"/>
                  </a:ext>
                </a:extLst>
              </a:tr>
              <a:tr h="378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Purchase Intent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16922436"/>
                  </a:ext>
                </a:extLst>
              </a:tr>
              <a:tr h="378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Instore ID POS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4,296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1,596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62542084"/>
                  </a:ext>
                </a:extLst>
              </a:tr>
              <a:tr h="378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Instore Sales Demo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2,661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3,331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75804194"/>
                  </a:ext>
                </a:extLst>
              </a:tr>
              <a:tr h="378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Instore Rental Demo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14,537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5,046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12,731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97448921"/>
                  </a:ext>
                </a:extLst>
              </a:tr>
              <a:tr h="378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Website Page views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4,606,070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3,795,833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3,628,086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8039332"/>
                  </a:ext>
                </a:extLst>
              </a:tr>
              <a:tr h="378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Temperature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4575416"/>
                  </a:ext>
                </a:extLst>
              </a:tr>
              <a:tr h="378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Cumulative Machine Counts(in </a:t>
                      </a:r>
                      <a:r>
                        <a:rPr lang="en-IN" sz="1400" b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35068889"/>
                  </a:ext>
                </a:extLst>
              </a:tr>
              <a:tr h="378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Holiday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52324078"/>
                  </a:ext>
                </a:extLst>
              </a:tr>
              <a:tr h="378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Year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52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Covid-19</a:t>
                      </a:r>
                      <a:endParaRPr lang="en-IN" sz="14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97316888"/>
                  </a:ext>
                </a:extLst>
              </a:tr>
            </a:tbl>
          </a:graphicData>
        </a:graphic>
      </p:graphicFrame>
      <p:sp>
        <p:nvSpPr>
          <p:cNvPr id="6" name="Rounded Rectangle 33">
            <a:extLst>
              <a:ext uri="{FF2B5EF4-FFF2-40B4-BE49-F238E27FC236}">
                <a16:creationId xmlns:a16="http://schemas.microsoft.com/office/drawing/2014/main" id="{83DD043B-EF0D-4058-B51A-2377553A99FE}"/>
              </a:ext>
            </a:extLst>
          </p:cNvPr>
          <p:cNvSpPr/>
          <p:nvPr/>
        </p:nvSpPr>
        <p:spPr>
          <a:xfrm>
            <a:off x="6012906" y="1793544"/>
            <a:ext cx="645466" cy="23655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prstClr val="white"/>
                </a:solidFill>
                <a:latin typeface="Calibri"/>
              </a:rPr>
              <a:t>-38% </a:t>
            </a:r>
          </a:p>
        </p:txBody>
      </p:sp>
      <p:sp>
        <p:nvSpPr>
          <p:cNvPr id="7" name="Rounded Rectangle 33">
            <a:extLst>
              <a:ext uri="{FF2B5EF4-FFF2-40B4-BE49-F238E27FC236}">
                <a16:creationId xmlns:a16="http://schemas.microsoft.com/office/drawing/2014/main" id="{6966C769-2528-46F0-A9B5-F1D64746A5F1}"/>
              </a:ext>
            </a:extLst>
          </p:cNvPr>
          <p:cNvSpPr/>
          <p:nvPr/>
        </p:nvSpPr>
        <p:spPr>
          <a:xfrm>
            <a:off x="6012906" y="2546608"/>
            <a:ext cx="645466" cy="23655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prstClr val="white"/>
                </a:solidFill>
                <a:latin typeface="Calibri"/>
              </a:rPr>
              <a:t>-63%</a:t>
            </a:r>
            <a:endParaRPr lang="en-GB" sz="1200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Rounded Rectangle 33">
            <a:extLst>
              <a:ext uri="{FF2B5EF4-FFF2-40B4-BE49-F238E27FC236}">
                <a16:creationId xmlns:a16="http://schemas.microsoft.com/office/drawing/2014/main" id="{CD90FF4B-453F-4B8D-A90E-FC6427EAA920}"/>
              </a:ext>
            </a:extLst>
          </p:cNvPr>
          <p:cNvSpPr/>
          <p:nvPr/>
        </p:nvSpPr>
        <p:spPr>
          <a:xfrm>
            <a:off x="6012906" y="2923140"/>
            <a:ext cx="645466" cy="23655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prstClr val="white"/>
                </a:solidFill>
                <a:latin typeface="Calibri"/>
              </a:rPr>
              <a:t>-75% </a:t>
            </a:r>
          </a:p>
        </p:txBody>
      </p:sp>
      <p:sp>
        <p:nvSpPr>
          <p:cNvPr id="9" name="Rounded Rectangle 33">
            <a:extLst>
              <a:ext uri="{FF2B5EF4-FFF2-40B4-BE49-F238E27FC236}">
                <a16:creationId xmlns:a16="http://schemas.microsoft.com/office/drawing/2014/main" id="{047F6487-5F25-473B-9C88-9D6CF5E335EF}"/>
              </a:ext>
            </a:extLst>
          </p:cNvPr>
          <p:cNvSpPr/>
          <p:nvPr/>
        </p:nvSpPr>
        <p:spPr>
          <a:xfrm>
            <a:off x="6012906" y="3299672"/>
            <a:ext cx="645466" cy="23655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prstClr val="white"/>
                </a:solidFill>
                <a:latin typeface="Calibri"/>
              </a:rPr>
              <a:t>-65% </a:t>
            </a:r>
          </a:p>
        </p:txBody>
      </p:sp>
      <p:sp>
        <p:nvSpPr>
          <p:cNvPr id="10" name="Rounded Rectangle 33">
            <a:extLst>
              <a:ext uri="{FF2B5EF4-FFF2-40B4-BE49-F238E27FC236}">
                <a16:creationId xmlns:a16="http://schemas.microsoft.com/office/drawing/2014/main" id="{2B4FA931-6C19-4176-BAF9-C1393578CF93}"/>
              </a:ext>
            </a:extLst>
          </p:cNvPr>
          <p:cNvSpPr/>
          <p:nvPr/>
        </p:nvSpPr>
        <p:spPr>
          <a:xfrm>
            <a:off x="6012906" y="3676204"/>
            <a:ext cx="645466" cy="23655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prstClr val="white"/>
                </a:solidFill>
                <a:latin typeface="Calibri"/>
              </a:rPr>
              <a:t>-18% </a:t>
            </a:r>
          </a:p>
        </p:txBody>
      </p:sp>
      <p:sp>
        <p:nvSpPr>
          <p:cNvPr id="11" name="Rounded Rectangle 33">
            <a:extLst>
              <a:ext uri="{FF2B5EF4-FFF2-40B4-BE49-F238E27FC236}">
                <a16:creationId xmlns:a16="http://schemas.microsoft.com/office/drawing/2014/main" id="{30EF9746-CB0B-486A-88C6-5E2E4BE82218}"/>
              </a:ext>
            </a:extLst>
          </p:cNvPr>
          <p:cNvSpPr/>
          <p:nvPr/>
        </p:nvSpPr>
        <p:spPr>
          <a:xfrm>
            <a:off x="6012906" y="4052736"/>
            <a:ext cx="645466" cy="23655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prstClr val="white"/>
                </a:solidFill>
                <a:latin typeface="Calibri"/>
              </a:rPr>
              <a:t>48% </a:t>
            </a:r>
          </a:p>
        </p:txBody>
      </p:sp>
      <p:sp>
        <p:nvSpPr>
          <p:cNvPr id="12" name="Rounded Rectangle 33">
            <a:extLst>
              <a:ext uri="{FF2B5EF4-FFF2-40B4-BE49-F238E27FC236}">
                <a16:creationId xmlns:a16="http://schemas.microsoft.com/office/drawing/2014/main" id="{22917912-BBD4-46A2-B394-564FFE1DCC63}"/>
              </a:ext>
            </a:extLst>
          </p:cNvPr>
          <p:cNvSpPr/>
          <p:nvPr/>
        </p:nvSpPr>
        <p:spPr>
          <a:xfrm>
            <a:off x="8320881" y="2543846"/>
            <a:ext cx="645466" cy="23655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prstClr val="white"/>
                </a:solidFill>
                <a:latin typeface="Calibri"/>
              </a:rPr>
              <a:t>--</a:t>
            </a:r>
          </a:p>
        </p:txBody>
      </p:sp>
      <p:sp>
        <p:nvSpPr>
          <p:cNvPr id="13" name="Rounded Rectangle 33">
            <a:extLst>
              <a:ext uri="{FF2B5EF4-FFF2-40B4-BE49-F238E27FC236}">
                <a16:creationId xmlns:a16="http://schemas.microsoft.com/office/drawing/2014/main" id="{C8674950-D12B-44E1-A0C4-9E268D6F290B}"/>
              </a:ext>
            </a:extLst>
          </p:cNvPr>
          <p:cNvSpPr/>
          <p:nvPr/>
        </p:nvSpPr>
        <p:spPr>
          <a:xfrm>
            <a:off x="8320881" y="3669299"/>
            <a:ext cx="645466" cy="23655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prstClr val="white"/>
                </a:solidFill>
                <a:latin typeface="Calibri"/>
              </a:rPr>
              <a:t>-4% </a:t>
            </a:r>
          </a:p>
        </p:txBody>
      </p:sp>
      <p:sp>
        <p:nvSpPr>
          <p:cNvPr id="14" name="Rounded Rectangle 33">
            <a:extLst>
              <a:ext uri="{FF2B5EF4-FFF2-40B4-BE49-F238E27FC236}">
                <a16:creationId xmlns:a16="http://schemas.microsoft.com/office/drawing/2014/main" id="{B451AD1C-779A-4A47-95BC-502C1FFAD37F}"/>
              </a:ext>
            </a:extLst>
          </p:cNvPr>
          <p:cNvSpPr/>
          <p:nvPr/>
        </p:nvSpPr>
        <p:spPr>
          <a:xfrm>
            <a:off x="8320881" y="4044450"/>
            <a:ext cx="645466" cy="23655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prstClr val="white"/>
                </a:solidFill>
                <a:latin typeface="Calibri"/>
              </a:rPr>
              <a:t>1% </a:t>
            </a:r>
          </a:p>
        </p:txBody>
      </p:sp>
      <p:sp>
        <p:nvSpPr>
          <p:cNvPr id="15" name="Rounded Rectangle 33">
            <a:extLst>
              <a:ext uri="{FF2B5EF4-FFF2-40B4-BE49-F238E27FC236}">
                <a16:creationId xmlns:a16="http://schemas.microsoft.com/office/drawing/2014/main" id="{10D05A16-157E-490B-B6E8-E1B2FAB6FF77}"/>
              </a:ext>
            </a:extLst>
          </p:cNvPr>
          <p:cNvSpPr/>
          <p:nvPr/>
        </p:nvSpPr>
        <p:spPr>
          <a:xfrm>
            <a:off x="6012906" y="4429267"/>
            <a:ext cx="645466" cy="23655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prstClr val="white"/>
                </a:solidFill>
                <a:latin typeface="Calibri"/>
              </a:rPr>
              <a:t>9% </a:t>
            </a:r>
          </a:p>
        </p:txBody>
      </p:sp>
      <p:sp>
        <p:nvSpPr>
          <p:cNvPr id="16" name="Rounded Rectangle 33">
            <a:extLst>
              <a:ext uri="{FF2B5EF4-FFF2-40B4-BE49-F238E27FC236}">
                <a16:creationId xmlns:a16="http://schemas.microsoft.com/office/drawing/2014/main" id="{EEBF8538-74FD-48D6-A5EE-267E761308FC}"/>
              </a:ext>
            </a:extLst>
          </p:cNvPr>
          <p:cNvSpPr/>
          <p:nvPr/>
        </p:nvSpPr>
        <p:spPr>
          <a:xfrm>
            <a:off x="8320881" y="4419600"/>
            <a:ext cx="645466" cy="23655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prstClr val="white"/>
                </a:solidFill>
                <a:latin typeface="Calibri"/>
              </a:rPr>
              <a:t>5% </a:t>
            </a:r>
          </a:p>
        </p:txBody>
      </p:sp>
      <p:sp>
        <p:nvSpPr>
          <p:cNvPr id="17" name="Rounded Rectangle 43">
            <a:extLst>
              <a:ext uri="{FF2B5EF4-FFF2-40B4-BE49-F238E27FC236}">
                <a16:creationId xmlns:a16="http://schemas.microsoft.com/office/drawing/2014/main" id="{3F404AC4-488E-4283-9029-5D660A4727B1}"/>
              </a:ext>
            </a:extLst>
          </p:cNvPr>
          <p:cNvSpPr/>
          <p:nvPr/>
        </p:nvSpPr>
        <p:spPr>
          <a:xfrm>
            <a:off x="8320881" y="1793544"/>
            <a:ext cx="645466" cy="23655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++ </a:t>
            </a:r>
          </a:p>
        </p:txBody>
      </p:sp>
      <p:sp>
        <p:nvSpPr>
          <p:cNvPr id="18" name="Rounded Rectangle 43">
            <a:extLst>
              <a:ext uri="{FF2B5EF4-FFF2-40B4-BE49-F238E27FC236}">
                <a16:creationId xmlns:a16="http://schemas.microsoft.com/office/drawing/2014/main" id="{D0848C42-FE21-4CA4-ADA2-287CB9F3DCD9}"/>
              </a:ext>
            </a:extLst>
          </p:cNvPr>
          <p:cNvSpPr/>
          <p:nvPr/>
        </p:nvSpPr>
        <p:spPr>
          <a:xfrm>
            <a:off x="8320881" y="3294148"/>
            <a:ext cx="645466" cy="23655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1" dirty="0">
                <a:solidFill>
                  <a:prstClr val="white"/>
                </a:solidFill>
                <a:latin typeface="Calibri"/>
              </a:rPr>
              <a:t>++</a:t>
            </a:r>
            <a:endParaRPr kumimoji="0" lang="en-GB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ounded Rectangle 43">
            <a:extLst>
              <a:ext uri="{FF2B5EF4-FFF2-40B4-BE49-F238E27FC236}">
                <a16:creationId xmlns:a16="http://schemas.microsoft.com/office/drawing/2014/main" id="{35FC7427-BF64-4054-8F31-172A63098B8F}"/>
              </a:ext>
            </a:extLst>
          </p:cNvPr>
          <p:cNvSpPr/>
          <p:nvPr/>
        </p:nvSpPr>
        <p:spPr>
          <a:xfrm>
            <a:off x="8320881" y="2918997"/>
            <a:ext cx="645466" cy="23655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++</a:t>
            </a:r>
          </a:p>
        </p:txBody>
      </p:sp>
      <p:sp>
        <p:nvSpPr>
          <p:cNvPr id="20" name="Rounded Rectangle 43">
            <a:extLst>
              <a:ext uri="{FF2B5EF4-FFF2-40B4-BE49-F238E27FC236}">
                <a16:creationId xmlns:a16="http://schemas.microsoft.com/office/drawing/2014/main" id="{775F0FDD-5294-4315-B1BA-AD3201411596}"/>
              </a:ext>
            </a:extLst>
          </p:cNvPr>
          <p:cNvSpPr/>
          <p:nvPr/>
        </p:nvSpPr>
        <p:spPr>
          <a:xfrm>
            <a:off x="6012906" y="2170076"/>
            <a:ext cx="645466" cy="236558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1" dirty="0">
                <a:solidFill>
                  <a:prstClr val="white"/>
                </a:solidFill>
                <a:latin typeface="Calibri"/>
              </a:rPr>
              <a:t>9%</a:t>
            </a: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23" name="Rounded Rectangle 33">
            <a:extLst>
              <a:ext uri="{FF2B5EF4-FFF2-40B4-BE49-F238E27FC236}">
                <a16:creationId xmlns:a16="http://schemas.microsoft.com/office/drawing/2014/main" id="{FA5177CD-66D3-4E22-8510-D6FB4C60FB85}"/>
              </a:ext>
            </a:extLst>
          </p:cNvPr>
          <p:cNvSpPr/>
          <p:nvPr/>
        </p:nvSpPr>
        <p:spPr>
          <a:xfrm>
            <a:off x="8320881" y="2168695"/>
            <a:ext cx="645466" cy="23655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prstClr val="white"/>
                </a:solidFill>
                <a:latin typeface="Calibri"/>
              </a:rPr>
              <a:t>-3%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A49C6B-DB30-4E20-9BB3-64EEF88AE81C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468814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6380DF65-4860-450D-A833-DFF017A6740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" name="think-cell Slide" r:id="rId5" imgW="421" imgH="423" progId="TCLayout.ActiveDocument.1">
                  <p:embed/>
                </p:oleObj>
              </mc:Choice>
              <mc:Fallback>
                <p:oleObj name="think-cell Slide" r:id="rId5" imgW="421" imgH="42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6380DF65-4860-450D-A833-DFF017A674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4653FEFF-7D1B-45A8-9D34-331BCBEE3FD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 Ad- Volume by year</a:t>
            </a:r>
          </a:p>
        </p:txBody>
      </p:sp>
      <p:sp>
        <p:nvSpPr>
          <p:cNvPr id="33" name="Slide Number Placeholder 2">
            <a:extLst>
              <a:ext uri="{FF2B5EF4-FFF2-40B4-BE49-F238E27FC236}">
                <a16:creationId xmlns:a16="http://schemas.microsoft.com/office/drawing/2014/main" id="{4D22C72B-88F1-4346-8051-644CE5E8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6481" y="6675437"/>
            <a:ext cx="576072" cy="365125"/>
          </a:xfr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pPr/>
              <a:t>15</a:t>
            </a:fld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6FD223-A4CE-43B9-B848-5AC59016F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9D600F48-9DD6-4325-B1BA-0133A3F8E0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2719223"/>
              </p:ext>
            </p:extLst>
          </p:nvPr>
        </p:nvGraphicFramePr>
        <p:xfrm>
          <a:off x="1237957" y="762000"/>
          <a:ext cx="9831019" cy="5605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8" name="Rectangle 10">
            <a:extLst>
              <a:ext uri="{FF2B5EF4-FFF2-40B4-BE49-F238E27FC236}">
                <a16:creationId xmlns:a16="http://schemas.microsoft.com/office/drawing/2014/main" id="{FCA2322A-E835-45C6-BB7C-1B311DB61501}"/>
              </a:ext>
            </a:extLst>
          </p:cNvPr>
          <p:cNvSpPr/>
          <p:nvPr/>
        </p:nvSpPr>
        <p:spPr>
          <a:xfrm>
            <a:off x="3951356" y="1438275"/>
            <a:ext cx="762000" cy="284674"/>
          </a:xfrm>
          <a:prstGeom prst="rect">
            <a:avLst/>
          </a:prstGeom>
          <a:solidFill>
            <a:srgbClr val="01AB4F"/>
          </a:solidFill>
          <a:ln>
            <a:solidFill>
              <a:srgbClr val="01AB4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12.2%</a:t>
            </a:r>
            <a:endParaRPr lang="en-GB" sz="1400" b="1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794EA4-73DD-449A-BDDE-A57EDD8F05F0}"/>
              </a:ext>
            </a:extLst>
          </p:cNvPr>
          <p:cNvCxnSpPr>
            <a:cxnSpLocks/>
          </p:cNvCxnSpPr>
          <p:nvPr/>
        </p:nvCxnSpPr>
        <p:spPr>
          <a:xfrm flipV="1">
            <a:off x="2986881" y="1580612"/>
            <a:ext cx="0" cy="50960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623846-CDC3-4EB6-A20D-498FE65EB774}"/>
              </a:ext>
            </a:extLst>
          </p:cNvPr>
          <p:cNvCxnSpPr>
            <a:cxnSpLocks/>
          </p:cNvCxnSpPr>
          <p:nvPr/>
        </p:nvCxnSpPr>
        <p:spPr>
          <a:xfrm>
            <a:off x="2978078" y="1561477"/>
            <a:ext cx="98855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17B67A-AC9B-4644-9097-5959AA06778B}"/>
              </a:ext>
            </a:extLst>
          </p:cNvPr>
          <p:cNvCxnSpPr>
            <a:cxnSpLocks/>
          </p:cNvCxnSpPr>
          <p:nvPr/>
        </p:nvCxnSpPr>
        <p:spPr>
          <a:xfrm>
            <a:off x="4713356" y="1573002"/>
            <a:ext cx="1397725" cy="761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A7613A-3C74-47D5-8362-2FAECAC21775}"/>
              </a:ext>
            </a:extLst>
          </p:cNvPr>
          <p:cNvCxnSpPr>
            <a:cxnSpLocks/>
          </p:cNvCxnSpPr>
          <p:nvPr/>
        </p:nvCxnSpPr>
        <p:spPr>
          <a:xfrm>
            <a:off x="6111081" y="1606885"/>
            <a:ext cx="0" cy="509605"/>
          </a:xfrm>
          <a:prstGeom prst="line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CDCE73-1EDA-4D56-8E85-45FCCF73338E}"/>
              </a:ext>
            </a:extLst>
          </p:cNvPr>
          <p:cNvSpPr txBox="1"/>
          <p:nvPr/>
        </p:nvSpPr>
        <p:spPr>
          <a:xfrm>
            <a:off x="2596323" y="2106860"/>
            <a:ext cx="869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10.1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66E6F3-41E3-45A9-AD29-C9307772CB7B}"/>
              </a:ext>
            </a:extLst>
          </p:cNvPr>
          <p:cNvSpPr txBox="1"/>
          <p:nvPr/>
        </p:nvSpPr>
        <p:spPr>
          <a:xfrm>
            <a:off x="8844721" y="2147352"/>
            <a:ext cx="869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12.7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2FADA60F-1686-4EF4-AEF2-1DD277F55211}"/>
              </a:ext>
            </a:extLst>
          </p:cNvPr>
          <p:cNvSpPr/>
          <p:nvPr/>
        </p:nvSpPr>
        <p:spPr>
          <a:xfrm>
            <a:off x="7285411" y="1469137"/>
            <a:ext cx="762000" cy="28467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11.4%</a:t>
            </a:r>
            <a:endParaRPr lang="en-GB" sz="1400" b="1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387E66-3A9C-4814-B218-E3788DC82418}"/>
              </a:ext>
            </a:extLst>
          </p:cNvPr>
          <p:cNvCxnSpPr>
            <a:cxnSpLocks/>
          </p:cNvCxnSpPr>
          <p:nvPr/>
        </p:nvCxnSpPr>
        <p:spPr>
          <a:xfrm flipV="1">
            <a:off x="6320936" y="1611474"/>
            <a:ext cx="0" cy="50960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7F2A8E-B1B3-4C1C-855C-D8847B0C1D77}"/>
              </a:ext>
            </a:extLst>
          </p:cNvPr>
          <p:cNvCxnSpPr>
            <a:cxnSpLocks/>
          </p:cNvCxnSpPr>
          <p:nvPr/>
        </p:nvCxnSpPr>
        <p:spPr>
          <a:xfrm>
            <a:off x="6312133" y="1592339"/>
            <a:ext cx="98855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45D64D-24DE-4F4B-873B-F64FB12C8F8D}"/>
              </a:ext>
            </a:extLst>
          </p:cNvPr>
          <p:cNvCxnSpPr>
            <a:cxnSpLocks/>
          </p:cNvCxnSpPr>
          <p:nvPr/>
        </p:nvCxnSpPr>
        <p:spPr>
          <a:xfrm>
            <a:off x="8047411" y="1603864"/>
            <a:ext cx="1340270" cy="302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0A9DC0-94A8-4D17-B333-F61045D699A0}"/>
              </a:ext>
            </a:extLst>
          </p:cNvPr>
          <p:cNvCxnSpPr>
            <a:cxnSpLocks/>
          </p:cNvCxnSpPr>
          <p:nvPr/>
        </p:nvCxnSpPr>
        <p:spPr>
          <a:xfrm>
            <a:off x="9387681" y="1637747"/>
            <a:ext cx="0" cy="509605"/>
          </a:xfrm>
          <a:prstGeom prst="line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15594E3-8AEF-4842-AB48-A46D781D8061}"/>
              </a:ext>
            </a:extLst>
          </p:cNvPr>
          <p:cNvSpPr txBox="1"/>
          <p:nvPr/>
        </p:nvSpPr>
        <p:spPr>
          <a:xfrm>
            <a:off x="5720522" y="2110891"/>
            <a:ext cx="869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11.4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20157B-4D8F-4993-930D-6A03BD30F365}"/>
              </a:ext>
            </a:extLst>
          </p:cNvPr>
          <p:cNvSpPr/>
          <p:nvPr/>
        </p:nvSpPr>
        <p:spPr>
          <a:xfrm>
            <a:off x="5858504" y="5503873"/>
            <a:ext cx="731520" cy="274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</a:rPr>
              <a:t>146</a:t>
            </a:r>
            <a:endParaRPr lang="en-GB" sz="1200" dirty="0">
              <a:solidFill>
                <a:prstClr val="black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85ED37-968C-4C35-B883-B290EC4B917B}"/>
              </a:ext>
            </a:extLst>
          </p:cNvPr>
          <p:cNvSpPr txBox="1"/>
          <p:nvPr/>
        </p:nvSpPr>
        <p:spPr>
          <a:xfrm>
            <a:off x="328535" y="5329535"/>
            <a:ext cx="1082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Spends</a:t>
            </a:r>
          </a:p>
          <a:p>
            <a:pPr algn="ctr"/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(Mio. JPY)</a:t>
            </a:r>
            <a:endParaRPr lang="en-GB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18DEDE-137C-4037-A680-5E9E8F88EF6F}"/>
              </a:ext>
            </a:extLst>
          </p:cNvPr>
          <p:cNvSpPr/>
          <p:nvPr/>
        </p:nvSpPr>
        <p:spPr>
          <a:xfrm>
            <a:off x="2462087" y="5503873"/>
            <a:ext cx="731520" cy="274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prstClr val="black"/>
                </a:solidFill>
              </a:rPr>
              <a:t>308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876214-F12C-42C5-B285-9DA69DF282D9}"/>
              </a:ext>
            </a:extLst>
          </p:cNvPr>
          <p:cNvSpPr/>
          <p:nvPr/>
        </p:nvSpPr>
        <p:spPr>
          <a:xfrm>
            <a:off x="4254894" y="5516547"/>
            <a:ext cx="731520" cy="2743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-52.7%</a:t>
            </a:r>
            <a:endParaRPr lang="en-GB" sz="1200" b="1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0AA1A9-6822-41E2-AEB3-700FE5960BB1}"/>
              </a:ext>
            </a:extLst>
          </p:cNvPr>
          <p:cNvSpPr/>
          <p:nvPr/>
        </p:nvSpPr>
        <p:spPr>
          <a:xfrm>
            <a:off x="8985262" y="5491199"/>
            <a:ext cx="731520" cy="274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prstClr val="black"/>
                </a:solidFill>
              </a:rPr>
              <a:t>414</a:t>
            </a:r>
            <a:endParaRPr lang="en-GB" sz="1200" dirty="0">
              <a:solidFill>
                <a:prstClr val="black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ECC082-CB30-44DE-AF16-2D90EA691AF7}"/>
              </a:ext>
            </a:extLst>
          </p:cNvPr>
          <p:cNvSpPr/>
          <p:nvPr/>
        </p:nvSpPr>
        <p:spPr>
          <a:xfrm>
            <a:off x="7381652" y="5503873"/>
            <a:ext cx="731520" cy="27432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++</a:t>
            </a:r>
            <a:endParaRPr lang="en-GB" sz="1200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FD1D58-EB9A-4AEE-B5BC-0E1253857B58}"/>
              </a:ext>
            </a:extLst>
          </p:cNvPr>
          <p:cNvSpPr txBox="1"/>
          <p:nvPr/>
        </p:nvSpPr>
        <p:spPr>
          <a:xfrm>
            <a:off x="-198665" y="6254806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790526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C3A30755-DCF4-4E6C-9E10-17E711B63E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2609991"/>
              </p:ext>
            </p:extLst>
          </p:nvPr>
        </p:nvGraphicFramePr>
        <p:xfrm>
          <a:off x="242889" y="1466849"/>
          <a:ext cx="11506200" cy="4857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14E7DC9C-6512-461A-B255-9BE1EC56FD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4106164"/>
              </p:ext>
            </p:extLst>
          </p:nvPr>
        </p:nvGraphicFramePr>
        <p:xfrm>
          <a:off x="6316663" y="1466849"/>
          <a:ext cx="5634759" cy="4857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1E17F8-81BD-4AF7-AA11-E0BFB0A9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0E9F78-CCA6-4AAF-93FC-2B0AD82E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 Ad Volume by year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33D87-271C-454C-9564-6C885FA1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31E732-F705-46A7-8963-8652CC9955E9}"/>
              </a:ext>
            </a:extLst>
          </p:cNvPr>
          <p:cNvCxnSpPr>
            <a:cxnSpLocks/>
          </p:cNvCxnSpPr>
          <p:nvPr/>
        </p:nvCxnSpPr>
        <p:spPr>
          <a:xfrm>
            <a:off x="6097156" y="1513354"/>
            <a:ext cx="0" cy="42136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F891D0-8BC8-4692-A015-49F94AF25F2D}"/>
              </a:ext>
            </a:extLst>
          </p:cNvPr>
          <p:cNvSpPr txBox="1"/>
          <p:nvPr/>
        </p:nvSpPr>
        <p:spPr>
          <a:xfrm>
            <a:off x="8549481" y="1143000"/>
            <a:ext cx="2116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Incremental Volume(MM)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79FFC-C7EE-41A7-8B27-FB27CD1AB822}"/>
              </a:ext>
            </a:extLst>
          </p:cNvPr>
          <p:cNvSpPr txBox="1"/>
          <p:nvPr/>
        </p:nvSpPr>
        <p:spPr>
          <a:xfrm>
            <a:off x="2116838" y="1143000"/>
            <a:ext cx="192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% Contribution to Sales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B78B1E-724E-4F2A-91A8-E8DD8A51875B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895359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14E7DC9C-6512-461A-B255-9BE1EC56FD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0907761"/>
              </p:ext>
            </p:extLst>
          </p:nvPr>
        </p:nvGraphicFramePr>
        <p:xfrm>
          <a:off x="6316663" y="1466849"/>
          <a:ext cx="5634759" cy="4857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C3A30755-DCF4-4E6C-9E10-17E711B63E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5402651"/>
              </p:ext>
            </p:extLst>
          </p:nvPr>
        </p:nvGraphicFramePr>
        <p:xfrm>
          <a:off x="242889" y="1466849"/>
          <a:ext cx="11506200" cy="4857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1E17F8-81BD-4AF7-AA11-E0BFB0A9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0E9F78-CCA6-4AAF-93FC-2B0AD82E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 Ad : Static Volume by year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33D87-271C-454C-9564-6C885FA1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31E732-F705-46A7-8963-8652CC9955E9}"/>
              </a:ext>
            </a:extLst>
          </p:cNvPr>
          <p:cNvCxnSpPr>
            <a:cxnSpLocks/>
          </p:cNvCxnSpPr>
          <p:nvPr/>
        </p:nvCxnSpPr>
        <p:spPr>
          <a:xfrm>
            <a:off x="6097156" y="1513354"/>
            <a:ext cx="0" cy="42136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F891D0-8BC8-4692-A015-49F94AF25F2D}"/>
              </a:ext>
            </a:extLst>
          </p:cNvPr>
          <p:cNvSpPr txBox="1"/>
          <p:nvPr/>
        </p:nvSpPr>
        <p:spPr>
          <a:xfrm>
            <a:off x="8549481" y="1143000"/>
            <a:ext cx="2116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Incremental Volume(MM)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79FFC-C7EE-41A7-8B27-FB27CD1AB822}"/>
              </a:ext>
            </a:extLst>
          </p:cNvPr>
          <p:cNvSpPr txBox="1"/>
          <p:nvPr/>
        </p:nvSpPr>
        <p:spPr>
          <a:xfrm>
            <a:off x="2116838" y="1143000"/>
            <a:ext cx="192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% Contribution to Sales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E53491-49C1-4F6F-B938-47C93202C2A1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953006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C3A30755-DCF4-4E6C-9E10-17E711B63E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979909"/>
              </p:ext>
            </p:extLst>
          </p:nvPr>
        </p:nvGraphicFramePr>
        <p:xfrm>
          <a:off x="242889" y="1466849"/>
          <a:ext cx="11506200" cy="4857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14E7DC9C-6512-461A-B255-9BE1EC56FD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8830384"/>
              </p:ext>
            </p:extLst>
          </p:nvPr>
        </p:nvGraphicFramePr>
        <p:xfrm>
          <a:off x="6331416" y="1466849"/>
          <a:ext cx="5634759" cy="4857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1E17F8-81BD-4AF7-AA11-E0BFB0A9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18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0E9F78-CCA6-4AAF-93FC-2B0AD82E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 Ad : Video Volume by year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33D87-271C-454C-9564-6C885FA1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31E732-F705-46A7-8963-8652CC9955E9}"/>
              </a:ext>
            </a:extLst>
          </p:cNvPr>
          <p:cNvCxnSpPr>
            <a:cxnSpLocks/>
          </p:cNvCxnSpPr>
          <p:nvPr/>
        </p:nvCxnSpPr>
        <p:spPr>
          <a:xfrm>
            <a:off x="6097156" y="1513354"/>
            <a:ext cx="0" cy="42136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F891D0-8BC8-4692-A015-49F94AF25F2D}"/>
              </a:ext>
            </a:extLst>
          </p:cNvPr>
          <p:cNvSpPr txBox="1"/>
          <p:nvPr/>
        </p:nvSpPr>
        <p:spPr>
          <a:xfrm>
            <a:off x="8549481" y="1143000"/>
            <a:ext cx="2116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Incremental Volume(MM)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79FFC-C7EE-41A7-8B27-FB27CD1AB822}"/>
              </a:ext>
            </a:extLst>
          </p:cNvPr>
          <p:cNvSpPr txBox="1"/>
          <p:nvPr/>
        </p:nvSpPr>
        <p:spPr>
          <a:xfrm>
            <a:off x="2116838" y="1143000"/>
            <a:ext cx="192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% Contribution to Sales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777F7B-81D8-42DE-9408-7115CC7A657A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812946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C3A30755-DCF4-4E6C-9E10-17E711B63E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2486579"/>
              </p:ext>
            </p:extLst>
          </p:nvPr>
        </p:nvGraphicFramePr>
        <p:xfrm>
          <a:off x="242889" y="1466849"/>
          <a:ext cx="11506200" cy="4857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14E7DC9C-6512-461A-B255-9BE1EC56FD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7335874"/>
              </p:ext>
            </p:extLst>
          </p:nvPr>
        </p:nvGraphicFramePr>
        <p:xfrm>
          <a:off x="6316665" y="1466849"/>
          <a:ext cx="5634759" cy="4857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1E17F8-81BD-4AF7-AA11-E0BFB0A9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19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0E9F78-CCA6-4AAF-93FC-2B0AD82E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Non-Ad Volume by year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33D87-271C-454C-9564-6C885FA1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31E732-F705-46A7-8963-8652CC9955E9}"/>
              </a:ext>
            </a:extLst>
          </p:cNvPr>
          <p:cNvCxnSpPr>
            <a:cxnSpLocks/>
          </p:cNvCxnSpPr>
          <p:nvPr/>
        </p:nvCxnSpPr>
        <p:spPr>
          <a:xfrm>
            <a:off x="6097156" y="1513354"/>
            <a:ext cx="0" cy="42136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F891D0-8BC8-4692-A015-49F94AF25F2D}"/>
              </a:ext>
            </a:extLst>
          </p:cNvPr>
          <p:cNvSpPr txBox="1"/>
          <p:nvPr/>
        </p:nvSpPr>
        <p:spPr>
          <a:xfrm>
            <a:off x="8549481" y="1143000"/>
            <a:ext cx="2116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Incremental Volume(MM)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79FFC-C7EE-41A7-8B27-FB27CD1AB822}"/>
              </a:ext>
            </a:extLst>
          </p:cNvPr>
          <p:cNvSpPr txBox="1"/>
          <p:nvPr/>
        </p:nvSpPr>
        <p:spPr>
          <a:xfrm>
            <a:off x="2116838" y="1143000"/>
            <a:ext cx="192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/>
              <a:t>% Contribution to Sales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02715A-D57D-4A95-945F-CA3113D10518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33991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4EEBB2-5882-4B4F-8D0A-814A14362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4787B9-44B1-4014-A103-9558F1A59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Scope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7C7BE-F134-47CE-816C-99721D12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E83A080E-55C2-4795-A59D-53DC813030D1}"/>
              </a:ext>
            </a:extLst>
          </p:cNvPr>
          <p:cNvSpPr/>
          <p:nvPr/>
        </p:nvSpPr>
        <p:spPr>
          <a:xfrm>
            <a:off x="276267" y="1940833"/>
            <a:ext cx="1457940" cy="504678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Target Brand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9">
            <a:extLst>
              <a:ext uri="{FF2B5EF4-FFF2-40B4-BE49-F238E27FC236}">
                <a16:creationId xmlns:a16="http://schemas.microsoft.com/office/drawing/2014/main" id="{5211A7A5-4A71-42C5-A10C-2B2AA90759C4}"/>
              </a:ext>
            </a:extLst>
          </p:cNvPr>
          <p:cNvSpPr/>
          <p:nvPr/>
        </p:nvSpPr>
        <p:spPr>
          <a:xfrm>
            <a:off x="276267" y="1313794"/>
            <a:ext cx="1457940" cy="50467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Characteristics</a:t>
            </a:r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CD5347BA-B527-46A0-8802-50993A5EF8E7}"/>
              </a:ext>
            </a:extLst>
          </p:cNvPr>
          <p:cNvSpPr/>
          <p:nvPr/>
        </p:nvSpPr>
        <p:spPr>
          <a:xfrm>
            <a:off x="1879938" y="1313793"/>
            <a:ext cx="9936531" cy="50467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Details</a:t>
            </a:r>
          </a:p>
        </p:txBody>
      </p:sp>
      <p:sp>
        <p:nvSpPr>
          <p:cNvPr id="9" name="Rounded Rectangle 11">
            <a:extLst>
              <a:ext uri="{FF2B5EF4-FFF2-40B4-BE49-F238E27FC236}">
                <a16:creationId xmlns:a16="http://schemas.microsoft.com/office/drawing/2014/main" id="{C7EBBCEC-1B33-45BA-ADDD-C2EB93A50C41}"/>
              </a:ext>
            </a:extLst>
          </p:cNvPr>
          <p:cNvSpPr/>
          <p:nvPr/>
        </p:nvSpPr>
        <p:spPr>
          <a:xfrm>
            <a:off x="276267" y="2567872"/>
            <a:ext cx="1457940" cy="504678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Granularity</a:t>
            </a:r>
          </a:p>
        </p:txBody>
      </p:sp>
      <p:sp>
        <p:nvSpPr>
          <p:cNvPr id="10" name="Rounded Rectangle 13">
            <a:extLst>
              <a:ext uri="{FF2B5EF4-FFF2-40B4-BE49-F238E27FC236}">
                <a16:creationId xmlns:a16="http://schemas.microsoft.com/office/drawing/2014/main" id="{752B6F8A-0FD5-414F-939F-21F200B8F120}"/>
              </a:ext>
            </a:extLst>
          </p:cNvPr>
          <p:cNvSpPr/>
          <p:nvPr/>
        </p:nvSpPr>
        <p:spPr>
          <a:xfrm>
            <a:off x="276267" y="3194911"/>
            <a:ext cx="1457940" cy="504678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Market Breakdown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22">
            <a:extLst>
              <a:ext uri="{FF2B5EF4-FFF2-40B4-BE49-F238E27FC236}">
                <a16:creationId xmlns:a16="http://schemas.microsoft.com/office/drawing/2014/main" id="{9265A5D8-CEEA-4173-BD93-C07580EFF0B7}"/>
              </a:ext>
            </a:extLst>
          </p:cNvPr>
          <p:cNvSpPr/>
          <p:nvPr/>
        </p:nvSpPr>
        <p:spPr>
          <a:xfrm>
            <a:off x="276267" y="3821950"/>
            <a:ext cx="1457940" cy="504678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 Period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le 27">
            <a:extLst>
              <a:ext uri="{FF2B5EF4-FFF2-40B4-BE49-F238E27FC236}">
                <a16:creationId xmlns:a16="http://schemas.microsoft.com/office/drawing/2014/main" id="{6CA24D8D-5DC5-4430-804C-211479FA1441}"/>
              </a:ext>
            </a:extLst>
          </p:cNvPr>
          <p:cNvSpPr/>
          <p:nvPr/>
        </p:nvSpPr>
        <p:spPr>
          <a:xfrm>
            <a:off x="276267" y="4448989"/>
            <a:ext cx="1457940" cy="504678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Dependent Variable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30">
            <a:extLst>
              <a:ext uri="{FF2B5EF4-FFF2-40B4-BE49-F238E27FC236}">
                <a16:creationId xmlns:a16="http://schemas.microsoft.com/office/drawing/2014/main" id="{0B88FBD3-DA2E-444D-BC0F-DA67D632E19D}"/>
              </a:ext>
            </a:extLst>
          </p:cNvPr>
          <p:cNvSpPr/>
          <p:nvPr/>
        </p:nvSpPr>
        <p:spPr>
          <a:xfrm>
            <a:off x="276267" y="5076028"/>
            <a:ext cx="1457940" cy="504678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Independent Variables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33">
            <a:extLst>
              <a:ext uri="{FF2B5EF4-FFF2-40B4-BE49-F238E27FC236}">
                <a16:creationId xmlns:a16="http://schemas.microsoft.com/office/drawing/2014/main" id="{0CF10DB3-0D39-424E-97CD-E62E85392744}"/>
              </a:ext>
            </a:extLst>
          </p:cNvPr>
          <p:cNvSpPr/>
          <p:nvPr/>
        </p:nvSpPr>
        <p:spPr>
          <a:xfrm>
            <a:off x="276267" y="5703067"/>
            <a:ext cx="1457940" cy="504678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Reporting Results</a:t>
            </a:r>
          </a:p>
        </p:txBody>
      </p:sp>
      <p:sp>
        <p:nvSpPr>
          <p:cNvPr id="15" name="Rounded Rectangle 8">
            <a:extLst>
              <a:ext uri="{FF2B5EF4-FFF2-40B4-BE49-F238E27FC236}">
                <a16:creationId xmlns:a16="http://schemas.microsoft.com/office/drawing/2014/main" id="{C46EF825-82DD-4A1D-B6E8-A4CE47310BB7}"/>
              </a:ext>
            </a:extLst>
          </p:cNvPr>
          <p:cNvSpPr/>
          <p:nvPr/>
        </p:nvSpPr>
        <p:spPr>
          <a:xfrm>
            <a:off x="1879938" y="1948703"/>
            <a:ext cx="9936531" cy="5046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Nestle Dolce Gusto (NDG)</a:t>
            </a:r>
          </a:p>
        </p:txBody>
      </p:sp>
      <p:sp>
        <p:nvSpPr>
          <p:cNvPr id="16" name="Rounded Rectangle 12">
            <a:extLst>
              <a:ext uri="{FF2B5EF4-FFF2-40B4-BE49-F238E27FC236}">
                <a16:creationId xmlns:a16="http://schemas.microsoft.com/office/drawing/2014/main" id="{EE8997A7-6E7C-45C3-A3F0-0D927086E623}"/>
              </a:ext>
            </a:extLst>
          </p:cNvPr>
          <p:cNvSpPr/>
          <p:nvPr/>
        </p:nvSpPr>
        <p:spPr>
          <a:xfrm>
            <a:off x="1879938" y="2583613"/>
            <a:ext cx="9936531" cy="5046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National Level</a:t>
            </a:r>
          </a:p>
        </p:txBody>
      </p:sp>
      <p:sp>
        <p:nvSpPr>
          <p:cNvPr id="17" name="Rounded Rectangle 14">
            <a:extLst>
              <a:ext uri="{FF2B5EF4-FFF2-40B4-BE49-F238E27FC236}">
                <a16:creationId xmlns:a16="http://schemas.microsoft.com/office/drawing/2014/main" id="{182080C5-39DA-4CE3-A245-DE84A6E2DEB3}"/>
              </a:ext>
            </a:extLst>
          </p:cNvPr>
          <p:cNvSpPr/>
          <p:nvPr/>
        </p:nvSpPr>
        <p:spPr>
          <a:xfrm>
            <a:off x="1879939" y="3218523"/>
            <a:ext cx="4853952" cy="5046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National -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Total Japan</a:t>
            </a:r>
          </a:p>
        </p:txBody>
      </p:sp>
      <p:sp>
        <p:nvSpPr>
          <p:cNvPr id="18" name="Rounded Rectangle 16">
            <a:extLst>
              <a:ext uri="{FF2B5EF4-FFF2-40B4-BE49-F238E27FC236}">
                <a16:creationId xmlns:a16="http://schemas.microsoft.com/office/drawing/2014/main" id="{EC50313E-35AD-420C-90CA-768195B3DF42}"/>
              </a:ext>
            </a:extLst>
          </p:cNvPr>
          <p:cNvSpPr/>
          <p:nvPr/>
        </p:nvSpPr>
        <p:spPr>
          <a:xfrm>
            <a:off x="6842537" y="3218523"/>
            <a:ext cx="4973934" cy="5046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Regions -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</a:t>
            </a:r>
          </a:p>
        </p:txBody>
      </p:sp>
      <p:sp>
        <p:nvSpPr>
          <p:cNvPr id="19" name="Rounded Rectangle 28">
            <a:extLst>
              <a:ext uri="{FF2B5EF4-FFF2-40B4-BE49-F238E27FC236}">
                <a16:creationId xmlns:a16="http://schemas.microsoft.com/office/drawing/2014/main" id="{77204AAD-9AB3-49CE-87BD-2C6FB8FC899A}"/>
              </a:ext>
            </a:extLst>
          </p:cNvPr>
          <p:cNvSpPr/>
          <p:nvPr/>
        </p:nvSpPr>
        <p:spPr>
          <a:xfrm>
            <a:off x="1879938" y="4433249"/>
            <a:ext cx="9936531" cy="5046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/>
              </a:rPr>
              <a:t>3.Capsule sales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ounded Rectangle 31">
            <a:extLst>
              <a:ext uri="{FF2B5EF4-FFF2-40B4-BE49-F238E27FC236}">
                <a16:creationId xmlns:a16="http://schemas.microsoft.com/office/drawing/2014/main" id="{BF365F81-D6B5-4070-A879-C607379739D0}"/>
              </a:ext>
            </a:extLst>
          </p:cNvPr>
          <p:cNvSpPr/>
          <p:nvPr/>
        </p:nvSpPr>
        <p:spPr>
          <a:xfrm>
            <a:off x="1879938" y="5068159"/>
            <a:ext cx="9936531" cy="5046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Cumulative Machine Counts, Website, Tweet Counts, Aided Awareness, Temperature, TV,  Digital Media, Trade etc. </a:t>
            </a:r>
          </a:p>
        </p:txBody>
      </p:sp>
      <p:sp>
        <p:nvSpPr>
          <p:cNvPr id="21" name="Rounded Rectangle 34">
            <a:extLst>
              <a:ext uri="{FF2B5EF4-FFF2-40B4-BE49-F238E27FC236}">
                <a16:creationId xmlns:a16="http://schemas.microsoft.com/office/drawing/2014/main" id="{2ACBC612-7150-4632-AE22-38007B0DFE75}"/>
              </a:ext>
            </a:extLst>
          </p:cNvPr>
          <p:cNvSpPr/>
          <p:nvPr/>
        </p:nvSpPr>
        <p:spPr>
          <a:xfrm>
            <a:off x="1879938" y="5703067"/>
            <a:ext cx="9936531" cy="5046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 Results, Due-to, ROI and Simulation</a:t>
            </a:r>
          </a:p>
        </p:txBody>
      </p:sp>
      <p:sp>
        <p:nvSpPr>
          <p:cNvPr id="24" name="Rounded Rectangle 24">
            <a:extLst>
              <a:ext uri="{FF2B5EF4-FFF2-40B4-BE49-F238E27FC236}">
                <a16:creationId xmlns:a16="http://schemas.microsoft.com/office/drawing/2014/main" id="{D3ABAF29-4E4E-4D36-917F-5F56D7137C63}"/>
              </a:ext>
            </a:extLst>
          </p:cNvPr>
          <p:cNvSpPr/>
          <p:nvPr/>
        </p:nvSpPr>
        <p:spPr>
          <a:xfrm>
            <a:off x="1879939" y="3853433"/>
            <a:ext cx="1639603" cy="4495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FY 2019 -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52 WE 12/30/2019</a:t>
            </a:r>
          </a:p>
        </p:txBody>
      </p:sp>
      <p:sp>
        <p:nvSpPr>
          <p:cNvPr id="25" name="Rounded Rectangle 25">
            <a:extLst>
              <a:ext uri="{FF2B5EF4-FFF2-40B4-BE49-F238E27FC236}">
                <a16:creationId xmlns:a16="http://schemas.microsoft.com/office/drawing/2014/main" id="{E39D9A25-4BAC-4634-80D8-1CFC9652634C}"/>
              </a:ext>
            </a:extLst>
          </p:cNvPr>
          <p:cNvSpPr/>
          <p:nvPr/>
        </p:nvSpPr>
        <p:spPr>
          <a:xfrm>
            <a:off x="3713870" y="3853433"/>
            <a:ext cx="1676400" cy="4495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FY 2020 –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52 WE 12/28/2020</a:t>
            </a:r>
          </a:p>
        </p:txBody>
      </p:sp>
      <p:sp>
        <p:nvSpPr>
          <p:cNvPr id="26" name="Rounded Rectangle 35">
            <a:extLst>
              <a:ext uri="{FF2B5EF4-FFF2-40B4-BE49-F238E27FC236}">
                <a16:creationId xmlns:a16="http://schemas.microsoft.com/office/drawing/2014/main" id="{E0C3A2F3-3545-430E-AC18-D94877A3ED21}"/>
              </a:ext>
            </a:extLst>
          </p:cNvPr>
          <p:cNvSpPr/>
          <p:nvPr/>
        </p:nvSpPr>
        <p:spPr>
          <a:xfrm>
            <a:off x="5517270" y="3844219"/>
            <a:ext cx="1676400" cy="45879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FY 2021 –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52 WE 12/27/2021</a:t>
            </a:r>
          </a:p>
        </p:txBody>
      </p:sp>
      <p:sp>
        <p:nvSpPr>
          <p:cNvPr id="23" name="Rounded Rectangle 26">
            <a:extLst>
              <a:ext uri="{FF2B5EF4-FFF2-40B4-BE49-F238E27FC236}">
                <a16:creationId xmlns:a16="http://schemas.microsoft.com/office/drawing/2014/main" id="{A7C6E111-4E39-4D64-898A-33167E7FB0E5}"/>
              </a:ext>
            </a:extLst>
          </p:cNvPr>
          <p:cNvSpPr/>
          <p:nvPr/>
        </p:nvSpPr>
        <p:spPr>
          <a:xfrm>
            <a:off x="7320669" y="3856128"/>
            <a:ext cx="4495801" cy="44688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Total Analysis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156 Weeks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[ 12/31/2018 – 12/27/2021]</a:t>
            </a:r>
          </a:p>
        </p:txBody>
      </p:sp>
    </p:spTree>
    <p:extLst>
      <p:ext uri="{BB962C8B-B14F-4D97-AF65-F5344CB8AC3E}">
        <p14:creationId xmlns:p14="http://schemas.microsoft.com/office/powerpoint/2010/main" val="2289486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43586F-54BF-4504-9D00-CC2D901867AC}"/>
              </a:ext>
            </a:extLst>
          </p:cNvPr>
          <p:cNvSpPr txBox="1"/>
          <p:nvPr/>
        </p:nvSpPr>
        <p:spPr>
          <a:xfrm>
            <a:off x="853282" y="3234266"/>
            <a:ext cx="586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accent2"/>
                </a:solidFill>
                <a:cs typeface="Futura Condensed ExtraBold" panose="020B0602020204020303" pitchFamily="34" charset="-79"/>
              </a:rPr>
              <a:t>SECTION 03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C061AD-F0E4-4F79-BFAC-A66CA8086593}"/>
              </a:ext>
            </a:extLst>
          </p:cNvPr>
          <p:cNvSpPr txBox="1"/>
          <p:nvPr/>
        </p:nvSpPr>
        <p:spPr>
          <a:xfrm>
            <a:off x="853282" y="4157596"/>
            <a:ext cx="586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bg1"/>
                </a:solidFill>
                <a:cs typeface="Futura Condensed ExtraBold" panose="020B0602020204020303" pitchFamily="34" charset="-79"/>
              </a:rPr>
              <a:t>Efficiency</a:t>
            </a:r>
          </a:p>
        </p:txBody>
      </p:sp>
    </p:spTree>
    <p:extLst>
      <p:ext uri="{BB962C8B-B14F-4D97-AF65-F5344CB8AC3E}">
        <p14:creationId xmlns:p14="http://schemas.microsoft.com/office/powerpoint/2010/main" val="246868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B9D8B7-7C27-441E-918D-E418AAEA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21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6DBDB0-9916-4037-8A9A-415003A8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Own Ad : Efficiency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ED647-8C4E-46F5-95D6-952A9183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245A833-5A6C-47EC-B325-BA3D983D07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2526"/>
              </p:ext>
            </p:extLst>
          </p:nvPr>
        </p:nvGraphicFramePr>
        <p:xfrm>
          <a:off x="1217305" y="1371600"/>
          <a:ext cx="9922976" cy="2872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6A500B2-138E-4B28-BC5B-CDAB56414FB1}"/>
              </a:ext>
            </a:extLst>
          </p:cNvPr>
          <p:cNvSpPr/>
          <p:nvPr/>
        </p:nvSpPr>
        <p:spPr>
          <a:xfrm>
            <a:off x="5398533" y="1283069"/>
            <a:ext cx="1699376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Efficiency – Own 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66EFA5-6274-4FCD-8C8D-7735B314B4ED}"/>
              </a:ext>
            </a:extLst>
          </p:cNvPr>
          <p:cNvSpPr txBox="1"/>
          <p:nvPr/>
        </p:nvSpPr>
        <p:spPr>
          <a:xfrm>
            <a:off x="9457899" y="6226619"/>
            <a:ext cx="27426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Efficiency [ </a:t>
            </a:r>
            <a:r>
              <a:rPr lang="en-IN" sz="1000" dirty="0" err="1"/>
              <a:t>Incr</a:t>
            </a:r>
            <a:r>
              <a:rPr lang="en-IN" sz="1000" dirty="0"/>
              <a:t> sale per 1000 JAP YEN]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E9A3AB-0ACD-44C8-AD0D-D0A85BC4405B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071A4C-F0A0-1EF2-393C-6D007CD6E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138106"/>
              </p:ext>
            </p:extLst>
          </p:nvPr>
        </p:nvGraphicFramePr>
        <p:xfrm>
          <a:off x="316501" y="4343400"/>
          <a:ext cx="10823779" cy="1746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4769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788890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788890">
                  <a:extLst>
                    <a:ext uri="{9D8B030D-6E8A-4147-A177-3AD203B41FA5}">
                      <a16:colId xmlns:a16="http://schemas.microsoft.com/office/drawing/2014/main" val="2319876365"/>
                    </a:ext>
                  </a:extLst>
                </a:gridCol>
                <a:gridCol w="788890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788890">
                  <a:extLst>
                    <a:ext uri="{9D8B030D-6E8A-4147-A177-3AD203B41FA5}">
                      <a16:colId xmlns:a16="http://schemas.microsoft.com/office/drawing/2014/main" val="1727070756"/>
                    </a:ext>
                  </a:extLst>
                </a:gridCol>
                <a:gridCol w="854631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854631">
                  <a:extLst>
                    <a:ext uri="{9D8B030D-6E8A-4147-A177-3AD203B41FA5}">
                      <a16:colId xmlns:a16="http://schemas.microsoft.com/office/drawing/2014/main" val="2339223807"/>
                    </a:ext>
                  </a:extLst>
                </a:gridCol>
                <a:gridCol w="769208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769208">
                  <a:extLst>
                    <a:ext uri="{9D8B030D-6E8A-4147-A177-3AD203B41FA5}">
                      <a16:colId xmlns:a16="http://schemas.microsoft.com/office/drawing/2014/main" val="2202582413"/>
                    </a:ext>
                  </a:extLst>
                </a:gridCol>
                <a:gridCol w="841443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841443">
                  <a:extLst>
                    <a:ext uri="{9D8B030D-6E8A-4147-A177-3AD203B41FA5}">
                      <a16:colId xmlns:a16="http://schemas.microsoft.com/office/drawing/2014/main" val="458460232"/>
                    </a:ext>
                  </a:extLst>
                </a:gridCol>
                <a:gridCol w="841443">
                  <a:extLst>
                    <a:ext uri="{9D8B030D-6E8A-4147-A177-3AD203B41FA5}">
                      <a16:colId xmlns:a16="http://schemas.microsoft.com/office/drawing/2014/main" val="1212561955"/>
                    </a:ext>
                  </a:extLst>
                </a:gridCol>
                <a:gridCol w="841443">
                  <a:extLst>
                    <a:ext uri="{9D8B030D-6E8A-4147-A177-3AD203B41FA5}">
                      <a16:colId xmlns:a16="http://schemas.microsoft.com/office/drawing/2014/main" val="3299618754"/>
                    </a:ext>
                  </a:extLst>
                </a:gridCol>
              </a:tblGrid>
              <a:tr h="506902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2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JPY)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2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JPY)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2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JPY)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2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JPY)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2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JPY)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2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JPY)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1,800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2,553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8,569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pPr marL="0" algn="ctr" defTabSz="905256" rtl="0" eaLnBrk="1" fontAlgn="b" latinLnBrk="0" hangingPunct="1"/>
                      <a:endParaRPr lang="en-US" sz="12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2,396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6,955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920837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238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754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4,746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11,424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228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171,922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480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017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B9D8B7-7C27-441E-918D-E418AAEA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22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6DBDB0-9916-4037-8A9A-415003A8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Own Ad : Static - Efficiency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ED647-8C4E-46F5-95D6-952A9183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245A833-5A6C-47EC-B325-BA3D983D07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794894"/>
              </p:ext>
            </p:extLst>
          </p:nvPr>
        </p:nvGraphicFramePr>
        <p:xfrm>
          <a:off x="1217305" y="1555614"/>
          <a:ext cx="9922976" cy="3016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6A500B2-138E-4B28-BC5B-CDAB56414FB1}"/>
              </a:ext>
            </a:extLst>
          </p:cNvPr>
          <p:cNvSpPr/>
          <p:nvPr/>
        </p:nvSpPr>
        <p:spPr>
          <a:xfrm>
            <a:off x="5398533" y="1283069"/>
            <a:ext cx="1699376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kumimoji="0" lang="en-US" sz="144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Efficiency – Own 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E8495-7483-49F4-BCE9-ABED7C6DA55A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3D7AB43-B6A6-1362-EF97-83A232ADA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01293"/>
              </p:ext>
            </p:extLst>
          </p:nvPr>
        </p:nvGraphicFramePr>
        <p:xfrm>
          <a:off x="462204" y="4495800"/>
          <a:ext cx="10830481" cy="17498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3381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2319876365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1727070756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3154873534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3634752106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3418286328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542819204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1213863633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184256455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1796445052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2102487601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2134644685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588466744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1077813714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986415056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2153854621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2774241345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1133353957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3549436272"/>
                    </a:ext>
                  </a:extLst>
                </a:gridCol>
              </a:tblGrid>
              <a:tr h="259702">
                <a:tc>
                  <a:txBody>
                    <a:bodyPr/>
                    <a:lstStyle/>
                    <a:p>
                      <a:pPr algn="ctr" fontAlgn="b"/>
                      <a:endParaRPr lang="en-US" sz="105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DV 360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FB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GDN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LINE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Others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Smartnews</a:t>
                      </a:r>
                      <a:endParaRPr kumimoji="0" lang="en-US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Teads</a:t>
                      </a:r>
                      <a:endParaRPr kumimoji="0" lang="en-US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Twitter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Yahoo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YDN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317433"/>
                  </a:ext>
                </a:extLst>
              </a:tr>
              <a:tr h="3316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Spends </a:t>
                      </a:r>
                    </a:p>
                    <a:p>
                      <a:pPr algn="ctr" fontAlgn="b"/>
                      <a:r>
                        <a:rPr lang="en-US" sz="10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05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lang="en-US" sz="105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JPY)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1,664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1,395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1,674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920837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05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1,231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48006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2F29D35-F58E-0759-DE48-1B333BF1914C}"/>
              </a:ext>
            </a:extLst>
          </p:cNvPr>
          <p:cNvSpPr txBox="1"/>
          <p:nvPr/>
        </p:nvSpPr>
        <p:spPr>
          <a:xfrm>
            <a:off x="9457899" y="6226619"/>
            <a:ext cx="27426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Efficiency [ </a:t>
            </a:r>
            <a:r>
              <a:rPr lang="en-IN" sz="1000" dirty="0" err="1"/>
              <a:t>Incr</a:t>
            </a:r>
            <a:r>
              <a:rPr lang="en-IN" sz="1000" dirty="0"/>
              <a:t> sale per 1000 JAP YEN]</a:t>
            </a:r>
          </a:p>
        </p:txBody>
      </p:sp>
    </p:spTree>
    <p:extLst>
      <p:ext uri="{BB962C8B-B14F-4D97-AF65-F5344CB8AC3E}">
        <p14:creationId xmlns:p14="http://schemas.microsoft.com/office/powerpoint/2010/main" val="1341994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B9D8B7-7C27-441E-918D-E418AAEA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23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6DBDB0-9916-4037-8A9A-415003A8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Own Ad : Video- Efficiency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ED647-8C4E-46F5-95D6-952A9183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245A833-5A6C-47EC-B325-BA3D983D07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2750339"/>
              </p:ext>
            </p:extLst>
          </p:nvPr>
        </p:nvGraphicFramePr>
        <p:xfrm>
          <a:off x="1217305" y="1699251"/>
          <a:ext cx="9922976" cy="2872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6A500B2-138E-4B28-BC5B-CDAB56414FB1}"/>
              </a:ext>
            </a:extLst>
          </p:cNvPr>
          <p:cNvSpPr/>
          <p:nvPr/>
        </p:nvSpPr>
        <p:spPr>
          <a:xfrm>
            <a:off x="5398533" y="1283069"/>
            <a:ext cx="1699376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kumimoji="0" lang="en-US" sz="144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Efficiency – Own 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CE10B7-B4BB-4BE7-98CF-EC1B3F9C5B8E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61696D6-3C43-C58B-4DBD-C3B584CA2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731102"/>
              </p:ext>
            </p:extLst>
          </p:nvPr>
        </p:nvGraphicFramePr>
        <p:xfrm>
          <a:off x="468909" y="4654627"/>
          <a:ext cx="10823772" cy="1420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3580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617512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617512">
                  <a:extLst>
                    <a:ext uri="{9D8B030D-6E8A-4147-A177-3AD203B41FA5}">
                      <a16:colId xmlns:a16="http://schemas.microsoft.com/office/drawing/2014/main" val="2319876365"/>
                    </a:ext>
                  </a:extLst>
                </a:gridCol>
                <a:gridCol w="617512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617512">
                  <a:extLst>
                    <a:ext uri="{9D8B030D-6E8A-4147-A177-3AD203B41FA5}">
                      <a16:colId xmlns:a16="http://schemas.microsoft.com/office/drawing/2014/main" val="1727070756"/>
                    </a:ext>
                  </a:extLst>
                </a:gridCol>
                <a:gridCol w="617512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617512">
                  <a:extLst>
                    <a:ext uri="{9D8B030D-6E8A-4147-A177-3AD203B41FA5}">
                      <a16:colId xmlns:a16="http://schemas.microsoft.com/office/drawing/2014/main" val="2339223807"/>
                    </a:ext>
                  </a:extLst>
                </a:gridCol>
                <a:gridCol w="617512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617512">
                  <a:extLst>
                    <a:ext uri="{9D8B030D-6E8A-4147-A177-3AD203B41FA5}">
                      <a16:colId xmlns:a16="http://schemas.microsoft.com/office/drawing/2014/main" val="2202582413"/>
                    </a:ext>
                  </a:extLst>
                </a:gridCol>
                <a:gridCol w="617512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617512">
                  <a:extLst>
                    <a:ext uri="{9D8B030D-6E8A-4147-A177-3AD203B41FA5}">
                      <a16:colId xmlns:a16="http://schemas.microsoft.com/office/drawing/2014/main" val="458460232"/>
                    </a:ext>
                  </a:extLst>
                </a:gridCol>
                <a:gridCol w="617512">
                  <a:extLst>
                    <a:ext uri="{9D8B030D-6E8A-4147-A177-3AD203B41FA5}">
                      <a16:colId xmlns:a16="http://schemas.microsoft.com/office/drawing/2014/main" val="3321160802"/>
                    </a:ext>
                  </a:extLst>
                </a:gridCol>
                <a:gridCol w="617512">
                  <a:extLst>
                    <a:ext uri="{9D8B030D-6E8A-4147-A177-3AD203B41FA5}">
                      <a16:colId xmlns:a16="http://schemas.microsoft.com/office/drawing/2014/main" val="2994350331"/>
                    </a:ext>
                  </a:extLst>
                </a:gridCol>
                <a:gridCol w="617512">
                  <a:extLst>
                    <a:ext uri="{9D8B030D-6E8A-4147-A177-3AD203B41FA5}">
                      <a16:colId xmlns:a16="http://schemas.microsoft.com/office/drawing/2014/main" val="2476256708"/>
                    </a:ext>
                  </a:extLst>
                </a:gridCol>
                <a:gridCol w="617512">
                  <a:extLst>
                    <a:ext uri="{9D8B030D-6E8A-4147-A177-3AD203B41FA5}">
                      <a16:colId xmlns:a16="http://schemas.microsoft.com/office/drawing/2014/main" val="2607933860"/>
                    </a:ext>
                  </a:extLst>
                </a:gridCol>
                <a:gridCol w="617512">
                  <a:extLst>
                    <a:ext uri="{9D8B030D-6E8A-4147-A177-3AD203B41FA5}">
                      <a16:colId xmlns:a16="http://schemas.microsoft.com/office/drawing/2014/main" val="1898113509"/>
                    </a:ext>
                  </a:extLst>
                </a:gridCol>
                <a:gridCol w="617512">
                  <a:extLst>
                    <a:ext uri="{9D8B030D-6E8A-4147-A177-3AD203B41FA5}">
                      <a16:colId xmlns:a16="http://schemas.microsoft.com/office/drawing/2014/main" val="607983111"/>
                    </a:ext>
                  </a:extLst>
                </a:gridCol>
              </a:tblGrid>
              <a:tr h="506902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1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JPY)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1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JPY)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1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JPY)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1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JPY)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1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JPY)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1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JPY)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1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JPY)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Spends</a:t>
                      </a:r>
                    </a:p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US" sz="11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JPY)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CPM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1,919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1,749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6875432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4,502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2,075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2,225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48006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FFC05C4-96B1-86ED-0C58-69F633B8DC46}"/>
              </a:ext>
            </a:extLst>
          </p:cNvPr>
          <p:cNvSpPr txBox="1"/>
          <p:nvPr/>
        </p:nvSpPr>
        <p:spPr>
          <a:xfrm>
            <a:off x="9457899" y="6226619"/>
            <a:ext cx="27426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Efficiency [ </a:t>
            </a:r>
            <a:r>
              <a:rPr lang="en-IN" sz="1000" dirty="0" err="1"/>
              <a:t>Incr</a:t>
            </a:r>
            <a:r>
              <a:rPr lang="en-IN" sz="1000" dirty="0"/>
              <a:t> sale per 1000 JAP YEN]</a:t>
            </a:r>
          </a:p>
        </p:txBody>
      </p:sp>
    </p:spTree>
    <p:extLst>
      <p:ext uri="{BB962C8B-B14F-4D97-AF65-F5344CB8AC3E}">
        <p14:creationId xmlns:p14="http://schemas.microsoft.com/office/powerpoint/2010/main" val="1266376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C48E51-66F2-4AA7-849C-573AC160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24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558AA-9019-4322-A121-AA338A65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and contribution by Own tactics –2019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1FD2E-F3E3-4E32-A80A-EDDFC1D2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74AD791-429C-403C-9296-807B5FA49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5921537"/>
              </p:ext>
            </p:extLst>
          </p:nvPr>
        </p:nvGraphicFramePr>
        <p:xfrm>
          <a:off x="808768" y="1558690"/>
          <a:ext cx="10603052" cy="4535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3" name="グループ化 11">
            <a:extLst>
              <a:ext uri="{FF2B5EF4-FFF2-40B4-BE49-F238E27FC236}">
                <a16:creationId xmlns:a16="http://schemas.microsoft.com/office/drawing/2014/main" id="{2048EA90-5CBA-44F6-B95A-4B31C4A6A1B1}"/>
              </a:ext>
            </a:extLst>
          </p:cNvPr>
          <p:cNvGrpSpPr/>
          <p:nvPr/>
        </p:nvGrpSpPr>
        <p:grpSpPr>
          <a:xfrm>
            <a:off x="3534770" y="1119117"/>
            <a:ext cx="4024111" cy="820388"/>
            <a:chOff x="8410881" y="1431240"/>
            <a:chExt cx="2787347" cy="560565"/>
          </a:xfrm>
        </p:grpSpPr>
        <p:grpSp>
          <p:nvGrpSpPr>
            <p:cNvPr id="14" name="グループ化 12">
              <a:extLst>
                <a:ext uri="{FF2B5EF4-FFF2-40B4-BE49-F238E27FC236}">
                  <a16:creationId xmlns:a16="http://schemas.microsoft.com/office/drawing/2014/main" id="{D7DD221F-2374-460E-AD98-E48E9EBB6579}"/>
                </a:ext>
              </a:extLst>
            </p:cNvPr>
            <p:cNvGrpSpPr/>
            <p:nvPr/>
          </p:nvGrpSpPr>
          <p:grpSpPr>
            <a:xfrm>
              <a:off x="8556734" y="1496321"/>
              <a:ext cx="2508356" cy="438213"/>
              <a:chOff x="8556734" y="1496915"/>
              <a:chExt cx="2508356" cy="442243"/>
            </a:xfrm>
            <a:noFill/>
          </p:grpSpPr>
          <p:sp>
            <p:nvSpPr>
              <p:cNvPr id="16" name="Rectangle 4">
                <a:extLst>
                  <a:ext uri="{FF2B5EF4-FFF2-40B4-BE49-F238E27FC236}">
                    <a16:creationId xmlns:a16="http://schemas.microsoft.com/office/drawing/2014/main" id="{E965C6E9-49C6-41CB-B630-A10CCA757F46}"/>
                  </a:ext>
                </a:extLst>
              </p:cNvPr>
              <p:cNvSpPr/>
              <p:nvPr/>
            </p:nvSpPr>
            <p:spPr>
              <a:xfrm>
                <a:off x="8556734" y="1557132"/>
                <a:ext cx="750435" cy="31780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Efficiency =</a:t>
                </a:r>
              </a:p>
            </p:txBody>
          </p:sp>
          <p:sp>
            <p:nvSpPr>
              <p:cNvPr id="17" name="Rectangle 4">
                <a:extLst>
                  <a:ext uri="{FF2B5EF4-FFF2-40B4-BE49-F238E27FC236}">
                    <a16:creationId xmlns:a16="http://schemas.microsoft.com/office/drawing/2014/main" id="{26CBC8DD-0908-4B0C-A595-2918E2DC06C9}"/>
                  </a:ext>
                </a:extLst>
              </p:cNvPr>
              <p:cNvSpPr/>
              <p:nvPr/>
            </p:nvSpPr>
            <p:spPr>
              <a:xfrm>
                <a:off x="9518149" y="1496915"/>
                <a:ext cx="1461783" cy="213519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Incremental capsule sales</a:t>
                </a:r>
              </a:p>
            </p:txBody>
          </p:sp>
          <p:sp>
            <p:nvSpPr>
              <p:cNvPr id="18" name="Rectangle 4">
                <a:extLst>
                  <a:ext uri="{FF2B5EF4-FFF2-40B4-BE49-F238E27FC236}">
                    <a16:creationId xmlns:a16="http://schemas.microsoft.com/office/drawing/2014/main" id="{9E808D58-0A71-4256-A61C-48C35873FD04}"/>
                  </a:ext>
                </a:extLst>
              </p:cNvPr>
              <p:cNvSpPr/>
              <p:nvPr/>
            </p:nvSpPr>
            <p:spPr>
              <a:xfrm>
                <a:off x="9646849" y="1683030"/>
                <a:ext cx="1187504" cy="256128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Spends of 1,000</a:t>
                </a:r>
                <a:r>
                  <a:rPr lang="ja-JP" alt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  <a:ea typeface="ＭＳ Ｐゴシック" panose="020B0600070205080204" pitchFamily="34" charset="-128"/>
                  </a:rPr>
                  <a:t> </a:t>
                </a: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JPY</a:t>
                </a:r>
              </a:p>
            </p:txBody>
          </p:sp>
          <p:cxnSp>
            <p:nvCxnSpPr>
              <p:cNvPr id="19" name="直線コネクタ 17">
                <a:extLst>
                  <a:ext uri="{FF2B5EF4-FFF2-40B4-BE49-F238E27FC236}">
                    <a16:creationId xmlns:a16="http://schemas.microsoft.com/office/drawing/2014/main" id="{E965545F-332D-4B3E-990A-22A16E956E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38862" y="1719470"/>
                <a:ext cx="1626228" cy="0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正方形/長方形 13">
              <a:extLst>
                <a:ext uri="{FF2B5EF4-FFF2-40B4-BE49-F238E27FC236}">
                  <a16:creationId xmlns:a16="http://schemas.microsoft.com/office/drawing/2014/main" id="{2682F162-E948-4B75-BB21-659CC35680E7}"/>
                </a:ext>
              </a:extLst>
            </p:cNvPr>
            <p:cNvSpPr/>
            <p:nvPr/>
          </p:nvSpPr>
          <p:spPr>
            <a:xfrm>
              <a:off x="8410881" y="1431240"/>
              <a:ext cx="2787347" cy="56056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203"/>
              <a:endParaRPr kumimoji="1" lang="ja-JP" altLang="en-US" sz="1764" dirty="0">
                <a:solidFill>
                  <a:prstClr val="white"/>
                </a:solidFill>
                <a:latin typeface="Calibri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02F8E8B-0938-4B96-8823-E56DC0A351A8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728679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C48E51-66F2-4AA7-849C-573AC160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25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558AA-9019-4322-A121-AA338A65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and contribution by Own tactics –2020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1FD2E-F3E3-4E32-A80A-EDDFC1D2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74AD791-429C-403C-9296-807B5FA49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6753174"/>
              </p:ext>
            </p:extLst>
          </p:nvPr>
        </p:nvGraphicFramePr>
        <p:xfrm>
          <a:off x="808768" y="1558690"/>
          <a:ext cx="10603052" cy="4535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4DC119F-591D-493F-9891-FC1865867A9B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  <p:grpSp>
        <p:nvGrpSpPr>
          <p:cNvPr id="22" name="グループ化 11">
            <a:extLst>
              <a:ext uri="{FF2B5EF4-FFF2-40B4-BE49-F238E27FC236}">
                <a16:creationId xmlns:a16="http://schemas.microsoft.com/office/drawing/2014/main" id="{04D5CEBE-633E-2464-4D2F-4CED88BDF9E4}"/>
              </a:ext>
            </a:extLst>
          </p:cNvPr>
          <p:cNvGrpSpPr/>
          <p:nvPr/>
        </p:nvGrpSpPr>
        <p:grpSpPr>
          <a:xfrm>
            <a:off x="3534770" y="1119117"/>
            <a:ext cx="4024111" cy="820388"/>
            <a:chOff x="8410881" y="1431240"/>
            <a:chExt cx="2787347" cy="560565"/>
          </a:xfrm>
        </p:grpSpPr>
        <p:grpSp>
          <p:nvGrpSpPr>
            <p:cNvPr id="23" name="グループ化 12">
              <a:extLst>
                <a:ext uri="{FF2B5EF4-FFF2-40B4-BE49-F238E27FC236}">
                  <a16:creationId xmlns:a16="http://schemas.microsoft.com/office/drawing/2014/main" id="{9DC58965-05EA-AB6A-A85F-CC33F30C6F79}"/>
                </a:ext>
              </a:extLst>
            </p:cNvPr>
            <p:cNvGrpSpPr/>
            <p:nvPr/>
          </p:nvGrpSpPr>
          <p:grpSpPr>
            <a:xfrm>
              <a:off x="8556734" y="1496321"/>
              <a:ext cx="2508356" cy="438213"/>
              <a:chOff x="8556734" y="1496915"/>
              <a:chExt cx="2508356" cy="442243"/>
            </a:xfrm>
            <a:noFill/>
          </p:grpSpPr>
          <p:sp>
            <p:nvSpPr>
              <p:cNvPr id="25" name="Rectangle 4">
                <a:extLst>
                  <a:ext uri="{FF2B5EF4-FFF2-40B4-BE49-F238E27FC236}">
                    <a16:creationId xmlns:a16="http://schemas.microsoft.com/office/drawing/2014/main" id="{3A7F9E90-9C21-4663-3F36-800D4612107A}"/>
                  </a:ext>
                </a:extLst>
              </p:cNvPr>
              <p:cNvSpPr/>
              <p:nvPr/>
            </p:nvSpPr>
            <p:spPr>
              <a:xfrm>
                <a:off x="8556734" y="1557132"/>
                <a:ext cx="750435" cy="31780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Efficiency =</a:t>
                </a:r>
              </a:p>
            </p:txBody>
          </p:sp>
          <p:sp>
            <p:nvSpPr>
              <p:cNvPr id="26" name="Rectangle 4">
                <a:extLst>
                  <a:ext uri="{FF2B5EF4-FFF2-40B4-BE49-F238E27FC236}">
                    <a16:creationId xmlns:a16="http://schemas.microsoft.com/office/drawing/2014/main" id="{9ED2F08E-7C41-0347-CF07-597C5B78E09F}"/>
                  </a:ext>
                </a:extLst>
              </p:cNvPr>
              <p:cNvSpPr/>
              <p:nvPr/>
            </p:nvSpPr>
            <p:spPr>
              <a:xfrm>
                <a:off x="9518149" y="1496915"/>
                <a:ext cx="1461783" cy="213519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Incremental capsule sales</a:t>
                </a:r>
              </a:p>
            </p:txBody>
          </p:sp>
          <p:sp>
            <p:nvSpPr>
              <p:cNvPr id="27" name="Rectangle 4">
                <a:extLst>
                  <a:ext uri="{FF2B5EF4-FFF2-40B4-BE49-F238E27FC236}">
                    <a16:creationId xmlns:a16="http://schemas.microsoft.com/office/drawing/2014/main" id="{01D65E2C-9D75-7BBD-01E6-3D87A96A7A96}"/>
                  </a:ext>
                </a:extLst>
              </p:cNvPr>
              <p:cNvSpPr/>
              <p:nvPr/>
            </p:nvSpPr>
            <p:spPr>
              <a:xfrm>
                <a:off x="9646849" y="1683030"/>
                <a:ext cx="1187504" cy="256128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Spends of 1,000</a:t>
                </a:r>
                <a:r>
                  <a:rPr lang="ja-JP" alt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  <a:ea typeface="ＭＳ Ｐゴシック" panose="020B0600070205080204" pitchFamily="34" charset="-128"/>
                  </a:rPr>
                  <a:t> </a:t>
                </a: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JPY</a:t>
                </a:r>
              </a:p>
            </p:txBody>
          </p:sp>
          <p:cxnSp>
            <p:nvCxnSpPr>
              <p:cNvPr id="28" name="直線コネクタ 17">
                <a:extLst>
                  <a:ext uri="{FF2B5EF4-FFF2-40B4-BE49-F238E27FC236}">
                    <a16:creationId xmlns:a16="http://schemas.microsoft.com/office/drawing/2014/main" id="{757082F5-78FA-8233-3BF6-3D783DB9C6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38862" y="1719470"/>
                <a:ext cx="1626228" cy="0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正方形/長方形 13">
              <a:extLst>
                <a:ext uri="{FF2B5EF4-FFF2-40B4-BE49-F238E27FC236}">
                  <a16:creationId xmlns:a16="http://schemas.microsoft.com/office/drawing/2014/main" id="{69279970-DE10-2B5F-8AD0-DC8AEA856B26}"/>
                </a:ext>
              </a:extLst>
            </p:cNvPr>
            <p:cNvSpPr/>
            <p:nvPr/>
          </p:nvSpPr>
          <p:spPr>
            <a:xfrm>
              <a:off x="8410881" y="1431240"/>
              <a:ext cx="2787347" cy="56056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203"/>
              <a:endParaRPr kumimoji="1" lang="ja-JP" altLang="en-US" sz="1764" dirty="0">
                <a:solidFill>
                  <a:prstClr val="white"/>
                </a:solidFill>
                <a:latin typeface="Calibri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FFBC56C-B43F-10F7-F5CF-1AD4C18FF549}"/>
              </a:ext>
            </a:extLst>
          </p:cNvPr>
          <p:cNvSpPr txBox="1"/>
          <p:nvPr/>
        </p:nvSpPr>
        <p:spPr>
          <a:xfrm>
            <a:off x="3745339" y="5606607"/>
            <a:ext cx="60323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lang="ja-JP" sz="11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IN" sz="1100" b="1" dirty="0"/>
              <a:t>Contribution (</a:t>
            </a:r>
            <a:r>
              <a:rPr lang="en-IN" sz="1100" b="1" i="0" u="none" strike="noStrike" baseline="0" dirty="0">
                <a:effectLst/>
              </a:rPr>
              <a:t>Incremental capsules(MM))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1671381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C48E51-66F2-4AA7-849C-573AC160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26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558AA-9019-4322-A121-AA338A65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and contribution by Own tactics –2021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1FD2E-F3E3-4E32-A80A-EDDFC1D2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74AD791-429C-403C-9296-807B5FA49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188982"/>
              </p:ext>
            </p:extLst>
          </p:nvPr>
        </p:nvGraphicFramePr>
        <p:xfrm>
          <a:off x="808768" y="1558690"/>
          <a:ext cx="10603052" cy="4535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1886F5EA-0BD7-4137-A402-AA5CFF08A3F8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  <p:grpSp>
        <p:nvGrpSpPr>
          <p:cNvPr id="29" name="グループ化 11">
            <a:extLst>
              <a:ext uri="{FF2B5EF4-FFF2-40B4-BE49-F238E27FC236}">
                <a16:creationId xmlns:a16="http://schemas.microsoft.com/office/drawing/2014/main" id="{00E8A7B1-6AA3-809A-0D76-429316EEF8CA}"/>
              </a:ext>
            </a:extLst>
          </p:cNvPr>
          <p:cNvGrpSpPr/>
          <p:nvPr/>
        </p:nvGrpSpPr>
        <p:grpSpPr>
          <a:xfrm>
            <a:off x="3534770" y="1119117"/>
            <a:ext cx="4024111" cy="820388"/>
            <a:chOff x="8410881" y="1431240"/>
            <a:chExt cx="2787347" cy="560565"/>
          </a:xfrm>
        </p:grpSpPr>
        <p:grpSp>
          <p:nvGrpSpPr>
            <p:cNvPr id="30" name="グループ化 12">
              <a:extLst>
                <a:ext uri="{FF2B5EF4-FFF2-40B4-BE49-F238E27FC236}">
                  <a16:creationId xmlns:a16="http://schemas.microsoft.com/office/drawing/2014/main" id="{2F0645CA-495E-BC2F-0992-9C6A4F419F5B}"/>
                </a:ext>
              </a:extLst>
            </p:cNvPr>
            <p:cNvGrpSpPr/>
            <p:nvPr/>
          </p:nvGrpSpPr>
          <p:grpSpPr>
            <a:xfrm>
              <a:off x="8556734" y="1496321"/>
              <a:ext cx="2508356" cy="438213"/>
              <a:chOff x="8556734" y="1496915"/>
              <a:chExt cx="2508356" cy="442243"/>
            </a:xfrm>
            <a:noFill/>
          </p:grpSpPr>
          <p:sp>
            <p:nvSpPr>
              <p:cNvPr id="32" name="Rectangle 4">
                <a:extLst>
                  <a:ext uri="{FF2B5EF4-FFF2-40B4-BE49-F238E27FC236}">
                    <a16:creationId xmlns:a16="http://schemas.microsoft.com/office/drawing/2014/main" id="{D366CE0A-5CA3-02C5-CCF5-A7AB0B7A2427}"/>
                  </a:ext>
                </a:extLst>
              </p:cNvPr>
              <p:cNvSpPr/>
              <p:nvPr/>
            </p:nvSpPr>
            <p:spPr>
              <a:xfrm>
                <a:off x="8556734" y="1557132"/>
                <a:ext cx="750435" cy="31780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Efficiency =</a:t>
                </a:r>
              </a:p>
            </p:txBody>
          </p:sp>
          <p:sp>
            <p:nvSpPr>
              <p:cNvPr id="33" name="Rectangle 4">
                <a:extLst>
                  <a:ext uri="{FF2B5EF4-FFF2-40B4-BE49-F238E27FC236}">
                    <a16:creationId xmlns:a16="http://schemas.microsoft.com/office/drawing/2014/main" id="{B558509C-7B23-FB73-03E4-3B61C1B3FCBE}"/>
                  </a:ext>
                </a:extLst>
              </p:cNvPr>
              <p:cNvSpPr/>
              <p:nvPr/>
            </p:nvSpPr>
            <p:spPr>
              <a:xfrm>
                <a:off x="9518149" y="1496915"/>
                <a:ext cx="1461783" cy="213519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Incremental capsule sales</a:t>
                </a:r>
              </a:p>
            </p:txBody>
          </p:sp>
          <p:sp>
            <p:nvSpPr>
              <p:cNvPr id="34" name="Rectangle 4">
                <a:extLst>
                  <a:ext uri="{FF2B5EF4-FFF2-40B4-BE49-F238E27FC236}">
                    <a16:creationId xmlns:a16="http://schemas.microsoft.com/office/drawing/2014/main" id="{C98C35ED-40CB-9CA5-7423-3375285C26ED}"/>
                  </a:ext>
                </a:extLst>
              </p:cNvPr>
              <p:cNvSpPr/>
              <p:nvPr/>
            </p:nvSpPr>
            <p:spPr>
              <a:xfrm>
                <a:off x="9646849" y="1683030"/>
                <a:ext cx="1187504" cy="256128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Spends of 1,000</a:t>
                </a:r>
                <a:r>
                  <a:rPr lang="ja-JP" alt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  <a:ea typeface="ＭＳ Ｐゴシック" panose="020B0600070205080204" pitchFamily="34" charset="-128"/>
                  </a:rPr>
                  <a:t> </a:t>
                </a: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JPY</a:t>
                </a:r>
              </a:p>
            </p:txBody>
          </p:sp>
          <p:cxnSp>
            <p:nvCxnSpPr>
              <p:cNvPr id="35" name="直線コネクタ 17">
                <a:extLst>
                  <a:ext uri="{FF2B5EF4-FFF2-40B4-BE49-F238E27FC236}">
                    <a16:creationId xmlns:a16="http://schemas.microsoft.com/office/drawing/2014/main" id="{559FFDF1-E8F3-0402-E010-75434B50F9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38862" y="1719470"/>
                <a:ext cx="1626228" cy="0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正方形/長方形 13">
              <a:extLst>
                <a:ext uri="{FF2B5EF4-FFF2-40B4-BE49-F238E27FC236}">
                  <a16:creationId xmlns:a16="http://schemas.microsoft.com/office/drawing/2014/main" id="{FC2C40D1-C2E6-52AF-6DE7-9B4EC1BE1E97}"/>
                </a:ext>
              </a:extLst>
            </p:cNvPr>
            <p:cNvSpPr/>
            <p:nvPr/>
          </p:nvSpPr>
          <p:spPr>
            <a:xfrm>
              <a:off x="8410881" y="1431240"/>
              <a:ext cx="2787347" cy="56056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203"/>
              <a:endParaRPr kumimoji="1" lang="ja-JP" altLang="en-US" sz="1764" dirty="0">
                <a:solidFill>
                  <a:prstClr val="white"/>
                </a:solidFill>
                <a:latin typeface="Calibri"/>
                <a:ea typeface="ＭＳ Ｐゴシック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0506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C48E51-66F2-4AA7-849C-573AC160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27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558AA-9019-4322-A121-AA338A65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and contribution by Own tactics(Static) –2019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1FD2E-F3E3-4E32-A80A-EDDFC1D2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74AD791-429C-403C-9296-807B5FA49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68296"/>
              </p:ext>
            </p:extLst>
          </p:nvPr>
        </p:nvGraphicFramePr>
        <p:xfrm>
          <a:off x="808768" y="1558690"/>
          <a:ext cx="10603052" cy="4535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1BF55A8A-BDC4-451C-B21B-D272CC90A752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  <p:grpSp>
        <p:nvGrpSpPr>
          <p:cNvPr id="29" name="グループ化 11">
            <a:extLst>
              <a:ext uri="{FF2B5EF4-FFF2-40B4-BE49-F238E27FC236}">
                <a16:creationId xmlns:a16="http://schemas.microsoft.com/office/drawing/2014/main" id="{CD2169E4-BCB2-9649-52A4-5AB71A63B13C}"/>
              </a:ext>
            </a:extLst>
          </p:cNvPr>
          <p:cNvGrpSpPr/>
          <p:nvPr/>
        </p:nvGrpSpPr>
        <p:grpSpPr>
          <a:xfrm>
            <a:off x="3534770" y="1119117"/>
            <a:ext cx="4024111" cy="820388"/>
            <a:chOff x="8410881" y="1431240"/>
            <a:chExt cx="2787347" cy="560565"/>
          </a:xfrm>
        </p:grpSpPr>
        <p:grpSp>
          <p:nvGrpSpPr>
            <p:cNvPr id="30" name="グループ化 12">
              <a:extLst>
                <a:ext uri="{FF2B5EF4-FFF2-40B4-BE49-F238E27FC236}">
                  <a16:creationId xmlns:a16="http://schemas.microsoft.com/office/drawing/2014/main" id="{3BA7D17A-9E5E-95EC-C8A4-93A39952835D}"/>
                </a:ext>
              </a:extLst>
            </p:cNvPr>
            <p:cNvGrpSpPr/>
            <p:nvPr/>
          </p:nvGrpSpPr>
          <p:grpSpPr>
            <a:xfrm>
              <a:off x="8556734" y="1496321"/>
              <a:ext cx="2508356" cy="438213"/>
              <a:chOff x="8556734" y="1496915"/>
              <a:chExt cx="2508356" cy="442243"/>
            </a:xfrm>
            <a:noFill/>
          </p:grpSpPr>
          <p:sp>
            <p:nvSpPr>
              <p:cNvPr id="32" name="Rectangle 4">
                <a:extLst>
                  <a:ext uri="{FF2B5EF4-FFF2-40B4-BE49-F238E27FC236}">
                    <a16:creationId xmlns:a16="http://schemas.microsoft.com/office/drawing/2014/main" id="{2AB2C326-5538-725B-745D-2B752217E867}"/>
                  </a:ext>
                </a:extLst>
              </p:cNvPr>
              <p:cNvSpPr/>
              <p:nvPr/>
            </p:nvSpPr>
            <p:spPr>
              <a:xfrm>
                <a:off x="8556734" y="1557132"/>
                <a:ext cx="750435" cy="31780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Efficiency =</a:t>
                </a:r>
              </a:p>
            </p:txBody>
          </p:sp>
          <p:sp>
            <p:nvSpPr>
              <p:cNvPr id="33" name="Rectangle 4">
                <a:extLst>
                  <a:ext uri="{FF2B5EF4-FFF2-40B4-BE49-F238E27FC236}">
                    <a16:creationId xmlns:a16="http://schemas.microsoft.com/office/drawing/2014/main" id="{022B7A3B-F97E-1D4F-D356-88FCD3C75893}"/>
                  </a:ext>
                </a:extLst>
              </p:cNvPr>
              <p:cNvSpPr/>
              <p:nvPr/>
            </p:nvSpPr>
            <p:spPr>
              <a:xfrm>
                <a:off x="9518149" y="1496915"/>
                <a:ext cx="1461783" cy="213519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Incremental capsule sales</a:t>
                </a:r>
              </a:p>
            </p:txBody>
          </p:sp>
          <p:sp>
            <p:nvSpPr>
              <p:cNvPr id="34" name="Rectangle 4">
                <a:extLst>
                  <a:ext uri="{FF2B5EF4-FFF2-40B4-BE49-F238E27FC236}">
                    <a16:creationId xmlns:a16="http://schemas.microsoft.com/office/drawing/2014/main" id="{CB168CD3-FA09-E4C1-13CA-F562D0114574}"/>
                  </a:ext>
                </a:extLst>
              </p:cNvPr>
              <p:cNvSpPr/>
              <p:nvPr/>
            </p:nvSpPr>
            <p:spPr>
              <a:xfrm>
                <a:off x="9646849" y="1683030"/>
                <a:ext cx="1187504" cy="256128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Spends of 1,000</a:t>
                </a:r>
                <a:r>
                  <a:rPr lang="ja-JP" alt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  <a:ea typeface="ＭＳ Ｐゴシック" panose="020B0600070205080204" pitchFamily="34" charset="-128"/>
                  </a:rPr>
                  <a:t> </a:t>
                </a: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JPY</a:t>
                </a:r>
              </a:p>
            </p:txBody>
          </p:sp>
          <p:cxnSp>
            <p:nvCxnSpPr>
              <p:cNvPr id="35" name="直線コネクタ 17">
                <a:extLst>
                  <a:ext uri="{FF2B5EF4-FFF2-40B4-BE49-F238E27FC236}">
                    <a16:creationId xmlns:a16="http://schemas.microsoft.com/office/drawing/2014/main" id="{227DF41F-1931-1B47-032E-76049CA7B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38862" y="1719470"/>
                <a:ext cx="1626228" cy="0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正方形/長方形 13">
              <a:extLst>
                <a:ext uri="{FF2B5EF4-FFF2-40B4-BE49-F238E27FC236}">
                  <a16:creationId xmlns:a16="http://schemas.microsoft.com/office/drawing/2014/main" id="{6427AF46-3634-F675-BB86-BE4EAF584FB6}"/>
                </a:ext>
              </a:extLst>
            </p:cNvPr>
            <p:cNvSpPr/>
            <p:nvPr/>
          </p:nvSpPr>
          <p:spPr>
            <a:xfrm>
              <a:off x="8410881" y="1431240"/>
              <a:ext cx="2787347" cy="56056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203"/>
              <a:endParaRPr kumimoji="1" lang="ja-JP" altLang="en-US" sz="1764" dirty="0">
                <a:solidFill>
                  <a:prstClr val="white"/>
                </a:solidFill>
                <a:latin typeface="Calibri"/>
                <a:ea typeface="ＭＳ Ｐゴシック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9336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C48E51-66F2-4AA7-849C-573AC160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28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558AA-9019-4322-A121-AA338A65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and contribution by Own tactics(Static) –2020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1FD2E-F3E3-4E32-A80A-EDDFC1D2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74AD791-429C-403C-9296-807B5FA49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744547"/>
              </p:ext>
            </p:extLst>
          </p:nvPr>
        </p:nvGraphicFramePr>
        <p:xfrm>
          <a:off x="808768" y="1558690"/>
          <a:ext cx="10603052" cy="4535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153AD01B-C87F-4DD0-B4E6-AE09F654DB0E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  <p:grpSp>
        <p:nvGrpSpPr>
          <p:cNvPr id="29" name="グループ化 11">
            <a:extLst>
              <a:ext uri="{FF2B5EF4-FFF2-40B4-BE49-F238E27FC236}">
                <a16:creationId xmlns:a16="http://schemas.microsoft.com/office/drawing/2014/main" id="{5294AE9E-2E94-D4F8-6610-7B34F7382B0E}"/>
              </a:ext>
            </a:extLst>
          </p:cNvPr>
          <p:cNvGrpSpPr/>
          <p:nvPr/>
        </p:nvGrpSpPr>
        <p:grpSpPr>
          <a:xfrm>
            <a:off x="3534770" y="1119117"/>
            <a:ext cx="4024111" cy="820388"/>
            <a:chOff x="8410881" y="1431240"/>
            <a:chExt cx="2787347" cy="560565"/>
          </a:xfrm>
        </p:grpSpPr>
        <p:grpSp>
          <p:nvGrpSpPr>
            <p:cNvPr id="30" name="グループ化 12">
              <a:extLst>
                <a:ext uri="{FF2B5EF4-FFF2-40B4-BE49-F238E27FC236}">
                  <a16:creationId xmlns:a16="http://schemas.microsoft.com/office/drawing/2014/main" id="{3505C51D-4DDB-7A49-B552-113230D7517A}"/>
                </a:ext>
              </a:extLst>
            </p:cNvPr>
            <p:cNvGrpSpPr/>
            <p:nvPr/>
          </p:nvGrpSpPr>
          <p:grpSpPr>
            <a:xfrm>
              <a:off x="8556734" y="1496321"/>
              <a:ext cx="2508356" cy="438213"/>
              <a:chOff x="8556734" y="1496915"/>
              <a:chExt cx="2508356" cy="442243"/>
            </a:xfrm>
            <a:noFill/>
          </p:grpSpPr>
          <p:sp>
            <p:nvSpPr>
              <p:cNvPr id="32" name="Rectangle 4">
                <a:extLst>
                  <a:ext uri="{FF2B5EF4-FFF2-40B4-BE49-F238E27FC236}">
                    <a16:creationId xmlns:a16="http://schemas.microsoft.com/office/drawing/2014/main" id="{FB033A82-654C-B90B-F455-4B71BB5BFDCC}"/>
                  </a:ext>
                </a:extLst>
              </p:cNvPr>
              <p:cNvSpPr/>
              <p:nvPr/>
            </p:nvSpPr>
            <p:spPr>
              <a:xfrm>
                <a:off x="8556734" y="1557132"/>
                <a:ext cx="750435" cy="31780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Efficiency =</a:t>
                </a:r>
              </a:p>
            </p:txBody>
          </p:sp>
          <p:sp>
            <p:nvSpPr>
              <p:cNvPr id="33" name="Rectangle 4">
                <a:extLst>
                  <a:ext uri="{FF2B5EF4-FFF2-40B4-BE49-F238E27FC236}">
                    <a16:creationId xmlns:a16="http://schemas.microsoft.com/office/drawing/2014/main" id="{DF08CB11-30C2-3463-56E6-160B61574F17}"/>
                  </a:ext>
                </a:extLst>
              </p:cNvPr>
              <p:cNvSpPr/>
              <p:nvPr/>
            </p:nvSpPr>
            <p:spPr>
              <a:xfrm>
                <a:off x="9518149" y="1496915"/>
                <a:ext cx="1461783" cy="213519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Incremental capsule sales</a:t>
                </a:r>
              </a:p>
            </p:txBody>
          </p:sp>
          <p:sp>
            <p:nvSpPr>
              <p:cNvPr id="34" name="Rectangle 4">
                <a:extLst>
                  <a:ext uri="{FF2B5EF4-FFF2-40B4-BE49-F238E27FC236}">
                    <a16:creationId xmlns:a16="http://schemas.microsoft.com/office/drawing/2014/main" id="{47BD6B35-BBA5-2C38-15DC-6F249B12EE6E}"/>
                  </a:ext>
                </a:extLst>
              </p:cNvPr>
              <p:cNvSpPr/>
              <p:nvPr/>
            </p:nvSpPr>
            <p:spPr>
              <a:xfrm>
                <a:off x="9646849" y="1683030"/>
                <a:ext cx="1187504" cy="256128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Spends of 1,000</a:t>
                </a:r>
                <a:r>
                  <a:rPr lang="ja-JP" alt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  <a:ea typeface="ＭＳ Ｐゴシック" panose="020B0600070205080204" pitchFamily="34" charset="-128"/>
                  </a:rPr>
                  <a:t> </a:t>
                </a: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JPY</a:t>
                </a:r>
              </a:p>
            </p:txBody>
          </p:sp>
          <p:cxnSp>
            <p:nvCxnSpPr>
              <p:cNvPr id="35" name="直線コネクタ 17">
                <a:extLst>
                  <a:ext uri="{FF2B5EF4-FFF2-40B4-BE49-F238E27FC236}">
                    <a16:creationId xmlns:a16="http://schemas.microsoft.com/office/drawing/2014/main" id="{24EF9336-670C-2C7E-E048-DCE4211F8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38862" y="1719470"/>
                <a:ext cx="1626228" cy="0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正方形/長方形 13">
              <a:extLst>
                <a:ext uri="{FF2B5EF4-FFF2-40B4-BE49-F238E27FC236}">
                  <a16:creationId xmlns:a16="http://schemas.microsoft.com/office/drawing/2014/main" id="{5D4814EF-71E9-B422-3D0F-8952C573F814}"/>
                </a:ext>
              </a:extLst>
            </p:cNvPr>
            <p:cNvSpPr/>
            <p:nvPr/>
          </p:nvSpPr>
          <p:spPr>
            <a:xfrm>
              <a:off x="8410881" y="1431240"/>
              <a:ext cx="2787347" cy="56056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203"/>
              <a:endParaRPr kumimoji="1" lang="ja-JP" altLang="en-US" sz="1764" dirty="0">
                <a:solidFill>
                  <a:prstClr val="white"/>
                </a:solidFill>
                <a:latin typeface="Calibri"/>
                <a:ea typeface="ＭＳ Ｐゴシック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7653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C48E51-66F2-4AA7-849C-573AC160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29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558AA-9019-4322-A121-AA338A65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and contribution by Own tactics(Static) –2021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1FD2E-F3E3-4E32-A80A-EDDFC1D2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74AD791-429C-403C-9296-807B5FA49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0010432"/>
              </p:ext>
            </p:extLst>
          </p:nvPr>
        </p:nvGraphicFramePr>
        <p:xfrm>
          <a:off x="808768" y="1558690"/>
          <a:ext cx="10603052" cy="4535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2A1B9BF-AB49-43DF-841F-899148FA126A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  <p:grpSp>
        <p:nvGrpSpPr>
          <p:cNvPr id="29" name="グループ化 11">
            <a:extLst>
              <a:ext uri="{FF2B5EF4-FFF2-40B4-BE49-F238E27FC236}">
                <a16:creationId xmlns:a16="http://schemas.microsoft.com/office/drawing/2014/main" id="{424316C1-F817-15D9-4406-4E91747CB2D3}"/>
              </a:ext>
            </a:extLst>
          </p:cNvPr>
          <p:cNvGrpSpPr/>
          <p:nvPr/>
        </p:nvGrpSpPr>
        <p:grpSpPr>
          <a:xfrm>
            <a:off x="3534770" y="1119117"/>
            <a:ext cx="4024111" cy="820388"/>
            <a:chOff x="8410881" y="1431240"/>
            <a:chExt cx="2787347" cy="560565"/>
          </a:xfrm>
        </p:grpSpPr>
        <p:grpSp>
          <p:nvGrpSpPr>
            <p:cNvPr id="30" name="グループ化 12">
              <a:extLst>
                <a:ext uri="{FF2B5EF4-FFF2-40B4-BE49-F238E27FC236}">
                  <a16:creationId xmlns:a16="http://schemas.microsoft.com/office/drawing/2014/main" id="{04EBE39C-6B0A-2974-FCDF-782E8AD0456F}"/>
                </a:ext>
              </a:extLst>
            </p:cNvPr>
            <p:cNvGrpSpPr/>
            <p:nvPr/>
          </p:nvGrpSpPr>
          <p:grpSpPr>
            <a:xfrm>
              <a:off x="8556734" y="1496321"/>
              <a:ext cx="2508356" cy="438213"/>
              <a:chOff x="8556734" y="1496915"/>
              <a:chExt cx="2508356" cy="442243"/>
            </a:xfrm>
            <a:noFill/>
          </p:grpSpPr>
          <p:sp>
            <p:nvSpPr>
              <p:cNvPr id="32" name="Rectangle 4">
                <a:extLst>
                  <a:ext uri="{FF2B5EF4-FFF2-40B4-BE49-F238E27FC236}">
                    <a16:creationId xmlns:a16="http://schemas.microsoft.com/office/drawing/2014/main" id="{43071FDB-35DB-A5B5-1BF7-886D13373F63}"/>
                  </a:ext>
                </a:extLst>
              </p:cNvPr>
              <p:cNvSpPr/>
              <p:nvPr/>
            </p:nvSpPr>
            <p:spPr>
              <a:xfrm>
                <a:off x="8556734" y="1557132"/>
                <a:ext cx="750435" cy="31780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Efficiency =</a:t>
                </a:r>
              </a:p>
            </p:txBody>
          </p:sp>
          <p:sp>
            <p:nvSpPr>
              <p:cNvPr id="33" name="Rectangle 4">
                <a:extLst>
                  <a:ext uri="{FF2B5EF4-FFF2-40B4-BE49-F238E27FC236}">
                    <a16:creationId xmlns:a16="http://schemas.microsoft.com/office/drawing/2014/main" id="{47C0E9E5-87A7-BDAB-BF46-355C325DC449}"/>
                  </a:ext>
                </a:extLst>
              </p:cNvPr>
              <p:cNvSpPr/>
              <p:nvPr/>
            </p:nvSpPr>
            <p:spPr>
              <a:xfrm>
                <a:off x="9518149" y="1496915"/>
                <a:ext cx="1461783" cy="213519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Incremental capsule sales</a:t>
                </a:r>
              </a:p>
            </p:txBody>
          </p:sp>
          <p:sp>
            <p:nvSpPr>
              <p:cNvPr id="34" name="Rectangle 4">
                <a:extLst>
                  <a:ext uri="{FF2B5EF4-FFF2-40B4-BE49-F238E27FC236}">
                    <a16:creationId xmlns:a16="http://schemas.microsoft.com/office/drawing/2014/main" id="{D678756D-260B-B623-8DE5-539CE20FD7B4}"/>
                  </a:ext>
                </a:extLst>
              </p:cNvPr>
              <p:cNvSpPr/>
              <p:nvPr/>
            </p:nvSpPr>
            <p:spPr>
              <a:xfrm>
                <a:off x="9646849" y="1683030"/>
                <a:ext cx="1187504" cy="256128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Spends of 1,000</a:t>
                </a:r>
                <a:r>
                  <a:rPr lang="ja-JP" alt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  <a:ea typeface="ＭＳ Ｐゴシック" panose="020B0600070205080204" pitchFamily="34" charset="-128"/>
                  </a:rPr>
                  <a:t> </a:t>
                </a: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JPY</a:t>
                </a:r>
              </a:p>
            </p:txBody>
          </p:sp>
          <p:cxnSp>
            <p:nvCxnSpPr>
              <p:cNvPr id="35" name="直線コネクタ 17">
                <a:extLst>
                  <a:ext uri="{FF2B5EF4-FFF2-40B4-BE49-F238E27FC236}">
                    <a16:creationId xmlns:a16="http://schemas.microsoft.com/office/drawing/2014/main" id="{D57A5345-611E-CE8E-FE3C-7DE1BB64A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38862" y="1719470"/>
                <a:ext cx="1626228" cy="0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正方形/長方形 13">
              <a:extLst>
                <a:ext uri="{FF2B5EF4-FFF2-40B4-BE49-F238E27FC236}">
                  <a16:creationId xmlns:a16="http://schemas.microsoft.com/office/drawing/2014/main" id="{9930BD17-0569-B6FB-3C64-7090C28D6CE8}"/>
                </a:ext>
              </a:extLst>
            </p:cNvPr>
            <p:cNvSpPr/>
            <p:nvPr/>
          </p:nvSpPr>
          <p:spPr>
            <a:xfrm>
              <a:off x="8410881" y="1431240"/>
              <a:ext cx="2787347" cy="56056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203"/>
              <a:endParaRPr kumimoji="1" lang="ja-JP" altLang="en-US" sz="1764" dirty="0">
                <a:solidFill>
                  <a:prstClr val="white"/>
                </a:solidFill>
                <a:latin typeface="Calibri"/>
                <a:ea typeface="ＭＳ Ｐゴシック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2951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BFEE86-00E5-4FEA-8EA3-4E5EB7826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649F04-C912-4DBF-8225-DAD59E68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Inputs: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73C8A-2383-4C6D-BA67-DAAFD0ABD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sp>
        <p:nvSpPr>
          <p:cNvPr id="5" name="Rounded Rectangle 34">
            <a:extLst>
              <a:ext uri="{FF2B5EF4-FFF2-40B4-BE49-F238E27FC236}">
                <a16:creationId xmlns:a16="http://schemas.microsoft.com/office/drawing/2014/main" id="{09DD6FA2-3B69-4769-B3C6-D2029CCC8E2F}"/>
              </a:ext>
            </a:extLst>
          </p:cNvPr>
          <p:cNvSpPr/>
          <p:nvPr/>
        </p:nvSpPr>
        <p:spPr>
          <a:xfrm>
            <a:off x="5966753" y="1219200"/>
            <a:ext cx="3878128" cy="22860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052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Non-Ad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A68E1A8-BF24-4E08-92CC-07BDD3140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952817"/>
              </p:ext>
            </p:extLst>
          </p:nvPr>
        </p:nvGraphicFramePr>
        <p:xfrm>
          <a:off x="5966753" y="1447800"/>
          <a:ext cx="3878128" cy="3177864"/>
        </p:xfrm>
        <a:graphic>
          <a:graphicData uri="http://schemas.openxmlformats.org/drawingml/2006/table">
            <a:tbl>
              <a:tblPr bandRow="1"/>
              <a:tblGrid>
                <a:gridCol w="1515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3686010869"/>
                    </a:ext>
                  </a:extLst>
                </a:gridCol>
              </a:tblGrid>
              <a:tr h="229220">
                <a:tc>
                  <a:txBody>
                    <a:bodyPr/>
                    <a:lstStyle>
                      <a:lvl1pPr marL="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2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04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069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09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112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132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15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18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Variables Used</a:t>
                      </a: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Data Definition</a:t>
                      </a: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2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Tweets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Count of Tweets</a:t>
                      </a: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2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Purchase Intent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Purchase Intent </a:t>
                      </a: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 %</a:t>
                      </a:r>
                      <a:endParaRPr lang="en-IN" sz="1000" dirty="0">
                        <a:latin typeface="+mn-lt"/>
                        <a:cs typeface="Arial" pitchFamily="34" charset="0"/>
                      </a:endParaRP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946395"/>
                  </a:ext>
                </a:extLst>
              </a:tr>
              <a:tr h="2292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Instore ID POS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Instore event ID POS</a:t>
                      </a: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51664"/>
                  </a:ext>
                </a:extLst>
              </a:tr>
              <a:tr h="2292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Instore Sales Demo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Instore event sales</a:t>
                      </a: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229778"/>
                  </a:ext>
                </a:extLst>
              </a:tr>
              <a:tr h="2292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Instore Rental Demo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Instore Rental Demo</a:t>
                      </a: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86401"/>
                  </a:ext>
                </a:extLst>
              </a:tr>
              <a:tr h="2292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Website PV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Top Page Views</a:t>
                      </a: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851636"/>
                  </a:ext>
                </a:extLst>
              </a:tr>
              <a:tr h="2292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Awareness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Awareness for NDG in %</a:t>
                      </a: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941817"/>
                  </a:ext>
                </a:extLst>
              </a:tr>
              <a:tr h="27367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Cumulative Machine Counts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Cumulative Number of Applicants to Date</a:t>
                      </a: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912568"/>
                  </a:ext>
                </a:extLst>
              </a:tr>
              <a:tr h="2292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Temperature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Degrees Celsius</a:t>
                      </a: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3157"/>
                  </a:ext>
                </a:extLst>
              </a:tr>
              <a:tr h="2292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Holiday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155872"/>
                  </a:ext>
                </a:extLst>
              </a:tr>
              <a:tr h="229220">
                <a:tc>
                  <a:txBody>
                    <a:bodyPr/>
                    <a:lstStyle/>
                    <a:p>
                      <a:pPr algn="ctr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Year</a:t>
                      </a: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000" dirty="0">
                        <a:latin typeface="+mn-lt"/>
                        <a:cs typeface="Arial" pitchFamily="34" charset="0"/>
                      </a:endParaRP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350792"/>
                  </a:ext>
                </a:extLst>
              </a:tr>
              <a:tr h="2292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Mobility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615" marR="89615" marT="44808" marB="4480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0497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ACDDFE0-0082-4097-99F9-EF705E97B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285793"/>
              </p:ext>
            </p:extLst>
          </p:nvPr>
        </p:nvGraphicFramePr>
        <p:xfrm>
          <a:off x="1084881" y="1447800"/>
          <a:ext cx="4114800" cy="5077320"/>
        </p:xfrm>
        <a:graphic>
          <a:graphicData uri="http://schemas.openxmlformats.org/drawingml/2006/table">
            <a:tbl>
              <a:tblPr bandRow="1"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87138991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680127100"/>
                    </a:ext>
                  </a:extLst>
                </a:gridCol>
              </a:tblGrid>
              <a:tr h="211555">
                <a:tc>
                  <a:txBody>
                    <a:bodyPr/>
                    <a:lstStyle>
                      <a:lvl1pPr marL="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2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04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069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09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112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132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15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18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Category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02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04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069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09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5112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2132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199153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6180" algn="l" defTabSz="914043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Variables Used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Data Definition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DV360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FB 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898122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GDN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612744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693757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Others 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18190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Smart news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720108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Teads</a:t>
                      </a:r>
                      <a:endParaRPr lang="en-I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754170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Twitter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58069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Yahoo SPBP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311725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YDN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100020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Video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FB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194328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Video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94521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Video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Premium View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225892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Video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Teads</a:t>
                      </a:r>
                      <a:endParaRPr lang="en-I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385428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Video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 view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152251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Video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Tver</a:t>
                      </a:r>
                      <a:endParaRPr lang="en-IN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649543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Video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281627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GAW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94555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YSS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Impressions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005831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Spend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504783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PSD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Spend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288939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TV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TV Spot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GRPs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34042"/>
                  </a:ext>
                </a:extLst>
              </a:tr>
              <a:tr h="21155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TV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TV Time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+mn-lt"/>
                          <a:cs typeface="Arial" pitchFamily="34" charset="0"/>
                        </a:rPr>
                        <a:t>GRPs</a:t>
                      </a:r>
                    </a:p>
                  </a:txBody>
                  <a:tcPr marT="18288" marB="18288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450780"/>
                  </a:ext>
                </a:extLst>
              </a:tr>
            </a:tbl>
          </a:graphicData>
        </a:graphic>
      </p:graphicFrame>
      <p:sp>
        <p:nvSpPr>
          <p:cNvPr id="11" name="Rounded Rectangle 34">
            <a:extLst>
              <a:ext uri="{FF2B5EF4-FFF2-40B4-BE49-F238E27FC236}">
                <a16:creationId xmlns:a16="http://schemas.microsoft.com/office/drawing/2014/main" id="{19C80F06-2139-4F96-8362-FFFB1A1E641D}"/>
              </a:ext>
            </a:extLst>
          </p:cNvPr>
          <p:cNvSpPr/>
          <p:nvPr/>
        </p:nvSpPr>
        <p:spPr>
          <a:xfrm>
            <a:off x="1084881" y="1219201"/>
            <a:ext cx="4114800" cy="20625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052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Own Ad</a:t>
            </a:r>
          </a:p>
        </p:txBody>
      </p:sp>
      <p:sp>
        <p:nvSpPr>
          <p:cNvPr id="12" name="Text Placeholder 36">
            <a:extLst>
              <a:ext uri="{FF2B5EF4-FFF2-40B4-BE49-F238E27FC236}">
                <a16:creationId xmlns:a16="http://schemas.microsoft.com/office/drawing/2014/main" id="{A3D6187A-6928-467E-A885-645BEAAF0262}"/>
              </a:ext>
            </a:extLst>
          </p:cNvPr>
          <p:cNvSpPr txBox="1">
            <a:spLocks/>
          </p:cNvSpPr>
          <p:nvPr/>
        </p:nvSpPr>
        <p:spPr>
          <a:xfrm>
            <a:off x="9942744" y="5603925"/>
            <a:ext cx="2127020" cy="1036385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FY 2019 – 52 weeks ending Dec 2019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FY 2020 – 52 weeks ending Dec 2020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FY 2021 – 52 weeks ending Dec 2021</a:t>
            </a:r>
          </a:p>
        </p:txBody>
      </p:sp>
    </p:spTree>
    <p:extLst>
      <p:ext uri="{BB962C8B-B14F-4D97-AF65-F5344CB8AC3E}">
        <p14:creationId xmlns:p14="http://schemas.microsoft.com/office/powerpoint/2010/main" val="3309425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C48E51-66F2-4AA7-849C-573AC1603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30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558AA-9019-4322-A121-AA338A65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and contribution by Own tactics(Video) –2021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1FD2E-F3E3-4E32-A80A-EDDFC1D2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74AD791-429C-403C-9296-807B5FA49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2649181"/>
              </p:ext>
            </p:extLst>
          </p:nvPr>
        </p:nvGraphicFramePr>
        <p:xfrm>
          <a:off x="808768" y="1558690"/>
          <a:ext cx="10603052" cy="4535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7EA793F1-EB25-43D2-838E-46B3E07BBC26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  <p:grpSp>
        <p:nvGrpSpPr>
          <p:cNvPr id="29" name="グループ化 11">
            <a:extLst>
              <a:ext uri="{FF2B5EF4-FFF2-40B4-BE49-F238E27FC236}">
                <a16:creationId xmlns:a16="http://schemas.microsoft.com/office/drawing/2014/main" id="{57ADA8A9-4D20-2B30-4761-416602DEBAC0}"/>
              </a:ext>
            </a:extLst>
          </p:cNvPr>
          <p:cNvGrpSpPr/>
          <p:nvPr/>
        </p:nvGrpSpPr>
        <p:grpSpPr>
          <a:xfrm>
            <a:off x="3534770" y="1119117"/>
            <a:ext cx="4024111" cy="820388"/>
            <a:chOff x="8410881" y="1431240"/>
            <a:chExt cx="2787347" cy="560565"/>
          </a:xfrm>
        </p:grpSpPr>
        <p:grpSp>
          <p:nvGrpSpPr>
            <p:cNvPr id="30" name="グループ化 12">
              <a:extLst>
                <a:ext uri="{FF2B5EF4-FFF2-40B4-BE49-F238E27FC236}">
                  <a16:creationId xmlns:a16="http://schemas.microsoft.com/office/drawing/2014/main" id="{C59A2B44-F633-3E95-E69D-AAAC3C502003}"/>
                </a:ext>
              </a:extLst>
            </p:cNvPr>
            <p:cNvGrpSpPr/>
            <p:nvPr/>
          </p:nvGrpSpPr>
          <p:grpSpPr>
            <a:xfrm>
              <a:off x="8556734" y="1496321"/>
              <a:ext cx="2508356" cy="438213"/>
              <a:chOff x="8556734" y="1496915"/>
              <a:chExt cx="2508356" cy="442243"/>
            </a:xfrm>
            <a:noFill/>
          </p:grpSpPr>
          <p:sp>
            <p:nvSpPr>
              <p:cNvPr id="32" name="Rectangle 4">
                <a:extLst>
                  <a:ext uri="{FF2B5EF4-FFF2-40B4-BE49-F238E27FC236}">
                    <a16:creationId xmlns:a16="http://schemas.microsoft.com/office/drawing/2014/main" id="{A41FA47C-CF8A-F4C0-8CF3-6882C58AB8A2}"/>
                  </a:ext>
                </a:extLst>
              </p:cNvPr>
              <p:cNvSpPr/>
              <p:nvPr/>
            </p:nvSpPr>
            <p:spPr>
              <a:xfrm>
                <a:off x="8556734" y="1557132"/>
                <a:ext cx="750435" cy="317806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Efficiency =</a:t>
                </a:r>
              </a:p>
            </p:txBody>
          </p:sp>
          <p:sp>
            <p:nvSpPr>
              <p:cNvPr id="33" name="Rectangle 4">
                <a:extLst>
                  <a:ext uri="{FF2B5EF4-FFF2-40B4-BE49-F238E27FC236}">
                    <a16:creationId xmlns:a16="http://schemas.microsoft.com/office/drawing/2014/main" id="{D0283820-5B8B-3CA1-2DA6-7B61DE352C81}"/>
                  </a:ext>
                </a:extLst>
              </p:cNvPr>
              <p:cNvSpPr/>
              <p:nvPr/>
            </p:nvSpPr>
            <p:spPr>
              <a:xfrm>
                <a:off x="9518149" y="1496915"/>
                <a:ext cx="1461783" cy="213519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Incremental capsule sales</a:t>
                </a:r>
              </a:p>
            </p:txBody>
          </p:sp>
          <p:sp>
            <p:nvSpPr>
              <p:cNvPr id="34" name="Rectangle 4">
                <a:extLst>
                  <a:ext uri="{FF2B5EF4-FFF2-40B4-BE49-F238E27FC236}">
                    <a16:creationId xmlns:a16="http://schemas.microsoft.com/office/drawing/2014/main" id="{E869B0D0-1E93-6FDA-8DE0-F09940318002}"/>
                  </a:ext>
                </a:extLst>
              </p:cNvPr>
              <p:cNvSpPr/>
              <p:nvPr/>
            </p:nvSpPr>
            <p:spPr>
              <a:xfrm>
                <a:off x="9646849" y="1683030"/>
                <a:ext cx="1187504" cy="256128"/>
              </a:xfrm>
              <a:prstGeom prst="rect">
                <a:avLst/>
              </a:prstGeom>
              <a:grpFill/>
            </p:spPr>
            <p:txBody>
              <a:bodyPr wrap="none">
                <a:spAutoFit/>
              </a:bodyPr>
              <a:lstStyle/>
              <a:p>
                <a:pPr algn="ctr" defTabSz="896203">
                  <a:defRPr sz="1440" b="1" i="0" u="none" strike="noStrike" kern="1200" spc="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Spends of 1,000</a:t>
                </a:r>
                <a:r>
                  <a:rPr lang="ja-JP" alt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  <a:ea typeface="ＭＳ Ｐゴシック" panose="020B0600070205080204" pitchFamily="34" charset="-128"/>
                  </a:rPr>
                  <a:t> </a:t>
                </a:r>
                <a:r>
                  <a:rPr lang="en-US" sz="1412" b="1" dirty="0">
                    <a:solidFill>
                      <a:srgbClr val="F79646">
                        <a:lumMod val="75000"/>
                      </a:srgbClr>
                    </a:solidFill>
                    <a:latin typeface="Calibri"/>
                  </a:rPr>
                  <a:t>JPY</a:t>
                </a:r>
              </a:p>
            </p:txBody>
          </p:sp>
          <p:cxnSp>
            <p:nvCxnSpPr>
              <p:cNvPr id="35" name="直線コネクタ 17">
                <a:extLst>
                  <a:ext uri="{FF2B5EF4-FFF2-40B4-BE49-F238E27FC236}">
                    <a16:creationId xmlns:a16="http://schemas.microsoft.com/office/drawing/2014/main" id="{C227B95F-92E0-1B70-D82F-27FD8160DA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38862" y="1719470"/>
                <a:ext cx="1626228" cy="0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正方形/長方形 13">
              <a:extLst>
                <a:ext uri="{FF2B5EF4-FFF2-40B4-BE49-F238E27FC236}">
                  <a16:creationId xmlns:a16="http://schemas.microsoft.com/office/drawing/2014/main" id="{3BB6C21E-9F1F-41EF-B77D-89EED7D99932}"/>
                </a:ext>
              </a:extLst>
            </p:cNvPr>
            <p:cNvSpPr/>
            <p:nvPr/>
          </p:nvSpPr>
          <p:spPr>
            <a:xfrm>
              <a:off x="8410881" y="1431240"/>
              <a:ext cx="2787347" cy="560565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203"/>
              <a:endParaRPr kumimoji="1" lang="ja-JP" altLang="en-US" sz="1764" dirty="0">
                <a:solidFill>
                  <a:prstClr val="white"/>
                </a:solidFill>
                <a:latin typeface="Calibri"/>
                <a:ea typeface="ＭＳ Ｐゴシック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3701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F853F1-BC9D-40F9-AC27-C5CB62C451D7}"/>
              </a:ext>
            </a:extLst>
          </p:cNvPr>
          <p:cNvSpPr txBox="1"/>
          <p:nvPr/>
        </p:nvSpPr>
        <p:spPr>
          <a:xfrm>
            <a:off x="853282" y="3234266"/>
            <a:ext cx="586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4BACC6"/>
                </a:solidFill>
                <a:effectLst/>
                <a:uLnTx/>
                <a:uFillTx/>
                <a:latin typeface="Calibri"/>
                <a:ea typeface="+mn-ea"/>
                <a:cs typeface="Futura Condensed ExtraBold" panose="020B0602020204020303" pitchFamily="34" charset="-79"/>
              </a:rPr>
              <a:t>SECTION 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6E0C00-2FA5-4291-82D8-B2C174E31976}"/>
              </a:ext>
            </a:extLst>
          </p:cNvPr>
          <p:cNvSpPr txBox="1"/>
          <p:nvPr/>
        </p:nvSpPr>
        <p:spPr>
          <a:xfrm>
            <a:off x="853282" y="4157596"/>
            <a:ext cx="586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Futura Condensed ExtraBold" panose="020B0602020204020303" pitchFamily="34" charset="-79"/>
              </a:rPr>
              <a:t>Effectiveness</a:t>
            </a:r>
          </a:p>
        </p:txBody>
      </p:sp>
    </p:spTree>
    <p:extLst>
      <p:ext uri="{BB962C8B-B14F-4D97-AF65-F5344CB8AC3E}">
        <p14:creationId xmlns:p14="http://schemas.microsoft.com/office/powerpoint/2010/main" val="42224789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B9D8B7-7C27-441E-918D-E418AAEA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32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6DBDB0-9916-4037-8A9A-415003A8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Own Ad : Effectiveness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ED647-8C4E-46F5-95D6-952A9183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245A833-5A6C-47EC-B325-BA3D983D07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8302692"/>
              </p:ext>
            </p:extLst>
          </p:nvPr>
        </p:nvGraphicFramePr>
        <p:xfrm>
          <a:off x="1217305" y="1371600"/>
          <a:ext cx="9922976" cy="2872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6A500B2-138E-4B28-BC5B-CDAB56414FB1}"/>
              </a:ext>
            </a:extLst>
          </p:cNvPr>
          <p:cNvSpPr/>
          <p:nvPr/>
        </p:nvSpPr>
        <p:spPr>
          <a:xfrm>
            <a:off x="5263176" y="1283069"/>
            <a:ext cx="1970091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kumimoji="0" lang="en-US" sz="144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Effectiveness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Own Ad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1358D2A-C8B1-40FD-859C-BB4614A0F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954083"/>
              </p:ext>
            </p:extLst>
          </p:nvPr>
        </p:nvGraphicFramePr>
        <p:xfrm>
          <a:off x="316501" y="4343400"/>
          <a:ext cx="10823780" cy="1746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8958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934129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934129">
                  <a:extLst>
                    <a:ext uri="{9D8B030D-6E8A-4147-A177-3AD203B41FA5}">
                      <a16:colId xmlns:a16="http://schemas.microsoft.com/office/drawing/2014/main" val="2319876365"/>
                    </a:ext>
                  </a:extLst>
                </a:gridCol>
                <a:gridCol w="934129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934129">
                  <a:extLst>
                    <a:ext uri="{9D8B030D-6E8A-4147-A177-3AD203B41FA5}">
                      <a16:colId xmlns:a16="http://schemas.microsoft.com/office/drawing/2014/main" val="1727070756"/>
                    </a:ext>
                  </a:extLst>
                </a:gridCol>
                <a:gridCol w="1011973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1011973">
                  <a:extLst>
                    <a:ext uri="{9D8B030D-6E8A-4147-A177-3AD203B41FA5}">
                      <a16:colId xmlns:a16="http://schemas.microsoft.com/office/drawing/2014/main" val="2339223807"/>
                    </a:ext>
                  </a:extLst>
                </a:gridCol>
                <a:gridCol w="910823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910823">
                  <a:extLst>
                    <a:ext uri="{9D8B030D-6E8A-4147-A177-3AD203B41FA5}">
                      <a16:colId xmlns:a16="http://schemas.microsoft.com/office/drawing/2014/main" val="2202582413"/>
                    </a:ext>
                  </a:extLst>
                </a:gridCol>
                <a:gridCol w="996357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996357">
                  <a:extLst>
                    <a:ext uri="{9D8B030D-6E8A-4147-A177-3AD203B41FA5}">
                      <a16:colId xmlns:a16="http://schemas.microsoft.com/office/drawing/2014/main" val="458460232"/>
                    </a:ext>
                  </a:extLst>
                </a:gridCol>
              </a:tblGrid>
              <a:tr h="506902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(</a:t>
                      </a:r>
                      <a:r>
                        <a:rPr kumimoji="0" lang="en-US" sz="12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(000’)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246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pPr marL="0" algn="ctr" defTabSz="905256" rtl="0" eaLnBrk="1" fontAlgn="b" latinLnBrk="0" hangingPunct="1"/>
                      <a:endParaRPr kumimoji="0" lang="en-US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384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05256" rtl="0" eaLnBrk="1" fontAlgn="b" latinLnBrk="0" hangingPunct="1"/>
                      <a:r>
                        <a:rPr kumimoji="0" lang="en-US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920837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272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IN" sz="12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48006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29A0A3A-67B9-4E58-AC17-2A5870EB47F6}"/>
              </a:ext>
            </a:extLst>
          </p:cNvPr>
          <p:cNvSpPr txBox="1"/>
          <p:nvPr/>
        </p:nvSpPr>
        <p:spPr>
          <a:xfrm>
            <a:off x="9463881" y="6226619"/>
            <a:ext cx="27366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Effectiveness [ Incremental Sales / Support]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E32FA0-517A-46E2-A29C-05E2D35DC964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2424856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B9D8B7-7C27-441E-918D-E418AAEA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33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6DBDB0-9916-4037-8A9A-415003A8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Own Ad : Static - Effectiveness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ED647-8C4E-46F5-95D6-952A9183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245A833-5A6C-47EC-B325-BA3D983D07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0902752"/>
              </p:ext>
            </p:extLst>
          </p:nvPr>
        </p:nvGraphicFramePr>
        <p:xfrm>
          <a:off x="1217305" y="1555614"/>
          <a:ext cx="9922976" cy="3016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6A500B2-138E-4B28-BC5B-CDAB56414FB1}"/>
              </a:ext>
            </a:extLst>
          </p:cNvPr>
          <p:cNvSpPr/>
          <p:nvPr/>
        </p:nvSpPr>
        <p:spPr>
          <a:xfrm>
            <a:off x="5263176" y="1283069"/>
            <a:ext cx="1970091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kumimoji="0" lang="en-US" sz="144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Effectiveness – Own Ad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1358D2A-C8B1-40FD-859C-BB4614A0F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387127"/>
              </p:ext>
            </p:extLst>
          </p:nvPr>
        </p:nvGraphicFramePr>
        <p:xfrm>
          <a:off x="462204" y="4495800"/>
          <a:ext cx="10830481" cy="17041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3381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2319876365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1727070756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3154873534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3634752106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3418286328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542819204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1213863633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184256455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1796445052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2102487601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2134644685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588466744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1077813714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986415056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2153854621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2774241345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1133353957"/>
                    </a:ext>
                  </a:extLst>
                </a:gridCol>
                <a:gridCol w="492855">
                  <a:extLst>
                    <a:ext uri="{9D8B030D-6E8A-4147-A177-3AD203B41FA5}">
                      <a16:colId xmlns:a16="http://schemas.microsoft.com/office/drawing/2014/main" val="3549436272"/>
                    </a:ext>
                  </a:extLst>
                </a:gridCol>
              </a:tblGrid>
              <a:tr h="259702">
                <a:tc>
                  <a:txBody>
                    <a:bodyPr/>
                    <a:lstStyle/>
                    <a:p>
                      <a:pPr algn="ctr" fontAlgn="b"/>
                      <a:endParaRPr lang="en-US" sz="7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DV 360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FB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GDN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LINE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Others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Smartnews</a:t>
                      </a:r>
                      <a:endParaRPr kumimoji="0" lang="en-US" sz="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Teads</a:t>
                      </a:r>
                      <a:endParaRPr kumimoji="0" lang="en-US" sz="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Twitter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Yahoo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kumimoji="0" lang="en-U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YDN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kumimoji="0" lang="en-U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317433"/>
                  </a:ext>
                </a:extLst>
              </a:tr>
              <a:tr h="3316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algn="ctr" fontAlgn="b"/>
                      <a:r>
                        <a:rPr lang="en-US" sz="7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7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lang="en-US" sz="7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7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7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5.2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920837"/>
                  </a:ext>
                </a:extLst>
              </a:tr>
              <a:tr h="359551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7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4.0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48006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71D0408-E174-420A-97C4-C414A7EA9575}"/>
              </a:ext>
            </a:extLst>
          </p:cNvPr>
          <p:cNvSpPr txBox="1"/>
          <p:nvPr/>
        </p:nvSpPr>
        <p:spPr>
          <a:xfrm>
            <a:off x="9463881" y="6226619"/>
            <a:ext cx="27366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Effectiveness [ Incremental Sales / Support]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7887DA-4009-415A-A17F-6967896FEEF9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2145482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B9D8B7-7C27-441E-918D-E418AAEA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34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6DBDB0-9916-4037-8A9A-415003A8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Own Ad : Video- Effectiveness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ED647-8C4E-46F5-95D6-952A9183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245A833-5A6C-47EC-B325-BA3D983D07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0143353"/>
              </p:ext>
            </p:extLst>
          </p:nvPr>
        </p:nvGraphicFramePr>
        <p:xfrm>
          <a:off x="1217305" y="1699251"/>
          <a:ext cx="9922976" cy="2872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6A500B2-138E-4B28-BC5B-CDAB56414FB1}"/>
              </a:ext>
            </a:extLst>
          </p:cNvPr>
          <p:cNvSpPr/>
          <p:nvPr/>
        </p:nvSpPr>
        <p:spPr>
          <a:xfrm>
            <a:off x="5263178" y="1283069"/>
            <a:ext cx="1970091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kumimoji="0" lang="en-US" sz="144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Effectiveness – Own Ad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1358D2A-C8B1-40FD-859C-BB4614A0F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973754"/>
              </p:ext>
            </p:extLst>
          </p:nvPr>
        </p:nvGraphicFramePr>
        <p:xfrm>
          <a:off x="392696" y="4654627"/>
          <a:ext cx="10823788" cy="13330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3580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617513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617513">
                  <a:extLst>
                    <a:ext uri="{9D8B030D-6E8A-4147-A177-3AD203B41FA5}">
                      <a16:colId xmlns:a16="http://schemas.microsoft.com/office/drawing/2014/main" val="2319876365"/>
                    </a:ext>
                  </a:extLst>
                </a:gridCol>
                <a:gridCol w="617513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617513">
                  <a:extLst>
                    <a:ext uri="{9D8B030D-6E8A-4147-A177-3AD203B41FA5}">
                      <a16:colId xmlns:a16="http://schemas.microsoft.com/office/drawing/2014/main" val="1727070756"/>
                    </a:ext>
                  </a:extLst>
                </a:gridCol>
                <a:gridCol w="617513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617513">
                  <a:extLst>
                    <a:ext uri="{9D8B030D-6E8A-4147-A177-3AD203B41FA5}">
                      <a16:colId xmlns:a16="http://schemas.microsoft.com/office/drawing/2014/main" val="2339223807"/>
                    </a:ext>
                  </a:extLst>
                </a:gridCol>
                <a:gridCol w="617513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617513">
                  <a:extLst>
                    <a:ext uri="{9D8B030D-6E8A-4147-A177-3AD203B41FA5}">
                      <a16:colId xmlns:a16="http://schemas.microsoft.com/office/drawing/2014/main" val="2202582413"/>
                    </a:ext>
                  </a:extLst>
                </a:gridCol>
                <a:gridCol w="617513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617513">
                  <a:extLst>
                    <a:ext uri="{9D8B030D-6E8A-4147-A177-3AD203B41FA5}">
                      <a16:colId xmlns:a16="http://schemas.microsoft.com/office/drawing/2014/main" val="458460232"/>
                    </a:ext>
                  </a:extLst>
                </a:gridCol>
                <a:gridCol w="617513">
                  <a:extLst>
                    <a:ext uri="{9D8B030D-6E8A-4147-A177-3AD203B41FA5}">
                      <a16:colId xmlns:a16="http://schemas.microsoft.com/office/drawing/2014/main" val="3321160802"/>
                    </a:ext>
                  </a:extLst>
                </a:gridCol>
                <a:gridCol w="617513">
                  <a:extLst>
                    <a:ext uri="{9D8B030D-6E8A-4147-A177-3AD203B41FA5}">
                      <a16:colId xmlns:a16="http://schemas.microsoft.com/office/drawing/2014/main" val="2994350331"/>
                    </a:ext>
                  </a:extLst>
                </a:gridCol>
                <a:gridCol w="617513">
                  <a:extLst>
                    <a:ext uri="{9D8B030D-6E8A-4147-A177-3AD203B41FA5}">
                      <a16:colId xmlns:a16="http://schemas.microsoft.com/office/drawing/2014/main" val="2476256708"/>
                    </a:ext>
                  </a:extLst>
                </a:gridCol>
                <a:gridCol w="617513">
                  <a:extLst>
                    <a:ext uri="{9D8B030D-6E8A-4147-A177-3AD203B41FA5}">
                      <a16:colId xmlns:a16="http://schemas.microsoft.com/office/drawing/2014/main" val="2607933860"/>
                    </a:ext>
                  </a:extLst>
                </a:gridCol>
                <a:gridCol w="617513">
                  <a:extLst>
                    <a:ext uri="{9D8B030D-6E8A-4147-A177-3AD203B41FA5}">
                      <a16:colId xmlns:a16="http://schemas.microsoft.com/office/drawing/2014/main" val="3792143456"/>
                    </a:ext>
                  </a:extLst>
                </a:gridCol>
                <a:gridCol w="617513">
                  <a:extLst>
                    <a:ext uri="{9D8B030D-6E8A-4147-A177-3AD203B41FA5}">
                      <a16:colId xmlns:a16="http://schemas.microsoft.com/office/drawing/2014/main" val="823561308"/>
                    </a:ext>
                  </a:extLst>
                </a:gridCol>
              </a:tblGrid>
              <a:tr h="506902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12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mio</a:t>
                      </a: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Incr. Sales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3.7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37470"/>
                  </a:ext>
                </a:extLst>
              </a:tr>
              <a:tr h="413090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38.2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7.1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1.4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24.4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13.9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12.6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4.5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48006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7F570C2-0E31-4ACE-A1C1-4CC17279BC01}"/>
              </a:ext>
            </a:extLst>
          </p:cNvPr>
          <p:cNvSpPr txBox="1"/>
          <p:nvPr/>
        </p:nvSpPr>
        <p:spPr>
          <a:xfrm>
            <a:off x="9463881" y="6226619"/>
            <a:ext cx="27366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Effectiveness [ Incremental Sales / Support]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791893-F114-432C-968D-6AF70386199C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5581948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3645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080CC7-4BD1-442D-B6EF-301B9FC93C2E}"/>
              </a:ext>
            </a:extLst>
          </p:cNvPr>
          <p:cNvSpPr txBox="1"/>
          <p:nvPr/>
        </p:nvSpPr>
        <p:spPr>
          <a:xfrm>
            <a:off x="853282" y="3234266"/>
            <a:ext cx="586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accent2"/>
                </a:solidFill>
                <a:cs typeface="Futura Condensed ExtraBold" panose="020B0602020204020303" pitchFamily="34" charset="-79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015490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BBD669-A23E-40A1-B27B-734452F50503}"/>
              </a:ext>
            </a:extLst>
          </p:cNvPr>
          <p:cNvSpPr txBox="1"/>
          <p:nvPr/>
        </p:nvSpPr>
        <p:spPr>
          <a:xfrm>
            <a:off x="853282" y="3234266"/>
            <a:ext cx="586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accent2"/>
                </a:solidFill>
                <a:cs typeface="Futura Condensed ExtraBold" panose="020B0602020204020303" pitchFamily="34" charset="-79"/>
              </a:rPr>
              <a:t>SECTION 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AF784F-E31D-4FEC-B3B3-995DE0AC302C}"/>
              </a:ext>
            </a:extLst>
          </p:cNvPr>
          <p:cNvSpPr txBox="1"/>
          <p:nvPr/>
        </p:nvSpPr>
        <p:spPr>
          <a:xfrm>
            <a:off x="853282" y="4157596"/>
            <a:ext cx="586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bg1"/>
                </a:solidFill>
                <a:cs typeface="Futura Condensed ExtraBold" panose="020B0602020204020303" pitchFamily="34" charset="-79"/>
              </a:rPr>
              <a:t>KPI</a:t>
            </a:r>
          </a:p>
        </p:txBody>
      </p:sp>
    </p:spTree>
    <p:extLst>
      <p:ext uri="{BB962C8B-B14F-4D97-AF65-F5344CB8AC3E}">
        <p14:creationId xmlns:p14="http://schemas.microsoft.com/office/powerpoint/2010/main" val="149012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B57A4EA-D8FB-471E-BFE1-15127E563A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0533355"/>
              </p:ext>
            </p:extLst>
          </p:nvPr>
        </p:nvGraphicFramePr>
        <p:xfrm>
          <a:off x="242888" y="2709962"/>
          <a:ext cx="11494008" cy="3346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FD39C2-F9C3-4D5D-A079-C4BC54AD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FA93B4-98A3-41F9-AB25-B7BD2A8EE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Fit - KPI – Machine Rentals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95FCB-535F-4147-9AA2-C7740450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6284FE-2094-46B1-A821-4D0091068B18}"/>
              </a:ext>
            </a:extLst>
          </p:cNvPr>
          <p:cNvSpPr txBox="1"/>
          <p:nvPr/>
        </p:nvSpPr>
        <p:spPr>
          <a:xfrm>
            <a:off x="2982793" y="2652760"/>
            <a:ext cx="6037942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Actual Vs. Predicted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DB0E8EAA-FDC2-4FAD-AA01-CBB5DCB2677F}"/>
              </a:ext>
            </a:extLst>
          </p:cNvPr>
          <p:cNvSpPr txBox="1">
            <a:spLocks/>
          </p:cNvSpPr>
          <p:nvPr/>
        </p:nvSpPr>
        <p:spPr>
          <a:xfrm>
            <a:off x="237498" y="6058801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Source: Analytic Edge Models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2DCD3B02-6923-413D-A268-5E4F8F498272}"/>
              </a:ext>
            </a:extLst>
          </p:cNvPr>
          <p:cNvSpPr txBox="1">
            <a:spLocks/>
          </p:cNvSpPr>
          <p:nvPr/>
        </p:nvSpPr>
        <p:spPr>
          <a:xfrm>
            <a:off x="237498" y="6305550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Note: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43E940F-FDA5-4F18-9B80-FF5C5020D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80366"/>
              </p:ext>
            </p:extLst>
          </p:nvPr>
        </p:nvGraphicFramePr>
        <p:xfrm>
          <a:off x="3071372" y="1284514"/>
          <a:ext cx="5782909" cy="7451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61647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490440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1430822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</a:tblGrid>
              <a:tr h="372587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R-Square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MAPE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372587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Model Statistics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85.7%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9.4%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995FEB7-4202-4272-83FE-3262ECA645CC}"/>
              </a:ext>
            </a:extLst>
          </p:cNvPr>
          <p:cNvSpPr txBox="1"/>
          <p:nvPr/>
        </p:nvSpPr>
        <p:spPr>
          <a:xfrm rot="16200000">
            <a:off x="-545400" y="3837082"/>
            <a:ext cx="1702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4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Machine Sales</a:t>
            </a:r>
          </a:p>
        </p:txBody>
      </p:sp>
    </p:spTree>
    <p:extLst>
      <p:ext uri="{BB962C8B-B14F-4D97-AF65-F5344CB8AC3E}">
        <p14:creationId xmlns:p14="http://schemas.microsoft.com/office/powerpoint/2010/main" val="1652012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05EB4B0E-B479-48F7-A3BD-141C9C7D8EA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" name="think-cell Slide" r:id="rId5" imgW="360" imgH="359" progId="TCLayout.ActiveDocument.1">
                  <p:embed/>
                </p:oleObj>
              </mc:Choice>
              <mc:Fallback>
                <p:oleObj name="think-cell Slide" r:id="rId5" imgW="360" imgH="359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05EB4B0E-B479-48F7-A3BD-141C9C7D8E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D19A0211-6607-4A5F-BAC2-5DEB7D8484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GB" sz="2800" b="1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40DB0E-8DA7-4BF8-905B-3BC22A896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IN" sz="800" b="0" i="0" u="none" strike="noStrike" kern="1200" cap="none" spc="0" normalizeH="0" baseline="0" noProof="0" smtClean="0">
                <a:ln>
                  <a:noFill/>
                </a:ln>
                <a:solidFill>
                  <a:srgbClr val="4F81B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E6CA7-B0D6-4A12-8AB7-1A27D85A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NDG Sales increased in 2021</a:t>
            </a:r>
            <a:r>
              <a:rPr lang="en-GB" dirty="0"/>
              <a:t> by 16%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9DA35-A44C-4194-919F-12A9F8D79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4F81B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Analytic Edge Proprietary and Confidential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2" descr="Image result for japan map">
            <a:extLst>
              <a:ext uri="{FF2B5EF4-FFF2-40B4-BE49-F238E27FC236}">
                <a16:creationId xmlns:a16="http://schemas.microsoft.com/office/drawing/2014/main" id="{79BB6904-D578-48E9-93FF-B8D5C4409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2" y="1432500"/>
            <a:ext cx="5625837" cy="474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AF8E22A-E920-49D4-AE9E-8DC17EAA3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837235"/>
              </p:ext>
            </p:extLst>
          </p:nvPr>
        </p:nvGraphicFramePr>
        <p:xfrm>
          <a:off x="3832804" y="4419600"/>
          <a:ext cx="7948923" cy="13031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6935">
                  <a:extLst>
                    <a:ext uri="{9D8B030D-6E8A-4147-A177-3AD203B41FA5}">
                      <a16:colId xmlns:a16="http://schemas.microsoft.com/office/drawing/2014/main" val="1493542758"/>
                    </a:ext>
                  </a:extLst>
                </a:gridCol>
                <a:gridCol w="1029653">
                  <a:extLst>
                    <a:ext uri="{9D8B030D-6E8A-4147-A177-3AD203B41FA5}">
                      <a16:colId xmlns:a16="http://schemas.microsoft.com/office/drawing/2014/main" val="102448080"/>
                    </a:ext>
                  </a:extLst>
                </a:gridCol>
                <a:gridCol w="988467">
                  <a:extLst>
                    <a:ext uri="{9D8B030D-6E8A-4147-A177-3AD203B41FA5}">
                      <a16:colId xmlns:a16="http://schemas.microsoft.com/office/drawing/2014/main" val="807309827"/>
                    </a:ext>
                  </a:extLst>
                </a:gridCol>
                <a:gridCol w="988467">
                  <a:extLst>
                    <a:ext uri="{9D8B030D-6E8A-4147-A177-3AD203B41FA5}">
                      <a16:colId xmlns:a16="http://schemas.microsoft.com/office/drawing/2014/main" val="581869566"/>
                    </a:ext>
                  </a:extLst>
                </a:gridCol>
                <a:gridCol w="988467">
                  <a:extLst>
                    <a:ext uri="{9D8B030D-6E8A-4147-A177-3AD203B41FA5}">
                      <a16:colId xmlns:a16="http://schemas.microsoft.com/office/drawing/2014/main" val="2230307381"/>
                    </a:ext>
                  </a:extLst>
                </a:gridCol>
                <a:gridCol w="988467">
                  <a:extLst>
                    <a:ext uri="{9D8B030D-6E8A-4147-A177-3AD203B41FA5}">
                      <a16:colId xmlns:a16="http://schemas.microsoft.com/office/drawing/2014/main" val="155302770"/>
                    </a:ext>
                  </a:extLst>
                </a:gridCol>
                <a:gridCol w="988467">
                  <a:extLst>
                    <a:ext uri="{9D8B030D-6E8A-4147-A177-3AD203B41FA5}">
                      <a16:colId xmlns:a16="http://schemas.microsoft.com/office/drawing/2014/main" val="4177759271"/>
                    </a:ext>
                  </a:extLst>
                </a:gridCol>
              </a:tblGrid>
              <a:tr h="737091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 vs 2019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 Change</a:t>
                      </a:r>
                      <a:b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 vs 2020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45720" marR="4572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47595"/>
                  </a:ext>
                </a:extLst>
              </a:tr>
              <a:tr h="566081"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Capsule Sales (MM)</a:t>
                      </a:r>
                    </a:p>
                  </a:txBody>
                  <a:tcPr marL="45720" marR="4572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227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-9.0%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207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-8.5%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525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189</a:t>
                      </a:r>
                    </a:p>
                  </a:txBody>
                  <a:tcPr marL="6827" marR="6827" marT="6827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624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48491"/>
                  </a:ext>
                </a:extLst>
              </a:tr>
            </a:tbl>
          </a:graphicData>
        </a:graphic>
      </p:graphicFrame>
      <p:sp>
        <p:nvSpPr>
          <p:cNvPr id="14" name="Text Placeholder 36">
            <a:extLst>
              <a:ext uri="{FF2B5EF4-FFF2-40B4-BE49-F238E27FC236}">
                <a16:creationId xmlns:a16="http://schemas.microsoft.com/office/drawing/2014/main" id="{97E7E98C-57CE-4757-9930-8B140E5D8726}"/>
              </a:ext>
            </a:extLst>
          </p:cNvPr>
          <p:cNvSpPr txBox="1">
            <a:spLocks/>
          </p:cNvSpPr>
          <p:nvPr/>
        </p:nvSpPr>
        <p:spPr>
          <a:xfrm>
            <a:off x="9942743" y="5603925"/>
            <a:ext cx="2525823" cy="1036385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FY 2019 – 52 weeks ending Dec 2019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FY 2020 – 52 weeks ending Dec 2020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FY 2021 – 52 weeks ending Dec 2021</a:t>
            </a:r>
          </a:p>
        </p:txBody>
      </p:sp>
    </p:spTree>
    <p:extLst>
      <p:ext uri="{BB962C8B-B14F-4D97-AF65-F5344CB8AC3E}">
        <p14:creationId xmlns:p14="http://schemas.microsoft.com/office/powerpoint/2010/main" val="2597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F6DD940-A724-449C-9391-91EAEBD38DB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6" name="think-cell Slide" r:id="rId5" imgW="421" imgH="423" progId="TCLayout.ActiveDocument.1">
                  <p:embed/>
                </p:oleObj>
              </mc:Choice>
              <mc:Fallback>
                <p:oleObj name="think-cell Slide" r:id="rId5" imgW="421" imgH="42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AF6DD940-A724-449C-9391-91EAEBD38D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9DBE4D63-49CF-44A7-BFF0-97FD0DBCF55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GB" sz="2800" b="1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40DB0E-8DA7-4BF8-905B-3BC22A896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IN" sz="800" b="0" i="0" u="none" strike="noStrike" kern="1200" cap="none" spc="0" normalizeH="0" baseline="0" noProof="0" smtClean="0">
                <a:ln>
                  <a:noFill/>
                </a:ln>
                <a:solidFill>
                  <a:srgbClr val="4F81B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8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2E6CA7-B0D6-4A12-8AB7-1A27D85A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Business Questions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9DA35-A44C-4194-919F-12A9F8D79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4F81B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Analytic Edge Proprietary and Confidential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6426743-7F12-4F84-9C8B-28610D0A931D}"/>
              </a:ext>
            </a:extLst>
          </p:cNvPr>
          <p:cNvSpPr/>
          <p:nvPr/>
        </p:nvSpPr>
        <p:spPr>
          <a:xfrm>
            <a:off x="236538" y="1409700"/>
            <a:ext cx="11474450" cy="823369"/>
          </a:xfrm>
          <a:prstGeom prst="roundRect">
            <a:avLst>
              <a:gd name="adj" fmla="val 13375"/>
            </a:avLst>
          </a:prstGeom>
          <a:solidFill>
            <a:srgbClr val="DBEEF4">
              <a:alpha val="50196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/>
            <a:r>
              <a:rPr lang="en-US" sz="2000" dirty="0">
                <a:solidFill>
                  <a:schemeClr val="tx1"/>
                </a:solidFill>
              </a:rPr>
              <a:t>To understand the Media and Non-Media impact on capsule sales</a:t>
            </a: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F7CA0AED-1B2D-47C8-9734-A9B4E4294DD1}"/>
              </a:ext>
            </a:extLst>
          </p:cNvPr>
          <p:cNvSpPr/>
          <p:nvPr/>
        </p:nvSpPr>
        <p:spPr>
          <a:xfrm>
            <a:off x="350383" y="1409699"/>
            <a:ext cx="827088" cy="827088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5787786-35C4-47D7-8974-21D9E8499B53}"/>
              </a:ext>
            </a:extLst>
          </p:cNvPr>
          <p:cNvSpPr/>
          <p:nvPr/>
        </p:nvSpPr>
        <p:spPr>
          <a:xfrm>
            <a:off x="607983" y="1533465"/>
            <a:ext cx="575838" cy="57583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1</a:t>
            </a:r>
            <a:endParaRPr lang="en-IN" sz="2400" b="1" dirty="0">
              <a:solidFill>
                <a:schemeClr val="accent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EB184FF-9B44-4FC5-A7E7-2554E5D31269}"/>
              </a:ext>
            </a:extLst>
          </p:cNvPr>
          <p:cNvSpPr/>
          <p:nvPr/>
        </p:nvSpPr>
        <p:spPr>
          <a:xfrm>
            <a:off x="236538" y="2356835"/>
            <a:ext cx="11474450" cy="823369"/>
          </a:xfrm>
          <a:prstGeom prst="roundRect">
            <a:avLst>
              <a:gd name="adj" fmla="val 13375"/>
            </a:avLst>
          </a:prstGeom>
          <a:solidFill>
            <a:srgbClr val="DBEEF4">
              <a:alpha val="50196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/>
            <a:r>
              <a:rPr lang="en-US" sz="2000" dirty="0">
                <a:solidFill>
                  <a:schemeClr val="tx1"/>
                </a:solidFill>
              </a:rPr>
              <a:t>To understand which Ad drivers to focus on to increase the capsule sales</a:t>
            </a: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F9F2318F-3337-4466-9F31-CAAB38B8BE5D}"/>
              </a:ext>
            </a:extLst>
          </p:cNvPr>
          <p:cNvSpPr/>
          <p:nvPr/>
        </p:nvSpPr>
        <p:spPr>
          <a:xfrm>
            <a:off x="350383" y="2356834"/>
            <a:ext cx="827088" cy="827088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ECE759-9915-4AE0-9DC0-EE1EBB2A7A1F}"/>
              </a:ext>
            </a:extLst>
          </p:cNvPr>
          <p:cNvSpPr/>
          <p:nvPr/>
        </p:nvSpPr>
        <p:spPr>
          <a:xfrm>
            <a:off x="607983" y="2480600"/>
            <a:ext cx="575838" cy="57583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2</a:t>
            </a:r>
            <a:endParaRPr lang="en-IN" sz="2400" b="1" dirty="0">
              <a:solidFill>
                <a:schemeClr val="accent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169263B-532A-4ACF-85F7-FA9F7500195C}"/>
              </a:ext>
            </a:extLst>
          </p:cNvPr>
          <p:cNvSpPr/>
          <p:nvPr/>
        </p:nvSpPr>
        <p:spPr>
          <a:xfrm>
            <a:off x="236538" y="3300252"/>
            <a:ext cx="11474450" cy="823369"/>
          </a:xfrm>
          <a:prstGeom prst="roundRect">
            <a:avLst>
              <a:gd name="adj" fmla="val 13375"/>
            </a:avLst>
          </a:prstGeom>
          <a:solidFill>
            <a:srgbClr val="DBEEF4">
              <a:alpha val="50196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/>
            <a:r>
              <a:rPr lang="en-US" sz="2000" dirty="0">
                <a:solidFill>
                  <a:schemeClr val="tx1"/>
                </a:solidFill>
              </a:rPr>
              <a:t>To understand how the Ad drivers spends affect the capsule sales increase</a:t>
            </a: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1696E77C-B6B3-4A48-99C7-7BFC40581E7D}"/>
              </a:ext>
            </a:extLst>
          </p:cNvPr>
          <p:cNvSpPr/>
          <p:nvPr/>
        </p:nvSpPr>
        <p:spPr>
          <a:xfrm>
            <a:off x="350383" y="3300251"/>
            <a:ext cx="827088" cy="827088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7AE394E-0508-4E86-820D-4BBC700F5E04}"/>
              </a:ext>
            </a:extLst>
          </p:cNvPr>
          <p:cNvSpPr/>
          <p:nvPr/>
        </p:nvSpPr>
        <p:spPr>
          <a:xfrm>
            <a:off x="607983" y="3424017"/>
            <a:ext cx="575838" cy="57583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113178E-0A0F-4A40-BCAF-BDE022A9BA1E}"/>
              </a:ext>
            </a:extLst>
          </p:cNvPr>
          <p:cNvSpPr/>
          <p:nvPr/>
        </p:nvSpPr>
        <p:spPr>
          <a:xfrm>
            <a:off x="236538" y="4247386"/>
            <a:ext cx="11474450" cy="823369"/>
          </a:xfrm>
          <a:prstGeom prst="roundRect">
            <a:avLst>
              <a:gd name="adj" fmla="val 13375"/>
            </a:avLst>
          </a:prstGeom>
          <a:solidFill>
            <a:srgbClr val="DBEEF4">
              <a:alpha val="50196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/>
            <a:r>
              <a:rPr lang="en-US" sz="2000" dirty="0">
                <a:solidFill>
                  <a:schemeClr val="tx1"/>
                </a:solidFill>
              </a:rPr>
              <a:t>To understand which digital media, contribute to increase the capsule sales</a:t>
            </a:r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61A666D6-04BB-4554-93FE-BF01923B5C59}"/>
              </a:ext>
            </a:extLst>
          </p:cNvPr>
          <p:cNvSpPr/>
          <p:nvPr/>
        </p:nvSpPr>
        <p:spPr>
          <a:xfrm>
            <a:off x="350383" y="4247385"/>
            <a:ext cx="827088" cy="827088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EB9F397-C15A-4CE0-AF98-E48D0EC7C869}"/>
              </a:ext>
            </a:extLst>
          </p:cNvPr>
          <p:cNvSpPr/>
          <p:nvPr/>
        </p:nvSpPr>
        <p:spPr>
          <a:xfrm>
            <a:off x="607983" y="4371151"/>
            <a:ext cx="575838" cy="57583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accent1"/>
                </a:solidFill>
              </a:rPr>
              <a:t>4</a:t>
            </a:r>
            <a:endParaRPr lang="en-IN" sz="2400" b="1" dirty="0">
              <a:solidFill>
                <a:schemeClr val="accent1"/>
              </a:solidFill>
            </a:endParaRPr>
          </a:p>
        </p:txBody>
      </p:sp>
      <p:sp>
        <p:nvSpPr>
          <p:cNvPr id="37" name="Rectangle: Rounded Corners 18">
            <a:extLst>
              <a:ext uri="{FF2B5EF4-FFF2-40B4-BE49-F238E27FC236}">
                <a16:creationId xmlns:a16="http://schemas.microsoft.com/office/drawing/2014/main" id="{737CA194-C757-4511-9AEE-5B8C0FC17817}"/>
              </a:ext>
            </a:extLst>
          </p:cNvPr>
          <p:cNvSpPr/>
          <p:nvPr/>
        </p:nvSpPr>
        <p:spPr>
          <a:xfrm>
            <a:off x="241796" y="5198561"/>
            <a:ext cx="11474450" cy="823369"/>
          </a:xfrm>
          <a:prstGeom prst="roundRect">
            <a:avLst>
              <a:gd name="adj" fmla="val 13375"/>
            </a:avLst>
          </a:prstGeom>
          <a:solidFill>
            <a:srgbClr val="DBEEF4">
              <a:alpha val="50196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/>
            <a:r>
              <a:rPr lang="en-US" sz="2000" dirty="0">
                <a:solidFill>
                  <a:schemeClr val="tx1"/>
                </a:solidFill>
              </a:rPr>
              <a:t>To understand the re-allocation of the investment across the Ad drivers to increase the capsule sales.</a:t>
            </a:r>
          </a:p>
        </p:txBody>
      </p:sp>
      <p:sp>
        <p:nvSpPr>
          <p:cNvPr id="38" name="Arrow: Chevron 19">
            <a:extLst>
              <a:ext uri="{FF2B5EF4-FFF2-40B4-BE49-F238E27FC236}">
                <a16:creationId xmlns:a16="http://schemas.microsoft.com/office/drawing/2014/main" id="{508B05C9-72B6-4DAF-81A3-6BDD99797F05}"/>
              </a:ext>
            </a:extLst>
          </p:cNvPr>
          <p:cNvSpPr/>
          <p:nvPr/>
        </p:nvSpPr>
        <p:spPr>
          <a:xfrm>
            <a:off x="355641" y="5198560"/>
            <a:ext cx="827088" cy="827088"/>
          </a:xfrm>
          <a:prstGeom prst="chevron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9" name="Oval 20">
            <a:extLst>
              <a:ext uri="{FF2B5EF4-FFF2-40B4-BE49-F238E27FC236}">
                <a16:creationId xmlns:a16="http://schemas.microsoft.com/office/drawing/2014/main" id="{F5D595BC-A5DD-44D5-9FEA-83790B7648B3}"/>
              </a:ext>
            </a:extLst>
          </p:cNvPr>
          <p:cNvSpPr/>
          <p:nvPr/>
        </p:nvSpPr>
        <p:spPr>
          <a:xfrm>
            <a:off x="613241" y="5322326"/>
            <a:ext cx="575838" cy="57583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5</a:t>
            </a:r>
            <a:endParaRPr lang="en-IN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219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DAABAD-6D43-4BEE-8224-6AECA5501B2A}"/>
              </a:ext>
            </a:extLst>
          </p:cNvPr>
          <p:cNvSpPr txBox="1"/>
          <p:nvPr/>
        </p:nvSpPr>
        <p:spPr>
          <a:xfrm>
            <a:off x="853282" y="3234266"/>
            <a:ext cx="586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accent2"/>
                </a:solidFill>
                <a:cs typeface="Futura Condensed ExtraBold" panose="020B0602020204020303" pitchFamily="34" charset="-79"/>
              </a:rPr>
              <a:t>SECTION 02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3E615A-CE8B-4AF5-A997-BBF40432409A}"/>
              </a:ext>
            </a:extLst>
          </p:cNvPr>
          <p:cNvSpPr txBox="1"/>
          <p:nvPr/>
        </p:nvSpPr>
        <p:spPr>
          <a:xfrm>
            <a:off x="853282" y="4157596"/>
            <a:ext cx="5867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 eaLnBrk="0" fontAlgn="base" hangingPunct="0">
              <a:spcBef>
                <a:spcPts val="891"/>
              </a:spcBef>
              <a:spcAft>
                <a:spcPts val="891"/>
              </a:spcAft>
              <a:buFont typeface="Arial" pitchFamily="34" charset="0"/>
              <a:buNone/>
            </a:pPr>
            <a:r>
              <a:rPr lang="en-US" sz="5400" b="1" dirty="0">
                <a:solidFill>
                  <a:schemeClr val="bg1"/>
                </a:solidFill>
                <a:ea typeface="Arimo" pitchFamily="34" charset="0"/>
                <a:cs typeface="Arial" pitchFamily="34" charset="0"/>
              </a:rPr>
              <a:t>Due-to &amp; Contribution</a:t>
            </a:r>
          </a:p>
        </p:txBody>
      </p:sp>
    </p:spTree>
    <p:extLst>
      <p:ext uri="{BB962C8B-B14F-4D97-AF65-F5344CB8AC3E}">
        <p14:creationId xmlns:p14="http://schemas.microsoft.com/office/powerpoint/2010/main" val="4245549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6380DF65-4860-450D-A833-DFF017A6740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7" name="think-cell Slide" r:id="rId5" imgW="421" imgH="423" progId="TCLayout.ActiveDocument.1">
                  <p:embed/>
                </p:oleObj>
              </mc:Choice>
              <mc:Fallback>
                <p:oleObj name="think-cell Slide" r:id="rId5" imgW="421" imgH="42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6380DF65-4860-450D-A833-DFF017A674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4653FEFF-7D1B-45A8-9D34-331BCBEE3FD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800" b="1" dirty="0"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NDG rentals decreased in 2021 by around 8.5%</a:t>
            </a:r>
          </a:p>
        </p:txBody>
      </p:sp>
      <p:sp>
        <p:nvSpPr>
          <p:cNvPr id="33" name="Slide Number Placeholder 2">
            <a:extLst>
              <a:ext uri="{FF2B5EF4-FFF2-40B4-BE49-F238E27FC236}">
                <a16:creationId xmlns:a16="http://schemas.microsoft.com/office/drawing/2014/main" id="{4D22C72B-88F1-4346-8051-644CE5E8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6481" y="6675437"/>
            <a:ext cx="576072" cy="365125"/>
          </a:xfr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pPr/>
              <a:t>9</a:t>
            </a:fld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6FD223-A4CE-43B9-B848-5AC59016F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© Analytic Edge Proprietary and Confidential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A3B3BE-BFFF-44A0-8CC1-105C08386541}"/>
              </a:ext>
            </a:extLst>
          </p:cNvPr>
          <p:cNvSpPr txBox="1"/>
          <p:nvPr/>
        </p:nvSpPr>
        <p:spPr>
          <a:xfrm>
            <a:off x="80569" y="6226619"/>
            <a:ext cx="60558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/>
              <a:t>Note-</a:t>
            </a:r>
          </a:p>
          <a:p>
            <a:r>
              <a:rPr lang="en-US" sz="1000" dirty="0">
                <a:solidFill>
                  <a:prstClr val="black"/>
                </a:solidFill>
              </a:rPr>
              <a:t>Source : Analytic Edge Models</a:t>
            </a:r>
            <a:endParaRPr lang="en-IN" sz="1000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9D600F48-9DD6-4325-B1BA-0133A3F8E0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1236975"/>
              </p:ext>
            </p:extLst>
          </p:nvPr>
        </p:nvGraphicFramePr>
        <p:xfrm>
          <a:off x="1237957" y="1228725"/>
          <a:ext cx="9831019" cy="5271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8" name="Rectangle 10">
            <a:extLst>
              <a:ext uri="{FF2B5EF4-FFF2-40B4-BE49-F238E27FC236}">
                <a16:creationId xmlns:a16="http://schemas.microsoft.com/office/drawing/2014/main" id="{FCA2322A-E835-45C6-BB7C-1B311DB61501}"/>
              </a:ext>
            </a:extLst>
          </p:cNvPr>
          <p:cNvSpPr/>
          <p:nvPr/>
        </p:nvSpPr>
        <p:spPr>
          <a:xfrm>
            <a:off x="3951356" y="1905000"/>
            <a:ext cx="762000" cy="28467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9.0%</a:t>
            </a:r>
            <a:endParaRPr lang="en-GB" sz="1400" b="1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794EA4-73DD-449A-BDDE-A57EDD8F05F0}"/>
              </a:ext>
            </a:extLst>
          </p:cNvPr>
          <p:cNvCxnSpPr>
            <a:cxnSpLocks/>
          </p:cNvCxnSpPr>
          <p:nvPr/>
        </p:nvCxnSpPr>
        <p:spPr>
          <a:xfrm flipV="1">
            <a:off x="2986881" y="2047337"/>
            <a:ext cx="0" cy="50960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623846-CDC3-4EB6-A20D-498FE65EB774}"/>
              </a:ext>
            </a:extLst>
          </p:cNvPr>
          <p:cNvCxnSpPr>
            <a:cxnSpLocks/>
          </p:cNvCxnSpPr>
          <p:nvPr/>
        </p:nvCxnSpPr>
        <p:spPr>
          <a:xfrm>
            <a:off x="2978078" y="2028202"/>
            <a:ext cx="98855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17B67A-AC9B-4644-9097-5959AA06778B}"/>
              </a:ext>
            </a:extLst>
          </p:cNvPr>
          <p:cNvCxnSpPr>
            <a:cxnSpLocks/>
          </p:cNvCxnSpPr>
          <p:nvPr/>
        </p:nvCxnSpPr>
        <p:spPr>
          <a:xfrm>
            <a:off x="4713356" y="2039727"/>
            <a:ext cx="1397725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A7613A-3C74-47D5-8362-2FAECAC21775}"/>
              </a:ext>
            </a:extLst>
          </p:cNvPr>
          <p:cNvCxnSpPr>
            <a:cxnSpLocks/>
          </p:cNvCxnSpPr>
          <p:nvPr/>
        </p:nvCxnSpPr>
        <p:spPr>
          <a:xfrm>
            <a:off x="6111081" y="2073610"/>
            <a:ext cx="0" cy="509605"/>
          </a:xfrm>
          <a:prstGeom prst="line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CDCE73-1EDA-4D56-8E85-45FCCF73338E}"/>
              </a:ext>
            </a:extLst>
          </p:cNvPr>
          <p:cNvSpPr txBox="1"/>
          <p:nvPr/>
        </p:nvSpPr>
        <p:spPr>
          <a:xfrm>
            <a:off x="2596323" y="2573585"/>
            <a:ext cx="869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227.4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66E6F3-41E3-45A9-AD29-C9307772CB7B}"/>
              </a:ext>
            </a:extLst>
          </p:cNvPr>
          <p:cNvSpPr txBox="1"/>
          <p:nvPr/>
        </p:nvSpPr>
        <p:spPr>
          <a:xfrm>
            <a:off x="8952930" y="2614077"/>
            <a:ext cx="869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189.3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2FADA60F-1686-4EF4-AEF2-1DD277F55211}"/>
              </a:ext>
            </a:extLst>
          </p:cNvPr>
          <p:cNvSpPr/>
          <p:nvPr/>
        </p:nvSpPr>
        <p:spPr>
          <a:xfrm>
            <a:off x="7285411" y="1935862"/>
            <a:ext cx="762000" cy="28467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8.5%</a:t>
            </a:r>
            <a:endParaRPr lang="en-GB" sz="1400" b="1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387E66-3A9C-4814-B218-E3788DC82418}"/>
              </a:ext>
            </a:extLst>
          </p:cNvPr>
          <p:cNvCxnSpPr>
            <a:cxnSpLocks/>
          </p:cNvCxnSpPr>
          <p:nvPr/>
        </p:nvCxnSpPr>
        <p:spPr>
          <a:xfrm flipV="1">
            <a:off x="6320936" y="2078199"/>
            <a:ext cx="0" cy="50960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7F2A8E-B1B3-4C1C-855C-D8847B0C1D77}"/>
              </a:ext>
            </a:extLst>
          </p:cNvPr>
          <p:cNvCxnSpPr>
            <a:cxnSpLocks/>
          </p:cNvCxnSpPr>
          <p:nvPr/>
        </p:nvCxnSpPr>
        <p:spPr>
          <a:xfrm>
            <a:off x="6312133" y="2059064"/>
            <a:ext cx="98855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B45D64D-24DE-4F4B-873B-F64FB12C8F8D}"/>
              </a:ext>
            </a:extLst>
          </p:cNvPr>
          <p:cNvCxnSpPr>
            <a:cxnSpLocks/>
          </p:cNvCxnSpPr>
          <p:nvPr/>
        </p:nvCxnSpPr>
        <p:spPr>
          <a:xfrm>
            <a:off x="8047411" y="2070589"/>
            <a:ext cx="1340270" cy="302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0A9DC0-94A8-4D17-B333-F61045D699A0}"/>
              </a:ext>
            </a:extLst>
          </p:cNvPr>
          <p:cNvCxnSpPr>
            <a:cxnSpLocks/>
          </p:cNvCxnSpPr>
          <p:nvPr/>
        </p:nvCxnSpPr>
        <p:spPr>
          <a:xfrm>
            <a:off x="9387681" y="2104472"/>
            <a:ext cx="0" cy="509605"/>
          </a:xfrm>
          <a:prstGeom prst="line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15594E3-8AEF-4842-AB48-A46D781D8061}"/>
              </a:ext>
            </a:extLst>
          </p:cNvPr>
          <p:cNvSpPr txBox="1"/>
          <p:nvPr/>
        </p:nvSpPr>
        <p:spPr>
          <a:xfrm>
            <a:off x="5748827" y="2575258"/>
            <a:ext cx="869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207.0</a:t>
            </a:r>
          </a:p>
        </p:txBody>
      </p:sp>
      <p:sp>
        <p:nvSpPr>
          <p:cNvPr id="28" name="Text Placeholder 36">
            <a:extLst>
              <a:ext uri="{FF2B5EF4-FFF2-40B4-BE49-F238E27FC236}">
                <a16:creationId xmlns:a16="http://schemas.microsoft.com/office/drawing/2014/main" id="{BB70494C-77B3-4333-B328-3E1720D654B8}"/>
              </a:ext>
            </a:extLst>
          </p:cNvPr>
          <p:cNvSpPr txBox="1">
            <a:spLocks/>
          </p:cNvSpPr>
          <p:nvPr/>
        </p:nvSpPr>
        <p:spPr>
          <a:xfrm>
            <a:off x="9942744" y="5603925"/>
            <a:ext cx="2127020" cy="1036385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FY 2019 – 52 weeks ending Dec 2019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FY 2020 – 52 weeks ending Dec 2020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FY 2021 – 52 weeks ending Dec 2021</a:t>
            </a:r>
          </a:p>
        </p:txBody>
      </p:sp>
    </p:spTree>
    <p:extLst>
      <p:ext uri="{BB962C8B-B14F-4D97-AF65-F5344CB8AC3E}">
        <p14:creationId xmlns:p14="http://schemas.microsoft.com/office/powerpoint/2010/main" val="9683824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WPo_S_C2_CWO6QLeq3u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r2e7qxGgIMV2Sy.83ZZU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kNu1yWr_AZ3PUJgjzEjB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kNu1yWr_AZ3PUJgjzEjBw"/>
</p:tagLst>
</file>

<file path=ppt/theme/theme1.xml><?xml version="1.0" encoding="utf-8"?>
<a:theme xmlns:a="http://schemas.openxmlformats.org/drawingml/2006/main" name="Master Slide">
  <a:themeElements>
    <a:clrScheme name="Custom 16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2060"/>
      </a:accent1>
      <a:accent2>
        <a:srgbClr val="4BACC6"/>
      </a:accent2>
      <a:accent3>
        <a:srgbClr val="C00000"/>
      </a:accent3>
      <a:accent4>
        <a:srgbClr val="111111"/>
      </a:accent4>
      <a:accent5>
        <a:srgbClr val="76923C"/>
      </a:accent5>
      <a:accent6>
        <a:srgbClr val="E36C0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94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2B3188"/>
    </a:accent1>
    <a:accent2>
      <a:srgbClr val="CD3B3D"/>
    </a:accent2>
    <a:accent3>
      <a:srgbClr val="62A845"/>
    </a:accent3>
    <a:accent4>
      <a:srgbClr val="13889E"/>
    </a:accent4>
    <a:accent5>
      <a:srgbClr val="EC7E4D"/>
    </a:accent5>
    <a:accent6>
      <a:srgbClr val="7F7F7F"/>
    </a:accent6>
    <a:hlink>
      <a:srgbClr val="0000FF"/>
    </a:hlink>
    <a:folHlink>
      <a:srgbClr val="800080"/>
    </a:folHlink>
  </a:clrScheme>
  <a:fontScheme name="Custom 92">
    <a:majorFont>
      <a:latin typeface="Bahnschrift"/>
      <a:ea typeface=""/>
      <a:cs typeface=""/>
    </a:majorFont>
    <a:minorFont>
      <a:latin typeface="Bahnschrift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ustom 194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2B3188"/>
    </a:accent1>
    <a:accent2>
      <a:srgbClr val="CD3B3D"/>
    </a:accent2>
    <a:accent3>
      <a:srgbClr val="62A845"/>
    </a:accent3>
    <a:accent4>
      <a:srgbClr val="13889E"/>
    </a:accent4>
    <a:accent5>
      <a:srgbClr val="EC7E4D"/>
    </a:accent5>
    <a:accent6>
      <a:srgbClr val="7F7F7F"/>
    </a:accent6>
    <a:hlink>
      <a:srgbClr val="0000FF"/>
    </a:hlink>
    <a:folHlink>
      <a:srgbClr val="800080"/>
    </a:folHlink>
  </a:clrScheme>
  <a:fontScheme name="Custom 92">
    <a:majorFont>
      <a:latin typeface="Bahnschrift"/>
      <a:ea typeface=""/>
      <a:cs typeface=""/>
    </a:majorFont>
    <a:minorFont>
      <a:latin typeface="Bahnschrift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Custom 194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2B3188"/>
    </a:accent1>
    <a:accent2>
      <a:srgbClr val="CD3B3D"/>
    </a:accent2>
    <a:accent3>
      <a:srgbClr val="62A845"/>
    </a:accent3>
    <a:accent4>
      <a:srgbClr val="13889E"/>
    </a:accent4>
    <a:accent5>
      <a:srgbClr val="EC7E4D"/>
    </a:accent5>
    <a:accent6>
      <a:srgbClr val="7F7F7F"/>
    </a:accent6>
    <a:hlink>
      <a:srgbClr val="0000FF"/>
    </a:hlink>
    <a:folHlink>
      <a:srgbClr val="800080"/>
    </a:folHlink>
  </a:clrScheme>
  <a:fontScheme name="Custom 92">
    <a:majorFont>
      <a:latin typeface="Bahnschrift"/>
      <a:ea typeface=""/>
      <a:cs typeface=""/>
    </a:majorFont>
    <a:minorFont>
      <a:latin typeface="Bahnschrift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Custom 194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2B3188"/>
    </a:accent1>
    <a:accent2>
      <a:srgbClr val="CD3B3D"/>
    </a:accent2>
    <a:accent3>
      <a:srgbClr val="62A845"/>
    </a:accent3>
    <a:accent4>
      <a:srgbClr val="13889E"/>
    </a:accent4>
    <a:accent5>
      <a:srgbClr val="EC7E4D"/>
    </a:accent5>
    <a:accent6>
      <a:srgbClr val="7F7F7F"/>
    </a:accent6>
    <a:hlink>
      <a:srgbClr val="0000FF"/>
    </a:hlink>
    <a:folHlink>
      <a:srgbClr val="800080"/>
    </a:folHlink>
  </a:clrScheme>
  <a:fontScheme name="Custom 92">
    <a:majorFont>
      <a:latin typeface="Bahnschrift"/>
      <a:ea typeface=""/>
      <a:cs typeface=""/>
    </a:majorFont>
    <a:minorFont>
      <a:latin typeface="Bahnschrift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Custom 194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2B3188"/>
    </a:accent1>
    <a:accent2>
      <a:srgbClr val="CD3B3D"/>
    </a:accent2>
    <a:accent3>
      <a:srgbClr val="62A845"/>
    </a:accent3>
    <a:accent4>
      <a:srgbClr val="13889E"/>
    </a:accent4>
    <a:accent5>
      <a:srgbClr val="EC7E4D"/>
    </a:accent5>
    <a:accent6>
      <a:srgbClr val="7F7F7F"/>
    </a:accent6>
    <a:hlink>
      <a:srgbClr val="0000FF"/>
    </a:hlink>
    <a:folHlink>
      <a:srgbClr val="800080"/>
    </a:folHlink>
  </a:clrScheme>
  <a:fontScheme name="Custom 92">
    <a:majorFont>
      <a:latin typeface="Bahnschrift"/>
      <a:ea typeface=""/>
      <a:cs typeface=""/>
    </a:majorFont>
    <a:minorFont>
      <a:latin typeface="Bahnschrift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Custom 194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2B3188"/>
    </a:accent1>
    <a:accent2>
      <a:srgbClr val="CD3B3D"/>
    </a:accent2>
    <a:accent3>
      <a:srgbClr val="62A845"/>
    </a:accent3>
    <a:accent4>
      <a:srgbClr val="13889E"/>
    </a:accent4>
    <a:accent5>
      <a:srgbClr val="EC7E4D"/>
    </a:accent5>
    <a:accent6>
      <a:srgbClr val="7F7F7F"/>
    </a:accent6>
    <a:hlink>
      <a:srgbClr val="0000FF"/>
    </a:hlink>
    <a:folHlink>
      <a:srgbClr val="800080"/>
    </a:folHlink>
  </a:clrScheme>
  <a:fontScheme name="Custom 92">
    <a:majorFont>
      <a:latin typeface="Bahnschrift"/>
      <a:ea typeface=""/>
      <a:cs typeface=""/>
    </a:majorFont>
    <a:minorFont>
      <a:latin typeface="Bahnschrift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Custom 194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2B3188"/>
    </a:accent1>
    <a:accent2>
      <a:srgbClr val="CD3B3D"/>
    </a:accent2>
    <a:accent3>
      <a:srgbClr val="62A845"/>
    </a:accent3>
    <a:accent4>
      <a:srgbClr val="13889E"/>
    </a:accent4>
    <a:accent5>
      <a:srgbClr val="EC7E4D"/>
    </a:accent5>
    <a:accent6>
      <a:srgbClr val="7F7F7F"/>
    </a:accent6>
    <a:hlink>
      <a:srgbClr val="0000FF"/>
    </a:hlink>
    <a:folHlink>
      <a:srgbClr val="800080"/>
    </a:folHlink>
  </a:clrScheme>
  <a:fontScheme name="Custom 92">
    <a:majorFont>
      <a:latin typeface="Bahnschrift"/>
      <a:ea typeface=""/>
      <a:cs typeface=""/>
    </a:majorFont>
    <a:minorFont>
      <a:latin typeface="Bahnschrift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Custom 194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2B3188"/>
    </a:accent1>
    <a:accent2>
      <a:srgbClr val="CD3B3D"/>
    </a:accent2>
    <a:accent3>
      <a:srgbClr val="62A845"/>
    </a:accent3>
    <a:accent4>
      <a:srgbClr val="13889E"/>
    </a:accent4>
    <a:accent5>
      <a:srgbClr val="EC7E4D"/>
    </a:accent5>
    <a:accent6>
      <a:srgbClr val="7F7F7F"/>
    </a:accent6>
    <a:hlink>
      <a:srgbClr val="0000FF"/>
    </a:hlink>
    <a:folHlink>
      <a:srgbClr val="800080"/>
    </a:folHlink>
  </a:clrScheme>
  <a:fontScheme name="Custom 92">
    <a:majorFont>
      <a:latin typeface="Bahnschrift"/>
      <a:ea typeface=""/>
      <a:cs typeface=""/>
    </a:majorFont>
    <a:minorFont>
      <a:latin typeface="Bahnschrift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22539</TotalTime>
  <Words>2448</Words>
  <Application>Microsoft Office PowerPoint</Application>
  <PresentationFormat>Custom</PresentationFormat>
  <Paragraphs>1216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Bahnschrift</vt:lpstr>
      <vt:lpstr>Calibri</vt:lpstr>
      <vt:lpstr>Master Slide</vt:lpstr>
      <vt:lpstr>think-cell Slide</vt:lpstr>
      <vt:lpstr>PowerPoint Presentation</vt:lpstr>
      <vt:lpstr>Project Scope</vt:lpstr>
      <vt:lpstr>Model Inputs:</vt:lpstr>
      <vt:lpstr>PowerPoint Presentation</vt:lpstr>
      <vt:lpstr>Model Fit - KPI – Machine Rentals</vt:lpstr>
      <vt:lpstr>NDG Sales increased in 2021 by 16%</vt:lpstr>
      <vt:lpstr>Business Questions</vt:lpstr>
      <vt:lpstr>PowerPoint Presentation</vt:lpstr>
      <vt:lpstr>NDG rentals decreased in 2021 by around 8.5%</vt:lpstr>
      <vt:lpstr>Total Due-To</vt:lpstr>
      <vt:lpstr>Due-To : Own Ad</vt:lpstr>
      <vt:lpstr>Support Summary : Own Ad</vt:lpstr>
      <vt:lpstr>Due-To : Non-Ad</vt:lpstr>
      <vt:lpstr>Support Summary : Non- Ad</vt:lpstr>
      <vt:lpstr>Own Ad- Volume by year</vt:lpstr>
      <vt:lpstr>Own Ad Volume by year</vt:lpstr>
      <vt:lpstr>Own Ad : Static Volume by year</vt:lpstr>
      <vt:lpstr>Own Ad : Video Volume by year</vt:lpstr>
      <vt:lpstr>Non-Ad Volume by year</vt:lpstr>
      <vt:lpstr>PowerPoint Presentation</vt:lpstr>
      <vt:lpstr>Own Ad : Efficiency</vt:lpstr>
      <vt:lpstr>Own Ad : Static - Efficiency</vt:lpstr>
      <vt:lpstr>Own Ad : Video- Efficiency</vt:lpstr>
      <vt:lpstr>Efficiency and contribution by Own tactics –2019</vt:lpstr>
      <vt:lpstr>Efficiency and contribution by Own tactics –2020</vt:lpstr>
      <vt:lpstr>Efficiency and contribution by Own tactics –2021</vt:lpstr>
      <vt:lpstr>Efficiency and contribution by Own tactics(Static) –2019</vt:lpstr>
      <vt:lpstr>Efficiency and contribution by Own tactics(Static) –2020</vt:lpstr>
      <vt:lpstr>Efficiency and contribution by Own tactics(Static) –2021</vt:lpstr>
      <vt:lpstr>Efficiency and contribution by Own tactics(Video) –2021</vt:lpstr>
      <vt:lpstr>PowerPoint Presentation</vt:lpstr>
      <vt:lpstr>Own Ad : Effectiveness</vt:lpstr>
      <vt:lpstr>Own Ad : Static - Effectiveness</vt:lpstr>
      <vt:lpstr>Own Ad : Video- Effectiveness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sekarsubramanian@analytic-edge.com</dc:creator>
  <cp:lastModifiedBy>Kavya Bhat</cp:lastModifiedBy>
  <cp:revision>1626</cp:revision>
  <dcterms:created xsi:type="dcterms:W3CDTF">2016-09-27T16:14:17Z</dcterms:created>
  <dcterms:modified xsi:type="dcterms:W3CDTF">2022-06-01T12:38:53Z</dcterms:modified>
</cp:coreProperties>
</file>