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4.xml" ContentType="application/vnd.openxmlformats-officedocument.themeOverrid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drawings/drawing4.xml" ContentType="application/vnd.openxmlformats-officedocument.drawingml.chartshapes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5.xml" ContentType="application/vnd.openxmlformats-officedocument.drawingml.chartshapes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6.xml" ContentType="application/vnd.openxmlformats-officedocument.drawingml.chartshapes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7.xml" ContentType="application/vnd.openxmlformats-officedocument.drawingml.chartshapes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8.xml" ContentType="application/vnd.openxmlformats-officedocument.drawingml.chartshapes+xml"/>
  <Override PartName="/ppt/charts/chart2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9.xml" ContentType="application/vnd.openxmlformats-officedocument.drawingml.chartshapes+xml"/>
  <Override PartName="/ppt/charts/chart2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10.xml" ContentType="application/vnd.openxmlformats-officedocument.drawingml.chartshapes+xml"/>
  <Override PartName="/ppt/charts/chart24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11.xml" ContentType="application/vnd.openxmlformats-officedocument.drawingml.chartshapes+xml"/>
  <Override PartName="/ppt/charts/chart25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12.xml" ContentType="application/vnd.openxmlformats-officedocument.drawingml.chartshapes+xml"/>
  <Override PartName="/ppt/charts/chart26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13.xml" ContentType="application/vnd.openxmlformats-officedocument.drawingml.chartshapes+xml"/>
  <Override PartName="/ppt/charts/chart27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4.xml" ContentType="application/vnd.openxmlformats-officedocument.drawingml.chartshapes+xml"/>
  <Override PartName="/ppt/charts/chart28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15.xml" ContentType="application/vnd.openxmlformats-officedocument.drawingml.chartshapes+xml"/>
  <Override PartName="/ppt/charts/chart2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16.xml" ContentType="application/vnd.openxmlformats-officedocument.drawingml.chartshapes+xml"/>
  <Override PartName="/ppt/charts/chart30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1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8"/>
  </p:notesMasterIdLst>
  <p:handoutMasterIdLst>
    <p:handoutMasterId r:id="rId39"/>
  </p:handoutMasterIdLst>
  <p:sldIdLst>
    <p:sldId id="368" r:id="rId2"/>
    <p:sldId id="369" r:id="rId3"/>
    <p:sldId id="370" r:id="rId4"/>
    <p:sldId id="371" r:id="rId5"/>
    <p:sldId id="373" r:id="rId6"/>
    <p:sldId id="793" r:id="rId7"/>
    <p:sldId id="796" r:id="rId8"/>
    <p:sldId id="376" r:id="rId9"/>
    <p:sldId id="349" r:id="rId10"/>
    <p:sldId id="799" r:id="rId11"/>
    <p:sldId id="801" r:id="rId12"/>
    <p:sldId id="802" r:id="rId13"/>
    <p:sldId id="803" r:id="rId14"/>
    <p:sldId id="804" r:id="rId15"/>
    <p:sldId id="805" r:id="rId16"/>
    <p:sldId id="808" r:id="rId17"/>
    <p:sldId id="819" r:id="rId18"/>
    <p:sldId id="820" r:id="rId19"/>
    <p:sldId id="824" r:id="rId20"/>
    <p:sldId id="380" r:id="rId21"/>
    <p:sldId id="821" r:id="rId22"/>
    <p:sldId id="822" r:id="rId23"/>
    <p:sldId id="823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417" r:id="rId32"/>
    <p:sldId id="809" r:id="rId33"/>
    <p:sldId id="817" r:id="rId34"/>
    <p:sldId id="818" r:id="rId35"/>
    <p:sldId id="426" r:id="rId36"/>
    <p:sldId id="427" r:id="rId37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pos="153">
          <p15:clr>
            <a:srgbClr val="A4A3A4"/>
          </p15:clr>
        </p15:guide>
        <p15:guide id="4" pos="740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03" userDrawn="1">
          <p15:clr>
            <a:srgbClr val="A4A3A4"/>
          </p15:clr>
        </p15:guide>
        <p15:guide id="7" orient="horz" pos="2832" userDrawn="1">
          <p15:clr>
            <a:srgbClr val="A4A3A4"/>
          </p15:clr>
        </p15:guide>
        <p15:guide id="8" orient="horz" pos="1125" userDrawn="1">
          <p15:clr>
            <a:srgbClr val="A4A3A4"/>
          </p15:clr>
        </p15:guide>
        <p15:guide id="9" pos="606" userDrawn="1">
          <p15:clr>
            <a:srgbClr val="A4A3A4"/>
          </p15:clr>
        </p15:guide>
        <p15:guide id="10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744"/>
    <a:srgbClr val="7E2021"/>
    <a:srgbClr val="00B050"/>
    <a:srgbClr val="01AB4F"/>
    <a:srgbClr val="8CCADB"/>
    <a:srgbClr val="FFFFFF"/>
    <a:srgbClr val="45A1BA"/>
    <a:srgbClr val="74A340"/>
    <a:srgbClr val="83AE55"/>
    <a:srgbClr val="86B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3634" autoAdjust="0"/>
  </p:normalViewPr>
  <p:slideViewPr>
    <p:cSldViewPr showGuides="1">
      <p:cViewPr>
        <p:scale>
          <a:sx n="70" d="100"/>
          <a:sy n="70" d="100"/>
        </p:scale>
        <p:origin x="1110" y="-42"/>
      </p:cViewPr>
      <p:guideLst>
        <p:guide orient="horz" pos="2352"/>
        <p:guide orient="horz" pos="672"/>
        <p:guide pos="153"/>
        <p:guide pos="7402"/>
        <p:guide orient="horz" pos="816"/>
        <p:guide orient="horz" pos="3803"/>
        <p:guide orient="horz" pos="2832"/>
        <p:guide orient="horz" pos="1125"/>
        <p:guide pos="60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3" d="80"/>
        <a:sy n="83" d="80"/>
      </p:scale>
      <p:origin x="0" y="-5856"/>
    </p:cViewPr>
  </p:sorterViewPr>
  <p:notesViewPr>
    <p:cSldViewPr showGuides="1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0.xml"/><Relationship Id="rId1" Type="http://schemas.microsoft.com/office/2011/relationships/chartStyle" Target="style10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5" Type="http://schemas.openxmlformats.org/officeDocument/2006/relationships/chartUserShapes" Target="../drawings/drawing4.xml"/><Relationship Id="rId4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1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1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1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1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1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1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1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91796360329660465"/>
          <c:h val="0.502376794266618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Sheet1!$D$2:$D$158</c:f>
              <c:numCache>
                <c:formatCode>0.000</c:formatCode>
                <c:ptCount val="156"/>
                <c:pt idx="0">
                  <c:v>29.723867899999959</c:v>
                </c:pt>
                <c:pt idx="1">
                  <c:v>-29.723909499999991</c:v>
                </c:pt>
                <c:pt idx="2">
                  <c:v>226.6782396000001</c:v>
                </c:pt>
                <c:pt idx="3">
                  <c:v>-374.18287149999992</c:v>
                </c:pt>
                <c:pt idx="4">
                  <c:v>371.38875019999978</c:v>
                </c:pt>
                <c:pt idx="5">
                  <c:v>2.7939695999998548</c:v>
                </c:pt>
                <c:pt idx="6">
                  <c:v>58.719063100000085</c:v>
                </c:pt>
                <c:pt idx="7">
                  <c:v>-183.21588229999998</c:v>
                </c:pt>
                <c:pt idx="8">
                  <c:v>-125.82008100000007</c:v>
                </c:pt>
                <c:pt idx="9">
                  <c:v>-34.970634000000018</c:v>
                </c:pt>
                <c:pt idx="10">
                  <c:v>-2.6683167000001049</c:v>
                </c:pt>
                <c:pt idx="11">
                  <c:v>-1.0033270999999786</c:v>
                </c:pt>
                <c:pt idx="12">
                  <c:v>43.450564200000031</c:v>
                </c:pt>
                <c:pt idx="13">
                  <c:v>100.09034159999999</c:v>
                </c:pt>
                <c:pt idx="14">
                  <c:v>-88.52680399999997</c:v>
                </c:pt>
                <c:pt idx="15">
                  <c:v>-20.033988600000043</c:v>
                </c:pt>
                <c:pt idx="16">
                  <c:v>8.5878364000000147</c:v>
                </c:pt>
                <c:pt idx="17">
                  <c:v>-224.36049149999997</c:v>
                </c:pt>
                <c:pt idx="18">
                  <c:v>-232.96606229999998</c:v>
                </c:pt>
                <c:pt idx="19">
                  <c:v>-142.70659220000005</c:v>
                </c:pt>
                <c:pt idx="20">
                  <c:v>-192.3123554</c:v>
                </c:pt>
                <c:pt idx="21">
                  <c:v>-257.23712909999995</c:v>
                </c:pt>
                <c:pt idx="22">
                  <c:v>-109.7158167</c:v>
                </c:pt>
                <c:pt idx="23">
                  <c:v>-137.99797460000002</c:v>
                </c:pt>
                <c:pt idx="24">
                  <c:v>-196.64995769999996</c:v>
                </c:pt>
                <c:pt idx="25">
                  <c:v>-3.9999999899009708E-6</c:v>
                </c:pt>
                <c:pt idx="26">
                  <c:v>108.616535</c:v>
                </c:pt>
                <c:pt idx="27">
                  <c:v>229.90983889999995</c:v>
                </c:pt>
                <c:pt idx="28">
                  <c:v>-1.8000000636675395E-6</c:v>
                </c:pt>
                <c:pt idx="29">
                  <c:v>181.59387519999996</c:v>
                </c:pt>
                <c:pt idx="30">
                  <c:v>37.196792100000039</c:v>
                </c:pt>
                <c:pt idx="31">
                  <c:v>-3.9999999899009708E-6</c:v>
                </c:pt>
                <c:pt idx="32">
                  <c:v>-13.99524770000005</c:v>
                </c:pt>
                <c:pt idx="33">
                  <c:v>13.995231800000056</c:v>
                </c:pt>
                <c:pt idx="34">
                  <c:v>-42.239341299999978</c:v>
                </c:pt>
                <c:pt idx="35">
                  <c:v>-51.612848399999962</c:v>
                </c:pt>
                <c:pt idx="36">
                  <c:v>98.076611299999968</c:v>
                </c:pt>
                <c:pt idx="37">
                  <c:v>45.784268999999995</c:v>
                </c:pt>
                <c:pt idx="38">
                  <c:v>-20.699857400000042</c:v>
                </c:pt>
                <c:pt idx="39">
                  <c:v>-3.4168670000000247</c:v>
                </c:pt>
                <c:pt idx="40">
                  <c:v>1.5000000530562829E-6</c:v>
                </c:pt>
                <c:pt idx="41">
                  <c:v>65.531624500000021</c:v>
                </c:pt>
                <c:pt idx="42">
                  <c:v>111.25013160000003</c:v>
                </c:pt>
                <c:pt idx="43">
                  <c:v>154.8459537</c:v>
                </c:pt>
                <c:pt idx="44">
                  <c:v>-38.767915199999948</c:v>
                </c:pt>
                <c:pt idx="45">
                  <c:v>47.394926199999986</c:v>
                </c:pt>
                <c:pt idx="46">
                  <c:v>-14.941704999999956</c:v>
                </c:pt>
                <c:pt idx="47">
                  <c:v>102.61371310000004</c:v>
                </c:pt>
                <c:pt idx="48">
                  <c:v>18.771200399999998</c:v>
                </c:pt>
                <c:pt idx="49">
                  <c:v>-19.861429499999986</c:v>
                </c:pt>
                <c:pt idx="50">
                  <c:v>6.0000002122251317E-7</c:v>
                </c:pt>
                <c:pt idx="51">
                  <c:v>-101.52347050000003</c:v>
                </c:pt>
                <c:pt idx="52">
                  <c:v>101.52348170000005</c:v>
                </c:pt>
                <c:pt idx="53">
                  <c:v>18.096158599999967</c:v>
                </c:pt>
                <c:pt idx="54">
                  <c:v>8.5519288000000415</c:v>
                </c:pt>
                <c:pt idx="55">
                  <c:v>17.376046100000053</c:v>
                </c:pt>
                <c:pt idx="56">
                  <c:v>-188.62960309999994</c:v>
                </c:pt>
                <c:pt idx="57">
                  <c:v>-261.47469610000007</c:v>
                </c:pt>
                <c:pt idx="58">
                  <c:v>-69.516205199999945</c:v>
                </c:pt>
                <c:pt idx="59">
                  <c:v>55.070577200000002</c:v>
                </c:pt>
                <c:pt idx="60">
                  <c:v>23.132534200000009</c:v>
                </c:pt>
                <c:pt idx="61">
                  <c:v>4.4900000034431287E-5</c:v>
                </c:pt>
                <c:pt idx="62">
                  <c:v>214.55813799999999</c:v>
                </c:pt>
                <c:pt idx="63">
                  <c:v>4.0900000044530316E-5</c:v>
                </c:pt>
                <c:pt idx="64">
                  <c:v>209.48368100000005</c:v>
                </c:pt>
                <c:pt idx="65">
                  <c:v>240.84218399999997</c:v>
                </c:pt>
                <c:pt idx="66">
                  <c:v>-3.2289017000000513</c:v>
                </c:pt>
                <c:pt idx="67">
                  <c:v>3.2290141999999378</c:v>
                </c:pt>
                <c:pt idx="68">
                  <c:v>238.74238690000004</c:v>
                </c:pt>
                <c:pt idx="69">
                  <c:v>89.485521700000049</c:v>
                </c:pt>
                <c:pt idx="70">
                  <c:v>53.707340000000045</c:v>
                </c:pt>
                <c:pt idx="71">
                  <c:v>19.440543299999945</c:v>
                </c:pt>
                <c:pt idx="72">
                  <c:v>-71.167076899999984</c:v>
                </c:pt>
                <c:pt idx="73">
                  <c:v>-85.696849600000007</c:v>
                </c:pt>
                <c:pt idx="74">
                  <c:v>-57.605360000000019</c:v>
                </c:pt>
                <c:pt idx="75">
                  <c:v>-48.241744100000005</c:v>
                </c:pt>
                <c:pt idx="76">
                  <c:v>-39.927980900000023</c:v>
                </c:pt>
                <c:pt idx="77">
                  <c:v>-15.917479300000025</c:v>
                </c:pt>
                <c:pt idx="78">
                  <c:v>3.8151402999999959</c:v>
                </c:pt>
                <c:pt idx="79">
                  <c:v>-52.658078700000004</c:v>
                </c:pt>
                <c:pt idx="80">
                  <c:v>-12.696554399999997</c:v>
                </c:pt>
                <c:pt idx="81">
                  <c:v>-22.119086600000003</c:v>
                </c:pt>
                <c:pt idx="82">
                  <c:v>-63.756396599999988</c:v>
                </c:pt>
                <c:pt idx="83">
                  <c:v>-90.069064999999995</c:v>
                </c:pt>
                <c:pt idx="84">
                  <c:v>-22.082753300000007</c:v>
                </c:pt>
                <c:pt idx="85">
                  <c:v>-44.888134600000001</c:v>
                </c:pt>
                <c:pt idx="86">
                  <c:v>-64.716208200000011</c:v>
                </c:pt>
                <c:pt idx="87">
                  <c:v>-68.709347000000008</c:v>
                </c:pt>
                <c:pt idx="88">
                  <c:v>-50.923965500000008</c:v>
                </c:pt>
                <c:pt idx="89">
                  <c:v>2.7224979000000076</c:v>
                </c:pt>
                <c:pt idx="90">
                  <c:v>1.9526438000000041</c:v>
                </c:pt>
                <c:pt idx="91">
                  <c:v>34.360447599999986</c:v>
                </c:pt>
                <c:pt idx="92">
                  <c:v>71.213353500000011</c:v>
                </c:pt>
                <c:pt idx="93">
                  <c:v>28.225865099999993</c:v>
                </c:pt>
                <c:pt idx="94">
                  <c:v>18.304451499999999</c:v>
                </c:pt>
                <c:pt idx="95">
                  <c:v>79.515072599999996</c:v>
                </c:pt>
                <c:pt idx="96">
                  <c:v>16.321373199999982</c:v>
                </c:pt>
                <c:pt idx="97">
                  <c:v>12.243785900000006</c:v>
                </c:pt>
                <c:pt idx="98">
                  <c:v>43.671110800000008</c:v>
                </c:pt>
                <c:pt idx="99">
                  <c:v>8.6836144000000104</c:v>
                </c:pt>
                <c:pt idx="100">
                  <c:v>-145.25229779999995</c:v>
                </c:pt>
                <c:pt idx="101">
                  <c:v>-157.63834250000002</c:v>
                </c:pt>
                <c:pt idx="102">
                  <c:v>-157.03438270000004</c:v>
                </c:pt>
                <c:pt idx="103">
                  <c:v>2.1400000008497955E-5</c:v>
                </c:pt>
                <c:pt idx="104">
                  <c:v>1.0299999999574538E-5</c:v>
                </c:pt>
                <c:pt idx="105">
                  <c:v>-7.3999999585794285E-6</c:v>
                </c:pt>
                <c:pt idx="106">
                  <c:v>-7.8000000485189958E-6</c:v>
                </c:pt>
                <c:pt idx="107">
                  <c:v>191.94219020000003</c:v>
                </c:pt>
                <c:pt idx="108">
                  <c:v>-2.2399999977551488E-5</c:v>
                </c:pt>
                <c:pt idx="109">
                  <c:v>-2.0199999994474638E-5</c:v>
                </c:pt>
                <c:pt idx="110">
                  <c:v>-93.554717200000027</c:v>
                </c:pt>
                <c:pt idx="111">
                  <c:v>-77.358488500000021</c:v>
                </c:pt>
                <c:pt idx="112">
                  <c:v>-79.620935400000008</c:v>
                </c:pt>
                <c:pt idx="113">
                  <c:v>-17.353181999999947</c:v>
                </c:pt>
                <c:pt idx="114">
                  <c:v>-24.024945000000002</c:v>
                </c:pt>
                <c:pt idx="115">
                  <c:v>94.147671599999967</c:v>
                </c:pt>
                <c:pt idx="116">
                  <c:v>1.655993599999988</c:v>
                </c:pt>
                <c:pt idx="117">
                  <c:v>32.6163265</c:v>
                </c:pt>
                <c:pt idx="118">
                  <c:v>-8.5710294000000005</c:v>
                </c:pt>
                <c:pt idx="119">
                  <c:v>-31.800051400000001</c:v>
                </c:pt>
                <c:pt idx="120">
                  <c:v>-35.123970799999995</c:v>
                </c:pt>
                <c:pt idx="121">
                  <c:v>-69.886243500000006</c:v>
                </c:pt>
                <c:pt idx="122">
                  <c:v>-51.202376800000003</c:v>
                </c:pt>
                <c:pt idx="123">
                  <c:v>-254.54633369999999</c:v>
                </c:pt>
                <c:pt idx="124">
                  <c:v>163.64458999999999</c:v>
                </c:pt>
                <c:pt idx="125">
                  <c:v>54.790717699999959</c:v>
                </c:pt>
                <c:pt idx="126">
                  <c:v>-134.56320749999998</c:v>
                </c:pt>
                <c:pt idx="127">
                  <c:v>-233.43570050000005</c:v>
                </c:pt>
                <c:pt idx="128">
                  <c:v>40.991051900000002</c:v>
                </c:pt>
                <c:pt idx="129">
                  <c:v>-13.22357999999997</c:v>
                </c:pt>
                <c:pt idx="130">
                  <c:v>-103.62304900000004</c:v>
                </c:pt>
                <c:pt idx="131">
                  <c:v>34.601722499999994</c:v>
                </c:pt>
                <c:pt idx="132">
                  <c:v>-20.166810699999985</c:v>
                </c:pt>
                <c:pt idx="133">
                  <c:v>100.12723410000001</c:v>
                </c:pt>
                <c:pt idx="134">
                  <c:v>132.8839911</c:v>
                </c:pt>
                <c:pt idx="135">
                  <c:v>-65.385424699999987</c:v>
                </c:pt>
                <c:pt idx="136">
                  <c:v>40.268433500000015</c:v>
                </c:pt>
                <c:pt idx="137">
                  <c:v>27.970440800000006</c:v>
                </c:pt>
                <c:pt idx="138">
                  <c:v>108.53737589999997</c:v>
                </c:pt>
                <c:pt idx="139">
                  <c:v>138.97296170000004</c:v>
                </c:pt>
                <c:pt idx="140">
                  <c:v>72.434699799999976</c:v>
                </c:pt>
                <c:pt idx="141">
                  <c:v>73.688764200000037</c:v>
                </c:pt>
                <c:pt idx="142">
                  <c:v>155.40609089999998</c:v>
                </c:pt>
                <c:pt idx="143">
                  <c:v>64.205134300000054</c:v>
                </c:pt>
                <c:pt idx="144">
                  <c:v>112.62954769999999</c:v>
                </c:pt>
                <c:pt idx="145">
                  <c:v>112.6697934</c:v>
                </c:pt>
                <c:pt idx="146">
                  <c:v>173.34716779999997</c:v>
                </c:pt>
                <c:pt idx="147">
                  <c:v>-3.839999999399879E-5</c:v>
                </c:pt>
                <c:pt idx="148">
                  <c:v>-4.4299999899521936E-5</c:v>
                </c:pt>
                <c:pt idx="149">
                  <c:v>47.561919999999986</c:v>
                </c:pt>
                <c:pt idx="150">
                  <c:v>-47.56197910000003</c:v>
                </c:pt>
                <c:pt idx="151">
                  <c:v>-13.849497000000042</c:v>
                </c:pt>
                <c:pt idx="152">
                  <c:v>183.57734699999992</c:v>
                </c:pt>
                <c:pt idx="153">
                  <c:v>417.5310174</c:v>
                </c:pt>
                <c:pt idx="154">
                  <c:v>-176.92489580000006</c:v>
                </c:pt>
                <c:pt idx="155">
                  <c:v>-240.60657679999997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28-4D3A-9BA1-6E0FCC92F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Sheet1!$B$2:$B$158</c:f>
              <c:numCache>
                <c:formatCode>_(* #,##0_);_(* \(#,##0\);_(* "-"_);_(@_)</c:formatCode>
                <c:ptCount val="156"/>
                <c:pt idx="0">
                  <c:v>980</c:v>
                </c:pt>
                <c:pt idx="1">
                  <c:v>1122</c:v>
                </c:pt>
                <c:pt idx="2">
                  <c:v>1293</c:v>
                </c:pt>
                <c:pt idx="3">
                  <c:v>1252</c:v>
                </c:pt>
                <c:pt idx="4">
                  <c:v>2707</c:v>
                </c:pt>
                <c:pt idx="5">
                  <c:v>3071</c:v>
                </c:pt>
                <c:pt idx="6">
                  <c:v>1487</c:v>
                </c:pt>
                <c:pt idx="7">
                  <c:v>1324</c:v>
                </c:pt>
                <c:pt idx="8">
                  <c:v>1097</c:v>
                </c:pt>
                <c:pt idx="9">
                  <c:v>1035</c:v>
                </c:pt>
                <c:pt idx="10">
                  <c:v>1142</c:v>
                </c:pt>
                <c:pt idx="11">
                  <c:v>1100</c:v>
                </c:pt>
                <c:pt idx="12">
                  <c:v>921</c:v>
                </c:pt>
                <c:pt idx="13">
                  <c:v>989</c:v>
                </c:pt>
                <c:pt idx="14">
                  <c:v>823</c:v>
                </c:pt>
                <c:pt idx="15">
                  <c:v>943</c:v>
                </c:pt>
                <c:pt idx="16">
                  <c:v>979</c:v>
                </c:pt>
                <c:pt idx="17">
                  <c:v>725</c:v>
                </c:pt>
                <c:pt idx="18">
                  <c:v>683</c:v>
                </c:pt>
                <c:pt idx="19">
                  <c:v>676</c:v>
                </c:pt>
                <c:pt idx="20">
                  <c:v>629</c:v>
                </c:pt>
                <c:pt idx="21">
                  <c:v>537</c:v>
                </c:pt>
                <c:pt idx="22">
                  <c:v>674</c:v>
                </c:pt>
                <c:pt idx="23">
                  <c:v>592</c:v>
                </c:pt>
                <c:pt idx="24">
                  <c:v>526</c:v>
                </c:pt>
                <c:pt idx="25">
                  <c:v>444</c:v>
                </c:pt>
                <c:pt idx="26">
                  <c:v>765</c:v>
                </c:pt>
                <c:pt idx="27">
                  <c:v>877</c:v>
                </c:pt>
                <c:pt idx="28">
                  <c:v>1216</c:v>
                </c:pt>
                <c:pt idx="29">
                  <c:v>814</c:v>
                </c:pt>
                <c:pt idx="30">
                  <c:v>620</c:v>
                </c:pt>
                <c:pt idx="31">
                  <c:v>483</c:v>
                </c:pt>
                <c:pt idx="32">
                  <c:v>635</c:v>
                </c:pt>
                <c:pt idx="33">
                  <c:v>663</c:v>
                </c:pt>
                <c:pt idx="34">
                  <c:v>491</c:v>
                </c:pt>
                <c:pt idx="35">
                  <c:v>486</c:v>
                </c:pt>
                <c:pt idx="36">
                  <c:v>679</c:v>
                </c:pt>
                <c:pt idx="37">
                  <c:v>768</c:v>
                </c:pt>
                <c:pt idx="38">
                  <c:v>543</c:v>
                </c:pt>
                <c:pt idx="39">
                  <c:v>554</c:v>
                </c:pt>
                <c:pt idx="40">
                  <c:v>649</c:v>
                </c:pt>
                <c:pt idx="41">
                  <c:v>637</c:v>
                </c:pt>
                <c:pt idx="42">
                  <c:v>822</c:v>
                </c:pt>
                <c:pt idx="43">
                  <c:v>706</c:v>
                </c:pt>
                <c:pt idx="44">
                  <c:v>560</c:v>
                </c:pt>
                <c:pt idx="45">
                  <c:v>630</c:v>
                </c:pt>
                <c:pt idx="46">
                  <c:v>589</c:v>
                </c:pt>
                <c:pt idx="47">
                  <c:v>695</c:v>
                </c:pt>
                <c:pt idx="48">
                  <c:v>629</c:v>
                </c:pt>
                <c:pt idx="49">
                  <c:v>568</c:v>
                </c:pt>
                <c:pt idx="50">
                  <c:v>364</c:v>
                </c:pt>
                <c:pt idx="51">
                  <c:v>525</c:v>
                </c:pt>
                <c:pt idx="52">
                  <c:v>896</c:v>
                </c:pt>
                <c:pt idx="53">
                  <c:v>877</c:v>
                </c:pt>
                <c:pt idx="54">
                  <c:v>1116</c:v>
                </c:pt>
                <c:pt idx="55">
                  <c:v>999</c:v>
                </c:pt>
                <c:pt idx="56">
                  <c:v>930</c:v>
                </c:pt>
                <c:pt idx="57">
                  <c:v>861</c:v>
                </c:pt>
                <c:pt idx="58">
                  <c:v>941</c:v>
                </c:pt>
                <c:pt idx="59">
                  <c:v>982</c:v>
                </c:pt>
                <c:pt idx="60">
                  <c:v>822</c:v>
                </c:pt>
                <c:pt idx="61">
                  <c:v>952</c:v>
                </c:pt>
                <c:pt idx="62">
                  <c:v>896</c:v>
                </c:pt>
                <c:pt idx="63">
                  <c:v>716</c:v>
                </c:pt>
                <c:pt idx="64">
                  <c:v>747</c:v>
                </c:pt>
                <c:pt idx="65">
                  <c:v>872</c:v>
                </c:pt>
                <c:pt idx="66">
                  <c:v>1084</c:v>
                </c:pt>
                <c:pt idx="67">
                  <c:v>1101</c:v>
                </c:pt>
                <c:pt idx="68">
                  <c:v>886</c:v>
                </c:pt>
                <c:pt idx="69">
                  <c:v>698</c:v>
                </c:pt>
                <c:pt idx="70">
                  <c:v>645</c:v>
                </c:pt>
                <c:pt idx="71">
                  <c:v>596</c:v>
                </c:pt>
                <c:pt idx="72">
                  <c:v>489</c:v>
                </c:pt>
                <c:pt idx="73">
                  <c:v>421</c:v>
                </c:pt>
                <c:pt idx="74">
                  <c:v>416</c:v>
                </c:pt>
                <c:pt idx="75">
                  <c:v>425</c:v>
                </c:pt>
                <c:pt idx="76">
                  <c:v>419</c:v>
                </c:pt>
                <c:pt idx="77">
                  <c:v>417</c:v>
                </c:pt>
                <c:pt idx="78">
                  <c:v>218</c:v>
                </c:pt>
                <c:pt idx="79">
                  <c:v>159</c:v>
                </c:pt>
                <c:pt idx="80">
                  <c:v>191</c:v>
                </c:pt>
                <c:pt idx="81">
                  <c:v>182</c:v>
                </c:pt>
                <c:pt idx="82">
                  <c:v>135</c:v>
                </c:pt>
                <c:pt idx="83">
                  <c:v>95</c:v>
                </c:pt>
                <c:pt idx="84">
                  <c:v>176</c:v>
                </c:pt>
                <c:pt idx="85">
                  <c:v>146</c:v>
                </c:pt>
                <c:pt idx="86">
                  <c:v>140</c:v>
                </c:pt>
                <c:pt idx="87">
                  <c:v>120</c:v>
                </c:pt>
                <c:pt idx="88">
                  <c:v>160</c:v>
                </c:pt>
                <c:pt idx="89">
                  <c:v>209</c:v>
                </c:pt>
                <c:pt idx="90">
                  <c:v>215</c:v>
                </c:pt>
                <c:pt idx="91">
                  <c:v>247</c:v>
                </c:pt>
                <c:pt idx="92">
                  <c:v>297</c:v>
                </c:pt>
                <c:pt idx="93">
                  <c:v>244</c:v>
                </c:pt>
                <c:pt idx="94">
                  <c:v>267</c:v>
                </c:pt>
                <c:pt idx="95">
                  <c:v>294</c:v>
                </c:pt>
                <c:pt idx="96">
                  <c:v>281</c:v>
                </c:pt>
                <c:pt idx="97">
                  <c:v>253</c:v>
                </c:pt>
                <c:pt idx="98">
                  <c:v>290</c:v>
                </c:pt>
                <c:pt idx="99">
                  <c:v>288</c:v>
                </c:pt>
                <c:pt idx="100">
                  <c:v>405</c:v>
                </c:pt>
                <c:pt idx="101">
                  <c:v>385</c:v>
                </c:pt>
                <c:pt idx="102">
                  <c:v>501</c:v>
                </c:pt>
                <c:pt idx="103">
                  <c:v>204</c:v>
                </c:pt>
                <c:pt idx="104">
                  <c:v>47</c:v>
                </c:pt>
                <c:pt idx="105">
                  <c:v>778</c:v>
                </c:pt>
                <c:pt idx="106">
                  <c:v>1121</c:v>
                </c:pt>
                <c:pt idx="107">
                  <c:v>919</c:v>
                </c:pt>
                <c:pt idx="108">
                  <c:v>471</c:v>
                </c:pt>
                <c:pt idx="109">
                  <c:v>629</c:v>
                </c:pt>
                <c:pt idx="110">
                  <c:v>674</c:v>
                </c:pt>
                <c:pt idx="111">
                  <c:v>683</c:v>
                </c:pt>
                <c:pt idx="112">
                  <c:v>641</c:v>
                </c:pt>
                <c:pt idx="113">
                  <c:v>683</c:v>
                </c:pt>
                <c:pt idx="114">
                  <c:v>647</c:v>
                </c:pt>
                <c:pt idx="115">
                  <c:v>698</c:v>
                </c:pt>
                <c:pt idx="116">
                  <c:v>569</c:v>
                </c:pt>
                <c:pt idx="117">
                  <c:v>118</c:v>
                </c:pt>
                <c:pt idx="118">
                  <c:v>57</c:v>
                </c:pt>
                <c:pt idx="119">
                  <c:v>36</c:v>
                </c:pt>
                <c:pt idx="120">
                  <c:v>31</c:v>
                </c:pt>
                <c:pt idx="121">
                  <c:v>7</c:v>
                </c:pt>
                <c:pt idx="122">
                  <c:v>7</c:v>
                </c:pt>
                <c:pt idx="123">
                  <c:v>308</c:v>
                </c:pt>
                <c:pt idx="124">
                  <c:v>818</c:v>
                </c:pt>
                <c:pt idx="125">
                  <c:v>679</c:v>
                </c:pt>
                <c:pt idx="126">
                  <c:v>561</c:v>
                </c:pt>
                <c:pt idx="127">
                  <c:v>501</c:v>
                </c:pt>
                <c:pt idx="128">
                  <c:v>600</c:v>
                </c:pt>
                <c:pt idx="129">
                  <c:v>546</c:v>
                </c:pt>
                <c:pt idx="130">
                  <c:v>431</c:v>
                </c:pt>
                <c:pt idx="131">
                  <c:v>463</c:v>
                </c:pt>
                <c:pt idx="132">
                  <c:v>420</c:v>
                </c:pt>
                <c:pt idx="133">
                  <c:v>550</c:v>
                </c:pt>
                <c:pt idx="134">
                  <c:v>480</c:v>
                </c:pt>
                <c:pt idx="135">
                  <c:v>411</c:v>
                </c:pt>
                <c:pt idx="136">
                  <c:v>529</c:v>
                </c:pt>
                <c:pt idx="137">
                  <c:v>527</c:v>
                </c:pt>
                <c:pt idx="138">
                  <c:v>601</c:v>
                </c:pt>
                <c:pt idx="139">
                  <c:v>688</c:v>
                </c:pt>
                <c:pt idx="140">
                  <c:v>673</c:v>
                </c:pt>
                <c:pt idx="141">
                  <c:v>679</c:v>
                </c:pt>
                <c:pt idx="142">
                  <c:v>690</c:v>
                </c:pt>
                <c:pt idx="143">
                  <c:v>638</c:v>
                </c:pt>
                <c:pt idx="144">
                  <c:v>690</c:v>
                </c:pt>
                <c:pt idx="145">
                  <c:v>699</c:v>
                </c:pt>
                <c:pt idx="146">
                  <c:v>769</c:v>
                </c:pt>
                <c:pt idx="147">
                  <c:v>188</c:v>
                </c:pt>
                <c:pt idx="148">
                  <c:v>1418</c:v>
                </c:pt>
                <c:pt idx="149">
                  <c:v>818</c:v>
                </c:pt>
                <c:pt idx="150">
                  <c:v>783</c:v>
                </c:pt>
                <c:pt idx="151">
                  <c:v>776</c:v>
                </c:pt>
                <c:pt idx="152">
                  <c:v>1214</c:v>
                </c:pt>
                <c:pt idx="153">
                  <c:v>905</c:v>
                </c:pt>
                <c:pt idx="154">
                  <c:v>873</c:v>
                </c:pt>
                <c:pt idx="155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2028-4D3A-9BA1-6E0FCC92F9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Sheet1!$C$2:$C$158</c:f>
              <c:numCache>
                <c:formatCode>#,##0</c:formatCode>
                <c:ptCount val="156"/>
                <c:pt idx="0">
                  <c:v>950.27613210000004</c:v>
                </c:pt>
                <c:pt idx="1">
                  <c:v>1151.7239095</c:v>
                </c:pt>
                <c:pt idx="2">
                  <c:v>1066.3217603999999</c:v>
                </c:pt>
                <c:pt idx="3">
                  <c:v>1626.1828714999999</c:v>
                </c:pt>
                <c:pt idx="4">
                  <c:v>2335.6112498000002</c:v>
                </c:pt>
                <c:pt idx="5">
                  <c:v>3068.2060304000001</c:v>
                </c:pt>
                <c:pt idx="6">
                  <c:v>1428.2809368999999</c:v>
                </c:pt>
                <c:pt idx="7">
                  <c:v>1507.2158823</c:v>
                </c:pt>
                <c:pt idx="8">
                  <c:v>1222.8200810000001</c:v>
                </c:pt>
                <c:pt idx="9">
                  <c:v>1069.970634</c:v>
                </c:pt>
                <c:pt idx="10">
                  <c:v>1144.6683167000001</c:v>
                </c:pt>
                <c:pt idx="11">
                  <c:v>1101.0033271</c:v>
                </c:pt>
                <c:pt idx="12">
                  <c:v>877.54943579999997</c:v>
                </c:pt>
                <c:pt idx="13">
                  <c:v>888.90965840000001</c:v>
                </c:pt>
                <c:pt idx="14">
                  <c:v>911.52680399999997</c:v>
                </c:pt>
                <c:pt idx="15">
                  <c:v>963.03398860000004</c:v>
                </c:pt>
                <c:pt idx="16">
                  <c:v>970.41216359999999</c:v>
                </c:pt>
                <c:pt idx="17">
                  <c:v>949.36049149999997</c:v>
                </c:pt>
                <c:pt idx="18">
                  <c:v>915.96606229999998</c:v>
                </c:pt>
                <c:pt idx="19">
                  <c:v>818.70659220000005</c:v>
                </c:pt>
                <c:pt idx="20">
                  <c:v>821.3123554</c:v>
                </c:pt>
                <c:pt idx="21">
                  <c:v>794.23712909999995</c:v>
                </c:pt>
                <c:pt idx="22">
                  <c:v>783.7158167</c:v>
                </c:pt>
                <c:pt idx="23">
                  <c:v>729.99797460000002</c:v>
                </c:pt>
                <c:pt idx="24">
                  <c:v>722.64995769999996</c:v>
                </c:pt>
                <c:pt idx="25">
                  <c:v>444.00000399999999</c:v>
                </c:pt>
                <c:pt idx="26">
                  <c:v>656.383465</c:v>
                </c:pt>
                <c:pt idx="27">
                  <c:v>647.09016110000005</c:v>
                </c:pt>
                <c:pt idx="28">
                  <c:v>1216.0000018000001</c:v>
                </c:pt>
                <c:pt idx="29">
                  <c:v>632.40612480000004</c:v>
                </c:pt>
                <c:pt idx="30">
                  <c:v>582.80320789999996</c:v>
                </c:pt>
                <c:pt idx="31">
                  <c:v>483.00000399999999</c:v>
                </c:pt>
                <c:pt idx="32">
                  <c:v>648.99524770000005</c:v>
                </c:pt>
                <c:pt idx="33">
                  <c:v>649.00476819999994</c:v>
                </c:pt>
                <c:pt idx="34">
                  <c:v>533.23934129999998</c:v>
                </c:pt>
                <c:pt idx="35">
                  <c:v>537.61284839999996</c:v>
                </c:pt>
                <c:pt idx="36">
                  <c:v>580.92338870000003</c:v>
                </c:pt>
                <c:pt idx="37">
                  <c:v>722.21573100000001</c:v>
                </c:pt>
                <c:pt idx="38">
                  <c:v>563.69985740000004</c:v>
                </c:pt>
                <c:pt idx="39">
                  <c:v>557.41686700000002</c:v>
                </c:pt>
                <c:pt idx="40">
                  <c:v>648.99999849999995</c:v>
                </c:pt>
                <c:pt idx="41">
                  <c:v>571.46837549999998</c:v>
                </c:pt>
                <c:pt idx="42">
                  <c:v>710.74986839999997</c:v>
                </c:pt>
                <c:pt idx="43">
                  <c:v>551.1540463</c:v>
                </c:pt>
                <c:pt idx="44">
                  <c:v>598.76791519999995</c:v>
                </c:pt>
                <c:pt idx="45">
                  <c:v>582.60507380000001</c:v>
                </c:pt>
                <c:pt idx="46">
                  <c:v>603.94170499999996</c:v>
                </c:pt>
                <c:pt idx="47">
                  <c:v>592.38628689999996</c:v>
                </c:pt>
                <c:pt idx="48">
                  <c:v>610.2287996</c:v>
                </c:pt>
                <c:pt idx="49">
                  <c:v>587.86142949999999</c:v>
                </c:pt>
                <c:pt idx="50">
                  <c:v>363.99999939999998</c:v>
                </c:pt>
                <c:pt idx="51">
                  <c:v>626.52347050000003</c:v>
                </c:pt>
                <c:pt idx="52">
                  <c:v>794.47651829999995</c:v>
                </c:pt>
                <c:pt idx="53">
                  <c:v>858.90384140000003</c:v>
                </c:pt>
                <c:pt idx="54">
                  <c:v>1107.4480712</c:v>
                </c:pt>
                <c:pt idx="55">
                  <c:v>981.62395389999995</c:v>
                </c:pt>
                <c:pt idx="56">
                  <c:v>1118.6296030999999</c:v>
                </c:pt>
                <c:pt idx="57">
                  <c:v>1122.4746961000001</c:v>
                </c:pt>
                <c:pt idx="58">
                  <c:v>1010.5162051999999</c:v>
                </c:pt>
                <c:pt idx="59">
                  <c:v>926.9294228</c:v>
                </c:pt>
                <c:pt idx="60">
                  <c:v>798.86746579999999</c:v>
                </c:pt>
                <c:pt idx="61">
                  <c:v>951.99995509999997</c:v>
                </c:pt>
                <c:pt idx="62">
                  <c:v>681.44186200000001</c:v>
                </c:pt>
                <c:pt idx="63">
                  <c:v>715.99995909999996</c:v>
                </c:pt>
                <c:pt idx="64">
                  <c:v>537.51631899999995</c:v>
                </c:pt>
                <c:pt idx="65">
                  <c:v>631.15781600000003</c:v>
                </c:pt>
                <c:pt idx="66">
                  <c:v>1087.2289017000001</c:v>
                </c:pt>
                <c:pt idx="67">
                  <c:v>1097.7709858000001</c:v>
                </c:pt>
                <c:pt idx="68">
                  <c:v>647.25761309999996</c:v>
                </c:pt>
                <c:pt idx="69">
                  <c:v>608.51447829999995</c:v>
                </c:pt>
                <c:pt idx="70">
                  <c:v>591.29265999999996</c:v>
                </c:pt>
                <c:pt idx="71">
                  <c:v>576.55945670000006</c:v>
                </c:pt>
                <c:pt idx="72">
                  <c:v>560.16707689999998</c:v>
                </c:pt>
                <c:pt idx="73">
                  <c:v>506.69684960000001</c:v>
                </c:pt>
                <c:pt idx="74">
                  <c:v>473.60536000000002</c:v>
                </c:pt>
                <c:pt idx="75">
                  <c:v>473.24174410000001</c:v>
                </c:pt>
                <c:pt idx="76">
                  <c:v>458.92798090000002</c:v>
                </c:pt>
                <c:pt idx="77">
                  <c:v>432.91747930000002</c:v>
                </c:pt>
                <c:pt idx="78">
                  <c:v>214.1848597</c:v>
                </c:pt>
                <c:pt idx="79">
                  <c:v>211.6580787</c:v>
                </c:pt>
                <c:pt idx="80">
                  <c:v>203.6965544</c:v>
                </c:pt>
                <c:pt idx="81">
                  <c:v>204.1190866</c:v>
                </c:pt>
                <c:pt idx="82">
                  <c:v>198.75639659999999</c:v>
                </c:pt>
                <c:pt idx="83">
                  <c:v>185.06906499999999</c:v>
                </c:pt>
                <c:pt idx="84">
                  <c:v>198.08275330000001</c:v>
                </c:pt>
                <c:pt idx="85">
                  <c:v>190.8881346</c:v>
                </c:pt>
                <c:pt idx="86">
                  <c:v>204.71620820000001</c:v>
                </c:pt>
                <c:pt idx="87">
                  <c:v>188.70934700000001</c:v>
                </c:pt>
                <c:pt idx="88">
                  <c:v>210.92396550000001</c:v>
                </c:pt>
                <c:pt idx="89">
                  <c:v>206.27750209999999</c:v>
                </c:pt>
                <c:pt idx="90">
                  <c:v>213.0473562</c:v>
                </c:pt>
                <c:pt idx="91">
                  <c:v>212.63955240000001</c:v>
                </c:pt>
                <c:pt idx="92">
                  <c:v>225.78664649999999</c:v>
                </c:pt>
                <c:pt idx="93">
                  <c:v>215.77413490000001</c:v>
                </c:pt>
                <c:pt idx="94">
                  <c:v>248.6955485</c:v>
                </c:pt>
                <c:pt idx="95">
                  <c:v>214.4849274</c:v>
                </c:pt>
                <c:pt idx="96">
                  <c:v>264.67862680000002</c:v>
                </c:pt>
                <c:pt idx="97">
                  <c:v>240.75621409999999</c:v>
                </c:pt>
                <c:pt idx="98">
                  <c:v>246.32888919999999</c:v>
                </c:pt>
                <c:pt idx="99">
                  <c:v>279.31638559999999</c:v>
                </c:pt>
                <c:pt idx="100">
                  <c:v>550.25229779999995</c:v>
                </c:pt>
                <c:pt idx="101">
                  <c:v>542.63834250000002</c:v>
                </c:pt>
                <c:pt idx="102">
                  <c:v>658.03438270000004</c:v>
                </c:pt>
                <c:pt idx="103">
                  <c:v>203.99997859999999</c:v>
                </c:pt>
                <c:pt idx="104">
                  <c:v>46.9999897</c:v>
                </c:pt>
                <c:pt idx="105">
                  <c:v>778.00000739999996</c:v>
                </c:pt>
                <c:pt idx="106">
                  <c:v>1121.0000078</c:v>
                </c:pt>
                <c:pt idx="107">
                  <c:v>727.05780979999997</c:v>
                </c:pt>
                <c:pt idx="108">
                  <c:v>471.00002239999998</c:v>
                </c:pt>
                <c:pt idx="109">
                  <c:v>629.00002019999999</c:v>
                </c:pt>
                <c:pt idx="110">
                  <c:v>767.55471720000003</c:v>
                </c:pt>
                <c:pt idx="111">
                  <c:v>760.35848850000002</c:v>
                </c:pt>
                <c:pt idx="112">
                  <c:v>720.62093540000001</c:v>
                </c:pt>
                <c:pt idx="113">
                  <c:v>700.35318199999995</c:v>
                </c:pt>
                <c:pt idx="114">
                  <c:v>671.024945</c:v>
                </c:pt>
                <c:pt idx="115">
                  <c:v>603.85232840000003</c:v>
                </c:pt>
                <c:pt idx="116">
                  <c:v>567.34400640000001</c:v>
                </c:pt>
                <c:pt idx="117">
                  <c:v>85.3836735</c:v>
                </c:pt>
                <c:pt idx="118">
                  <c:v>65.5710294</c:v>
                </c:pt>
                <c:pt idx="119">
                  <c:v>67.800051400000001</c:v>
                </c:pt>
                <c:pt idx="120">
                  <c:v>66.123970799999995</c:v>
                </c:pt>
                <c:pt idx="121">
                  <c:v>76.886243500000006</c:v>
                </c:pt>
                <c:pt idx="122">
                  <c:v>58.202376800000003</c:v>
                </c:pt>
                <c:pt idx="123">
                  <c:v>562.54633369999999</c:v>
                </c:pt>
                <c:pt idx="124">
                  <c:v>654.35541000000001</c:v>
                </c:pt>
                <c:pt idx="125">
                  <c:v>624.20928230000004</c:v>
                </c:pt>
                <c:pt idx="126">
                  <c:v>695.56320749999998</c:v>
                </c:pt>
                <c:pt idx="127">
                  <c:v>734.43570050000005</c:v>
                </c:pt>
                <c:pt idx="128">
                  <c:v>559.0089481</c:v>
                </c:pt>
                <c:pt idx="129">
                  <c:v>559.22357999999997</c:v>
                </c:pt>
                <c:pt idx="130">
                  <c:v>534.62304900000004</c:v>
                </c:pt>
                <c:pt idx="131">
                  <c:v>428.39827750000001</c:v>
                </c:pt>
                <c:pt idx="132">
                  <c:v>440.16681069999998</c:v>
                </c:pt>
                <c:pt idx="133">
                  <c:v>449.87276589999999</c:v>
                </c:pt>
                <c:pt idx="134">
                  <c:v>347.1160089</c:v>
                </c:pt>
                <c:pt idx="135">
                  <c:v>476.38542469999999</c:v>
                </c:pt>
                <c:pt idx="136">
                  <c:v>488.73156649999999</c:v>
                </c:pt>
                <c:pt idx="137">
                  <c:v>499.02955919999999</c:v>
                </c:pt>
                <c:pt idx="138">
                  <c:v>492.46262410000003</c:v>
                </c:pt>
                <c:pt idx="139">
                  <c:v>549.02703829999996</c:v>
                </c:pt>
                <c:pt idx="140">
                  <c:v>600.56530020000002</c:v>
                </c:pt>
                <c:pt idx="141">
                  <c:v>605.31123579999996</c:v>
                </c:pt>
                <c:pt idx="142">
                  <c:v>534.59390910000002</c:v>
                </c:pt>
                <c:pt idx="143">
                  <c:v>573.79486569999995</c:v>
                </c:pt>
                <c:pt idx="144">
                  <c:v>577.37045230000001</c:v>
                </c:pt>
                <c:pt idx="145">
                  <c:v>586.3302066</c:v>
                </c:pt>
                <c:pt idx="146">
                  <c:v>595.65283220000003</c:v>
                </c:pt>
                <c:pt idx="147">
                  <c:v>188.00003839999999</c:v>
                </c:pt>
                <c:pt idx="148">
                  <c:v>1418.0000442999999</c:v>
                </c:pt>
                <c:pt idx="149">
                  <c:v>770.43808000000001</c:v>
                </c:pt>
                <c:pt idx="150">
                  <c:v>830.56197910000003</c:v>
                </c:pt>
                <c:pt idx="151">
                  <c:v>789.84949700000004</c:v>
                </c:pt>
                <c:pt idx="152">
                  <c:v>1030.4226530000001</c:v>
                </c:pt>
                <c:pt idx="153">
                  <c:v>487.4689826</c:v>
                </c:pt>
                <c:pt idx="154">
                  <c:v>1049.9248958000001</c:v>
                </c:pt>
                <c:pt idx="155">
                  <c:v>1012.6065768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28-4D3A-9BA1-6E0FCC92F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9.8852114854983339E-2</c:v>
                </c:pt>
                <c:pt idx="1">
                  <c:v>0.2256723339390253</c:v>
                </c:pt>
                <c:pt idx="2">
                  <c:v>0.16918845074392083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0.0%</c:formatCode>
                <c:ptCount val="3"/>
                <c:pt idx="0">
                  <c:v>1.6963821261656118E-3</c:v>
                </c:pt>
                <c:pt idx="2">
                  <c:v>4.4310043478403359E-2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Static</c:v>
                  </c:pt>
                  <c:pt idx="2">
                    <c:v>Video</c:v>
                  </c:pt>
                  <c:pt idx="3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899E-2"/>
                  <c:y val="1.3071892733900839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6.4017660044150035E-2"/>
                  <c:y val="2.614378546780189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9.3032906683959832E-3</c:v>
                </c:pt>
                <c:pt idx="1">
                  <c:v>1.5234025112141716E-2</c:v>
                </c:pt>
                <c:pt idx="2">
                  <c:v>5.0535343612767908E-3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-2.35294069210217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6.2913907284768131E-2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0">
                  <c:v>6.7034197455220377E-3</c:v>
                </c:pt>
                <c:pt idx="1">
                  <c:v>8.9028362502851077E-3</c:v>
                </c:pt>
                <c:pt idx="2">
                  <c:v>2.4493459231828018E-3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AFF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6.4017660044150104E-2"/>
                  <c:y val="-6.013070657594427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0.19568454952481038</c:v>
                </c:pt>
                <c:pt idx="1">
                  <c:v>1.5381368140348206E-2</c:v>
                </c:pt>
                <c:pt idx="2">
                  <c:v>7.0726093727469354E-3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2">
                  <c:v>2.887867457560464E-3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432618935878048"/>
          <c:y val="0.92251784827999628"/>
          <c:w val="0.33744033651422706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</c:formatCode>
                <c:ptCount val="3"/>
                <c:pt idx="0">
                  <c:v>4420.5677242000002</c:v>
                </c:pt>
                <c:pt idx="1">
                  <c:v>5936.5364165999999</c:v>
                </c:pt>
                <c:pt idx="2">
                  <c:v>5162.6163860000006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</c:formatCode>
                <c:ptCount val="3"/>
                <c:pt idx="0">
                  <c:v>75.860512299999996</c:v>
                </c:pt>
                <c:pt idx="2">
                  <c:v>1352.0766667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Static</c:v>
                  </c:pt>
                  <c:pt idx="2">
                    <c:v>Video</c:v>
                  </c:pt>
                  <c:pt idx="3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2.6143785467802826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263800279657028"/>
                  <c:y val="3.660129965492262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5.751632802916411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</c:formatCode>
                <c:ptCount val="3"/>
                <c:pt idx="0">
                  <c:v>416.03385539999994</c:v>
                </c:pt>
                <c:pt idx="1">
                  <c:v>400.74626459999996</c:v>
                </c:pt>
                <c:pt idx="2">
                  <c:v>154.20354749999998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3.137254256136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0.11489187026454895"/>
                  <c:y val="-4.7929719669425136E-17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124990438810249"/>
                  <c:y val="1.3071892733900959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</c:formatCode>
                <c:ptCount val="3"/>
                <c:pt idx="0">
                  <c:v>299.7702276</c:v>
                </c:pt>
                <c:pt idx="1">
                  <c:v>234.19801040000004</c:v>
                </c:pt>
                <c:pt idx="2">
                  <c:v>74.739341500000009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AFF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2616120760444235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8941619331013096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-2.875816401458205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</c:formatCode>
                <c:ptCount val="3"/>
                <c:pt idx="0">
                  <c:v>8750.8173701999949</c:v>
                </c:pt>
                <c:pt idx="1">
                  <c:v>404.62227029999991</c:v>
                </c:pt>
                <c:pt idx="2">
                  <c:v>215.81360239999998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</c:formatCode>
                <c:ptCount val="3"/>
                <c:pt idx="2">
                  <c:v>88.120387600000001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289913264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DV360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3951434878587199E-2"/>
                  <c:y val="-2.8758164014582248E-2"/>
                </c:manualLayout>
              </c:layout>
              <c:tx>
                <c:rich>
                  <a:bodyPr/>
                  <a:lstStyle/>
                  <a:p>
                    <a:fld id="{218A2CAA-4339-488E-8420-E4BC4FEFA16A}" type="VALUE">
                      <a:rPr lang="en-US" dirty="0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1.8621709626780562E-2</c:v>
                </c:pt>
                <c:pt idx="1">
                  <c:v>1.0144273473732229E-3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0.0%</c:formatCode>
                <c:ptCount val="3"/>
                <c:pt idx="0">
                  <c:v>9.4763706724211184E-3</c:v>
                </c:pt>
                <c:pt idx="1">
                  <c:v>0.10155680855698321</c:v>
                </c:pt>
                <c:pt idx="2">
                  <c:v>6.7432268784820087E-2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DV360 </c:v>
                  </c:pt>
                  <c:pt idx="2">
                    <c:v>FB </c:v>
                  </c:pt>
                  <c:pt idx="3">
                    <c:v>GDN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GDN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112582781456854E-3"/>
                  <c:y val="2.6143785467800909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3.3112582781456954E-3"/>
                  <c:y val="5.2287570935603735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2D70FA-CFA0-454E-970A-CBFFC3019FD3}" type="VALUE">
                      <a:rPr lang="en-US" b="0">
                        <a:solidFill>
                          <a:schemeClr val="bg1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6.4017660044150035E-2"/>
                  <c:y val="2.614378546780189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2.8170176922560887E-2</c:v>
                </c:pt>
                <c:pt idx="1">
                  <c:v>3.2812990884208922E-2</c:v>
                </c:pt>
                <c:pt idx="2">
                  <c:v>2.1642981628105133E-2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LINE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-2.35294069210217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0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-3.3112582781456954E-3"/>
                  <c:y val="2.6143785467801391E-3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0">
                  <c:v>0</c:v>
                </c:pt>
                <c:pt idx="1">
                  <c:v>2.2169052699004037E-2</c:v>
                </c:pt>
                <c:pt idx="2">
                  <c:v>1.4558716208953269E-2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Others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7395143487858721E-2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6.2913907284768256E-2"/>
                  <c:y val="-2.6143785467801868E-3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6.6225165562913912E-2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9.6917213511035563E-3</c:v>
                </c:pt>
                <c:pt idx="1">
                  <c:v>9.6197520337565573E-4</c:v>
                </c:pt>
                <c:pt idx="2">
                  <c:v>2.6063771141115553E-2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smartnews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1">
                  <c:v>6.2584779738462701E-2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DD-46BD-89A6-06EC0ADF9D2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E3-4EBC-8BDF-11ADD53073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0.0%</c:formatCode>
                <c:ptCount val="3"/>
                <c:pt idx="0" formatCode="0.00%">
                  <c:v>3.7966026252823195E-3</c:v>
                </c:pt>
                <c:pt idx="2" formatCode="0.00%">
                  <c:v>2.1725584977387428E-4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DD-46BD-89A6-06EC0ADF9D29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Twitter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423200-86D2-41F9-AAEE-AF02DC6863B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7DD-46BD-89A6-06EC0ADF9D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718BFC6-DAFB-461C-A62B-31EFEF346A5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0.0%</c:formatCode>
                <c:ptCount val="3"/>
                <c:pt idx="0">
                  <c:v>2.1025676524519778E-2</c:v>
                </c:pt>
                <c:pt idx="2">
                  <c:v>2.4743266585829454E-2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DD-46BD-89A6-06EC0ADF9D29}"/>
            </c:ext>
          </c:extLst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YahooSPBP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150110375275834E-3"/>
                  <c:y val="-5.50409026728624E-2"/>
                </c:manualLayout>
              </c:layout>
              <c:tx>
                <c:rich>
                  <a:bodyPr/>
                  <a:lstStyle/>
                  <a:p>
                    <a:fld id="{C8DE2D2E-B070-4E23-8A93-9EADC1AD1CDA}" type="VALUE">
                      <a:rPr lang="en-US">
                        <a:solidFill>
                          <a:srgbClr val="3B6529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7DD-46BD-89A6-06EC0ADF9D2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E3-4EBC-8BDF-11ADD53073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Sheet1!$J$4:$J$6</c:f>
              <c:numCache>
                <c:formatCode>0.0%</c:formatCode>
                <c:ptCount val="3"/>
                <c:pt idx="0" formatCode="0.00%">
                  <c:v>8.0698571323151221E-3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DD-46BD-89A6-06EC0ADF9D29}"/>
            </c:ext>
          </c:extLst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YDN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6.4017660044150104E-2"/>
                  <c:y val="1.5686271280681122E-2"/>
                </c:manualLayout>
              </c:layout>
              <c:tx>
                <c:rich>
                  <a:bodyPr/>
                  <a:lstStyle/>
                  <a:p>
                    <a:fld id="{8A21D515-3AD2-431D-A450-5794FDD57181}" type="VALUE">
                      <a:rPr lang="en-US">
                        <a:solidFill>
                          <a:srgbClr val="0B525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7DD-46BD-89A6-06EC0ADF9D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B038E9C-ACA1-4010-BCAF-AA98FD8BD63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Sheet1!$K$4:$K$6</c:f>
              <c:numCache>
                <c:formatCode>0.0%</c:formatCode>
                <c:ptCount val="3"/>
                <c:pt idx="1">
                  <c:v>4.5722995096175792E-3</c:v>
                </c:pt>
                <c:pt idx="2">
                  <c:v>1.4530190545323458E-2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DD-46BD-89A6-06EC0ADF9D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19815403869217"/>
          <c:y val="0.92513222682677643"/>
          <c:w val="0.75512697502216197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DV360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818563846297596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630F67CE-D2E6-486E-9D07-5021BE3B36D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</c:formatCode>
                <c:ptCount val="3"/>
                <c:pt idx="0">
                  <c:v>832.74423279999996</c:v>
                </c:pt>
                <c:pt idx="1">
                  <c:v>26.685525800000001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</c:formatCode>
                <c:ptCount val="3"/>
                <c:pt idx="0">
                  <c:v>423.77382009999997</c:v>
                </c:pt>
                <c:pt idx="1">
                  <c:v>2671.5534059000001</c:v>
                </c:pt>
                <c:pt idx="2">
                  <c:v>2057.6282497000002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DV360 </c:v>
                  </c:pt>
                  <c:pt idx="2">
                    <c:v>FB </c:v>
                  </c:pt>
                  <c:pt idx="3">
                    <c:v>GDN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GDN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590557821550133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-2.3092380703416066E-3"/>
                  <c:y val="-1.045751418712084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2D70FA-CFA0-454E-970A-CBFFC3019FD3}" type="VALUE">
                      <a:rPr lang="en-US" b="0">
                        <a:solidFill>
                          <a:schemeClr val="bg1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316336688046463"/>
                  <c:y val="0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</c:formatCode>
                <c:ptCount val="3"/>
                <c:pt idx="0">
                  <c:v>1259.7421418000004</c:v>
                </c:pt>
                <c:pt idx="1">
                  <c:v>863.17853819999993</c:v>
                </c:pt>
                <c:pt idx="2">
                  <c:v>660.4139414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LINE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3.137254256136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-4.5631055383203549E-3"/>
                  <c:y val="0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-4.7020644538657286E-3"/>
                  <c:y val="-2.614378546780234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</c:formatCode>
                <c:ptCount val="3"/>
                <c:pt idx="1">
                  <c:v>583.17910030000019</c:v>
                </c:pt>
                <c:pt idx="2">
                  <c:v>444.24466640000003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Others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818563846297596"/>
                  <c:y val="1.8300649827461213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1.3071892733900886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</c:formatCode>
                <c:ptCount val="3"/>
                <c:pt idx="0">
                  <c:v>433.40408709999997</c:v>
                </c:pt>
                <c:pt idx="1">
                  <c:v>25.305719700000001</c:v>
                </c:pt>
                <c:pt idx="2">
                  <c:v>795.30991259999996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smartnews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</c:formatCode>
                <c:ptCount val="3"/>
                <c:pt idx="1">
                  <c:v>1646.3552157999998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59317709949973"/>
                  <c:y val="-7.8431356403405612E-3"/>
                </c:manualLayout>
              </c:layout>
              <c:tx>
                <c:rich>
                  <a:bodyPr/>
                  <a:lstStyle/>
                  <a:p>
                    <a:fld id="{1AED652D-AD81-48C9-8608-F69BA8FB3B52}" type="VALUE">
                      <a:rPr lang="en-US">
                        <a:solidFill>
                          <a:srgbClr val="1A1D52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92-4A06-B444-F6E8773AE59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92-4A06-B444-F6E8773AE5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#,##0</c:formatCode>
                <c:ptCount val="3"/>
                <c:pt idx="0">
                  <c:v>169.78027280000003</c:v>
                </c:pt>
                <c:pt idx="2">
                  <c:v>6.6293449999999998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6-4D23-87B8-0061AD8FC47F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538674679786659E-3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32F97E15-B2E8-45C5-B826-C3AA1B22143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#,##0</c:formatCode>
                <c:ptCount val="3"/>
                <c:pt idx="0">
                  <c:v>940.24722850000001</c:v>
                </c:pt>
                <c:pt idx="2">
                  <c:v>755.01603660000001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F6-4D23-87B8-0061AD8FC47F}"/>
            </c:ext>
          </c:extLst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YahooSPBP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5077349359573526E-3"/>
                  <c:y val="-5.2287570935603739E-2"/>
                </c:manualLayout>
              </c:layout>
              <c:tx>
                <c:rich>
                  <a:bodyPr/>
                  <a:lstStyle/>
                  <a:p>
                    <a:fld id="{AD25D935-B8F0-4E4A-997C-3E3432CB0778}" type="VALUE">
                      <a:rPr lang="en-US">
                        <a:solidFill>
                          <a:srgbClr val="3B6529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Sheet1!$J$4:$J$6</c:f>
              <c:numCache>
                <c:formatCode>#,##0</c:formatCode>
                <c:ptCount val="3"/>
                <c:pt idx="0">
                  <c:v>360.87594109999998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F6-4D23-87B8-0061AD8FC47F}"/>
            </c:ext>
          </c:extLst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YDN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5077349359573318E-3"/>
                  <c:y val="-2.6143785467801869E-2"/>
                </c:manualLayout>
              </c:layout>
              <c:tx>
                <c:rich>
                  <a:bodyPr/>
                  <a:lstStyle/>
                  <a:p>
                    <a:fld id="{0800E684-690C-4E6E-921F-A2BA93CFC89B}" type="VALUE">
                      <a:rPr lang="en-US">
                        <a:solidFill>
                          <a:srgbClr val="0B525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4F6-4D23-87B8-0061AD8FC47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Sheet1!$K$4:$K$6</c:f>
              <c:numCache>
                <c:formatCode>#,##0</c:formatCode>
                <c:ptCount val="3"/>
                <c:pt idx="1">
                  <c:v>120.27891090000003</c:v>
                </c:pt>
                <c:pt idx="2">
                  <c:v>443.37423430000001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F6-4D23-87B8-0061AD8FC4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289913264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847682119205295E-2"/>
                  <c:y val="-2.6143785467801869E-2"/>
                </c:manualLayout>
              </c:layout>
              <c:tx>
                <c:rich>
                  <a:bodyPr/>
                  <a:lstStyle/>
                  <a:p>
                    <a:fld id="{925A3FA3-D36C-4D5A-A029-C077B6F1B5CD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038-4AFA-ADBC-B2C9C7516BA1}"/>
                </c:ext>
              </c:extLst>
            </c:dLbl>
            <c:dLbl>
              <c:idx val="1"/>
              <c:layout>
                <c:manualLayout>
                  <c:x val="7.3951434878587199E-2"/>
                  <c:y val="-2.8758164014582248E-2"/>
                </c:manualLayout>
              </c:layout>
              <c:tx>
                <c:rich>
                  <a:bodyPr/>
                  <a:lstStyle/>
                  <a:p>
                    <a:fld id="{218A2CAA-4339-488E-8420-E4BC4FEFA16A}" type="VALUE">
                      <a:rPr lang="en-US" dirty="0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0.00%</c:formatCode>
                <c:ptCount val="3"/>
                <c:pt idx="0">
                  <c:v>4.6873027124935701E-4</c:v>
                </c:pt>
                <c:pt idx="2" formatCode="0.0%">
                  <c:v>1.5977265845185815E-2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layout>
                <c:manualLayout>
                  <c:x val="6.0706401766004413E-2"/>
                  <c:y val="3.9215678201702804E-2"/>
                </c:manualLayout>
              </c:layout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0.00%</c:formatCode>
                <c:ptCount val="3"/>
                <c:pt idx="2" formatCode="0.0%">
                  <c:v>2.4879509405518782E-3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Sheet1!$A$3:$E$3</c15:f>
                <c15:dlblRangeCache>
                  <c:ptCount val="5"/>
                  <c:pt idx="0">
                    <c:v> </c:v>
                  </c:pt>
                  <c:pt idx="1">
                    <c:v>FB </c:v>
                  </c:pt>
                  <c:pt idx="2">
                    <c:v>LINE</c:v>
                  </c:pt>
                  <c:pt idx="3">
                    <c:v>PremiumView </c:v>
                  </c:pt>
                  <c:pt idx="4">
                    <c:v>Teads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PremiumView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112582781456854E-3"/>
                  <c:y val="2.6143785467800909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5.6291390728476824E-2"/>
                  <c:y val="7.8431356403404658E-3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2">
                  <c:v>2.1260145146490134E-3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245033112582781E-2"/>
                  <c:y val="-4.96731923888235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0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5.6291390728476741E-2"/>
                  <c:y val="-7.8431356403405612E-3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2" formatCode="0.00%">
                  <c:v>2.954084092547683E-4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Trueview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847682119205281E-2"/>
                  <c:y val="-7.8431356403405608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-1.1037527593818985E-3"/>
                  <c:y val="-2.6143785467801868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1.2182765602987543E-3</c:v>
                </c:pt>
                <c:pt idx="2">
                  <c:v>1.1655577131808351E-2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Tver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2">
                  <c:v>1.0227401658255227E-2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0706401766004413E-2"/>
                  <c:y val="2.87581640145820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62-4F50-AF59-554E93F7C6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0.0%</c:formatCode>
                <c:ptCount val="3"/>
                <c:pt idx="2" formatCode="0.00%">
                  <c:v>2.0304555286098183E-4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62-4F50-AF59-554E93F7C6DE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DV360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5.6291390728476824E-2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FA0811D2-8815-49F5-86DF-1F69F8659D0E}" type="VALUE">
                      <a:rPr lang="en-US">
                        <a:solidFill>
                          <a:srgbClr val="7E202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16-4A84-A5FF-1ED8C33D4B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0.0%</c:formatCode>
                <c:ptCount val="3"/>
                <c:pt idx="2">
                  <c:v>1.5978606901750018E-3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16-4A84-A5FF-1ED8C33D4B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19815403869217"/>
          <c:y val="0.92513222682677643"/>
          <c:w val="0.6051615650692671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4724086691196"/>
                  <c:y val="-1.5686271280681216E-2"/>
                </c:manualLayout>
              </c:layout>
              <c:tx>
                <c:rich>
                  <a:bodyPr/>
                  <a:lstStyle/>
                  <a:p>
                    <a:fld id="{AB5343E1-2A94-48EA-87A9-80F49F5D0CA0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52C-44B0-B09A-D586B16FD979}"/>
                </c:ext>
              </c:extLst>
            </c:dLbl>
            <c:dLbl>
              <c:idx val="1"/>
              <c:layout>
                <c:manualLayout>
                  <c:x val="0.10818563846297596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630F67CE-D2E6-486E-9D07-5021BE3B36D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</c:formatCode>
                <c:ptCount val="3"/>
                <c:pt idx="0">
                  <c:v>20.961151399999995</c:v>
                </c:pt>
                <c:pt idx="2">
                  <c:v>479.43011059999998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layout>
                <c:manualLayout>
                  <c:x val="0.13523204807871997"/>
                  <c:y val="1.5686271280681025E-2"/>
                </c:manualLayout>
              </c:layout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</c:formatCode>
                <c:ptCount val="3"/>
                <c:pt idx="2">
                  <c:v>75.917335000000008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FB </c:v>
                  </c:pt>
                  <c:pt idx="2">
                    <c:v>LINE</c:v>
                  </c:pt>
                  <c:pt idx="3">
                    <c:v>PremiumView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PremiumView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590557821550133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489187026454903"/>
                  <c:y val="1.0457514187120747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316336688046463"/>
                  <c:y val="0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</c:formatCode>
                <c:ptCount val="3"/>
                <c:pt idx="2">
                  <c:v>64.8732069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251884774486358"/>
                  <c:y val="-7.3202599309845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-4.5631055383203549E-3"/>
                  <c:y val="0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4405318843272621"/>
                  <c:y val="-1.045751418712074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F43DE6-7A21-4883-BFDC-5611DD27A881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</c:formatCode>
                <c:ptCount val="3"/>
                <c:pt idx="2">
                  <c:v>9.0140922000000003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Trueview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367790352701864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-3.5983792740738214E-3"/>
                  <c:y val="7.843135640340608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</c:formatCode>
                <c:ptCount val="3"/>
                <c:pt idx="0">
                  <c:v>54.480109499999998</c:v>
                </c:pt>
                <c:pt idx="2">
                  <c:v>355.65828060000001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Tver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4.631963851515211E-5"/>
                  <c:y val="-2.6143785467801868E-3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</c:formatCode>
                <c:ptCount val="3"/>
                <c:pt idx="2">
                  <c:v>312.07893419999999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11269337339893314"/>
                  <c:y val="2.87581640145820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1F-4396-AEC7-6D323DEA16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0</c:formatCode>
                <c:ptCount val="3"/>
                <c:pt idx="2">
                  <c:v>6.1957319999999996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1F-4396-AEC7-6D323DEA1655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DV360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1126933733989333"/>
                  <c:y val="-3.3986921108142429E-2"/>
                </c:manualLayout>
              </c:layout>
              <c:tx>
                <c:rich>
                  <a:bodyPr/>
                  <a:lstStyle/>
                  <a:p>
                    <a:fld id="{C7859143-0656-4DCB-BC32-835B55B23D7F}" type="VALUE">
                      <a:rPr lang="en-US">
                        <a:solidFill>
                          <a:srgbClr val="7E202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A35-4209-8CB7-6341891543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0</c:formatCode>
                <c:ptCount val="3"/>
                <c:pt idx="2">
                  <c:v>48.757121100000006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5-4209-8CB7-6341891543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Tweets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043950593095464"/>
                  <c:y val="-4.4444435295263277E-2"/>
                </c:manualLayout>
              </c:layout>
              <c:tx>
                <c:rich>
                  <a:bodyPr/>
                  <a:lstStyle/>
                  <a:p>
                    <a:fld id="{66DBB16F-491E-44A0-96F0-2FC1D8211F2F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E5-4C4B-B4F5-D57890FA3C20}"/>
                </c:ext>
              </c:extLst>
            </c:dLbl>
            <c:dLbl>
              <c:idx val="1"/>
              <c:layout>
                <c:manualLayout>
                  <c:x val="9.6916301123082638E-2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DFBAAB1A-958B-4C58-BFD3-0CC3BF36E0E7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DE5-4C4B-B4F5-D57890FA3C20}"/>
                </c:ext>
              </c:extLst>
            </c:dLbl>
            <c:dLbl>
              <c:idx val="2"/>
              <c:layout>
                <c:manualLayout>
                  <c:x val="9.015469871914647E-2"/>
                  <c:y val="-2.6143785467801772E-2"/>
                </c:manualLayout>
              </c:layout>
              <c:tx>
                <c:rich>
                  <a:bodyPr/>
                  <a:lstStyle/>
                  <a:p>
                    <a:fld id="{D799C43B-9B0A-4784-8554-DC1D637E1618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E5-4C4B-B4F5-D57890FA3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</c:formatCode>
                <c:ptCount val="3"/>
                <c:pt idx="0">
                  <c:v>248.36616099999995</c:v>
                </c:pt>
                <c:pt idx="1">
                  <c:v>154.31304060000011</c:v>
                </c:pt>
                <c:pt idx="2">
                  <c:v>335.04408160000003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Purchase Intent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7527289099675574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</c:formatCode>
                <c:ptCount val="3"/>
                <c:pt idx="0">
                  <c:v>6849.5318335000047</c:v>
                </c:pt>
                <c:pt idx="1">
                  <c:v>7188.7867611000011</c:v>
                </c:pt>
                <c:pt idx="2">
                  <c:v>7097.2308992999997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Tweets</c:v>
                  </c:pt>
                  <c:pt idx="2">
                    <c:v>Purchase Intent</c:v>
                  </c:pt>
                  <c:pt idx="3">
                    <c:v>Instore ID POS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Instore ID 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829592002071429"/>
                  <c:y val="1.830064982746131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263800279657028"/>
                  <c:y val="3.660129965492262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5.751632802916411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</c:formatCode>
                <c:ptCount val="3"/>
                <c:pt idx="0">
                  <c:v>813.72254869999995</c:v>
                </c:pt>
                <c:pt idx="1">
                  <c:v>302.30474559999999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Instore Sales Demo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2280365495667162"/>
                  <c:y val="5.228757093560373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0.11489187026454895"/>
                  <c:y val="-4.7929719669425136E-17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124990438810249"/>
                  <c:y val="1.3071892733900959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</c:formatCode>
                <c:ptCount val="3"/>
                <c:pt idx="0">
                  <c:v>1921.3378072000005</c:v>
                </c:pt>
                <c:pt idx="1">
                  <c:v>486.65226689999997</c:v>
                </c:pt>
                <c:pt idx="2">
                  <c:v>2405.1019305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Instore Rental Demo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7616024039359977E-3"/>
                  <c:y val="-2.6143785467801868E-3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3179587627438902"/>
                  <c:y val="-2.0915028374241494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718691606863747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7.6709580658196738E-3"/>
                  <c:y val="7.8431356403405612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</c:formatCode>
                <c:ptCount val="3"/>
                <c:pt idx="0">
                  <c:v>5205.8552768000018</c:v>
                </c:pt>
                <c:pt idx="1">
                  <c:v>1807.0266031999986</c:v>
                </c:pt>
                <c:pt idx="2">
                  <c:v>4559.1073489999999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Website PV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818563846297592"/>
                  <c:y val="-1.0457514187120747E-2"/>
                </c:manualLayout>
              </c:layout>
              <c:tx>
                <c:rich>
                  <a:bodyPr/>
                  <a:lstStyle/>
                  <a:p>
                    <a:fld id="{3E9D5F87-2C61-4478-9392-BFB93EF5EFCE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58-42E2-AF0F-FFD1CB22774F}"/>
                </c:ext>
              </c:extLst>
            </c:dLbl>
            <c:dLbl>
              <c:idx val="1"/>
              <c:layout>
                <c:manualLayout>
                  <c:x val="0.12621657820680537"/>
                  <c:y val="-6.2745085122724586E-2"/>
                </c:manualLayout>
              </c:layout>
              <c:tx>
                <c:rich>
                  <a:bodyPr/>
                  <a:lstStyle/>
                  <a:p>
                    <a:fld id="{A64090B8-CCEB-420C-9C21-F1D8FF9E4D9A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58-42E2-AF0F-FFD1CB22774F}"/>
                </c:ext>
              </c:extLst>
            </c:dLbl>
            <c:dLbl>
              <c:idx val="2"/>
              <c:layout>
                <c:manualLayout>
                  <c:x val="0.11273969303744845"/>
                  <c:y val="-2.6143785467801869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</c:formatCode>
                <c:ptCount val="3"/>
                <c:pt idx="0">
                  <c:v>1171.2982210999999</c:v>
                </c:pt>
                <c:pt idx="1">
                  <c:v>959.98233190000008</c:v>
                </c:pt>
                <c:pt idx="2">
                  <c:v>686.13208450000002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76923C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6528170497007566E-16"/>
                  <c:y val="-2.614378546780186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E5-4C4B-B4F5-D57890FA3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#,##0</c:formatCode>
                <c:ptCount val="3"/>
                <c:pt idx="0">
                  <c:v>14545.838462000002</c:v>
                </c:pt>
                <c:pt idx="1">
                  <c:v>8430.8312888</c:v>
                </c:pt>
                <c:pt idx="2">
                  <c:v>8383.8137234000023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5-4C4B-B4F5-D57890FA3C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Tweets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-1.8300649827461404E-2"/>
                </c:manualLayout>
              </c:layout>
              <c:tx>
                <c:rich>
                  <a:bodyPr/>
                  <a:lstStyle/>
                  <a:p>
                    <a:fld id="{B2EA48E4-340F-47C6-ACBC-03A127682C8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12D-4B54-9A85-9D4D6547E271}"/>
                </c:ext>
              </c:extLst>
            </c:dLbl>
            <c:dLbl>
              <c:idx val="1"/>
              <c:layout>
                <c:manualLayout>
                  <c:x val="5.6291390728476824E-2"/>
                  <c:y val="-2.8758164014582154E-2"/>
                </c:manualLayout>
              </c:layout>
              <c:tx>
                <c:rich>
                  <a:bodyPr/>
                  <a:lstStyle/>
                  <a:p>
                    <a:fld id="{DCEA7335-CA40-4092-8E47-44E07F8035C8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12D-4B54-9A85-9D4D6547E271}"/>
                </c:ext>
              </c:extLst>
            </c:dLbl>
            <c:dLbl>
              <c:idx val="2"/>
              <c:layout>
                <c:manualLayout>
                  <c:x val="5.6291390728476741E-2"/>
                  <c:y val="-4.1830056748483085E-2"/>
                </c:manualLayout>
              </c:layout>
              <c:tx>
                <c:rich>
                  <a:bodyPr/>
                  <a:lstStyle/>
                  <a:p>
                    <a:fld id="{98A4E6CD-581A-4BD0-AC05-7054D7A7E011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12D-4B54-9A85-9D4D6547E2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5.5539292247143261E-3</c:v>
                </c:pt>
                <c:pt idx="1">
                  <c:v>5.8660777237132256E-3</c:v>
                </c:pt>
                <c:pt idx="2">
                  <c:v>1.0980011850298224E-2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Purchase Intent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037527593818883E-3"/>
                  <c:y val="2.0915028374241494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0.0%</c:formatCode>
                <c:ptCount val="3"/>
                <c:pt idx="0">
                  <c:v>0.15316826927033261</c:v>
                </c:pt>
                <c:pt idx="1">
                  <c:v>0.27327555542841941</c:v>
                </c:pt>
                <c:pt idx="2">
                  <c:v>0.23258933274234778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Tweets</c:v>
                  </c:pt>
                  <c:pt idx="2">
                    <c:v>Purchase Intent</c:v>
                  </c:pt>
                  <c:pt idx="3">
                    <c:v>Instore ID POS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Instore ID 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3.9215678201702804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7395143487858721E-2"/>
                  <c:y val="6.0130706575944298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1.8196349397347881E-2</c:v>
                </c:pt>
                <c:pt idx="1">
                  <c:v>1.1491855302972705E-2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Instore Sales Demo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6291390728476824E-2"/>
                  <c:y val="2.352940692102168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5.739514348785868E-2"/>
                  <c:y val="1.3071892733900935E-2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6.2913907284768131E-2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0">
                  <c:v>4.2964686312305746E-2</c:v>
                </c:pt>
                <c:pt idx="1">
                  <c:v>1.8499668018702956E-2</c:v>
                </c:pt>
                <c:pt idx="2">
                  <c:v>7.8819621501605819E-2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Instore Rental Demo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112582781456954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-4.0470466992381434E-17"/>
                  <c:y val="-9.5859439338850273E-17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-1.1037527593819793E-3"/>
                  <c:y val="5.2287570935602781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0.11641260486146832</c:v>
                </c:pt>
                <c:pt idx="1">
                  <c:v>6.8692564555614635E-2</c:v>
                </c:pt>
                <c:pt idx="2">
                  <c:v>0.14941034767647637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Website PV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7395143487858721E-2"/>
                  <c:y val="-1.045751418712074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14D8283-75F1-4F29-A65F-F0E96658D9FD}" type="VALUE">
                      <a:rPr lang="en-US">
                        <a:solidFill>
                          <a:srgbClr val="7F7F7F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12D-4B54-9A85-9D4D6547E271}"/>
                </c:ext>
              </c:extLst>
            </c:dLbl>
            <c:dLbl>
              <c:idx val="1"/>
              <c:layout>
                <c:manualLayout>
                  <c:x val="5.4083885209712981E-2"/>
                  <c:y val="2.61437854678009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FD4BC9E-B866-409E-A7AD-F1D776B63014}" type="VALUE">
                      <a:rPr lang="en-US">
                        <a:solidFill>
                          <a:srgbClr val="7F7F7F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12D-4B54-9A85-9D4D6547E271}"/>
                </c:ext>
              </c:extLst>
            </c:dLbl>
            <c:dLbl>
              <c:idx val="2"/>
              <c:layout>
                <c:manualLayout>
                  <c:x val="5.518763796909492E-2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0">
                  <c:v>2.6192406384310918E-2</c:v>
                </c:pt>
                <c:pt idx="1">
                  <c:v>3.6492903972477765E-2</c:v>
                </c:pt>
                <c:pt idx="2">
                  <c:v>2.2485812561447206E-2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7692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0.0%</c:formatCode>
                <c:ptCount val="3"/>
                <c:pt idx="0">
                  <c:v>0.32527199762964282</c:v>
                </c:pt>
                <c:pt idx="1">
                  <c:v>0.32049081155629894</c:v>
                </c:pt>
                <c:pt idx="2">
                  <c:v>0.27475302233073345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D-4B54-9A85-9D4D6547E2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719125341120446E-2"/>
          <c:y val="0.92774660537355658"/>
          <c:w val="0.92699831395247778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Sheet1!$B$2:$B$7</c:f>
              <c:numCache>
                <c:formatCode>#,##0.0</c:formatCode>
                <c:ptCount val="6"/>
                <c:pt idx="0">
                  <c:v>49.255530689869254</c:v>
                </c:pt>
                <c:pt idx="1">
                  <c:v>8.0717499518481901</c:v>
                </c:pt>
                <c:pt idx="2">
                  <c:v>11.871794027520281</c:v>
                </c:pt>
                <c:pt idx="3">
                  <c:v>4.3855178229725125</c:v>
                </c:pt>
                <c:pt idx="4">
                  <c:v>82.736690200557163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Sheet1!$C$2:$C$7</c:f>
              <c:numCache>
                <c:formatCode>#,##0.0</c:formatCode>
                <c:ptCount val="6"/>
                <c:pt idx="0">
                  <c:v>120.57338960669249</c:v>
                </c:pt>
                <c:pt idx="2">
                  <c:v>18.081591577578504</c:v>
                </c:pt>
                <c:pt idx="3">
                  <c:v>4.5686345435854712</c:v>
                </c:pt>
                <c:pt idx="4">
                  <c:v>16.984000098366458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Sheet1!$D$2:$D$7</c:f>
              <c:numCache>
                <c:formatCode>#,##0.0</c:formatCode>
                <c:ptCount val="6"/>
                <c:pt idx="0">
                  <c:v>79.547391882581906</c:v>
                </c:pt>
                <c:pt idx="1">
                  <c:v>17.333233471577724</c:v>
                </c:pt>
                <c:pt idx="2">
                  <c:v>17.663147937744551</c:v>
                </c:pt>
                <c:pt idx="3">
                  <c:v>3.6191477748652017</c:v>
                </c:pt>
                <c:pt idx="4">
                  <c:v>15.258200083367587</c:v>
                </c:pt>
                <c:pt idx="5" formatCode="0.0">
                  <c:v>0.38652416958241054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  <c:max val="200"/>
        </c:scaling>
        <c:delete val="1"/>
        <c:axPos val="l"/>
        <c:numFmt formatCode="#,##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128.81439826660173</c:v>
                </c:pt>
                <c:pt idx="1">
                  <c:v>59.84055370702179</c:v>
                </c:pt>
                <c:pt idx="2">
                  <c:v>48.587858826310203</c:v>
                </c:pt>
                <c:pt idx="4">
                  <c:v>121.20742010062062</c:v>
                </c:pt>
                <c:pt idx="6" formatCode="#,##0.0">
                  <c:v>9.1024559718087712</c:v>
                </c:pt>
                <c:pt idx="7">
                  <c:v>308.99310756757762</c:v>
                </c:pt>
                <c:pt idx="8" formatCode="#,##0.0">
                  <c:v>14.435037643999999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20.019109524989553</c:v>
                </c:pt>
                <c:pt idx="1">
                  <c:v>161.85305249014385</c:v>
                </c:pt>
                <c:pt idx="2">
                  <c:v>70.770466041287676</c:v>
                </c:pt>
                <c:pt idx="3">
                  <c:v>77.864897151948909</c:v>
                </c:pt>
                <c:pt idx="4">
                  <c:v>27.464643742339497</c:v>
                </c:pt>
                <c:pt idx="5">
                  <c:v>329.13441562636638</c:v>
                </c:pt>
                <c:pt idx="9">
                  <c:v>20.784834859354891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Sheet1!$D$2:$D$11</c:f>
              <c:numCache>
                <c:formatCode>#,##0</c:formatCode>
                <c:ptCount val="10"/>
                <c:pt idx="1">
                  <c:v>66.26343828087775</c:v>
                </c:pt>
                <c:pt idx="2">
                  <c:v>69.903200676527888</c:v>
                </c:pt>
                <c:pt idx="3">
                  <c:v>56.952903213583873</c:v>
                </c:pt>
                <c:pt idx="4">
                  <c:v>236.52979679397862</c:v>
                </c:pt>
                <c:pt idx="6" formatCode="#,##0.0">
                  <c:v>10.317989612501977</c:v>
                </c:pt>
                <c:pt idx="7">
                  <c:v>161.86764460773938</c:v>
                </c:pt>
                <c:pt idx="9">
                  <c:v>55.907018008213875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  <c:max val="450"/>
        </c:scaling>
        <c:delete val="1"/>
        <c:axPos val="l"/>
        <c:numFmt formatCode="#,##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Incremental Sales</a:t>
            </a:r>
            <a:endParaRPr lang="en-GB" b="1" dirty="0"/>
          </a:p>
        </c:rich>
      </c:tx>
      <c:layout>
        <c:manualLayout>
          <c:xMode val="edge"/>
          <c:yMode val="edge"/>
          <c:x val="0.43222569298258912"/>
          <c:y val="4.088590199197065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2860419706287162E-2"/>
          <c:y val="0.28934590182125469"/>
          <c:w val="0.9742791605874257"/>
          <c:h val="0.503855430142557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Own Ad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Sheet1!$B$2:$D$2</c:f>
              <c:numCache>
                <c:formatCode>#,##0</c:formatCode>
                <c:ptCount val="3"/>
                <c:pt idx="0">
                  <c:v>13963.049689699994</c:v>
                </c:pt>
                <c:pt idx="1">
                  <c:v>6976.102961900001</c:v>
                </c:pt>
                <c:pt idx="2">
                  <c:v>7047.5699316999999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6-4683-BC9E-9FAC349F60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Non-Ad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Sheet1!$B$3:$D$3</c:f>
              <c:numCache>
                <c:formatCode>#,##0</c:formatCode>
                <c:ptCount val="3"/>
                <c:pt idx="0">
                  <c:v>30755.950310300006</c:v>
                </c:pt>
                <c:pt idx="1">
                  <c:v>19329.8970381</c:v>
                </c:pt>
                <c:pt idx="2">
                  <c:v>23466.4300683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6-4683-BC9E-9FAC349F606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Sheet1!$B$4:$D$4</c:f>
            </c:numRef>
          </c:val>
          <c:extLst>
            <c:ext xmlns:c16="http://schemas.microsoft.com/office/drawing/2014/chart" uri="{C3380CC4-5D6E-409C-BE32-E72D297353CC}">
              <c16:uniqueId val="{00000005-F8E6-4683-BC9E-9FAC349F60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870016"/>
        <c:axId val="118871552"/>
      </c:barChart>
      <c:catAx>
        <c:axId val="11887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552"/>
        <c:crosses val="autoZero"/>
        <c:auto val="1"/>
        <c:lblAlgn val="ctr"/>
        <c:lblOffset val="100"/>
        <c:noMultiLvlLbl val="0"/>
      </c:catAx>
      <c:valAx>
        <c:axId val="118871552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88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79509143457054"/>
          <c:y val="0.89660853788424133"/>
          <c:w val="0.34658421471873879"/>
          <c:h val="6.2438601532839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2471211372800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0.0">
                  <c:v>7.1228642449795379</c:v>
                </c:pt>
                <c:pt idx="4" formatCode="0.0">
                  <c:v>8.51702144244355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Sheet1!$C$2:$C$9</c:f>
              <c:numCache>
                <c:formatCode>#,##0.0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Sheet1!$D$2:$D$9</c:f>
              <c:numCache>
                <c:formatCode>#,##0.0</c:formatCode>
                <c:ptCount val="8"/>
                <c:pt idx="0">
                  <c:v>28.104237711392265</c:v>
                </c:pt>
                <c:pt idx="1">
                  <c:v>53.321683820805674</c:v>
                </c:pt>
                <c:pt idx="2">
                  <c:v>10.812200190673538</c:v>
                </c:pt>
                <c:pt idx="3">
                  <c:v>3.0796487152681706</c:v>
                </c:pt>
                <c:pt idx="4">
                  <c:v>23.329494416304403</c:v>
                </c:pt>
                <c:pt idx="5">
                  <c:v>10.115229153056712</c:v>
                </c:pt>
                <c:pt idx="6">
                  <c:v>2.0681947186125655</c:v>
                </c:pt>
                <c:pt idx="7">
                  <c:v>32.522750413601806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1291368637795769"/>
          <c:y val="4.4208526397537688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0.14652300111326436"/>
                  <c:y val="-0.114969440470592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3.9394223474524127E-2"/>
                  <c:y val="0.135264636507719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accent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accent5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accent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1.5015582305924747E-2"/>
                  <c:y val="0.102247601964857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1.5570988428614705E-2"/>
                  <c:y val="-0.1203950438953584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1713027532072861E-2"/>
                  <c:y val="-7.893293967394790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8.2170969966833991E-3"/>
                  <c:y val="0.12348101071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Sheet1!$A$2:$A$6</c:f>
              <c:numCache>
                <c:formatCode>#,##0</c:formatCode>
                <c:ptCount val="5"/>
                <c:pt idx="0">
                  <c:v>4420.5677242000002</c:v>
                </c:pt>
                <c:pt idx="1">
                  <c:v>299.77023349999996</c:v>
                </c:pt>
                <c:pt idx="2">
                  <c:v>8750.8173701999949</c:v>
                </c:pt>
                <c:pt idx="3">
                  <c:v>416.03386390000003</c:v>
                </c:pt>
                <c:pt idx="4">
                  <c:v>75.860512299999996</c:v>
                </c:pt>
              </c:numCache>
            </c:numRef>
          </c:xVal>
          <c:yVal>
            <c:numRef>
              <c:f>Sheet1!$B$2:$B$6</c:f>
              <c:numCache>
                <c:formatCode>0.0</c:formatCode>
                <c:ptCount val="5"/>
                <c:pt idx="0">
                  <c:v>49.255530689869254</c:v>
                </c:pt>
                <c:pt idx="1">
                  <c:v>4.385517909287139</c:v>
                </c:pt>
                <c:pt idx="2">
                  <c:v>82.736690200557163</c:v>
                </c:pt>
                <c:pt idx="3">
                  <c:v>11.871794270073259</c:v>
                </c:pt>
                <c:pt idx="4">
                  <c:v>8.0717499518481901</c:v>
                </c:pt>
              </c:numCache>
            </c:numRef>
          </c:yVal>
          <c:bubbleSize>
            <c:numRef>
              <c:f>Sheet1!$C$2:$C$6</c:f>
              <c:numCache>
                <c:formatCode>#,##0</c:formatCode>
                <c:ptCount val="5"/>
                <c:pt idx="0">
                  <c:v>89747641.78328529</c:v>
                </c:pt>
                <c:pt idx="1">
                  <c:v>68354579.709999934</c:v>
                </c:pt>
                <c:pt idx="2">
                  <c:v>105767070.79999998</c:v>
                </c:pt>
                <c:pt idx="3">
                  <c:v>35043890.959999993</c:v>
                </c:pt>
                <c:pt idx="4">
                  <c:v>9398273.3301383052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Sheet1!$F$2:$F$8</c15:f>
                <c15:dlblRangeCache>
                  <c:ptCount val="7"/>
                  <c:pt idx="0">
                    <c:v>Static</c:v>
                  </c:pt>
                  <c:pt idx="1">
                    <c:v>GAW</c:v>
                  </c:pt>
                  <c:pt idx="2">
                    <c:v>AFF</c:v>
                  </c:pt>
                  <c:pt idx="3">
                    <c:v>YSS</c:v>
                  </c:pt>
                  <c:pt idx="4">
                    <c:v>Video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rentals)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10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rentals 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9.977410277720037E-3"/>
                  <c:y val="-0.142968287888117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3.1009845089885441E-2"/>
                  <c:y val="-0.122324759733512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0.14557233143815573"/>
                  <c:y val="-0.132942716342354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8.3843783846386643E-3"/>
                  <c:y val="-2.7998847417525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4.5000062246228725E-2"/>
                  <c:y val="-0.171329136151781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8.2170969966833991E-3"/>
                  <c:y val="0.12348101071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Sheet1!$A$2:$A$6</c:f>
              <c:numCache>
                <c:formatCode>#,##0</c:formatCode>
                <c:ptCount val="5"/>
                <c:pt idx="0">
                  <c:v>5936.5364165999999</c:v>
                </c:pt>
                <c:pt idx="2">
                  <c:v>234.19801459999996</c:v>
                </c:pt>
                <c:pt idx="3">
                  <c:v>404.62227829999989</c:v>
                </c:pt>
                <c:pt idx="4">
                  <c:v>400.74627220000002</c:v>
                </c:pt>
              </c:numCache>
            </c:numRef>
          </c:xVal>
          <c:yVal>
            <c:numRef>
              <c:f>Sheet1!$B$2:$B$6</c:f>
              <c:numCache>
                <c:formatCode>0.0</c:formatCode>
                <c:ptCount val="5"/>
                <c:pt idx="0">
                  <c:v>120.57338960669249</c:v>
                </c:pt>
                <c:pt idx="2">
                  <c:v>4.5686346255172721</c:v>
                </c:pt>
                <c:pt idx="3">
                  <c:v>16.984000434166067</c:v>
                </c:pt>
                <c:pt idx="4">
                  <c:v>18.081591920488993</c:v>
                </c:pt>
              </c:numCache>
            </c:numRef>
          </c:yVal>
          <c:bubbleSize>
            <c:numRef>
              <c:f>Sheet1!$C$2:$C$6</c:f>
              <c:numCache>
                <c:formatCode>#,##0</c:formatCode>
                <c:ptCount val="5"/>
                <c:pt idx="0">
                  <c:v>49235875.643579729</c:v>
                </c:pt>
                <c:pt idx="2">
                  <c:v>51262145.870000161</c:v>
                </c:pt>
                <c:pt idx="3">
                  <c:v>23823732.215999991</c:v>
                </c:pt>
                <c:pt idx="4">
                  <c:v>22163218.479999986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Sheet1!$F$2:$F$8</c15:f>
                <c15:dlblRangeCache>
                  <c:ptCount val="7"/>
                  <c:pt idx="0">
                    <c:v>Static</c:v>
                  </c:pt>
                  <c:pt idx="1">
                    <c:v>Video</c:v>
                  </c:pt>
                  <c:pt idx="2">
                    <c:v>GAW</c:v>
                  </c:pt>
                  <c:pt idx="3">
                    <c:v>AFF</c:v>
                  </c:pt>
                  <c:pt idx="4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rentals)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4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rentals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3.1980414695693279E-3"/>
                  <c:y val="2.78246813587862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0.10886478723295896"/>
                  <c:y val="-0.1419239529257803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EAB68B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1.0137552847991314E-2"/>
                  <c:y val="-9.93440994413237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3.1141976857229411E-2"/>
                  <c:y val="0.100795850703090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2.4638000454963366E-2"/>
                  <c:y val="-0.151729942959513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2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3.0111518834388395E-2"/>
                  <c:y val="-0.145307845122722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rgbClr val="5C702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5C702C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rgbClr val="5C702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Sheet1!$A$2:$A$8</c:f>
              <c:numCache>
                <c:formatCode>#,##0</c:formatCode>
                <c:ptCount val="6"/>
                <c:pt idx="0">
                  <c:v>5162.6163860000006</c:v>
                </c:pt>
                <c:pt idx="1">
                  <c:v>88.120387600000001</c:v>
                </c:pt>
                <c:pt idx="2">
                  <c:v>1352.0766667</c:v>
                </c:pt>
                <c:pt idx="3">
                  <c:v>74.739341500000009</c:v>
                </c:pt>
                <c:pt idx="4">
                  <c:v>215.81360239999998</c:v>
                </c:pt>
                <c:pt idx="5">
                  <c:v>154.20354749999998</c:v>
                </c:pt>
              </c:numCache>
            </c:numRef>
          </c:xVal>
          <c:yVal>
            <c:numRef>
              <c:f>Sheet1!$B$2:$B$8</c:f>
              <c:numCache>
                <c:formatCode>0.0</c:formatCode>
                <c:ptCount val="6"/>
                <c:pt idx="0">
                  <c:v>79.547391882581906</c:v>
                </c:pt>
                <c:pt idx="1">
                  <c:v>0.38652416958241054</c:v>
                </c:pt>
                <c:pt idx="2">
                  <c:v>17.333233471577724</c:v>
                </c:pt>
                <c:pt idx="3">
                  <c:v>3.6191477748652017</c:v>
                </c:pt>
                <c:pt idx="4">
                  <c:v>15.258200083367587</c:v>
                </c:pt>
                <c:pt idx="5">
                  <c:v>17.663147937744551</c:v>
                </c:pt>
              </c:numCache>
            </c:numRef>
          </c:yVal>
          <c:bubbleSize>
            <c:numRef>
              <c:f>Sheet1!$C$2:$C$8</c:f>
              <c:numCache>
                <c:formatCode>#,##0</c:formatCode>
                <c:ptCount val="6"/>
                <c:pt idx="0">
                  <c:v>64899882.495461583</c:v>
                </c:pt>
                <c:pt idx="1">
                  <c:v>227981571.48931387</c:v>
                </c:pt>
                <c:pt idx="2">
                  <c:v>78004872.484818026</c:v>
                </c:pt>
                <c:pt idx="3">
                  <c:v>20651088.639999989</c:v>
                </c:pt>
                <c:pt idx="4">
                  <c:v>14144106.199999999</c:v>
                </c:pt>
                <c:pt idx="5">
                  <c:v>8730241.5200000089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Sheet1!$F$2:$F$9</c15:f>
                <c15:dlblRangeCache>
                  <c:ptCount val="7"/>
                  <c:pt idx="0">
                    <c:v>Static</c:v>
                  </c:pt>
                  <c:pt idx="1">
                    <c:v>TV</c:v>
                  </c:pt>
                  <c:pt idx="2">
                    <c:v>Video</c:v>
                  </c:pt>
                  <c:pt idx="3">
                    <c:v>GAW</c:v>
                  </c:pt>
                  <c:pt idx="4">
                    <c:v>AFF</c:v>
                  </c:pt>
                  <c:pt idx="5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rentals)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1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rentals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86B356"/>
              </a:solidFill>
              <a:ln>
                <a:solidFill>
                  <a:srgbClr val="86B3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7"/>
            <c:invertIfNegative val="0"/>
            <c:bubble3D val="1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3A1-4C01-9F82-9512D211639E}"/>
              </c:ext>
            </c:extLst>
          </c:dPt>
          <c:dPt>
            <c:idx val="8"/>
            <c:invertIfNegative val="0"/>
            <c:bubble3D val="1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Lbls>
            <c:dLbl>
              <c:idx val="0"/>
              <c:layout>
                <c:manualLayout>
                  <c:x val="-0.1022055725087456"/>
                  <c:y val="-7.017128460255195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9.7142784926453254E-3"/>
                  <c:y val="5.406797899689599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1.8608887327912757E-2"/>
                  <c:y val="-0.149742024792869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83AE5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83AE55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83AE5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2.8746440175904071E-2"/>
                  <c:y val="-0.123194928637110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E5ACA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E5ACAC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E5ACA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0670120263486396E-3"/>
                  <c:y val="-0.140530403992503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0.1267961337924213"/>
                  <c:y val="-0.136908190897464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5.9888417033131724E-3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0.14612773756084568"/>
                  <c:y val="-0.16519319976339872"/>
                </c:manualLayout>
              </c:layout>
              <c:tx>
                <c:rich>
                  <a:bodyPr/>
                  <a:lstStyle/>
                  <a:p>
                    <a:fld id="{08ED33F3-42E6-46D1-9A32-41F1A73BFAED}" type="CELLRANGE">
                      <a:rPr lang="en-US" b="1">
                        <a:solidFill>
                          <a:srgbClr val="A95209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A95209"/>
                        </a:solidFill>
                      </a:rPr>
                      <a:t>
</a:t>
                    </a:r>
                    <a:fld id="{1D01CA4F-6F13-42FA-AA49-733537344576}" type="YVALUE">
                      <a:rPr lang="en-US" b="1" baseline="0">
                        <a:solidFill>
                          <a:srgbClr val="A95209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A95209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0.14373220087952038"/>
                  <c:y val="-0.18759227769741893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>
                        <a:solidFill>
                          <a:srgbClr val="0C2C71"/>
                        </a:solidFill>
                      </a:rPr>
                      <a:pPr/>
                      <a:t>[CELLRANGE]</a:t>
                    </a:fld>
                    <a:r>
                      <a:rPr lang="en-US" baseline="0" dirty="0">
                        <a:solidFill>
                          <a:srgbClr val="0C2C71"/>
                        </a:solidFill>
                      </a:rPr>
                      <a:t>
</a:t>
                    </a:r>
                    <a:fld id="{C2BE56A5-988A-402E-AEAF-6E23D2A44DD5}" type="YVALUE">
                      <a:rPr lang="en-US" baseline="0">
                        <a:solidFill>
                          <a:srgbClr val="0C2C71"/>
                        </a:solidFill>
                      </a:rPr>
                      <a:pPr/>
                      <a:t>[Y VALUE]</a:t>
                    </a:fld>
                    <a:endParaRPr lang="en-US" baseline="0" dirty="0">
                      <a:solidFill>
                        <a:srgbClr val="0C2C7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Sheet1!$A$2:$A$12</c:f>
              <c:numCache>
                <c:formatCode>#,##0</c:formatCode>
                <c:ptCount val="10"/>
                <c:pt idx="0">
                  <c:v>832.74423279999996</c:v>
                </c:pt>
                <c:pt idx="1">
                  <c:v>423.77382009999997</c:v>
                </c:pt>
                <c:pt idx="2">
                  <c:v>1259.7421418000004</c:v>
                </c:pt>
                <c:pt idx="3">
                  <c:v>433.40408709999997</c:v>
                </c:pt>
                <c:pt idx="5">
                  <c:v>169.78027280000003</c:v>
                </c:pt>
                <c:pt idx="6">
                  <c:v>940.24722850000001</c:v>
                </c:pt>
                <c:pt idx="8">
                  <c:v>360.87594109999998</c:v>
                </c:pt>
              </c:numCache>
            </c:numRef>
          </c:xVal>
          <c:yVal>
            <c:numRef>
              <c:f>Sheet1!$B$2:$B$12</c:f>
              <c:numCache>
                <c:formatCode>0.0</c:formatCode>
                <c:ptCount val="10"/>
                <c:pt idx="0">
                  <c:v>128.81439826660173</c:v>
                </c:pt>
                <c:pt idx="1">
                  <c:v>59.84055370702179</c:v>
                </c:pt>
                <c:pt idx="2">
                  <c:v>48.587858826310203</c:v>
                </c:pt>
                <c:pt idx="3">
                  <c:v>121.20742010062062</c:v>
                </c:pt>
                <c:pt idx="5">
                  <c:v>9.1024559718087712</c:v>
                </c:pt>
                <c:pt idx="6">
                  <c:v>308.99310756757762</c:v>
                </c:pt>
                <c:pt idx="8">
                  <c:v>14.435037643999999</c:v>
                </c:pt>
              </c:numCache>
            </c:numRef>
          </c:yVal>
          <c:bubbleSize>
            <c:numRef>
              <c:f>Sheet1!$C$2:$C$12</c:f>
              <c:numCache>
                <c:formatCode>#,##0</c:formatCode>
                <c:ptCount val="10"/>
                <c:pt idx="0">
                  <c:v>6464682.8615889996</c:v>
                </c:pt>
                <c:pt idx="1">
                  <c:v>7081716.2249999978</c:v>
                </c:pt>
                <c:pt idx="2">
                  <c:v>25927097.267308537</c:v>
                </c:pt>
                <c:pt idx="3">
                  <c:v>3575722.4000000046</c:v>
                </c:pt>
                <c:pt idx="5">
                  <c:v>18652138.865139998</c:v>
                </c:pt>
                <c:pt idx="6">
                  <c:v>3042939.1642477503</c:v>
                </c:pt>
                <c:pt idx="8">
                  <c:v>25000000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Sheet1!$F$2:$F$12</c15:f>
                <c15:dlblRangeCache>
                  <c:ptCount val="10"/>
                  <c:pt idx="0">
                    <c:v>DV360 </c:v>
                  </c:pt>
                  <c:pt idx="1">
                    <c:v>FB </c:v>
                  </c:pt>
                  <c:pt idx="2">
                    <c:v>GDN </c:v>
                  </c:pt>
                  <c:pt idx="3">
                    <c:v>Others </c:v>
                  </c:pt>
                  <c:pt idx="4">
                    <c:v>smartnews </c:v>
                  </c:pt>
                  <c:pt idx="5">
                    <c:v>Teads </c:v>
                  </c:pt>
                  <c:pt idx="6">
                    <c:v>TW </c:v>
                  </c:pt>
                  <c:pt idx="7">
                    <c:v>YDN </c:v>
                  </c:pt>
                  <c:pt idx="8">
                    <c:v>YahooSPBP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rentals)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in val="-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rentals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8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rgbClr val="EAB68B"/>
              </a:solidFill>
              <a:ln>
                <a:solidFill>
                  <a:srgbClr val="EAB68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1.5175724876195848E-2"/>
                  <c:y val="-4.217243718502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7.2931737013078882E-2"/>
                  <c:y val="-0.175522569826810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95D253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7.7299536020383613E-2"/>
                  <c:y val="-0.149742024792869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0.15211657926415906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FC00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7701869235386193E-2"/>
                  <c:y val="-7.0533285448690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3B6B6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0.15793811064965069"/>
                  <c:y val="-4.17121096778787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5.9888417033131724E-3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4.3119660263856129E-2"/>
                  <c:y val="-0.15959343027989367"/>
                </c:manualLayout>
              </c:layout>
              <c:tx>
                <c:rich>
                  <a:bodyPr/>
                  <a:lstStyle/>
                  <a:p>
                    <a:fld id="{314CC03C-3C3F-4114-A595-FA75ADB3377F}" type="CELLRANGE">
                      <a:rPr lang="en-US" b="1">
                        <a:solidFill>
                          <a:srgbClr val="425886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425886"/>
                        </a:solidFill>
                      </a:rPr>
                      <a:t>
</a:t>
                    </a:r>
                    <a:fld id="{48BA41A8-9664-45C2-AAD9-B71D138C35C1}" type="YVALUE">
                      <a:rPr lang="en-US" b="1" baseline="0">
                        <a:solidFill>
                          <a:srgbClr val="425886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425886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0.10181030895632694"/>
                  <c:y val="-0.13719435234587352"/>
                </c:manualLayout>
              </c:layout>
              <c:tx>
                <c:rich>
                  <a:bodyPr/>
                  <a:lstStyle/>
                  <a:p>
                    <a:fld id="{6FF38F9F-05D6-44EF-88A3-95E80F13F982}" type="CELLRANGE">
                      <a:rPr lang="en-US" b="1">
                        <a:solidFill>
                          <a:srgbClr val="FF0000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A1B7855F-FAE9-4C00-BE2A-9F3793B26E76}" type="YVALUE">
                      <a:rPr lang="en-US" b="1" baseline="0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FF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9.8217003934338923E-2"/>
                  <c:y val="-1.3999423708762603E-2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 b="1">
                        <a:solidFill>
                          <a:srgbClr val="EAB68B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EAB68B"/>
                        </a:solidFill>
                      </a:rPr>
                      <a:t>
</a:t>
                    </a:r>
                    <a:fld id="{C2BE56A5-988A-402E-AEAF-6E23D2A44DD5}" type="YVALUE">
                      <a:rPr lang="en-US" b="1" baseline="0">
                        <a:solidFill>
                          <a:srgbClr val="EAB68B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EAB68B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</c:formatCode>
                <c:ptCount val="10"/>
                <c:pt idx="0">
                  <c:v>2671.5534059000001</c:v>
                </c:pt>
                <c:pt idx="1">
                  <c:v>863.17853819999993</c:v>
                </c:pt>
                <c:pt idx="2">
                  <c:v>583.17910030000019</c:v>
                </c:pt>
                <c:pt idx="3">
                  <c:v>1646.3552157999998</c:v>
                </c:pt>
                <c:pt idx="7">
                  <c:v>120.27891090000003</c:v>
                </c:pt>
                <c:pt idx="8">
                  <c:v>26.685525800000001</c:v>
                </c:pt>
                <c:pt idx="9">
                  <c:v>25.305719700000001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0">
                  <c:v>161.85305249014385</c:v>
                </c:pt>
                <c:pt idx="1">
                  <c:v>70.770466041287676</c:v>
                </c:pt>
                <c:pt idx="2">
                  <c:v>77.864897151948909</c:v>
                </c:pt>
                <c:pt idx="3">
                  <c:v>329.13441562636638</c:v>
                </c:pt>
                <c:pt idx="7">
                  <c:v>20.784834859354891</c:v>
                </c:pt>
                <c:pt idx="8">
                  <c:v>20.019109524989553</c:v>
                </c:pt>
                <c:pt idx="9">
                  <c:v>27.464643742339497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0">
                  <c:v>16506042.764084948</c:v>
                </c:pt>
                <c:pt idx="1">
                  <c:v>12196875.144165637</c:v>
                </c:pt>
                <c:pt idx="2">
                  <c:v>7489627.8250000048</c:v>
                </c:pt>
                <c:pt idx="3">
                  <c:v>5002075.5582999969</c:v>
                </c:pt>
                <c:pt idx="7">
                  <c:v>5786859.1073199986</c:v>
                </c:pt>
                <c:pt idx="8">
                  <c:v>1333002.6376392448</c:v>
                </c:pt>
                <c:pt idx="9">
                  <c:v>921392.60706989258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FB </c:v>
                  </c:pt>
                  <c:pt idx="1">
                    <c:v>GDN </c:v>
                  </c:pt>
                  <c:pt idx="2">
                    <c:v>LINE </c:v>
                  </c:pt>
                  <c:pt idx="3">
                    <c:v>smartnews </c:v>
                  </c:pt>
                  <c:pt idx="4">
                    <c:v>Teads </c:v>
                  </c:pt>
                  <c:pt idx="5">
                    <c:v>TW </c:v>
                  </c:pt>
                  <c:pt idx="6">
                    <c:v>YahooSPBP </c:v>
                  </c:pt>
                  <c:pt idx="7">
                    <c:v>YDN </c:v>
                  </c:pt>
                  <c:pt idx="8">
                    <c:v>DV360 </c:v>
                  </c:pt>
                  <c:pt idx="9">
                    <c:v>Others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rentals)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rentals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95D253"/>
              </a:solidFill>
              <a:ln>
                <a:solidFill>
                  <a:srgbClr val="95D25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7"/>
            <c:invertIfNegative val="0"/>
            <c:bubble3D val="1"/>
            <c:spPr>
              <a:solidFill>
                <a:srgbClr val="D1E2AE"/>
              </a:solidFill>
              <a:ln>
                <a:solidFill>
                  <a:srgbClr val="D1E2A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3A1-4C01-9F82-9512D211639E}"/>
              </c:ext>
            </c:extLst>
          </c:dPt>
          <c:dPt>
            <c:idx val="8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1.99667982388467E-2"/>
                  <c:y val="5.425603424766105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4.65894159530671E-3"/>
                  <c:y val="-0.1195248749917601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71CD8F1-9B1A-4C27-BCE1-12CF5F1229F8}" type="CELLRANGE">
                      <a:rPr lang="en-US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r>
                      <a:rPr lang="en-US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
</a:t>
                    </a:r>
                    <a:fld id="{8FA6FA5F-F9E4-4D03-BA04-C3AD340B0057}" type="YVALUE">
                      <a:rPr lang="en-US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US" baseline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7.8289722619487301E-3"/>
                  <c:y val="0.1302464493823829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5E77B8-5F9C-442C-A490-94008C385F88}" type="CELLRANGE">
                      <a:rPr lang="en-US">
                        <a:solidFill>
                          <a:srgbClr val="74A34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r>
                      <a:rPr lang="en-US" baseline="0" dirty="0">
                        <a:solidFill>
                          <a:srgbClr val="74A340"/>
                        </a:solidFill>
                      </a:rPr>
                      <a:t>
</a:t>
                    </a:r>
                    <a:fld id="{AE468C3C-B400-4961-A3EF-323B44E21D0B}" type="YVALUE">
                      <a:rPr lang="en-US" baseline="0">
                        <a:solidFill>
                          <a:srgbClr val="74A34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US" baseline="0" dirty="0">
                      <a:solidFill>
                        <a:srgbClr val="74A34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1.0779915065964027E-2"/>
                  <c:y val="-1.1199538967010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A06934-E342-491D-9093-7C910CF19A09}" type="CELLRANGE">
                      <a:rPr lang="en-US" baseline="0" dirty="0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r>
                      <a:rPr lang="en-US" baseline="0" dirty="0">
                        <a:solidFill>
                          <a:srgbClr val="EAB68B"/>
                        </a:solidFill>
                      </a:rPr>
                      <a:t>
</a:t>
                    </a:r>
                    <a:fld id="{33105477-084E-46EC-812F-B1667012C4CB}" type="YVALUE">
                      <a:rPr lang="en-US" baseline="0" dirty="0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US" baseline="0" dirty="0">
                      <a:solidFill>
                        <a:srgbClr val="EAB68B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3.901122054291542E-2"/>
                  <c:y val="-8.73325938992054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7.7687631825251804E-2"/>
                  <c:y val="-4.17121096778787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01174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97EFED0-ECE2-4C25-BC2A-96F3BCA0271F}" type="CELLRANGE">
                      <a:rPr lang="en-US">
                        <a:solidFill>
                          <a:srgbClr val="011744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01174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r>
                      <a:rPr lang="en-US" baseline="0" dirty="0">
                        <a:solidFill>
                          <a:srgbClr val="011744"/>
                        </a:solidFill>
                      </a:rPr>
                      <a:t>
</a:t>
                    </a:r>
                    <a:fld id="{661AFDA3-2257-458B-ADB3-08B4F1BE2027}" type="YVALUE">
                      <a:rPr lang="en-US" baseline="0">
                        <a:solidFill>
                          <a:srgbClr val="011744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01174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US" baseline="0" dirty="0">
                      <a:solidFill>
                        <a:srgbClr val="011744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01174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3.1141976857229411E-2"/>
                  <c:y val="5.03979253515453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A7C82B0-B662-4D8E-834D-FAF46547D3AF}" type="CELLRANGE">
                      <a:rPr lang="en-US" baseline="0" dirty="0">
                        <a:solidFill>
                          <a:srgbClr val="B0BF9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r>
                      <a:rPr lang="en-US" baseline="0" dirty="0">
                        <a:solidFill>
                          <a:srgbClr val="B0BF92"/>
                        </a:solidFill>
                      </a:rPr>
                      <a:t>
</a:t>
                    </a:r>
                    <a:fld id="{1B3E3D4E-E74B-45DC-AA43-55CBC1DA41FE}" type="YVALUE">
                      <a:rPr lang="en-US" baseline="0" dirty="0">
                        <a:solidFill>
                          <a:srgbClr val="B0BF9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US" baseline="0" dirty="0">
                      <a:solidFill>
                        <a:srgbClr val="B0BF92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4.3917665150349094E-17"/>
                  <c:y val="-5.5997694835050928E-3"/>
                </c:manualLayout>
              </c:layout>
              <c:tx>
                <c:rich>
                  <a:bodyPr/>
                  <a:lstStyle/>
                  <a:p>
                    <a:endParaRPr lang="en-US" b="1" baseline="0" dirty="0">
                      <a:solidFill>
                        <a:srgbClr val="D1E2AE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5.1504038648494795E-2"/>
                  <c:y val="-0.12039504389535839"/>
                </c:manualLayout>
              </c:layout>
              <c:tx>
                <c:rich>
                  <a:bodyPr/>
                  <a:lstStyle/>
                  <a:p>
                    <a:fld id="{0FA79C18-093A-4331-9B52-F608A272E290}" type="CELLRANGE">
                      <a:rPr lang="en-US" b="1" baseline="0" dirty="0">
                        <a:solidFill>
                          <a:schemeClr val="tx2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chemeClr val="tx2"/>
                        </a:solidFill>
                      </a:rPr>
                      <a:t>
</a:t>
                    </a:r>
                    <a:fld id="{D1A94E57-3BFC-466F-B7CA-F25FC5A130E2}" type="YVALUE">
                      <a:rPr lang="en-US" b="1" baseline="0" dirty="0">
                        <a:solidFill>
                          <a:schemeClr val="tx2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chemeClr val="tx2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0.0</c:formatCode>
                <c:ptCount val="10"/>
                <c:pt idx="1">
                  <c:v>2057.6282497000002</c:v>
                </c:pt>
                <c:pt idx="2">
                  <c:v>660.4139414</c:v>
                </c:pt>
                <c:pt idx="3">
                  <c:v>795.30991259999996</c:v>
                </c:pt>
                <c:pt idx="5">
                  <c:v>6.6293449999999998</c:v>
                </c:pt>
                <c:pt idx="6">
                  <c:v>755.01603660000001</c:v>
                </c:pt>
                <c:pt idx="8">
                  <c:v>444.24466640000003</c:v>
                </c:pt>
                <c:pt idx="9">
                  <c:v>443.37423430000001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1">
                  <c:v>66.26343828087775</c:v>
                </c:pt>
                <c:pt idx="2">
                  <c:v>69.903200676527888</c:v>
                </c:pt>
                <c:pt idx="3">
                  <c:v>236.52979679397862</c:v>
                </c:pt>
                <c:pt idx="5">
                  <c:v>10.317989612501977</c:v>
                </c:pt>
                <c:pt idx="6">
                  <c:v>161.86764460773938</c:v>
                </c:pt>
                <c:pt idx="8">
                  <c:v>56.952903213583873</c:v>
                </c:pt>
                <c:pt idx="9">
                  <c:v>55.907018008213875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1">
                  <c:v>31052240.920220844</c:v>
                </c:pt>
                <c:pt idx="2">
                  <c:v>9447549.3970014155</c:v>
                </c:pt>
                <c:pt idx="3">
                  <c:v>3362408.9792489363</c:v>
                </c:pt>
                <c:pt idx="5">
                  <c:v>642503.55437142856</c:v>
                </c:pt>
                <c:pt idx="6">
                  <c:v>4664403.6764089689</c:v>
                </c:pt>
                <c:pt idx="8">
                  <c:v>7800211.0750000002</c:v>
                </c:pt>
                <c:pt idx="9">
                  <c:v>7930564.8932099957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DV360 </c:v>
                  </c:pt>
                  <c:pt idx="1">
                    <c:v>FB </c:v>
                  </c:pt>
                  <c:pt idx="2">
                    <c:v>GDN </c:v>
                  </c:pt>
                  <c:pt idx="3">
                    <c:v>Others </c:v>
                  </c:pt>
                  <c:pt idx="4">
                    <c:v>smartnews </c:v>
                  </c:pt>
                  <c:pt idx="5">
                    <c:v>Teads </c:v>
                  </c:pt>
                  <c:pt idx="6">
                    <c:v>TW </c:v>
                  </c:pt>
                  <c:pt idx="7">
                    <c:v>YahooSPBP </c:v>
                  </c:pt>
                  <c:pt idx="8">
                    <c:v>LINE </c:v>
                  </c:pt>
                  <c:pt idx="9">
                    <c:v>YDN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rentals)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rentals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rgbClr val="00B050"/>
              </a:solidFill>
              <a:ln>
                <a:solidFill>
                  <a:srgbClr val="01AB4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7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3A1-4C01-9F82-9512D211639E}"/>
              </c:ext>
            </c:extLst>
          </c:dPt>
          <c:dPt>
            <c:idx val="8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1.1582419854208015E-2"/>
                  <c:y val="-5.773935542244080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5.1371906881150821E-2"/>
                  <c:y val="-6.9126949640214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6.1728547591768858E-2"/>
                  <c:y val="0.1358462188658879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5B739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5B739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5B739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8.6239320527712229E-2"/>
                  <c:y val="-9.51960812195856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1.5055853729662031E-2"/>
                  <c:y val="-0.109731671833225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3B6B6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0.15793811064965069"/>
                  <c:y val="-4.17121096778787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rgbClr val="45A1BA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45A1BA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rgbClr val="45A1BA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-7.9052710483736188E-2"/>
                  <c:y val="8.67964269943280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7.6657173802410869E-2"/>
                  <c:y val="-9.2396196477833176E-2"/>
                </c:manualLayout>
              </c:layout>
              <c:tx>
                <c:rich>
                  <a:bodyPr/>
                  <a:lstStyle/>
                  <a:p>
                    <a:fld id="{314CC03C-3C3F-4114-A595-FA75ADB3377F}" type="CELLRANGE">
                      <a:rPr lang="en-US" b="1">
                        <a:solidFill>
                          <a:srgbClr val="FF0000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48BA41A8-9664-45C2-AAD9-B71D138C35C1}" type="YVALUE">
                      <a:rPr lang="en-US" b="1" baseline="0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FF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9.8217003934338923E-2"/>
                  <c:y val="-6.9997118543813019E-2"/>
                </c:manualLayout>
              </c:layout>
              <c:tx>
                <c:rich>
                  <a:bodyPr/>
                  <a:lstStyle/>
                  <a:p>
                    <a:fld id="{6FF38F9F-05D6-44EF-88A3-95E80F13F982}" type="CELLRANGE">
                      <a:rPr lang="en-US" b="1">
                        <a:solidFill>
                          <a:srgbClr val="E5ACAC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E5ACAC"/>
                        </a:solidFill>
                      </a:rPr>
                      <a:t>
</a:t>
                    </a:r>
                    <a:fld id="{A1B7855F-FAE9-4C00-BE2A-9F3793B26E76}" type="YVALUE">
                      <a:rPr lang="en-US" b="1" baseline="0">
                        <a:solidFill>
                          <a:srgbClr val="E5ACAC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E5ACAC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9.8217003934338923E-2"/>
                  <c:y val="-1.3999423708762603E-2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 b="1">
                        <a:solidFill>
                          <a:srgbClr val="FF0000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C2BE56A5-988A-402E-AEAF-6E23D2A44DD5}" type="YVALUE">
                      <a:rPr lang="en-US" b="1" baseline="0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FF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</c:formatCode>
                <c:ptCount val="10"/>
                <c:pt idx="0">
                  <c:v>479.43011059999998</c:v>
                </c:pt>
                <c:pt idx="1">
                  <c:v>76.069196700000006</c:v>
                </c:pt>
                <c:pt idx="2">
                  <c:v>64.873205800000008</c:v>
                </c:pt>
                <c:pt idx="3">
                  <c:v>9.0140919000000004</c:v>
                </c:pt>
                <c:pt idx="4">
                  <c:v>355.65828060000001</c:v>
                </c:pt>
                <c:pt idx="5">
                  <c:v>312.07892809999998</c:v>
                </c:pt>
                <c:pt idx="6">
                  <c:v>6.1957319000000002</c:v>
                </c:pt>
                <c:pt idx="7">
                  <c:v>48.757121100000006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0">
                  <c:v>28.104237711392265</c:v>
                </c:pt>
                <c:pt idx="1">
                  <c:v>53.321683820805674</c:v>
                </c:pt>
                <c:pt idx="2">
                  <c:v>10.812200190673538</c:v>
                </c:pt>
                <c:pt idx="3">
                  <c:v>3.0796487152681706</c:v>
                </c:pt>
                <c:pt idx="4">
                  <c:v>23.329494416304403</c:v>
                </c:pt>
                <c:pt idx="5">
                  <c:v>10.115229153056712</c:v>
                </c:pt>
                <c:pt idx="6">
                  <c:v>2.0681947186125655</c:v>
                </c:pt>
                <c:pt idx="7">
                  <c:v>32.522750413601806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0">
                  <c:v>17058997.135000013</c:v>
                </c:pt>
                <c:pt idx="1">
                  <c:v>1426609.050000001</c:v>
                </c:pt>
                <c:pt idx="2">
                  <c:v>6000000.4306208445</c:v>
                </c:pt>
                <c:pt idx="3">
                  <c:v>2926987.0473571429</c:v>
                </c:pt>
                <c:pt idx="4">
                  <c:v>15245005.924836472</c:v>
                </c:pt>
                <c:pt idx="5">
                  <c:v>30852383.408999998</c:v>
                </c:pt>
                <c:pt idx="6">
                  <c:v>2995719.8150841258</c:v>
                </c:pt>
                <c:pt idx="7">
                  <c:v>1499169.6729194401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FB </c:v>
                  </c:pt>
                  <c:pt idx="1">
                    <c:v>LINE </c:v>
                  </c:pt>
                  <c:pt idx="2">
                    <c:v>PremiumView </c:v>
                  </c:pt>
                  <c:pt idx="3">
                    <c:v>Teads </c:v>
                  </c:pt>
                  <c:pt idx="4">
                    <c:v>Trueview </c:v>
                  </c:pt>
                  <c:pt idx="5">
                    <c:v>Tver </c:v>
                  </c:pt>
                  <c:pt idx="6">
                    <c:v>TW </c:v>
                  </c:pt>
                  <c:pt idx="7">
                    <c:v>DV360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rentals)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rentals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Sheet1!$B$2:$B$7</c:f>
              <c:numCache>
                <c:formatCode>#,##0.0</c:formatCode>
                <c:ptCount val="5"/>
                <c:pt idx="0">
                  <c:v>17.98136303574972</c:v>
                </c:pt>
                <c:pt idx="1">
                  <c:v>14.529428079529406</c:v>
                </c:pt>
                <c:pt idx="2">
                  <c:v>30.30809940626456</c:v>
                </c:pt>
                <c:pt idx="3">
                  <c:v>37.578310873946712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Sheet1!$C$2:$C$7</c:f>
              <c:numCache>
                <c:formatCode>#,##0.0</c:formatCode>
                <c:ptCount val="5"/>
                <c:pt idx="0">
                  <c:v>15.474028495674197</c:v>
                </c:pt>
                <c:pt idx="2">
                  <c:v>43.322000278906579</c:v>
                </c:pt>
                <c:pt idx="3">
                  <c:v>31.776900168261616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Sheet1!$D$2:$D$7</c:f>
              <c:numCache>
                <c:formatCode>#,##0.0</c:formatCode>
                <c:ptCount val="5"/>
                <c:pt idx="0">
                  <c:v>18.946862147584888</c:v>
                </c:pt>
                <c:pt idx="1">
                  <c:v>13.073590896446586</c:v>
                </c:pt>
                <c:pt idx="2">
                  <c:v>83.826412377321034</c:v>
                </c:pt>
                <c:pt idx="3">
                  <c:v>41.346798637546271</c:v>
                </c:pt>
                <c:pt idx="4">
                  <c:v>66.451952128422974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  <c:max val="95"/>
        </c:scaling>
        <c:delete val="1"/>
        <c:axPos val="l"/>
        <c:numFmt formatCode="#,##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6881935419374192"/>
          <c:y val="1.7683410559015077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15.68000009339338</c:v>
                </c:pt>
                <c:pt idx="1">
                  <c:v>99.563500580431409</c:v>
                </c:pt>
                <c:pt idx="2">
                  <c:v>9.0400000542511076</c:v>
                </c:pt>
                <c:pt idx="4">
                  <c:v>58.162655431655025</c:v>
                </c:pt>
                <c:pt idx="6" formatCode="0.0">
                  <c:v>12.697000078673712</c:v>
                </c:pt>
                <c:pt idx="7">
                  <c:v>70.356000428609789</c:v>
                </c:pt>
                <c:pt idx="8" formatCode="0.0">
                  <c:v>24.160000148625038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15.680000211530407</c:v>
                </c:pt>
                <c:pt idx="1">
                  <c:v>70.540285695780128</c:v>
                </c:pt>
                <c:pt idx="2">
                  <c:v>9.0400000540402701</c:v>
                </c:pt>
                <c:pt idx="3">
                  <c:v>15.800528526570949</c:v>
                </c:pt>
                <c:pt idx="4">
                  <c:v>6.7486274314235741</c:v>
                </c:pt>
                <c:pt idx="5">
                  <c:v>8.88800005402911</c:v>
                </c:pt>
                <c:pt idx="9">
                  <c:v>5.3000000308449762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Sheet1!$D$2:$D$11</c:f>
              <c:numCache>
                <c:formatCode>0</c:formatCode>
                <c:ptCount val="10"/>
                <c:pt idx="1">
                  <c:v>63.73453572695108</c:v>
                </c:pt>
                <c:pt idx="2">
                  <c:v>7.9235670440319774</c:v>
                </c:pt>
                <c:pt idx="3">
                  <c:v>13.520400083256837</c:v>
                </c:pt>
                <c:pt idx="4">
                  <c:v>76.537038354750393</c:v>
                </c:pt>
                <c:pt idx="6" formatCode="0.0">
                  <c:v>12.697000109170515</c:v>
                </c:pt>
                <c:pt idx="7">
                  <c:v>48.232436090664585</c:v>
                </c:pt>
                <c:pt idx="9" formatCode="0.0">
                  <c:v>4.5510720758442771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82449546442413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Sales</c:v>
                </c:pt>
                <c:pt idx="1">
                  <c:v>Own Ad</c:v>
                </c:pt>
                <c:pt idx="2">
                  <c:v>Non-Ad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3"/>
                <c:pt idx="0">
                  <c:v>-0.41174892104027372</c:v>
                </c:pt>
                <c:pt idx="1">
                  <c:v>-0.15624112184530051</c:v>
                </c:pt>
                <c:pt idx="2">
                  <c:v>-0.25550779919497324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0.5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2471211372800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Sheet1!$B$2:$B$9</c:f>
              <c:numCache>
                <c:formatCode>0.0</c:formatCode>
                <c:ptCount val="8"/>
                <c:pt idx="0">
                  <c:v>13.672100105000773</c:v>
                </c:pt>
                <c:pt idx="4">
                  <c:v>14.896000125773606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Sheet1!$D$2:$D$9</c:f>
              <c:numCache>
                <c:formatCode>0.0</c:formatCode>
                <c:ptCount val="8"/>
                <c:pt idx="0">
                  <c:v>12.566190771522468</c:v>
                </c:pt>
                <c:pt idx="1">
                  <c:v>10.669300058754002</c:v>
                </c:pt>
                <c:pt idx="2">
                  <c:v>48.672000390137043</c:v>
                </c:pt>
                <c:pt idx="3">
                  <c:v>6.390000042533404</c:v>
                </c:pt>
                <c:pt idx="4">
                  <c:v>14.544810206199017</c:v>
                </c:pt>
                <c:pt idx="5">
                  <c:v>22.504865309274216</c:v>
                </c:pt>
                <c:pt idx="6">
                  <c:v>0.4936000030592414</c:v>
                </c:pt>
                <c:pt idx="7">
                  <c:v>10.780000084016448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1291368637795769"/>
          <c:y val="4.4208526397537688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52948356720222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2"/>
              <c:layout>
                <c:manualLayout>
                  <c:x val="0"/>
                  <c:y val="-2.72280109529546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Sales</c:v>
                </c:pt>
                <c:pt idx="1">
                  <c:v>Own Ad</c:v>
                </c:pt>
                <c:pt idx="2">
                  <c:v>Non-Ad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3"/>
                <c:pt idx="0">
                  <c:v>0.15996350642438983</c:v>
                </c:pt>
                <c:pt idx="1">
                  <c:v>2.7167554854405414E-3</c:v>
                </c:pt>
                <c:pt idx="2">
                  <c:v>0.15724675093894938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ax val="0.4"/>
          <c:min val="0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82449546442413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96A-4C63-B0C2-DB787DE480DC}"/>
                </c:ext>
              </c:extLst>
            </c:dLbl>
            <c:dLbl>
              <c:idx val="1"/>
              <c:layout>
                <c:manualLayout>
                  <c:x val="-1.2832913047010498E-2"/>
                  <c:y val="-2.7230155059652264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BC0AD0-FE0D-436C-9F5F-1318E72A25DC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96A-4C63-B0C2-DB787DE480DC}"/>
                </c:ext>
              </c:extLst>
            </c:dLbl>
            <c:dLbl>
              <c:idx val="4"/>
              <c:layout>
                <c:manualLayout>
                  <c:x val="0"/>
                  <c:y val="-1.089184761319104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E373462-FADA-407F-9D13-DDE0BB2FD45C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96A-4C63-B0C2-DB787DE480DC}"/>
                </c:ext>
              </c:extLst>
            </c:dLbl>
            <c:dLbl>
              <c:idx val="6"/>
              <c:layout>
                <c:manualLayout>
                  <c:x val="-0.14372862612651757"/>
                  <c:y val="-9.9842748493441131E-1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40543C-CBA7-40B1-B1D4-7BF4905E7E33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96A-4C63-B0C2-DB787DE480D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Own Ad</c:v>
                </c:pt>
                <c:pt idx="1">
                  <c:v>Static</c:v>
                </c:pt>
                <c:pt idx="2">
                  <c:v>Video</c:v>
                </c:pt>
                <c:pt idx="3">
                  <c:v>YSS</c:v>
                </c:pt>
                <c:pt idx="4">
                  <c:v>GAW</c:v>
                </c:pt>
                <c:pt idx="5">
                  <c:v>AFF</c:v>
                </c:pt>
                <c:pt idx="6">
                  <c:v>TV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-0.15624112184530051</c:v>
                </c:pt>
                <c:pt idx="1">
                  <c:v>3.3899879076007958E-2</c:v>
                </c:pt>
                <c:pt idx="2">
                  <c:v>-1.6963821261656118E-3</c:v>
                </c:pt>
                <c:pt idx="3" formatCode="0.00%">
                  <c:v>-3.4185895927905312E-4</c:v>
                </c:pt>
                <c:pt idx="4">
                  <c:v>-1.4663167154900592E-3</c:v>
                </c:pt>
                <c:pt idx="5">
                  <c:v>-0.18663644312037378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ax val="5.000000000000001E-2"/>
          <c:min val="-0.22000000000000003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52948356720222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34E-424A-B88D-8530D6C4A85F}"/>
                </c:ext>
              </c:extLst>
            </c:dLbl>
            <c:dLbl>
              <c:idx val="2"/>
              <c:layout>
                <c:manualLayout>
                  <c:x val="5.1331652188041045E-3"/>
                  <c:y val="2.1441066981096283E-7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dLbl>
              <c:idx val="6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34E-424A-B88D-8530D6C4A85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Own Ad</c:v>
                </c:pt>
                <c:pt idx="1">
                  <c:v>Static</c:v>
                </c:pt>
                <c:pt idx="2">
                  <c:v>Video</c:v>
                </c:pt>
                <c:pt idx="3">
                  <c:v>YSS</c:v>
                </c:pt>
                <c:pt idx="4">
                  <c:v>GAW</c:v>
                </c:pt>
                <c:pt idx="5">
                  <c:v>AFF</c:v>
                </c:pt>
                <c:pt idx="6">
                  <c:v>TV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2.7167554854405414E-3</c:v>
                </c:pt>
                <c:pt idx="1">
                  <c:v>-2.941990536759672E-2</c:v>
                </c:pt>
                <c:pt idx="2">
                  <c:v>5.1398033403025928E-2</c:v>
                </c:pt>
                <c:pt idx="3">
                  <c:v>-9.3721096745989496E-3</c:v>
                </c:pt>
                <c:pt idx="4">
                  <c:v>-6.0616843647837001E-3</c:v>
                </c:pt>
                <c:pt idx="5">
                  <c:v>-7.1773993727666666E-3</c:v>
                </c:pt>
                <c:pt idx="6">
                  <c:v>3.3498208621607238E-3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5.000000000000001E-2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612893055959177"/>
          <c:y val="0.11866944457130409"/>
          <c:w val="0.58387106944040823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63-4DB8-8FC7-5C9CF91BA035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FB6-4CA8-B07A-E8132E300E12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F4745E-90DA-478A-BB5F-97566E23BC91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96A-4C63-B0C2-DB787DE480D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50D885-2CB9-4E80-8AC1-3E8BD6C85EC2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dLbl>
              <c:idx val="2"/>
              <c:layout>
                <c:manualLayout>
                  <c:x val="0"/>
                  <c:y val="-2.7229083006303457E-3"/>
                </c:manualLayout>
              </c:layout>
              <c:tx>
                <c:rich>
                  <a:bodyPr/>
                  <a:lstStyle/>
                  <a:p>
                    <a:fld id="{30C545F3-CC32-4AF1-BF7C-883699B676E1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610196325381237E-2"/>
                      <c:h val="5.470538151484139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96A-4C63-B0C2-DB787DE480DC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800ED4-190A-416E-8A56-1F85236B12DE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96A-4C63-B0C2-DB787DE480DC}"/>
                </c:ext>
              </c:extLst>
            </c:dLbl>
            <c:dLbl>
              <c:idx val="6"/>
              <c:layout>
                <c:manualLayout>
                  <c:x val="1.4346590507202126E-3"/>
                  <c:y val="2.144106698608842E-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40543C-CBA7-40B1-B1D4-7BF4905E7E33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96A-4C63-B0C2-DB787DE480DC}"/>
                </c:ext>
              </c:extLst>
            </c:dLbl>
            <c:dLbl>
              <c:idx val="10"/>
              <c:layout>
                <c:manualLayout>
                  <c:x val="-5.132761032566404E-3"/>
                  <c:y val="2.7234443273048484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5582206-84E3-4B94-BC8B-2ACEA02058B8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96A-4C63-B0C2-DB787DE480D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6BD98F1-CB34-43CC-87C4-E586E87E7060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B263-4DB8-8FC7-5C9CF91BA035}"/>
                </c:ext>
              </c:extLst>
            </c:dLbl>
            <c:dLbl>
              <c:idx val="1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1FB6-4CA8-B07A-E8132E300E12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4"/>
                <c:pt idx="0">
                  <c:v>Non-Ad</c:v>
                </c:pt>
                <c:pt idx="1">
                  <c:v>Tweets</c:v>
                </c:pt>
                <c:pt idx="2">
                  <c:v>Purchase Intent</c:v>
                </c:pt>
                <c:pt idx="3">
                  <c:v>Instore ID POS</c:v>
                </c:pt>
                <c:pt idx="4">
                  <c:v>Instore Sales Demo</c:v>
                </c:pt>
                <c:pt idx="5">
                  <c:v>Instore Rental Demo</c:v>
                </c:pt>
                <c:pt idx="6">
                  <c:v>Website PV</c:v>
                </c:pt>
                <c:pt idx="7">
                  <c:v>Temperature</c:v>
                </c:pt>
                <c:pt idx="8">
                  <c:v>Cumulative Machine Counts</c:v>
                </c:pt>
                <c:pt idx="9">
                  <c:v>Holiday</c:v>
                </c:pt>
                <c:pt idx="10">
                  <c:v>New Year</c:v>
                </c:pt>
                <c:pt idx="11">
                  <c:v>Covid-19</c:v>
                </c:pt>
                <c:pt idx="12">
                  <c:v>Sales Dip</c:v>
                </c:pt>
                <c:pt idx="13">
                  <c:v>Other Base</c:v>
                </c:pt>
              </c:strCache>
            </c:strRef>
          </c:cat>
          <c:val>
            <c:numRef>
              <c:f>Sheet1!$B$2:$B$17</c:f>
              <c:numCache>
                <c:formatCode>0.0%</c:formatCode>
                <c:ptCount val="14"/>
                <c:pt idx="0">
                  <c:v>-0.25550779919497324</c:v>
                </c:pt>
                <c:pt idx="1">
                  <c:v>-2.103202674478406E-3</c:v>
                </c:pt>
                <c:pt idx="2">
                  <c:v>7.5863710637535794E-3</c:v>
                </c:pt>
                <c:pt idx="3">
                  <c:v>-1.1436253116125136E-2</c:v>
                </c:pt>
                <c:pt idx="4">
                  <c:v>-3.2082236639906982E-2</c:v>
                </c:pt>
                <c:pt idx="5">
                  <c:v>-7.6004129645117366E-2</c:v>
                </c:pt>
                <c:pt idx="6">
                  <c:v>-4.7254162481271894E-3</c:v>
                </c:pt>
                <c:pt idx="7">
                  <c:v>-5.1712125271136502E-4</c:v>
                </c:pt>
                <c:pt idx="8">
                  <c:v>-4.7025518728057176E-3</c:v>
                </c:pt>
                <c:pt idx="9">
                  <c:v>-3.9480195934614888E-3</c:v>
                </c:pt>
                <c:pt idx="10">
                  <c:v>-1.2003814696214136E-2</c:v>
                </c:pt>
                <c:pt idx="11">
                  <c:v>-0.13392016407343632</c:v>
                </c:pt>
                <c:pt idx="12">
                  <c:v>0</c:v>
                </c:pt>
                <c:pt idx="13">
                  <c:v>1.8348739553657258E-2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ax val="5.000000000000001E-2"/>
          <c:min val="-0.30000000000000004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433420986181072"/>
          <c:y val="0.11560144229769337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Pt>
            <c:idx val="13"/>
            <c:invertIfNegative val="0"/>
            <c:bubble3D val="0"/>
            <c:spPr>
              <a:solidFill>
                <a:srgbClr val="01AB4F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DC69-475C-A4DF-EB3DA451DC96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A7F-4605-9C7E-825DA23315B0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198D6D-68F2-4762-A00F-60EFB22C7E4E}" type="VALUE">
                      <a:rPr lang="en-US" sz="1100">
                        <a:solidFill>
                          <a:srgbClr val="00B05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1"/>
              <c:layout>
                <c:manualLayout>
                  <c:x val="7.944429859963166E-3"/>
                  <c:y val="-8.1688321072259183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4E-424A-B88D-8530D6C4A85F}"/>
                </c:ext>
              </c:extLst>
            </c:dLbl>
            <c:dLbl>
              <c:idx val="2"/>
              <c:layout>
                <c:manualLayout>
                  <c:x val="5.1331652188041045E-3"/>
                  <c:y val="2.1441066981096283E-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057944-6DD1-492B-BDD3-1D40EDD5CD42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dLbl>
              <c:idx val="4"/>
              <c:layout>
                <c:manualLayout>
                  <c:x val="1.8661903623014491E-2"/>
                  <c:y val="2.7243019699838425E-3"/>
                </c:manualLayout>
              </c:layout>
              <c:tx>
                <c:rich>
                  <a:bodyPr/>
                  <a:lstStyle/>
                  <a:p>
                    <a:fld id="{4EC77C0E-B18A-4EC5-ACAD-D7DE28A7CB7E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34E-424A-B88D-8530D6C4A85F}"/>
                </c:ext>
              </c:extLst>
            </c:dLbl>
            <c:dLbl>
              <c:idx val="5"/>
              <c:layout>
                <c:manualLayout>
                  <c:x val="-2.4035549342730695E-3"/>
                  <c:y val="2.7238731486443706E-3"/>
                </c:manualLayout>
              </c:layout>
              <c:tx>
                <c:rich>
                  <a:bodyPr/>
                  <a:lstStyle/>
                  <a:p>
                    <a:fld id="{3B34BE04-3078-4101-A383-4162A9C2041D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934E-424A-B88D-8530D6C4A85F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47BCF12-17E1-4A71-AB4D-746295504370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34E-424A-B88D-8530D6C4A85F}"/>
                </c:ext>
              </c:extLst>
            </c:dLbl>
            <c:dLbl>
              <c:idx val="9"/>
              <c:layout>
                <c:manualLayout>
                  <c:x val="1.3322662914504799E-2"/>
                  <c:y val="8.170332981914245E-3"/>
                </c:manualLayout>
              </c:layout>
              <c:tx>
                <c:rich>
                  <a:bodyPr/>
                  <a:lstStyle/>
                  <a:p>
                    <a:fld id="{A3988D7F-F4FF-4FAD-8233-ED995B431C48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934E-424A-B88D-8530D6C4A85F}"/>
                </c:ext>
              </c:extLst>
            </c:dLbl>
            <c:dLbl>
              <c:idx val="11"/>
              <c:layout>
                <c:manualLayout>
                  <c:x val="5.2962865733088421E-3"/>
                  <c:y val="-1.0891847613191145E-2"/>
                </c:manualLayout>
              </c:layout>
              <c:tx>
                <c:rich>
                  <a:bodyPr/>
                  <a:lstStyle/>
                  <a:p>
                    <a:fld id="{37FD7860-7272-473D-A1C3-1D03717CD51F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934E-424A-B88D-8530D6C4A85F}"/>
                </c:ext>
              </c:extLst>
            </c:dLbl>
            <c:dLbl>
              <c:idx val="13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DC69-475C-A4DF-EB3DA451DC9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7084E87-B0AE-44A9-9928-E7E9C81E4EC1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FA7F-4605-9C7E-825DA23315B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4"/>
                <c:pt idx="0">
                  <c:v>Non- Ad</c:v>
                </c:pt>
                <c:pt idx="1">
                  <c:v>Tweets</c:v>
                </c:pt>
                <c:pt idx="2">
                  <c:v>Purchase Intent</c:v>
                </c:pt>
                <c:pt idx="3">
                  <c:v>Instore ID POS</c:v>
                </c:pt>
                <c:pt idx="4">
                  <c:v>Instore Sales Demo</c:v>
                </c:pt>
                <c:pt idx="5">
                  <c:v>Instore Rental Demo</c:v>
                </c:pt>
                <c:pt idx="6">
                  <c:v>Website PV</c:v>
                </c:pt>
                <c:pt idx="7">
                  <c:v>Temperature</c:v>
                </c:pt>
                <c:pt idx="8">
                  <c:v>Cumulative Machine Counts</c:v>
                </c:pt>
                <c:pt idx="9">
                  <c:v>Holiday</c:v>
                </c:pt>
                <c:pt idx="10">
                  <c:v>New Year</c:v>
                </c:pt>
                <c:pt idx="11">
                  <c:v>Covid-19</c:v>
                </c:pt>
                <c:pt idx="12">
                  <c:v>Sales Dip</c:v>
                </c:pt>
                <c:pt idx="13">
                  <c:v>Other Base</c:v>
                </c:pt>
              </c:strCache>
            </c:strRef>
          </c:cat>
          <c:val>
            <c:numRef>
              <c:f>Sheet1!$B$2:$B$17</c:f>
              <c:numCache>
                <c:formatCode>0.0%</c:formatCode>
                <c:ptCount val="14"/>
                <c:pt idx="0">
                  <c:v>0.15724675093894938</c:v>
                </c:pt>
                <c:pt idx="1">
                  <c:v>6.870335322740056E-3</c:v>
                </c:pt>
                <c:pt idx="2">
                  <c:v>-3.4804174636965468E-3</c:v>
                </c:pt>
                <c:pt idx="3">
                  <c:v>-1.1491855302972705E-2</c:v>
                </c:pt>
                <c:pt idx="4">
                  <c:v>7.2928216513342956E-2</c:v>
                </c:pt>
                <c:pt idx="5">
                  <c:v>0.10461798623127809</c:v>
                </c:pt>
                <c:pt idx="6">
                  <c:v>-1.0410181988899873E-2</c:v>
                </c:pt>
                <c:pt idx="7">
                  <c:v>1.7324912947618427E-4</c:v>
                </c:pt>
                <c:pt idx="8">
                  <c:v>-4.2253452786436821E-3</c:v>
                </c:pt>
                <c:pt idx="9">
                  <c:v>-3.374011246103556E-2</c:v>
                </c:pt>
                <c:pt idx="10">
                  <c:v>-6.3162173610583142E-2</c:v>
                </c:pt>
                <c:pt idx="11">
                  <c:v>0.17925423293165055</c:v>
                </c:pt>
                <c:pt idx="12">
                  <c:v>-9.5431613152892891E-2</c:v>
                </c:pt>
                <c:pt idx="13">
                  <c:v>1.5344430069186003E-2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0.30000000000000004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Incremental Sales</a:t>
            </a:r>
            <a:endParaRPr lang="en-GB" b="1" dirty="0"/>
          </a:p>
        </c:rich>
      </c:tx>
      <c:layout>
        <c:manualLayout>
          <c:xMode val="edge"/>
          <c:yMode val="edge"/>
          <c:x val="0.43222569298258912"/>
          <c:y val="5.221506255741514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2860419706287162E-2"/>
          <c:y val="0.28934590182125469"/>
          <c:w val="0.9742791605874257"/>
          <c:h val="0.45853879680164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Sheet1!$B$2:$D$2</c:f>
              <c:numCache>
                <c:formatCode>_ * #,##0_ ;_ * \-#,##0_ ;_ * "-"??_ ;_ @_ </c:formatCode>
                <c:ptCount val="3"/>
                <c:pt idx="0">
                  <c:v>4420.5677242000002</c:v>
                </c:pt>
                <c:pt idx="1">
                  <c:v>5936.5364165999999</c:v>
                </c:pt>
                <c:pt idx="2">
                  <c:v>5162.6163860000006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6-4683-BC9E-9FAC349F60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.10334635707651466"/>
                  <c:y val="4.0952860582919019E-2"/>
                </c:manualLayout>
              </c:layout>
              <c:tx>
                <c:rich>
                  <a:bodyPr/>
                  <a:lstStyle/>
                  <a:p>
                    <a:fld id="{34E4443A-3D57-4A6D-B843-96D7D7D32CBB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725-4191-9435-1F3450A0B5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0E-4514-BE3A-21C76FB4DF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Sheet1!$B$3:$D$3</c:f>
              <c:numCache>
                <c:formatCode>_ * #,##0_ ;_ * \-#,##0_ ;_ * "-"??_ ;_ @_ </c:formatCode>
                <c:ptCount val="3"/>
                <c:pt idx="0">
                  <c:v>75.860512299999996</c:v>
                </c:pt>
                <c:pt idx="1">
                  <c:v>0</c:v>
                </c:pt>
                <c:pt idx="2">
                  <c:v>1352.0766667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6-4683-BC9E-9FAC349F606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0.1033463570765146"/>
                  <c:y val="4.8179835979903956E-3"/>
                </c:manualLayout>
              </c:layout>
              <c:tx>
                <c:rich>
                  <a:bodyPr/>
                  <a:lstStyle/>
                  <a:p>
                    <a:fld id="{F514F432-5A3D-4B71-AA9E-1B4B56DCF6E4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1.204495899497612E-2"/>
                </c:manualLayout>
              </c:layout>
              <c:tx>
                <c:rich>
                  <a:bodyPr/>
                  <a:lstStyle/>
                  <a:p>
                    <a:fld id="{DAA6A3D1-72B2-402B-926A-0AC81B416923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725-4191-9435-1F3450A0B577}"/>
                </c:ext>
              </c:extLst>
            </c:dLbl>
            <c:dLbl>
              <c:idx val="2"/>
              <c:layout>
                <c:manualLayout>
                  <c:x val="9.6887209759232484E-2"/>
                  <c:y val="5.5406811376890561E-2"/>
                </c:manualLayout>
              </c:layout>
              <c:tx>
                <c:rich>
                  <a:bodyPr/>
                  <a:lstStyle/>
                  <a:p>
                    <a:fld id="{2584B48F-B1E3-4138-A913-A05828B63F27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Sheet1!$B$4:$D$4</c:f>
              <c:numCache>
                <c:formatCode>_ * #,##0_ ;_ * \-#,##0_ ;_ * "-"??_ ;_ @_ </c:formatCode>
                <c:ptCount val="3"/>
                <c:pt idx="0">
                  <c:v>416.03385539999994</c:v>
                </c:pt>
                <c:pt idx="1">
                  <c:v>400.74626459999996</c:v>
                </c:pt>
                <c:pt idx="2">
                  <c:v>154.20354749999998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6-4683-BC9E-9FAC349F606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GAW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033463570765146"/>
                  <c:y val="-3.613487698492862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-1.92719343919619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25-4191-9435-1F3450A0B577}"/>
                </c:ext>
              </c:extLst>
            </c:dLbl>
            <c:dLbl>
              <c:idx val="2"/>
              <c:layout>
                <c:manualLayout>
                  <c:x val="9.559538029577605E-2"/>
                  <c:y val="9.63596719598096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Sheet1!$B$5:$D$5</c:f>
              <c:numCache>
                <c:formatCode>_ * #,##0_ ;_ * \-#,##0_ ;_ * "-"??_ ;_ @_ </c:formatCode>
                <c:ptCount val="3"/>
                <c:pt idx="0">
                  <c:v>299.7702276</c:v>
                </c:pt>
                <c:pt idx="1">
                  <c:v>234.19801040000004</c:v>
                </c:pt>
                <c:pt idx="2">
                  <c:v>74.739341500000009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25-4191-9435-1F3450A0B57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AFF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4C7F54-A5B6-4F8A-9376-00B29E62D18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-5.0588827778900121E-2"/>
                </c:manualLayout>
              </c:layout>
              <c:tx>
                <c:rich>
                  <a:bodyPr/>
                  <a:lstStyle/>
                  <a:p>
                    <a:fld id="{C9047BBC-5035-4FD6-815F-3D0C89F9E40B}" type="VALUE">
                      <a:rPr lang="en-US">
                        <a:solidFill>
                          <a:schemeClr val="accent5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725-4191-9435-1F3450A0B577}"/>
                </c:ext>
              </c:extLst>
            </c:dLbl>
            <c:dLbl>
              <c:idx val="2"/>
              <c:layout>
                <c:manualLayout>
                  <c:x val="9.3011721368863182E-2"/>
                  <c:y val="-2.4089917989952463E-2"/>
                </c:manualLayout>
              </c:layout>
              <c:tx>
                <c:rich>
                  <a:bodyPr/>
                  <a:lstStyle/>
                  <a:p>
                    <a:fld id="{408375EC-CA7D-4159-B5B7-957176039108}" type="VALUE">
                      <a:rPr lang="en-US">
                        <a:solidFill>
                          <a:schemeClr val="accent5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Sheet1!$B$6:$D$6</c:f>
              <c:numCache>
                <c:formatCode>_ * #,##0_ ;_ * \-#,##0_ ;_ * "-"??_ ;_ @_ </c:formatCode>
                <c:ptCount val="3"/>
                <c:pt idx="0">
                  <c:v>8750.8173701999949</c:v>
                </c:pt>
                <c:pt idx="1">
                  <c:v>404.62227029999991</c:v>
                </c:pt>
                <c:pt idx="2">
                  <c:v>215.81360239999998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25-4191-9435-1F3450A0B57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TV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9.3011721368863182E-2"/>
                  <c:y val="-6.0224794974881042E-2"/>
                </c:manualLayout>
              </c:layout>
              <c:tx>
                <c:rich>
                  <a:bodyPr/>
                  <a:lstStyle/>
                  <a:p>
                    <a:fld id="{439B8D97-7FD5-4975-897C-F2BF32F4AECD}" type="VALUE">
                      <a:rPr lang="en-US">
                        <a:solidFill>
                          <a:schemeClr val="accent6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Sheet1!$B$7:$D$7</c:f>
              <c:numCache>
                <c:formatCode>_ * #,##0_ ;_ * \-#,##0_ ;_ * "-"??_ ;_ @_ </c:formatCode>
                <c:ptCount val="3"/>
                <c:pt idx="0">
                  <c:v>0</c:v>
                </c:pt>
                <c:pt idx="1">
                  <c:v>0</c:v>
                </c:pt>
                <c:pt idx="2">
                  <c:v>88.120387600000001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25-4191-9435-1F3450A0B5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870016"/>
        <c:axId val="118871552"/>
      </c:barChart>
      <c:catAx>
        <c:axId val="11887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552"/>
        <c:crosses val="autoZero"/>
        <c:auto val="1"/>
        <c:lblAlgn val="ctr"/>
        <c:lblOffset val="100"/>
        <c:noMultiLvlLbl val="0"/>
      </c:catAx>
      <c:valAx>
        <c:axId val="118871552"/>
        <c:scaling>
          <c:orientation val="minMax"/>
        </c:scaling>
        <c:delete val="1"/>
        <c:axPos val="l"/>
        <c:numFmt formatCode="_ * #,##0_ ;_ * \-#,##0_ ;_ * &quot;-&quot;??_ ;_ @_ " sourceLinked="1"/>
        <c:majorTickMark val="out"/>
        <c:minorTickMark val="none"/>
        <c:tickLblPos val="nextTo"/>
        <c:crossAx val="1188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08692089802695"/>
          <c:y val="0.94478837386414616"/>
          <c:w val="0.37455232260257049"/>
          <c:h val="5.1930495765307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31.2%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26.5%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23.1%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13,963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6,976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7,048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0.8594</cdr:x>
      <cdr:y>0.45743</cdr:y>
    </cdr:from>
    <cdr:to>
      <cdr:x>0.95122</cdr:x>
      <cdr:y>0.53058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12313" y="2074835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0.87398</cdr:x>
      <cdr:y>0.40754</cdr:y>
    </cdr:from>
    <cdr:to>
      <cdr:x>0.88821</cdr:x>
      <cdr:y>0.45743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266905" y="1848539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0.86711</cdr:x>
      <cdr:y>0.63073</cdr:y>
    </cdr:from>
    <cdr:to>
      <cdr:x>0.95893</cdr:x>
      <cdr:y>0.70388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93968" y="2860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0.88096</cdr:x>
      <cdr:y>0.58033</cdr:y>
    </cdr:from>
    <cdr:to>
      <cdr:x>0.89519</cdr:x>
      <cdr:y>0.63022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340913" y="2632310"/>
          <a:ext cx="150881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0.86732</cdr:x>
      <cdr:y>0.54673</cdr:y>
    </cdr:from>
    <cdr:to>
      <cdr:x>0.95914</cdr:x>
      <cdr:y>0.61988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96243" y="2479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0.90252</cdr:x>
      <cdr:y>0.5</cdr:y>
    </cdr:from>
    <cdr:to>
      <cdr:x>0.91675</cdr:x>
      <cdr:y>0.54989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569513" y="2267950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0.87225</cdr:x>
      <cdr:y>0.54673</cdr:y>
    </cdr:from>
    <cdr:to>
      <cdr:x>0.96407</cdr:x>
      <cdr:y>0.61988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248559" y="2479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0.8594</cdr:x>
      <cdr:y>0.54673</cdr:y>
    </cdr:from>
    <cdr:to>
      <cdr:x>0.87363</cdr:x>
      <cdr:y>0.59662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112313" y="2479910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0.89645</cdr:x>
      <cdr:y>0.43262</cdr:y>
    </cdr:from>
    <cdr:to>
      <cdr:x>0.98827</cdr:x>
      <cdr:y>0.50577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505109" y="1962307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0.9169</cdr:x>
      <cdr:y>0.5</cdr:y>
    </cdr:from>
    <cdr:to>
      <cdr:x>0.93846</cdr:x>
      <cdr:y>0.54673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>
          <a:off x="9721913" y="2267950"/>
          <a:ext cx="228652" cy="21196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9.9%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22.6%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16.9%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4,421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5,937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5,163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0.2%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4.4%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76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1,352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68.8%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73.5%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76.9%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30,756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19,330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23,466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0.83066</cdr:x>
      <cdr:y>0.37576</cdr:y>
    </cdr:from>
    <cdr:to>
      <cdr:x>0.92248</cdr:x>
      <cdr:y>0.44891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8807513" y="1704409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0.8415</cdr:x>
      <cdr:y>0.31969</cdr:y>
    </cdr:from>
    <cdr:to>
      <cdr:x>0.85573</cdr:x>
      <cdr:y>0.36958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8922468" y="1450104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0.84503</cdr:x>
      <cdr:y>0.54673</cdr:y>
    </cdr:from>
    <cdr:to>
      <cdr:x>0.93685</cdr:x>
      <cdr:y>0.61988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8959913" y="2479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0.85961</cdr:x>
      <cdr:y>0.50449</cdr:y>
    </cdr:from>
    <cdr:to>
      <cdr:x>0.87384</cdr:x>
      <cdr:y>0.55438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114490" y="2288304"/>
          <a:ext cx="150881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05/19/22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scafé® Dolce Gusto® kapszulás kávégépek - NESCAFÉ® Dolce Gusto®">
            <a:extLst>
              <a:ext uri="{FF2B5EF4-FFF2-40B4-BE49-F238E27FC236}">
                <a16:creationId xmlns:a16="http://schemas.microsoft.com/office/drawing/2014/main" id="{62347691-FE3C-4AA0-9660-D3C1891F81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"/>
          <a:stretch/>
        </p:blipFill>
        <p:spPr bwMode="auto">
          <a:xfrm>
            <a:off x="-3969" y="0"/>
            <a:ext cx="12069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5787E6-1789-4FF3-97D4-EF0123D2ED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" y="228600"/>
            <a:ext cx="2294882" cy="78103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C43D939-2813-4927-A9DE-EF31D1359F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9" y="133350"/>
            <a:ext cx="3110357" cy="174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B69DDA4D-03A0-4471-82B1-F5A20C70A91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38005"/>
          <a:stretch/>
        </p:blipFill>
        <p:spPr bwMode="auto">
          <a:xfrm>
            <a:off x="-17577" y="0"/>
            <a:ext cx="12087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4BDCE5-5F43-46C4-832B-E9FF32CE1BC0}"/>
              </a:ext>
            </a:extLst>
          </p:cNvPr>
          <p:cNvSpPr/>
          <p:nvPr userDrawn="1"/>
        </p:nvSpPr>
        <p:spPr>
          <a:xfrm>
            <a:off x="0" y="0"/>
            <a:ext cx="12069762" cy="6858000"/>
          </a:xfrm>
          <a:prstGeom prst="rect">
            <a:avLst/>
          </a:prstGeom>
          <a:solidFill>
            <a:srgbClr val="1E0A0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F88A7-280E-432C-BA03-D37FB4BA272F}"/>
              </a:ext>
            </a:extLst>
          </p:cNvPr>
          <p:cNvSpPr txBox="1"/>
          <p:nvPr userDrawn="1"/>
        </p:nvSpPr>
        <p:spPr>
          <a:xfrm>
            <a:off x="3215482" y="2209801"/>
            <a:ext cx="5638800" cy="2438400"/>
          </a:xfrm>
          <a:prstGeom prst="rect">
            <a:avLst/>
          </a:prstGeom>
          <a:solidFill>
            <a:srgbClr val="332019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i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B6D8D-DAE1-431A-8B45-7BE1BD958994}"/>
              </a:ext>
            </a:extLst>
          </p:cNvPr>
          <p:cNvSpPr/>
          <p:nvPr userDrawn="1"/>
        </p:nvSpPr>
        <p:spPr>
          <a:xfrm>
            <a:off x="3215482" y="2209800"/>
            <a:ext cx="5638800" cy="2438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1705B63C-6E7F-40E3-8455-87B7C703482D}"/>
              </a:ext>
            </a:extLst>
          </p:cNvPr>
          <p:cNvSpPr/>
          <p:nvPr userDrawn="1"/>
        </p:nvSpPr>
        <p:spPr>
          <a:xfrm flipH="1" flipV="1">
            <a:off x="4663281" y="0"/>
            <a:ext cx="72540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168895 w 5638800"/>
              <a:gd name="connsiteY2" fmla="*/ 48006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168895" y="48006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64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45B5ED7-9B4D-4CCE-A272-4B8A6961086A}"/>
              </a:ext>
            </a:extLst>
          </p:cNvPr>
          <p:cNvSpPr/>
          <p:nvPr userDrawn="1"/>
        </p:nvSpPr>
        <p:spPr>
          <a:xfrm flipH="1" flipV="1">
            <a:off x="5272881" y="0"/>
            <a:ext cx="67968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4609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F2C0EED-2CBD-49B5-AA3B-8042554500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919" y="190500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655C7B-8BA0-4F8B-93EB-A94E5B249855}"/>
              </a:ext>
            </a:extLst>
          </p:cNvPr>
          <p:cNvSpPr/>
          <p:nvPr userDrawn="1"/>
        </p:nvSpPr>
        <p:spPr>
          <a:xfrm>
            <a:off x="-1" y="0"/>
            <a:ext cx="12069763" cy="1100380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069763" cy="260864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8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84881" y="164815"/>
            <a:ext cx="992297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8"/>
            <a:ext cx="2532888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0974185" y="137747"/>
            <a:ext cx="10762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5EC9A2BD-FC7E-4A79-BB7A-69059C8910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7" y="130444"/>
            <a:ext cx="856527" cy="85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761A856-D05A-461D-AA2F-3087949CD9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166" y="111394"/>
            <a:ext cx="251481" cy="2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1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0B229576-3CAA-44EB-BD71-BC520817D9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9"/>
            <a:ext cx="3926505" cy="33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2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23F7682-FFC9-46EB-936E-C38E84B7E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3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506F6C-4E93-41CD-A49E-98F6D45A6D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8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4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21026B7-8FA1-41A7-8C10-B0B679B9A2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5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0D27B5C-4F14-476B-8268-4D672B4DF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3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6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C17D826-2F3D-4D83-BE54-125CC3D268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6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8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8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2" r:id="rId2"/>
    <p:sldLayoutId id="2147483721" r:id="rId3"/>
    <p:sldLayoutId id="2147483722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24" r:id="rId10"/>
  </p:sldLayoutIdLst>
  <p:hf hdr="0"/>
  <p:txStyles>
    <p:titleStyle>
      <a:lvl1pPr algn="ctr" defTabSz="905256" rtl="0" eaLnBrk="1" latinLnBrk="0" hangingPunct="1">
        <a:spcBef>
          <a:spcPct val="0"/>
        </a:spcBef>
        <a:buNone/>
        <a:defRPr sz="4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471" indent="-339471" algn="l" defTabSz="905256" rtl="0" eaLnBrk="1" latinLnBrk="0" hangingPunct="1">
        <a:spcBef>
          <a:spcPct val="20000"/>
        </a:spcBef>
        <a:buFont typeface="Arial" pitchFamily="34" charset="0"/>
        <a:buChar char="•"/>
        <a:defRPr sz="3168" kern="1200">
          <a:solidFill>
            <a:schemeClr val="tx1"/>
          </a:solidFill>
          <a:latin typeface="+mn-lt"/>
          <a:ea typeface="+mn-ea"/>
          <a:cs typeface="+mn-cs"/>
        </a:defRPr>
      </a:lvl1pPr>
      <a:lvl2pPr marL="735521" indent="-282893" algn="l" defTabSz="905256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2376" kern="1200">
          <a:solidFill>
            <a:schemeClr val="tx1"/>
          </a:solidFill>
          <a:latin typeface="+mn-lt"/>
          <a:ea typeface="+mn-ea"/>
          <a:cs typeface="+mn-cs"/>
        </a:defRPr>
      </a:lvl3pPr>
      <a:lvl4pPr marL="1584198" indent="-226314" algn="l" defTabSz="905256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36826" indent="-226314" algn="l" defTabSz="905256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9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8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chart" Target="../charts/char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BD210-F620-4752-9B84-FD706B7D6DED}"/>
              </a:ext>
            </a:extLst>
          </p:cNvPr>
          <p:cNvSpPr txBox="1"/>
          <p:nvPr/>
        </p:nvSpPr>
        <p:spPr>
          <a:xfrm>
            <a:off x="4891881" y="2273282"/>
            <a:ext cx="6857207" cy="2984518"/>
          </a:xfrm>
          <a:prstGeom prst="rect">
            <a:avLst/>
          </a:prstGeom>
          <a:solidFill>
            <a:srgbClr val="1E0A0B"/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Nescafe Gold Blend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DRD Template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February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7F902-90C1-4399-B7BE-C20C5D42A3B2}"/>
              </a:ext>
            </a:extLst>
          </p:cNvPr>
          <p:cNvSpPr txBox="1"/>
          <p:nvPr/>
        </p:nvSpPr>
        <p:spPr>
          <a:xfrm>
            <a:off x="5120481" y="2273282"/>
            <a:ext cx="6857207" cy="2984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864F18"/>
                </a:solidFill>
                <a:cs typeface="Futura Condensed ExtraBold" panose="020B0602020204020303" pitchFamily="34" charset="-79"/>
              </a:rPr>
              <a:t>Nescafe Dolce Gusto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Futura Condensed ExtraBold" panose="020B0602020204020303" pitchFamily="34" charset="-79"/>
              </a:rPr>
              <a:t>MMX Topline Results – Machine Rentals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31859C"/>
                </a:solidFill>
                <a:cs typeface="Futura Condensed ExtraBold" panose="020B0602020204020303" pitchFamily="34" charset="-79"/>
              </a:rPr>
              <a:t>May 2022</a:t>
            </a:r>
          </a:p>
        </p:txBody>
      </p:sp>
      <p:pic>
        <p:nvPicPr>
          <p:cNvPr id="4" name="Picture 2" descr="Nestlé signals personalised nutrition priority in Japan with launch of new  DNA testing platform">
            <a:extLst>
              <a:ext uri="{FF2B5EF4-FFF2-40B4-BE49-F238E27FC236}">
                <a16:creationId xmlns:a16="http://schemas.microsoft.com/office/drawing/2014/main" id="{05DC3804-7969-4236-B9B2-69B20AA4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27587"/>
          <a:stretch/>
        </p:blipFill>
        <p:spPr bwMode="auto">
          <a:xfrm>
            <a:off x="-189871" y="5934293"/>
            <a:ext cx="2873079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866304"/>
              </p:ext>
            </p:extLst>
          </p:nvPr>
        </p:nvGraphicFramePr>
        <p:xfrm>
          <a:off x="59640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434229"/>
              </p:ext>
            </p:extLst>
          </p:nvPr>
        </p:nvGraphicFramePr>
        <p:xfrm>
          <a:off x="6449186" y="1203454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Due-To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3048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3048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631514-0E46-44EB-A5BF-57F6202BDB0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56744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822344"/>
              </p:ext>
            </p:extLst>
          </p:nvPr>
        </p:nvGraphicFramePr>
        <p:xfrm>
          <a:off x="59640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548000"/>
              </p:ext>
            </p:extLst>
          </p:nvPr>
        </p:nvGraphicFramePr>
        <p:xfrm>
          <a:off x="6449186" y="1203454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Due-To : Own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2286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2286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4">
            <a:extLst>
              <a:ext uri="{FF2B5EF4-FFF2-40B4-BE49-F238E27FC236}">
                <a16:creationId xmlns:a16="http://schemas.microsoft.com/office/drawing/2014/main" id="{E4144AF5-D1E7-4848-B597-E190E8D59C87}"/>
              </a:ext>
            </a:extLst>
          </p:cNvPr>
          <p:cNvSpPr/>
          <p:nvPr/>
        </p:nvSpPr>
        <p:spPr>
          <a:xfrm>
            <a:off x="5237752" y="3048000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4" name="Rectangle: Rounded Corners 124">
            <a:extLst>
              <a:ext uri="{FF2B5EF4-FFF2-40B4-BE49-F238E27FC236}">
                <a16:creationId xmlns:a16="http://schemas.microsoft.com/office/drawing/2014/main" id="{D22560A1-627B-48F5-B77A-43F813F276A0}"/>
              </a:ext>
            </a:extLst>
          </p:cNvPr>
          <p:cNvSpPr/>
          <p:nvPr/>
        </p:nvSpPr>
        <p:spPr>
          <a:xfrm>
            <a:off x="5240031" y="35362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-33%</a:t>
            </a:r>
          </a:p>
        </p:txBody>
      </p:sp>
      <p:sp>
        <p:nvSpPr>
          <p:cNvPr id="15" name="Rectangle: Rounded Corners 124">
            <a:extLst>
              <a:ext uri="{FF2B5EF4-FFF2-40B4-BE49-F238E27FC236}">
                <a16:creationId xmlns:a16="http://schemas.microsoft.com/office/drawing/2014/main" id="{2134657A-DB2A-40A6-85DC-E949234FBA74}"/>
              </a:ext>
            </a:extLst>
          </p:cNvPr>
          <p:cNvSpPr/>
          <p:nvPr/>
        </p:nvSpPr>
        <p:spPr>
          <a:xfrm>
            <a:off x="5237752" y="40696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-8%</a:t>
            </a:r>
          </a:p>
        </p:txBody>
      </p:sp>
      <p:sp>
        <p:nvSpPr>
          <p:cNvPr id="16" name="Rectangle: Rounded Corners 124">
            <a:extLst>
              <a:ext uri="{FF2B5EF4-FFF2-40B4-BE49-F238E27FC236}">
                <a16:creationId xmlns:a16="http://schemas.microsoft.com/office/drawing/2014/main" id="{356FD728-F1C9-41E9-8262-123462846890}"/>
              </a:ext>
            </a:extLst>
          </p:cNvPr>
          <p:cNvSpPr/>
          <p:nvPr/>
        </p:nvSpPr>
        <p:spPr>
          <a:xfrm>
            <a:off x="5237752" y="46030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-77%</a:t>
            </a:r>
          </a:p>
        </p:txBody>
      </p:sp>
      <p:sp>
        <p:nvSpPr>
          <p:cNvPr id="17" name="Rectangle: Rounded Corners 124">
            <a:extLst>
              <a:ext uri="{FF2B5EF4-FFF2-40B4-BE49-F238E27FC236}">
                <a16:creationId xmlns:a16="http://schemas.microsoft.com/office/drawing/2014/main" id="{C97AEF4E-F23C-4DF6-A93A-4F8F28472560}"/>
              </a:ext>
            </a:extLst>
          </p:cNvPr>
          <p:cNvSpPr/>
          <p:nvPr/>
        </p:nvSpPr>
        <p:spPr>
          <a:xfrm>
            <a:off x="5237752" y="5110298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052B-13EE-41C3-9EBD-BA62744B2D5F}"/>
              </a:ext>
            </a:extLst>
          </p:cNvPr>
          <p:cNvSpPr txBox="1"/>
          <p:nvPr/>
        </p:nvSpPr>
        <p:spPr>
          <a:xfrm>
            <a:off x="5003164" y="1864641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8455B-1E87-40F2-A36A-73DF2D6E0962}"/>
              </a:ext>
            </a:extLst>
          </p:cNvPr>
          <p:cNvSpPr txBox="1"/>
          <p:nvPr/>
        </p:nvSpPr>
        <p:spPr>
          <a:xfrm>
            <a:off x="10856160" y="1864641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20" name="Rectangle: Rounded Corners 124">
            <a:extLst>
              <a:ext uri="{FF2B5EF4-FFF2-40B4-BE49-F238E27FC236}">
                <a16:creationId xmlns:a16="http://schemas.microsoft.com/office/drawing/2014/main" id="{C941F7C0-418A-4BE8-ADEF-CAC62877C012}"/>
              </a:ext>
            </a:extLst>
          </p:cNvPr>
          <p:cNvSpPr/>
          <p:nvPr/>
        </p:nvSpPr>
        <p:spPr>
          <a:xfrm>
            <a:off x="5238368" y="2469424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56%</a:t>
            </a:r>
          </a:p>
        </p:txBody>
      </p:sp>
      <p:sp>
        <p:nvSpPr>
          <p:cNvPr id="21" name="Rectangle: Rounded Corners 124">
            <a:extLst>
              <a:ext uri="{FF2B5EF4-FFF2-40B4-BE49-F238E27FC236}">
                <a16:creationId xmlns:a16="http://schemas.microsoft.com/office/drawing/2014/main" id="{5AA3AFE1-8A56-4038-B140-5400EF35A784}"/>
              </a:ext>
            </a:extLst>
          </p:cNvPr>
          <p:cNvSpPr/>
          <p:nvPr/>
        </p:nvSpPr>
        <p:spPr>
          <a:xfrm>
            <a:off x="11077599" y="3050300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++</a:t>
            </a:r>
          </a:p>
        </p:txBody>
      </p:sp>
      <p:sp>
        <p:nvSpPr>
          <p:cNvPr id="22" name="Rectangle: Rounded Corners 124">
            <a:extLst>
              <a:ext uri="{FF2B5EF4-FFF2-40B4-BE49-F238E27FC236}">
                <a16:creationId xmlns:a16="http://schemas.microsoft.com/office/drawing/2014/main" id="{0300BE16-093A-4181-9912-C5F8C4CC4D12}"/>
              </a:ext>
            </a:extLst>
          </p:cNvPr>
          <p:cNvSpPr/>
          <p:nvPr/>
        </p:nvSpPr>
        <p:spPr>
          <a:xfrm>
            <a:off x="11079878" y="35385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-80%</a:t>
            </a:r>
          </a:p>
        </p:txBody>
      </p:sp>
      <p:sp>
        <p:nvSpPr>
          <p:cNvPr id="23" name="Rectangle: Rounded Corners 124">
            <a:extLst>
              <a:ext uri="{FF2B5EF4-FFF2-40B4-BE49-F238E27FC236}">
                <a16:creationId xmlns:a16="http://schemas.microsoft.com/office/drawing/2014/main" id="{B0771F41-7BC9-44F6-8E33-129C5BA858A1}"/>
              </a:ext>
            </a:extLst>
          </p:cNvPr>
          <p:cNvSpPr/>
          <p:nvPr/>
        </p:nvSpPr>
        <p:spPr>
          <a:xfrm>
            <a:off x="11077599" y="40719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-75%</a:t>
            </a:r>
          </a:p>
        </p:txBody>
      </p:sp>
      <p:sp>
        <p:nvSpPr>
          <p:cNvPr id="24" name="Rectangle: Rounded Corners 124">
            <a:extLst>
              <a:ext uri="{FF2B5EF4-FFF2-40B4-BE49-F238E27FC236}">
                <a16:creationId xmlns:a16="http://schemas.microsoft.com/office/drawing/2014/main" id="{BC7EE688-978F-4905-8003-C96EE42AC5A1}"/>
              </a:ext>
            </a:extLst>
          </p:cNvPr>
          <p:cNvSpPr/>
          <p:nvPr/>
        </p:nvSpPr>
        <p:spPr>
          <a:xfrm>
            <a:off x="11077599" y="46053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-41%</a:t>
            </a:r>
          </a:p>
        </p:txBody>
      </p:sp>
      <p:sp>
        <p:nvSpPr>
          <p:cNvPr id="25" name="Rectangle: Rounded Corners 124">
            <a:extLst>
              <a:ext uri="{FF2B5EF4-FFF2-40B4-BE49-F238E27FC236}">
                <a16:creationId xmlns:a16="http://schemas.microsoft.com/office/drawing/2014/main" id="{29D52AAC-ADF8-413B-A9D6-1A95E6B591BE}"/>
              </a:ext>
            </a:extLst>
          </p:cNvPr>
          <p:cNvSpPr/>
          <p:nvPr/>
        </p:nvSpPr>
        <p:spPr>
          <a:xfrm>
            <a:off x="11077599" y="5112598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++</a:t>
            </a:r>
          </a:p>
        </p:txBody>
      </p:sp>
      <p:sp>
        <p:nvSpPr>
          <p:cNvPr id="26" name="Rectangle: Rounded Corners 124">
            <a:extLst>
              <a:ext uri="{FF2B5EF4-FFF2-40B4-BE49-F238E27FC236}">
                <a16:creationId xmlns:a16="http://schemas.microsoft.com/office/drawing/2014/main" id="{979A3765-3B28-45C5-92CF-5C888D3FB349}"/>
              </a:ext>
            </a:extLst>
          </p:cNvPr>
          <p:cNvSpPr/>
          <p:nvPr/>
        </p:nvSpPr>
        <p:spPr>
          <a:xfrm>
            <a:off x="11078215" y="24717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-25%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84BD4C-1967-4B83-BBB1-D1ECBE633D33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00780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171CA-F178-4D69-8A7E-7FA772F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561CF-13F5-4A2F-8A06-CBE1FBC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Summary : Own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3904-C8BA-489E-8D98-F6222AFD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A6EA1-6CDA-48F1-8810-0FC7A91B189D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4A14FC5-0580-8713-2AA3-E4E8087F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39041"/>
              </p:ext>
            </p:extLst>
          </p:nvPr>
        </p:nvGraphicFramePr>
        <p:xfrm>
          <a:off x="1084881" y="1752600"/>
          <a:ext cx="9922975" cy="40974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66778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2014922">
                  <a:extLst>
                    <a:ext uri="{9D8B030D-6E8A-4147-A177-3AD203B41FA5}">
                      <a16:colId xmlns:a16="http://schemas.microsoft.com/office/drawing/2014/main" val="2790855339"/>
                    </a:ext>
                  </a:extLst>
                </a:gridCol>
                <a:gridCol w="1839573">
                  <a:extLst>
                    <a:ext uri="{9D8B030D-6E8A-4147-A177-3AD203B41FA5}">
                      <a16:colId xmlns:a16="http://schemas.microsoft.com/office/drawing/2014/main" val="969680569"/>
                    </a:ext>
                  </a:extLst>
                </a:gridCol>
                <a:gridCol w="1850851">
                  <a:extLst>
                    <a:ext uri="{9D8B030D-6E8A-4147-A177-3AD203B41FA5}">
                      <a16:colId xmlns:a16="http://schemas.microsoft.com/office/drawing/2014/main" val="1860297480"/>
                    </a:ext>
                  </a:extLst>
                </a:gridCol>
                <a:gridCol w="1850851">
                  <a:extLst>
                    <a:ext uri="{9D8B030D-6E8A-4147-A177-3AD203B41FA5}">
                      <a16:colId xmlns:a16="http://schemas.microsoft.com/office/drawing/2014/main" val="964085543"/>
                    </a:ext>
                  </a:extLst>
                </a:gridCol>
              </a:tblGrid>
              <a:tr h="544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2020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539219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75416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YSS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5068889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GAW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324078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 JPY)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000’s)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ounded Rectangle 33">
            <a:extLst>
              <a:ext uri="{FF2B5EF4-FFF2-40B4-BE49-F238E27FC236}">
                <a16:creationId xmlns:a16="http://schemas.microsoft.com/office/drawing/2014/main" id="{6CA7338C-ED16-285D-4D14-223180F58018}"/>
              </a:ext>
            </a:extLst>
          </p:cNvPr>
          <p:cNvSpPr/>
          <p:nvPr/>
        </p:nvSpPr>
        <p:spPr>
          <a:xfrm>
            <a:off x="8856323" y="2438400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-29% </a:t>
            </a:r>
          </a:p>
        </p:txBody>
      </p:sp>
      <p:sp>
        <p:nvSpPr>
          <p:cNvPr id="18" name="Rounded Rectangle 33">
            <a:extLst>
              <a:ext uri="{FF2B5EF4-FFF2-40B4-BE49-F238E27FC236}">
                <a16:creationId xmlns:a16="http://schemas.microsoft.com/office/drawing/2014/main" id="{A42F2B62-9136-E93A-BA55-7523D7FAF35E}"/>
              </a:ext>
            </a:extLst>
          </p:cNvPr>
          <p:cNvSpPr/>
          <p:nvPr/>
        </p:nvSpPr>
        <p:spPr>
          <a:xfrm>
            <a:off x="8856323" y="360684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-80% </a:t>
            </a:r>
          </a:p>
        </p:txBody>
      </p:sp>
      <p:sp>
        <p:nvSpPr>
          <p:cNvPr id="19" name="Rounded Rectangle 33">
            <a:extLst>
              <a:ext uri="{FF2B5EF4-FFF2-40B4-BE49-F238E27FC236}">
                <a16:creationId xmlns:a16="http://schemas.microsoft.com/office/drawing/2014/main" id="{28BE3F05-25BE-84E0-9C5E-DB1A2185453F}"/>
              </a:ext>
            </a:extLst>
          </p:cNvPr>
          <p:cNvSpPr/>
          <p:nvPr/>
        </p:nvSpPr>
        <p:spPr>
          <a:xfrm>
            <a:off x="8856323" y="416833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-75% </a:t>
            </a:r>
          </a:p>
        </p:txBody>
      </p:sp>
      <p:sp>
        <p:nvSpPr>
          <p:cNvPr id="20" name="Rounded Rectangle 33">
            <a:extLst>
              <a:ext uri="{FF2B5EF4-FFF2-40B4-BE49-F238E27FC236}">
                <a16:creationId xmlns:a16="http://schemas.microsoft.com/office/drawing/2014/main" id="{8D6919C1-F9B8-3AA4-AE8F-C6CC49D4CFEE}"/>
              </a:ext>
            </a:extLst>
          </p:cNvPr>
          <p:cNvSpPr/>
          <p:nvPr/>
        </p:nvSpPr>
        <p:spPr>
          <a:xfrm>
            <a:off x="8856323" y="478202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-41% </a:t>
            </a:r>
          </a:p>
        </p:txBody>
      </p:sp>
      <p:sp>
        <p:nvSpPr>
          <p:cNvPr id="21" name="Rounded Rectangle 43">
            <a:extLst>
              <a:ext uri="{FF2B5EF4-FFF2-40B4-BE49-F238E27FC236}">
                <a16:creationId xmlns:a16="http://schemas.microsoft.com/office/drawing/2014/main" id="{426C20EF-65EB-5F17-C207-74A02F16F3F6}"/>
              </a:ext>
            </a:extLst>
          </p:cNvPr>
          <p:cNvSpPr/>
          <p:nvPr/>
        </p:nvSpPr>
        <p:spPr>
          <a:xfrm>
            <a:off x="7025481" y="2438400"/>
            <a:ext cx="645466" cy="27432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prstClr val="white"/>
                </a:solidFill>
                <a:latin typeface="Calibri"/>
              </a:rPr>
              <a:t>56%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2" name="Rounded Rectangle 33">
            <a:extLst>
              <a:ext uri="{FF2B5EF4-FFF2-40B4-BE49-F238E27FC236}">
                <a16:creationId xmlns:a16="http://schemas.microsoft.com/office/drawing/2014/main" id="{A68556DA-7737-2E34-5CD3-50BDC52D99C2}"/>
              </a:ext>
            </a:extLst>
          </p:cNvPr>
          <p:cNvSpPr/>
          <p:nvPr/>
        </p:nvSpPr>
        <p:spPr>
          <a:xfrm>
            <a:off x="7025481" y="360684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-33% </a:t>
            </a: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13670F5C-1EB9-5DB5-B9F7-7251DFD477C4}"/>
              </a:ext>
            </a:extLst>
          </p:cNvPr>
          <p:cNvSpPr/>
          <p:nvPr/>
        </p:nvSpPr>
        <p:spPr>
          <a:xfrm>
            <a:off x="7025481" y="416833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-8% </a:t>
            </a:r>
          </a:p>
        </p:txBody>
      </p:sp>
      <p:sp>
        <p:nvSpPr>
          <p:cNvPr id="24" name="Rounded Rectangle 33">
            <a:extLst>
              <a:ext uri="{FF2B5EF4-FFF2-40B4-BE49-F238E27FC236}">
                <a16:creationId xmlns:a16="http://schemas.microsoft.com/office/drawing/2014/main" id="{A4873A60-E5C7-5864-20ED-D16134B7D366}"/>
              </a:ext>
            </a:extLst>
          </p:cNvPr>
          <p:cNvSpPr/>
          <p:nvPr/>
        </p:nvSpPr>
        <p:spPr>
          <a:xfrm>
            <a:off x="7034432" y="4782845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-77% </a:t>
            </a:r>
          </a:p>
        </p:txBody>
      </p:sp>
    </p:spTree>
    <p:extLst>
      <p:ext uri="{BB962C8B-B14F-4D97-AF65-F5344CB8AC3E}">
        <p14:creationId xmlns:p14="http://schemas.microsoft.com/office/powerpoint/2010/main" val="18436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105472"/>
              </p:ext>
            </p:extLst>
          </p:nvPr>
        </p:nvGraphicFramePr>
        <p:xfrm>
          <a:off x="16748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047223"/>
              </p:ext>
            </p:extLst>
          </p:nvPr>
        </p:nvGraphicFramePr>
        <p:xfrm>
          <a:off x="6187281" y="1203454"/>
          <a:ext cx="4795813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Due-To : Non-Ad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19812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2021559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4">
            <a:extLst>
              <a:ext uri="{FF2B5EF4-FFF2-40B4-BE49-F238E27FC236}">
                <a16:creationId xmlns:a16="http://schemas.microsoft.com/office/drawing/2014/main" id="{E4144AF5-D1E7-4848-B597-E190E8D59C87}"/>
              </a:ext>
            </a:extLst>
          </p:cNvPr>
          <p:cNvSpPr/>
          <p:nvPr/>
        </p:nvSpPr>
        <p:spPr>
          <a:xfrm>
            <a:off x="5225816" y="2083354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-38%</a:t>
            </a:r>
          </a:p>
        </p:txBody>
      </p:sp>
      <p:sp>
        <p:nvSpPr>
          <p:cNvPr id="14" name="Rectangle: Rounded Corners 124">
            <a:extLst>
              <a:ext uri="{FF2B5EF4-FFF2-40B4-BE49-F238E27FC236}">
                <a16:creationId xmlns:a16="http://schemas.microsoft.com/office/drawing/2014/main" id="{D22560A1-627B-48F5-B77A-43F813F276A0}"/>
              </a:ext>
            </a:extLst>
          </p:cNvPr>
          <p:cNvSpPr/>
          <p:nvPr/>
        </p:nvSpPr>
        <p:spPr>
          <a:xfrm>
            <a:off x="5224768" y="2614281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900" dirty="0">
                <a:solidFill>
                  <a:srgbClr val="FF0000"/>
                </a:solidFill>
              </a:rPr>
              <a:t>2,700 pt.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24">
            <a:extLst>
              <a:ext uri="{FF2B5EF4-FFF2-40B4-BE49-F238E27FC236}">
                <a16:creationId xmlns:a16="http://schemas.microsoft.com/office/drawing/2014/main" id="{2134657A-DB2A-40A6-85DC-E949234FBA74}"/>
              </a:ext>
            </a:extLst>
          </p:cNvPr>
          <p:cNvSpPr/>
          <p:nvPr/>
        </p:nvSpPr>
        <p:spPr>
          <a:xfrm>
            <a:off x="5224768" y="290932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-1,987 pt.</a:t>
            </a:r>
            <a:endParaRPr lang="en-US" sz="1089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24">
            <a:extLst>
              <a:ext uri="{FF2B5EF4-FFF2-40B4-BE49-F238E27FC236}">
                <a16:creationId xmlns:a16="http://schemas.microsoft.com/office/drawing/2014/main" id="{356FD728-F1C9-41E9-8262-123462846890}"/>
              </a:ext>
            </a:extLst>
          </p:cNvPr>
          <p:cNvSpPr/>
          <p:nvPr/>
        </p:nvSpPr>
        <p:spPr>
          <a:xfrm>
            <a:off x="5224768" y="4022026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3.3 </a:t>
            </a:r>
            <a:r>
              <a:rPr lang="en-US" sz="800" dirty="0" err="1">
                <a:solidFill>
                  <a:srgbClr val="FF0000"/>
                </a:solidFill>
              </a:rPr>
              <a:t>mio</a:t>
            </a:r>
            <a:r>
              <a:rPr lang="en-US" sz="800" dirty="0">
                <a:solidFill>
                  <a:srgbClr val="FF0000"/>
                </a:solidFill>
              </a:rPr>
              <a:t>. Pt.</a:t>
            </a:r>
          </a:p>
        </p:txBody>
      </p:sp>
      <p:sp>
        <p:nvSpPr>
          <p:cNvPr id="17" name="Rectangle: Rounded Corners 124">
            <a:extLst>
              <a:ext uri="{FF2B5EF4-FFF2-40B4-BE49-F238E27FC236}">
                <a16:creationId xmlns:a16="http://schemas.microsoft.com/office/drawing/2014/main" id="{C97AEF4E-F23C-4DF6-A93A-4F8F28472560}"/>
              </a:ext>
            </a:extLst>
          </p:cNvPr>
          <p:cNvSpPr/>
          <p:nvPr/>
        </p:nvSpPr>
        <p:spPr>
          <a:xfrm>
            <a:off x="5229836" y="4320290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052B-13EE-41C3-9EBD-BA62744B2D5F}"/>
              </a:ext>
            </a:extLst>
          </p:cNvPr>
          <p:cNvSpPr txBox="1"/>
          <p:nvPr/>
        </p:nvSpPr>
        <p:spPr>
          <a:xfrm>
            <a:off x="5003164" y="1600200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8455B-1E87-40F2-A36A-73DF2D6E0962}"/>
              </a:ext>
            </a:extLst>
          </p:cNvPr>
          <p:cNvSpPr txBox="1"/>
          <p:nvPr/>
        </p:nvSpPr>
        <p:spPr>
          <a:xfrm>
            <a:off x="10856160" y="1600200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20" name="Rectangle: Rounded Corners 124">
            <a:extLst>
              <a:ext uri="{FF2B5EF4-FFF2-40B4-BE49-F238E27FC236}">
                <a16:creationId xmlns:a16="http://schemas.microsoft.com/office/drawing/2014/main" id="{C941F7C0-418A-4BE8-ADEF-CAC62877C012}"/>
              </a:ext>
            </a:extLst>
          </p:cNvPr>
          <p:cNvSpPr/>
          <p:nvPr/>
        </p:nvSpPr>
        <p:spPr>
          <a:xfrm>
            <a:off x="5225816" y="2362200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1.0 pt.</a:t>
            </a:r>
          </a:p>
        </p:txBody>
      </p:sp>
      <p:sp>
        <p:nvSpPr>
          <p:cNvPr id="27" name="Rectangle: Rounded Corners 124">
            <a:extLst>
              <a:ext uri="{FF2B5EF4-FFF2-40B4-BE49-F238E27FC236}">
                <a16:creationId xmlns:a16="http://schemas.microsoft.com/office/drawing/2014/main" id="{259233D9-7C1C-4256-B83F-007275152A63}"/>
              </a:ext>
            </a:extLst>
          </p:cNvPr>
          <p:cNvSpPr/>
          <p:nvPr/>
        </p:nvSpPr>
        <p:spPr>
          <a:xfrm>
            <a:off x="5224768" y="3198665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-9,491 pt.</a:t>
            </a:r>
            <a:endParaRPr lang="en-US" sz="1089" dirty="0">
              <a:solidFill>
                <a:srgbClr val="FF0000"/>
              </a:solidFill>
            </a:endParaRPr>
          </a:p>
        </p:txBody>
      </p:sp>
      <p:sp>
        <p:nvSpPr>
          <p:cNvPr id="28" name="Rectangle: Rounded Corners 124">
            <a:extLst>
              <a:ext uri="{FF2B5EF4-FFF2-40B4-BE49-F238E27FC236}">
                <a16:creationId xmlns:a16="http://schemas.microsoft.com/office/drawing/2014/main" id="{24D0F12C-C401-45A9-90AE-DB9711EB1C97}"/>
              </a:ext>
            </a:extLst>
          </p:cNvPr>
          <p:cNvSpPr/>
          <p:nvPr/>
        </p:nvSpPr>
        <p:spPr>
          <a:xfrm>
            <a:off x="5234677" y="344927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-18%</a:t>
            </a:r>
          </a:p>
        </p:txBody>
      </p:sp>
      <p:sp>
        <p:nvSpPr>
          <p:cNvPr id="29" name="Rectangle: Rounded Corners 124">
            <a:extLst>
              <a:ext uri="{FF2B5EF4-FFF2-40B4-BE49-F238E27FC236}">
                <a16:creationId xmlns:a16="http://schemas.microsoft.com/office/drawing/2014/main" id="{3BBF3102-DC83-49F7-A123-9D8255B8F6E6}"/>
              </a:ext>
            </a:extLst>
          </p:cNvPr>
          <p:cNvSpPr/>
          <p:nvPr/>
        </p:nvSpPr>
        <p:spPr>
          <a:xfrm>
            <a:off x="5232125" y="374753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5.3 C</a:t>
            </a:r>
          </a:p>
        </p:txBody>
      </p:sp>
      <p:sp>
        <p:nvSpPr>
          <p:cNvPr id="30" name="Rectangle: Rounded Corners 124">
            <a:extLst>
              <a:ext uri="{FF2B5EF4-FFF2-40B4-BE49-F238E27FC236}">
                <a16:creationId xmlns:a16="http://schemas.microsoft.com/office/drawing/2014/main" id="{4BD41D1D-BBFB-48CB-BFAA-4114E35C0EEE}"/>
              </a:ext>
            </a:extLst>
          </p:cNvPr>
          <p:cNvSpPr/>
          <p:nvPr/>
        </p:nvSpPr>
        <p:spPr>
          <a:xfrm>
            <a:off x="5224768" y="458436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31" name="Rectangle: Rounded Corners 124">
            <a:extLst>
              <a:ext uri="{FF2B5EF4-FFF2-40B4-BE49-F238E27FC236}">
                <a16:creationId xmlns:a16="http://schemas.microsoft.com/office/drawing/2014/main" id="{1DEDF673-5E98-4E5E-B3FD-4B9E5DEF1808}"/>
              </a:ext>
            </a:extLst>
          </p:cNvPr>
          <p:cNvSpPr/>
          <p:nvPr/>
        </p:nvSpPr>
        <p:spPr>
          <a:xfrm>
            <a:off x="5232125" y="483756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32" name="Rectangle: Rounded Corners 124">
            <a:extLst>
              <a:ext uri="{FF2B5EF4-FFF2-40B4-BE49-F238E27FC236}">
                <a16:creationId xmlns:a16="http://schemas.microsoft.com/office/drawing/2014/main" id="{C611A617-3362-4E49-A16C-7B97E2C6142C}"/>
              </a:ext>
            </a:extLst>
          </p:cNvPr>
          <p:cNvSpPr/>
          <p:nvPr/>
        </p:nvSpPr>
        <p:spPr>
          <a:xfrm>
            <a:off x="11073550" y="2073084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117%</a:t>
            </a:r>
          </a:p>
        </p:txBody>
      </p:sp>
      <p:sp>
        <p:nvSpPr>
          <p:cNvPr id="33" name="Rectangle: Rounded Corners 124">
            <a:extLst>
              <a:ext uri="{FF2B5EF4-FFF2-40B4-BE49-F238E27FC236}">
                <a16:creationId xmlns:a16="http://schemas.microsoft.com/office/drawing/2014/main" id="{95CAB21D-189B-49E8-8357-F99DF168D9A7}"/>
              </a:ext>
            </a:extLst>
          </p:cNvPr>
          <p:cNvSpPr/>
          <p:nvPr/>
        </p:nvSpPr>
        <p:spPr>
          <a:xfrm>
            <a:off x="11072502" y="259467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900" dirty="0">
                <a:solidFill>
                  <a:srgbClr val="FF0000"/>
                </a:solidFill>
              </a:rPr>
              <a:t>1,596 pt.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: Rounded Corners 124">
            <a:extLst>
              <a:ext uri="{FF2B5EF4-FFF2-40B4-BE49-F238E27FC236}">
                <a16:creationId xmlns:a16="http://schemas.microsoft.com/office/drawing/2014/main" id="{2BA32F69-B505-4607-8BFD-49A19C378DBD}"/>
              </a:ext>
            </a:extLst>
          </p:cNvPr>
          <p:cNvSpPr/>
          <p:nvPr/>
        </p:nvSpPr>
        <p:spPr>
          <a:xfrm>
            <a:off x="11066066" y="2884647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2,657 pt.</a:t>
            </a:r>
            <a:endParaRPr lang="en-US" sz="1089" dirty="0">
              <a:solidFill>
                <a:srgbClr val="00B050"/>
              </a:solidFill>
            </a:endParaRPr>
          </a:p>
        </p:txBody>
      </p:sp>
      <p:sp>
        <p:nvSpPr>
          <p:cNvPr id="35" name="Rectangle: Rounded Corners 124">
            <a:extLst>
              <a:ext uri="{FF2B5EF4-FFF2-40B4-BE49-F238E27FC236}">
                <a16:creationId xmlns:a16="http://schemas.microsoft.com/office/drawing/2014/main" id="{F81EA7A2-418D-4D17-9116-D6A25EE3B5BE}"/>
              </a:ext>
            </a:extLst>
          </p:cNvPr>
          <p:cNvSpPr/>
          <p:nvPr/>
        </p:nvSpPr>
        <p:spPr>
          <a:xfrm>
            <a:off x="11066066" y="4027169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2.1 </a:t>
            </a:r>
            <a:r>
              <a:rPr lang="en-US" sz="800" dirty="0" err="1">
                <a:solidFill>
                  <a:srgbClr val="FF0000"/>
                </a:solidFill>
              </a:rPr>
              <a:t>mio</a:t>
            </a:r>
            <a:r>
              <a:rPr lang="en-US" sz="800" dirty="0">
                <a:solidFill>
                  <a:srgbClr val="FF0000"/>
                </a:solidFill>
              </a:rPr>
              <a:t>. Pt.</a:t>
            </a:r>
          </a:p>
        </p:txBody>
      </p:sp>
      <p:sp>
        <p:nvSpPr>
          <p:cNvPr id="37" name="Rectangle: Rounded Corners 124">
            <a:extLst>
              <a:ext uri="{FF2B5EF4-FFF2-40B4-BE49-F238E27FC236}">
                <a16:creationId xmlns:a16="http://schemas.microsoft.com/office/drawing/2014/main" id="{B72CAD00-B11B-4464-8AEB-44B5D6BEE099}"/>
              </a:ext>
            </a:extLst>
          </p:cNvPr>
          <p:cNvSpPr/>
          <p:nvPr/>
        </p:nvSpPr>
        <p:spPr>
          <a:xfrm>
            <a:off x="11072502" y="2327051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-0.4 pt.</a:t>
            </a:r>
          </a:p>
        </p:txBody>
      </p:sp>
      <p:sp>
        <p:nvSpPr>
          <p:cNvPr id="38" name="Rectangle: Rounded Corners 124">
            <a:extLst>
              <a:ext uri="{FF2B5EF4-FFF2-40B4-BE49-F238E27FC236}">
                <a16:creationId xmlns:a16="http://schemas.microsoft.com/office/drawing/2014/main" id="{5112676A-8712-4F16-BC27-2DC66DC0534A}"/>
              </a:ext>
            </a:extLst>
          </p:cNvPr>
          <p:cNvSpPr/>
          <p:nvPr/>
        </p:nvSpPr>
        <p:spPr>
          <a:xfrm>
            <a:off x="11059054" y="3154534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7,685 pt.</a:t>
            </a:r>
            <a:endParaRPr lang="en-US" sz="1089" dirty="0">
              <a:solidFill>
                <a:srgbClr val="00B050"/>
              </a:solidFill>
            </a:endParaRPr>
          </a:p>
        </p:txBody>
      </p:sp>
      <p:sp>
        <p:nvSpPr>
          <p:cNvPr id="39" name="Rectangle: Rounded Corners 124">
            <a:extLst>
              <a:ext uri="{FF2B5EF4-FFF2-40B4-BE49-F238E27FC236}">
                <a16:creationId xmlns:a16="http://schemas.microsoft.com/office/drawing/2014/main" id="{95D7FC3C-D30C-4C1D-B4FE-F02F559074D9}"/>
              </a:ext>
            </a:extLst>
          </p:cNvPr>
          <p:cNvSpPr/>
          <p:nvPr/>
        </p:nvSpPr>
        <p:spPr>
          <a:xfrm>
            <a:off x="11059054" y="3471889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-4%</a:t>
            </a:r>
          </a:p>
        </p:txBody>
      </p:sp>
      <p:sp>
        <p:nvSpPr>
          <p:cNvPr id="40" name="Rectangle: Rounded Corners 124">
            <a:extLst>
              <a:ext uri="{FF2B5EF4-FFF2-40B4-BE49-F238E27FC236}">
                <a16:creationId xmlns:a16="http://schemas.microsoft.com/office/drawing/2014/main" id="{F889CDCD-62C2-4B5D-BC48-A3187F3B191B}"/>
              </a:ext>
            </a:extLst>
          </p:cNvPr>
          <p:cNvSpPr/>
          <p:nvPr/>
        </p:nvSpPr>
        <p:spPr>
          <a:xfrm>
            <a:off x="11059054" y="377981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0.1 C</a:t>
            </a:r>
          </a:p>
        </p:txBody>
      </p:sp>
      <p:sp>
        <p:nvSpPr>
          <p:cNvPr id="44" name="Rectangle: Rounded Corners 124">
            <a:extLst>
              <a:ext uri="{FF2B5EF4-FFF2-40B4-BE49-F238E27FC236}">
                <a16:creationId xmlns:a16="http://schemas.microsoft.com/office/drawing/2014/main" id="{8D35812F-8850-4B55-B2FF-A790AFEB17AD}"/>
              </a:ext>
            </a:extLst>
          </p:cNvPr>
          <p:cNvSpPr/>
          <p:nvPr/>
        </p:nvSpPr>
        <p:spPr>
          <a:xfrm>
            <a:off x="5232125" y="511030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5" name="Rectangle: Rounded Corners 124">
            <a:extLst>
              <a:ext uri="{FF2B5EF4-FFF2-40B4-BE49-F238E27FC236}">
                <a16:creationId xmlns:a16="http://schemas.microsoft.com/office/drawing/2014/main" id="{1FB9B394-1AF8-4DB4-BEB3-818AFC7F51D8}"/>
              </a:ext>
            </a:extLst>
          </p:cNvPr>
          <p:cNvSpPr/>
          <p:nvPr/>
        </p:nvSpPr>
        <p:spPr>
          <a:xfrm>
            <a:off x="5232125" y="5390972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--</a:t>
            </a:r>
          </a:p>
        </p:txBody>
      </p:sp>
      <p:sp>
        <p:nvSpPr>
          <p:cNvPr id="46" name="Rectangle: Rounded Corners 124">
            <a:extLst>
              <a:ext uri="{FF2B5EF4-FFF2-40B4-BE49-F238E27FC236}">
                <a16:creationId xmlns:a16="http://schemas.microsoft.com/office/drawing/2014/main" id="{1BB60001-8012-461D-B3E9-3ECFBA60E0B5}"/>
              </a:ext>
            </a:extLst>
          </p:cNvPr>
          <p:cNvSpPr/>
          <p:nvPr/>
        </p:nvSpPr>
        <p:spPr>
          <a:xfrm>
            <a:off x="11086230" y="432819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7" name="Rectangle: Rounded Corners 124">
            <a:extLst>
              <a:ext uri="{FF2B5EF4-FFF2-40B4-BE49-F238E27FC236}">
                <a16:creationId xmlns:a16="http://schemas.microsoft.com/office/drawing/2014/main" id="{A317CB0F-8A67-4C21-B02E-FE27410B1B11}"/>
              </a:ext>
            </a:extLst>
          </p:cNvPr>
          <p:cNvSpPr/>
          <p:nvPr/>
        </p:nvSpPr>
        <p:spPr>
          <a:xfrm>
            <a:off x="11084860" y="4642320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--</a:t>
            </a:r>
          </a:p>
        </p:txBody>
      </p:sp>
      <p:sp>
        <p:nvSpPr>
          <p:cNvPr id="48" name="Rectangle: Rounded Corners 124">
            <a:extLst>
              <a:ext uri="{FF2B5EF4-FFF2-40B4-BE49-F238E27FC236}">
                <a16:creationId xmlns:a16="http://schemas.microsoft.com/office/drawing/2014/main" id="{5C96230B-F528-432F-8227-051250FD75DC}"/>
              </a:ext>
            </a:extLst>
          </p:cNvPr>
          <p:cNvSpPr/>
          <p:nvPr/>
        </p:nvSpPr>
        <p:spPr>
          <a:xfrm>
            <a:off x="11086230" y="489303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9" name="Rectangle: Rounded Corners 124">
            <a:extLst>
              <a:ext uri="{FF2B5EF4-FFF2-40B4-BE49-F238E27FC236}">
                <a16:creationId xmlns:a16="http://schemas.microsoft.com/office/drawing/2014/main" id="{6EA5F6DD-EE1E-4F68-BCC7-D569A0B4D58E}"/>
              </a:ext>
            </a:extLst>
          </p:cNvPr>
          <p:cNvSpPr/>
          <p:nvPr/>
        </p:nvSpPr>
        <p:spPr>
          <a:xfrm>
            <a:off x="11086230" y="516577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50" name="Rectangle: Rounded Corners 124">
            <a:extLst>
              <a:ext uri="{FF2B5EF4-FFF2-40B4-BE49-F238E27FC236}">
                <a16:creationId xmlns:a16="http://schemas.microsoft.com/office/drawing/2014/main" id="{31985C21-FC7D-4F6A-8004-B7E290A84246}"/>
              </a:ext>
            </a:extLst>
          </p:cNvPr>
          <p:cNvSpPr/>
          <p:nvPr/>
        </p:nvSpPr>
        <p:spPr>
          <a:xfrm>
            <a:off x="11086230" y="5446442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D7A1FF-F448-404E-8B4D-F97F00B7A6DF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53477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171CA-F178-4D69-8A7E-7FA772F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561CF-13F5-4A2F-8A06-CBE1FBC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Summary : Non-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3904-C8BA-489E-8D98-F6222AFD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50B085-BF38-4EB7-8E68-F44249B0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4963"/>
              </p:ext>
            </p:extLst>
          </p:nvPr>
        </p:nvGraphicFramePr>
        <p:xfrm>
          <a:off x="1084881" y="1371600"/>
          <a:ext cx="9922975" cy="489000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69818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2308285">
                  <a:extLst>
                    <a:ext uri="{9D8B030D-6E8A-4147-A177-3AD203B41FA5}">
                      <a16:colId xmlns:a16="http://schemas.microsoft.com/office/drawing/2014/main" val="969680569"/>
                    </a:ext>
                  </a:extLst>
                </a:gridCol>
                <a:gridCol w="2322436">
                  <a:extLst>
                    <a:ext uri="{9D8B030D-6E8A-4147-A177-3AD203B41FA5}">
                      <a16:colId xmlns:a16="http://schemas.microsoft.com/office/drawing/2014/main" val="1860297480"/>
                    </a:ext>
                  </a:extLst>
                </a:gridCol>
                <a:gridCol w="2322436">
                  <a:extLst>
                    <a:ext uri="{9D8B030D-6E8A-4147-A177-3AD203B41FA5}">
                      <a16:colId xmlns:a16="http://schemas.microsoft.com/office/drawing/2014/main" val="964085543"/>
                    </a:ext>
                  </a:extLst>
                </a:gridCol>
              </a:tblGrid>
              <a:tr h="3476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2020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148,275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199,431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53921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922436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ID POS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542084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Sales Demo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5804194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Rental Demo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7448921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Page views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4,606,070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3,795,833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3,628,086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8039332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75416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Machine Counts(in </a:t>
                      </a:r>
                      <a:r>
                        <a:rPr lang="en-IN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506888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324078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Dip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</a:t>
                      </a:r>
                      <a:endParaRPr lang="en-I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7316888"/>
                  </a:ext>
                </a:extLst>
              </a:tr>
            </a:tbl>
          </a:graphicData>
        </a:graphic>
      </p:graphicFrame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83DD043B-EF0D-4058-B51A-2377553A99FE}"/>
              </a:ext>
            </a:extLst>
          </p:cNvPr>
          <p:cNvSpPr/>
          <p:nvPr/>
        </p:nvSpPr>
        <p:spPr>
          <a:xfrm>
            <a:off x="6012906" y="1793544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-38% </a:t>
            </a:r>
          </a:p>
        </p:txBody>
      </p:sp>
      <p:sp>
        <p:nvSpPr>
          <p:cNvPr id="7" name="Rounded Rectangle 33">
            <a:extLst>
              <a:ext uri="{FF2B5EF4-FFF2-40B4-BE49-F238E27FC236}">
                <a16:creationId xmlns:a16="http://schemas.microsoft.com/office/drawing/2014/main" id="{6966C769-2528-46F0-A9B5-F1D64746A5F1}"/>
              </a:ext>
            </a:extLst>
          </p:cNvPr>
          <p:cNvSpPr/>
          <p:nvPr/>
        </p:nvSpPr>
        <p:spPr>
          <a:xfrm>
            <a:off x="6012906" y="2546608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-63%</a:t>
            </a:r>
            <a:endParaRPr lang="en-GB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33">
            <a:extLst>
              <a:ext uri="{FF2B5EF4-FFF2-40B4-BE49-F238E27FC236}">
                <a16:creationId xmlns:a16="http://schemas.microsoft.com/office/drawing/2014/main" id="{CD90FF4B-453F-4B8D-A90E-FC6427EAA920}"/>
              </a:ext>
            </a:extLst>
          </p:cNvPr>
          <p:cNvSpPr/>
          <p:nvPr/>
        </p:nvSpPr>
        <p:spPr>
          <a:xfrm>
            <a:off x="6012906" y="292314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-75% </a:t>
            </a:r>
          </a:p>
        </p:txBody>
      </p:sp>
      <p:sp>
        <p:nvSpPr>
          <p:cNvPr id="9" name="Rounded Rectangle 33">
            <a:extLst>
              <a:ext uri="{FF2B5EF4-FFF2-40B4-BE49-F238E27FC236}">
                <a16:creationId xmlns:a16="http://schemas.microsoft.com/office/drawing/2014/main" id="{047F6487-5F25-473B-9C88-9D6CF5E335EF}"/>
              </a:ext>
            </a:extLst>
          </p:cNvPr>
          <p:cNvSpPr/>
          <p:nvPr/>
        </p:nvSpPr>
        <p:spPr>
          <a:xfrm>
            <a:off x="6012906" y="3299672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-65% 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2B4FA931-6C19-4176-BAF9-C1393578CF93}"/>
              </a:ext>
            </a:extLst>
          </p:cNvPr>
          <p:cNvSpPr/>
          <p:nvPr/>
        </p:nvSpPr>
        <p:spPr>
          <a:xfrm>
            <a:off x="6012906" y="3676204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-18% </a:t>
            </a:r>
          </a:p>
        </p:txBody>
      </p:sp>
      <p:sp>
        <p:nvSpPr>
          <p:cNvPr id="11" name="Rounded Rectangle 33">
            <a:extLst>
              <a:ext uri="{FF2B5EF4-FFF2-40B4-BE49-F238E27FC236}">
                <a16:creationId xmlns:a16="http://schemas.microsoft.com/office/drawing/2014/main" id="{30EF9746-CB0B-486A-88C6-5E2E4BE82218}"/>
              </a:ext>
            </a:extLst>
          </p:cNvPr>
          <p:cNvSpPr/>
          <p:nvPr/>
        </p:nvSpPr>
        <p:spPr>
          <a:xfrm>
            <a:off x="6012906" y="4052736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48% </a:t>
            </a: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22917912-BBD4-46A2-B394-564FFE1DCC63}"/>
              </a:ext>
            </a:extLst>
          </p:cNvPr>
          <p:cNvSpPr/>
          <p:nvPr/>
        </p:nvSpPr>
        <p:spPr>
          <a:xfrm>
            <a:off x="8320881" y="2543846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--</a:t>
            </a: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C8674950-D12B-44E1-A0C4-9E268D6F290B}"/>
              </a:ext>
            </a:extLst>
          </p:cNvPr>
          <p:cNvSpPr/>
          <p:nvPr/>
        </p:nvSpPr>
        <p:spPr>
          <a:xfrm>
            <a:off x="8320881" y="3669299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-4% </a:t>
            </a: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B451AD1C-779A-4A47-95BC-502C1FFAD37F}"/>
              </a:ext>
            </a:extLst>
          </p:cNvPr>
          <p:cNvSpPr/>
          <p:nvPr/>
        </p:nvSpPr>
        <p:spPr>
          <a:xfrm>
            <a:off x="8320881" y="404445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1% 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10D05A16-157E-490B-B6E8-E1B2FAB6FF77}"/>
              </a:ext>
            </a:extLst>
          </p:cNvPr>
          <p:cNvSpPr/>
          <p:nvPr/>
        </p:nvSpPr>
        <p:spPr>
          <a:xfrm>
            <a:off x="6012906" y="4429267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9% </a:t>
            </a:r>
          </a:p>
        </p:txBody>
      </p:sp>
      <p:sp>
        <p:nvSpPr>
          <p:cNvPr id="16" name="Rounded Rectangle 33">
            <a:extLst>
              <a:ext uri="{FF2B5EF4-FFF2-40B4-BE49-F238E27FC236}">
                <a16:creationId xmlns:a16="http://schemas.microsoft.com/office/drawing/2014/main" id="{EEBF8538-74FD-48D6-A5EE-267E761308FC}"/>
              </a:ext>
            </a:extLst>
          </p:cNvPr>
          <p:cNvSpPr/>
          <p:nvPr/>
        </p:nvSpPr>
        <p:spPr>
          <a:xfrm>
            <a:off x="8320881" y="441960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5% </a:t>
            </a:r>
          </a:p>
        </p:txBody>
      </p:sp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3F404AC4-488E-4283-9029-5D660A4727B1}"/>
              </a:ext>
            </a:extLst>
          </p:cNvPr>
          <p:cNvSpPr/>
          <p:nvPr/>
        </p:nvSpPr>
        <p:spPr>
          <a:xfrm>
            <a:off x="8320881" y="1793544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 </a:t>
            </a:r>
          </a:p>
        </p:txBody>
      </p:sp>
      <p:sp>
        <p:nvSpPr>
          <p:cNvPr id="18" name="Rounded Rectangle 43">
            <a:extLst>
              <a:ext uri="{FF2B5EF4-FFF2-40B4-BE49-F238E27FC236}">
                <a16:creationId xmlns:a16="http://schemas.microsoft.com/office/drawing/2014/main" id="{D0848C42-FE21-4CA4-ADA2-287CB9F3DCD9}"/>
              </a:ext>
            </a:extLst>
          </p:cNvPr>
          <p:cNvSpPr/>
          <p:nvPr/>
        </p:nvSpPr>
        <p:spPr>
          <a:xfrm>
            <a:off x="8320881" y="3294148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prstClr val="white"/>
                </a:solidFill>
                <a:latin typeface="Calibri"/>
              </a:rPr>
              <a:t>++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43">
            <a:extLst>
              <a:ext uri="{FF2B5EF4-FFF2-40B4-BE49-F238E27FC236}">
                <a16:creationId xmlns:a16="http://schemas.microsoft.com/office/drawing/2014/main" id="{35FC7427-BF64-4054-8F31-172A63098B8F}"/>
              </a:ext>
            </a:extLst>
          </p:cNvPr>
          <p:cNvSpPr/>
          <p:nvPr/>
        </p:nvSpPr>
        <p:spPr>
          <a:xfrm>
            <a:off x="8320881" y="2918997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sp>
        <p:nvSpPr>
          <p:cNvPr id="20" name="Rounded Rectangle 43">
            <a:extLst>
              <a:ext uri="{FF2B5EF4-FFF2-40B4-BE49-F238E27FC236}">
                <a16:creationId xmlns:a16="http://schemas.microsoft.com/office/drawing/2014/main" id="{775F0FDD-5294-4315-B1BA-AD3201411596}"/>
              </a:ext>
            </a:extLst>
          </p:cNvPr>
          <p:cNvSpPr/>
          <p:nvPr/>
        </p:nvSpPr>
        <p:spPr>
          <a:xfrm>
            <a:off x="6012906" y="2170076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prstClr val="white"/>
                </a:solidFill>
                <a:latin typeface="Calibri"/>
              </a:rPr>
              <a:t>9%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FA5177CD-66D3-4E22-8510-D6FB4C60FB85}"/>
              </a:ext>
            </a:extLst>
          </p:cNvPr>
          <p:cNvSpPr/>
          <p:nvPr/>
        </p:nvSpPr>
        <p:spPr>
          <a:xfrm>
            <a:off x="8320881" y="2168695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-3%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49C6B-DB30-4E20-9BB3-64EEF88AE81C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6881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380DF65-4860-450D-A833-DFF017A674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6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80DF65-4860-450D-A833-DFF017A67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653FEFF-7D1B-45A8-9D34-331BCBEE3FD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Ad- Volume by year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D22C72B-88F1-4346-8051-644CE5E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81" y="6675437"/>
            <a:ext cx="576072" cy="365125"/>
          </a:xfr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15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FD223-A4CE-43B9-B848-5AC59016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600F48-9DD6-4325-B1BA-0133A3F8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357852"/>
              </p:ext>
            </p:extLst>
          </p:nvPr>
        </p:nvGraphicFramePr>
        <p:xfrm>
          <a:off x="1237957" y="762000"/>
          <a:ext cx="9831019" cy="560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FCA2322A-E835-45C6-BB7C-1B311DB61501}"/>
              </a:ext>
            </a:extLst>
          </p:cNvPr>
          <p:cNvSpPr/>
          <p:nvPr/>
        </p:nvSpPr>
        <p:spPr>
          <a:xfrm>
            <a:off x="3951356" y="1438275"/>
            <a:ext cx="762000" cy="284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50.1%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94EA4-73DD-449A-BDDE-A57EDD8F05F0}"/>
              </a:ext>
            </a:extLst>
          </p:cNvPr>
          <p:cNvCxnSpPr>
            <a:cxnSpLocks/>
          </p:cNvCxnSpPr>
          <p:nvPr/>
        </p:nvCxnSpPr>
        <p:spPr>
          <a:xfrm flipV="1">
            <a:off x="2986881" y="1580612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23846-CDC3-4EB6-A20D-498FE65EB774}"/>
              </a:ext>
            </a:extLst>
          </p:cNvPr>
          <p:cNvCxnSpPr>
            <a:cxnSpLocks/>
          </p:cNvCxnSpPr>
          <p:nvPr/>
        </p:nvCxnSpPr>
        <p:spPr>
          <a:xfrm>
            <a:off x="2978078" y="1561477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7B67A-AC9B-4644-9097-5959AA06778B}"/>
              </a:ext>
            </a:extLst>
          </p:cNvPr>
          <p:cNvCxnSpPr>
            <a:cxnSpLocks/>
          </p:cNvCxnSpPr>
          <p:nvPr/>
        </p:nvCxnSpPr>
        <p:spPr>
          <a:xfrm>
            <a:off x="4713356" y="1573002"/>
            <a:ext cx="1397725" cy="76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613A-3C74-47D5-8362-2FAECAC21775}"/>
              </a:ext>
            </a:extLst>
          </p:cNvPr>
          <p:cNvCxnSpPr>
            <a:cxnSpLocks/>
          </p:cNvCxnSpPr>
          <p:nvPr/>
        </p:nvCxnSpPr>
        <p:spPr>
          <a:xfrm>
            <a:off x="6111081" y="1606885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DCE73-1EDA-4D56-8E85-45FCCF73338E}"/>
              </a:ext>
            </a:extLst>
          </p:cNvPr>
          <p:cNvSpPr txBox="1"/>
          <p:nvPr/>
        </p:nvSpPr>
        <p:spPr>
          <a:xfrm>
            <a:off x="2596323" y="2106860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13,970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6E6F3-41E3-45A9-AD29-C9307772CB7B}"/>
              </a:ext>
            </a:extLst>
          </p:cNvPr>
          <p:cNvSpPr txBox="1"/>
          <p:nvPr/>
        </p:nvSpPr>
        <p:spPr>
          <a:xfrm>
            <a:off x="8844721" y="2147352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7,048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ADA60F-1686-4EF4-AEF2-1DD277F55211}"/>
              </a:ext>
            </a:extLst>
          </p:cNvPr>
          <p:cNvSpPr/>
          <p:nvPr/>
        </p:nvSpPr>
        <p:spPr>
          <a:xfrm>
            <a:off x="7285411" y="1469137"/>
            <a:ext cx="762000" cy="2846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1.0%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87E66-3A9C-4814-B218-E3788DC82418}"/>
              </a:ext>
            </a:extLst>
          </p:cNvPr>
          <p:cNvCxnSpPr>
            <a:cxnSpLocks/>
          </p:cNvCxnSpPr>
          <p:nvPr/>
        </p:nvCxnSpPr>
        <p:spPr>
          <a:xfrm flipV="1">
            <a:off x="6320936" y="1611474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F2A8E-B1B3-4C1C-855C-D8847B0C1D77}"/>
              </a:ext>
            </a:extLst>
          </p:cNvPr>
          <p:cNvCxnSpPr>
            <a:cxnSpLocks/>
          </p:cNvCxnSpPr>
          <p:nvPr/>
        </p:nvCxnSpPr>
        <p:spPr>
          <a:xfrm>
            <a:off x="6312133" y="1592339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45D64D-24DE-4F4B-873B-F64FB12C8F8D}"/>
              </a:ext>
            </a:extLst>
          </p:cNvPr>
          <p:cNvCxnSpPr>
            <a:cxnSpLocks/>
          </p:cNvCxnSpPr>
          <p:nvPr/>
        </p:nvCxnSpPr>
        <p:spPr>
          <a:xfrm>
            <a:off x="8047411" y="1603864"/>
            <a:ext cx="1340270" cy="30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A9DC0-94A8-4D17-B333-F61045D699A0}"/>
              </a:ext>
            </a:extLst>
          </p:cNvPr>
          <p:cNvCxnSpPr>
            <a:cxnSpLocks/>
          </p:cNvCxnSpPr>
          <p:nvPr/>
        </p:nvCxnSpPr>
        <p:spPr>
          <a:xfrm>
            <a:off x="9387681" y="1637747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594E3-8AEF-4842-AB48-A46D781D8061}"/>
              </a:ext>
            </a:extLst>
          </p:cNvPr>
          <p:cNvSpPr txBox="1"/>
          <p:nvPr/>
        </p:nvSpPr>
        <p:spPr>
          <a:xfrm>
            <a:off x="5720522" y="2110891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6,976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20157B-4D8F-4993-930D-6A03BD30F365}"/>
              </a:ext>
            </a:extLst>
          </p:cNvPr>
          <p:cNvSpPr/>
          <p:nvPr/>
        </p:nvSpPr>
        <p:spPr>
          <a:xfrm>
            <a:off x="5858504" y="5503873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146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5ED37-968C-4C35-B883-B290EC4B917B}"/>
              </a:ext>
            </a:extLst>
          </p:cNvPr>
          <p:cNvSpPr txBox="1"/>
          <p:nvPr/>
        </p:nvSpPr>
        <p:spPr>
          <a:xfrm>
            <a:off x="328535" y="5329535"/>
            <a:ext cx="108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Spends</a:t>
            </a:r>
          </a:p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(Mio. JPY)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18DEDE-137C-4037-A680-5E9E8F88EF6F}"/>
              </a:ext>
            </a:extLst>
          </p:cNvPr>
          <p:cNvSpPr/>
          <p:nvPr/>
        </p:nvSpPr>
        <p:spPr>
          <a:xfrm>
            <a:off x="2462087" y="5503873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prstClr val="black"/>
                </a:solidFill>
              </a:rPr>
              <a:t>308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876214-F12C-42C5-B285-9DA69DF282D9}"/>
              </a:ext>
            </a:extLst>
          </p:cNvPr>
          <p:cNvSpPr/>
          <p:nvPr/>
        </p:nvSpPr>
        <p:spPr>
          <a:xfrm>
            <a:off x="4254894" y="5516547"/>
            <a:ext cx="731520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-52.7%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0AA1A9-6822-41E2-AEB3-700FE5960BB1}"/>
              </a:ext>
            </a:extLst>
          </p:cNvPr>
          <p:cNvSpPr/>
          <p:nvPr/>
        </p:nvSpPr>
        <p:spPr>
          <a:xfrm>
            <a:off x="8985262" y="5491199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414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ECC082-CB30-44DE-AF16-2D90EA691AF7}"/>
              </a:ext>
            </a:extLst>
          </p:cNvPr>
          <p:cNvSpPr/>
          <p:nvPr/>
        </p:nvSpPr>
        <p:spPr>
          <a:xfrm>
            <a:off x="7381652" y="5503873"/>
            <a:ext cx="731520" cy="2743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++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D1D58-EB9A-4AEE-B5BC-0E1253857B5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79052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382017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988171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78B1E-724E-4F2A-91A8-E8DD8A51875B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9535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501742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33720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: Static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53491-49C1-4F6F-B938-47C93202C2A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5300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674220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82038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: Video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77F7B-81D8-42DE-9408-7115CC7A657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81294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66182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617994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2715A-D57D-4A95-945F-CA3113D1051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3399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EEBB2-5882-4B4F-8D0A-814A143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787B9-44B1-4014-A103-9558F1A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7C7BE-F134-47CE-816C-99721D12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83A080E-55C2-4795-A59D-53DC813030D1}"/>
              </a:ext>
            </a:extLst>
          </p:cNvPr>
          <p:cNvSpPr/>
          <p:nvPr/>
        </p:nvSpPr>
        <p:spPr>
          <a:xfrm>
            <a:off x="276267" y="1940833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Brand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5211A7A5-4A71-42C5-A10C-2B2AA90759C4}"/>
              </a:ext>
            </a:extLst>
          </p:cNvPr>
          <p:cNvSpPr/>
          <p:nvPr/>
        </p:nvSpPr>
        <p:spPr>
          <a:xfrm>
            <a:off x="276267" y="1313794"/>
            <a:ext cx="1457940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Characteristics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CD5347BA-B527-46A0-8802-50993A5EF8E7}"/>
              </a:ext>
            </a:extLst>
          </p:cNvPr>
          <p:cNvSpPr/>
          <p:nvPr/>
        </p:nvSpPr>
        <p:spPr>
          <a:xfrm>
            <a:off x="1879938" y="1313793"/>
            <a:ext cx="9936531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C7EBBCEC-1B33-45BA-ADDD-C2EB93A50C41}"/>
              </a:ext>
            </a:extLst>
          </p:cNvPr>
          <p:cNvSpPr/>
          <p:nvPr/>
        </p:nvSpPr>
        <p:spPr>
          <a:xfrm>
            <a:off x="276267" y="2567872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Granularity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752B6F8A-0FD5-414F-939F-21F200B8F120}"/>
              </a:ext>
            </a:extLst>
          </p:cNvPr>
          <p:cNvSpPr/>
          <p:nvPr/>
        </p:nvSpPr>
        <p:spPr>
          <a:xfrm>
            <a:off x="276267" y="3194911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Breakdown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9265A5D8-CEEA-4173-BD93-C07580EFF0B7}"/>
              </a:ext>
            </a:extLst>
          </p:cNvPr>
          <p:cNvSpPr/>
          <p:nvPr/>
        </p:nvSpPr>
        <p:spPr>
          <a:xfrm>
            <a:off x="276267" y="3821950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Period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6CA24D8D-5DC5-4430-804C-211479FA1441}"/>
              </a:ext>
            </a:extLst>
          </p:cNvPr>
          <p:cNvSpPr/>
          <p:nvPr/>
        </p:nvSpPr>
        <p:spPr>
          <a:xfrm>
            <a:off x="276267" y="4448989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Dependent Variable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0B88FBD3-DA2E-444D-BC0F-DA67D632E19D}"/>
              </a:ext>
            </a:extLst>
          </p:cNvPr>
          <p:cNvSpPr/>
          <p:nvPr/>
        </p:nvSpPr>
        <p:spPr>
          <a:xfrm>
            <a:off x="276267" y="5076028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 Variables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0CF10DB3-0D39-424E-97CD-E62E85392744}"/>
              </a:ext>
            </a:extLst>
          </p:cNvPr>
          <p:cNvSpPr/>
          <p:nvPr/>
        </p:nvSpPr>
        <p:spPr>
          <a:xfrm>
            <a:off x="276267" y="5703067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Reporting Results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C46EF825-82DD-4A1D-B6E8-A4CE47310BB7}"/>
              </a:ext>
            </a:extLst>
          </p:cNvPr>
          <p:cNvSpPr/>
          <p:nvPr/>
        </p:nvSpPr>
        <p:spPr>
          <a:xfrm>
            <a:off x="1879938" y="194870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Nestle Dolce Gusto (NDG)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EE8997A7-6E7C-45C3-A3F0-0D927086E623}"/>
              </a:ext>
            </a:extLst>
          </p:cNvPr>
          <p:cNvSpPr/>
          <p:nvPr/>
        </p:nvSpPr>
        <p:spPr>
          <a:xfrm>
            <a:off x="1879938" y="258361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Level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182080C5-39DA-4CE3-A245-DE84A6E2DEB3}"/>
              </a:ext>
            </a:extLst>
          </p:cNvPr>
          <p:cNvSpPr/>
          <p:nvPr/>
        </p:nvSpPr>
        <p:spPr>
          <a:xfrm>
            <a:off x="1879939" y="3218523"/>
            <a:ext cx="4853952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Japan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EC50313E-35AD-420C-90CA-768195B3DF42}"/>
              </a:ext>
            </a:extLst>
          </p:cNvPr>
          <p:cNvSpPr/>
          <p:nvPr/>
        </p:nvSpPr>
        <p:spPr>
          <a:xfrm>
            <a:off x="6842537" y="3218523"/>
            <a:ext cx="4973934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77204AAD-9AB3-49CE-87BD-2C6FB8FC899A}"/>
              </a:ext>
            </a:extLst>
          </p:cNvPr>
          <p:cNvSpPr/>
          <p:nvPr/>
        </p:nvSpPr>
        <p:spPr>
          <a:xfrm>
            <a:off x="1879938" y="443324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Machine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Rentals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BF365F81-D6B5-4070-A879-C607379739D0}"/>
              </a:ext>
            </a:extLst>
          </p:cNvPr>
          <p:cNvSpPr/>
          <p:nvPr/>
        </p:nvSpPr>
        <p:spPr>
          <a:xfrm>
            <a:off x="1879938" y="506815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Cumulative Machine Counts, Website, Tweet Counts, Aided Awareness, Temperature, TV,  Digital Media, Trade etc. 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2ACBC612-7150-4632-AE22-38007B0DFE75}"/>
              </a:ext>
            </a:extLst>
          </p:cNvPr>
          <p:cNvSpPr/>
          <p:nvPr/>
        </p:nvSpPr>
        <p:spPr>
          <a:xfrm>
            <a:off x="1879938" y="5703067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Results, Due-to, ROI and Simulation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D3ABAF29-4E4E-4D36-917F-5F56D7137C63}"/>
              </a:ext>
            </a:extLst>
          </p:cNvPr>
          <p:cNvSpPr/>
          <p:nvPr/>
        </p:nvSpPr>
        <p:spPr>
          <a:xfrm>
            <a:off x="1879939" y="3853433"/>
            <a:ext cx="1639603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12/30/2019</a:t>
            </a:r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E39D9A25-4BAC-4634-80D8-1CFC9652634C}"/>
              </a:ext>
            </a:extLst>
          </p:cNvPr>
          <p:cNvSpPr/>
          <p:nvPr/>
        </p:nvSpPr>
        <p:spPr>
          <a:xfrm>
            <a:off x="3713870" y="3853433"/>
            <a:ext cx="1676400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12/28/2020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E0C3A2F3-3545-430E-AC18-D94877A3ED21}"/>
              </a:ext>
            </a:extLst>
          </p:cNvPr>
          <p:cNvSpPr/>
          <p:nvPr/>
        </p:nvSpPr>
        <p:spPr>
          <a:xfrm>
            <a:off x="5517270" y="3844219"/>
            <a:ext cx="1676400" cy="4587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12/27/2021</a:t>
            </a:r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A7C6E111-4E39-4D64-898A-33167E7FB0E5}"/>
              </a:ext>
            </a:extLst>
          </p:cNvPr>
          <p:cNvSpPr/>
          <p:nvPr/>
        </p:nvSpPr>
        <p:spPr>
          <a:xfrm>
            <a:off x="7320669" y="3856128"/>
            <a:ext cx="4495801" cy="4468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Analysis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156 Weeks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[ 12/31/2018 – 12/27/2021]</a:t>
            </a:r>
          </a:p>
        </p:txBody>
      </p:sp>
    </p:spTree>
    <p:extLst>
      <p:ext uri="{BB962C8B-B14F-4D97-AF65-F5344CB8AC3E}">
        <p14:creationId xmlns:p14="http://schemas.microsoft.com/office/powerpoint/2010/main" val="228948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586F-54BF-4504-9D00-CC2D901867AC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061AD-F0E4-4F79-BFAC-A66CA8086593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4686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450918"/>
              </p:ext>
            </p:extLst>
          </p:nvPr>
        </p:nvGraphicFramePr>
        <p:xfrm>
          <a:off x="1217305" y="1371600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6EFA5-6274-4FCD-8C8D-7735B314B4ED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1M JAP YEN]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9A3AB-0ACD-44C8-AD0D-D0A85BC4405B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71A4C-F0A0-1EF2-393C-6D007CD6E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9536"/>
              </p:ext>
            </p:extLst>
          </p:nvPr>
        </p:nvGraphicFramePr>
        <p:xfrm>
          <a:off x="316501" y="4343400"/>
          <a:ext cx="10823779" cy="1746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769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854631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854631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212561955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3299618754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ctr" defTabSz="905256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171,922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01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Static -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391104"/>
              </p:ext>
            </p:extLst>
          </p:nvPr>
        </p:nvGraphicFramePr>
        <p:xfrm>
          <a:off x="1217305" y="1555614"/>
          <a:ext cx="9922976" cy="301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E8495-7483-49F4-BCE9-ABED7C6DA55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045D7-AAFD-478C-832A-937661395ACC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1M JAP YEN]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D7AB43-B6A6-1362-EF97-83A232ADA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1293"/>
              </p:ext>
            </p:extLst>
          </p:nvPr>
        </p:nvGraphicFramePr>
        <p:xfrm>
          <a:off x="462204" y="4495800"/>
          <a:ext cx="10830481" cy="174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381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5487353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63475210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41828632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4281920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21386363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8425645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9644505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0248760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3464468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8846674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7781371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9864150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5385462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774241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13335395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549436272"/>
                    </a:ext>
                  </a:extLst>
                </a:gridCol>
              </a:tblGrid>
              <a:tr h="259702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 360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Smartnews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Yahoo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17433"/>
                  </a:ext>
                </a:extLst>
              </a:tr>
              <a:tr h="331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 </a:t>
                      </a:r>
                    </a:p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99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Video-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991397"/>
              </p:ext>
            </p:extLst>
          </p:nvPr>
        </p:nvGraphicFramePr>
        <p:xfrm>
          <a:off x="1217305" y="1699251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3B02-453D-4149-80EB-B6EC5F6644A3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1M JAP YEN]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E10B7-B4BB-4BE7-98CF-EC1B3F9C5B8E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1696D6-3C43-C58B-4DBD-C3B584CA2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31102"/>
              </p:ext>
            </p:extLst>
          </p:nvPr>
        </p:nvGraphicFramePr>
        <p:xfrm>
          <a:off x="468909" y="4654627"/>
          <a:ext cx="10823772" cy="142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80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3321160802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994350331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476256708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60793386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898113509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607983111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8754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37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–2019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693074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グループ化 11">
            <a:extLst>
              <a:ext uri="{FF2B5EF4-FFF2-40B4-BE49-F238E27FC236}">
                <a16:creationId xmlns:a16="http://schemas.microsoft.com/office/drawing/2014/main" id="{2048EA90-5CBA-44F6-B95A-4B31C4A6A1B1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4" name="グループ化 12">
              <a:extLst>
                <a:ext uri="{FF2B5EF4-FFF2-40B4-BE49-F238E27FC236}">
                  <a16:creationId xmlns:a16="http://schemas.microsoft.com/office/drawing/2014/main" id="{D7DD221F-2374-460E-AD98-E48E9EBB6579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E965C6E9-49C6-41CB-B630-A10CCA757F46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26CBC8DD-0908-4B0C-A595-2918E2DC06C9}"/>
                  </a:ext>
                </a:extLst>
              </p:cNvPr>
              <p:cNvSpPr/>
              <p:nvPr/>
            </p:nvSpPr>
            <p:spPr>
              <a:xfrm>
                <a:off x="9646756" y="1431240"/>
                <a:ext cx="1204572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rentals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9E808D58-0A71-4256-A61C-48C35873FD04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19" name="直線コネクタ 17">
                <a:extLst>
                  <a:ext uri="{FF2B5EF4-FFF2-40B4-BE49-F238E27FC236}">
                    <a16:creationId xmlns:a16="http://schemas.microsoft.com/office/drawing/2014/main" id="{E965545F-332D-4B3E-990A-22A16E956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正方形/長方形 13">
              <a:extLst>
                <a:ext uri="{FF2B5EF4-FFF2-40B4-BE49-F238E27FC236}">
                  <a16:creationId xmlns:a16="http://schemas.microsoft.com/office/drawing/2014/main" id="{2682F162-E948-4B75-BB21-659CC35680E7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2F8E8B-0938-4B96-8823-E56DC0A351A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2867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–2020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926885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グループ化 11">
            <a:extLst>
              <a:ext uri="{FF2B5EF4-FFF2-40B4-BE49-F238E27FC236}">
                <a16:creationId xmlns:a16="http://schemas.microsoft.com/office/drawing/2014/main" id="{7A758828-CEFC-4C43-A92C-E121A46526FA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7" name="グループ化 12">
              <a:extLst>
                <a:ext uri="{FF2B5EF4-FFF2-40B4-BE49-F238E27FC236}">
                  <a16:creationId xmlns:a16="http://schemas.microsoft.com/office/drawing/2014/main" id="{E5BBC822-7752-469B-A43C-5D1EB596A304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6E5E6005-9669-49A6-B8D9-06F3F512B72B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DFDE3EA9-13DE-41E1-A143-9B3F8F0A41E5}"/>
                  </a:ext>
                </a:extLst>
              </p:cNvPr>
              <p:cNvSpPr/>
              <p:nvPr/>
            </p:nvSpPr>
            <p:spPr>
              <a:xfrm>
                <a:off x="9646755" y="1431240"/>
                <a:ext cx="1204572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rentals</a:t>
                </a: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8DFABC2-572E-43DB-AB3B-3818517E71B7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12" name="直線コネクタ 17">
                <a:extLst>
                  <a:ext uri="{FF2B5EF4-FFF2-40B4-BE49-F238E27FC236}">
                    <a16:creationId xmlns:a16="http://schemas.microsoft.com/office/drawing/2014/main" id="{2903CD5B-F2BF-477C-96DC-BB36DBEA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13">
              <a:extLst>
                <a:ext uri="{FF2B5EF4-FFF2-40B4-BE49-F238E27FC236}">
                  <a16:creationId xmlns:a16="http://schemas.microsoft.com/office/drawing/2014/main" id="{4CCC5330-AC1F-44DE-9C0B-6B13BAD3822B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DC119F-591D-493F-9891-FC1865867A9B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7138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23294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46755" y="1431240"/>
                <a:ext cx="1204572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rentals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886F5EA-0BD7-4137-A402-AA5CFF08A3F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3050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–2019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106379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46755" y="1431240"/>
                <a:ext cx="1204572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rentals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BF55A8A-BDC4-451C-B21B-D272CC90A752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4933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–2020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2953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46755" y="1431240"/>
                <a:ext cx="1204572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rentals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53AD01B-C87F-4DD0-B4E6-AE09F654DB0E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4765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355094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46755" y="1431240"/>
                <a:ext cx="1204572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rentals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A1B9BF-AB49-43DF-841F-899148FA126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129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FEE86-00E5-4FEA-8EA3-4E5EB78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49F04-C912-4DBF-8225-DAD59E6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3C8A-2383-4C6D-BA67-DAAFD0AB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Rounded Rectangle 34">
            <a:extLst>
              <a:ext uri="{FF2B5EF4-FFF2-40B4-BE49-F238E27FC236}">
                <a16:creationId xmlns:a16="http://schemas.microsoft.com/office/drawing/2014/main" id="{09DD6FA2-3B69-4769-B3C6-D2029CCC8E2F}"/>
              </a:ext>
            </a:extLst>
          </p:cNvPr>
          <p:cNvSpPr/>
          <p:nvPr/>
        </p:nvSpPr>
        <p:spPr>
          <a:xfrm>
            <a:off x="5966753" y="1219200"/>
            <a:ext cx="3878128" cy="2286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68E1A8-BF24-4E08-92CC-07BDD3140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52817"/>
              </p:ext>
            </p:extLst>
          </p:nvPr>
        </p:nvGraphicFramePr>
        <p:xfrm>
          <a:off x="5966753" y="1447800"/>
          <a:ext cx="3878128" cy="3177864"/>
        </p:xfrm>
        <a:graphic>
          <a:graphicData uri="http://schemas.openxmlformats.org/drawingml/2006/table">
            <a:tbl>
              <a:tblPr bandRow="1"/>
              <a:tblGrid>
                <a:gridCol w="151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686010869"/>
                    </a:ext>
                  </a:extLst>
                </a:gridCol>
              </a:tblGrid>
              <a:tr h="229220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Used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Definition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 of Tweets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 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%</a:t>
                      </a:r>
                      <a:endParaRPr lang="en-IN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46395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ID POS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event ID POS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1664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Sales Demo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event sales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29778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Rental Demo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Rental Demo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6401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PV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Page Views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1636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Awareness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Awareness for NDG in %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41817"/>
                  </a:ext>
                </a:extLst>
              </a:tr>
              <a:tr h="273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Machine 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Number of Applicants to Date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12568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 Celsius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3157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Holiday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55872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50792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049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CDDFE0-0082-4097-99F9-EF705E97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5793"/>
              </p:ext>
            </p:extLst>
          </p:nvPr>
        </p:nvGraphicFramePr>
        <p:xfrm>
          <a:off x="1084881" y="1447800"/>
          <a:ext cx="4114800" cy="5077320"/>
        </p:xfrm>
        <a:graphic>
          <a:graphicData uri="http://schemas.openxmlformats.org/drawingml/2006/table">
            <a:tbl>
              <a:tblPr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713899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0127100"/>
                    </a:ext>
                  </a:extLst>
                </a:gridCol>
              </a:tblGrid>
              <a:tr h="211555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Category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Used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Definition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DV360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 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9812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612744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9375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 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819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news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2010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5417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58069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Yahoo SPBP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1725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0002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9432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452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Premium View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2589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8542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view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25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Tver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49543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8162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4555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0583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504783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88939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 Spot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404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 Time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  <a:cs typeface="Arial" pitchFamily="34" charset="0"/>
                        </a:rPr>
                        <a:t>GRPs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50780"/>
                  </a:ext>
                </a:extLst>
              </a:tr>
            </a:tbl>
          </a:graphicData>
        </a:graphic>
      </p:graphicFrame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19C80F06-2139-4F96-8362-FFFB1A1E641D}"/>
              </a:ext>
            </a:extLst>
          </p:cNvPr>
          <p:cNvSpPr/>
          <p:nvPr/>
        </p:nvSpPr>
        <p:spPr>
          <a:xfrm>
            <a:off x="1084881" y="1219201"/>
            <a:ext cx="4114800" cy="206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 Ad</a:t>
            </a:r>
          </a:p>
        </p:txBody>
      </p:sp>
      <p:sp>
        <p:nvSpPr>
          <p:cNvPr id="12" name="Text Placeholder 36">
            <a:extLst>
              <a:ext uri="{FF2B5EF4-FFF2-40B4-BE49-F238E27FC236}">
                <a16:creationId xmlns:a16="http://schemas.microsoft.com/office/drawing/2014/main" id="{A3D6187A-6928-467E-A885-645BEAAF0262}"/>
              </a:ext>
            </a:extLst>
          </p:cNvPr>
          <p:cNvSpPr txBox="1">
            <a:spLocks/>
          </p:cNvSpPr>
          <p:nvPr/>
        </p:nvSpPr>
        <p:spPr>
          <a:xfrm>
            <a:off x="9942744" y="5603925"/>
            <a:ext cx="2127020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330942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tactics(Video)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939699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46755" y="1431240"/>
                <a:ext cx="1204572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rentals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A793F1-EB25-43D2-838E-46B3E07BBC26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43701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853F1-BC9D-40F9-AC27-C5CB62C451D7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SECTION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E0C00-2FA5-4291-82D8-B2C174E31976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4222478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629798"/>
              </p:ext>
            </p:extLst>
          </p:nvPr>
        </p:nvGraphicFramePr>
        <p:xfrm>
          <a:off x="1217305" y="1371600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6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44404"/>
              </p:ext>
            </p:extLst>
          </p:nvPr>
        </p:nvGraphicFramePr>
        <p:xfrm>
          <a:off x="316501" y="4343400"/>
          <a:ext cx="10823780" cy="1746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958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1011973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011973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910823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910823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99635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996357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(000’)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4,421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ctr" defTabSz="905256" rtl="0" eaLnBrk="1" fontAlgn="b" latinLnBrk="0" hangingPunct="1"/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5,937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5,163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1,352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9A0A3A-67B9-4E58-AC17-2A5870EB47F6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32FA0-517A-46E2-A29C-05E2D35DC964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24248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Static -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96661"/>
              </p:ext>
            </p:extLst>
          </p:nvPr>
        </p:nvGraphicFramePr>
        <p:xfrm>
          <a:off x="1217305" y="1555614"/>
          <a:ext cx="9922976" cy="301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6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18131"/>
              </p:ext>
            </p:extLst>
          </p:nvPr>
        </p:nvGraphicFramePr>
        <p:xfrm>
          <a:off x="462204" y="4495800"/>
          <a:ext cx="10830481" cy="1704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381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5487353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63475210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41828632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4281920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21386363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8425645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9644505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0248760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3464468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8846674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7781371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9864150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5385462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774241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13335395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549436272"/>
                    </a:ext>
                  </a:extLst>
                </a:gridCol>
              </a:tblGrid>
              <a:tr h="259702">
                <a:tc>
                  <a:txBody>
                    <a:bodyPr/>
                    <a:lstStyle/>
                    <a:p>
                      <a:pPr algn="ctr" fontAlgn="b"/>
                      <a:endParaRPr lang="en-US" sz="7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 360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Smartnews</a:t>
                      </a: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Yahoo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17433"/>
                  </a:ext>
                </a:extLst>
              </a:tr>
              <a:tr h="331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863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1,646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2,058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1D0408-E174-420A-97C4-C414A7EA9575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887DA-4009-415A-A17F-6967896FEEF9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214548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Video-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21550"/>
              </p:ext>
            </p:extLst>
          </p:nvPr>
        </p:nvGraphicFramePr>
        <p:xfrm>
          <a:off x="1217305" y="1699251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8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46151"/>
              </p:ext>
            </p:extLst>
          </p:nvPr>
        </p:nvGraphicFramePr>
        <p:xfrm>
          <a:off x="392696" y="4654627"/>
          <a:ext cx="10823788" cy="1333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80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3321160802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994350331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476256708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60793386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379214345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823561308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747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F570C2-0E31-4ACE-A1C1-4CC17279BC01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91893-F114-432C-968D-6AF70386199C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5819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4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80CC7-4BD1-442D-B6EF-301B9FC93C2E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154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BD669-A23E-40A1-B27B-734452F50503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F784F-E31D-4FEC-B3B3-995DE0AC302C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149012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57A4EA-D8FB-471E-BFE1-15127E5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534034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D39C2-F9C3-4D5D-A079-C4BC54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93B4-98A3-41F9-AB25-B7BD2A8E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Fit - KPI – Machine Rentals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5FCB-535F-4147-9AA2-C774045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84FE-2094-46B1-A821-4D0091068B18}"/>
              </a:ext>
            </a:extLst>
          </p:cNvPr>
          <p:cNvSpPr txBox="1"/>
          <p:nvPr/>
        </p:nvSpPr>
        <p:spPr>
          <a:xfrm>
            <a:off x="2982793" y="2652760"/>
            <a:ext cx="603794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Actual Vs. Predicted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B0E8EAA-FDC2-4FAD-AA01-CBB5DCB2677F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Analytic Edge Models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DCD3B02-6923-413D-A268-5E4F8F49827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E940F-FDA5-4F18-9B80-FF5C5020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95235"/>
              </p:ext>
            </p:extLst>
          </p:nvPr>
        </p:nvGraphicFramePr>
        <p:xfrm>
          <a:off x="3071372" y="1284514"/>
          <a:ext cx="5782909" cy="74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R-Square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 Statistics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995FEB7-4202-4272-83FE-3262ECA645CC}"/>
              </a:ext>
            </a:extLst>
          </p:cNvPr>
          <p:cNvSpPr txBox="1"/>
          <p:nvPr/>
        </p:nvSpPr>
        <p:spPr>
          <a:xfrm rot="16200000">
            <a:off x="-545400" y="3837082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Machine Sales</a:t>
            </a:r>
          </a:p>
        </p:txBody>
      </p:sp>
    </p:spTree>
    <p:extLst>
      <p:ext uri="{BB962C8B-B14F-4D97-AF65-F5344CB8AC3E}">
        <p14:creationId xmlns:p14="http://schemas.microsoft.com/office/powerpoint/2010/main" val="165201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5EB4B0E-B479-48F7-A3BD-141C9C7D8E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" name="think-cell Slide" r:id="rId5" imgW="360" imgH="359" progId="TCLayout.ActiveDocument.1">
                  <p:embed/>
                </p:oleObj>
              </mc:Choice>
              <mc:Fallback>
                <p:oleObj name="think-cell Slide" r:id="rId5" imgW="360" imgH="35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5EB4B0E-B479-48F7-A3BD-141C9C7D8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19A0211-6607-4A5F-BAC2-5DEB7D8484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0DB0E-8DA7-4BF8-905B-3BC22A89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E6CA7-B0D6-4A12-8AB7-1A27D85A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NDG Sales increased in 2021</a:t>
            </a:r>
            <a:r>
              <a:rPr lang="en-GB" dirty="0"/>
              <a:t> by 16%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DA35-A44C-4194-919F-12A9F8D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Image result for japan map">
            <a:extLst>
              <a:ext uri="{FF2B5EF4-FFF2-40B4-BE49-F238E27FC236}">
                <a16:creationId xmlns:a16="http://schemas.microsoft.com/office/drawing/2014/main" id="{79BB6904-D578-48E9-93FF-B8D5C440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2" y="1432500"/>
            <a:ext cx="5625837" cy="47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F8E22A-E920-49D4-AE9E-8DC17EAA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72755"/>
              </p:ext>
            </p:extLst>
          </p:nvPr>
        </p:nvGraphicFramePr>
        <p:xfrm>
          <a:off x="3832804" y="4419600"/>
          <a:ext cx="7948923" cy="1303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935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029653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73709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56608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Rentals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44,719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26,306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30,514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101,539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97E7E98C-57CE-4757-9930-8B140E5D8726}"/>
              </a:ext>
            </a:extLst>
          </p:cNvPr>
          <p:cNvSpPr txBox="1">
            <a:spLocks/>
          </p:cNvSpPr>
          <p:nvPr/>
        </p:nvSpPr>
        <p:spPr>
          <a:xfrm>
            <a:off x="9942743" y="5603925"/>
            <a:ext cx="2525823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259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F6DD940-A724-449C-9391-91EAEBD38D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F6DD940-A724-449C-9391-91EAEBD38D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DBE4D63-49CF-44A7-BFF0-97FD0DBCF5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0DB0E-8DA7-4BF8-905B-3BC22A89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E6CA7-B0D6-4A12-8AB7-1A27D85A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Business Questions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DA35-A44C-4194-919F-12A9F8D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426743-7F12-4F84-9C8B-28610D0A931D}"/>
              </a:ext>
            </a:extLst>
          </p:cNvPr>
          <p:cNvSpPr/>
          <p:nvPr/>
        </p:nvSpPr>
        <p:spPr>
          <a:xfrm>
            <a:off x="236538" y="1409700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the Media and Non-Media impact on Rentals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7CA0AED-1B2D-47C8-9734-A9B4E4294DD1}"/>
              </a:ext>
            </a:extLst>
          </p:cNvPr>
          <p:cNvSpPr/>
          <p:nvPr/>
        </p:nvSpPr>
        <p:spPr>
          <a:xfrm>
            <a:off x="350383" y="1409699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787786-35C4-47D7-8974-21D9E8499B53}"/>
              </a:ext>
            </a:extLst>
          </p:cNvPr>
          <p:cNvSpPr/>
          <p:nvPr/>
        </p:nvSpPr>
        <p:spPr>
          <a:xfrm>
            <a:off x="607983" y="1533465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1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B184FF-9B44-4FC5-A7E7-2554E5D31269}"/>
              </a:ext>
            </a:extLst>
          </p:cNvPr>
          <p:cNvSpPr/>
          <p:nvPr/>
        </p:nvSpPr>
        <p:spPr>
          <a:xfrm>
            <a:off x="236538" y="2356835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which Ad drivers to focus on to increase the Rentals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F9F2318F-3337-4466-9F31-CAAB38B8BE5D}"/>
              </a:ext>
            </a:extLst>
          </p:cNvPr>
          <p:cNvSpPr/>
          <p:nvPr/>
        </p:nvSpPr>
        <p:spPr>
          <a:xfrm>
            <a:off x="350383" y="2356834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ECE759-9915-4AE0-9DC0-EE1EBB2A7A1F}"/>
              </a:ext>
            </a:extLst>
          </p:cNvPr>
          <p:cNvSpPr/>
          <p:nvPr/>
        </p:nvSpPr>
        <p:spPr>
          <a:xfrm>
            <a:off x="607983" y="2480600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69263B-532A-4ACF-85F7-FA9F7500195C}"/>
              </a:ext>
            </a:extLst>
          </p:cNvPr>
          <p:cNvSpPr/>
          <p:nvPr/>
        </p:nvSpPr>
        <p:spPr>
          <a:xfrm>
            <a:off x="236538" y="3300252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how the Ad drivers spends affect the Rental sales increase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1696E77C-B6B3-4A48-99C7-7BFC40581E7D}"/>
              </a:ext>
            </a:extLst>
          </p:cNvPr>
          <p:cNvSpPr/>
          <p:nvPr/>
        </p:nvSpPr>
        <p:spPr>
          <a:xfrm>
            <a:off x="350383" y="3300251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AE394E-0508-4E86-820D-4BBC700F5E04}"/>
              </a:ext>
            </a:extLst>
          </p:cNvPr>
          <p:cNvSpPr/>
          <p:nvPr/>
        </p:nvSpPr>
        <p:spPr>
          <a:xfrm>
            <a:off x="607983" y="3424017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13178E-0A0F-4A40-BCAF-BDE022A9BA1E}"/>
              </a:ext>
            </a:extLst>
          </p:cNvPr>
          <p:cNvSpPr/>
          <p:nvPr/>
        </p:nvSpPr>
        <p:spPr>
          <a:xfrm>
            <a:off x="236538" y="4247386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which digital media, contribute to increase the rental Sales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61A666D6-04BB-4554-93FE-BF01923B5C59}"/>
              </a:ext>
            </a:extLst>
          </p:cNvPr>
          <p:cNvSpPr/>
          <p:nvPr/>
        </p:nvSpPr>
        <p:spPr>
          <a:xfrm>
            <a:off x="350383" y="4247385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B9F397-C15A-4CE0-AF98-E48D0EC7C869}"/>
              </a:ext>
            </a:extLst>
          </p:cNvPr>
          <p:cNvSpPr/>
          <p:nvPr/>
        </p:nvSpPr>
        <p:spPr>
          <a:xfrm>
            <a:off x="607983" y="4371151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4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37" name="Rectangle: Rounded Corners 18">
            <a:extLst>
              <a:ext uri="{FF2B5EF4-FFF2-40B4-BE49-F238E27FC236}">
                <a16:creationId xmlns:a16="http://schemas.microsoft.com/office/drawing/2014/main" id="{737CA194-C757-4511-9AEE-5B8C0FC17817}"/>
              </a:ext>
            </a:extLst>
          </p:cNvPr>
          <p:cNvSpPr/>
          <p:nvPr/>
        </p:nvSpPr>
        <p:spPr>
          <a:xfrm>
            <a:off x="241796" y="5198561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the re-allocation of the investment across the Ad drivers to increase the rental Sales</a:t>
            </a:r>
          </a:p>
        </p:txBody>
      </p:sp>
      <p:sp>
        <p:nvSpPr>
          <p:cNvPr id="38" name="Arrow: Chevron 19">
            <a:extLst>
              <a:ext uri="{FF2B5EF4-FFF2-40B4-BE49-F238E27FC236}">
                <a16:creationId xmlns:a16="http://schemas.microsoft.com/office/drawing/2014/main" id="{508B05C9-72B6-4DAF-81A3-6BDD99797F05}"/>
              </a:ext>
            </a:extLst>
          </p:cNvPr>
          <p:cNvSpPr/>
          <p:nvPr/>
        </p:nvSpPr>
        <p:spPr>
          <a:xfrm>
            <a:off x="355641" y="5198560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F5D595BC-A5DD-44D5-9FEA-83790B7648B3}"/>
              </a:ext>
            </a:extLst>
          </p:cNvPr>
          <p:cNvSpPr/>
          <p:nvPr/>
        </p:nvSpPr>
        <p:spPr>
          <a:xfrm>
            <a:off x="613241" y="5322326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5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1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AABAD-6D43-4BEE-8224-6AECA5501B2A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E615A-CE8B-4AF5-A997-BBF40432409A}"/>
              </a:ext>
            </a:extLst>
          </p:cNvPr>
          <p:cNvSpPr txBox="1"/>
          <p:nvPr/>
        </p:nvSpPr>
        <p:spPr>
          <a:xfrm>
            <a:off x="853282" y="4157596"/>
            <a:ext cx="586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Font typeface="Arial" pitchFamily="34" charset="0"/>
              <a:buNone/>
            </a:pPr>
            <a:r>
              <a:rPr lang="en-US" sz="5400" b="1" dirty="0">
                <a:solidFill>
                  <a:schemeClr val="bg1"/>
                </a:solidFill>
                <a:ea typeface="Arimo" pitchFamily="34" charset="0"/>
                <a:cs typeface="Arial" pitchFamily="34" charset="0"/>
              </a:rPr>
              <a:t>Due-to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42455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380DF65-4860-450D-A833-DFF017A674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80DF65-4860-450D-A833-DFF017A67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653FEFF-7D1B-45A8-9D34-331BCBEE3FD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NDG rentals increased in 2021 by around 16%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D22C72B-88F1-4346-8051-644CE5E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81" y="6675437"/>
            <a:ext cx="576072" cy="365125"/>
          </a:xfr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FD223-A4CE-43B9-B848-5AC59016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3B3BE-BFFF-44A0-8CC1-105C0838654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600F48-9DD6-4325-B1BA-0133A3F8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976118"/>
              </p:ext>
            </p:extLst>
          </p:nvPr>
        </p:nvGraphicFramePr>
        <p:xfrm>
          <a:off x="1237957" y="1228725"/>
          <a:ext cx="9831019" cy="527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FCA2322A-E835-45C6-BB7C-1B311DB61501}"/>
              </a:ext>
            </a:extLst>
          </p:cNvPr>
          <p:cNvSpPr/>
          <p:nvPr/>
        </p:nvSpPr>
        <p:spPr>
          <a:xfrm>
            <a:off x="3951356" y="1905000"/>
            <a:ext cx="762000" cy="284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41.2%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94EA4-73DD-449A-BDDE-A57EDD8F05F0}"/>
              </a:ext>
            </a:extLst>
          </p:cNvPr>
          <p:cNvCxnSpPr>
            <a:cxnSpLocks/>
          </p:cNvCxnSpPr>
          <p:nvPr/>
        </p:nvCxnSpPr>
        <p:spPr>
          <a:xfrm flipV="1">
            <a:off x="2986881" y="2047337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23846-CDC3-4EB6-A20D-498FE65EB774}"/>
              </a:ext>
            </a:extLst>
          </p:cNvPr>
          <p:cNvCxnSpPr>
            <a:cxnSpLocks/>
          </p:cNvCxnSpPr>
          <p:nvPr/>
        </p:nvCxnSpPr>
        <p:spPr>
          <a:xfrm>
            <a:off x="2978078" y="2028202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7B67A-AC9B-4644-9097-5959AA06778B}"/>
              </a:ext>
            </a:extLst>
          </p:cNvPr>
          <p:cNvCxnSpPr>
            <a:cxnSpLocks/>
          </p:cNvCxnSpPr>
          <p:nvPr/>
        </p:nvCxnSpPr>
        <p:spPr>
          <a:xfrm>
            <a:off x="4713356" y="2039727"/>
            <a:ext cx="139772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613A-3C74-47D5-8362-2FAECAC21775}"/>
              </a:ext>
            </a:extLst>
          </p:cNvPr>
          <p:cNvCxnSpPr>
            <a:cxnSpLocks/>
          </p:cNvCxnSpPr>
          <p:nvPr/>
        </p:nvCxnSpPr>
        <p:spPr>
          <a:xfrm>
            <a:off x="6111081" y="2073610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DCE73-1EDA-4D56-8E85-45FCCF73338E}"/>
              </a:ext>
            </a:extLst>
          </p:cNvPr>
          <p:cNvSpPr txBox="1"/>
          <p:nvPr/>
        </p:nvSpPr>
        <p:spPr>
          <a:xfrm>
            <a:off x="2596323" y="2573585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44,719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6E6F3-41E3-45A9-AD29-C9307772CB7B}"/>
              </a:ext>
            </a:extLst>
          </p:cNvPr>
          <p:cNvSpPr txBox="1"/>
          <p:nvPr/>
        </p:nvSpPr>
        <p:spPr>
          <a:xfrm>
            <a:off x="8844721" y="2614077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30,514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ADA60F-1686-4EF4-AEF2-1DD277F55211}"/>
              </a:ext>
            </a:extLst>
          </p:cNvPr>
          <p:cNvSpPr/>
          <p:nvPr/>
        </p:nvSpPr>
        <p:spPr>
          <a:xfrm>
            <a:off x="7285411" y="1935862"/>
            <a:ext cx="762000" cy="2846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16.0%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87E66-3A9C-4814-B218-E3788DC82418}"/>
              </a:ext>
            </a:extLst>
          </p:cNvPr>
          <p:cNvCxnSpPr>
            <a:cxnSpLocks/>
          </p:cNvCxnSpPr>
          <p:nvPr/>
        </p:nvCxnSpPr>
        <p:spPr>
          <a:xfrm flipV="1">
            <a:off x="6320936" y="2078199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F2A8E-B1B3-4C1C-855C-D8847B0C1D77}"/>
              </a:ext>
            </a:extLst>
          </p:cNvPr>
          <p:cNvCxnSpPr>
            <a:cxnSpLocks/>
          </p:cNvCxnSpPr>
          <p:nvPr/>
        </p:nvCxnSpPr>
        <p:spPr>
          <a:xfrm>
            <a:off x="6312133" y="2059064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45D64D-24DE-4F4B-873B-F64FB12C8F8D}"/>
              </a:ext>
            </a:extLst>
          </p:cNvPr>
          <p:cNvCxnSpPr>
            <a:cxnSpLocks/>
          </p:cNvCxnSpPr>
          <p:nvPr/>
        </p:nvCxnSpPr>
        <p:spPr>
          <a:xfrm>
            <a:off x="8047411" y="2070589"/>
            <a:ext cx="1340270" cy="30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A9DC0-94A8-4D17-B333-F61045D699A0}"/>
              </a:ext>
            </a:extLst>
          </p:cNvPr>
          <p:cNvCxnSpPr>
            <a:cxnSpLocks/>
          </p:cNvCxnSpPr>
          <p:nvPr/>
        </p:nvCxnSpPr>
        <p:spPr>
          <a:xfrm>
            <a:off x="9387681" y="2104472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594E3-8AEF-4842-AB48-A46D781D8061}"/>
              </a:ext>
            </a:extLst>
          </p:cNvPr>
          <p:cNvSpPr txBox="1"/>
          <p:nvPr/>
        </p:nvSpPr>
        <p:spPr>
          <a:xfrm>
            <a:off x="5720522" y="2577616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26,306</a:t>
            </a:r>
          </a:p>
        </p:txBody>
      </p:sp>
      <p:sp>
        <p:nvSpPr>
          <p:cNvPr id="28" name="Text Placeholder 36">
            <a:extLst>
              <a:ext uri="{FF2B5EF4-FFF2-40B4-BE49-F238E27FC236}">
                <a16:creationId xmlns:a16="http://schemas.microsoft.com/office/drawing/2014/main" id="{BB70494C-77B3-4333-B328-3E1720D654B8}"/>
              </a:ext>
            </a:extLst>
          </p:cNvPr>
          <p:cNvSpPr txBox="1">
            <a:spLocks/>
          </p:cNvSpPr>
          <p:nvPr/>
        </p:nvSpPr>
        <p:spPr>
          <a:xfrm>
            <a:off x="9942744" y="5603925"/>
            <a:ext cx="2127020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968382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WPo_S_C2_CWO6QLeq3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2e7qxGgIMV2Sy.83ZZU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Nu1yWr_AZ3PUJgjzEjB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Nu1yWr_AZ3PUJgjzEjBw"/>
</p:tagLst>
</file>

<file path=ppt/theme/theme1.xml><?xml version="1.0" encoding="utf-8"?>
<a:theme xmlns:a="http://schemas.openxmlformats.org/drawingml/2006/main" name="Master Slide">
  <a:themeElements>
    <a:clrScheme name="Custom 16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4BACC6"/>
      </a:accent2>
      <a:accent3>
        <a:srgbClr val="C00000"/>
      </a:accent3>
      <a:accent4>
        <a:srgbClr val="111111"/>
      </a:accent4>
      <a:accent5>
        <a:srgbClr val="76923C"/>
      </a:accent5>
      <a:accent6>
        <a:srgbClr val="E36C0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20905</TotalTime>
  <Words>2406</Words>
  <Application>Microsoft Office PowerPoint</Application>
  <PresentationFormat>Custom</PresentationFormat>
  <Paragraphs>1215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Bahnschrift</vt:lpstr>
      <vt:lpstr>Calibri</vt:lpstr>
      <vt:lpstr>Master Slide</vt:lpstr>
      <vt:lpstr>think-cell Slide</vt:lpstr>
      <vt:lpstr>PowerPoint Presentation</vt:lpstr>
      <vt:lpstr>Project Scope</vt:lpstr>
      <vt:lpstr>Model Inputs:</vt:lpstr>
      <vt:lpstr>PowerPoint Presentation</vt:lpstr>
      <vt:lpstr>Model Fit - KPI – Machine Rentals</vt:lpstr>
      <vt:lpstr>NDG Sales increased in 2021 by 16%</vt:lpstr>
      <vt:lpstr>Business Questions</vt:lpstr>
      <vt:lpstr>PowerPoint Presentation</vt:lpstr>
      <vt:lpstr>NDG rentals increased in 2021 by around 16%</vt:lpstr>
      <vt:lpstr>Total Due-To</vt:lpstr>
      <vt:lpstr>Due-To : Own Ad</vt:lpstr>
      <vt:lpstr>Support Summary : Own Ad</vt:lpstr>
      <vt:lpstr>Due-To : Non-Ad</vt:lpstr>
      <vt:lpstr>Support Summary : Non- Ad</vt:lpstr>
      <vt:lpstr>Own Ad- Volume by year</vt:lpstr>
      <vt:lpstr>Own Ad Volume by year</vt:lpstr>
      <vt:lpstr>Own Ad : Static Volume by year</vt:lpstr>
      <vt:lpstr>Own Ad : Video Volume by year</vt:lpstr>
      <vt:lpstr>Non-Ad Volume by year</vt:lpstr>
      <vt:lpstr>PowerPoint Presentation</vt:lpstr>
      <vt:lpstr>Own Ad : Efficiency</vt:lpstr>
      <vt:lpstr>Own Ad : Static - Efficiency</vt:lpstr>
      <vt:lpstr>Own Ad : Video- Efficiency</vt:lpstr>
      <vt:lpstr>Efficiency and contribution by Own tactics –2019</vt:lpstr>
      <vt:lpstr>Efficiency and contribution by Own tactics –2020</vt:lpstr>
      <vt:lpstr>Efficiency and contribution by Own tactics –2021</vt:lpstr>
      <vt:lpstr>Efficiency and contribution by Own tactics(Static) –2019</vt:lpstr>
      <vt:lpstr>Efficiency and contribution by Own tactics(Static) –2020</vt:lpstr>
      <vt:lpstr>Efficiency and contribution by Own tactics(Static) –2021</vt:lpstr>
      <vt:lpstr>Efficiency and contribution by Own tactics(Video) –2021</vt:lpstr>
      <vt:lpstr>PowerPoint Presentation</vt:lpstr>
      <vt:lpstr>Own Ad : Effectiveness</vt:lpstr>
      <vt:lpstr>Own Ad : Static - Effectiveness</vt:lpstr>
      <vt:lpstr>Own Ad : Video- Effectiveness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Kavya Bhat</cp:lastModifiedBy>
  <cp:revision>1541</cp:revision>
  <dcterms:created xsi:type="dcterms:W3CDTF">2016-09-27T16:14:17Z</dcterms:created>
  <dcterms:modified xsi:type="dcterms:W3CDTF">2022-05-20T05:59:58Z</dcterms:modified>
</cp:coreProperties>
</file>