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03" r:id="rId2"/>
    <p:sldId id="348" r:id="rId3"/>
    <p:sldId id="400" r:id="rId4"/>
    <p:sldId id="399" r:id="rId5"/>
    <p:sldId id="401" r:id="rId6"/>
    <p:sldId id="380" r:id="rId7"/>
    <p:sldId id="3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D93AD-95B1-49F8-931B-F9010D5DCAD5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B2D4E-147E-42AA-B120-004A89639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73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F143B-7D66-4A66-84BD-D97BF5DF26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939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&lt;AK&gt;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F143B-7D66-4A66-84BD-D97BF5DF26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855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&lt;AK&gt;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F143B-7D66-4A66-84BD-D97BF5DF26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374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programmatic advertising?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programmatic advertising platform that is one that is able to identify online consumers by things like: 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demographics (male / female / 18 – 45),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geography (3 min from a beach),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interests (surfing, saltwater, California),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(consume surfing content on their lunch break),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of day (7-10PM)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weather (sunny)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 (smartphones)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Advertisements are personalized based on each consumers unique interests and behaviors. 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F143B-7D66-4A66-84BD-D97BF5DF26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417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&lt;AK&gt;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F143B-7D66-4A66-84BD-D97BF5DF26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855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HH Penetration: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Portion of total households reached within a geographical area by a product or a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Impressions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the number of times your content is displayed, no matter if it was clicked or not. ... However, an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means that content was delivered to someone's feed. A viewer doesn't have to engage with the post in order for it to count as an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F143B-7D66-4A66-84BD-D97BF5DF26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41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lpana\Desktop\Sharmila_1\business-blue-wave-powerpoint-backgrounds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" y="-36286"/>
            <a:ext cx="12192000" cy="536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609600" y="660266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A80623E-194B-493A-B935-E9EDAE558919}" type="datetime1">
              <a:rPr lang="en-US" smtClean="0">
                <a:solidFill>
                  <a:prstClr val="white"/>
                </a:solidFill>
              </a:rPr>
              <a:t>4/1/2020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165601" y="6602667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22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602667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4" name="Picture 2" descr="\\SONY\Users\Nivas\Desktop\analytic-edge\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72" y="5638800"/>
            <a:ext cx="2550344" cy="85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64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0C711B1F-8EB3-45AF-A39B-CB74C0990A64}" type="datetime1">
              <a:rPr lang="en-US" smtClean="0">
                <a:solidFill>
                  <a:prstClr val="white"/>
                </a:solidFill>
              </a:rPr>
              <a:t>4/1/2020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7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9651" y="274640"/>
            <a:ext cx="307128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3685" y="274640"/>
            <a:ext cx="9012767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CDB6141-EC43-4DE5-B822-5F68CFFD50EB}" type="datetime1">
              <a:rPr lang="en-US" smtClean="0">
                <a:solidFill>
                  <a:prstClr val="white"/>
                </a:solidFill>
              </a:rPr>
              <a:t>4/1/2020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016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791132" y="2024148"/>
            <a:ext cx="10887456" cy="407185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itle 8"/>
          <p:cNvSpPr>
            <a:spLocks noGrp="1"/>
          </p:cNvSpPr>
          <p:nvPr>
            <p:ph type="title" hasCustomPrompt="1"/>
          </p:nvPr>
        </p:nvSpPr>
        <p:spPr>
          <a:xfrm>
            <a:off x="792478" y="676656"/>
            <a:ext cx="10887456" cy="5715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aseline="0">
                <a:solidFill>
                  <a:srgbClr val="009DD9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92481" y="1280160"/>
            <a:ext cx="10887287" cy="315118"/>
          </a:xfrm>
          <a:prstGeom prst="rect">
            <a:avLst/>
          </a:prstGeom>
        </p:spPr>
        <p:txBody>
          <a:bodyPr wrap="square" tIns="0" bIns="0" anchor="t" anchorCtr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2846258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PPT-Chart-Templat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gray">
          <a:xfrm rot="16200000">
            <a:off x="-1042675" y="5582045"/>
            <a:ext cx="2364750" cy="1865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F5F5F"/>
                </a:solidFill>
                <a:latin typeface="Calibri"/>
                <a:cs typeface="Calibri"/>
              </a:rPr>
              <a:t>Copyright ©2014 The Nielsen Company. Confidential and proprietary.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1862583" y="6600634"/>
            <a:ext cx="13601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5C6C71C6-CA0A-4484-B53C-095B8346E4FB}" type="slidenum">
              <a:rPr lang="en-US" sz="900">
                <a:solidFill>
                  <a:srgbClr val="009DD9"/>
                </a:solidFill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009DD9"/>
              </a:solidFill>
              <a:latin typeface="+mn-lt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92480" y="676656"/>
            <a:ext cx="10888896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9DD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92481" y="1280160"/>
            <a:ext cx="10880429" cy="315118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5"/>
          </p:nvPr>
        </p:nvSpPr>
        <p:spPr>
          <a:xfrm>
            <a:off x="792481" y="6373368"/>
            <a:ext cx="10887287" cy="365760"/>
          </a:xfrm>
          <a:prstGeom prst="rect">
            <a:avLst/>
          </a:prstGeom>
        </p:spPr>
        <p:txBody>
          <a:bodyPr tIns="0" bIns="0" anchor="b"/>
          <a:lstStyle>
            <a:lvl1pPr marL="0" indent="0">
              <a:spcBef>
                <a:spcPts val="60"/>
              </a:spcBef>
              <a:buNone/>
              <a:defRPr sz="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558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C68C2-8C4D-4215-846D-84ABBD16999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Analytic Edge Proprietary and 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54AA1-24A0-4339-8B6B-5DD322A5590F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447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4" y="342900"/>
            <a:ext cx="10888133" cy="571500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Analytic Edge Proprietary and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520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76" y="234098"/>
            <a:ext cx="10967820" cy="365442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rgbClr val="00B0F0"/>
                </a:solidFill>
                <a:latin typeface="Calibri" panose="020F0502020204030204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7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301" y="3575380"/>
            <a:ext cx="11455400" cy="788670"/>
          </a:xfrm>
          <a:prstGeom prst="rect">
            <a:avLst/>
          </a:prstGeom>
        </p:spPr>
        <p:txBody>
          <a:bodyPr lIns="0" tIns="0" rIns="0" bIns="0"/>
          <a:lstStyle>
            <a:lvl1pPr>
              <a:defRPr sz="4950" b="0" i="0" u="sng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92" b="1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146">
              <a:lnSpc>
                <a:spcPts val="871"/>
              </a:lnSpc>
            </a:pPr>
            <a:fld id="{81D60167-4931-47E6-BA6A-407CBD079E47}" type="slidenum">
              <a:rPr lang="en-IN" spc="-30" smtClean="0"/>
              <a:pPr marL="25146">
                <a:lnSpc>
                  <a:spcPts val="871"/>
                </a:lnSpc>
              </a:pPr>
              <a:t>‹#›</a:t>
            </a:fld>
            <a:endParaRPr lang="en-IN" spc="-30" dirty="0"/>
          </a:p>
        </p:txBody>
      </p:sp>
    </p:spTree>
    <p:extLst>
      <p:ext uri="{BB962C8B-B14F-4D97-AF65-F5344CB8AC3E}">
        <p14:creationId xmlns:p14="http://schemas.microsoft.com/office/powerpoint/2010/main" val="408147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616700"/>
            <a:ext cx="12192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60266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4/1/2020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602667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602667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6539" y="44824"/>
            <a:ext cx="10972800" cy="102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44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B710052-7B75-402D-AE42-5C590BD0A5B6}" type="datetime1">
              <a:rPr lang="en-US" smtClean="0">
                <a:solidFill>
                  <a:prstClr val="white"/>
                </a:solidFill>
              </a:rPr>
              <a:t>4/1/2020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50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684" y="1600203"/>
            <a:ext cx="6040967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7852" y="1600203"/>
            <a:ext cx="604308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EC0A1E06-E460-41C6-B8C7-41DDA49311BD}" type="datetime1">
              <a:rPr lang="en-US" smtClean="0">
                <a:solidFill>
                  <a:prstClr val="white"/>
                </a:solidFill>
              </a:rPr>
              <a:t>4/1/2020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67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3D29D9F1-BC96-4BF1-A628-C86EA0BC1056}" type="datetime1">
              <a:rPr lang="en-US" smtClean="0">
                <a:solidFill>
                  <a:prstClr val="white"/>
                </a:solidFill>
              </a:rPr>
              <a:t>4/1/2020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58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Kalpana\Desktop\Sharmila_1\105960555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61738" y="0"/>
            <a:ext cx="12315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A2924B-6F47-453B-8C4A-DE7CB2837160}" type="datetime1">
              <a:rPr lang="en-US" smtClean="0">
                <a:solidFill>
                  <a:prstClr val="white"/>
                </a:solidFill>
              </a:rPr>
              <a:t>4/1/2020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1" name="Picture 2" descr="\\SONY\Users\Nivas\Desktop\analytic-edge\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733" y="152400"/>
            <a:ext cx="2550344" cy="85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45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5E5E23A-5EFE-4421-B8F4-602618CBD47C}" type="datetime1">
              <a:rPr lang="en-US" smtClean="0">
                <a:solidFill>
                  <a:prstClr val="white"/>
                </a:solidFill>
              </a:rPr>
              <a:t>4/1/2020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86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DD0C916C-DDA0-4D4A-ADD6-07DA12DD3ED3}" type="datetime1">
              <a:rPr lang="en-US" smtClean="0">
                <a:solidFill>
                  <a:prstClr val="white"/>
                </a:solidFill>
              </a:rPr>
              <a:t>4/1/2020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1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47235EF-DA43-430E-B167-92E04E4AFA14}" type="datetime1">
              <a:rPr lang="en-US" smtClean="0">
                <a:solidFill>
                  <a:prstClr val="white"/>
                </a:solidFill>
              </a:rPr>
              <a:t>4/1/2020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75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2700"/>
            <a:ext cx="9495584" cy="1079500"/>
          </a:xfrm>
          <a:custGeom>
            <a:avLst/>
            <a:gdLst>
              <a:gd name="connsiteX0" fmla="*/ 0 w 8778081"/>
              <a:gd name="connsiteY0" fmla="*/ 0 h 1066800"/>
              <a:gd name="connsiteX1" fmla="*/ 8778081 w 8778081"/>
              <a:gd name="connsiteY1" fmla="*/ 0 h 1066800"/>
              <a:gd name="connsiteX2" fmla="*/ 8778081 w 8778081"/>
              <a:gd name="connsiteY2" fmla="*/ 1066800 h 1066800"/>
              <a:gd name="connsiteX3" fmla="*/ 0 w 8778081"/>
              <a:gd name="connsiteY3" fmla="*/ 1066800 h 1066800"/>
              <a:gd name="connsiteX4" fmla="*/ 0 w 8778081"/>
              <a:gd name="connsiteY4" fmla="*/ 0 h 1066800"/>
              <a:gd name="connsiteX0" fmla="*/ 0 w 8778081"/>
              <a:gd name="connsiteY0" fmla="*/ 0 h 1066800"/>
              <a:gd name="connsiteX1" fmla="*/ 8206581 w 8778081"/>
              <a:gd name="connsiteY1" fmla="*/ 0 h 1066800"/>
              <a:gd name="connsiteX2" fmla="*/ 8778081 w 8778081"/>
              <a:gd name="connsiteY2" fmla="*/ 1066800 h 1066800"/>
              <a:gd name="connsiteX3" fmla="*/ 0 w 8778081"/>
              <a:gd name="connsiteY3" fmla="*/ 1066800 h 1066800"/>
              <a:gd name="connsiteX4" fmla="*/ 0 w 8778081"/>
              <a:gd name="connsiteY4" fmla="*/ 0 h 1066800"/>
              <a:gd name="connsiteX0" fmla="*/ 0 w 9400381"/>
              <a:gd name="connsiteY0" fmla="*/ 12700 h 1079500"/>
              <a:gd name="connsiteX1" fmla="*/ 9400381 w 9400381"/>
              <a:gd name="connsiteY1" fmla="*/ 0 h 1079500"/>
              <a:gd name="connsiteX2" fmla="*/ 8778081 w 9400381"/>
              <a:gd name="connsiteY2" fmla="*/ 1079500 h 1079500"/>
              <a:gd name="connsiteX3" fmla="*/ 0 w 9400381"/>
              <a:gd name="connsiteY3" fmla="*/ 1079500 h 1079500"/>
              <a:gd name="connsiteX4" fmla="*/ 0 w 9400381"/>
              <a:gd name="connsiteY4" fmla="*/ 127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00381" h="1079500">
                <a:moveTo>
                  <a:pt x="0" y="12700"/>
                </a:moveTo>
                <a:lnTo>
                  <a:pt x="9400381" y="0"/>
                </a:lnTo>
                <a:lnTo>
                  <a:pt x="8778081" y="1079500"/>
                </a:lnTo>
                <a:lnTo>
                  <a:pt x="0" y="1079500"/>
                </a:lnTo>
                <a:lnTo>
                  <a:pt x="0" y="12700"/>
                </a:lnTo>
                <a:close/>
              </a:path>
            </a:pathLst>
          </a:custGeom>
          <a:solidFill>
            <a:srgbClr val="007FA8">
              <a:alpha val="74902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kern="0" dirty="0">
              <a:solidFill>
                <a:srgbClr val="000000"/>
              </a:solidFill>
            </a:endParaRPr>
          </a:p>
        </p:txBody>
      </p:sp>
      <p:pic>
        <p:nvPicPr>
          <p:cNvPr id="9" name="Picture 2" descr="\\SONY\Users\Nivas\Desktop\analytic-edge\logo.png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808" y="254000"/>
            <a:ext cx="2550344" cy="85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1" y="6616700"/>
            <a:ext cx="12192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60266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7E6A07A-EEE2-4358-8BC8-667BE5DDAF7A}" type="datetime1">
              <a:rPr lang="en-US" smtClean="0">
                <a:solidFill>
                  <a:prstClr val="white"/>
                </a:solidFill>
              </a:rPr>
              <a:t>4/1/2020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602667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602667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66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8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943601" y="3276601"/>
            <a:ext cx="56014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400" b="1" i="1" kern="0" dirty="0">
                <a:solidFill>
                  <a:prstClr val="black"/>
                </a:solidFill>
                <a:latin typeface="Calibri"/>
              </a:rPr>
              <a:t>Introduction to 360i</a:t>
            </a:r>
            <a:endParaRPr lang="en-US" sz="4000" b="1" i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84955" y="6602667"/>
            <a:ext cx="3822092" cy="365125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Calibri"/>
              </a:rPr>
              <a:t>Analytic Edge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332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Calibri"/>
              </a:rPr>
              <a:t>Analytic Edge Proprietary and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US">
                <a:solidFill>
                  <a:prstClr val="white"/>
                </a:solidFill>
                <a:latin typeface="Calibri"/>
              </a:rPr>
              <a:pPr/>
              <a:t>2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315" y="54430"/>
            <a:ext cx="10862787" cy="1021977"/>
          </a:xfrm>
        </p:spPr>
        <p:txBody>
          <a:bodyPr>
            <a:normAutofit/>
          </a:bodyPr>
          <a:lstStyle/>
          <a:p>
            <a:r>
              <a:rPr lang="en-US" dirty="0"/>
              <a:t>Today’s agenda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75636B-CD46-4089-99E6-5B4C83420C1C}"/>
              </a:ext>
            </a:extLst>
          </p:cNvPr>
          <p:cNvSpPr/>
          <p:nvPr/>
        </p:nvSpPr>
        <p:spPr>
          <a:xfrm>
            <a:off x="457200" y="1219201"/>
            <a:ext cx="9712834" cy="318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1600" b="1" dirty="0">
                <a:solidFill>
                  <a:prstClr val="black"/>
                </a:solidFill>
                <a:latin typeface="Absolut Headline" panose="02000000000000000000" pitchFamily="50" charset="0"/>
                <a:ea typeface="MINI Serif" charset="0"/>
                <a:cs typeface="MINI Serif" charset="0"/>
              </a:rPr>
              <a:t>Grounding:</a:t>
            </a:r>
            <a:r>
              <a:rPr lang="en-US" sz="1600" b="1" dirty="0">
                <a:solidFill>
                  <a:prstClr val="black"/>
                </a:solidFill>
                <a:latin typeface="Absolut Regular" panose="020B0502020204020303" pitchFamily="34" charset="0"/>
                <a:ea typeface="MINI Serif" charset="0"/>
                <a:cs typeface="MINI Serif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Absolut Regular" panose="020B0502020204020303" pitchFamily="34" charset="0"/>
                <a:ea typeface="MINI Serif" charset="0"/>
                <a:cs typeface="MINI Serif" charset="0"/>
              </a:rPr>
              <a:t>Overview of the client 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1600" b="1" dirty="0">
                <a:solidFill>
                  <a:prstClr val="black"/>
                </a:solidFill>
                <a:latin typeface="Absolut Headline" panose="02000000000000000000" pitchFamily="50" charset="0"/>
              </a:rPr>
              <a:t>Capabilities: </a:t>
            </a:r>
            <a:r>
              <a:rPr lang="en-US" sz="1600" dirty="0">
                <a:solidFill>
                  <a:prstClr val="black"/>
                </a:solidFill>
                <a:latin typeface="Absolut Regular" panose="020B0502020204020303" pitchFamily="34" charset="0"/>
                <a:ea typeface="MINI Serif" charset="0"/>
                <a:cs typeface="MINI Serif" charset="0"/>
              </a:rPr>
              <a:t>What kind of work does 360i specialize in?</a:t>
            </a:r>
            <a:endParaRPr lang="en-US" sz="1600" b="1" dirty="0">
              <a:solidFill>
                <a:prstClr val="black"/>
              </a:solidFill>
              <a:latin typeface="Absolut Regular" panose="020B0502020204020303" pitchFamily="34" charset="0"/>
              <a:ea typeface="MINI Serif" charset="0"/>
              <a:cs typeface="MINI Serif" charset="0"/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1600" b="1" dirty="0">
                <a:solidFill>
                  <a:prstClr val="black"/>
                </a:solidFill>
                <a:latin typeface="Absolut Headline" panose="02000000000000000000" pitchFamily="50" charset="0"/>
              </a:rPr>
              <a:t>Key Business Questions: </a:t>
            </a:r>
            <a:r>
              <a:rPr lang="en-US" sz="1600" dirty="0">
                <a:solidFill>
                  <a:prstClr val="black"/>
                </a:solidFill>
                <a:latin typeface="Absolut Headline" panose="02000000000000000000" pitchFamily="50" charset="0"/>
              </a:rPr>
              <a:t>What are we aiming to answer through modelling?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1600" b="1" dirty="0">
                <a:solidFill>
                  <a:prstClr val="black"/>
                </a:solidFill>
                <a:latin typeface="Absolut Headline" panose="02000000000000000000" pitchFamily="50" charset="0"/>
                <a:ea typeface="MINI Serif" charset="0"/>
                <a:cs typeface="MINI Serif" charset="0"/>
              </a:rPr>
              <a:t>Understanding MMM: </a:t>
            </a:r>
            <a:r>
              <a:rPr lang="en-US" sz="1600" dirty="0">
                <a:solidFill>
                  <a:prstClr val="black"/>
                </a:solidFill>
                <a:latin typeface="Absolut Headline" panose="02000000000000000000" pitchFamily="50" charset="0"/>
                <a:ea typeface="MINI Serif" charset="0"/>
                <a:cs typeface="MINI Serif" charset="0"/>
              </a:rPr>
              <a:t>Why Marketing mix modelling? How does it help?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endParaRPr lang="en-US" sz="1600" dirty="0">
              <a:solidFill>
                <a:prstClr val="black"/>
              </a:solidFill>
              <a:latin typeface="Absolut Regular" panose="020B0502020204020303" pitchFamily="34" charset="0"/>
              <a:ea typeface="MINI Serif" charset="0"/>
              <a:cs typeface="MINI Serif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prstClr val="black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45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Calibri"/>
              </a:rPr>
              <a:t>Analytic Edge Proprietary and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US">
                <a:solidFill>
                  <a:prstClr val="white"/>
                </a:solidFill>
                <a:latin typeface="Calibri"/>
              </a:rPr>
              <a:pPr/>
              <a:t>3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315" y="54430"/>
            <a:ext cx="10862787" cy="1021977"/>
          </a:xfrm>
        </p:spPr>
        <p:txBody>
          <a:bodyPr>
            <a:normAutofit/>
          </a:bodyPr>
          <a:lstStyle/>
          <a:p>
            <a:r>
              <a:rPr lang="en-US" dirty="0"/>
              <a:t>About the 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75636B-CD46-4089-99E6-5B4C83420C1C}"/>
              </a:ext>
            </a:extLst>
          </p:cNvPr>
          <p:cNvSpPr/>
          <p:nvPr/>
        </p:nvSpPr>
        <p:spPr>
          <a:xfrm>
            <a:off x="457200" y="1219200"/>
            <a:ext cx="9712834" cy="5259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prstClr val="black"/>
                </a:solidFill>
                <a:latin typeface="Comic Sans MS" panose="030F0702030302020204" pitchFamily="66" charset="0"/>
              </a:rPr>
              <a:t>What is 360i?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omic Sans MS" panose="030F0702030302020204" pitchFamily="66" charset="0"/>
              </a:rPr>
              <a:t>A digital marketing and advertising agency based out of the 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omic Sans MS" panose="030F0702030302020204" pitchFamily="66" charset="0"/>
              </a:rPr>
              <a:t>It is a media partner helping clients in creating strategies and adapt to continuous changes in marketplace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omic Sans MS" panose="030F0702030302020204" pitchFamily="66" charset="0"/>
              </a:rPr>
              <a:t>Has expertise in data driven analytics, creativity, media and strategic approach to provide right solutions to clients’ business problems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prstClr val="black"/>
                </a:solidFill>
                <a:latin typeface="Comic Sans MS" panose="030F0702030302020204" pitchFamily="66" charset="0"/>
              </a:rPr>
              <a:t>What type of clients does 360i cater to?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omic Sans MS" panose="030F0702030302020204" pitchFamily="66" charset="0"/>
              </a:rPr>
              <a:t>Clients are spread across a varied range of industries : Consumer Electronics, CPG, Automotive, Financial Services, Travel and Tourism, Entertainment, Retail industries and more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F79646">
                    <a:lumMod val="75000"/>
                  </a:srgbClr>
                </a:solidFill>
                <a:latin typeface="Comic Sans MS" panose="030F0702030302020204" pitchFamily="66" charset="0"/>
              </a:rPr>
              <a:t>Absolut, Shiseido, Cannon, 7Eleven, Fossil, Mini Cooper, Malibu and Burberry </a:t>
            </a:r>
            <a:r>
              <a:rPr lang="en-US" sz="1600" dirty="0">
                <a:solidFill>
                  <a:prstClr val="black"/>
                </a:solidFill>
                <a:latin typeface="Comic Sans MS" panose="030F0702030302020204" pitchFamily="66" charset="0"/>
              </a:rPr>
              <a:t>are a few among the popular brands that 360i has been helping to grow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prstClr val="black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77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ADE106-0F7C-47BC-AB2D-3C2C6D4C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  <a:latin typeface="Calibri"/>
              </a:rPr>
              <a:t>Analytic Edge Proprietary and confidential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634AAC-834E-4299-9594-8DAF3FD4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US">
                <a:solidFill>
                  <a:prstClr val="white"/>
                </a:solidFill>
                <a:latin typeface="Calibri"/>
              </a:rPr>
              <a:pPr/>
              <a:t>4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CCCA56-0A11-42B2-835A-A5BB22C2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Capabilities and specialities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A9FBF3-4452-477C-97D9-E00CEF699AEB}"/>
              </a:ext>
            </a:extLst>
          </p:cNvPr>
          <p:cNvGrpSpPr/>
          <p:nvPr/>
        </p:nvGrpSpPr>
        <p:grpSpPr>
          <a:xfrm>
            <a:off x="355313" y="1245001"/>
            <a:ext cx="8872394" cy="4307872"/>
            <a:chOff x="646263" y="1139709"/>
            <a:chExt cx="6682718" cy="50460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87C284-7C66-4796-BA48-66C445427F60}"/>
                </a:ext>
              </a:extLst>
            </p:cNvPr>
            <p:cNvSpPr/>
            <p:nvPr/>
          </p:nvSpPr>
          <p:spPr>
            <a:xfrm>
              <a:off x="687998" y="1139709"/>
              <a:ext cx="6603265" cy="5046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11B71F-BB0F-4246-8A69-DE6ACD966E2E}"/>
                </a:ext>
              </a:extLst>
            </p:cNvPr>
            <p:cNvSpPr txBox="1"/>
            <p:nvPr/>
          </p:nvSpPr>
          <p:spPr>
            <a:xfrm>
              <a:off x="646263" y="3973168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IN" sz="1400" b="1" dirty="0">
                  <a:solidFill>
                    <a:srgbClr val="F79646">
                      <a:lumMod val="75000"/>
                    </a:srgbClr>
                  </a:solidFill>
                  <a:latin typeface="Comic Sans MS" panose="030F0702030302020204" pitchFamily="66" charset="0"/>
                </a:rPr>
                <a:t>Search Marketing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0DD49FE-7ED1-4355-9D73-53572F69E296}"/>
                </a:ext>
              </a:extLst>
            </p:cNvPr>
            <p:cNvSpPr txBox="1"/>
            <p:nvPr/>
          </p:nvSpPr>
          <p:spPr>
            <a:xfrm>
              <a:off x="3027501" y="3915063"/>
              <a:ext cx="1920240" cy="543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IN" sz="1400" b="1" dirty="0">
                  <a:solidFill>
                    <a:srgbClr val="F79646">
                      <a:lumMod val="75000"/>
                    </a:srgbClr>
                  </a:solidFill>
                  <a:latin typeface="Comic Sans MS" panose="030F0702030302020204" pitchFamily="66" charset="0"/>
                </a:rPr>
                <a:t>Programmatic buying and advertising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561169E-148E-445E-B481-D06C286EEFAC}"/>
                </a:ext>
              </a:extLst>
            </p:cNvPr>
            <p:cNvSpPr txBox="1"/>
            <p:nvPr/>
          </p:nvSpPr>
          <p:spPr>
            <a:xfrm>
              <a:off x="5190617" y="3896675"/>
              <a:ext cx="20116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IN" sz="1400" b="1" dirty="0">
                  <a:solidFill>
                    <a:srgbClr val="F79646">
                      <a:lumMod val="75000"/>
                    </a:srgbClr>
                  </a:solidFill>
                  <a:latin typeface="Comic Sans MS" panose="030F0702030302020204" pitchFamily="66" charset="0"/>
                </a:rPr>
                <a:t>E-commerce marketing and advertising</a:t>
              </a:r>
            </a:p>
            <a:p>
              <a:pPr algn="ctr"/>
              <a:endParaRPr lang="en-IN" sz="1400" b="1" dirty="0">
                <a:solidFill>
                  <a:srgbClr val="F79646">
                    <a:lumMod val="75000"/>
                  </a:srgbClr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1B1B01-A85B-4312-A839-50239981BAC7}"/>
                </a:ext>
              </a:extLst>
            </p:cNvPr>
            <p:cNvSpPr txBox="1"/>
            <p:nvPr/>
          </p:nvSpPr>
          <p:spPr>
            <a:xfrm>
              <a:off x="1231788" y="1516920"/>
              <a:ext cx="1013833" cy="4024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IN" sz="1400" b="1" dirty="0">
                  <a:solidFill>
                    <a:srgbClr val="F79646">
                      <a:lumMod val="75000"/>
                    </a:srgbClr>
                  </a:solidFill>
                  <a:latin typeface="Comic Sans MS" panose="030F0702030302020204" pitchFamily="66" charset="0"/>
                </a:rPr>
                <a:t>Media</a:t>
              </a:r>
              <a:r>
                <a:rPr lang="en-IN" sz="1400" dirty="0">
                  <a:solidFill>
                    <a:srgbClr val="F79646">
                      <a:lumMod val="75000"/>
                    </a:srgbClr>
                  </a:solidFill>
                  <a:latin typeface="Comic Sans MS" panose="030F0702030302020204" pitchFamily="66" charset="0"/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51AFC9F-98A3-4A11-A53E-A31484D823A7}"/>
                </a:ext>
              </a:extLst>
            </p:cNvPr>
            <p:cNvSpPr txBox="1"/>
            <p:nvPr/>
          </p:nvSpPr>
          <p:spPr>
            <a:xfrm>
              <a:off x="3250278" y="1433735"/>
              <a:ext cx="1352535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IN" sz="1400" b="1" dirty="0">
                  <a:solidFill>
                    <a:srgbClr val="F79646">
                      <a:lumMod val="75000"/>
                    </a:srgbClr>
                  </a:solidFill>
                  <a:latin typeface="Comic Sans MS" panose="030F0702030302020204" pitchFamily="66" charset="0"/>
                </a:rPr>
                <a:t>Strategy formulation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9D9AD36-3A3C-4C4B-AC94-2C8F0B3566B6}"/>
                </a:ext>
              </a:extLst>
            </p:cNvPr>
            <p:cNvSpPr txBox="1"/>
            <p:nvPr/>
          </p:nvSpPr>
          <p:spPr>
            <a:xfrm>
              <a:off x="5381204" y="1433735"/>
              <a:ext cx="1352535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IN" sz="1400" b="1" dirty="0">
                  <a:solidFill>
                    <a:srgbClr val="F79646">
                      <a:lumMod val="75000"/>
                    </a:srgbClr>
                  </a:solidFill>
                  <a:latin typeface="Comic Sans MS" panose="030F0702030302020204" pitchFamily="66" charset="0"/>
                </a:rPr>
                <a:t>Insights and planning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621B33-4A01-45B4-8EA1-825965B7BD0C}"/>
                </a:ext>
              </a:extLst>
            </p:cNvPr>
            <p:cNvCxnSpPr/>
            <p:nvPr/>
          </p:nvCxnSpPr>
          <p:spPr>
            <a:xfrm>
              <a:off x="928181" y="3206039"/>
              <a:ext cx="64008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8A9C2DC-8A5C-4117-98F6-555482419BC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67770" y="4703354"/>
              <a:ext cx="292608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4FDF5CF-0AA5-40F0-88E8-ACF141B9C9F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94452" y="4652746"/>
              <a:ext cx="292608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E9337C-A409-4057-A4EF-3C30C9FDD4D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53570" y="2022562"/>
              <a:ext cx="155448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BFC570A-321D-46C9-BF58-5A6E4404E3C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15258" y="2022562"/>
              <a:ext cx="155448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30C03921-9EEE-4597-89CF-EEBF8C563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21" y="2710183"/>
            <a:ext cx="1059176" cy="68875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4733130-F1A5-458A-9C1C-44C17D31F5E8}"/>
              </a:ext>
            </a:extLst>
          </p:cNvPr>
          <p:cNvSpPr txBox="1"/>
          <p:nvPr/>
        </p:nvSpPr>
        <p:spPr>
          <a:xfrm>
            <a:off x="558442" y="2036498"/>
            <a:ext cx="2637374" cy="788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IN" sz="1100" dirty="0">
                <a:solidFill>
                  <a:prstClr val="black"/>
                </a:solidFill>
                <a:latin typeface="Comic Sans MS" panose="030F0702030302020204" pitchFamily="66" charset="0"/>
              </a:rPr>
              <a:t>How can media &amp; marketing activities drive business effectively and  efficiently?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908BC1-8166-467F-8726-98B687175F50}"/>
              </a:ext>
            </a:extLst>
          </p:cNvPr>
          <p:cNvSpPr txBox="1"/>
          <p:nvPr/>
        </p:nvSpPr>
        <p:spPr>
          <a:xfrm>
            <a:off x="3516793" y="2069190"/>
            <a:ext cx="2637374" cy="788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IN" sz="1100" dirty="0">
                <a:solidFill>
                  <a:prstClr val="black"/>
                </a:solidFill>
                <a:latin typeface="Comic Sans MS" panose="030F0702030302020204" pitchFamily="66" charset="0"/>
              </a:rPr>
              <a:t>Expertise in campaign planning and execution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436614-FF5C-4A99-B43A-D6A2F88BE0B4}"/>
              </a:ext>
            </a:extLst>
          </p:cNvPr>
          <p:cNvSpPr txBox="1"/>
          <p:nvPr/>
        </p:nvSpPr>
        <p:spPr>
          <a:xfrm>
            <a:off x="616541" y="4130230"/>
            <a:ext cx="2637374" cy="9933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prstClr val="black"/>
                </a:solidFill>
                <a:latin typeface="Comic Sans MS" panose="030F0702030302020204" pitchFamily="66" charset="0"/>
              </a:rPr>
              <a:t>To enable the brands to meet consumers as and when they require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prstClr val="black"/>
                </a:solidFill>
                <a:latin typeface="Comic Sans MS" panose="030F0702030302020204" pitchFamily="66" charset="0"/>
              </a:rPr>
              <a:t>Facilitated through mobile apps, Product Listing Ads (PLAs) and social media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096F30-BC2C-4265-925D-DFF363B2DB23}"/>
              </a:ext>
            </a:extLst>
          </p:cNvPr>
          <p:cNvSpPr txBox="1"/>
          <p:nvPr/>
        </p:nvSpPr>
        <p:spPr>
          <a:xfrm>
            <a:off x="3356065" y="4107527"/>
            <a:ext cx="2870893" cy="9933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Comic Sans MS" panose="030F0702030302020204" pitchFamily="66" charset="0"/>
              </a:rPr>
              <a:t>PBG is a specialty service that helps brands identify and target audiences through hands-on use of programmatic buying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Comic Sans MS" panose="030F0702030302020204" pitchFamily="66" charset="0"/>
              </a:rPr>
              <a:t>Programmatic media buying utilizes data insights and algorithms to serve ads to the right user at the right time, and at the right price.</a:t>
            </a:r>
            <a:endParaRPr lang="en-IN" sz="1000" b="1" dirty="0">
              <a:solidFill>
                <a:srgbClr val="F79646">
                  <a:lumMod val="75000"/>
                </a:srgbClr>
              </a:solidFill>
              <a:latin typeface="Comic Sans MS" panose="030F0702030302020204" pitchFamily="66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F9991C-6CF7-4FF3-9AA1-2530CE068E8D}"/>
              </a:ext>
            </a:extLst>
          </p:cNvPr>
          <p:cNvSpPr txBox="1"/>
          <p:nvPr/>
        </p:nvSpPr>
        <p:spPr>
          <a:xfrm>
            <a:off x="6292492" y="4192194"/>
            <a:ext cx="2870893" cy="9933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prstClr val="black"/>
                </a:solidFill>
                <a:latin typeface="Comic Sans MS" panose="030F0702030302020204" pitchFamily="66" charset="0"/>
              </a:rPr>
              <a:t>Helps brands own e-commerce advertising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prstClr val="black"/>
                </a:solidFill>
                <a:latin typeface="Comic Sans MS" panose="030F0702030302020204" pitchFamily="66" charset="0"/>
              </a:rPr>
              <a:t>Online marketing activities driven through both wholesale and retailer owned channels</a:t>
            </a:r>
          </a:p>
        </p:txBody>
      </p:sp>
    </p:spTree>
    <p:extLst>
      <p:ext uri="{BB962C8B-B14F-4D97-AF65-F5344CB8AC3E}">
        <p14:creationId xmlns:p14="http://schemas.microsoft.com/office/powerpoint/2010/main" val="156454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Calibri"/>
              </a:rPr>
              <a:t>Analytic Edge Proprietary and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US">
                <a:solidFill>
                  <a:prstClr val="white"/>
                </a:solidFill>
                <a:latin typeface="Calibri"/>
              </a:rPr>
              <a:pPr/>
              <a:t>5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315" y="54430"/>
            <a:ext cx="10862787" cy="1021977"/>
          </a:xfrm>
        </p:spPr>
        <p:txBody>
          <a:bodyPr>
            <a:normAutofit/>
          </a:bodyPr>
          <a:lstStyle/>
          <a:p>
            <a:r>
              <a:rPr lang="en-US" dirty="0"/>
              <a:t>Introduction to Bare Minerals – A client of 360i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5455" y="141301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482" y="1321929"/>
            <a:ext cx="2819401" cy="136199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315" y="1620490"/>
            <a:ext cx="9385583" cy="21268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1E1E"/>
                </a:solidFill>
                <a:latin typeface="ヒラギノ角ゴ Pro W3"/>
              </a:rPr>
              <a:t>Bare Minerals is a U.S. mineral cosmetics pioneer brand that was acquired by Shiseido in 2010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1E1E"/>
                </a:solidFill>
                <a:latin typeface="ヒラギノ角ゴ Pro W3"/>
              </a:rPr>
              <a:t>It is available in about 35 countries and regions, and over 6,500 shops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1E1E"/>
                </a:solidFill>
                <a:latin typeface="ヒラギノ角ゴ Pro W3"/>
              </a:rPr>
              <a:t>High-end skincare and makeup products across various categories like Foundation, All Other Face, Eye, Lip and Skincare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1E1E"/>
                </a:solidFill>
                <a:latin typeface="ヒラギノ角ゴ Pro W3"/>
              </a:rPr>
              <a:t>Products are sold via 2 channels : Owned and Wholesale</a:t>
            </a:r>
            <a:endParaRPr lang="en-IN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137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1537" y="4318266"/>
            <a:ext cx="0" cy="2277539"/>
          </a:xfrm>
          <a:custGeom>
            <a:avLst/>
            <a:gdLst/>
            <a:ahLst/>
            <a:cxnLst/>
            <a:rect l="l" t="t" r="r" b="b"/>
            <a:pathLst>
              <a:path h="2300604">
                <a:moveTo>
                  <a:pt x="0" y="0"/>
                </a:moveTo>
                <a:lnTo>
                  <a:pt x="0" y="230036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72245" y="4318266"/>
            <a:ext cx="0" cy="2277539"/>
          </a:xfrm>
          <a:custGeom>
            <a:avLst/>
            <a:gdLst/>
            <a:ahLst/>
            <a:cxnLst/>
            <a:rect l="l" t="t" r="r" b="b"/>
            <a:pathLst>
              <a:path h="2300604">
                <a:moveTo>
                  <a:pt x="0" y="0"/>
                </a:moveTo>
                <a:lnTo>
                  <a:pt x="0" y="230036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5251" y="4324551"/>
            <a:ext cx="8353281" cy="0"/>
          </a:xfrm>
          <a:custGeom>
            <a:avLst/>
            <a:gdLst/>
            <a:ahLst/>
            <a:cxnLst/>
            <a:rect l="l" t="t" r="r" b="b"/>
            <a:pathLst>
              <a:path w="8437880">
                <a:moveTo>
                  <a:pt x="0" y="0"/>
                </a:moveTo>
                <a:lnTo>
                  <a:pt x="843788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5251" y="6576705"/>
            <a:ext cx="8353281" cy="0"/>
          </a:xfrm>
          <a:custGeom>
            <a:avLst/>
            <a:gdLst/>
            <a:ahLst/>
            <a:cxnLst/>
            <a:rect l="l" t="t" r="r" b="b"/>
            <a:pathLst>
              <a:path w="8437880">
                <a:moveTo>
                  <a:pt x="0" y="0"/>
                </a:moveTo>
                <a:lnTo>
                  <a:pt x="843788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70418" y="4317889"/>
            <a:ext cx="3377270" cy="229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70419" y="4544197"/>
            <a:ext cx="7792163" cy="229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70418" y="4770505"/>
            <a:ext cx="6769501" cy="229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70417" y="4996887"/>
            <a:ext cx="7877280" cy="2296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70417" y="5223498"/>
            <a:ext cx="6243588" cy="2293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70419" y="5448271"/>
            <a:ext cx="5232619" cy="229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70417" y="5674579"/>
            <a:ext cx="3235954" cy="2293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2737" y="290977"/>
            <a:ext cx="9072690" cy="5235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 dirty="0">
              <a:solidFill>
                <a:prstClr val="black"/>
              </a:solidFill>
              <a:highlight>
                <a:srgbClr val="008080"/>
              </a:highlight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4198" y="1938384"/>
            <a:ext cx="2311485" cy="1296242"/>
          </a:xfrm>
          <a:custGeom>
            <a:avLst/>
            <a:gdLst/>
            <a:ahLst/>
            <a:cxnLst/>
            <a:rect l="l" t="t" r="r" b="b"/>
            <a:pathLst>
              <a:path w="2334895" h="1309370">
                <a:moveTo>
                  <a:pt x="0" y="1309115"/>
                </a:moveTo>
                <a:lnTo>
                  <a:pt x="2334768" y="1309115"/>
                </a:lnTo>
                <a:lnTo>
                  <a:pt x="2334768" y="0"/>
                </a:lnTo>
                <a:lnTo>
                  <a:pt x="0" y="0"/>
                </a:lnTo>
                <a:lnTo>
                  <a:pt x="0" y="1309115"/>
                </a:lnTo>
                <a:close/>
              </a:path>
            </a:pathLst>
          </a:custGeom>
          <a:solidFill>
            <a:srgbClr val="B89FAD"/>
          </a:solid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50841" y="2433246"/>
            <a:ext cx="984439" cy="2941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4198" y="3429001"/>
            <a:ext cx="2311485" cy="633663"/>
          </a:xfrm>
          <a:custGeom>
            <a:avLst/>
            <a:gdLst/>
            <a:ahLst/>
            <a:cxnLst/>
            <a:rect l="l" t="t" r="r" b="b"/>
            <a:pathLst>
              <a:path w="2334895" h="640079">
                <a:moveTo>
                  <a:pt x="0" y="640080"/>
                </a:moveTo>
                <a:lnTo>
                  <a:pt x="2334768" y="640080"/>
                </a:lnTo>
                <a:lnTo>
                  <a:pt x="2334768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64495A"/>
          </a:solid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02984" y="3457039"/>
            <a:ext cx="1328804" cy="2941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1476" y="3728306"/>
            <a:ext cx="1291213" cy="2945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4198" y="4257288"/>
            <a:ext cx="2311485" cy="1748858"/>
          </a:xfrm>
          <a:custGeom>
            <a:avLst/>
            <a:gdLst/>
            <a:ahLst/>
            <a:cxnLst/>
            <a:rect l="l" t="t" r="r" b="b"/>
            <a:pathLst>
              <a:path w="2334895" h="1766570">
                <a:moveTo>
                  <a:pt x="0" y="1766315"/>
                </a:moveTo>
                <a:lnTo>
                  <a:pt x="2334768" y="1766315"/>
                </a:lnTo>
                <a:lnTo>
                  <a:pt x="2334768" y="0"/>
                </a:lnTo>
                <a:lnTo>
                  <a:pt x="0" y="0"/>
                </a:lnTo>
                <a:lnTo>
                  <a:pt x="0" y="1766315"/>
                </a:lnTo>
                <a:close/>
              </a:path>
            </a:pathLst>
          </a:custGeom>
          <a:solidFill>
            <a:srgbClr val="43303B"/>
          </a:solid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49755" y="4842999"/>
            <a:ext cx="1244694" cy="29450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23022" y="5115121"/>
            <a:ext cx="1451640" cy="2941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94356" y="1281840"/>
            <a:ext cx="1563160" cy="4571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03466" y="1281840"/>
            <a:ext cx="2557784" cy="4571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4952" y="1762618"/>
            <a:ext cx="2482474" cy="0"/>
          </a:xfrm>
          <a:custGeom>
            <a:avLst/>
            <a:gdLst/>
            <a:ahLst/>
            <a:cxnLst/>
            <a:rect l="l" t="t" r="r" b="b"/>
            <a:pathLst>
              <a:path w="2507615">
                <a:moveTo>
                  <a:pt x="0" y="0"/>
                </a:moveTo>
                <a:lnTo>
                  <a:pt x="250723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56259" y="1762619"/>
            <a:ext cx="6633969" cy="16344"/>
          </a:xfrm>
          <a:custGeom>
            <a:avLst/>
            <a:gdLst/>
            <a:ahLst/>
            <a:cxnLst/>
            <a:rect l="l" t="t" r="r" b="b"/>
            <a:pathLst>
              <a:path w="6701155" h="16510">
                <a:moveTo>
                  <a:pt x="0" y="0"/>
                </a:moveTo>
                <a:lnTo>
                  <a:pt x="6701155" y="1625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00970" y="1991190"/>
            <a:ext cx="6350204" cy="22932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00971" y="2217447"/>
            <a:ext cx="2528741" cy="22962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786085" y="2217447"/>
            <a:ext cx="542133" cy="22962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50770" y="2217447"/>
            <a:ext cx="777707" cy="22962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00971" y="2444058"/>
            <a:ext cx="3220111" cy="22932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36344" y="2444058"/>
            <a:ext cx="150871" cy="22932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511779" y="2444058"/>
            <a:ext cx="2852110" cy="22932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00971" y="2670366"/>
            <a:ext cx="5237523" cy="22932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455387" y="2670366"/>
            <a:ext cx="409239" cy="22932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454256" y="2864360"/>
            <a:ext cx="327518" cy="0"/>
          </a:xfrm>
          <a:custGeom>
            <a:avLst/>
            <a:gdLst/>
            <a:ahLst/>
            <a:cxnLst/>
            <a:rect l="l" t="t" r="r" b="b"/>
            <a:pathLst>
              <a:path w="330834">
                <a:moveTo>
                  <a:pt x="0" y="0"/>
                </a:moveTo>
                <a:lnTo>
                  <a:pt x="33070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782781" y="2670366"/>
            <a:ext cx="184063" cy="22932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300970" y="2896674"/>
            <a:ext cx="5329176" cy="22932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300971" y="3121473"/>
            <a:ext cx="3613133" cy="22932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832004" y="3121473"/>
            <a:ext cx="199151" cy="22932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972317" y="3121473"/>
            <a:ext cx="2739207" cy="22932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630932" y="3121473"/>
            <a:ext cx="199151" cy="22932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772752" y="3121473"/>
            <a:ext cx="1705733" cy="22932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300971" y="3573837"/>
            <a:ext cx="5069803" cy="22932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99681" y="1964134"/>
            <a:ext cx="105610" cy="3935245"/>
          </a:xfrm>
          <a:prstGeom prst="rect">
            <a:avLst/>
          </a:prstGeom>
        </p:spPr>
        <p:txBody>
          <a:bodyPr vert="horz" wrap="square" lIns="0" tIns="27659" rIns="0" bIns="0" rtlCol="0">
            <a:spAutoFit/>
          </a:bodyPr>
          <a:lstStyle/>
          <a:p>
            <a:pPr marL="30175">
              <a:spcBef>
                <a:spcPts val="217"/>
              </a:spcBef>
            </a:pPr>
            <a:r>
              <a:rPr sz="1386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endParaRPr sz="1386">
              <a:solidFill>
                <a:prstClr val="black"/>
              </a:solidFill>
              <a:latin typeface="Arial"/>
              <a:cs typeface="Arial"/>
            </a:endParaRPr>
          </a:p>
          <a:p>
            <a:pPr marL="30175">
              <a:spcBef>
                <a:spcPts val="119"/>
              </a:spcBef>
            </a:pPr>
            <a:r>
              <a:rPr sz="1386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endParaRPr sz="1386">
              <a:solidFill>
                <a:prstClr val="black"/>
              </a:solidFill>
              <a:latin typeface="Arial"/>
              <a:cs typeface="Arial"/>
            </a:endParaRPr>
          </a:p>
          <a:p>
            <a:pPr marL="30175">
              <a:spcBef>
                <a:spcPts val="119"/>
              </a:spcBef>
            </a:pPr>
            <a:r>
              <a:rPr sz="1386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endParaRPr sz="1386">
              <a:solidFill>
                <a:prstClr val="black"/>
              </a:solidFill>
              <a:latin typeface="Arial"/>
              <a:cs typeface="Arial"/>
            </a:endParaRPr>
          </a:p>
          <a:p>
            <a:pPr marL="30175">
              <a:spcBef>
                <a:spcPts val="119"/>
              </a:spcBef>
            </a:pPr>
            <a:r>
              <a:rPr sz="1386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endParaRPr sz="1386">
              <a:solidFill>
                <a:prstClr val="black"/>
              </a:solidFill>
              <a:latin typeface="Arial"/>
              <a:cs typeface="Arial"/>
            </a:endParaRPr>
          </a:p>
          <a:p>
            <a:pPr marL="30175">
              <a:spcBef>
                <a:spcPts val="119"/>
              </a:spcBef>
            </a:pPr>
            <a:r>
              <a:rPr sz="1386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endParaRPr sz="1386">
              <a:solidFill>
                <a:prstClr val="black"/>
              </a:solidFill>
              <a:latin typeface="Arial"/>
              <a:cs typeface="Arial"/>
            </a:endParaRPr>
          </a:p>
          <a:p>
            <a:pPr marL="30175">
              <a:spcBef>
                <a:spcPts val="109"/>
              </a:spcBef>
            </a:pPr>
            <a:r>
              <a:rPr sz="1386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endParaRPr sz="1386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634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0175">
              <a:spcBef>
                <a:spcPts val="5"/>
              </a:spcBef>
            </a:pPr>
            <a:r>
              <a:rPr sz="1386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endParaRPr sz="1386">
              <a:solidFill>
                <a:prstClr val="black"/>
              </a:solidFill>
              <a:latin typeface="Arial"/>
              <a:cs typeface="Arial"/>
            </a:endParaRPr>
          </a:p>
          <a:p>
            <a:pPr marL="30175">
              <a:spcBef>
                <a:spcPts val="119"/>
              </a:spcBef>
            </a:pPr>
            <a:r>
              <a:rPr sz="1386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endParaRPr sz="1386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2079">
              <a:solidFill>
                <a:prstClr val="black"/>
              </a:solidFill>
              <a:latin typeface="Times New Roman"/>
              <a:cs typeface="Times New Roman"/>
            </a:endParaRPr>
          </a:p>
          <a:p>
            <a:r>
              <a:rPr sz="1386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endParaRPr sz="1386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119"/>
              </a:spcBef>
            </a:pPr>
            <a:r>
              <a:rPr sz="1386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endParaRPr sz="1386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119"/>
              </a:spcBef>
            </a:pPr>
            <a:r>
              <a:rPr sz="1386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endParaRPr sz="1386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119"/>
              </a:spcBef>
            </a:pPr>
            <a:r>
              <a:rPr sz="1386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endParaRPr sz="1386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124"/>
              </a:spcBef>
            </a:pPr>
            <a:r>
              <a:rPr sz="1386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endParaRPr sz="1386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104"/>
              </a:spcBef>
            </a:pPr>
            <a:r>
              <a:rPr sz="1386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endParaRPr sz="1386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119"/>
              </a:spcBef>
            </a:pPr>
            <a:r>
              <a:rPr sz="1386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endParaRPr sz="138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300971" y="3800145"/>
            <a:ext cx="2148669" cy="22932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4294967295"/>
          </p:nvPr>
        </p:nvSpPr>
        <p:spPr>
          <a:xfrm>
            <a:off x="11620180" y="6576668"/>
            <a:ext cx="155900" cy="127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">
              <a:lnSpc>
                <a:spcPts val="871"/>
              </a:lnSpc>
            </a:pPr>
            <a:fld id="{81D60167-4931-47E6-BA6A-407CBD079E47}" type="slidenum">
              <a:rPr spc="-30" dirty="0">
                <a:solidFill>
                  <a:prstClr val="white"/>
                </a:solidFill>
                <a:latin typeface="Calibri"/>
              </a:rPr>
              <a:pPr marL="25146">
                <a:lnSpc>
                  <a:spcPts val="871"/>
                </a:lnSpc>
              </a:pPr>
              <a:t>6</a:t>
            </a:fld>
            <a:endParaRPr spc="-3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997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A84D59-16EF-430F-B51F-68DDA507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6773" y="6570848"/>
            <a:ext cx="576072" cy="361464"/>
          </a:xfrm>
        </p:spPr>
        <p:txBody>
          <a:bodyPr/>
          <a:lstStyle/>
          <a:p>
            <a:pPr algn="ctr" defTabSz="905256">
              <a:defRPr/>
            </a:pPr>
            <a:fld id="{4C2143BD-DDDC-4030-AFD1-D2DD3F00D3BF}" type="slidenum">
              <a:rPr lang="en-IN" sz="792">
                <a:solidFill>
                  <a:srgbClr val="4F81BD">
                    <a:lumMod val="60000"/>
                    <a:lumOff val="40000"/>
                  </a:srgbClr>
                </a:solidFill>
                <a:latin typeface="Calibri"/>
              </a:rPr>
              <a:pPr algn="ctr" defTabSz="905256">
                <a:defRPr/>
              </a:pPr>
              <a:t>7</a:t>
            </a:fld>
            <a:endParaRPr lang="en-IN" sz="792" dirty="0">
              <a:solidFill>
                <a:srgbClr val="4F81BD">
                  <a:lumMod val="60000"/>
                  <a:lumOff val="40000"/>
                </a:srgbClr>
              </a:solidFill>
              <a:latin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A68C14-ABAE-4284-BE21-A92B2240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typical Functional Form for MMM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70A75-F3DC-4796-B299-7B6E2901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05256">
              <a:defRPr/>
            </a:pPr>
            <a:r>
              <a:rPr lang="en-US" sz="792" dirty="0">
                <a:solidFill>
                  <a:srgbClr val="4F81BD">
                    <a:lumMod val="60000"/>
                    <a:lumOff val="40000"/>
                  </a:srgbClr>
                </a:solidFill>
                <a:latin typeface="Calibri"/>
              </a:rPr>
              <a:t>© Analytic Edge Proprietary and Confidential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62EFBD-5319-4C83-8C47-7B0E550ED6C2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1792255" y="3375257"/>
            <a:ext cx="7938388" cy="8444"/>
          </a:xfrm>
          <a:prstGeom prst="line">
            <a:avLst/>
          </a:prstGeom>
          <a:ln w="28575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272F9B7D-2F65-4549-AB5F-E765825D2008}"/>
              </a:ext>
            </a:extLst>
          </p:cNvPr>
          <p:cNvSpPr/>
          <p:nvPr/>
        </p:nvSpPr>
        <p:spPr>
          <a:xfrm>
            <a:off x="937172" y="1218574"/>
            <a:ext cx="1629418" cy="452616"/>
          </a:xfrm>
          <a:prstGeom prst="wedgeRoundRectCallou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523" tIns="45262" rIns="90523" bIns="452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05256">
              <a:defRPr/>
            </a:pPr>
            <a:r>
              <a:rPr lang="en-IN" sz="1386" dirty="0">
                <a:solidFill>
                  <a:prstClr val="white"/>
                </a:solidFill>
                <a:latin typeface="Calibri"/>
              </a:rPr>
              <a:t>BRAND EQUITY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9C1B059-44B9-44A4-B240-0C51B3F655BF}"/>
              </a:ext>
            </a:extLst>
          </p:cNvPr>
          <p:cNvSpPr/>
          <p:nvPr/>
        </p:nvSpPr>
        <p:spPr>
          <a:xfrm>
            <a:off x="2626767" y="3284733"/>
            <a:ext cx="181046" cy="18104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256">
              <a:defRPr/>
            </a:pPr>
            <a:endParaRPr lang="en-IN" sz="178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E65376-C1A4-44D7-9ABE-1C5B7961B922}"/>
              </a:ext>
            </a:extLst>
          </p:cNvPr>
          <p:cNvSpPr/>
          <p:nvPr/>
        </p:nvSpPr>
        <p:spPr>
          <a:xfrm>
            <a:off x="7048660" y="3284733"/>
            <a:ext cx="181046" cy="18104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523" tIns="45262" rIns="90523" bIns="452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05256">
              <a:defRPr/>
            </a:pPr>
            <a:endParaRPr lang="en-IN" sz="178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6B3A5C-203A-4BA7-B1E4-5E86F84B2A76}"/>
              </a:ext>
            </a:extLst>
          </p:cNvPr>
          <p:cNvSpPr/>
          <p:nvPr/>
        </p:nvSpPr>
        <p:spPr>
          <a:xfrm>
            <a:off x="4837714" y="3284733"/>
            <a:ext cx="181046" cy="1810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523" tIns="45262" rIns="90523" bIns="452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05256">
              <a:defRPr/>
            </a:pPr>
            <a:endParaRPr lang="en-IN" sz="178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7DA9E1-A41B-4016-A3F4-2AB2BD2F7712}"/>
              </a:ext>
            </a:extLst>
          </p:cNvPr>
          <p:cNvSpPr/>
          <p:nvPr/>
        </p:nvSpPr>
        <p:spPr>
          <a:xfrm>
            <a:off x="9259606" y="3284733"/>
            <a:ext cx="181046" cy="181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523" tIns="45262" rIns="90523" bIns="452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05256">
              <a:defRPr/>
            </a:pPr>
            <a:endParaRPr lang="en-IN" sz="178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8F463503-7E33-4D60-9C73-ED9306584774}"/>
              </a:ext>
            </a:extLst>
          </p:cNvPr>
          <p:cNvSpPr/>
          <p:nvPr/>
        </p:nvSpPr>
        <p:spPr>
          <a:xfrm>
            <a:off x="937172" y="5270302"/>
            <a:ext cx="1629418" cy="452616"/>
          </a:xfrm>
          <a:prstGeom prst="wedgeRoundRectCallout">
            <a:avLst>
              <a:gd name="adj1" fmla="val -20004"/>
              <a:gd name="adj2" fmla="val -71828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523" tIns="45262" rIns="90523" bIns="452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05256">
              <a:defRPr/>
            </a:pPr>
            <a:r>
              <a:rPr lang="en-IN" sz="1386" dirty="0">
                <a:solidFill>
                  <a:prstClr val="white"/>
                </a:solidFill>
                <a:latin typeface="Calibri"/>
              </a:rPr>
              <a:t>OTHERS</a:t>
            </a:r>
          </a:p>
        </p:txBody>
      </p:sp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686F62FB-2828-4B68-8AAC-D4EEEC2CD109}"/>
              </a:ext>
            </a:extLst>
          </p:cNvPr>
          <p:cNvSpPr/>
          <p:nvPr/>
        </p:nvSpPr>
        <p:spPr>
          <a:xfrm>
            <a:off x="3157080" y="1218574"/>
            <a:ext cx="1629418" cy="452616"/>
          </a:xfrm>
          <a:prstGeom prst="wedgeRoundRectCallou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523" tIns="45262" rIns="90523" bIns="452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05256">
              <a:defRPr/>
            </a:pPr>
            <a:r>
              <a:rPr lang="en-IN" sz="1386">
                <a:solidFill>
                  <a:prstClr val="white"/>
                </a:solidFill>
                <a:latin typeface="Calibri"/>
              </a:rPr>
              <a:t>UNCONTROLLABLE</a:t>
            </a:r>
            <a:endParaRPr lang="en-IN" sz="1386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Speech Bubble: Rectangle with Corners Rounded 47">
            <a:extLst>
              <a:ext uri="{FF2B5EF4-FFF2-40B4-BE49-F238E27FC236}">
                <a16:creationId xmlns:a16="http://schemas.microsoft.com/office/drawing/2014/main" id="{E68517B5-6846-4766-B0E9-6F0AB909D9A4}"/>
              </a:ext>
            </a:extLst>
          </p:cNvPr>
          <p:cNvSpPr/>
          <p:nvPr/>
        </p:nvSpPr>
        <p:spPr>
          <a:xfrm>
            <a:off x="3157080" y="5270302"/>
            <a:ext cx="1629418" cy="452616"/>
          </a:xfrm>
          <a:prstGeom prst="wedgeRoundRectCallout">
            <a:avLst>
              <a:gd name="adj1" fmla="val -20004"/>
              <a:gd name="adj2" fmla="val -71828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523" tIns="45262" rIns="90523" bIns="452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05256">
              <a:defRPr/>
            </a:pPr>
            <a:r>
              <a:rPr lang="en-IN" sz="1386">
                <a:solidFill>
                  <a:prstClr val="white">
                    <a:lumMod val="50000"/>
                  </a:prstClr>
                </a:solidFill>
                <a:latin typeface="Calibri"/>
              </a:rPr>
              <a:t>CONSUMER</a:t>
            </a:r>
            <a:endParaRPr lang="en-IN" sz="1386" dirty="0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A63D9CE4-9030-4562-9C16-FAA417741965}"/>
              </a:ext>
            </a:extLst>
          </p:cNvPr>
          <p:cNvSpPr/>
          <p:nvPr/>
        </p:nvSpPr>
        <p:spPr>
          <a:xfrm>
            <a:off x="5376988" y="1218574"/>
            <a:ext cx="1629418" cy="452616"/>
          </a:xfrm>
          <a:prstGeom prst="wedgeRoundRectCallou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256">
              <a:defRPr/>
            </a:pPr>
            <a:r>
              <a:rPr lang="en-IN" sz="1386" dirty="0">
                <a:solidFill>
                  <a:prstClr val="white"/>
                </a:solidFill>
                <a:latin typeface="Calibri"/>
              </a:rPr>
              <a:t>CR. PREFERENCE</a:t>
            </a:r>
          </a:p>
        </p:txBody>
      </p: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1F85EF54-1324-4518-A3F9-AF20C277AFEC}"/>
              </a:ext>
            </a:extLst>
          </p:cNvPr>
          <p:cNvSpPr/>
          <p:nvPr/>
        </p:nvSpPr>
        <p:spPr>
          <a:xfrm>
            <a:off x="5376988" y="5270302"/>
            <a:ext cx="1629418" cy="452616"/>
          </a:xfrm>
          <a:prstGeom prst="wedgeRoundRectCallout">
            <a:avLst>
              <a:gd name="adj1" fmla="val -20004"/>
              <a:gd name="adj2" fmla="val -7182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523" tIns="45262" rIns="90523" bIns="452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05256">
              <a:defRPr/>
            </a:pPr>
            <a:r>
              <a:rPr lang="en-IN" sz="1386">
                <a:solidFill>
                  <a:prstClr val="white"/>
                </a:solidFill>
                <a:latin typeface="Calibri"/>
              </a:rPr>
              <a:t>MEDI</a:t>
            </a:r>
            <a:r>
              <a:rPr lang="en-IN" sz="1386" dirty="0">
                <a:solidFill>
                  <a:prstClr val="white"/>
                </a:solidFill>
                <a:latin typeface="Calibri"/>
              </a:rPr>
              <a:t>A</a:t>
            </a:r>
          </a:p>
        </p:txBody>
      </p:sp>
      <p:sp>
        <p:nvSpPr>
          <p:cNvPr id="51" name="Speech Bubble: Rectangle with Corners Rounded 50">
            <a:extLst>
              <a:ext uri="{FF2B5EF4-FFF2-40B4-BE49-F238E27FC236}">
                <a16:creationId xmlns:a16="http://schemas.microsoft.com/office/drawing/2014/main" id="{69F586F4-290E-424F-BEBE-F15F614EE73D}"/>
              </a:ext>
            </a:extLst>
          </p:cNvPr>
          <p:cNvSpPr/>
          <p:nvPr/>
        </p:nvSpPr>
        <p:spPr>
          <a:xfrm>
            <a:off x="7596897" y="1218574"/>
            <a:ext cx="1629418" cy="452616"/>
          </a:xfrm>
          <a:prstGeom prst="wedgeRoundRectCallou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523" tIns="45262" rIns="90523" bIns="452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05256">
              <a:defRPr/>
            </a:pPr>
            <a:r>
              <a:rPr lang="en-IN" sz="1386" dirty="0">
                <a:solidFill>
                  <a:prstClr val="white"/>
                </a:solidFill>
                <a:latin typeface="Calibri"/>
              </a:rPr>
              <a:t>CUSTOMER</a:t>
            </a:r>
          </a:p>
        </p:txBody>
      </p:sp>
      <p:sp>
        <p:nvSpPr>
          <p:cNvPr id="52" name="Speech Bubble: Rectangle with Corners Rounded 51">
            <a:extLst>
              <a:ext uri="{FF2B5EF4-FFF2-40B4-BE49-F238E27FC236}">
                <a16:creationId xmlns:a16="http://schemas.microsoft.com/office/drawing/2014/main" id="{3AFFD71C-9487-436D-8820-6BFC61FF67F1}"/>
              </a:ext>
            </a:extLst>
          </p:cNvPr>
          <p:cNvSpPr/>
          <p:nvPr/>
        </p:nvSpPr>
        <p:spPr>
          <a:xfrm>
            <a:off x="7596897" y="5270302"/>
            <a:ext cx="1629418" cy="452616"/>
          </a:xfrm>
          <a:prstGeom prst="wedgeRoundRectCallout">
            <a:avLst>
              <a:gd name="adj1" fmla="val -20004"/>
              <a:gd name="adj2" fmla="val -71828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523" tIns="45262" rIns="90523" bIns="452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05256">
              <a:defRPr/>
            </a:pPr>
            <a:r>
              <a:rPr lang="en-IN" sz="1386" dirty="0">
                <a:solidFill>
                  <a:prstClr val="white"/>
                </a:solidFill>
                <a:latin typeface="Calibri"/>
              </a:rPr>
              <a:t>CUSTOMER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2E05795-7C07-46E3-A4CE-26C28CEEE31A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1412425" y="1727767"/>
            <a:ext cx="1304866" cy="15569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1ABEB0E-0E62-45D4-8C1C-675A240EDC23}"/>
              </a:ext>
            </a:extLst>
          </p:cNvPr>
          <p:cNvCxnSpPr>
            <a:cxnSpLocks/>
            <a:stCxn id="38" idx="4"/>
            <a:endCxn id="14" idx="4"/>
          </p:cNvCxnSpPr>
          <p:nvPr/>
        </p:nvCxnSpPr>
        <p:spPr>
          <a:xfrm flipV="1">
            <a:off x="1425932" y="3465781"/>
            <a:ext cx="1291358" cy="17057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2E84052-94F1-4018-83E9-B5E48EFA7FFB}"/>
              </a:ext>
            </a:extLst>
          </p:cNvPr>
          <p:cNvCxnSpPr>
            <a:cxnSpLocks/>
            <a:stCxn id="43" idx="4"/>
            <a:endCxn id="16" idx="0"/>
          </p:cNvCxnSpPr>
          <p:nvPr/>
        </p:nvCxnSpPr>
        <p:spPr>
          <a:xfrm>
            <a:off x="3632333" y="1727767"/>
            <a:ext cx="1295905" cy="15569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FD82EE2-1560-46DF-9548-84D18FBE55E8}"/>
              </a:ext>
            </a:extLst>
          </p:cNvPr>
          <p:cNvCxnSpPr>
            <a:cxnSpLocks/>
            <a:stCxn id="48" idx="4"/>
            <a:endCxn id="16" idx="4"/>
          </p:cNvCxnSpPr>
          <p:nvPr/>
        </p:nvCxnSpPr>
        <p:spPr>
          <a:xfrm flipV="1">
            <a:off x="3645840" y="3465781"/>
            <a:ext cx="1282396" cy="17057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4E78561-43A4-45B9-A1DC-5AF260681ED6}"/>
              </a:ext>
            </a:extLst>
          </p:cNvPr>
          <p:cNvCxnSpPr>
            <a:cxnSpLocks/>
            <a:stCxn id="49" idx="4"/>
            <a:endCxn id="15" idx="0"/>
          </p:cNvCxnSpPr>
          <p:nvPr/>
        </p:nvCxnSpPr>
        <p:spPr>
          <a:xfrm>
            <a:off x="5852241" y="1727767"/>
            <a:ext cx="1286943" cy="15569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5DF7201-BE67-4884-9919-DFDF61DCF56D}"/>
              </a:ext>
            </a:extLst>
          </p:cNvPr>
          <p:cNvCxnSpPr>
            <a:cxnSpLocks/>
            <a:stCxn id="50" idx="4"/>
            <a:endCxn id="15" idx="4"/>
          </p:cNvCxnSpPr>
          <p:nvPr/>
        </p:nvCxnSpPr>
        <p:spPr>
          <a:xfrm flipV="1">
            <a:off x="5865749" y="3465781"/>
            <a:ext cx="1273435" cy="17057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F757F42-46A7-4B99-86E9-432BCE0B61CD}"/>
              </a:ext>
            </a:extLst>
          </p:cNvPr>
          <p:cNvCxnSpPr>
            <a:cxnSpLocks/>
            <a:stCxn id="51" idx="4"/>
            <a:endCxn id="31" idx="0"/>
          </p:cNvCxnSpPr>
          <p:nvPr/>
        </p:nvCxnSpPr>
        <p:spPr>
          <a:xfrm>
            <a:off x="8072149" y="1727767"/>
            <a:ext cx="1277980" cy="15569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A71B82A-5CCF-4AEA-A365-16F09EA30E03}"/>
              </a:ext>
            </a:extLst>
          </p:cNvPr>
          <p:cNvCxnSpPr>
            <a:cxnSpLocks/>
            <a:stCxn id="52" idx="4"/>
            <a:endCxn id="31" idx="4"/>
          </p:cNvCxnSpPr>
          <p:nvPr/>
        </p:nvCxnSpPr>
        <p:spPr>
          <a:xfrm flipV="1">
            <a:off x="8085657" y="3465781"/>
            <a:ext cx="1264472" cy="17057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1F7B710-A19A-4E39-B678-01EB3149CD02}"/>
              </a:ext>
            </a:extLst>
          </p:cNvPr>
          <p:cNvSpPr txBox="1"/>
          <p:nvPr/>
        </p:nvSpPr>
        <p:spPr>
          <a:xfrm>
            <a:off x="2816775" y="2082381"/>
            <a:ext cx="1086279" cy="27422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 algn="ctr" defTabSz="905256">
              <a:defRPr/>
            </a:pPr>
            <a:r>
              <a:rPr lang="en-IN" sz="1188" dirty="0">
                <a:solidFill>
                  <a:prstClr val="black"/>
                </a:solidFill>
                <a:latin typeface="Calibri"/>
              </a:rPr>
              <a:t>Weather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9E3C798-8A2C-4691-AE26-47EC5A255446}"/>
              </a:ext>
            </a:extLst>
          </p:cNvPr>
          <p:cNvSpPr txBox="1"/>
          <p:nvPr/>
        </p:nvSpPr>
        <p:spPr>
          <a:xfrm>
            <a:off x="3227465" y="2584391"/>
            <a:ext cx="1086279" cy="27422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 algn="ctr" defTabSz="905256">
              <a:defRPr/>
            </a:pPr>
            <a:r>
              <a:rPr lang="en-IN" sz="1188" dirty="0">
                <a:solidFill>
                  <a:prstClr val="black"/>
                </a:solidFill>
                <a:latin typeface="Calibri"/>
              </a:rPr>
              <a:t>Economy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3D14551-67EF-44BB-B098-3FD1EDF96D42}"/>
              </a:ext>
            </a:extLst>
          </p:cNvPr>
          <p:cNvSpPr txBox="1"/>
          <p:nvPr/>
        </p:nvSpPr>
        <p:spPr>
          <a:xfrm>
            <a:off x="7012725" y="1787055"/>
            <a:ext cx="1086279" cy="27422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 algn="ctr" defTabSz="905256">
              <a:defRPr/>
            </a:pPr>
            <a:r>
              <a:rPr lang="en-IN" sz="1188" dirty="0">
                <a:solidFill>
                  <a:prstClr val="black"/>
                </a:solidFill>
                <a:latin typeface="Calibri"/>
              </a:rPr>
              <a:t>Availability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B2F406E-80F3-4ACF-B1BC-8CDF68C3A45D}"/>
              </a:ext>
            </a:extLst>
          </p:cNvPr>
          <p:cNvSpPr txBox="1"/>
          <p:nvPr/>
        </p:nvSpPr>
        <p:spPr>
          <a:xfrm>
            <a:off x="7298305" y="2108098"/>
            <a:ext cx="1086279" cy="27422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 algn="ctr" defTabSz="905256">
              <a:defRPr/>
            </a:pPr>
            <a:r>
              <a:rPr lang="en-IN" sz="1188" dirty="0">
                <a:solidFill>
                  <a:prstClr val="black"/>
                </a:solidFill>
                <a:latin typeface="Calibri"/>
              </a:rPr>
              <a:t>Assortment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679299A-50DA-40A0-B72F-38E587430A0A}"/>
              </a:ext>
            </a:extLst>
          </p:cNvPr>
          <p:cNvSpPr txBox="1"/>
          <p:nvPr/>
        </p:nvSpPr>
        <p:spPr>
          <a:xfrm>
            <a:off x="7592013" y="2472414"/>
            <a:ext cx="1086279" cy="23321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 algn="ctr" defTabSz="905256">
              <a:defRPr/>
            </a:pPr>
            <a:r>
              <a:rPr lang="en-IN" sz="1188" dirty="0">
                <a:solidFill>
                  <a:prstClr val="black"/>
                </a:solidFill>
                <a:latin typeface="Calibri"/>
              </a:rPr>
              <a:t>Stock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8FB598E-1031-44AA-82A3-4B67075E3CC6}"/>
              </a:ext>
            </a:extLst>
          </p:cNvPr>
          <p:cNvSpPr txBox="1"/>
          <p:nvPr/>
        </p:nvSpPr>
        <p:spPr>
          <a:xfrm>
            <a:off x="7791877" y="2788664"/>
            <a:ext cx="1086279" cy="23321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 algn="ctr" defTabSz="905256">
              <a:defRPr/>
            </a:pPr>
            <a:r>
              <a:rPr lang="en-IN" sz="1188" dirty="0">
                <a:solidFill>
                  <a:prstClr val="black"/>
                </a:solidFill>
                <a:latin typeface="Calibri"/>
              </a:rPr>
              <a:t>Visibility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69F3E5C-02A6-47BA-9169-6C1726F835AF}"/>
              </a:ext>
            </a:extLst>
          </p:cNvPr>
          <p:cNvSpPr txBox="1"/>
          <p:nvPr/>
        </p:nvSpPr>
        <p:spPr>
          <a:xfrm>
            <a:off x="7199976" y="4358685"/>
            <a:ext cx="1086279" cy="27422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 algn="ctr" defTabSz="905256">
              <a:defRPr/>
            </a:pPr>
            <a:r>
              <a:rPr lang="en-IN" sz="1188" dirty="0">
                <a:solidFill>
                  <a:prstClr val="black"/>
                </a:solidFill>
                <a:latin typeface="Calibri"/>
              </a:rPr>
              <a:t>Availability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5B7BDD1-EF73-4F43-8233-D427CE0C08A9}"/>
              </a:ext>
            </a:extLst>
          </p:cNvPr>
          <p:cNvSpPr txBox="1"/>
          <p:nvPr/>
        </p:nvSpPr>
        <p:spPr>
          <a:xfrm>
            <a:off x="7519264" y="3941720"/>
            <a:ext cx="1086279" cy="27422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 algn="ctr" defTabSz="905256">
              <a:defRPr/>
            </a:pPr>
            <a:r>
              <a:rPr lang="en-IN" sz="1188" dirty="0">
                <a:solidFill>
                  <a:prstClr val="black"/>
                </a:solidFill>
                <a:latin typeface="Calibri"/>
              </a:rPr>
              <a:t>Assortment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10E57E-5CC5-4313-A44A-8EA10F6B8821}"/>
              </a:ext>
            </a:extLst>
          </p:cNvPr>
          <p:cNvSpPr txBox="1"/>
          <p:nvPr/>
        </p:nvSpPr>
        <p:spPr>
          <a:xfrm>
            <a:off x="7956767" y="3549493"/>
            <a:ext cx="1086279" cy="27422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 algn="ctr" defTabSz="905256">
              <a:defRPr/>
            </a:pPr>
            <a:r>
              <a:rPr lang="en-IN" sz="1188" dirty="0">
                <a:solidFill>
                  <a:prstClr val="black"/>
                </a:solidFill>
                <a:latin typeface="Calibri"/>
              </a:rPr>
              <a:t>Visibility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9FDE68D-3F2F-48C8-AC9F-8BAE717F1F3A}"/>
              </a:ext>
            </a:extLst>
          </p:cNvPr>
          <p:cNvSpPr txBox="1"/>
          <p:nvPr/>
        </p:nvSpPr>
        <p:spPr>
          <a:xfrm>
            <a:off x="5444714" y="3549493"/>
            <a:ext cx="1457247" cy="29102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 algn="ctr" defTabSz="905256">
              <a:defRPr/>
            </a:pPr>
            <a:r>
              <a:rPr lang="en-IN" sz="1188" dirty="0">
                <a:solidFill>
                  <a:prstClr val="black"/>
                </a:solidFill>
                <a:latin typeface="Calibri"/>
              </a:rPr>
              <a:t>Spends/Investments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0A439B0-540F-46E8-90C9-E1CB427FCE54}"/>
              </a:ext>
            </a:extLst>
          </p:cNvPr>
          <p:cNvSpPr txBox="1"/>
          <p:nvPr/>
        </p:nvSpPr>
        <p:spPr>
          <a:xfrm>
            <a:off x="4868048" y="4304954"/>
            <a:ext cx="1457247" cy="29102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 algn="ctr" defTabSz="905256">
              <a:defRPr/>
            </a:pPr>
            <a:r>
              <a:rPr lang="en-IN" sz="1188" dirty="0">
                <a:solidFill>
                  <a:prstClr val="black"/>
                </a:solidFill>
                <a:latin typeface="Calibri"/>
              </a:rPr>
              <a:t>Impressions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EFCABE-5901-4592-A3B6-3414DC7C7E2C}"/>
              </a:ext>
            </a:extLst>
          </p:cNvPr>
          <p:cNvSpPr txBox="1"/>
          <p:nvPr/>
        </p:nvSpPr>
        <p:spPr>
          <a:xfrm>
            <a:off x="5137544" y="3927224"/>
            <a:ext cx="1457247" cy="29102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 algn="ctr" defTabSz="905256">
              <a:defRPr/>
            </a:pPr>
            <a:r>
              <a:rPr lang="en-IN" sz="1188" dirty="0">
                <a:solidFill>
                  <a:prstClr val="black"/>
                </a:solidFill>
                <a:latin typeface="Calibri"/>
              </a:rPr>
              <a:t>GRPs/TRPs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DC6F26-CCBB-4A26-B4F3-B65F65828B50}"/>
              </a:ext>
            </a:extLst>
          </p:cNvPr>
          <p:cNvSpPr txBox="1"/>
          <p:nvPr/>
        </p:nvSpPr>
        <p:spPr>
          <a:xfrm>
            <a:off x="4722661" y="2057843"/>
            <a:ext cx="1457247" cy="29102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 algn="ctr" defTabSz="905256">
              <a:defRPr/>
            </a:pPr>
            <a:r>
              <a:rPr lang="en-IN" sz="1188" dirty="0">
                <a:solidFill>
                  <a:prstClr val="black"/>
                </a:solidFill>
                <a:latin typeface="Calibri"/>
              </a:rPr>
              <a:t>Brand Love Score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F14E1B0-56A8-432B-8386-1E9542306273}"/>
              </a:ext>
            </a:extLst>
          </p:cNvPr>
          <p:cNvSpPr txBox="1"/>
          <p:nvPr/>
        </p:nvSpPr>
        <p:spPr>
          <a:xfrm>
            <a:off x="5103529" y="2490391"/>
            <a:ext cx="1457247" cy="29102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 algn="ctr" defTabSz="905256">
              <a:defRPr/>
            </a:pPr>
            <a:r>
              <a:rPr lang="en-IN" sz="1188" dirty="0">
                <a:solidFill>
                  <a:prstClr val="black"/>
                </a:solidFill>
                <a:latin typeface="Calibri"/>
              </a:rPr>
              <a:t>HH Penetration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8489262-8461-4F08-AD4D-459F53CBCEB8}"/>
              </a:ext>
            </a:extLst>
          </p:cNvPr>
          <p:cNvSpPr/>
          <p:nvPr/>
        </p:nvSpPr>
        <p:spPr>
          <a:xfrm>
            <a:off x="9730643" y="3117622"/>
            <a:ext cx="1810464" cy="5152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256">
              <a:defRPr/>
            </a:pPr>
            <a:r>
              <a:rPr lang="en-IN" sz="1188" b="1" spc="297" dirty="0">
                <a:solidFill>
                  <a:prstClr val="white"/>
                </a:solidFill>
                <a:latin typeface="Calibri"/>
              </a:rPr>
              <a:t>CONSUMPTION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FAD167B-42A3-409F-8A8F-1302F0A6E1C5}"/>
              </a:ext>
            </a:extLst>
          </p:cNvPr>
          <p:cNvGrpSpPr/>
          <p:nvPr/>
        </p:nvGrpSpPr>
        <p:grpSpPr>
          <a:xfrm>
            <a:off x="5460083" y="991509"/>
            <a:ext cx="1346916" cy="296173"/>
            <a:chOff x="6527480" y="677207"/>
            <a:chExt cx="1360557" cy="299173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D791C9C-C5E3-47A3-A19F-AFFD7A14C816}"/>
                </a:ext>
              </a:extLst>
            </p:cNvPr>
            <p:cNvSpPr/>
            <p:nvPr/>
          </p:nvSpPr>
          <p:spPr>
            <a:xfrm>
              <a:off x="6527480" y="677207"/>
              <a:ext cx="137160" cy="1371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5256">
                <a:defRPr/>
              </a:pPr>
              <a:endParaRPr lang="en-IN" sz="178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5A82E02-5E78-4FFC-83D6-135902F77EDE}"/>
                </a:ext>
              </a:extLst>
            </p:cNvPr>
            <p:cNvSpPr txBox="1"/>
            <p:nvPr/>
          </p:nvSpPr>
          <p:spPr>
            <a:xfrm>
              <a:off x="6607877" y="722464"/>
              <a:ext cx="1280160" cy="25391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defTabSz="905256">
                <a:defRPr/>
              </a:pPr>
              <a:r>
                <a:rPr lang="en-IN" sz="1040" dirty="0">
                  <a:solidFill>
                    <a:prstClr val="black"/>
                  </a:solidFill>
                  <a:latin typeface="Calibri"/>
                </a:rPr>
                <a:t>MARKETING LEVERS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7D6667C-E5D3-4352-BFB5-8DA5B06C9654}"/>
              </a:ext>
            </a:extLst>
          </p:cNvPr>
          <p:cNvGrpSpPr/>
          <p:nvPr/>
        </p:nvGrpSpPr>
        <p:grpSpPr>
          <a:xfrm>
            <a:off x="7555863" y="1019899"/>
            <a:ext cx="1464774" cy="251370"/>
            <a:chOff x="6527480" y="618829"/>
            <a:chExt cx="1479609" cy="253916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D8706E6-CA51-4965-AA4D-C05CC0F05577}"/>
                </a:ext>
              </a:extLst>
            </p:cNvPr>
            <p:cNvSpPr/>
            <p:nvPr/>
          </p:nvSpPr>
          <p:spPr>
            <a:xfrm>
              <a:off x="6527480" y="677207"/>
              <a:ext cx="137160" cy="137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5256">
                <a:defRPr/>
              </a:pPr>
              <a:endParaRPr lang="en-IN" sz="178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6EC496F-9274-405B-BB7E-33632276D206}"/>
                </a:ext>
              </a:extLst>
            </p:cNvPr>
            <p:cNvSpPr txBox="1"/>
            <p:nvPr/>
          </p:nvSpPr>
          <p:spPr>
            <a:xfrm>
              <a:off x="6635489" y="618829"/>
              <a:ext cx="1371600" cy="25391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defTabSz="905256">
                <a:defRPr/>
              </a:pPr>
              <a:r>
                <a:rPr lang="en-IN" sz="1040" dirty="0">
                  <a:solidFill>
                    <a:prstClr val="black"/>
                  </a:solidFill>
                  <a:latin typeface="Calibri"/>
                </a:rPr>
                <a:t>OPERATIONS LEVERS</a:t>
              </a:r>
            </a:p>
          </p:txBody>
        </p:sp>
      </p:grpSp>
      <p:sp>
        <p:nvSpPr>
          <p:cNvPr id="112" name="Double Bracket 111">
            <a:extLst>
              <a:ext uri="{FF2B5EF4-FFF2-40B4-BE49-F238E27FC236}">
                <a16:creationId xmlns:a16="http://schemas.microsoft.com/office/drawing/2014/main" id="{3C22A2E5-DBC5-4A92-831D-AFB573B4E4B8}"/>
              </a:ext>
            </a:extLst>
          </p:cNvPr>
          <p:cNvSpPr/>
          <p:nvPr/>
        </p:nvSpPr>
        <p:spPr>
          <a:xfrm>
            <a:off x="596858" y="1130069"/>
            <a:ext cx="11153564" cy="4813611"/>
          </a:xfrm>
          <a:prstGeom prst="bracketPair">
            <a:avLst>
              <a:gd name="adj" fmla="val 3681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05256">
              <a:defRPr/>
            </a:pPr>
            <a:endParaRPr lang="en-IN" sz="178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B848D-3FC1-4720-B4C6-AA9728F05079}"/>
              </a:ext>
            </a:extLst>
          </p:cNvPr>
          <p:cNvSpPr txBox="1"/>
          <p:nvPr/>
        </p:nvSpPr>
        <p:spPr>
          <a:xfrm rot="3032268">
            <a:off x="8173789" y="2201333"/>
            <a:ext cx="1176802" cy="3046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905256">
              <a:defRPr/>
            </a:pPr>
            <a:r>
              <a:rPr lang="en-IN" sz="1040" spc="297" dirty="0">
                <a:solidFill>
                  <a:srgbClr val="F79646"/>
                </a:solidFill>
                <a:latin typeface="Calibri"/>
              </a:rPr>
              <a:t>OWN</a:t>
            </a:r>
            <a:endParaRPr lang="en-IN" sz="1386" spc="297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3F46CC-34F0-448D-888F-5D85165E5023}"/>
              </a:ext>
            </a:extLst>
          </p:cNvPr>
          <p:cNvSpPr txBox="1"/>
          <p:nvPr/>
        </p:nvSpPr>
        <p:spPr>
          <a:xfrm rot="18439589">
            <a:off x="8171834" y="4258260"/>
            <a:ext cx="1448372" cy="3046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905256">
              <a:defRPr/>
            </a:pPr>
            <a:r>
              <a:rPr lang="en-IN" sz="1040" spc="297" dirty="0">
                <a:solidFill>
                  <a:srgbClr val="F79646"/>
                </a:solidFill>
                <a:latin typeface="Calibri"/>
              </a:rPr>
              <a:t>COMPETITION</a:t>
            </a:r>
            <a:endParaRPr lang="en-IN" sz="1386" spc="297" dirty="0">
              <a:solidFill>
                <a:srgbClr val="F79646"/>
              </a:solidFill>
              <a:latin typeface="Calibri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BE6AB5-BADA-4CBA-8DD5-5AFA6A4F0AE4}"/>
              </a:ext>
            </a:extLst>
          </p:cNvPr>
          <p:cNvSpPr txBox="1"/>
          <p:nvPr/>
        </p:nvSpPr>
        <p:spPr>
          <a:xfrm>
            <a:off x="4672851" y="4691041"/>
            <a:ext cx="1457247" cy="29102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 algn="ctr" defTabSz="905256">
              <a:defRPr/>
            </a:pPr>
            <a:r>
              <a:rPr lang="en-IN" sz="1188" dirty="0">
                <a:solidFill>
                  <a:prstClr val="black"/>
                </a:solidFill>
                <a:latin typeface="Calibri"/>
              </a:rPr>
              <a:t>Clicks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A353618-DDE2-4A06-B96C-1F56ACC3B08F}"/>
              </a:ext>
            </a:extLst>
          </p:cNvPr>
          <p:cNvSpPr txBox="1"/>
          <p:nvPr/>
        </p:nvSpPr>
        <p:spPr>
          <a:xfrm>
            <a:off x="7099678" y="4716226"/>
            <a:ext cx="1086279" cy="27422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 algn="ctr" defTabSz="905256">
              <a:defRPr/>
            </a:pPr>
            <a:r>
              <a:rPr lang="en-IN" sz="1188" dirty="0">
                <a:solidFill>
                  <a:prstClr val="black"/>
                </a:solidFill>
                <a:latin typeface="Calibri"/>
              </a:rPr>
              <a:t>Price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F49F55C-494A-4C34-B1CC-F39643805916}"/>
              </a:ext>
            </a:extLst>
          </p:cNvPr>
          <p:cNvSpPr txBox="1"/>
          <p:nvPr/>
        </p:nvSpPr>
        <p:spPr>
          <a:xfrm rot="10800000" flipV="1">
            <a:off x="8001765" y="3104627"/>
            <a:ext cx="1031564" cy="22403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 algn="ctr" defTabSz="905256">
              <a:defRPr/>
            </a:pPr>
            <a:r>
              <a:rPr lang="en-IN" sz="1188" dirty="0">
                <a:solidFill>
                  <a:prstClr val="black"/>
                </a:solidFill>
                <a:latin typeface="Calibri"/>
              </a:rPr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186846691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642</Words>
  <Application>Microsoft Office PowerPoint</Application>
  <PresentationFormat>Widescreen</PresentationFormat>
  <Paragraphs>117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Absolut Headline</vt:lpstr>
      <vt:lpstr>Absolut Regular</vt:lpstr>
      <vt:lpstr>Arial</vt:lpstr>
      <vt:lpstr>Bahnschrift Light</vt:lpstr>
      <vt:lpstr>Calibri</vt:lpstr>
      <vt:lpstr>Comic Sans MS</vt:lpstr>
      <vt:lpstr>Times New Roman</vt:lpstr>
      <vt:lpstr>Wingdings</vt:lpstr>
      <vt:lpstr>ヒラギノ角ゴ Pro W3</vt:lpstr>
      <vt:lpstr>2_Office Theme</vt:lpstr>
      <vt:lpstr>PowerPoint Presentation</vt:lpstr>
      <vt:lpstr>Today’s agenda</vt:lpstr>
      <vt:lpstr>About the client</vt:lpstr>
      <vt:lpstr>Capabilities and specialities</vt:lpstr>
      <vt:lpstr>Introduction to Bare Minerals – A client of 360i</vt:lpstr>
      <vt:lpstr>PowerPoint Presentation</vt:lpstr>
      <vt:lpstr>A typical Functional Form for MMM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Amisha Kapoor</dc:creator>
  <cp:lastModifiedBy>Amisha Kapoor</cp:lastModifiedBy>
  <cp:revision>2</cp:revision>
  <dcterms:created xsi:type="dcterms:W3CDTF">2020-04-02T13:04:51Z</dcterms:created>
  <dcterms:modified xsi:type="dcterms:W3CDTF">2020-04-02T13:06:31Z</dcterms:modified>
</cp:coreProperties>
</file>