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67779500410516"/>
          <c:y val="8.490281324498708E-2"/>
          <c:w val="0.64951062148030003"/>
          <c:h val="0.728562962803958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Trade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Sheet1!$B$2:$B$3</c:f>
              <c:numCache>
                <c:formatCode>_ * #,##0_ ;_ * \-#,##0_ ;_ * "-"??_ ;_ @_ </c:formatCode>
                <c:ptCount val="2"/>
                <c:pt idx="0">
                  <c:v>14979870</c:v>
                </c:pt>
                <c:pt idx="1">
                  <c:v>11655310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6-441D-932E-6E677E561B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Brand Building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shade val="95000"/>
                          <a:satMod val="10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Sheet1!$C$2:$C$3</c:f>
              <c:numCache>
                <c:formatCode>_ * #,##0_ ;_ * \-#,##0_ ;_ * "-"??_ ;_ @_ </c:formatCode>
                <c:ptCount val="2"/>
                <c:pt idx="0">
                  <c:v>4953116</c:v>
                </c:pt>
                <c:pt idx="1">
                  <c:v>5099755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A6-441D-932E-6E677E561B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7985984"/>
        <c:axId val="737971840"/>
      </c:barChart>
      <c:catAx>
        <c:axId val="737985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971840"/>
        <c:crosses val="autoZero"/>
        <c:auto val="1"/>
        <c:lblAlgn val="ctr"/>
        <c:lblOffset val="100"/>
        <c:noMultiLvlLbl val="0"/>
      </c:catAx>
      <c:valAx>
        <c:axId val="737971840"/>
        <c:scaling>
          <c:orientation val="minMax"/>
        </c:scaling>
        <c:delete val="1"/>
        <c:axPos val="l"/>
        <c:numFmt formatCode="_(* #,##0_);_(* \(#,##0\)" sourceLinked="0"/>
        <c:majorTickMark val="out"/>
        <c:minorTickMark val="none"/>
        <c:tickLblPos val="nextTo"/>
        <c:crossAx val="737985984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8688230567544421E-2"/>
          <c:y val="2.9524871628328779E-2"/>
          <c:w val="0.69789143486799743"/>
          <c:h val="0.886316872063628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Trade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0.75190473398920221</c:v>
                </c:pt>
                <c:pt idx="1">
                  <c:v>0.75514239929142124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61-48A9-A5AF-39B36E956A2C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Other Brand-building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3.4090508310719907E-2</c:v>
                </c:pt>
                <c:pt idx="1">
                  <c:v>5.3832014963115953E-2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61-48A9-A5AF-39B36E956A2C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Starcom Media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0.21386128552204359</c:v>
                </c:pt>
                <c:pt idx="1">
                  <c:v>0.19091030610484885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61-48A9-A5AF-39B36E956A2C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Retail Media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1053416037089246"/>
                  <c:y val="1.03759441496423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BE-43C2-9C08-1BBCB52A35EF}"/>
                </c:ext>
              </c:extLst>
            </c:dLbl>
            <c:dLbl>
              <c:idx val="1"/>
              <c:layout>
                <c:manualLayout>
                  <c:x val="0.11645563324790456"/>
                  <c:y val="1.72932402494039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CBE-43C2-9C08-1BBCB52A35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Sheet1!$B$5:$C$5</c:f>
              <c:numCache>
                <c:formatCode>0.00%</c:formatCode>
                <c:ptCount val="2"/>
                <c:pt idx="0">
                  <c:v>1.4347217803422385E-4</c:v>
                </c:pt>
                <c:pt idx="1">
                  <c:v>1.1527964061400528E-4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A-4F40-86D0-7EA5FCB7B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5203264"/>
        <c:axId val="925187456"/>
      </c:barChart>
      <c:catAx>
        <c:axId val="925203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187456"/>
        <c:crosses val="autoZero"/>
        <c:auto val="1"/>
        <c:lblAlgn val="ctr"/>
        <c:lblOffset val="100"/>
        <c:noMultiLvlLbl val="0"/>
      </c:catAx>
      <c:valAx>
        <c:axId val="925187456"/>
        <c:scaling>
          <c:orientation val="minMax"/>
          <c:max val="1"/>
        </c:scaling>
        <c:delete val="1"/>
        <c:axPos val="l"/>
        <c:numFmt formatCode="0%" sourceLinked="1"/>
        <c:majorTickMark val="none"/>
        <c:minorTickMark val="none"/>
        <c:tickLblPos val="nextTo"/>
        <c:crossAx val="92520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0385564039719"/>
          <c:y val="0.42074943728885567"/>
          <c:w val="0.24121251870859048"/>
          <c:h val="0.2836581602988054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3.7892348898611233E-2"/>
          <c:w val="0.69789143486799743"/>
          <c:h val="0.8863168720636285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Total Trade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0.75151158988422506</c:v>
                </c:pt>
                <c:pt idx="1">
                  <c:v>0.6956290530654462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4C-4FA4-A56E-FD4B904E978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Other Brand-building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4.9355074046607966E-2</c:v>
                </c:pt>
                <c:pt idx="1">
                  <c:v>8.8569635510217362E-2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4C-4FA4-A56E-FD4B904E978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Starcom Media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0.19726487541806331</c:v>
                </c:pt>
                <c:pt idx="1">
                  <c:v>0.21253447838011968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BC-406D-95B1-3C9468CACE3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Retail Media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0856033607855511"/>
                  <c:y val="1.729324024940392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89C-499F-B369-10E32D19F124}"/>
                </c:ext>
              </c:extLst>
            </c:dLbl>
            <c:dLbl>
              <c:idx val="1"/>
              <c:layout>
                <c:manualLayout>
                  <c:x val="0.12435093041725402"/>
                  <c:y val="1.38345921995231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9C-499F-B369-10E32D19F1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Sheet1!$B$1:$C$1</c:f>
              <c:strCache>
                <c:ptCount val="2"/>
                <c:pt idx="0">
                  <c:v>2020</c:v>
                </c:pt>
                <c:pt idx="1">
                  <c:v>2021</c:v>
                </c:pt>
              </c:strCache>
            </c:strRef>
          </c:cat>
          <c:val>
            <c:numRef>
              <c:f>Sheet1!$B$5:$C$5</c:f>
              <c:numCache>
                <c:formatCode>0.0%</c:formatCode>
                <c:ptCount val="2"/>
                <c:pt idx="0">
                  <c:v>1.0238305490206034E-3</c:v>
                </c:pt>
                <c:pt idx="1">
                  <c:v>1.4258375004811978E-3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BC-406D-95B1-3C9468CACE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25203264"/>
        <c:axId val="925187456"/>
      </c:barChart>
      <c:catAx>
        <c:axId val="925203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187456"/>
        <c:crosses val="autoZero"/>
        <c:auto val="1"/>
        <c:lblAlgn val="ctr"/>
        <c:lblOffset val="100"/>
        <c:noMultiLvlLbl val="0"/>
      </c:catAx>
      <c:valAx>
        <c:axId val="925187456"/>
        <c:scaling>
          <c:orientation val="minMax"/>
          <c:max val="1"/>
        </c:scaling>
        <c:delete val="1"/>
        <c:axPos val="l"/>
        <c:numFmt formatCode="0%" sourceLinked="1"/>
        <c:majorTickMark val="none"/>
        <c:minorTickMark val="none"/>
        <c:tickLblPos val="nextTo"/>
        <c:crossAx val="92520326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95388011809427E-2"/>
          <c:y val="0.24047846427628269"/>
          <c:w val="0.92906917136972733"/>
          <c:h val="0.248589936906328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Sheet1!$A$2:$A$22</c:f>
              <c:strCache>
                <c:ptCount val="21"/>
                <c:pt idx="0">
                  <c:v>Actual 2020</c:v>
                </c:pt>
                <c:pt idx="1">
                  <c:v>TV</c:v>
                </c:pt>
                <c:pt idx="2">
                  <c:v>Search</c:v>
                </c:pt>
                <c:pt idx="3">
                  <c:v>OLV</c:v>
                </c:pt>
                <c:pt idx="4">
                  <c:v>Social</c:v>
                </c:pt>
                <c:pt idx="5">
                  <c:v>OLM</c:v>
                </c:pt>
                <c:pt idx="6">
                  <c:v>Corp Promo</c:v>
                </c:pt>
                <c:pt idx="7">
                  <c:v>POS</c:v>
                </c:pt>
                <c:pt idx="8">
                  <c:v>PR</c:v>
                </c:pt>
                <c:pt idx="9">
                  <c:v>Coupons</c:v>
                </c:pt>
                <c:pt idx="10">
                  <c:v>Shelf media</c:v>
                </c:pt>
                <c:pt idx="11">
                  <c:v>Sampling</c:v>
                </c:pt>
                <c:pt idx="12">
                  <c:v>Shopper Program</c:v>
                </c:pt>
                <c:pt idx="13">
                  <c:v>Retailer</c:v>
                </c:pt>
                <c:pt idx="14">
                  <c:v>Trade </c:v>
                </c:pt>
                <c:pt idx="15">
                  <c:v>Competitor</c:v>
                </c:pt>
                <c:pt idx="16">
                  <c:v>Price Own</c:v>
                </c:pt>
                <c:pt idx="17">
                  <c:v>TDP</c:v>
                </c:pt>
                <c:pt idx="18">
                  <c:v>Covid</c:v>
                </c:pt>
                <c:pt idx="19">
                  <c:v>Others</c:v>
                </c:pt>
                <c:pt idx="20">
                  <c:v>Actual 2021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 formatCode="_(* #,##0_);_(* \(#,##0\);_(* &quot;-&quot;??_);_(@_)">
                  <c:v>3986874</c:v>
                </c:pt>
                <c:pt idx="20" formatCode="_(* #,##0_);_(* \(#,##0\);_(* &quot;-&quot;??_);_(@_)">
                  <c:v>3360918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5-437C-B3F6-6D7CEAF63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noFill/>
          </c:spPr>
          <c:invertIfNegative val="0"/>
          <c:cat>
            <c:strRef>
              <c:f>Sheet1!$A$2:$A$22</c:f>
              <c:strCache>
                <c:ptCount val="21"/>
                <c:pt idx="0">
                  <c:v>Actual 2020</c:v>
                </c:pt>
                <c:pt idx="1">
                  <c:v>TV</c:v>
                </c:pt>
                <c:pt idx="2">
                  <c:v>Search</c:v>
                </c:pt>
                <c:pt idx="3">
                  <c:v>OLV</c:v>
                </c:pt>
                <c:pt idx="4">
                  <c:v>Social</c:v>
                </c:pt>
                <c:pt idx="5">
                  <c:v>OLM</c:v>
                </c:pt>
                <c:pt idx="6">
                  <c:v>Corp Promo</c:v>
                </c:pt>
                <c:pt idx="7">
                  <c:v>POS</c:v>
                </c:pt>
                <c:pt idx="8">
                  <c:v>PR</c:v>
                </c:pt>
                <c:pt idx="9">
                  <c:v>Coupons</c:v>
                </c:pt>
                <c:pt idx="10">
                  <c:v>Shelf media</c:v>
                </c:pt>
                <c:pt idx="11">
                  <c:v>Sampling</c:v>
                </c:pt>
                <c:pt idx="12">
                  <c:v>Shopper Program</c:v>
                </c:pt>
                <c:pt idx="13">
                  <c:v>Retailer</c:v>
                </c:pt>
                <c:pt idx="14">
                  <c:v>Trade </c:v>
                </c:pt>
                <c:pt idx="15">
                  <c:v>Competitor</c:v>
                </c:pt>
                <c:pt idx="16">
                  <c:v>Price Own</c:v>
                </c:pt>
                <c:pt idx="17">
                  <c:v>TDP</c:v>
                </c:pt>
                <c:pt idx="18">
                  <c:v>Covid</c:v>
                </c:pt>
                <c:pt idx="19">
                  <c:v>Others</c:v>
                </c:pt>
                <c:pt idx="20">
                  <c:v>Actual 2021</c:v>
                </c:pt>
              </c:strCache>
            </c:strRef>
          </c:cat>
          <c:val>
            <c:numRef>
              <c:f>Sheet1!$C$2:$C$22</c:f>
              <c:numCache>
                <c:formatCode>#,##0</c:formatCode>
                <c:ptCount val="21"/>
                <c:pt idx="1">
                  <c:v>3986874</c:v>
                </c:pt>
                <c:pt idx="2">
                  <c:v>3983081.7817711001</c:v>
                </c:pt>
                <c:pt idx="3">
                  <c:v>3948552.0565917999</c:v>
                </c:pt>
                <c:pt idx="4">
                  <c:v>3948552.0565917999</c:v>
                </c:pt>
                <c:pt idx="5">
                  <c:v>3977200.4213492</c:v>
                </c:pt>
                <c:pt idx="6">
                  <c:v>3980238.1346853999</c:v>
                </c:pt>
                <c:pt idx="7">
                  <c:v>3992249.4414287</c:v>
                </c:pt>
                <c:pt idx="8">
                  <c:v>3994495.4830129999</c:v>
                </c:pt>
                <c:pt idx="9">
                  <c:v>3995178.5123942001</c:v>
                </c:pt>
                <c:pt idx="10">
                  <c:v>4004070.9002745999</c:v>
                </c:pt>
                <c:pt idx="11">
                  <c:v>4011465.7340827999</c:v>
                </c:pt>
                <c:pt idx="12">
                  <c:v>4011465.7340827999</c:v>
                </c:pt>
                <c:pt idx="13">
                  <c:v>4013266.4642522</c:v>
                </c:pt>
                <c:pt idx="14">
                  <c:v>3855668.1488369992</c:v>
                </c:pt>
                <c:pt idx="15">
                  <c:v>3848913.1936865994</c:v>
                </c:pt>
                <c:pt idx="16">
                  <c:v>3827744.116985999</c:v>
                </c:pt>
                <c:pt idx="17">
                  <c:v>3653609.5059416993</c:v>
                </c:pt>
                <c:pt idx="18">
                  <c:v>3520765.8929870995</c:v>
                </c:pt>
                <c:pt idx="19">
                  <c:v>3448158.7347901007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85-437C-B3F6-6D7CEAF63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rgbClr val="00B050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B85-437C-B3F6-6D7CEAF63B42}"/>
                </c:ext>
              </c:extLst>
            </c:dLbl>
            <c:dLbl>
              <c:idx val="1"/>
              <c:layout>
                <c:manualLayout>
                  <c:x val="3.442454440339631E-4"/>
                  <c:y val="4.7400351121784333E-2"/>
                </c:manualLayout>
              </c:layout>
              <c:tx>
                <c:rich>
                  <a:bodyPr/>
                  <a:lstStyle/>
                  <a:p>
                    <a:fld id="{9A784FEB-2DCC-4CD3-804F-6BB88A083896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B85-437C-B3F6-6D7CEAF63B42}"/>
                </c:ext>
              </c:extLst>
            </c:dLbl>
            <c:dLbl>
              <c:idx val="2"/>
              <c:layout>
                <c:manualLayout>
                  <c:x val="0"/>
                  <c:y val="-5.5289875262042723E-2"/>
                </c:manualLayout>
              </c:layout>
              <c:tx>
                <c:rich>
                  <a:bodyPr/>
                  <a:lstStyle/>
                  <a:p>
                    <a:fld id="{C2350237-486A-4D80-AA6F-7BDE69C84F06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B85-437C-B3F6-6D7CEAF63B42}"/>
                </c:ext>
              </c:extLst>
            </c:dLbl>
            <c:dLbl>
              <c:idx val="3"/>
              <c:layout>
                <c:manualLayout>
                  <c:x val="0"/>
                  <c:y val="-5.430291282873171E-2"/>
                </c:manualLayout>
              </c:layout>
              <c:tx>
                <c:rich>
                  <a:bodyPr/>
                  <a:lstStyle/>
                  <a:p>
                    <a:fld id="{A790EBCE-A548-4BAF-AB24-CEFC92C62BF1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B85-437C-B3F6-6D7CEAF63B42}"/>
                </c:ext>
              </c:extLst>
            </c:dLbl>
            <c:dLbl>
              <c:idx val="4"/>
              <c:layout>
                <c:manualLayout>
                  <c:x val="2.210608472369994E-3"/>
                  <c:y val="4.6028338935322904E-2"/>
                </c:manualLayout>
              </c:layout>
              <c:tx>
                <c:rich>
                  <a:bodyPr/>
                  <a:lstStyle/>
                  <a:p>
                    <a:fld id="{3E7E1924-4F7F-47AE-8794-C7B568090B76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B85-437C-B3F6-6D7CEAF63B42}"/>
                </c:ext>
              </c:extLst>
            </c:dLbl>
            <c:dLbl>
              <c:idx val="5"/>
              <c:layout>
                <c:manualLayout>
                  <c:x val="-3.4424544403400625E-4"/>
                  <c:y val="4.6063211365796899E-2"/>
                </c:manualLayout>
              </c:layout>
              <c:tx>
                <c:rich>
                  <a:bodyPr/>
                  <a:lstStyle/>
                  <a:p>
                    <a:fld id="{9095217B-890F-4D7F-AD66-E6BDB123C98F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B85-437C-B3F6-6D7CEAF63B42}"/>
                </c:ext>
              </c:extLst>
            </c:dLbl>
            <c:dLbl>
              <c:idx val="6"/>
              <c:layout>
                <c:manualLayout>
                  <c:x val="-3.5333382051977351E-3"/>
                  <c:y val="-4.6063211365796941E-2"/>
                </c:manualLayout>
              </c:layout>
              <c:tx>
                <c:rich>
                  <a:bodyPr/>
                  <a:lstStyle/>
                  <a:p>
                    <a:fld id="{910B175F-BBEB-4D71-8FC0-3BE41C95E8C3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B85-437C-B3F6-6D7CEAF63B42}"/>
                </c:ext>
              </c:extLst>
            </c:dLbl>
            <c:dLbl>
              <c:idx val="7"/>
              <c:layout>
                <c:manualLayout>
                  <c:x val="-4.3184745856325309E-17"/>
                  <c:y val="-4.6133319481229028E-2"/>
                </c:manualLayout>
              </c:layout>
              <c:tx>
                <c:rich>
                  <a:bodyPr/>
                  <a:lstStyle/>
                  <a:p>
                    <a:fld id="{5CBA0381-F711-4FD4-B8FD-40A19DE53192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B85-437C-B3F6-6D7CEAF63B42}"/>
                </c:ext>
              </c:extLst>
            </c:dLbl>
            <c:dLbl>
              <c:idx val="8"/>
              <c:layout>
                <c:manualLayout>
                  <c:x val="1.1777794017325785E-3"/>
                  <c:y val="-3.6906655584983204E-2"/>
                </c:manualLayout>
              </c:layout>
              <c:tx>
                <c:rich>
                  <a:bodyPr/>
                  <a:lstStyle/>
                  <a:p>
                    <a:fld id="{CAA14ADD-19E2-4125-A9B1-73A7B5274AF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B85-437C-B3F6-6D7CEAF63B42}"/>
                </c:ext>
              </c:extLst>
            </c:dLbl>
            <c:dLbl>
              <c:idx val="9"/>
              <c:layout>
                <c:manualLayout>
                  <c:x val="-1.5220248457665415E-3"/>
                  <c:y val="4.7365478691310296E-2"/>
                </c:manualLayout>
              </c:layout>
              <c:tx>
                <c:rich>
                  <a:bodyPr/>
                  <a:lstStyle/>
                  <a:p>
                    <a:fld id="{973C5C42-044B-46B6-8CD3-6D91A57915C0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B85-437C-B3F6-6D7CEAF63B42}"/>
                </c:ext>
              </c:extLst>
            </c:dLbl>
            <c:dLbl>
              <c:idx val="10"/>
              <c:layout>
                <c:manualLayout>
                  <c:x val="2.7186301702188635E-4"/>
                  <c:y val="5.8741337742758387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fld id="{3E48EE87-2AA4-4505-BB1E-A4C11AE17FE0}" type="CELLRANGE">
                      <a:rPr lang="en-US" dirty="0"/>
                      <a:pPr>
                        <a:defRPr/>
                      </a:pPr>
                      <a:t>[CELLRANGE]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5783866057838656E-2"/>
                      <c:h val="9.6176346974871124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EB85-437C-B3F6-6D7CEAF63B42}"/>
                </c:ext>
              </c:extLst>
            </c:dLbl>
            <c:dLbl>
              <c:idx val="11"/>
              <c:layout>
                <c:manualLayout>
                  <c:x val="-4.8919577512916918E-4"/>
                  <c:y val="5.5430091492906952E-2"/>
                </c:manualLayout>
              </c:layout>
              <c:tx>
                <c:rich>
                  <a:bodyPr/>
                  <a:lstStyle/>
                  <a:p>
                    <a:fld id="{B88DC6EF-A98E-44AB-9496-8D871080FE50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EB85-437C-B3F6-6D7CEAF63B42}"/>
                </c:ext>
              </c:extLst>
            </c:dLbl>
            <c:dLbl>
              <c:idx val="12"/>
              <c:layout>
                <c:manualLayout>
                  <c:x val="-2.3555588034652433E-3"/>
                  <c:y val="-4.3878962152878578E-2"/>
                </c:manualLayout>
              </c:layout>
              <c:tx>
                <c:rich>
                  <a:bodyPr/>
                  <a:lstStyle/>
                  <a:p>
                    <a:fld id="{0BDDD319-563F-49B0-B8A8-57A7A6BB59C7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EB85-437C-B3F6-6D7CEAF63B42}"/>
                </c:ext>
              </c:extLst>
            </c:dLbl>
            <c:dLbl>
              <c:idx val="13"/>
              <c:layout>
                <c:manualLayout>
                  <c:x val="-1.5220248457665415E-3"/>
                  <c:y val="4.8352441124621351E-2"/>
                </c:manualLayout>
              </c:layout>
              <c:tx>
                <c:rich>
                  <a:bodyPr/>
                  <a:lstStyle/>
                  <a:p>
                    <a:fld id="{1F0F3907-82B2-4FDA-911D-A52824208884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B85-437C-B3F6-6D7CEAF63B42}"/>
                </c:ext>
              </c:extLst>
            </c:dLbl>
            <c:dLbl>
              <c:idx val="14"/>
              <c:layout>
                <c:manualLayout>
                  <c:x val="-1.1777794017325785E-3"/>
                  <c:y val="-4.1519987533106102E-2"/>
                </c:manualLayout>
              </c:layout>
              <c:tx>
                <c:rich>
                  <a:bodyPr/>
                  <a:lstStyle/>
                  <a:p>
                    <a:fld id="{ACB258E4-9A74-4B72-BEEA-36C667A73E72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EB85-437C-B3F6-6D7CEAF63B42}"/>
                </c:ext>
              </c:extLst>
            </c:dLbl>
            <c:dLbl>
              <c:idx val="15"/>
              <c:layout>
                <c:manualLayout>
                  <c:x val="-8.6369491712650618E-17"/>
                  <c:y val="3.6906655584983204E-2"/>
                </c:manualLayout>
              </c:layout>
              <c:tx>
                <c:rich>
                  <a:bodyPr/>
                  <a:lstStyle/>
                  <a:p>
                    <a:fld id="{12CC7A73-ABED-41DD-A776-8D622536DF05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EB85-437C-B3F6-6D7CEAF63B42}"/>
                </c:ext>
              </c:extLst>
            </c:dLbl>
            <c:dLbl>
              <c:idx val="16"/>
              <c:layout>
                <c:manualLayout>
                  <c:x val="-1.1777794017325785E-3"/>
                  <c:y val="-4.6133319481229049E-2"/>
                </c:manualLayout>
              </c:layout>
              <c:tx>
                <c:rich>
                  <a:bodyPr/>
                  <a:lstStyle/>
                  <a:p>
                    <a:fld id="{287E71AF-7866-480C-B04A-C9D9A53D9FE4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EB85-437C-B3F6-6D7CEAF63B42}"/>
                </c:ext>
              </c:extLst>
            </c:dLbl>
            <c:dLbl>
              <c:idx val="17"/>
              <c:layout>
                <c:manualLayout>
                  <c:x val="4.022533980326818E-3"/>
                  <c:y val="-4.0287828323024778E-2"/>
                </c:manualLayout>
              </c:layout>
              <c:tx>
                <c:rich>
                  <a:bodyPr/>
                  <a:lstStyle/>
                  <a:p>
                    <a:fld id="{BA361E00-6733-4403-9512-C5FA57F5B874}" type="CELLRANGE">
                      <a:rPr lang="en-US" dirty="0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0ED-4EC0-9783-E3D2903DF4D8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2.5916989365857603E-2"/>
                      <c:h val="0.1183319644693523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0ED-4EC0-9783-E3D2903DF4D8}"/>
                </c:ext>
              </c:extLst>
            </c:dLbl>
            <c:dLbl>
              <c:idx val="19"/>
              <c:layout>
                <c:manualLayout>
                  <c:x val="0"/>
                  <c:y val="-5.0746651429351926E-2"/>
                </c:manualLayout>
              </c:layout>
              <c:tx>
                <c:rich>
                  <a:bodyPr/>
                  <a:lstStyle/>
                  <a:p>
                    <a:fld id="{BF48DF07-EFCD-4914-A4E7-61B9C1A0E64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41C-47ED-90ED-673031497EDE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41C-47ED-90ED-673031497ED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cat>
            <c:strRef>
              <c:f>Sheet1!$A$2:$A$22</c:f>
              <c:strCache>
                <c:ptCount val="21"/>
                <c:pt idx="0">
                  <c:v>Actual 2020</c:v>
                </c:pt>
                <c:pt idx="1">
                  <c:v>TV</c:v>
                </c:pt>
                <c:pt idx="2">
                  <c:v>Search</c:v>
                </c:pt>
                <c:pt idx="3">
                  <c:v>OLV</c:v>
                </c:pt>
                <c:pt idx="4">
                  <c:v>Social</c:v>
                </c:pt>
                <c:pt idx="5">
                  <c:v>OLM</c:v>
                </c:pt>
                <c:pt idx="6">
                  <c:v>Corp Promo</c:v>
                </c:pt>
                <c:pt idx="7">
                  <c:v>POS</c:v>
                </c:pt>
                <c:pt idx="8">
                  <c:v>PR</c:v>
                </c:pt>
                <c:pt idx="9">
                  <c:v>Coupons</c:v>
                </c:pt>
                <c:pt idx="10">
                  <c:v>Shelf media</c:v>
                </c:pt>
                <c:pt idx="11">
                  <c:v>Sampling</c:v>
                </c:pt>
                <c:pt idx="12">
                  <c:v>Shopper Program</c:v>
                </c:pt>
                <c:pt idx="13">
                  <c:v>Retailer</c:v>
                </c:pt>
                <c:pt idx="14">
                  <c:v>Trade </c:v>
                </c:pt>
                <c:pt idx="15">
                  <c:v>Competitor</c:v>
                </c:pt>
                <c:pt idx="16">
                  <c:v>Price Own</c:v>
                </c:pt>
                <c:pt idx="17">
                  <c:v>TDP</c:v>
                </c:pt>
                <c:pt idx="18">
                  <c:v>Covid</c:v>
                </c:pt>
                <c:pt idx="19">
                  <c:v>Others</c:v>
                </c:pt>
                <c:pt idx="20">
                  <c:v>Actual 2021</c:v>
                </c:pt>
              </c:strCache>
            </c:strRef>
          </c:cat>
          <c:val>
            <c:numRef>
              <c:f>Sheet1!$D$2:$D$22</c:f>
              <c:numCache>
                <c:formatCode>_(* #,##0_);_(* \(#,##0\);_(* "-"??_);_(@_)</c:formatCode>
                <c:ptCount val="21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28648.364757399999</c:v>
                </c:pt>
                <c:pt idx="5">
                  <c:v>3037.7133362000004</c:v>
                </c:pt>
                <c:pt idx="6">
                  <c:v>12011.306743299998</c:v>
                </c:pt>
                <c:pt idx="7">
                  <c:v>2246.0415843000023</c:v>
                </c:pt>
                <c:pt idx="8">
                  <c:v>683.02938119999999</c:v>
                </c:pt>
                <c:pt idx="9">
                  <c:v>8892.3878803999833</c:v>
                </c:pt>
                <c:pt idx="10">
                  <c:v>11120.295644800008</c:v>
                </c:pt>
                <c:pt idx="11">
                  <c:v>0</c:v>
                </c:pt>
                <c:pt idx="12">
                  <c:v>1890.000785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Sheet1!$H$2:$H$21</c15:f>
                <c15:dlblRangeCache>
                  <c:ptCount val="20"/>
                  <c:pt idx="1">
                    <c:v>-2.19%</c:v>
                  </c:pt>
                  <c:pt idx="2">
                    <c:v>-0.10%</c:v>
                  </c:pt>
                  <c:pt idx="3">
                    <c:v>-0.87%</c:v>
                  </c:pt>
                  <c:pt idx="4">
                    <c:v>0.72%</c:v>
                  </c:pt>
                  <c:pt idx="5">
                    <c:v>0.08%</c:v>
                  </c:pt>
                  <c:pt idx="6">
                    <c:v>0.30%</c:v>
                  </c:pt>
                  <c:pt idx="7">
                    <c:v>0.06%</c:v>
                  </c:pt>
                  <c:pt idx="8">
                    <c:v>0.02%</c:v>
                  </c:pt>
                  <c:pt idx="9">
                    <c:v>0.22%</c:v>
                  </c:pt>
                  <c:pt idx="10">
                    <c:v>0.28%</c:v>
                  </c:pt>
                  <c:pt idx="11">
                    <c:v>-0.09%</c:v>
                  </c:pt>
                  <c:pt idx="12">
                    <c:v>0.05%</c:v>
                  </c:pt>
                  <c:pt idx="13">
                    <c:v>0.00%</c:v>
                  </c:pt>
                  <c:pt idx="14">
                    <c:v>-3.95%</c:v>
                  </c:pt>
                  <c:pt idx="15">
                    <c:v>-0.17%</c:v>
                  </c:pt>
                  <c:pt idx="16">
                    <c:v>-0.53%</c:v>
                  </c:pt>
                  <c:pt idx="17">
                    <c:v>-4.37%</c:v>
                  </c:pt>
                  <c:pt idx="18">
                    <c:v>-3.33%</c:v>
                  </c:pt>
                  <c:pt idx="19">
                    <c:v>-1.82%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3-EB85-437C-B3F6-6D7CEAF63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rgbClr val="FF0000"/>
            </a:solidFill>
          </c:spPr>
          <c:invertIfNegative val="0"/>
          <c:dLbls>
            <c:dLbl>
              <c:idx val="18"/>
              <c:layout>
                <c:manualLayout>
                  <c:x val="1.1777794017324057E-3"/>
                  <c:y val="-5.0746651429351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50B-48EB-B155-292C83317D98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Sheet1!$A$2:$A$22</c:f>
              <c:strCache>
                <c:ptCount val="21"/>
                <c:pt idx="0">
                  <c:v>Actual 2020</c:v>
                </c:pt>
                <c:pt idx="1">
                  <c:v>TV</c:v>
                </c:pt>
                <c:pt idx="2">
                  <c:v>Search</c:v>
                </c:pt>
                <c:pt idx="3">
                  <c:v>OLV</c:v>
                </c:pt>
                <c:pt idx="4">
                  <c:v>Social</c:v>
                </c:pt>
                <c:pt idx="5">
                  <c:v>OLM</c:v>
                </c:pt>
                <c:pt idx="6">
                  <c:v>Corp Promo</c:v>
                </c:pt>
                <c:pt idx="7">
                  <c:v>POS</c:v>
                </c:pt>
                <c:pt idx="8">
                  <c:v>PR</c:v>
                </c:pt>
                <c:pt idx="9">
                  <c:v>Coupons</c:v>
                </c:pt>
                <c:pt idx="10">
                  <c:v>Shelf media</c:v>
                </c:pt>
                <c:pt idx="11">
                  <c:v>Sampling</c:v>
                </c:pt>
                <c:pt idx="12">
                  <c:v>Shopper Program</c:v>
                </c:pt>
                <c:pt idx="13">
                  <c:v>Retailer</c:v>
                </c:pt>
                <c:pt idx="14">
                  <c:v>Trade </c:v>
                </c:pt>
                <c:pt idx="15">
                  <c:v>Competitor</c:v>
                </c:pt>
                <c:pt idx="16">
                  <c:v>Price Own</c:v>
                </c:pt>
                <c:pt idx="17">
                  <c:v>TDP</c:v>
                </c:pt>
                <c:pt idx="18">
                  <c:v>Covid</c:v>
                </c:pt>
                <c:pt idx="19">
                  <c:v>Others</c:v>
                </c:pt>
                <c:pt idx="20">
                  <c:v>Actual 2021</c:v>
                </c:pt>
              </c:strCache>
            </c:strRef>
          </c:cat>
          <c:val>
            <c:numRef>
              <c:f>Sheet1!$E$2:$E$22</c:f>
              <c:numCache>
                <c:formatCode>_(* #,##0_);_(* \(#,##0\);_(* "-"??_);_(@_)</c:formatCode>
                <c:ptCount val="21"/>
                <c:pt idx="1">
                  <c:v>87240.734790100134</c:v>
                </c:pt>
                <c:pt idx="2">
                  <c:v>3792.2182288999988</c:v>
                </c:pt>
                <c:pt idx="3">
                  <c:v>34529.725179299996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3725.4618366</c:v>
                </c:pt>
                <c:pt idx="12">
                  <c:v>0</c:v>
                </c:pt>
                <c:pt idx="13">
                  <c:v>89.270615600000042</c:v>
                </c:pt>
                <c:pt idx="14">
                  <c:v>157598.31541520054</c:v>
                </c:pt>
                <c:pt idx="15">
                  <c:v>6754.9551504000046</c:v>
                </c:pt>
                <c:pt idx="16">
                  <c:v>21169.07670060033</c:v>
                </c:pt>
                <c:pt idx="17">
                  <c:v>174134.61104429979</c:v>
                </c:pt>
                <c:pt idx="18">
                  <c:v>132843.61295459999</c:v>
                </c:pt>
                <c:pt idx="19">
                  <c:v>72607.158196998993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B85-437C-B3F6-6D7CEAF63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37622144"/>
        <c:axId val="737622688"/>
      </c:barChart>
      <c:catAx>
        <c:axId val="73762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737622688"/>
        <c:crosses val="autoZero"/>
        <c:auto val="1"/>
        <c:lblAlgn val="ctr"/>
        <c:lblOffset val="100"/>
        <c:tickLblSkip val="1"/>
        <c:noMultiLvlLbl val="0"/>
      </c:catAx>
      <c:valAx>
        <c:axId val="737622688"/>
        <c:scaling>
          <c:orientation val="minMax"/>
        </c:scaling>
        <c:delete val="1"/>
        <c:axPos val="l"/>
        <c:numFmt formatCode="_(* #,##0_);_(* \(#,##0\);_(* &quot;-&quot;??_);_(@_)" sourceLinked="1"/>
        <c:majorTickMark val="out"/>
        <c:minorTickMark val="none"/>
        <c:tickLblPos val="nextTo"/>
        <c:crossAx val="737622144"/>
        <c:crosses val="autoZero"/>
        <c:crossBetween val="between"/>
        <c:dispUnits>
          <c:builtInUnit val="millions"/>
        </c:dispUnits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17168965943847"/>
          <c:y val="0.12852604630881317"/>
          <c:w val="0.76883778223763"/>
          <c:h val="0.572128163441936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8341732499165516E-3"/>
                  <c:y val="7.75781920982640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EE-4546-84C3-B3C40616FD8C}"/>
                </c:ext>
              </c:extLst>
            </c:dLbl>
            <c:dLbl>
              <c:idx val="1"/>
              <c:layout>
                <c:manualLayout>
                  <c:x val="-1.8341732499165891E-3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2A-47DA-84ED-3E4FD5147B12}"/>
                </c:ext>
              </c:extLst>
            </c:dLbl>
            <c:dLbl>
              <c:idx val="2"/>
              <c:layout>
                <c:manualLayout>
                  <c:x val="-1.8341732499166266E-3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2A-47DA-84ED-3E4FD5147B12}"/>
                </c:ext>
              </c:extLst>
            </c:dLbl>
            <c:dLbl>
              <c:idx val="3"/>
              <c:layout>
                <c:manualLayout>
                  <c:x val="-1.8341732499165516E-3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EE-4546-84C3-B3C40616FD8C}"/>
                </c:ext>
              </c:extLst>
            </c:dLbl>
            <c:dLbl>
              <c:idx val="4"/>
              <c:layout>
                <c:manualLayout>
                  <c:x val="-1.8341732499166266E-3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58B-4492-BFA7-7498A6D6FB83}"/>
                </c:ext>
              </c:extLst>
            </c:dLbl>
            <c:dLbl>
              <c:idx val="5"/>
              <c:layout>
                <c:manualLayout>
                  <c:x val="-1.8341732499167018E-3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8B-4492-BFA7-7498A6D6FB8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Total</c:v>
                </c:pt>
                <c:pt idx="1">
                  <c:v>Trade</c:v>
                </c:pt>
                <c:pt idx="2">
                  <c:v>Brand Building</c:v>
                </c:pt>
                <c:pt idx="3">
                  <c:v>Total Media</c:v>
                </c:pt>
                <c:pt idx="4">
                  <c:v>Starcom media</c:v>
                </c:pt>
                <c:pt idx="5">
                  <c:v>Retail Media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0.69163273369282507</c:v>
                </c:pt>
                <c:pt idx="1">
                  <c:v>0.38346444516660161</c:v>
                </c:pt>
                <c:pt idx="2">
                  <c:v>0.38265756709322912</c:v>
                </c:pt>
                <c:pt idx="3">
                  <c:v>0.41188637408379403</c:v>
                </c:pt>
                <c:pt idx="4">
                  <c:v>0.41550894383013248</c:v>
                </c:pt>
                <c:pt idx="5">
                  <c:v>5.3707826015955258E-2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A-47DA-84ED-3E4FD5147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2.3344609839293252E-3"/>
                  <c:y val="-7.757819209826426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1D-4444-8F40-BC75BB17D839}"/>
                </c:ext>
              </c:extLst>
            </c:dLbl>
            <c:dLbl>
              <c:idx val="1"/>
              <c:layout>
                <c:manualLayout>
                  <c:x val="-1.7633488980198706E-3"/>
                  <c:y val="1.55156384196528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EE-4546-84C3-B3C40616FD8C}"/>
                </c:ext>
              </c:extLst>
            </c:dLbl>
            <c:dLbl>
              <c:idx val="2"/>
              <c:layout>
                <c:manualLayout>
                  <c:x val="2.3344609839293252E-3"/>
                  <c:y val="-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D3-4D75-AD78-609A0F24C27A}"/>
                </c:ext>
              </c:extLst>
            </c:dLbl>
            <c:dLbl>
              <c:idx val="3"/>
              <c:layout>
                <c:manualLayout>
                  <c:x val="2.3344609839293252E-3"/>
                  <c:y val="-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D3-4D75-AD78-609A0F24C27A}"/>
                </c:ext>
              </c:extLst>
            </c:dLbl>
            <c:dLbl>
              <c:idx val="4"/>
              <c:layout>
                <c:manualLayout>
                  <c:x val="2.3344609839291751E-3"/>
                  <c:y val="-7.757819209826416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D3-4D75-AD78-609A0F24C27A}"/>
                </c:ext>
              </c:extLst>
            </c:dLbl>
            <c:dLbl>
              <c:idx val="5"/>
              <c:layout>
                <c:manualLayout>
                  <c:x val="2.3344609839293252E-3"/>
                  <c:y val="-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D3-4D75-AD78-609A0F24C27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Total</c:v>
                </c:pt>
                <c:pt idx="1">
                  <c:v>Trade</c:v>
                </c:pt>
                <c:pt idx="2">
                  <c:v>Brand Building</c:v>
                </c:pt>
                <c:pt idx="3">
                  <c:v>Total Media</c:v>
                </c:pt>
                <c:pt idx="4">
                  <c:v>Starcom media</c:v>
                </c:pt>
                <c:pt idx="5">
                  <c:v>Retail Media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0.76036319490538051</c:v>
                </c:pt>
                <c:pt idx="1">
                  <c:v>0.46837654098237097</c:v>
                </c:pt>
                <c:pt idx="2">
                  <c:v>0.34709981786846905</c:v>
                </c:pt>
                <c:pt idx="3">
                  <c:v>0.38192795903589111</c:v>
                </c:pt>
                <c:pt idx="4">
                  <c:v>0.38756448416385686</c:v>
                </c:pt>
                <c:pt idx="5">
                  <c:v>3.4884023686635325E-2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2A-47DA-84ED-3E4FD5147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445216"/>
        <c:axId val="904446304"/>
      </c:barChart>
      <c:catAx>
        <c:axId val="90444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04446304"/>
        <c:crosses val="autoZero"/>
        <c:auto val="1"/>
        <c:lblAlgn val="ctr"/>
        <c:lblOffset val="100"/>
        <c:tickLblSkip val="1"/>
        <c:noMultiLvlLbl val="0"/>
      </c:catAx>
      <c:valAx>
        <c:axId val="904446304"/>
        <c:scaling>
          <c:orientation val="minMax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90444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4.4168169508894017E-2"/>
          <c:y val="0.27887466418416451"/>
          <c:w val="4.9953411148378576E-2"/>
          <c:h val="0.31812556427444844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17168965943847"/>
          <c:y val="5.28954515037331E-2"/>
          <c:w val="0.76883778223763"/>
          <c:h val="0.64775896761141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8.6892111450209328E-4"/>
                  <c:y val="7.75781920982640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EE-4546-84C3-B3C40616FD8C}"/>
                </c:ext>
              </c:extLst>
            </c:dLbl>
            <c:dLbl>
              <c:idx val="1"/>
              <c:layout>
                <c:manualLayout>
                  <c:x val="-8.6892111450214934E-4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2A-47DA-84ED-3E4FD5147B12}"/>
                </c:ext>
              </c:extLst>
            </c:dLbl>
            <c:dLbl>
              <c:idx val="2"/>
              <c:layout>
                <c:manualLayout>
                  <c:x val="-8.6892111450218674E-4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2A-47DA-84ED-3E4FD5147B12}"/>
                </c:ext>
              </c:extLst>
            </c:dLbl>
            <c:dLbl>
              <c:idx val="3"/>
              <c:layout>
                <c:manualLayout>
                  <c:x val="-8.6892111450203723E-4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EE-4546-84C3-B3C40616FD8C}"/>
                </c:ext>
              </c:extLst>
            </c:dLbl>
            <c:dLbl>
              <c:idx val="4"/>
              <c:layout>
                <c:manualLayout>
                  <c:x val="-8.6892111450218674E-4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B5-4024-AD02-EF5179BFF35C}"/>
                </c:ext>
              </c:extLst>
            </c:dLbl>
            <c:dLbl>
              <c:idx val="5"/>
              <c:layout>
                <c:manualLayout>
                  <c:x val="-8.6892111450226155E-4"/>
                  <c:y val="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B5-4024-AD02-EF5179BFF35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Total</c:v>
                </c:pt>
                <c:pt idx="1">
                  <c:v>Trade</c:v>
                </c:pt>
                <c:pt idx="2">
                  <c:v>Brand Building</c:v>
                </c:pt>
                <c:pt idx="3">
                  <c:v>Total Media</c:v>
                </c:pt>
                <c:pt idx="4">
                  <c:v>Starcom media</c:v>
                </c:pt>
                <c:pt idx="5">
                  <c:v>Retail Media</c:v>
                </c:pt>
              </c:strCache>
            </c:strRef>
          </c:cat>
          <c:val>
            <c:numRef>
              <c:f>Sheet1!$B$2:$B$7</c:f>
              <c:numCache>
                <c:formatCode>0.00</c:formatCode>
                <c:ptCount val="6"/>
                <c:pt idx="0">
                  <c:v>0.69163273369282507</c:v>
                </c:pt>
                <c:pt idx="1">
                  <c:v>0.38346444516660161</c:v>
                </c:pt>
                <c:pt idx="2">
                  <c:v>0.38265756709322912</c:v>
                </c:pt>
                <c:pt idx="3">
                  <c:v>0.41188637408379403</c:v>
                </c:pt>
                <c:pt idx="4">
                  <c:v>0.41550894383013248</c:v>
                </c:pt>
                <c:pt idx="5">
                  <c:v>5.3707826015955258E-2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A-47DA-84ED-3E4FD5147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6.5506248099937486E-4"/>
                  <c:y val="-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31D-4444-8F40-BC75BB17D839}"/>
                </c:ext>
              </c:extLst>
            </c:dLbl>
            <c:dLbl>
              <c:idx val="1"/>
              <c:layout>
                <c:manualLayout>
                  <c:x val="-6.5506248099937486E-4"/>
                  <c:y val="-7.75781920982644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EE-4546-84C3-B3C40616FD8C}"/>
                </c:ext>
              </c:extLst>
            </c:dLbl>
            <c:dLbl>
              <c:idx val="2"/>
              <c:layout>
                <c:manualLayout>
                  <c:x val="-6.5506248099937486E-4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D3-4D75-AD78-609A0F24C27A}"/>
                </c:ext>
              </c:extLst>
            </c:dLbl>
            <c:dLbl>
              <c:idx val="3"/>
              <c:layout>
                <c:manualLayout>
                  <c:x val="-6.5506248099937486E-4"/>
                  <c:y val="-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D3-4D75-AD78-609A0F24C27A}"/>
                </c:ext>
              </c:extLst>
            </c:dLbl>
            <c:dLbl>
              <c:idx val="4"/>
              <c:layout>
                <c:manualLayout>
                  <c:x val="-6.5506248099937486E-4"/>
                  <c:y val="-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D3-4D75-AD78-609A0F24C27A}"/>
                </c:ext>
              </c:extLst>
            </c:dLbl>
            <c:dLbl>
              <c:idx val="5"/>
              <c:layout>
                <c:manualLayout>
                  <c:x val="-6.5506248099937486E-4"/>
                  <c:y val="-7.7578192098264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D3-4D75-AD78-609A0F24C27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Sheet1!$A$2:$A$7</c:f>
              <c:strCache>
                <c:ptCount val="6"/>
                <c:pt idx="0">
                  <c:v>Total</c:v>
                </c:pt>
                <c:pt idx="1">
                  <c:v>Trade</c:v>
                </c:pt>
                <c:pt idx="2">
                  <c:v>Brand Building</c:v>
                </c:pt>
                <c:pt idx="3">
                  <c:v>Total Media</c:v>
                </c:pt>
                <c:pt idx="4">
                  <c:v>Starcom media</c:v>
                </c:pt>
                <c:pt idx="5">
                  <c:v>Retail Media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0.77272493302880307</c:v>
                </c:pt>
                <c:pt idx="1">
                  <c:v>0.46394395542102362</c:v>
                </c:pt>
                <c:pt idx="2">
                  <c:v>0.34381496154794727</c:v>
                </c:pt>
                <c:pt idx="3">
                  <c:v>0.37831349885574078</c:v>
                </c:pt>
                <c:pt idx="4">
                  <c:v>0.38389668147460904</c:v>
                </c:pt>
                <c:pt idx="5">
                  <c:v>3.455389097035802E-2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2A-47DA-84ED-3E4FD5147B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4445216"/>
        <c:axId val="904446304"/>
      </c:barChart>
      <c:catAx>
        <c:axId val="90444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04446304"/>
        <c:crosses val="autoZero"/>
        <c:auto val="1"/>
        <c:lblAlgn val="ctr"/>
        <c:lblOffset val="100"/>
        <c:tickLblSkip val="1"/>
        <c:noMultiLvlLbl val="0"/>
      </c:catAx>
      <c:valAx>
        <c:axId val="904446304"/>
        <c:scaling>
          <c:orientation val="minMax"/>
          <c:min val="0"/>
        </c:scaling>
        <c:delete val="1"/>
        <c:axPos val="l"/>
        <c:numFmt formatCode="#,##0" sourceLinked="0"/>
        <c:majorTickMark val="out"/>
        <c:minorTickMark val="none"/>
        <c:tickLblPos val="nextTo"/>
        <c:crossAx val="90444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5.3323390631218506E-2"/>
          <c:y val="0.21681211050555321"/>
          <c:w val="5.1823099835774177E-2"/>
          <c:h val="0.31812556427444844"/>
        </c:manualLayout>
      </c:layout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523784417990688E-2"/>
          <c:y val="2.4815266034598649E-2"/>
          <c:w val="0.90582550980679244"/>
          <c:h val="0.656611508119008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4F-4B3B-B77E-20D43996540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51-493C-9BE3-3DBB894F4986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Sheet1!$A$2:$A$16</c:f>
              <c:strCache>
                <c:ptCount val="15"/>
                <c:pt idx="0">
                  <c:v>Total Media</c:v>
                </c:pt>
                <c:pt idx="1">
                  <c:v>Retail Media</c:v>
                </c:pt>
                <c:pt idx="2">
                  <c:v>Starcom Media</c:v>
                </c:pt>
                <c:pt idx="3">
                  <c:v>TV</c:v>
                </c:pt>
                <c:pt idx="4">
                  <c:v>OLV</c:v>
                </c:pt>
                <c:pt idx="5">
                  <c:v>OLM</c:v>
                </c:pt>
                <c:pt idx="6">
                  <c:v>Social</c:v>
                </c:pt>
                <c:pt idx="7">
                  <c:v>Search</c:v>
                </c:pt>
                <c:pt idx="8">
                  <c:v>Corp Promo</c:v>
                </c:pt>
                <c:pt idx="9">
                  <c:v>POS</c:v>
                </c:pt>
                <c:pt idx="10">
                  <c:v>PR</c:v>
                </c:pt>
                <c:pt idx="11">
                  <c:v>Coupon</c:v>
                </c:pt>
                <c:pt idx="12">
                  <c:v>Shelf media</c:v>
                </c:pt>
                <c:pt idx="13">
                  <c:v>Sampling</c:v>
                </c:pt>
                <c:pt idx="14">
                  <c:v>Shopper Program</c:v>
                </c:pt>
              </c:strCache>
            </c:strRef>
          </c:cat>
          <c:val>
            <c:numRef>
              <c:f>Sheet1!$B$2:$B$16</c:f>
              <c:numCache>
                <c:formatCode>0.00</c:formatCode>
                <c:ptCount val="15"/>
                <c:pt idx="0">
                  <c:v>0.41188637408379403</c:v>
                </c:pt>
                <c:pt idx="1">
                  <c:v>5.3707826015955258E-2</c:v>
                </c:pt>
                <c:pt idx="2">
                  <c:v>0.41550894383013248</c:v>
                </c:pt>
                <c:pt idx="3">
                  <c:v>0.52447238642981253</c:v>
                </c:pt>
                <c:pt idx="4">
                  <c:v>0.24095595441082668</c:v>
                </c:pt>
                <c:pt idx="5">
                  <c:v>0</c:v>
                </c:pt>
                <c:pt idx="6">
                  <c:v>0.11051365008287002</c:v>
                </c:pt>
                <c:pt idx="7">
                  <c:v>0.11051365008287002</c:v>
                </c:pt>
                <c:pt idx="8">
                  <c:v>0.54422409857270782</c:v>
                </c:pt>
                <c:pt idx="9">
                  <c:v>0.51771390210321755</c:v>
                </c:pt>
                <c:pt idx="10">
                  <c:v>0.26148977472986856</c:v>
                </c:pt>
                <c:pt idx="11">
                  <c:v>0.25692135582358372</c:v>
                </c:pt>
                <c:pt idx="12">
                  <c:v>0.20823103136819504</c:v>
                </c:pt>
                <c:pt idx="13">
                  <c:v>0.13982030308410737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A-47DA-84ED-3E4FD5147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8DD-4593-906E-00B968CA33A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Sheet1!$A$2:$A$16</c:f>
              <c:strCache>
                <c:ptCount val="15"/>
                <c:pt idx="0">
                  <c:v>Total Media</c:v>
                </c:pt>
                <c:pt idx="1">
                  <c:v>Retail Media</c:v>
                </c:pt>
                <c:pt idx="2">
                  <c:v>Starcom Media</c:v>
                </c:pt>
                <c:pt idx="3">
                  <c:v>TV</c:v>
                </c:pt>
                <c:pt idx="4">
                  <c:v>OLV</c:v>
                </c:pt>
                <c:pt idx="5">
                  <c:v>OLM</c:v>
                </c:pt>
                <c:pt idx="6">
                  <c:v>Social</c:v>
                </c:pt>
                <c:pt idx="7">
                  <c:v>Search</c:v>
                </c:pt>
                <c:pt idx="8">
                  <c:v>Corp Promo</c:v>
                </c:pt>
                <c:pt idx="9">
                  <c:v>POS</c:v>
                </c:pt>
                <c:pt idx="10">
                  <c:v>PR</c:v>
                </c:pt>
                <c:pt idx="11">
                  <c:v>Coupon</c:v>
                </c:pt>
                <c:pt idx="12">
                  <c:v>Shelf media</c:v>
                </c:pt>
                <c:pt idx="13">
                  <c:v>Sampling</c:v>
                </c:pt>
                <c:pt idx="14">
                  <c:v>Shopper Program</c:v>
                </c:pt>
              </c:strCache>
            </c:strRef>
          </c:cat>
          <c:val>
            <c:numRef>
              <c:f>Sheet1!$C$2:$C$16</c:f>
              <c:numCache>
                <c:formatCode>0.00</c:formatCode>
                <c:ptCount val="15"/>
                <c:pt idx="0">
                  <c:v>0.38192795903589111</c:v>
                </c:pt>
                <c:pt idx="1">
                  <c:v>3.4884023686635325E-2</c:v>
                </c:pt>
                <c:pt idx="2">
                  <c:v>0.38756448416385686</c:v>
                </c:pt>
                <c:pt idx="3">
                  <c:v>0.50636804782800848</c:v>
                </c:pt>
                <c:pt idx="4">
                  <c:v>0.14464144771004653</c:v>
                </c:pt>
                <c:pt idx="5">
                  <c:v>0.14978781782395162</c:v>
                </c:pt>
                <c:pt idx="6">
                  <c:v>0.3638949047673089</c:v>
                </c:pt>
                <c:pt idx="7">
                  <c:v>0.3638949047673089</c:v>
                </c:pt>
                <c:pt idx="8">
                  <c:v>0.67350087002889369</c:v>
                </c:pt>
                <c:pt idx="9">
                  <c:v>0.55199807818891911</c:v>
                </c:pt>
                <c:pt idx="10">
                  <c:v>0.17500354771037965</c:v>
                </c:pt>
                <c:pt idx="11">
                  <c:v>0.31273066598497778</c:v>
                </c:pt>
                <c:pt idx="12">
                  <c:v>0.15600392090563325</c:v>
                </c:pt>
                <c:pt idx="13">
                  <c:v>0</c:v>
                </c:pt>
                <c:pt idx="14">
                  <c:v>0.36941384063383725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2A-47DA-84ED-3E4FD5147B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"/>
        <c:axId val="904445216"/>
        <c:axId val="904446304"/>
      </c:barChart>
      <c:catAx>
        <c:axId val="90444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04446304"/>
        <c:crosses val="autoZero"/>
        <c:auto val="1"/>
        <c:lblAlgn val="ctr"/>
        <c:lblOffset val="100"/>
        <c:tickLblSkip val="1"/>
        <c:noMultiLvlLbl val="0"/>
      </c:catAx>
      <c:valAx>
        <c:axId val="904446304"/>
        <c:scaling>
          <c:orientation val="minMax"/>
        </c:scaling>
        <c:delete val="1"/>
        <c:axPos val="l"/>
        <c:numFmt formatCode="#,##0.000" sourceLinked="0"/>
        <c:majorTickMark val="out"/>
        <c:minorTickMark val="none"/>
        <c:tickLblPos val="nextTo"/>
        <c:crossAx val="90444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9501915248821E-2"/>
          <c:y val="0.10905660752821311"/>
          <c:w val="0.90939910269990099"/>
          <c:h val="0.57237016662539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4F-4B3B-B77E-20D439965407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A63-4791-8385-C13D3DF44A14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Sheet1!$A$2:$A$16</c:f>
              <c:strCache>
                <c:ptCount val="15"/>
                <c:pt idx="0">
                  <c:v>Total Media</c:v>
                </c:pt>
                <c:pt idx="1">
                  <c:v>Retail Media</c:v>
                </c:pt>
                <c:pt idx="2">
                  <c:v>Starcom Media</c:v>
                </c:pt>
                <c:pt idx="3">
                  <c:v>TV</c:v>
                </c:pt>
                <c:pt idx="4">
                  <c:v>OLV</c:v>
                </c:pt>
                <c:pt idx="5">
                  <c:v>OLM</c:v>
                </c:pt>
                <c:pt idx="6">
                  <c:v>Social</c:v>
                </c:pt>
                <c:pt idx="7">
                  <c:v>Search</c:v>
                </c:pt>
                <c:pt idx="8">
                  <c:v>Corp Promo</c:v>
                </c:pt>
                <c:pt idx="9">
                  <c:v>POS</c:v>
                </c:pt>
                <c:pt idx="10">
                  <c:v>PR</c:v>
                </c:pt>
                <c:pt idx="11">
                  <c:v>Coupon</c:v>
                </c:pt>
                <c:pt idx="12">
                  <c:v>Shelf media</c:v>
                </c:pt>
                <c:pt idx="13">
                  <c:v>Sampling</c:v>
                </c:pt>
                <c:pt idx="14">
                  <c:v>Shopper Program</c:v>
                </c:pt>
              </c:strCache>
            </c:strRef>
          </c:cat>
          <c:val>
            <c:numRef>
              <c:f>Sheet1!$B$2:$B$16</c:f>
              <c:numCache>
                <c:formatCode>0.00</c:formatCode>
                <c:ptCount val="15"/>
                <c:pt idx="0">
                  <c:v>0.41188637408379403</c:v>
                </c:pt>
                <c:pt idx="1">
                  <c:v>5.3707826015955258E-2</c:v>
                </c:pt>
                <c:pt idx="2">
                  <c:v>0.41550894383013248</c:v>
                </c:pt>
                <c:pt idx="3">
                  <c:v>0.52447238642981253</c:v>
                </c:pt>
                <c:pt idx="4">
                  <c:v>0.24095595441082668</c:v>
                </c:pt>
                <c:pt idx="5">
                  <c:v>0</c:v>
                </c:pt>
                <c:pt idx="6">
                  <c:v>0.11051365008287002</c:v>
                </c:pt>
                <c:pt idx="7">
                  <c:v>0.24140103482147926</c:v>
                </c:pt>
                <c:pt idx="8">
                  <c:v>0.54422409857270782</c:v>
                </c:pt>
                <c:pt idx="9">
                  <c:v>0.51771390210321755</c:v>
                </c:pt>
                <c:pt idx="10">
                  <c:v>0.26148977472986856</c:v>
                </c:pt>
                <c:pt idx="11">
                  <c:v>0.25692135582358372</c:v>
                </c:pt>
                <c:pt idx="12">
                  <c:v>0.20823103136819504</c:v>
                </c:pt>
                <c:pt idx="13">
                  <c:v>0.13982030308410737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2A-47DA-84ED-3E4FD5147B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61-4EC2-ADFE-93E49360E950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Sheet1!$A$2:$A$16</c:f>
              <c:strCache>
                <c:ptCount val="15"/>
                <c:pt idx="0">
                  <c:v>Total Media</c:v>
                </c:pt>
                <c:pt idx="1">
                  <c:v>Retail Media</c:v>
                </c:pt>
                <c:pt idx="2">
                  <c:v>Starcom Media</c:v>
                </c:pt>
                <c:pt idx="3">
                  <c:v>TV</c:v>
                </c:pt>
                <c:pt idx="4">
                  <c:v>OLV</c:v>
                </c:pt>
                <c:pt idx="5">
                  <c:v>OLM</c:v>
                </c:pt>
                <c:pt idx="6">
                  <c:v>Social</c:v>
                </c:pt>
                <c:pt idx="7">
                  <c:v>Search</c:v>
                </c:pt>
                <c:pt idx="8">
                  <c:v>Corp Promo</c:v>
                </c:pt>
                <c:pt idx="9">
                  <c:v>POS</c:v>
                </c:pt>
                <c:pt idx="10">
                  <c:v>PR</c:v>
                </c:pt>
                <c:pt idx="11">
                  <c:v>Coupon</c:v>
                </c:pt>
                <c:pt idx="12">
                  <c:v>Shelf media</c:v>
                </c:pt>
                <c:pt idx="13">
                  <c:v>Sampling</c:v>
                </c:pt>
                <c:pt idx="14">
                  <c:v>Shopper Program</c:v>
                </c:pt>
              </c:strCache>
            </c:strRef>
          </c:cat>
          <c:val>
            <c:numRef>
              <c:f>Sheet1!$C$2:$C$16</c:f>
              <c:numCache>
                <c:formatCode>0.00</c:formatCode>
                <c:ptCount val="15"/>
                <c:pt idx="0">
                  <c:v>0.37831349885574078</c:v>
                </c:pt>
                <c:pt idx="1">
                  <c:v>3.455389097035802E-2</c:v>
                </c:pt>
                <c:pt idx="2">
                  <c:v>0.38389668147460904</c:v>
                </c:pt>
                <c:pt idx="3">
                  <c:v>0.50157592119241212</c:v>
                </c:pt>
                <c:pt idx="4">
                  <c:v>0.14327260120174956</c:v>
                </c:pt>
                <c:pt idx="5">
                  <c:v>0.14837026749754201</c:v>
                </c:pt>
                <c:pt idx="6">
                  <c:v>0.36045110440673511</c:v>
                </c:pt>
                <c:pt idx="7">
                  <c:v>0.24917338750570478</c:v>
                </c:pt>
                <c:pt idx="8">
                  <c:v>0.66712704476048146</c:v>
                </c:pt>
                <c:pt idx="9">
                  <c:v>0.54677412161299876</c:v>
                </c:pt>
                <c:pt idx="10">
                  <c:v>0.17334736271627513</c:v>
                </c:pt>
                <c:pt idx="11">
                  <c:v>0.3097710697769181</c:v>
                </c:pt>
                <c:pt idx="12">
                  <c:v>0.15452754310526448</c:v>
                </c:pt>
                <c:pt idx="13">
                  <c:v>0</c:v>
                </c:pt>
                <c:pt idx="14">
                  <c:v>0.36591781059629302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2A-47DA-84ED-3E4FD5147B1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904445216"/>
        <c:axId val="904446304"/>
      </c:barChart>
      <c:catAx>
        <c:axId val="904445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904446304"/>
        <c:crosses val="autoZero"/>
        <c:auto val="1"/>
        <c:lblAlgn val="ctr"/>
        <c:lblOffset val="100"/>
        <c:tickLblSkip val="1"/>
        <c:noMultiLvlLbl val="0"/>
      </c:catAx>
      <c:valAx>
        <c:axId val="904446304"/>
        <c:scaling>
          <c:orientation val="minMax"/>
        </c:scaling>
        <c:delete val="1"/>
        <c:axPos val="l"/>
        <c:numFmt formatCode="#,##0.000" sourceLinked="0"/>
        <c:majorTickMark val="out"/>
        <c:minorTickMark val="none"/>
        <c:tickLblPos val="nextTo"/>
        <c:crossAx val="904445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8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2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94BD2-CD15-4DCF-A1D5-A3708481E74B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8B72-5A86-410A-B20C-E42B6B671C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927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47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>
                <a:cs typeface="Calibri"/>
              </a:rPr>
              <a:t>SL 6/8: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>
                <a:cs typeface="Calibri"/>
              </a:rPr>
              <a:t>This conflicts with previous slides where media spend went up +32% but volume from media is down (from 12% to 10%)?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>
                <a:cs typeface="Calibri"/>
              </a:rPr>
              <a:t>Pls confirm spend includes production (it should)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>
                <a:cs typeface="Calibri"/>
              </a:rPr>
              <a:t>Split media into Starcom vs. Retailer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>
                <a:cs typeface="Calibri"/>
              </a:rPr>
              <a:t>(AE: Updated)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>
                <a:cs typeface="Calibri"/>
              </a:rPr>
              <a:t>RB: 6/15: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>
                <a:cs typeface="Calibri"/>
              </a:rPr>
              <a:t>Spend shares don’t match </a:t>
            </a:r>
            <a:r>
              <a:rPr lang="en-CA" err="1">
                <a:cs typeface="Calibri"/>
              </a:rPr>
              <a:t>sl</a:t>
            </a:r>
            <a:r>
              <a:rPr lang="en-CA">
                <a:cs typeface="Calibri"/>
              </a:rPr>
              <a:t> 9. e.g. Trade in 2020 was 61.6%, 2021 was 64.98%  (AE: Here spend share are including production cost and slide #9 spend share are without production cost)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>
                <a:cs typeface="Calibri"/>
              </a:rPr>
              <a:t>Volume share does not match </a:t>
            </a:r>
            <a:r>
              <a:rPr lang="en-CA" err="1">
                <a:cs typeface="Calibri"/>
              </a:rPr>
              <a:t>sl</a:t>
            </a:r>
            <a:r>
              <a:rPr lang="en-CA">
                <a:cs typeface="Calibri"/>
              </a:rPr>
              <a:t> 11. </a:t>
            </a:r>
            <a:r>
              <a:rPr lang="en-CA" err="1">
                <a:cs typeface="Calibri"/>
              </a:rPr>
              <a:t>Eg</a:t>
            </a:r>
            <a:r>
              <a:rPr lang="en-CA">
                <a:cs typeface="Calibri"/>
              </a:rPr>
              <a:t> Trade drove 24.3% of </a:t>
            </a:r>
            <a:r>
              <a:rPr lang="en-CA" err="1">
                <a:cs typeface="Calibri"/>
              </a:rPr>
              <a:t>incr</a:t>
            </a:r>
            <a:r>
              <a:rPr lang="en-CA">
                <a:cs typeface="Calibri"/>
              </a:rPr>
              <a:t> vol in 2020, 27.8% in 2021 ( AE: slide#11 incremental volume share are at total level ( Base+ Trade + Brand Building)  and here Incremental volumes are just for (Trade + Brand Building)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9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SL 6/8: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Ritu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TDP +96% -- confirming this aligns with inputs provided (</a:t>
            </a:r>
            <a:r>
              <a:rPr lang="en-CA" err="1"/>
              <a:t>ie</a:t>
            </a:r>
            <a:r>
              <a:rPr lang="en-CA"/>
              <a:t> won’t be a surprise)? </a:t>
            </a:r>
            <a:r>
              <a:rPr lang="en-CA" b="1"/>
              <a:t>RB: Aligns</a:t>
            </a:r>
            <a:r>
              <a:rPr lang="en-CA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Trade spend +68% -- does that align to inputs, and can we see what is driving (Costco/non-measured vs. measured | “Trade Lite”?) </a:t>
            </a:r>
            <a:r>
              <a:rPr lang="en-CA" b="1"/>
              <a:t>RB: Added bullet in slide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/>
              <a:t>TDP: Pls specify which products? My assumption is </a:t>
            </a:r>
            <a:r>
              <a:rPr lang="en-CA" err="1"/>
              <a:t>Yr</a:t>
            </a:r>
            <a:r>
              <a:rPr lang="en-CA"/>
              <a:t> 2 Innovation likely drove as well as distribution gained from </a:t>
            </a:r>
            <a:r>
              <a:rPr lang="en-CA" err="1"/>
              <a:t>Yr</a:t>
            </a:r>
            <a:r>
              <a:rPr lang="en-CA"/>
              <a:t> 1 launches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/>
              <a:t>Competition: Which Mondelez products?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/>
              <a:t>Workplaces: What is this?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/>
              <a:t>COVID: Missing as “due to”? We know snacking behaviour was up a lot during COVID so may have had influence year-to-year? (e.g. 2021 maybe a negative if mobility was increasing)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CA"/>
              <a:t>(AE: Updated)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/>
          </a:p>
          <a:p>
            <a:pPr marL="0" lvl="0" indent="0">
              <a:buFont typeface="Arial" panose="020B0604020202020204" pitchFamily="34" charset="0"/>
              <a:buNone/>
            </a:pPr>
            <a:endParaRPr lang="en-CA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802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RB 6/23: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CA" dirty="0"/>
              <a:t>AE: The 2020 ROIs do not look right. Using the </a:t>
            </a:r>
            <a:r>
              <a:rPr lang="en-CA" dirty="0" err="1"/>
              <a:t>incr</a:t>
            </a:r>
            <a:r>
              <a:rPr lang="en-CA" dirty="0"/>
              <a:t> vol and costs from </a:t>
            </a:r>
            <a:r>
              <a:rPr lang="en-CA" dirty="0" err="1"/>
              <a:t>sl</a:t>
            </a:r>
            <a:r>
              <a:rPr lang="en-CA" dirty="0"/>
              <a:t> 5 &amp; 6 of this deck, BB ROI is 0.80 with PR included.</a:t>
            </a:r>
          </a:p>
          <a:p>
            <a:pPr marL="171450" indent="-171450">
              <a:buFont typeface="Arial"/>
              <a:buChar char="•"/>
            </a:pPr>
            <a:endParaRPr lang="en-CA" dirty="0"/>
          </a:p>
          <a:p>
            <a:pPr marL="171450" indent="-171450">
              <a:buFont typeface="Arial"/>
              <a:buChar char="•"/>
            </a:pPr>
            <a:r>
              <a:rPr lang="en-CA" dirty="0"/>
              <a:t>(AE: Updated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22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SL 6/27: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Revise headline so more insightful – </a:t>
            </a:r>
            <a:r>
              <a:rPr lang="en-CA" dirty="0" err="1"/>
              <a:t>ie</a:t>
            </a:r>
            <a:r>
              <a:rPr lang="en-CA" dirty="0"/>
              <a:t> BB and Starcom media ROI would improve @ flat profit though still only flat vs. 2020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(AE : UPDATED)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948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SL 6/24:</a:t>
            </a:r>
          </a:p>
          <a:p>
            <a:pPr marL="171450" indent="-171450">
              <a:buFont typeface="Arial"/>
              <a:buChar char="•"/>
            </a:pPr>
            <a:r>
              <a:rPr lang="en-CA" dirty="0" err="1"/>
              <a:t>Ritu</a:t>
            </a:r>
            <a:r>
              <a:rPr lang="en-CA" dirty="0"/>
              <a:t>: FYI we should steer discussions based on Starcom Media (vs. Total Media, since Retail is a new add and doesn’t have much influence).</a:t>
            </a:r>
          </a:p>
          <a:p>
            <a:pPr marL="171450" indent="-171450">
              <a:buFont typeface="Arial"/>
              <a:buChar char="•"/>
            </a:pPr>
            <a:r>
              <a:rPr lang="en-CA" dirty="0"/>
              <a:t>Headline: Focus first on media drivers, and then other brand building, </a:t>
            </a:r>
            <a:r>
              <a:rPr lang="en-CA" dirty="0" err="1"/>
              <a:t>e.g</a:t>
            </a:r>
            <a:endParaRPr lang="en-CA" dirty="0"/>
          </a:p>
          <a:p>
            <a:pPr marL="628650" lvl="1" indent="-171450">
              <a:buFont typeface="Arial"/>
              <a:buChar char="•"/>
            </a:pPr>
            <a:r>
              <a:rPr lang="en-CA" dirty="0"/>
              <a:t>Starcom Media slight contraction – TV increased slightly but not enough to offset decline in a/o media tactics, including non-repeat of Search and OOH</a:t>
            </a:r>
          </a:p>
          <a:p>
            <a:pPr marL="628650" lvl="1" indent="-171450">
              <a:buFont typeface="Arial"/>
              <a:buChar char="•"/>
            </a:pPr>
            <a:r>
              <a:rPr lang="en-CA" dirty="0"/>
              <a:t>For other brand tactics, POS improved, while a/o tactics declined; ROIs for POS/Corp Promo/Coupon are close to or above $1</a:t>
            </a:r>
          </a:p>
          <a:p>
            <a:pPr marL="171450" lvl="0" indent="-171450">
              <a:buFont typeface="Arial"/>
              <a:buChar char="•"/>
            </a:pPr>
            <a:r>
              <a:rPr lang="en-CA" dirty="0"/>
              <a:t>Need to revisit commentary once Retail media and Corp Promo are remodelled</a:t>
            </a:r>
          </a:p>
          <a:p>
            <a:pPr marL="171450" lvl="0" indent="-171450">
              <a:buFont typeface="Arial"/>
              <a:buChar char="•"/>
            </a:pPr>
            <a:endParaRPr lang="en-CA" dirty="0"/>
          </a:p>
          <a:p>
            <a:pPr marL="171450" lvl="0" indent="-171450">
              <a:buFont typeface="Arial"/>
              <a:buChar char="•"/>
            </a:pPr>
            <a:r>
              <a:rPr lang="en-CA" dirty="0"/>
              <a:t>(AE: Updated)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234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SL 6/24:</a:t>
            </a:r>
          </a:p>
          <a:p>
            <a:pPr marL="171450" indent="-171450">
              <a:buFont typeface="Arial"/>
              <a:buChar char="•"/>
            </a:pPr>
            <a:r>
              <a:rPr lang="en-CA" dirty="0"/>
              <a:t>Headline should reflect that – even at flat profit, while Starcom Media becomes flat, still only TV increases, a/o paid media still declines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CA" dirty="0"/>
              <a:t>Need to revisit commentary once Retail media and Corp Promo are remodelled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C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CA" dirty="0"/>
              <a:t>(AE: Updated)</a:t>
            </a:r>
          </a:p>
          <a:p>
            <a:pPr marL="171450" indent="-171450">
              <a:buFont typeface="Arial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4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0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CA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00C33-90AE-4963-9AD8-3B07939F57E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46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CA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00C33-90AE-4963-9AD8-3B07939F57E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46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CA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00C33-90AE-4963-9AD8-3B07939F57E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48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SL 6/24 - AE team, please always draft the 1-2 pager upfront summary (can use Cheez-It version as a template)</a:t>
            </a:r>
          </a:p>
          <a:p>
            <a:r>
              <a:rPr lang="en-US">
                <a:latin typeface="Calibri"/>
                <a:cs typeface="Calibri"/>
              </a:rPr>
              <a:t>- Ritu: Let’s discuss that format/content and if we may want to revise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000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CA" dirty="0">
                <a:cs typeface="Calibri"/>
              </a:rPr>
              <a:t>RB 6/23:</a:t>
            </a:r>
          </a:p>
          <a:p>
            <a:pPr marL="171450" indent="-171450">
              <a:buFontTx/>
              <a:buChar char="-"/>
            </a:pPr>
            <a:r>
              <a:rPr lang="en-CA" dirty="0"/>
              <a:t>AE: Corp Promo spend for 2021 was inaccurate. It has been fixed in the MMM Corp Promo - 2021 and 2020 REV – FINAL file – see tab REV 2021 CORP PROMO. This will impact total 2021 Brand building spend in this slide. 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(AE: Updated)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28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CA" dirty="0"/>
              <a:t>SL 6/29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2021 Corp Promo s/b $305,858 – pls see REV file per </a:t>
            </a:r>
            <a:r>
              <a:rPr lang="en-CA" dirty="0" err="1"/>
              <a:t>Ritu’s</a:t>
            </a:r>
            <a:r>
              <a:rPr lang="en-CA" dirty="0"/>
              <a:t> comment below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A/O BTL and Retail Media #s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Ritu: Can you please add intel into what drove Trade $ down (you mention later but good to address upfront as it may come up earlier)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(AE: Updated)</a:t>
            </a:r>
            <a:endParaRPr lang="en-US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RB 6/23: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CA" dirty="0"/>
              <a:t>AE: Corp Promo spend for 2021 was inaccurate. It has been fixed in the MMM Corp Promo - 2021 and 2020 REV – FINAL file – see tab REV 2021 CORP PROMO. This will impact total 2021 Brand building spend in this slide. </a:t>
            </a:r>
          </a:p>
          <a:p>
            <a:pPr marL="0" indent="0">
              <a:buFontTx/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C33-90AE-4963-9AD8-3B07939F57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167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SL 6/27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- 2021 </a:t>
            </a:r>
            <a:r>
              <a:rPr lang="en-CA" dirty="0" err="1"/>
              <a:t>prod’n</a:t>
            </a:r>
            <a:r>
              <a:rPr lang="en-CA" dirty="0"/>
              <a:t> $s are correct; assume 2020 fine from last year’s inputs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–Ritu: Note I adjusted headline so it’s super clear this version is with 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(AE: Updated)</a:t>
            </a:r>
            <a:endParaRPr lang="en-US" dirty="0"/>
          </a:p>
          <a:p>
            <a:endParaRPr lang="en-CA" dirty="0"/>
          </a:p>
          <a:p>
            <a:r>
              <a:rPr lang="en-CA" dirty="0"/>
              <a:t>RB 6/23: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CA" dirty="0"/>
              <a:t>AE: Corp Promo spend for 2021 was inaccurate. It has been fixed in the MMM Corp Promo - 2021 and 2020 REV – FINAL file – see tab REV 2021 CORP PROMO. This will impact total 2021 Brand building spend in this slide.</a:t>
            </a:r>
          </a:p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00C33-90AE-4963-9AD8-3B07939F57E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49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RB 6/23: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CA" dirty="0"/>
              <a:t>AE: Corp Promo spend for 2021 was inaccurate. It has been fixed in the MMM Corp Promo - 2021 and 2020 REV – FINAL file – see tab REV 2021 CORP PROMO. </a:t>
            </a:r>
          </a:p>
          <a:p>
            <a:pPr marL="171450" indent="-171450">
              <a:buFontTx/>
              <a:buChar char="-"/>
            </a:pPr>
            <a:endParaRPr lang="en-CA" dirty="0"/>
          </a:p>
          <a:p>
            <a:pPr marL="171450" indent="-171450">
              <a:buFontTx/>
              <a:buChar char="-"/>
            </a:pPr>
            <a:r>
              <a:rPr lang="en-CA" dirty="0"/>
              <a:t>(AE: Updated)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00C33-90AE-4963-9AD8-3B07939F57E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08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92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640" y="147136"/>
            <a:ext cx="9009219" cy="78638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dirty="0">
                <a:solidFill>
                  <a:srgbClr val="B51A45"/>
                </a:solidFill>
                <a:latin typeface="+mn-lt"/>
              </a:defRPr>
            </a:lvl1pPr>
          </a:lstStyle>
          <a:p>
            <a:pPr marL="0" lvl="0"/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7641" y="1053170"/>
            <a:ext cx="90092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640" y="1569036"/>
            <a:ext cx="10931304" cy="438912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7640" y="6021389"/>
            <a:ext cx="10931304" cy="231774"/>
          </a:xfrm>
        </p:spPr>
        <p:txBody>
          <a:bodyPr anchor="ctr"/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0" y="6311902"/>
            <a:ext cx="10931304" cy="231774"/>
          </a:xfrm>
        </p:spPr>
        <p:txBody>
          <a:bodyPr anchor="ctr"/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Breakfast Cereal | Kellogg's Foods">
            <a:extLst>
              <a:ext uri="{FF2B5EF4-FFF2-40B4-BE49-F238E27FC236}">
                <a16:creationId xmlns:a16="http://schemas.microsoft.com/office/drawing/2014/main" id="{72823676-CBA5-4FA9-8069-8125733A07B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55"/>
          <a:stretch/>
        </p:blipFill>
        <p:spPr bwMode="auto">
          <a:xfrm>
            <a:off x="-8425" y="1"/>
            <a:ext cx="12200425" cy="692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AD2D99A-E30A-4059-B51C-D13512BCE341}"/>
              </a:ext>
            </a:extLst>
          </p:cNvPr>
          <p:cNvSpPr/>
          <p:nvPr userDrawn="1"/>
        </p:nvSpPr>
        <p:spPr bwMode="ltGray">
          <a:xfrm>
            <a:off x="130852" y="482600"/>
            <a:ext cx="4945433" cy="4502150"/>
          </a:xfrm>
          <a:prstGeom prst="rect">
            <a:avLst/>
          </a:prstGeom>
          <a:solidFill>
            <a:srgbClr val="B51A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IN" sz="1600" b="0">
              <a:solidFill>
                <a:srgbClr val="B51A45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CE1D23A-8333-4917-8BCC-0CE75D5AEA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408" y="669118"/>
            <a:ext cx="2714323" cy="9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803195" y="248734"/>
            <a:ext cx="9279070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803195" y="1460501"/>
            <a:ext cx="1062341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26" name="Picture 2" descr="Kellogg Company Sticker for iOS &amp; Android | GIPHY">
            <a:extLst>
              <a:ext uri="{FF2B5EF4-FFF2-40B4-BE49-F238E27FC236}">
                <a16:creationId xmlns:a16="http://schemas.microsoft.com/office/drawing/2014/main" id="{6D1D8226-32F7-4A94-B347-64C02FA970B5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073" y="-421813"/>
            <a:ext cx="2071927" cy="205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195DDB-218E-4959-B1AC-6A98AF09BFD5}"/>
              </a:ext>
            </a:extLst>
          </p:cNvPr>
          <p:cNvSpPr/>
          <p:nvPr userDrawn="1"/>
        </p:nvSpPr>
        <p:spPr bwMode="ltGray">
          <a:xfrm>
            <a:off x="-8424" y="-1"/>
            <a:ext cx="773811" cy="1460501"/>
          </a:xfrm>
          <a:custGeom>
            <a:avLst/>
            <a:gdLst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66699"/>
              <a:gd name="connsiteY0" fmla="*/ 2594309 h 2594309"/>
              <a:gd name="connsiteX1" fmla="*/ 0 w 3066699"/>
              <a:gd name="connsiteY1" fmla="*/ 3509 h 2594309"/>
              <a:gd name="connsiteX2" fmla="*/ 3066699 w 3066699"/>
              <a:gd name="connsiteY2" fmla="*/ 0 h 2594309"/>
              <a:gd name="connsiteX3" fmla="*/ 19050 w 3066699"/>
              <a:gd name="connsiteY3" fmla="*/ 2594309 h 2594309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6988 w 3082686"/>
              <a:gd name="connsiteY0" fmla="*/ 2585661 h 2585661"/>
              <a:gd name="connsiteX1" fmla="*/ 467 w 3082686"/>
              <a:gd name="connsiteY1" fmla="*/ 3509 h 2585661"/>
              <a:gd name="connsiteX2" fmla="*/ 3082686 w 3082686"/>
              <a:gd name="connsiteY2" fmla="*/ 0 h 2585661"/>
              <a:gd name="connsiteX3" fmla="*/ 6988 w 3082686"/>
              <a:gd name="connsiteY3" fmla="*/ 2585661 h 258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686" h="2585661">
                <a:moveTo>
                  <a:pt x="6988" y="2585661"/>
                </a:moveTo>
                <a:cubicBezTo>
                  <a:pt x="9988" y="1724944"/>
                  <a:pt x="-2533" y="864226"/>
                  <a:pt x="467" y="3509"/>
                </a:cubicBezTo>
                <a:lnTo>
                  <a:pt x="3082686" y="0"/>
                </a:lnTo>
                <a:cubicBezTo>
                  <a:pt x="2000383" y="495630"/>
                  <a:pt x="972879" y="1391974"/>
                  <a:pt x="6988" y="2585661"/>
                </a:cubicBezTo>
                <a:close/>
              </a:path>
            </a:pathLst>
          </a:custGeom>
          <a:solidFill>
            <a:srgbClr val="B51A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132C7B-29F7-463F-93E2-2A4616F00D0D}"/>
              </a:ext>
            </a:extLst>
          </p:cNvPr>
          <p:cNvPicPr>
            <a:picLocks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" y="6638926"/>
            <a:ext cx="121920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4743" y="6655708"/>
            <a:ext cx="969962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bg1"/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761" r:id="rId2"/>
    <p:sldLayoutId id="214748383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rgbClr val="B51A45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D91-9C1D-4923-9C24-46D2ACF6924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27820" y="1819275"/>
            <a:ext cx="4619624" cy="2897104"/>
          </a:xfrm>
        </p:spPr>
        <p:txBody>
          <a:bodyPr anchor="t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  <a:latin typeface="+mn-lt"/>
              </a:rPr>
              <a:t>Kellogg Canada </a:t>
            </a:r>
            <a:br>
              <a:rPr lang="en-US" sz="3200" dirty="0">
                <a:solidFill>
                  <a:schemeClr val="bg1"/>
                </a:solidFill>
                <a:latin typeface="+mn-lt"/>
              </a:rPr>
            </a:br>
            <a:r>
              <a:rPr lang="en-US" sz="3200" dirty="0">
                <a:solidFill>
                  <a:schemeClr val="bg1"/>
                </a:solidFill>
                <a:latin typeface="+mn-lt"/>
              </a:rPr>
              <a:t>SPK</a:t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br>
              <a:rPr lang="en-US" sz="500" dirty="0">
                <a:solidFill>
                  <a:schemeClr val="bg1"/>
                </a:solidFill>
                <a:latin typeface="+mn-lt"/>
              </a:rPr>
            </a:br>
            <a:br>
              <a:rPr lang="en-US" sz="5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Marketing Mix Results</a:t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2020-2021</a:t>
            </a: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br>
              <a:rPr lang="en-US" sz="2400" dirty="0">
                <a:solidFill>
                  <a:schemeClr val="bg1"/>
                </a:solidFill>
                <a:latin typeface="+mn-lt"/>
              </a:rPr>
            </a:br>
            <a:r>
              <a:rPr lang="en-US" sz="2400" dirty="0">
                <a:solidFill>
                  <a:schemeClr val="bg1"/>
                </a:solidFill>
                <a:latin typeface="+mn-lt"/>
              </a:rPr>
              <a:t>(July 2022)</a:t>
            </a:r>
          </a:p>
        </p:txBody>
      </p:sp>
      <p:pic>
        <p:nvPicPr>
          <p:cNvPr id="4" name="Picture 3" descr="A picture containing text  Description automatically generated">
            <a:extLst>
              <a:ext uri="{FF2B5EF4-FFF2-40B4-BE49-F238E27FC236}">
                <a16:creationId xmlns:a16="http://schemas.microsoft.com/office/drawing/2014/main" id="{97E972AD-E508-47F2-A340-B291222B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97" y="2947987"/>
            <a:ext cx="1326577" cy="19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9A9D-2F8F-43DE-BA78-EEBD6954D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113" y="315445"/>
            <a:ext cx="8918893" cy="786384"/>
          </a:xfrm>
        </p:spPr>
        <p:txBody>
          <a:bodyPr>
            <a:noAutofit/>
          </a:bodyPr>
          <a:lstStyle/>
          <a:p>
            <a:r>
              <a:rPr lang="en-IN" sz="2000" dirty="0"/>
              <a:t>Significant decrease in Trade spend translated to its lower share in Spends and slightly higher share in Volumes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5DE10-54BD-4DC1-A591-3D58FE0F5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CBE80-5C4A-4B79-A90E-6DD568F1DC55}"/>
              </a:ext>
            </a:extLst>
          </p:cNvPr>
          <p:cNvSpPr txBox="1"/>
          <p:nvPr/>
        </p:nvSpPr>
        <p:spPr>
          <a:xfrm>
            <a:off x="2517862" y="1307115"/>
            <a:ext cx="695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/>
              <a:t>Cheez-it - Spend vs. Volume Contribution (Nielsen volume scaled up to all outlets)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DBF5485-4F04-42EE-A052-8708FD5A1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557600"/>
              </p:ext>
            </p:extLst>
          </p:nvPr>
        </p:nvGraphicFramePr>
        <p:xfrm>
          <a:off x="5895334" y="2255521"/>
          <a:ext cx="6434210" cy="367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001EA52-D9EA-4A49-86ED-23F862DDA060}"/>
              </a:ext>
            </a:extLst>
          </p:cNvPr>
          <p:cNvSpPr txBox="1"/>
          <p:nvPr/>
        </p:nvSpPr>
        <p:spPr>
          <a:xfrm>
            <a:off x="6827231" y="1899307"/>
            <a:ext cx="676656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IN" sz="1200" b="1" i="0" u="none" strike="noStrike" dirty="0">
                <a:solidFill>
                  <a:srgbClr val="000000"/>
                </a:solidFill>
                <a:effectLst/>
              </a:rPr>
              <a:t> 2</a:t>
            </a:r>
            <a:r>
              <a:rPr lang="en-IN" sz="1200" b="1" dirty="0">
                <a:solidFill>
                  <a:srgbClr val="000000"/>
                </a:solidFill>
              </a:rPr>
              <a:t>.4</a:t>
            </a:r>
            <a:r>
              <a:rPr lang="en-IN" sz="1200" b="1" i="0" u="none" strike="noStrike" dirty="0">
                <a:solidFill>
                  <a:srgbClr val="000000"/>
                </a:solidFill>
                <a:effectLst/>
              </a:rPr>
              <a:t> MM </a:t>
            </a:r>
            <a:endParaRPr lang="en-US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4AF05C-0BB3-4AD4-B12F-A0E9E245F49D}"/>
              </a:ext>
            </a:extLst>
          </p:cNvPr>
          <p:cNvSpPr txBox="1"/>
          <p:nvPr/>
        </p:nvSpPr>
        <p:spPr>
          <a:xfrm>
            <a:off x="9112439" y="1891865"/>
            <a:ext cx="676656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IN" sz="1200" b="1" i="0" u="none" strike="noStrike" dirty="0">
                <a:solidFill>
                  <a:srgbClr val="000000"/>
                </a:solidFill>
                <a:effectLst/>
              </a:rPr>
              <a:t> 2.3 MM </a:t>
            </a:r>
            <a:endParaRPr 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AA2C49-C4ED-47A4-802C-67AC17D2E0DC}"/>
              </a:ext>
            </a:extLst>
          </p:cNvPr>
          <p:cNvSpPr txBox="1"/>
          <p:nvPr/>
        </p:nvSpPr>
        <p:spPr>
          <a:xfrm>
            <a:off x="2439058" y="5729030"/>
            <a:ext cx="15943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/>
              <a:t>Spend Share</a:t>
            </a:r>
          </a:p>
          <a:p>
            <a:pPr algn="ctr"/>
            <a:r>
              <a:rPr lang="en-US" sz="1400" b="1"/>
              <a:t>% </a:t>
            </a:r>
            <a:r>
              <a:rPr lang="en-US" sz="1400" b="1" err="1"/>
              <a:t>Chg</a:t>
            </a:r>
            <a:r>
              <a:rPr lang="en-US" sz="1400" b="1"/>
              <a:t> 2021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CD3E33-4DAA-4BEF-86D5-7ED39C022A81}"/>
              </a:ext>
            </a:extLst>
          </p:cNvPr>
          <p:cNvSpPr txBox="1"/>
          <p:nvPr/>
        </p:nvSpPr>
        <p:spPr>
          <a:xfrm>
            <a:off x="7457046" y="5730078"/>
            <a:ext cx="15943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/>
              <a:t>Volume Share</a:t>
            </a:r>
          </a:p>
          <a:p>
            <a:pPr algn="ctr"/>
            <a:r>
              <a:rPr lang="en-US" sz="1400" b="1"/>
              <a:t>% </a:t>
            </a:r>
            <a:r>
              <a:rPr lang="en-US" sz="1400" b="1" err="1"/>
              <a:t>Chg</a:t>
            </a:r>
            <a:r>
              <a:rPr lang="en-US" sz="1400" b="1"/>
              <a:t> 2021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9FC0E2-BBAC-4E86-B872-8BAAB19F14CE}"/>
              </a:ext>
            </a:extLst>
          </p:cNvPr>
          <p:cNvSpPr/>
          <p:nvPr/>
        </p:nvSpPr>
        <p:spPr bwMode="ltGray">
          <a:xfrm>
            <a:off x="7877184" y="2789740"/>
            <a:ext cx="807720" cy="335280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0" dirty="0">
                <a:solidFill>
                  <a:srgbClr val="FF0000"/>
                </a:solidFill>
              </a:rPr>
              <a:t> </a:t>
            </a:r>
            <a:r>
              <a:rPr lang="en-IN" sz="1400" dirty="0">
                <a:solidFill>
                  <a:srgbClr val="FF0000"/>
                </a:solidFill>
              </a:rPr>
              <a:t>-16</a:t>
            </a:r>
            <a:r>
              <a:rPr lang="en-IN" sz="1400" b="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F2EC8B-F469-4BD0-84D0-69CD5F610BF9}"/>
              </a:ext>
            </a:extLst>
          </p:cNvPr>
          <p:cNvSpPr/>
          <p:nvPr/>
        </p:nvSpPr>
        <p:spPr bwMode="ltGray">
          <a:xfrm>
            <a:off x="7867945" y="3338622"/>
            <a:ext cx="807720" cy="33528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solidFill>
                  <a:srgbClr val="00B050"/>
                </a:solidFill>
              </a:rPr>
              <a:t>+48</a:t>
            </a:r>
            <a:r>
              <a:rPr lang="en-IN" sz="1400" b="0" dirty="0">
                <a:solidFill>
                  <a:srgbClr val="00B050"/>
                </a:solidFill>
              </a:rPr>
              <a:t>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9E9BCD-66DD-4199-A035-FF119F11B772}"/>
              </a:ext>
            </a:extLst>
          </p:cNvPr>
          <p:cNvSpPr/>
          <p:nvPr/>
        </p:nvSpPr>
        <p:spPr bwMode="ltGray">
          <a:xfrm>
            <a:off x="7867945" y="4985593"/>
            <a:ext cx="807720" cy="33528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-6%</a:t>
            </a:r>
            <a:endParaRPr lang="en-IN" sz="1400" b="0" dirty="0">
              <a:solidFill>
                <a:srgbClr val="FF0000"/>
              </a:solidFill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6BC18CF0-7D04-462C-B71F-A2BB060A44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510841"/>
              </p:ext>
            </p:extLst>
          </p:nvPr>
        </p:nvGraphicFramePr>
        <p:xfrm>
          <a:off x="1057966" y="2255520"/>
          <a:ext cx="6399081" cy="367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D679FF5-E86D-486D-B261-6AE61D4E1D43}"/>
              </a:ext>
            </a:extLst>
          </p:cNvPr>
          <p:cNvSpPr/>
          <p:nvPr/>
        </p:nvSpPr>
        <p:spPr bwMode="ltGray">
          <a:xfrm>
            <a:off x="2880156" y="2789741"/>
            <a:ext cx="807720" cy="264723"/>
          </a:xfrm>
          <a:prstGeom prst="rect">
            <a:avLst/>
          </a:prstGeom>
          <a:noFill/>
          <a:ln w="127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-9</a:t>
            </a:r>
            <a:r>
              <a:rPr lang="en-IN" sz="1400" b="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8A3AE2-C635-4758-A34D-8BFF0EC238BE}"/>
              </a:ext>
            </a:extLst>
          </p:cNvPr>
          <p:cNvSpPr/>
          <p:nvPr/>
        </p:nvSpPr>
        <p:spPr bwMode="ltGray">
          <a:xfrm>
            <a:off x="2902967" y="3444212"/>
            <a:ext cx="807720" cy="335280"/>
          </a:xfrm>
          <a:prstGeom prst="rect">
            <a:avLst/>
          </a:prstGeom>
          <a:noFill/>
          <a:ln w="127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solidFill>
                  <a:srgbClr val="00B050"/>
                </a:solidFill>
              </a:rPr>
              <a:t> +51%</a:t>
            </a:r>
            <a:endParaRPr lang="en-IN" sz="1400" b="0" dirty="0">
              <a:solidFill>
                <a:srgbClr val="00B05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7DEE97-4F7C-41CA-8823-45F95C0D360C}"/>
              </a:ext>
            </a:extLst>
          </p:cNvPr>
          <p:cNvSpPr/>
          <p:nvPr/>
        </p:nvSpPr>
        <p:spPr bwMode="ltGray">
          <a:xfrm>
            <a:off x="2880156" y="5004001"/>
            <a:ext cx="807720" cy="335280"/>
          </a:xfrm>
          <a:prstGeom prst="rect">
            <a:avLst/>
          </a:prstGeom>
          <a:noFill/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dirty="0">
                <a:solidFill>
                  <a:srgbClr val="FF0000"/>
                </a:solidFill>
              </a:rPr>
              <a:t>-22</a:t>
            </a:r>
            <a:r>
              <a:rPr lang="en-IN" sz="1400" b="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C69A09-D26C-D424-6D99-284DA16021A6}"/>
              </a:ext>
            </a:extLst>
          </p:cNvPr>
          <p:cNvSpPr txBox="1"/>
          <p:nvPr/>
        </p:nvSpPr>
        <p:spPr>
          <a:xfrm>
            <a:off x="1848061" y="1928875"/>
            <a:ext cx="676656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IN" sz="1200" b="1" i="0" u="none" strike="noStrike" dirty="0">
                <a:solidFill>
                  <a:srgbClr val="000000"/>
                </a:solidFill>
                <a:effectLst/>
              </a:rPr>
              <a:t>  19.9 MM </a:t>
            </a:r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4FBD1-FF7A-DEDB-F00E-15DE28EE2308}"/>
              </a:ext>
            </a:extLst>
          </p:cNvPr>
          <p:cNvSpPr txBox="1"/>
          <p:nvPr/>
        </p:nvSpPr>
        <p:spPr>
          <a:xfrm>
            <a:off x="4133269" y="1921433"/>
            <a:ext cx="676656" cy="389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>
            <a:noAutofit/>
          </a:bodyPr>
          <a:lstStyle/>
          <a:p>
            <a:pPr algn="ctr"/>
            <a:r>
              <a:rPr lang="en-IN" sz="1200" b="1" i="0" u="none" strike="noStrike" dirty="0">
                <a:solidFill>
                  <a:srgbClr val="000000"/>
                </a:solidFill>
                <a:effectLst/>
              </a:rPr>
              <a:t> 16.8 MM </a:t>
            </a:r>
            <a:endParaRPr lang="en-US" sz="12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B21EBB-18B1-D97E-8496-84161F770DFA}"/>
              </a:ext>
            </a:extLst>
          </p:cNvPr>
          <p:cNvSpPr/>
          <p:nvPr/>
        </p:nvSpPr>
        <p:spPr bwMode="ltGray">
          <a:xfrm>
            <a:off x="2901272" y="2390269"/>
            <a:ext cx="807720" cy="264723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0" dirty="0">
                <a:solidFill>
                  <a:srgbClr val="00B050"/>
                </a:solidFill>
              </a:rPr>
              <a:t>+17%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67A8ED-505A-514E-BC38-4CAF9DD1C673}"/>
              </a:ext>
            </a:extLst>
          </p:cNvPr>
          <p:cNvSpPr/>
          <p:nvPr/>
        </p:nvSpPr>
        <p:spPr bwMode="ltGray">
          <a:xfrm>
            <a:off x="7867945" y="2362713"/>
            <a:ext cx="807720" cy="292278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0" dirty="0">
                <a:solidFill>
                  <a:srgbClr val="FF0000"/>
                </a:solidFill>
              </a:rPr>
              <a:t> </a:t>
            </a:r>
            <a:r>
              <a:rPr lang="en-IN" sz="1400" dirty="0">
                <a:solidFill>
                  <a:srgbClr val="FF0000"/>
                </a:solidFill>
              </a:rPr>
              <a:t>-25</a:t>
            </a:r>
            <a:r>
              <a:rPr lang="en-IN" sz="1400" b="0" dirty="0">
                <a:solidFill>
                  <a:srgbClr val="FF0000"/>
                </a:solidFill>
              </a:rPr>
              <a:t>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5D787F-E11A-96D8-BD32-B928B6235CC2}"/>
              </a:ext>
            </a:extLst>
          </p:cNvPr>
          <p:cNvSpPr/>
          <p:nvPr/>
        </p:nvSpPr>
        <p:spPr>
          <a:xfrm>
            <a:off x="450507" y="6317224"/>
            <a:ext cx="43594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000000"/>
                </a:solidFill>
                <a:latin typeface="Kellogg's Sans" panose="02000503020000020003" pitchFamily="50" charset="0"/>
              </a:rPr>
              <a:t> Includes production – 2020 - $278K &amp; 2021 - $385K </a:t>
            </a:r>
            <a:endParaRPr lang="en-CA" sz="1400" dirty="0">
              <a:latin typeface="Kellogg's Sans" panose="02000503020000020003" pitchFamily="50" charset="0"/>
            </a:endParaRPr>
          </a:p>
        </p:txBody>
      </p:sp>
      <p:pic>
        <p:nvPicPr>
          <p:cNvPr id="27" name="Picture 26" descr="A picture containing text  Description automatically generated">
            <a:extLst>
              <a:ext uri="{FF2B5EF4-FFF2-40B4-BE49-F238E27FC236}">
                <a16:creationId xmlns:a16="http://schemas.microsoft.com/office/drawing/2014/main" id="{12F2A3F7-E729-3E65-2FD2-F2D4B5E46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2" y="1529376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2099401-939A-4B7E-A17E-B8BC3E46A02B}"/>
              </a:ext>
            </a:extLst>
          </p:cNvPr>
          <p:cNvSpPr/>
          <p:nvPr/>
        </p:nvSpPr>
        <p:spPr bwMode="ltGray">
          <a:xfrm>
            <a:off x="52779" y="1"/>
            <a:ext cx="3783927" cy="3431483"/>
          </a:xfrm>
          <a:custGeom>
            <a:avLst/>
            <a:gdLst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66699"/>
              <a:gd name="connsiteY0" fmla="*/ 2594309 h 2594309"/>
              <a:gd name="connsiteX1" fmla="*/ 0 w 3066699"/>
              <a:gd name="connsiteY1" fmla="*/ 3509 h 2594309"/>
              <a:gd name="connsiteX2" fmla="*/ 3066699 w 3066699"/>
              <a:gd name="connsiteY2" fmla="*/ 0 h 2594309"/>
              <a:gd name="connsiteX3" fmla="*/ 19050 w 3066699"/>
              <a:gd name="connsiteY3" fmla="*/ 2594309 h 2594309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6988 w 3082686"/>
              <a:gd name="connsiteY0" fmla="*/ 2585661 h 2585661"/>
              <a:gd name="connsiteX1" fmla="*/ 467 w 3082686"/>
              <a:gd name="connsiteY1" fmla="*/ 3509 h 2585661"/>
              <a:gd name="connsiteX2" fmla="*/ 3082686 w 3082686"/>
              <a:gd name="connsiteY2" fmla="*/ 0 h 2585661"/>
              <a:gd name="connsiteX3" fmla="*/ 6988 w 3082686"/>
              <a:gd name="connsiteY3" fmla="*/ 2585661 h 258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686" h="2585661">
                <a:moveTo>
                  <a:pt x="6988" y="2585661"/>
                </a:moveTo>
                <a:cubicBezTo>
                  <a:pt x="9988" y="1724944"/>
                  <a:pt x="-2533" y="864226"/>
                  <a:pt x="467" y="3509"/>
                </a:cubicBezTo>
                <a:lnTo>
                  <a:pt x="3082686" y="0"/>
                </a:lnTo>
                <a:cubicBezTo>
                  <a:pt x="2000383" y="495630"/>
                  <a:pt x="972879" y="1391974"/>
                  <a:pt x="6988" y="2585661"/>
                </a:cubicBezTo>
                <a:close/>
              </a:path>
            </a:pathLst>
          </a:custGeom>
          <a:solidFill>
            <a:srgbClr val="B51A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F4C6D-396C-4656-8564-D1461D1462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79" y="494676"/>
            <a:ext cx="1765008" cy="641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8155E-C776-4AF4-AC92-3B821A292128}"/>
              </a:ext>
            </a:extLst>
          </p:cNvPr>
          <p:cNvSpPr txBox="1"/>
          <p:nvPr/>
        </p:nvSpPr>
        <p:spPr>
          <a:xfrm>
            <a:off x="759440" y="2875003"/>
            <a:ext cx="114160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cap="none" spc="0" normalizeH="0" baseline="0" noProof="0">
                <a:ln>
                  <a:noFill/>
                </a:ln>
                <a:solidFill>
                  <a:srgbClr val="B51A45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Growth Drivers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BBDE7-E828-4CCD-B138-1EE5019110C3}"/>
              </a:ext>
            </a:extLst>
          </p:cNvPr>
          <p:cNvCxnSpPr>
            <a:cxnSpLocks/>
          </p:cNvCxnSpPr>
          <p:nvPr/>
        </p:nvCxnSpPr>
        <p:spPr>
          <a:xfrm>
            <a:off x="759441" y="4116348"/>
            <a:ext cx="1710813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  Description automatically generated">
            <a:extLst>
              <a:ext uri="{FF2B5EF4-FFF2-40B4-BE49-F238E27FC236}">
                <a16:creationId xmlns:a16="http://schemas.microsoft.com/office/drawing/2014/main" id="{EE67BB5E-F2F2-9924-505E-5FBD60709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849" y="2559189"/>
            <a:ext cx="2943342" cy="43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007FC54-332F-4012-8000-2C9B0606A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762580"/>
              </p:ext>
            </p:extLst>
          </p:nvPr>
        </p:nvGraphicFramePr>
        <p:xfrm>
          <a:off x="840861" y="2308665"/>
          <a:ext cx="10783004" cy="2752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C0331A-6493-405C-94FF-280512BE42E6}"/>
              </a:ext>
            </a:extLst>
          </p:cNvPr>
          <p:cNvSpPr/>
          <p:nvPr/>
        </p:nvSpPr>
        <p:spPr bwMode="ltGray">
          <a:xfrm>
            <a:off x="1601162" y="2667000"/>
            <a:ext cx="9561095" cy="397042"/>
          </a:xfrm>
          <a:custGeom>
            <a:avLst/>
            <a:gdLst>
              <a:gd name="connsiteX0" fmla="*/ 0 w 9486900"/>
              <a:gd name="connsiteY0" fmla="*/ 723900 h 723900"/>
              <a:gd name="connsiteX1" fmla="*/ 0 w 9486900"/>
              <a:gd name="connsiteY1" fmla="*/ 0 h 723900"/>
              <a:gd name="connsiteX2" fmla="*/ 9486900 w 9486900"/>
              <a:gd name="connsiteY2" fmla="*/ 0 h 723900"/>
              <a:gd name="connsiteX3" fmla="*/ 9486900 w 9486900"/>
              <a:gd name="connsiteY3" fmla="*/ 5842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86900" h="723900">
                <a:moveTo>
                  <a:pt x="0" y="723900"/>
                </a:moveTo>
                <a:lnTo>
                  <a:pt x="0" y="0"/>
                </a:lnTo>
                <a:lnTo>
                  <a:pt x="9486900" y="0"/>
                </a:lnTo>
                <a:lnTo>
                  <a:pt x="9486900" y="58420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5DE10-54BD-4DC1-A591-3D58FE0F5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86231" y="6554110"/>
            <a:ext cx="960237" cy="196850"/>
          </a:xfrm>
        </p:spPr>
        <p:txBody>
          <a:bodyPr/>
          <a:lstStyle/>
          <a:p>
            <a:fld id="{4034BEE3-566C-4068-A777-C3A4762E861B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CE2A6-D8FE-4B19-96EF-C3B1EBE70ADB}"/>
              </a:ext>
            </a:extLst>
          </p:cNvPr>
          <p:cNvSpPr txBox="1"/>
          <p:nvPr/>
        </p:nvSpPr>
        <p:spPr>
          <a:xfrm>
            <a:off x="3074986" y="1567935"/>
            <a:ext cx="6081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/>
              <a:t>2021 Vs. 2020 Tonnage Volume Change Due-</a:t>
            </a:r>
            <a:r>
              <a:rPr lang="en-IN" sz="1400" b="1" err="1"/>
              <a:t>To’s</a:t>
            </a:r>
            <a:r>
              <a:rPr lang="en-IN" sz="1400" b="1"/>
              <a:t> (Nielsen Volume)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073C9C-479C-4606-8E3D-E3C6A80F5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96629"/>
              </p:ext>
            </p:extLst>
          </p:nvPr>
        </p:nvGraphicFramePr>
        <p:xfrm>
          <a:off x="1967335" y="1947830"/>
          <a:ext cx="8916472" cy="361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1210822328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3430566337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1160060276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3586759055"/>
                    </a:ext>
                  </a:extLst>
                </a:gridCol>
                <a:gridCol w="469288">
                  <a:extLst>
                    <a:ext uri="{9D8B030D-6E8A-4147-A177-3AD203B41FA5}">
                      <a16:colId xmlns:a16="http://schemas.microsoft.com/office/drawing/2014/main" val="1309541556"/>
                    </a:ext>
                  </a:extLst>
                </a:gridCol>
              </a:tblGrid>
              <a:tr h="3614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-73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5CDA7EA-A5F0-464B-A0A5-69B06AD3B960}"/>
              </a:ext>
            </a:extLst>
          </p:cNvPr>
          <p:cNvSpPr/>
          <p:nvPr/>
        </p:nvSpPr>
        <p:spPr>
          <a:xfrm>
            <a:off x="817340" y="1947830"/>
            <a:ext cx="1085280" cy="3650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+/- (000’s)</a:t>
            </a:r>
            <a:endParaRPr lang="en-GB" sz="1200" b="1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96F371-C686-4575-84F5-FB4C53ADA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03523"/>
              </p:ext>
            </p:extLst>
          </p:nvPr>
        </p:nvGraphicFramePr>
        <p:xfrm>
          <a:off x="1901951" y="5026161"/>
          <a:ext cx="9121273" cy="712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458726992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603837023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439711287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1521475096"/>
                    </a:ext>
                  </a:extLst>
                </a:gridCol>
                <a:gridCol w="480067">
                  <a:extLst>
                    <a:ext uri="{9D8B030D-6E8A-4147-A177-3AD203B41FA5}">
                      <a16:colId xmlns:a16="http://schemas.microsoft.com/office/drawing/2014/main" val="4026420429"/>
                    </a:ext>
                  </a:extLst>
                </a:gridCol>
              </a:tblGrid>
              <a:tr h="71242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+9% 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-69%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-27%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+56%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+51% 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+83% 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+35207% 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+17%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+107% 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-27% IMP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-14%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  <a:p>
                      <a:pPr algn="ctr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-13% </a:t>
                      </a:r>
                    </a:p>
                    <a:p>
                      <a:pPr algn="ctr" fontAlgn="ctr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TDP**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EECFADC-B337-4864-BACC-7E96420F89BB}"/>
              </a:ext>
            </a:extLst>
          </p:cNvPr>
          <p:cNvSpPr txBox="1"/>
          <p:nvPr/>
        </p:nvSpPr>
        <p:spPr>
          <a:xfrm>
            <a:off x="5869421" y="2475451"/>
            <a:ext cx="725884" cy="32036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-15.7%</a:t>
            </a:r>
          </a:p>
        </p:txBody>
      </p:sp>
      <p:sp>
        <p:nvSpPr>
          <p:cNvPr id="16" name="Rounded Rectangle 412">
            <a:extLst>
              <a:ext uri="{FF2B5EF4-FFF2-40B4-BE49-F238E27FC236}">
                <a16:creationId xmlns:a16="http://schemas.microsoft.com/office/drawing/2014/main" id="{76385DD5-E5D8-4774-9516-CC50CD905A0D}"/>
              </a:ext>
            </a:extLst>
          </p:cNvPr>
          <p:cNvSpPr/>
          <p:nvPr/>
        </p:nvSpPr>
        <p:spPr>
          <a:xfrm>
            <a:off x="8165640" y="4629546"/>
            <a:ext cx="2857587" cy="22302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Volkswagen-Medium" pitchFamily="50" charset="0"/>
              </a:rPr>
              <a:t>Base (24.4%)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olkswagen-Medium" pitchFamily="50" charset="0"/>
              <a:ea typeface="+mn-ea"/>
              <a:cs typeface="+mn-cs"/>
            </a:endParaRPr>
          </a:p>
        </p:txBody>
      </p:sp>
      <p:sp>
        <p:nvSpPr>
          <p:cNvPr id="20" name="Rounded Rectangle 412">
            <a:extLst>
              <a:ext uri="{FF2B5EF4-FFF2-40B4-BE49-F238E27FC236}">
                <a16:creationId xmlns:a16="http://schemas.microsoft.com/office/drawing/2014/main" id="{CE8A4F0F-1066-4ADC-B273-6EB6F3BF7AE6}"/>
              </a:ext>
            </a:extLst>
          </p:cNvPr>
          <p:cNvSpPr/>
          <p:nvPr/>
        </p:nvSpPr>
        <p:spPr>
          <a:xfrm>
            <a:off x="1967335" y="4644192"/>
            <a:ext cx="3141699" cy="208383"/>
          </a:xfrm>
          <a:prstGeom prst="roundRect">
            <a:avLst/>
          </a:prstGeom>
          <a:solidFill>
            <a:srgbClr val="E1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Volkswagen-Medium" pitchFamily="50" charset="0"/>
              </a:rPr>
              <a:t>Total Media (-2.3%)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olkswagen-Medium" pitchFamily="50" charset="0"/>
              <a:ea typeface="+mn-ea"/>
              <a:cs typeface="+mn-cs"/>
            </a:endParaRPr>
          </a:p>
        </p:txBody>
      </p:sp>
      <p:sp>
        <p:nvSpPr>
          <p:cNvPr id="21" name="Rounded Rectangle 412">
            <a:extLst>
              <a:ext uri="{FF2B5EF4-FFF2-40B4-BE49-F238E27FC236}">
                <a16:creationId xmlns:a16="http://schemas.microsoft.com/office/drawing/2014/main" id="{CE299A3A-55AC-4EE7-8F46-3DC24F166FE8}"/>
              </a:ext>
            </a:extLst>
          </p:cNvPr>
          <p:cNvSpPr/>
          <p:nvPr/>
        </p:nvSpPr>
        <p:spPr>
          <a:xfrm>
            <a:off x="5258206" y="4629546"/>
            <a:ext cx="2857586" cy="22302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Volkswagen-Medium" pitchFamily="50" charset="0"/>
              </a:rPr>
              <a:t>Other Brand Building (0.8%)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olkswagen-Medium" pitchFamily="50" charset="0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E9752AD-C1D3-4D40-A66F-57DF3223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28151"/>
            <a:ext cx="10504559" cy="1505338"/>
          </a:xfrm>
        </p:spPr>
        <p:txBody>
          <a:bodyPr anchor="t">
            <a:noAutofit/>
          </a:bodyPr>
          <a:lstStyle/>
          <a:p>
            <a:pPr>
              <a:spcBef>
                <a:spcPts val="0"/>
              </a:spcBef>
            </a:pPr>
            <a:r>
              <a:rPr lang="en-IN" sz="1800" dirty="0">
                <a:solidFill>
                  <a:srgbClr val="DA0D44"/>
                </a:solidFill>
                <a:latin typeface="Kellogg's Sans"/>
              </a:rPr>
              <a:t>Sales volume reduced by -17.6% driven mainly by TV and distribution</a:t>
            </a:r>
            <a:br>
              <a:rPr lang="en-IN" sz="1800" dirty="0">
                <a:latin typeface="Kellogg's Sans"/>
              </a:rPr>
            </a:br>
            <a:r>
              <a:rPr lang="en-IN" sz="1800" dirty="0">
                <a:solidFill>
                  <a:schemeClr val="tx1"/>
                </a:solidFill>
                <a:latin typeface="Kellogg's Sans"/>
              </a:rPr>
              <a:t>-Trade: 6% lower spending in 2021, driven by Trade Lite spend (-10%)</a:t>
            </a:r>
            <a:br>
              <a:rPr lang="en-IN" sz="1800" dirty="0">
                <a:latin typeface="Kellogg's Sans"/>
              </a:rPr>
            </a:br>
            <a:r>
              <a:rPr lang="en-IN" sz="1800" dirty="0">
                <a:solidFill>
                  <a:schemeClr val="tx1"/>
                </a:solidFill>
                <a:latin typeface="Kellogg's Sans"/>
              </a:rPr>
              <a:t>- TDP: Driven by Unfrosted Cocoa, Maple &amp; Centres - Raspberry </a:t>
            </a:r>
            <a:br>
              <a:rPr lang="en-IN" sz="1800" dirty="0">
                <a:latin typeface="Kellogg's Sans"/>
              </a:rPr>
            </a:br>
            <a:r>
              <a:rPr lang="en-IN" sz="1800" dirty="0">
                <a:solidFill>
                  <a:schemeClr val="tx1"/>
                </a:solidFill>
                <a:latin typeface="Kellogg's Sans"/>
              </a:rPr>
              <a:t>- Media contributed +0.75pt growth driven by TV</a:t>
            </a:r>
            <a:br>
              <a:rPr lang="en-IN" sz="1800" dirty="0">
                <a:solidFill>
                  <a:schemeClr val="tx1"/>
                </a:solidFill>
                <a:latin typeface="Kellogg's Sans"/>
              </a:rPr>
            </a:br>
            <a:r>
              <a:rPr lang="en-IN" sz="1800" dirty="0">
                <a:solidFill>
                  <a:schemeClr val="tx1"/>
                </a:solidFill>
                <a:latin typeface="Kellogg's Sans"/>
              </a:rPr>
              <a:t>-Increase in google mobility driven the negative volume in 2021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2DAC1AD-3FAA-4E3A-B132-A7808B7EC371}"/>
              </a:ext>
            </a:extLst>
          </p:cNvPr>
          <p:cNvSpPr txBox="1">
            <a:spLocks/>
          </p:cNvSpPr>
          <p:nvPr/>
        </p:nvSpPr>
        <p:spPr>
          <a:xfrm>
            <a:off x="252093" y="5986564"/>
            <a:ext cx="10821707" cy="825851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050"/>
              <a:t>*Others include a/o factors influencing sales that are not captured explicitly in the model – </a:t>
            </a:r>
            <a:r>
              <a:rPr lang="en-US" sz="1050" err="1"/>
              <a:t>e.g</a:t>
            </a:r>
            <a:r>
              <a:rPr lang="en-US" sz="1050"/>
              <a:t> Brand Equity, Category Trend, Consumer Perceptions, Long Term effects</a:t>
            </a:r>
          </a:p>
          <a:p>
            <a:pPr>
              <a:spcBef>
                <a:spcPts val="0"/>
              </a:spcBef>
            </a:pPr>
            <a:r>
              <a:rPr lang="en-US" sz="1050"/>
              <a:t>** Cheez-It Crunch &amp; Original TDP increased in 2021            *** Mondelez Wheat Thins price increased in 2021</a:t>
            </a:r>
          </a:p>
          <a:p>
            <a:pPr>
              <a:spcBef>
                <a:spcPts val="0"/>
              </a:spcBef>
            </a:pPr>
            <a:r>
              <a:rPr lang="en-US" sz="1050"/>
              <a:t>Impact of COVID captured through “Google Mobility” &amp; Competition presence during lockdown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EA9DB-57F9-48E4-8F63-1E7721A64719}"/>
              </a:ext>
            </a:extLst>
          </p:cNvPr>
          <p:cNvSpPr/>
          <p:nvPr/>
        </p:nvSpPr>
        <p:spPr bwMode="ltGray">
          <a:xfrm>
            <a:off x="4162682" y="2573499"/>
            <a:ext cx="581379" cy="1982855"/>
          </a:xfrm>
          <a:prstGeom prst="ellipse">
            <a:avLst/>
          </a:prstGeom>
          <a:noFill/>
          <a:ln w="12700">
            <a:solidFill>
              <a:srgbClr val="C700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CA" sz="1600" b="0" err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5974CB-22AB-530B-0171-99D137AA1889}"/>
              </a:ext>
            </a:extLst>
          </p:cNvPr>
          <p:cNvSpPr/>
          <p:nvPr/>
        </p:nvSpPr>
        <p:spPr bwMode="ltGray">
          <a:xfrm>
            <a:off x="3290390" y="2557251"/>
            <a:ext cx="460984" cy="1999104"/>
          </a:xfrm>
          <a:prstGeom prst="ellipse">
            <a:avLst/>
          </a:prstGeom>
          <a:noFill/>
          <a:ln w="12700">
            <a:solidFill>
              <a:srgbClr val="C700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CA" sz="1600" b="0" err="1"/>
          </a:p>
        </p:txBody>
      </p:sp>
      <p:pic>
        <p:nvPicPr>
          <p:cNvPr id="28" name="Picture 27" descr="A picture containing text  Description automatically generated">
            <a:extLst>
              <a:ext uri="{FF2B5EF4-FFF2-40B4-BE49-F238E27FC236}">
                <a16:creationId xmlns:a16="http://schemas.microsoft.com/office/drawing/2014/main" id="{16F1C933-139E-792B-CC34-B998AD720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3489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2099401-939A-4B7E-A17E-B8BC3E46A02B}"/>
              </a:ext>
            </a:extLst>
          </p:cNvPr>
          <p:cNvSpPr/>
          <p:nvPr/>
        </p:nvSpPr>
        <p:spPr bwMode="ltGray">
          <a:xfrm>
            <a:off x="52779" y="1"/>
            <a:ext cx="3783927" cy="3431483"/>
          </a:xfrm>
          <a:custGeom>
            <a:avLst/>
            <a:gdLst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66699"/>
              <a:gd name="connsiteY0" fmla="*/ 2594309 h 2594309"/>
              <a:gd name="connsiteX1" fmla="*/ 0 w 3066699"/>
              <a:gd name="connsiteY1" fmla="*/ 3509 h 2594309"/>
              <a:gd name="connsiteX2" fmla="*/ 3066699 w 3066699"/>
              <a:gd name="connsiteY2" fmla="*/ 0 h 2594309"/>
              <a:gd name="connsiteX3" fmla="*/ 19050 w 3066699"/>
              <a:gd name="connsiteY3" fmla="*/ 2594309 h 2594309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6988 w 3082686"/>
              <a:gd name="connsiteY0" fmla="*/ 2585661 h 2585661"/>
              <a:gd name="connsiteX1" fmla="*/ 467 w 3082686"/>
              <a:gd name="connsiteY1" fmla="*/ 3509 h 2585661"/>
              <a:gd name="connsiteX2" fmla="*/ 3082686 w 3082686"/>
              <a:gd name="connsiteY2" fmla="*/ 0 h 2585661"/>
              <a:gd name="connsiteX3" fmla="*/ 6988 w 3082686"/>
              <a:gd name="connsiteY3" fmla="*/ 2585661 h 258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686" h="2585661">
                <a:moveTo>
                  <a:pt x="6988" y="2585661"/>
                </a:moveTo>
                <a:cubicBezTo>
                  <a:pt x="9988" y="1724944"/>
                  <a:pt x="-2533" y="864226"/>
                  <a:pt x="467" y="3509"/>
                </a:cubicBezTo>
                <a:lnTo>
                  <a:pt x="3082686" y="0"/>
                </a:lnTo>
                <a:cubicBezTo>
                  <a:pt x="2000383" y="495630"/>
                  <a:pt x="972879" y="1391974"/>
                  <a:pt x="6988" y="2585661"/>
                </a:cubicBezTo>
                <a:close/>
              </a:path>
            </a:pathLst>
          </a:custGeom>
          <a:solidFill>
            <a:srgbClr val="B51A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F4C6D-396C-4656-8564-D1461D1462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79" y="494676"/>
            <a:ext cx="1765008" cy="641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8155E-C776-4AF4-AC92-3B821A292128}"/>
              </a:ext>
            </a:extLst>
          </p:cNvPr>
          <p:cNvSpPr txBox="1"/>
          <p:nvPr/>
        </p:nvSpPr>
        <p:spPr>
          <a:xfrm>
            <a:off x="759440" y="2875003"/>
            <a:ext cx="114160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6000" b="1" i="0" u="none" strike="noStrike" kern="1200" cap="none" spc="0" normalizeH="0" baseline="0" noProof="0">
                <a:ln>
                  <a:noFill/>
                </a:ln>
                <a:solidFill>
                  <a:srgbClr val="B51A45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ROI Overview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BBDE7-E828-4CCD-B138-1EE5019110C3}"/>
              </a:ext>
            </a:extLst>
          </p:cNvPr>
          <p:cNvCxnSpPr>
            <a:cxnSpLocks/>
          </p:cNvCxnSpPr>
          <p:nvPr/>
        </p:nvCxnSpPr>
        <p:spPr>
          <a:xfrm>
            <a:off x="759441" y="4116348"/>
            <a:ext cx="1710813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58F9A73-78BA-A9AE-4BBB-FDB1B48B1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827" y="4175038"/>
            <a:ext cx="4839466" cy="245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4EB005B-68DF-4CA5-8655-F3A860CA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62" y="183302"/>
            <a:ext cx="8918893" cy="786384"/>
          </a:xfrm>
        </p:spPr>
        <p:txBody>
          <a:bodyPr>
            <a:noAutofit/>
          </a:bodyPr>
          <a:lstStyle/>
          <a:p>
            <a:r>
              <a:rPr lang="en-US" sz="1800" dirty="0"/>
              <a:t>Slight Increase in total brand ROI driven by increase in Trade and decline by Brand Building (of which Media is a sub-set) – Reduction in 2021 profit is a key contributor to reduced return for brand building</a:t>
            </a: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>$ profit/kg (2021 vs. 2020): Brand Building (-8%) | Trade (+19%)</a:t>
            </a:r>
            <a:endParaRPr lang="en-IN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5DE10-54BD-4DC1-A591-3D58FE0F5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D9F1F-F577-4B59-9311-302EE483744D}"/>
              </a:ext>
            </a:extLst>
          </p:cNvPr>
          <p:cNvSpPr txBox="1"/>
          <p:nvPr/>
        </p:nvSpPr>
        <p:spPr>
          <a:xfrm>
            <a:off x="3074986" y="1175094"/>
            <a:ext cx="6081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/>
              <a:t>Profit ROI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1FB44-78D7-402D-A5EC-EBBBD0D80038}"/>
              </a:ext>
            </a:extLst>
          </p:cNvPr>
          <p:cNvSpPr txBox="1"/>
          <p:nvPr/>
        </p:nvSpPr>
        <p:spPr>
          <a:xfrm>
            <a:off x="2780256" y="1513648"/>
            <a:ext cx="6376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/>
              <a:t>(Incremental Volume From Activity x Profit Margin) / Spend Behind Activity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68D309-4414-4BAF-8609-ECF476524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10058"/>
              </p:ext>
            </p:extLst>
          </p:nvPr>
        </p:nvGraphicFramePr>
        <p:xfrm>
          <a:off x="800894" y="4084427"/>
          <a:ext cx="10629900" cy="1033464"/>
        </p:xfrm>
        <a:graphic>
          <a:graphicData uri="http://schemas.openxmlformats.org/drawingml/2006/table">
            <a:tbl>
              <a:tblPr/>
              <a:tblGrid>
                <a:gridCol w="113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7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97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560984362"/>
                    </a:ext>
                  </a:extLst>
                </a:gridCol>
                <a:gridCol w="13694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9937">
                  <a:extLst>
                    <a:ext uri="{9D8B030D-6E8A-4147-A177-3AD203B41FA5}">
                      <a16:colId xmlns:a16="http://schemas.microsoft.com/office/drawing/2014/main" val="1096062570"/>
                    </a:ext>
                  </a:extLst>
                </a:gridCol>
                <a:gridCol w="1510122">
                  <a:extLst>
                    <a:ext uri="{9D8B030D-6E8A-4147-A177-3AD203B41FA5}">
                      <a16:colId xmlns:a16="http://schemas.microsoft.com/office/drawing/2014/main" val="3727529845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Spend 000’ $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 Building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Starcom Media</a:t>
                      </a:r>
                      <a:endParaRPr lang="en-GB" sz="12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Retail media</a:t>
                      </a:r>
                      <a:endParaRPr lang="en-GB" sz="12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19,654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14,980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4,674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3,691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16,370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11,655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4,715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948C81C0-FD10-D5B3-1D8F-73E4597B0FE5}"/>
              </a:ext>
            </a:extLst>
          </p:cNvPr>
          <p:cNvGrpSpPr/>
          <p:nvPr/>
        </p:nvGrpSpPr>
        <p:grpSpPr>
          <a:xfrm>
            <a:off x="196030" y="1821425"/>
            <a:ext cx="12396866" cy="2047875"/>
            <a:chOff x="719475" y="1828800"/>
            <a:chExt cx="10661539" cy="2047875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216C0AFD-659E-4A8C-B2C4-9CA67942C2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374914"/>
                </p:ext>
              </p:extLst>
            </p:nvPr>
          </p:nvGraphicFramePr>
          <p:xfrm>
            <a:off x="719475" y="2281103"/>
            <a:ext cx="10661539" cy="15955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433861-AB5A-4BB8-A7EE-818F3FF9ABC6}"/>
                </a:ext>
              </a:extLst>
            </p:cNvPr>
            <p:cNvSpPr/>
            <p:nvPr/>
          </p:nvSpPr>
          <p:spPr bwMode="ltGray">
            <a:xfrm>
              <a:off x="7474227" y="1828800"/>
              <a:ext cx="2653180" cy="203866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IN" sz="1600" b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118C9-D1D3-4A24-9C16-F7E5967E5C78}"/>
                </a:ext>
              </a:extLst>
            </p:cNvPr>
            <p:cNvSpPr txBox="1"/>
            <p:nvPr/>
          </p:nvSpPr>
          <p:spPr>
            <a:xfrm>
              <a:off x="8251404" y="1870285"/>
              <a:ext cx="109882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/>
                <a:t>Subset of </a:t>
              </a:r>
              <a:br>
                <a:rPr lang="en-IN" sz="1200" b="1"/>
              </a:br>
              <a:r>
                <a:rPr lang="en-IN" sz="1200" b="1"/>
                <a:t>Total Media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DEC4072-533C-40E2-F62D-7D6EA24F7CCB}"/>
                </a:ext>
              </a:extLst>
            </p:cNvPr>
            <p:cNvSpPr/>
            <p:nvPr/>
          </p:nvSpPr>
          <p:spPr bwMode="ltGray">
            <a:xfrm>
              <a:off x="6034881" y="1828800"/>
              <a:ext cx="1305488" cy="203866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IN" sz="1600" b="0" err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CDD758-2675-0168-C974-D37EEA38B9A1}"/>
                </a:ext>
              </a:extLst>
            </p:cNvPr>
            <p:cNvSpPr txBox="1"/>
            <p:nvPr/>
          </p:nvSpPr>
          <p:spPr>
            <a:xfrm>
              <a:off x="6275396" y="1870285"/>
              <a:ext cx="90415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/>
                <a:t>Subset of </a:t>
              </a:r>
              <a:br>
                <a:rPr lang="en-IN" sz="1200" b="1"/>
              </a:br>
              <a:r>
                <a:rPr lang="en-IN" sz="1200" b="1"/>
                <a:t>Brand Building</a:t>
              </a:r>
            </a:p>
          </p:txBody>
        </p: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5E85046-6335-1767-2BD9-F4B8285F5D14}"/>
              </a:ext>
            </a:extLst>
          </p:cNvPr>
          <p:cNvSpPr txBox="1">
            <a:spLocks/>
          </p:cNvSpPr>
          <p:nvPr/>
        </p:nvSpPr>
        <p:spPr>
          <a:xfrm>
            <a:off x="70187" y="5812736"/>
            <a:ext cx="10821707" cy="88582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IN" sz="1000" dirty="0"/>
              <a:t>Note: </a:t>
            </a:r>
          </a:p>
          <a:p>
            <a:pPr>
              <a:spcBef>
                <a:spcPts val="300"/>
              </a:spcBef>
            </a:pPr>
            <a:r>
              <a:rPr lang="en-IN" sz="1000" dirty="0"/>
              <a:t>Profit Margin Marketing 2020, 2021 = 3.14 $/kg, 3.17 $/kg | Profit Margin Trade 2020, 2021 = 6.50 $/kg, 6.37 $/kg</a:t>
            </a:r>
          </a:p>
          <a:p>
            <a:pPr>
              <a:spcBef>
                <a:spcPts val="300"/>
              </a:spcBef>
            </a:pPr>
            <a:r>
              <a:rPr lang="en-IN" sz="1000" dirty="0"/>
              <a:t>Total Media includes TV, Digital Video, Digital Display, Social, Search, OOH,  production, Retail</a:t>
            </a:r>
          </a:p>
          <a:p>
            <a:pPr>
              <a:spcBef>
                <a:spcPts val="300"/>
              </a:spcBef>
            </a:pPr>
            <a:r>
              <a:rPr lang="en-IN" sz="1000" dirty="0"/>
              <a:t>Brand-Building includes Total media, Corporate Promo, Coupon, POS, PR, shelf Media &amp; Sponsorship Fees, production, Retail</a:t>
            </a:r>
          </a:p>
        </p:txBody>
      </p:sp>
      <p:pic>
        <p:nvPicPr>
          <p:cNvPr id="16" name="Picture 15" descr="A picture containing text  Description automatically generated">
            <a:extLst>
              <a:ext uri="{FF2B5EF4-FFF2-40B4-BE49-F238E27FC236}">
                <a16:creationId xmlns:a16="http://schemas.microsoft.com/office/drawing/2014/main" id="{19F7982E-D4CC-5718-6F1D-CF8CB1E77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" y="1529376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4EB005B-68DF-4CA5-8655-F3A860CA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62" y="160388"/>
            <a:ext cx="8918893" cy="786384"/>
          </a:xfrm>
        </p:spPr>
        <p:txBody>
          <a:bodyPr>
            <a:noAutofit/>
          </a:bodyPr>
          <a:lstStyle/>
          <a:p>
            <a:r>
              <a:rPr lang="en-US" sz="1800" u="sng" dirty="0"/>
              <a:t>Flat Profit Scenario:</a:t>
            </a:r>
            <a:r>
              <a:rPr lang="en-US" sz="1800" dirty="0"/>
              <a:t>  2021 Brand building and Starcom media  ROIs would improve @flat profit though still only flat Vs. 2020 </a:t>
            </a:r>
            <a:endParaRPr lang="en-IN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5DE10-54BD-4DC1-A591-3D58FE0F5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D9F1F-F577-4B59-9311-302EE483744D}"/>
              </a:ext>
            </a:extLst>
          </p:cNvPr>
          <p:cNvSpPr txBox="1"/>
          <p:nvPr/>
        </p:nvSpPr>
        <p:spPr>
          <a:xfrm>
            <a:off x="3074986" y="1175094"/>
            <a:ext cx="6081712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1600" b="1"/>
              <a:t>Profit ROI – FLAT PROFIT SCENARIO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1FB44-78D7-402D-A5EC-EBBBD0D80038}"/>
              </a:ext>
            </a:extLst>
          </p:cNvPr>
          <p:cNvSpPr txBox="1"/>
          <p:nvPr/>
        </p:nvSpPr>
        <p:spPr>
          <a:xfrm>
            <a:off x="2828398" y="1488269"/>
            <a:ext cx="648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/>
              <a:t>(Incremental Volume From Activity x Profit Margin) / Spend Behind Activity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68D309-4414-4BAF-8609-ECF476524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32320"/>
              </p:ext>
            </p:extLst>
          </p:nvPr>
        </p:nvGraphicFramePr>
        <p:xfrm>
          <a:off x="800894" y="4084427"/>
          <a:ext cx="10629900" cy="1033200"/>
        </p:xfrm>
        <a:graphic>
          <a:graphicData uri="http://schemas.openxmlformats.org/drawingml/2006/table">
            <a:tbl>
              <a:tblPr/>
              <a:tblGrid>
                <a:gridCol w="113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7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97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560">
                  <a:extLst>
                    <a:ext uri="{9D8B030D-6E8A-4147-A177-3AD203B41FA5}">
                      <a16:colId xmlns:a16="http://schemas.microsoft.com/office/drawing/2014/main" val="2560984362"/>
                    </a:ext>
                  </a:extLst>
                </a:gridCol>
                <a:gridCol w="136941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19937">
                  <a:extLst>
                    <a:ext uri="{9D8B030D-6E8A-4147-A177-3AD203B41FA5}">
                      <a16:colId xmlns:a16="http://schemas.microsoft.com/office/drawing/2014/main" val="1096062570"/>
                    </a:ext>
                  </a:extLst>
                </a:gridCol>
                <a:gridCol w="1510122">
                  <a:extLst>
                    <a:ext uri="{9D8B030D-6E8A-4147-A177-3AD203B41FA5}">
                      <a16:colId xmlns:a16="http://schemas.microsoft.com/office/drawing/2014/main" val="3727529845"/>
                    </a:ext>
                  </a:extLst>
                </a:gridCol>
              </a:tblGrid>
              <a:tr h="344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Spend 000’ $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 Building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GB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Starcom Media</a:t>
                      </a:r>
                      <a:endParaRPr lang="en-GB" sz="12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3642" rtl="0" eaLnBrk="1" fontAlgn="b" latinLnBrk="0" hangingPunct="1"/>
                      <a:r>
                        <a:rPr lang="en-US" sz="1200" b="1" i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Retail media</a:t>
                      </a:r>
                      <a:endParaRPr lang="en-GB" sz="1200" b="1" i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19,654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14,980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4,674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3,691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16,370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11,655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4,715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A310C05-0558-4841-A778-D565F69D190F}"/>
              </a:ext>
            </a:extLst>
          </p:cNvPr>
          <p:cNvSpPr txBox="1">
            <a:spLocks/>
          </p:cNvSpPr>
          <p:nvPr/>
        </p:nvSpPr>
        <p:spPr>
          <a:xfrm>
            <a:off x="840862" y="5304534"/>
            <a:ext cx="10821707" cy="1308102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i="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70C0A9-0B97-F45D-0A54-6A000D8847D7}"/>
              </a:ext>
            </a:extLst>
          </p:cNvPr>
          <p:cNvGrpSpPr/>
          <p:nvPr/>
        </p:nvGrpSpPr>
        <p:grpSpPr>
          <a:xfrm>
            <a:off x="181041" y="1826823"/>
            <a:ext cx="12456827" cy="2049852"/>
            <a:chOff x="719475" y="1826823"/>
            <a:chExt cx="10661539" cy="2049852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216C0AFD-659E-4A8C-B2C4-9CA67942C2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10201705"/>
                </p:ext>
              </p:extLst>
            </p:nvPr>
          </p:nvGraphicFramePr>
          <p:xfrm>
            <a:off x="719475" y="2239617"/>
            <a:ext cx="10661539" cy="163705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433861-AB5A-4BB8-A7EE-818F3FF9ABC6}"/>
                </a:ext>
              </a:extLst>
            </p:cNvPr>
            <p:cNvSpPr/>
            <p:nvPr/>
          </p:nvSpPr>
          <p:spPr bwMode="ltGray">
            <a:xfrm>
              <a:off x="7474227" y="1828800"/>
              <a:ext cx="2653180" cy="203866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IN" sz="1600" b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9118C9-D1D3-4A24-9C16-F7E5967E5C78}"/>
                </a:ext>
              </a:extLst>
            </p:cNvPr>
            <p:cNvSpPr txBox="1"/>
            <p:nvPr/>
          </p:nvSpPr>
          <p:spPr>
            <a:xfrm>
              <a:off x="8251404" y="1870285"/>
              <a:ext cx="109882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/>
                <a:t>Subset of </a:t>
              </a:r>
              <a:br>
                <a:rPr lang="en-IN" sz="1200" b="1"/>
              </a:br>
              <a:r>
                <a:rPr lang="en-IN" sz="1200" b="1"/>
                <a:t>Total Media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DEC4072-533C-40E2-F62D-7D6EA24F7CCB}"/>
                </a:ext>
              </a:extLst>
            </p:cNvPr>
            <p:cNvSpPr/>
            <p:nvPr/>
          </p:nvSpPr>
          <p:spPr bwMode="ltGray">
            <a:xfrm>
              <a:off x="6034881" y="1826823"/>
              <a:ext cx="1305488" cy="204985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IN" sz="1600" b="0" err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CDD758-2675-0168-C974-D37EEA38B9A1}"/>
                </a:ext>
              </a:extLst>
            </p:cNvPr>
            <p:cNvSpPr txBox="1"/>
            <p:nvPr/>
          </p:nvSpPr>
          <p:spPr>
            <a:xfrm>
              <a:off x="6104811" y="1870285"/>
              <a:ext cx="107474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IN" sz="1200" b="1"/>
                <a:t>Subset of </a:t>
              </a:r>
              <a:br>
                <a:rPr lang="en-IN" sz="1200" b="1"/>
              </a:br>
              <a:r>
                <a:rPr lang="en-IN" sz="1200" b="1"/>
                <a:t>Brand Building</a:t>
              </a:r>
            </a:p>
          </p:txBody>
        </p:sp>
      </p:grp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317A6AC-D838-A49D-1FDE-7DEDAACDCB80}"/>
              </a:ext>
            </a:extLst>
          </p:cNvPr>
          <p:cNvSpPr txBox="1">
            <a:spLocks/>
          </p:cNvSpPr>
          <p:nvPr/>
        </p:nvSpPr>
        <p:spPr>
          <a:xfrm>
            <a:off x="107478" y="5725768"/>
            <a:ext cx="10821707" cy="88582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IN" sz="1000" dirty="0"/>
              <a:t>Note: </a:t>
            </a:r>
          </a:p>
          <a:p>
            <a:pPr>
              <a:spcBef>
                <a:spcPts val="300"/>
              </a:spcBef>
            </a:pPr>
            <a:r>
              <a:rPr lang="en-IN" sz="1000" dirty="0"/>
              <a:t>Profit Margin Marketing 2020, 2021 = 3.14 $/kg, 3.17 $/kg | Profit Margin Trade 2020, 2021 = 6.50 $/kg, 6.37 $/kg</a:t>
            </a:r>
          </a:p>
          <a:p>
            <a:pPr>
              <a:spcBef>
                <a:spcPts val="300"/>
              </a:spcBef>
            </a:pPr>
            <a:r>
              <a:rPr lang="en-IN" sz="1000" dirty="0"/>
              <a:t>Total Media includes TV, Digital Video, Digital Display, Social, Search, OOH,  production, Retail</a:t>
            </a:r>
          </a:p>
          <a:p>
            <a:pPr>
              <a:spcBef>
                <a:spcPts val="300"/>
              </a:spcBef>
            </a:pPr>
            <a:r>
              <a:rPr lang="en-IN" sz="1000" dirty="0"/>
              <a:t>Brand-Building includes Total media, Corporate Promo, Coupon, POS, PR, shelf Media &amp; Sponsorship Fees, production, Retail</a:t>
            </a:r>
          </a:p>
        </p:txBody>
      </p:sp>
      <p:pic>
        <p:nvPicPr>
          <p:cNvPr id="16" name="Picture 15" descr="A picture containing text  Description automatically generated">
            <a:extLst>
              <a:ext uri="{FF2B5EF4-FFF2-40B4-BE49-F238E27FC236}">
                <a16:creationId xmlns:a16="http://schemas.microsoft.com/office/drawing/2014/main" id="{EDDA1ACF-FF78-40AB-3CA3-9B8EED22A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" y="1529376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262B3E-A1E3-48EC-AE88-2F905424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60" y="587185"/>
            <a:ext cx="9823782" cy="786384"/>
          </a:xfrm>
        </p:spPr>
        <p:txBody>
          <a:bodyPr>
            <a:normAutofit fontScale="90000"/>
          </a:bodyPr>
          <a:lstStyle/>
          <a:p>
            <a:r>
              <a:rPr lang="en-CA" sz="2000" u="sng" dirty="0"/>
              <a:t>Brand building:</a:t>
            </a:r>
            <a:r>
              <a:rPr lang="en-CA" sz="2000" dirty="0"/>
              <a:t> Total media ROI decreased, </a:t>
            </a:r>
            <a:r>
              <a:rPr lang="en-US" sz="2000" dirty="0"/>
              <a:t>TV increased slightly but not enough to offset decline in other media tactics, including non-repeat of Search and OOH.</a:t>
            </a:r>
            <a:br>
              <a:rPr lang="en-US" sz="2000" dirty="0"/>
            </a:br>
            <a:r>
              <a:rPr lang="en-US" sz="2000" dirty="0"/>
              <a:t>Other brand building  tactics - POS improved, while other tactics declined; ROIs for POS/Corp Promo/Coupon are close to or above $1</a:t>
            </a:r>
            <a:br>
              <a:rPr lang="en-US" sz="2000" dirty="0"/>
            </a:br>
            <a:br>
              <a:rPr lang="en-US" sz="2000" dirty="0"/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5DE10-54BD-4DC1-A591-3D58FE0F5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37FF5A-C1F3-8E1C-B458-2DEFB4DC97D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Note: </a:t>
            </a:r>
          </a:p>
          <a:p>
            <a:r>
              <a:rPr lang="en-US" dirty="0"/>
              <a:t>Profit Margin Marketing 2020, 2021 = 3.14 $/kg, 3.17 $/kg | Profit Margin Trade 2020, 2021 = 6.50 $/kg, 6.37 $/kg</a:t>
            </a:r>
          </a:p>
          <a:p>
            <a:r>
              <a:rPr lang="en-US" sz="1050" i="1" dirty="0"/>
              <a:t>Total Media includes TV, Digital Video, Digital Display, Social, Search, </a:t>
            </a:r>
            <a:r>
              <a:rPr lang="en-US" i="1" dirty="0"/>
              <a:t>OOH</a:t>
            </a:r>
            <a:r>
              <a:rPr lang="en-US" sz="1050" i="1" dirty="0"/>
              <a:t>,  production, Retail</a:t>
            </a:r>
          </a:p>
          <a:p>
            <a:r>
              <a:rPr lang="en-US" i="1" dirty="0"/>
              <a:t>Brand-Building includes Total media, </a:t>
            </a:r>
            <a:r>
              <a:rPr lang="en-US" sz="1050" i="1" dirty="0"/>
              <a:t>Corporate Promo, Coupon, POS, PR, shelf Media &amp; Sponsorship Fees, </a:t>
            </a:r>
            <a:r>
              <a:rPr lang="en-US" sz="1050" i="1" dirty="0" err="1"/>
              <a:t>production,Retail</a:t>
            </a:r>
            <a:endParaRPr lang="en-US" sz="1050" i="1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16C0AFD-659E-4A8C-B2C4-9CA67942C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922268"/>
              </p:ext>
            </p:extLst>
          </p:nvPr>
        </p:nvGraphicFramePr>
        <p:xfrm>
          <a:off x="840861" y="2067587"/>
          <a:ext cx="10661539" cy="180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82F0B0-8716-43C2-ABED-11966609AF11}"/>
              </a:ext>
            </a:extLst>
          </p:cNvPr>
          <p:cNvGraphicFramePr>
            <a:graphicFrameLocks noGrp="1"/>
          </p:cNvGraphicFramePr>
          <p:nvPr/>
        </p:nvGraphicFramePr>
        <p:xfrm>
          <a:off x="9586119" y="5181600"/>
          <a:ext cx="1838326" cy="133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Media Profit (Benchmark)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Media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$0.64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68700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TV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$0.56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306329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OLV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$0.64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05800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OLM/Display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$0.76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883741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OOH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$0.51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071486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Search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$0.73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770093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Social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$0.52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7661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2874AD-F573-4882-B8F3-74830FCC6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55484"/>
              </p:ext>
            </p:extLst>
          </p:nvPr>
        </p:nvGraphicFramePr>
        <p:xfrm>
          <a:off x="800894" y="4056948"/>
          <a:ext cx="10311592" cy="1033200"/>
        </p:xfrm>
        <a:graphic>
          <a:graphicData uri="http://schemas.openxmlformats.org/drawingml/2006/table">
            <a:tbl>
              <a:tblPr/>
              <a:tblGrid>
                <a:gridCol w="74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3131829977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248507733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3094062645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844840739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3883516661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53726709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1284324871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2052902389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42729641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087557879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094178900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1892070816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1638887761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3058922010"/>
                    </a:ext>
                  </a:extLst>
                </a:gridCol>
              </a:tblGrid>
              <a:tr h="364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000’ $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Retail</a:t>
                      </a:r>
                    </a:p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Starcom Media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Digital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</a:t>
                      </a:r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Corp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Coupon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Shelf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Sampling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Shopper Program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3,691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1,912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918304-0519-4396-9E5E-F707BC2A2DE6}"/>
              </a:ext>
            </a:extLst>
          </p:cNvPr>
          <p:cNvSpPr txBox="1"/>
          <p:nvPr/>
        </p:nvSpPr>
        <p:spPr>
          <a:xfrm>
            <a:off x="3074986" y="1175095"/>
            <a:ext cx="6081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/>
              <a:t>Profit ROI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E758F-D93C-4B83-A206-C2E6D5D35937}"/>
              </a:ext>
            </a:extLst>
          </p:cNvPr>
          <p:cNvSpPr txBox="1"/>
          <p:nvPr/>
        </p:nvSpPr>
        <p:spPr>
          <a:xfrm>
            <a:off x="2828398" y="1488269"/>
            <a:ext cx="6480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/>
              <a:t>(Incremental Volume From Activity x Profit Margin) / Spend Behind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64342-7AD6-438B-9BE7-8915D75EC073}"/>
              </a:ext>
            </a:extLst>
          </p:cNvPr>
          <p:cNvSpPr txBox="1"/>
          <p:nvPr/>
        </p:nvSpPr>
        <p:spPr>
          <a:xfrm>
            <a:off x="3884044" y="3888552"/>
            <a:ext cx="112969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/>
              <a:t>Total Media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DCFCF-EF96-43EC-BBD2-815423F1738C}"/>
              </a:ext>
            </a:extLst>
          </p:cNvPr>
          <p:cNvSpPr txBox="1"/>
          <p:nvPr/>
        </p:nvSpPr>
        <p:spPr>
          <a:xfrm>
            <a:off x="8250836" y="3876675"/>
            <a:ext cx="16170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/>
              <a:t>Other Brand Building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49C186E-F7E4-3854-2F76-F58C6BBD89D1}"/>
              </a:ext>
            </a:extLst>
          </p:cNvPr>
          <p:cNvSpPr/>
          <p:nvPr/>
        </p:nvSpPr>
        <p:spPr>
          <a:xfrm rot="5400000">
            <a:off x="8794409" y="1398133"/>
            <a:ext cx="344046" cy="4572463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871A8566-B09F-3482-8A0A-E02F9BB458CF}"/>
              </a:ext>
            </a:extLst>
          </p:cNvPr>
          <p:cNvSpPr/>
          <p:nvPr/>
        </p:nvSpPr>
        <p:spPr>
          <a:xfrm rot="5400000">
            <a:off x="4285780" y="1461969"/>
            <a:ext cx="326218" cy="4462622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pic>
        <p:nvPicPr>
          <p:cNvPr id="18" name="Picture 17" descr="A picture containing text  Description automatically generated">
            <a:extLst>
              <a:ext uri="{FF2B5EF4-FFF2-40B4-BE49-F238E27FC236}">
                <a16:creationId xmlns:a16="http://schemas.microsoft.com/office/drawing/2014/main" id="{1663CFAA-59AF-9A4E-EBD3-88BFF0D17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" y="1529376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262B3E-A1E3-48EC-AE88-2F905424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348" y="354889"/>
            <a:ext cx="9647935" cy="786384"/>
          </a:xfrm>
        </p:spPr>
        <p:txBody>
          <a:bodyPr>
            <a:noAutofit/>
          </a:bodyPr>
          <a:lstStyle/>
          <a:p>
            <a:r>
              <a:rPr lang="en-CA" sz="2000" u="sng" dirty="0"/>
              <a:t>Brand building:</a:t>
            </a:r>
            <a:r>
              <a:rPr lang="en-CA" sz="2000" dirty="0"/>
              <a:t> Total media and Starcom media  ROI remains flat with flat profit, only Tv increases and other Starcom media tactics still declines.</a:t>
            </a:r>
            <a:br>
              <a:rPr lang="en-CA" sz="2000" dirty="0"/>
            </a:br>
            <a:r>
              <a:rPr lang="en-CA" sz="2000" dirty="0"/>
              <a:t>Other brand building – Corporate promo, Coupon and POS ROIs would improved with flat profit </a:t>
            </a:r>
            <a:endParaRPr lang="en-IN" sz="2000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5DE10-54BD-4DC1-A591-3D58FE0F5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613C1D-27D0-630B-F4D9-00CB5DC9FD0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Note: </a:t>
            </a:r>
          </a:p>
          <a:p>
            <a:r>
              <a:rPr lang="en-US" dirty="0"/>
              <a:t>Profit Margin Marketing 2020, 2021 = 3.14 $/kg, 3.17 $/kg | Profit Margin Trade 2020, 2021 = 6.50 $/kg, 6.37 $/kg</a:t>
            </a:r>
          </a:p>
          <a:p>
            <a:r>
              <a:rPr lang="en-US" sz="1050" i="1" dirty="0"/>
              <a:t>Total Media includes TV, Digital Video, Digital Display, Social, Search, </a:t>
            </a:r>
            <a:r>
              <a:rPr lang="en-US" i="1" dirty="0"/>
              <a:t>OOH</a:t>
            </a:r>
            <a:r>
              <a:rPr lang="en-US" sz="1050" i="1" dirty="0"/>
              <a:t>,  production, Retail</a:t>
            </a:r>
          </a:p>
          <a:p>
            <a:r>
              <a:rPr lang="en-US" i="1" dirty="0"/>
              <a:t>Brand-Building includes Total media, </a:t>
            </a:r>
            <a:r>
              <a:rPr lang="en-US" sz="1050" i="1" dirty="0"/>
              <a:t>Corporate Promo, Coupon, POS, PR, shelf Media &amp; Sponsorship Fees, </a:t>
            </a:r>
            <a:r>
              <a:rPr lang="en-US" sz="1050" i="1" dirty="0" err="1"/>
              <a:t>production,Retail</a:t>
            </a:r>
            <a:endParaRPr lang="en-US" sz="1050" i="1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16C0AFD-659E-4A8C-B2C4-9CA67942C2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879242"/>
              </p:ext>
            </p:extLst>
          </p:nvPr>
        </p:nvGraphicFramePr>
        <p:xfrm>
          <a:off x="840861" y="2067587"/>
          <a:ext cx="10661539" cy="1809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918304-0519-4396-9E5E-F707BC2A2DE6}"/>
              </a:ext>
            </a:extLst>
          </p:cNvPr>
          <p:cNvSpPr txBox="1"/>
          <p:nvPr/>
        </p:nvSpPr>
        <p:spPr>
          <a:xfrm>
            <a:off x="3074986" y="1274635"/>
            <a:ext cx="6081712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1600" b="1"/>
              <a:t>Profit ROI </a:t>
            </a:r>
            <a:r>
              <a:rPr lang="en-IN" sz="1600" b="1">
                <a:ea typeface="+mn-lt"/>
                <a:cs typeface="+mn-lt"/>
              </a:rPr>
              <a:t>– FLAT PROFIT SCENARIO</a:t>
            </a:r>
            <a:endParaRPr lang="en-IN" sz="1600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E758F-D93C-4B83-A206-C2E6D5D35937}"/>
              </a:ext>
            </a:extLst>
          </p:cNvPr>
          <p:cNvSpPr txBox="1"/>
          <p:nvPr/>
        </p:nvSpPr>
        <p:spPr>
          <a:xfrm>
            <a:off x="3074986" y="1488269"/>
            <a:ext cx="6480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/>
              <a:t>(Incremental Volume From Activity x Profit Margin) / Spend Behind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64342-7AD6-438B-9BE7-8915D75EC073}"/>
              </a:ext>
            </a:extLst>
          </p:cNvPr>
          <p:cNvSpPr txBox="1"/>
          <p:nvPr/>
        </p:nvSpPr>
        <p:spPr>
          <a:xfrm>
            <a:off x="3973247" y="3901514"/>
            <a:ext cx="112969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/>
              <a:t>Total Media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2836D41-1D32-49B0-AB3A-E9DA30D16BDB}"/>
              </a:ext>
            </a:extLst>
          </p:cNvPr>
          <p:cNvSpPr/>
          <p:nvPr/>
        </p:nvSpPr>
        <p:spPr>
          <a:xfrm rot="5400000">
            <a:off x="8794573" y="1436069"/>
            <a:ext cx="344046" cy="4496593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9DCFCF-EF96-43EC-BBD2-815423F1738C}"/>
              </a:ext>
            </a:extLst>
          </p:cNvPr>
          <p:cNvSpPr txBox="1"/>
          <p:nvPr/>
        </p:nvSpPr>
        <p:spPr>
          <a:xfrm>
            <a:off x="8214188" y="3901514"/>
            <a:ext cx="161703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A" sz="1000" dirty="0"/>
              <a:t>Other Brand Building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2F31174-C5C7-4BF1-A4B6-8DA8F3F18707}"/>
              </a:ext>
            </a:extLst>
          </p:cNvPr>
          <p:cNvSpPr/>
          <p:nvPr/>
        </p:nvSpPr>
        <p:spPr>
          <a:xfrm rot="5400000">
            <a:off x="4305294" y="1428754"/>
            <a:ext cx="329418" cy="4496594"/>
          </a:xfrm>
          <a:prstGeom prst="rightBrac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766740-C10D-11D2-FDDA-51D8F2BE5117}"/>
              </a:ext>
            </a:extLst>
          </p:cNvPr>
          <p:cNvGraphicFramePr>
            <a:graphicFrameLocks noGrp="1"/>
          </p:cNvGraphicFramePr>
          <p:nvPr/>
        </p:nvGraphicFramePr>
        <p:xfrm>
          <a:off x="9586119" y="5181600"/>
          <a:ext cx="1838326" cy="133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1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Media Profit (Benchmark)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17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Media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$0.64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168700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TV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$0.56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306329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OLV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$0.64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605800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OLM/Display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u="none" strike="noStrike">
                          <a:effectLst/>
                          <a:latin typeface="+mn-lt"/>
                        </a:rPr>
                        <a:t>$0.76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883741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OOH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$0.51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071486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Search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$0.73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770093"/>
                  </a:ext>
                </a:extLst>
              </a:tr>
              <a:tr h="1674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Social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$0.52</a:t>
                      </a:r>
                    </a:p>
                  </a:txBody>
                  <a:tcPr marL="3810" marR="3810" marT="381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27661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28B0D93-F5C7-E232-BE18-A8B308077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287554"/>
              </p:ext>
            </p:extLst>
          </p:nvPr>
        </p:nvGraphicFramePr>
        <p:xfrm>
          <a:off x="903301" y="4088646"/>
          <a:ext cx="10311592" cy="1033200"/>
        </p:xfrm>
        <a:graphic>
          <a:graphicData uri="http://schemas.openxmlformats.org/drawingml/2006/table">
            <a:tbl>
              <a:tblPr/>
              <a:tblGrid>
                <a:gridCol w="74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3131829977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248507733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3094062645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844840739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3883516661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53726709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1284324871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2052902389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42729641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087557879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4094178900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1892070816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1638887761"/>
                    </a:ext>
                  </a:extLst>
                </a:gridCol>
                <a:gridCol w="637625">
                  <a:extLst>
                    <a:ext uri="{9D8B030D-6E8A-4147-A177-3AD203B41FA5}">
                      <a16:colId xmlns:a16="http://schemas.microsoft.com/office/drawing/2014/main" val="3058922010"/>
                    </a:ext>
                  </a:extLst>
                </a:gridCol>
              </a:tblGrid>
              <a:tr h="3643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000’ $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Retail</a:t>
                      </a:r>
                    </a:p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Starcom Media</a:t>
                      </a:r>
                      <a:endParaRPr lang="en-GB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Digital Video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</a:t>
                      </a:r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Social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Search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Corp Promo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Coupon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Shelf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Sampling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Shopper Program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3,691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3,653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2021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3,176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1,912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42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2099401-939A-4B7E-A17E-B8BC3E46A02B}"/>
              </a:ext>
            </a:extLst>
          </p:cNvPr>
          <p:cNvSpPr/>
          <p:nvPr/>
        </p:nvSpPr>
        <p:spPr bwMode="ltGray">
          <a:xfrm>
            <a:off x="52779" y="1"/>
            <a:ext cx="3783927" cy="3431483"/>
          </a:xfrm>
          <a:custGeom>
            <a:avLst/>
            <a:gdLst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66699"/>
              <a:gd name="connsiteY0" fmla="*/ 2594309 h 2594309"/>
              <a:gd name="connsiteX1" fmla="*/ 0 w 3066699"/>
              <a:gd name="connsiteY1" fmla="*/ 3509 h 2594309"/>
              <a:gd name="connsiteX2" fmla="*/ 3066699 w 3066699"/>
              <a:gd name="connsiteY2" fmla="*/ 0 h 2594309"/>
              <a:gd name="connsiteX3" fmla="*/ 19050 w 3066699"/>
              <a:gd name="connsiteY3" fmla="*/ 2594309 h 2594309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6988 w 3082686"/>
              <a:gd name="connsiteY0" fmla="*/ 2585661 h 2585661"/>
              <a:gd name="connsiteX1" fmla="*/ 467 w 3082686"/>
              <a:gd name="connsiteY1" fmla="*/ 3509 h 2585661"/>
              <a:gd name="connsiteX2" fmla="*/ 3082686 w 3082686"/>
              <a:gd name="connsiteY2" fmla="*/ 0 h 2585661"/>
              <a:gd name="connsiteX3" fmla="*/ 6988 w 3082686"/>
              <a:gd name="connsiteY3" fmla="*/ 2585661 h 258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686" h="2585661">
                <a:moveTo>
                  <a:pt x="6988" y="2585661"/>
                </a:moveTo>
                <a:cubicBezTo>
                  <a:pt x="9988" y="1724944"/>
                  <a:pt x="-2533" y="864226"/>
                  <a:pt x="467" y="3509"/>
                </a:cubicBezTo>
                <a:lnTo>
                  <a:pt x="3082686" y="0"/>
                </a:lnTo>
                <a:cubicBezTo>
                  <a:pt x="2000383" y="495630"/>
                  <a:pt x="972879" y="1391974"/>
                  <a:pt x="6988" y="2585661"/>
                </a:cubicBezTo>
                <a:close/>
              </a:path>
            </a:pathLst>
          </a:custGeom>
          <a:solidFill>
            <a:srgbClr val="B51A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F4C6D-396C-4656-8564-D1461D1462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79" y="494676"/>
            <a:ext cx="1765008" cy="641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8155E-C776-4AF4-AC92-3B821A292128}"/>
              </a:ext>
            </a:extLst>
          </p:cNvPr>
          <p:cNvSpPr txBox="1"/>
          <p:nvPr/>
        </p:nvSpPr>
        <p:spPr>
          <a:xfrm>
            <a:off x="759440" y="2875003"/>
            <a:ext cx="114160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>
                <a:solidFill>
                  <a:schemeClr val="accent1"/>
                </a:solidFill>
              </a:rPr>
              <a:t>Media Tactics: ROI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BBDE7-E828-4CCD-B138-1EE5019110C3}"/>
              </a:ext>
            </a:extLst>
          </p:cNvPr>
          <p:cNvCxnSpPr>
            <a:cxnSpLocks/>
          </p:cNvCxnSpPr>
          <p:nvPr/>
        </p:nvCxnSpPr>
        <p:spPr>
          <a:xfrm>
            <a:off x="759441" y="4116348"/>
            <a:ext cx="1710813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  Description automatically generated">
            <a:extLst>
              <a:ext uri="{FF2B5EF4-FFF2-40B4-BE49-F238E27FC236}">
                <a16:creationId xmlns:a16="http://schemas.microsoft.com/office/drawing/2014/main" id="{B2DF173D-5A49-E70A-760D-356594DF8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868" y="3890665"/>
            <a:ext cx="2345187" cy="300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5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2422-B183-412C-B593-5CD2965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62" y="-2357"/>
            <a:ext cx="8918893" cy="786384"/>
          </a:xfrm>
        </p:spPr>
        <p:txBody>
          <a:bodyPr/>
          <a:lstStyle/>
          <a:p>
            <a:r>
              <a:rPr lang="en-IN" dirty="0"/>
              <a:t>SPK: Key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34440-1D35-488E-BC78-4295A8380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IN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3280A-A12B-4048-A267-7A503BDD3AF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0211" y="771627"/>
            <a:ext cx="11156177" cy="5319930"/>
          </a:xfrm>
        </p:spPr>
        <p:txBody>
          <a:bodyPr anchor="t"/>
          <a:lstStyle/>
          <a:p>
            <a:pPr marL="0" lvl="1" indent="0" algn="just">
              <a:buNone/>
            </a:pPr>
            <a:r>
              <a:rPr lang="en-US" b="1" u="sng" dirty="0"/>
              <a:t>RKSB Total ROI:</a:t>
            </a:r>
            <a:r>
              <a:rPr lang="en-US" b="1" dirty="0"/>
              <a:t> $0.38 (-$0.08)</a:t>
            </a:r>
            <a:endParaRPr lang="en-US" dirty="0"/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Relatively low return may correlate to new brand launch – </a:t>
            </a:r>
            <a:r>
              <a:rPr lang="en-US" dirty="0">
                <a:ea typeface="+mn-lt"/>
                <a:cs typeface="+mn-lt"/>
              </a:rPr>
              <a:t>scaling awareness &amp; size</a:t>
            </a:r>
            <a:endParaRPr lang="en-US" b="1" dirty="0">
              <a:ea typeface="+mn-lt"/>
              <a:cs typeface="+mn-lt"/>
            </a:endParaRPr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r>
              <a:rPr lang="en-US" b="1" dirty="0"/>
              <a:t>Profit a key influence on ROI contraction</a:t>
            </a:r>
            <a:r>
              <a:rPr lang="en-US" dirty="0"/>
              <a:t> -- if profit/kg held flat to 2020 Total ROI would be flat (@ $0.46)</a:t>
            </a:r>
            <a:endParaRPr lang="en-US" b="1" dirty="0"/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endParaRPr lang="en-US" b="1" dirty="0">
              <a:sym typeface="Wingdings" panose="05000000000000000000" pitchFamily="2" charset="2"/>
            </a:endParaRPr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Brand Building ROI declined (-$0.09) to $0.27 </a:t>
            </a:r>
            <a:r>
              <a:rPr lang="en-US" dirty="0">
                <a:sym typeface="Wingdings" panose="05000000000000000000" pitchFamily="2" charset="2"/>
              </a:rPr>
              <a:t>of which </a:t>
            </a:r>
            <a:r>
              <a:rPr lang="en-US" b="1" dirty="0">
                <a:sym typeface="Wingdings" panose="05000000000000000000" pitchFamily="2" charset="2"/>
              </a:rPr>
              <a:t>Starcom Media ROI declined ($-0.09) to $0.19 </a:t>
            </a:r>
            <a:endParaRPr lang="en-US" dirty="0"/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Media ROI contraction driven by: Weaker profit and effectiveness (OLV) offsetting CPM improvement (driven by OLV)</a:t>
            </a:r>
            <a:endParaRPr lang="en-US" dirty="0"/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ROI decreased for all repeating media tactics</a:t>
            </a:r>
            <a:r>
              <a:rPr lang="en-US" dirty="0">
                <a:sym typeface="Wingdings" panose="05000000000000000000" pitchFamily="2" charset="2"/>
              </a:rPr>
              <a:t> – trend would be same at flat profit (excl. Search which would have increased)</a:t>
            </a:r>
            <a:endParaRPr lang="en-US" dirty="0"/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Other Brand Building: </a:t>
            </a:r>
            <a:r>
              <a:rPr lang="en-US" dirty="0">
                <a:sym typeface="Wingdings" panose="05000000000000000000" pitchFamily="2" charset="2"/>
              </a:rPr>
              <a:t>Several repeating tactics</a:t>
            </a:r>
            <a:r>
              <a:rPr lang="en-CA" dirty="0"/>
              <a:t> grew ROI (Shelf Media, Shopper Programs)</a:t>
            </a:r>
            <a:endParaRPr lang="en-US" dirty="0"/>
          </a:p>
          <a:p>
            <a:pPr marL="179070" lvl="1" indent="-179070" algn="just"/>
            <a:endParaRPr lang="en-US" b="1" dirty="0"/>
          </a:p>
        </p:txBody>
      </p:sp>
      <p:pic>
        <p:nvPicPr>
          <p:cNvPr id="4" name="Picture 5" descr="Chart, waterfall chart  Description automatically generated">
            <a:extLst>
              <a:ext uri="{FF2B5EF4-FFF2-40B4-BE49-F238E27FC236}">
                <a16:creationId xmlns:a16="http://schemas.microsoft.com/office/drawing/2014/main" id="{1729DBDE-E8F2-3C2F-9960-CD41E1C2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71" y="3070706"/>
            <a:ext cx="3404884" cy="2168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FABAB-DF94-249F-D208-7345E8777BAC}"/>
              </a:ext>
            </a:extLst>
          </p:cNvPr>
          <p:cNvSpPr txBox="1"/>
          <p:nvPr/>
        </p:nvSpPr>
        <p:spPr>
          <a:xfrm>
            <a:off x="3054033" y="5166241"/>
            <a:ext cx="2743199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Flat profit: $0.28 2020 to $0.26 2021</a:t>
            </a:r>
          </a:p>
        </p:txBody>
      </p:sp>
      <p:pic>
        <p:nvPicPr>
          <p:cNvPr id="8" name="Picture 7" descr="A picture containing text  Description automatically generated">
            <a:extLst>
              <a:ext uri="{FF2B5EF4-FFF2-40B4-BE49-F238E27FC236}">
                <a16:creationId xmlns:a16="http://schemas.microsoft.com/office/drawing/2014/main" id="{C93D4EB0-EF64-65BD-6F8C-A8A9E5B84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17" y="1529376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3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2422-B183-412C-B593-5CD2965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62" y="-2357"/>
            <a:ext cx="8918893" cy="786384"/>
          </a:xfrm>
        </p:spPr>
        <p:txBody>
          <a:bodyPr/>
          <a:lstStyle/>
          <a:p>
            <a:r>
              <a:rPr lang="en-IN" dirty="0"/>
              <a:t>SPK: Key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34440-1D35-488E-BC78-4295A8380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IN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3280A-A12B-4048-A267-7A503BDD3AF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0211" y="771627"/>
            <a:ext cx="11156177" cy="5319930"/>
          </a:xfrm>
        </p:spPr>
        <p:txBody>
          <a:bodyPr anchor="t"/>
          <a:lstStyle/>
          <a:p>
            <a:pPr marL="0" lvl="1" indent="0" algn="just">
              <a:buNone/>
            </a:pPr>
            <a:r>
              <a:rPr lang="en-US" b="1" u="sng" dirty="0"/>
              <a:t>SPK Total ROI:</a:t>
            </a:r>
            <a:r>
              <a:rPr lang="en-US" b="1" dirty="0"/>
              <a:t> $0.38 (-$0.08)</a:t>
            </a:r>
            <a:endParaRPr lang="en-US" dirty="0"/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Relatively low return may correlate to new brand launch – </a:t>
            </a:r>
            <a:r>
              <a:rPr lang="en-US" dirty="0">
                <a:ea typeface="+mn-lt"/>
                <a:cs typeface="+mn-lt"/>
              </a:rPr>
              <a:t>scaling awareness &amp; size</a:t>
            </a:r>
            <a:endParaRPr lang="en-US" b="1" dirty="0">
              <a:ea typeface="+mn-lt"/>
              <a:cs typeface="+mn-lt"/>
            </a:endParaRPr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r>
              <a:rPr lang="en-US" b="1" dirty="0"/>
              <a:t>Profit a key influence on ROI contraction</a:t>
            </a:r>
            <a:r>
              <a:rPr lang="en-US" dirty="0"/>
              <a:t> -- if profit/kg held flat to 2020 Total ROI would be flat (@ $0.46)</a:t>
            </a:r>
            <a:endParaRPr lang="en-US" b="1" dirty="0"/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endParaRPr lang="en-US" b="1" dirty="0">
              <a:sym typeface="Wingdings" panose="05000000000000000000" pitchFamily="2" charset="2"/>
            </a:endParaRPr>
          </a:p>
          <a:p>
            <a:pPr marL="356235" lvl="2" indent="-179070" algn="just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Brand Building ROI declined (-$0.09) to $0.27 </a:t>
            </a:r>
            <a:r>
              <a:rPr lang="en-US" dirty="0">
                <a:sym typeface="Wingdings" panose="05000000000000000000" pitchFamily="2" charset="2"/>
              </a:rPr>
              <a:t>of which </a:t>
            </a:r>
            <a:r>
              <a:rPr lang="en-US" b="1" dirty="0">
                <a:sym typeface="Wingdings" panose="05000000000000000000" pitchFamily="2" charset="2"/>
              </a:rPr>
              <a:t>Starcom Media ROI declined ($-0.09) to $0.19 </a:t>
            </a:r>
            <a:endParaRPr lang="en-US" dirty="0"/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Media ROI contraction driven by: Weaker profit and effectiveness (OLV) offsetting CPM improvement (driven by OLV)</a:t>
            </a:r>
            <a:endParaRPr lang="en-US" dirty="0"/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356235" lvl="2" indent="-179070" algn="just"/>
            <a:endParaRPr lang="en-US" dirty="0">
              <a:solidFill>
                <a:srgbClr val="FF0000"/>
              </a:solidFill>
            </a:endParaRPr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ROI decreased for all repeating media tactics</a:t>
            </a:r>
            <a:r>
              <a:rPr lang="en-US" dirty="0">
                <a:sym typeface="Wingdings" panose="05000000000000000000" pitchFamily="2" charset="2"/>
              </a:rPr>
              <a:t> – trend would be same at flat profit (excl. Search which would have increased)</a:t>
            </a:r>
            <a:endParaRPr lang="en-US" dirty="0"/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marL="534035" lvl="3" indent="-179070" algn="just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Other Brand Building: </a:t>
            </a:r>
            <a:r>
              <a:rPr lang="en-US" dirty="0">
                <a:sym typeface="Wingdings" panose="05000000000000000000" pitchFamily="2" charset="2"/>
              </a:rPr>
              <a:t>Several repeating tactics</a:t>
            </a:r>
            <a:r>
              <a:rPr lang="en-CA" dirty="0"/>
              <a:t> grew ROI (Shelf Media, Shopper Programs)</a:t>
            </a:r>
            <a:endParaRPr lang="en-US" dirty="0"/>
          </a:p>
          <a:p>
            <a:pPr marL="179070" lvl="1" indent="-179070" algn="just"/>
            <a:endParaRPr lang="en-US" b="1" dirty="0"/>
          </a:p>
        </p:txBody>
      </p:sp>
      <p:pic>
        <p:nvPicPr>
          <p:cNvPr id="4" name="Picture 5" descr="Chart, waterfall chart  Description automatically generated">
            <a:extLst>
              <a:ext uri="{FF2B5EF4-FFF2-40B4-BE49-F238E27FC236}">
                <a16:creationId xmlns:a16="http://schemas.microsoft.com/office/drawing/2014/main" id="{1729DBDE-E8F2-3C2F-9960-CD41E1C2E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71" y="3070706"/>
            <a:ext cx="3404884" cy="2168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FABAB-DF94-249F-D208-7345E8777BAC}"/>
              </a:ext>
            </a:extLst>
          </p:cNvPr>
          <p:cNvSpPr txBox="1"/>
          <p:nvPr/>
        </p:nvSpPr>
        <p:spPr>
          <a:xfrm>
            <a:off x="3054033" y="5166241"/>
            <a:ext cx="2743199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Flat profit: $0.28 2020 to $0.26 2021</a:t>
            </a:r>
          </a:p>
        </p:txBody>
      </p:sp>
      <p:pic>
        <p:nvPicPr>
          <p:cNvPr id="8" name="Picture 7" descr="A picture containing text  Description automatically generated">
            <a:extLst>
              <a:ext uri="{FF2B5EF4-FFF2-40B4-BE49-F238E27FC236}">
                <a16:creationId xmlns:a16="http://schemas.microsoft.com/office/drawing/2014/main" id="{5D4F46AB-AFC6-FD7B-2C89-732E8B5A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2" y="1529376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2422-B183-412C-B593-5CD29657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SPK: Key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34440-1D35-488E-BC78-4295A8380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IN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3280A-A12B-4048-A267-7A503BDD3AF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0862" y="1040230"/>
            <a:ext cx="10538498" cy="4389120"/>
          </a:xfrm>
        </p:spPr>
        <p:txBody>
          <a:bodyPr anchor="t"/>
          <a:lstStyle/>
          <a:p>
            <a:pPr marL="179070" lvl="1" indent="-179070" algn="just"/>
            <a:r>
              <a:rPr lang="en-US" b="1">
                <a:latin typeface="Arial"/>
                <a:cs typeface="Arial"/>
              </a:rPr>
              <a:t>Trade ROI declined (-$0.06 to $0.45)</a:t>
            </a:r>
            <a:r>
              <a:rPr lang="en-US">
                <a:latin typeface="Arial"/>
                <a:cs typeface="Arial"/>
              </a:rPr>
              <a:t> - if profit held flat to 2020, trade would have also been flat ($0.52/+$0.01)</a:t>
            </a:r>
            <a:endParaRPr lang="en-US" b="1"/>
          </a:p>
          <a:p>
            <a:pPr marL="179070" lvl="1" indent="-179070" algn="just"/>
            <a:endParaRPr lang="en-US" b="1">
              <a:solidFill>
                <a:srgbClr val="C00000"/>
              </a:solidFill>
            </a:endParaRPr>
          </a:p>
          <a:p>
            <a:pPr marL="179070" lvl="1" indent="-179070" algn="just"/>
            <a:r>
              <a:rPr lang="en-US" b="1">
                <a:latin typeface="Arial"/>
                <a:cs typeface="Arial"/>
              </a:rPr>
              <a:t>2021 investment (excl. production) increased +59% in 2020</a:t>
            </a:r>
          </a:p>
          <a:p>
            <a:pPr marL="356235" lvl="2" indent="-179070" algn="just"/>
            <a:r>
              <a:rPr lang="en-US">
                <a:latin typeface="Arial"/>
                <a:cs typeface="Arial"/>
              </a:rPr>
              <a:t>Driven by trade (+68%) and brand building (+45%; within which media grew +37%)</a:t>
            </a:r>
            <a:endParaRPr lang="en-US"/>
          </a:p>
          <a:p>
            <a:pPr marL="179070" lvl="1" indent="-179070" algn="just"/>
            <a:endParaRPr lang="en-US" b="1">
              <a:solidFill>
                <a:srgbClr val="C00000"/>
              </a:solidFill>
            </a:endParaRPr>
          </a:p>
          <a:p>
            <a:pPr marL="179070" lvl="1" indent="-179070" algn="just"/>
            <a:r>
              <a:rPr lang="en-US" b="1"/>
              <a:t>Strong consumption growth in Year 2 of Brand launch -- Nielsen measured channel tonnage volume +47%</a:t>
            </a:r>
          </a:p>
          <a:p>
            <a:pPr marL="356235" lvl="2" indent="-179070" algn="just"/>
            <a:r>
              <a:rPr lang="en-US"/>
              <a:t>Driven by trade, distribution, price/kg, and some key marketing tactics to a lesser degree (e.g. OLV, shopper)</a:t>
            </a:r>
          </a:p>
        </p:txBody>
      </p:sp>
      <p:pic>
        <p:nvPicPr>
          <p:cNvPr id="7" name="Picture 6" descr="A picture containing text  Description automatically generated">
            <a:extLst>
              <a:ext uri="{FF2B5EF4-FFF2-40B4-BE49-F238E27FC236}">
                <a16:creationId xmlns:a16="http://schemas.microsoft.com/office/drawing/2014/main" id="{B4980BE6-2C21-FC74-7FDE-6FE710B0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" y="1529376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2099401-939A-4B7E-A17E-B8BC3E46A02B}"/>
              </a:ext>
            </a:extLst>
          </p:cNvPr>
          <p:cNvSpPr/>
          <p:nvPr/>
        </p:nvSpPr>
        <p:spPr bwMode="ltGray">
          <a:xfrm>
            <a:off x="52779" y="1"/>
            <a:ext cx="3783927" cy="3431483"/>
          </a:xfrm>
          <a:custGeom>
            <a:avLst/>
            <a:gdLst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2"/>
              <a:gd name="connsiteY0" fmla="*/ 2628900 h 2628900"/>
              <a:gd name="connsiteX1" fmla="*/ 0 w 3048002"/>
              <a:gd name="connsiteY1" fmla="*/ 38100 h 2628900"/>
              <a:gd name="connsiteX2" fmla="*/ 3048000 w 3048002"/>
              <a:gd name="connsiteY2" fmla="*/ 0 h 2628900"/>
              <a:gd name="connsiteX3" fmla="*/ 19050 w 3048002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48000"/>
              <a:gd name="connsiteY0" fmla="*/ 2628900 h 2628900"/>
              <a:gd name="connsiteX1" fmla="*/ 0 w 3048000"/>
              <a:gd name="connsiteY1" fmla="*/ 38100 h 2628900"/>
              <a:gd name="connsiteX2" fmla="*/ 3048000 w 3048000"/>
              <a:gd name="connsiteY2" fmla="*/ 0 h 2628900"/>
              <a:gd name="connsiteX3" fmla="*/ 19050 w 3048000"/>
              <a:gd name="connsiteY3" fmla="*/ 2628900 h 2628900"/>
              <a:gd name="connsiteX0" fmla="*/ 19050 w 3066699"/>
              <a:gd name="connsiteY0" fmla="*/ 2594309 h 2594309"/>
              <a:gd name="connsiteX1" fmla="*/ 0 w 3066699"/>
              <a:gd name="connsiteY1" fmla="*/ 3509 h 2594309"/>
              <a:gd name="connsiteX2" fmla="*/ 3066699 w 3066699"/>
              <a:gd name="connsiteY2" fmla="*/ 0 h 2594309"/>
              <a:gd name="connsiteX3" fmla="*/ 19050 w 3066699"/>
              <a:gd name="connsiteY3" fmla="*/ 2594309 h 2594309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0 w 3075698"/>
              <a:gd name="connsiteY0" fmla="*/ 2585661 h 2585661"/>
              <a:gd name="connsiteX1" fmla="*/ 8999 w 3075698"/>
              <a:gd name="connsiteY1" fmla="*/ 3509 h 2585661"/>
              <a:gd name="connsiteX2" fmla="*/ 3075698 w 3075698"/>
              <a:gd name="connsiteY2" fmla="*/ 0 h 2585661"/>
              <a:gd name="connsiteX3" fmla="*/ 0 w 3075698"/>
              <a:gd name="connsiteY3" fmla="*/ 2585661 h 2585661"/>
              <a:gd name="connsiteX0" fmla="*/ 6988 w 3082686"/>
              <a:gd name="connsiteY0" fmla="*/ 2585661 h 2585661"/>
              <a:gd name="connsiteX1" fmla="*/ 467 w 3082686"/>
              <a:gd name="connsiteY1" fmla="*/ 3509 h 2585661"/>
              <a:gd name="connsiteX2" fmla="*/ 3082686 w 3082686"/>
              <a:gd name="connsiteY2" fmla="*/ 0 h 2585661"/>
              <a:gd name="connsiteX3" fmla="*/ 6988 w 3082686"/>
              <a:gd name="connsiteY3" fmla="*/ 2585661 h 258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2686" h="2585661">
                <a:moveTo>
                  <a:pt x="6988" y="2585661"/>
                </a:moveTo>
                <a:cubicBezTo>
                  <a:pt x="9988" y="1724944"/>
                  <a:pt x="-2533" y="864226"/>
                  <a:pt x="467" y="3509"/>
                </a:cubicBezTo>
                <a:lnTo>
                  <a:pt x="3082686" y="0"/>
                </a:lnTo>
                <a:cubicBezTo>
                  <a:pt x="2000383" y="495630"/>
                  <a:pt x="972879" y="1391974"/>
                  <a:pt x="6988" y="2585661"/>
                </a:cubicBezTo>
                <a:close/>
              </a:path>
            </a:pathLst>
          </a:custGeom>
          <a:solidFill>
            <a:srgbClr val="B51A4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F4C6D-396C-4656-8564-D1461D1462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679" y="494676"/>
            <a:ext cx="1765008" cy="641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C8155E-C776-4AF4-AC92-3B821A292128}"/>
              </a:ext>
            </a:extLst>
          </p:cNvPr>
          <p:cNvSpPr txBox="1"/>
          <p:nvPr/>
        </p:nvSpPr>
        <p:spPr>
          <a:xfrm>
            <a:off x="759440" y="2875003"/>
            <a:ext cx="114160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>
                <a:solidFill>
                  <a:schemeClr val="accent1"/>
                </a:solidFill>
              </a:rPr>
              <a:t>Spend &amp; Sales Summary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BBDE7-E828-4CCD-B138-1EE5019110C3}"/>
              </a:ext>
            </a:extLst>
          </p:cNvPr>
          <p:cNvCxnSpPr>
            <a:cxnSpLocks/>
          </p:cNvCxnSpPr>
          <p:nvPr/>
        </p:nvCxnSpPr>
        <p:spPr>
          <a:xfrm>
            <a:off x="759441" y="4116348"/>
            <a:ext cx="1710813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text  Description automatically generated">
            <a:extLst>
              <a:ext uri="{FF2B5EF4-FFF2-40B4-BE49-F238E27FC236}">
                <a16:creationId xmlns:a16="http://schemas.microsoft.com/office/drawing/2014/main" id="{63B260E0-7477-C409-BE9B-73AF781FC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0849" y="2559189"/>
            <a:ext cx="2943342" cy="433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D4FEA-74D1-E7E0-0AFE-8DE8727EE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8DE04-C26E-4FBD-5E49-A095AB1454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0862" y="5863771"/>
            <a:ext cx="10821707" cy="660854"/>
          </a:xfrm>
        </p:spPr>
        <p:txBody>
          <a:bodyPr anchor="t"/>
          <a:lstStyle/>
          <a:p>
            <a:pPr>
              <a:spcBef>
                <a:spcPts val="300"/>
              </a:spcBef>
            </a:pPr>
            <a:r>
              <a:rPr lang="en-IN" sz="1000"/>
              <a:t>Total Brand-Building spend includes all media, Retailer and other spend minus Trade</a:t>
            </a:r>
          </a:p>
          <a:p>
            <a:pPr>
              <a:spcBef>
                <a:spcPts val="300"/>
              </a:spcBef>
            </a:pPr>
            <a:r>
              <a:rPr lang="en-IN" sz="1000"/>
              <a:t>Brand-Building – TV, Digital Video, Digital Display, Social, Search, OOH, Corporate Promo, Coupon, POS, PR, shelf Media, Sample, Retailer</a:t>
            </a:r>
          </a:p>
          <a:p>
            <a:pPr>
              <a:spcBef>
                <a:spcPts val="300"/>
              </a:spcBef>
            </a:pPr>
            <a:r>
              <a:rPr lang="en-IN" sz="1000"/>
              <a:t>Production cost included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D43830-911F-A307-B508-772DFFCE9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913340"/>
              </p:ext>
            </p:extLst>
          </p:nvPr>
        </p:nvGraphicFramePr>
        <p:xfrm>
          <a:off x="2236939" y="2053720"/>
          <a:ext cx="8037439" cy="3913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872733-8041-4BC2-9962-B6D70856194B}"/>
              </a:ext>
            </a:extLst>
          </p:cNvPr>
          <p:cNvSpPr txBox="1"/>
          <p:nvPr/>
        </p:nvSpPr>
        <p:spPr>
          <a:xfrm>
            <a:off x="4447141" y="1751390"/>
            <a:ext cx="1043928" cy="46269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/>
              <a:t>20.0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52932-9A3D-6AE2-830B-62F5C3ECE52A}"/>
              </a:ext>
            </a:extLst>
          </p:cNvPr>
          <p:cNvSpPr txBox="1"/>
          <p:nvPr/>
        </p:nvSpPr>
        <p:spPr>
          <a:xfrm>
            <a:off x="7051095" y="1751390"/>
            <a:ext cx="1043928" cy="46269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/>
              <a:t>16.8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5C6EBC-6B02-6489-1BA8-6A9631148BF9}"/>
              </a:ext>
            </a:extLst>
          </p:cNvPr>
          <p:cNvCxnSpPr>
            <a:cxnSpLocks/>
          </p:cNvCxnSpPr>
          <p:nvPr/>
        </p:nvCxnSpPr>
        <p:spPr>
          <a:xfrm flipH="1">
            <a:off x="3972025" y="2925405"/>
            <a:ext cx="4695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C4ACC-2102-DF9B-8E78-D5CFDD89D27D}"/>
              </a:ext>
            </a:extLst>
          </p:cNvPr>
          <p:cNvSpPr/>
          <p:nvPr/>
        </p:nvSpPr>
        <p:spPr bwMode="ltGray">
          <a:xfrm>
            <a:off x="1836053" y="2706744"/>
            <a:ext cx="2082065" cy="43732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solidFill>
                  <a:schemeClr val="accent1"/>
                </a:solidFill>
              </a:rPr>
              <a:t>Starcom Media 2020</a:t>
            </a:r>
          </a:p>
          <a:p>
            <a:pPr algn="ctr"/>
            <a:r>
              <a:rPr lang="en-IN" sz="1400" b="1" dirty="0">
                <a:solidFill>
                  <a:schemeClr val="accent1"/>
                </a:solidFill>
              </a:rPr>
              <a:t>$4.0 MM &amp; Retailer Media $0.02 MM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6BE3C-E0A1-182D-B696-B1F8ECBEBBC3}"/>
              </a:ext>
            </a:extLst>
          </p:cNvPr>
          <p:cNvSpPr/>
          <p:nvPr/>
        </p:nvSpPr>
        <p:spPr bwMode="ltGray">
          <a:xfrm>
            <a:off x="8621489" y="2706744"/>
            <a:ext cx="2082064" cy="43732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400" b="1" dirty="0">
                <a:solidFill>
                  <a:schemeClr val="accent1"/>
                </a:solidFill>
              </a:rPr>
              <a:t>Starcom Media 2021</a:t>
            </a:r>
          </a:p>
          <a:p>
            <a:pPr algn="ctr"/>
            <a:r>
              <a:rPr lang="en-IN" sz="1400" b="1" dirty="0">
                <a:solidFill>
                  <a:schemeClr val="accent1"/>
                </a:solidFill>
              </a:rPr>
              <a:t>$3.6 MM &amp; Retailer Media $0.02 MM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85E7AF-DC53-1EFE-C819-A88E7A486902}"/>
              </a:ext>
            </a:extLst>
          </p:cNvPr>
          <p:cNvCxnSpPr>
            <a:cxnSpLocks/>
          </p:cNvCxnSpPr>
          <p:nvPr/>
        </p:nvCxnSpPr>
        <p:spPr>
          <a:xfrm>
            <a:off x="8095023" y="2925405"/>
            <a:ext cx="4418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82B5A4A-33FC-DAC2-B51B-C1D15A1E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1800" dirty="0"/>
              <a:t>Overall investment decreased by 16%, driven by -$0.3MM  (-22.1%) from Trade. </a:t>
            </a:r>
            <a:br>
              <a:rPr lang="en-GB" sz="1800" dirty="0"/>
            </a:br>
            <a:r>
              <a:rPr lang="en-GB" sz="1800" dirty="0"/>
              <a:t>Brand building increased by +$0.1MM (3%) and decreased by media -$0.3MM (-9%)</a:t>
            </a:r>
            <a:endParaRPr lang="en-IN" sz="1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45E3AD-8B0B-A174-CDA9-79726BC6DF71}"/>
              </a:ext>
            </a:extLst>
          </p:cNvPr>
          <p:cNvSpPr txBox="1"/>
          <p:nvPr/>
        </p:nvSpPr>
        <p:spPr>
          <a:xfrm>
            <a:off x="3074986" y="1175094"/>
            <a:ext cx="6081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Trade &amp; Brand-Building Spend ($MM)</a:t>
            </a:r>
          </a:p>
        </p:txBody>
      </p:sp>
      <p:pic>
        <p:nvPicPr>
          <p:cNvPr id="16" name="Picture 15" descr="A picture containing text  Description automatically generated">
            <a:extLst>
              <a:ext uri="{FF2B5EF4-FFF2-40B4-BE49-F238E27FC236}">
                <a16:creationId xmlns:a16="http://schemas.microsoft.com/office/drawing/2014/main" id="{413A439F-5224-E0A9-6386-F8774198B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2" y="1529376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5593-0224-6CAA-8F04-9EACB6B4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62" y="147136"/>
            <a:ext cx="10045369" cy="786384"/>
          </a:xfrm>
        </p:spPr>
        <p:txBody>
          <a:bodyPr>
            <a:noAutofit/>
          </a:bodyPr>
          <a:lstStyle/>
          <a:p>
            <a:r>
              <a:rPr lang="en-US" sz="2000" dirty="0"/>
              <a:t>Total investment increased by +2%, driven primarily by (-4.1%) trade. Total media </a:t>
            </a:r>
            <a:br>
              <a:rPr lang="en-US" sz="2000" dirty="0"/>
            </a:br>
            <a:r>
              <a:rPr lang="en-US" sz="2000" dirty="0"/>
              <a:t>increase driven by media (</a:t>
            </a:r>
            <a:r>
              <a:rPr lang="en-US" sz="2000" dirty="0" err="1"/>
              <a:t>OLV,Social</a:t>
            </a:r>
            <a:r>
              <a:rPr lang="en-US" sz="2000" dirty="0"/>
              <a:t>).</a:t>
            </a: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6042A9-4257-4824-D9CA-B22EF49AC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AAA29-C641-A442-9E06-32C9D11BD836}"/>
              </a:ext>
            </a:extLst>
          </p:cNvPr>
          <p:cNvSpPr txBox="1"/>
          <p:nvPr/>
        </p:nvSpPr>
        <p:spPr>
          <a:xfrm>
            <a:off x="3074986" y="1175094"/>
            <a:ext cx="6081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Total Spend Mix - </a:t>
            </a:r>
            <a:r>
              <a:rPr kumimoji="0" lang="en-US" sz="1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Without Production Cost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1804FE66-827C-ABD3-B1C8-40970DD269B4}"/>
              </a:ext>
            </a:extLst>
          </p:cNvPr>
          <p:cNvSpPr/>
          <p:nvPr/>
        </p:nvSpPr>
        <p:spPr>
          <a:xfrm>
            <a:off x="7177708" y="1602265"/>
            <a:ext cx="1005840" cy="20840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dirty="0">
                <a:solidFill>
                  <a:srgbClr val="FF0000"/>
                </a:solidFill>
                <a:latin typeface="Kellogg's Sans"/>
              </a:rPr>
              <a:t>-16%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71D1C209-00C6-BF3A-51EE-A6538E91A909}"/>
              </a:ext>
            </a:extLst>
          </p:cNvPr>
          <p:cNvSpPr/>
          <p:nvPr/>
        </p:nvSpPr>
        <p:spPr>
          <a:xfrm>
            <a:off x="5628690" y="1602265"/>
            <a:ext cx="1005840" cy="20840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-$</a:t>
            </a:r>
            <a:r>
              <a:rPr lang="en-IN" sz="1000" b="1" dirty="0">
                <a:solidFill>
                  <a:srgbClr val="FF0000"/>
                </a:solidFill>
                <a:latin typeface="Kellogg's Sans"/>
              </a:rPr>
              <a:t>3,057,516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197346-E4D6-A16C-8D05-406A7440F3AC}"/>
              </a:ext>
            </a:extLst>
          </p:cNvPr>
          <p:cNvSpPr/>
          <p:nvPr/>
        </p:nvSpPr>
        <p:spPr>
          <a:xfrm>
            <a:off x="1369414" y="1567967"/>
            <a:ext cx="1186198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F3424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Investment ($)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C3A27C55-BC63-BB65-0E93-E1A88DE8C142}"/>
              </a:ext>
            </a:extLst>
          </p:cNvPr>
          <p:cNvSpPr/>
          <p:nvPr/>
        </p:nvSpPr>
        <p:spPr>
          <a:xfrm>
            <a:off x="2525036" y="1602265"/>
            <a:ext cx="1005840" cy="2084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$</a:t>
            </a:r>
            <a:r>
              <a:rPr lang="en-IN" sz="1000" b="1" dirty="0">
                <a:solidFill>
                  <a:srgbClr val="000000"/>
                </a:solidFill>
                <a:latin typeface="Kellogg's Sans"/>
              </a:rPr>
              <a:t>19,654,416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62D2E861-8D3F-08CA-6280-5E22F2E47A02}"/>
              </a:ext>
            </a:extLst>
          </p:cNvPr>
          <p:cNvSpPr/>
          <p:nvPr/>
        </p:nvSpPr>
        <p:spPr>
          <a:xfrm>
            <a:off x="4075861" y="1602265"/>
            <a:ext cx="1005840" cy="2084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$16</a:t>
            </a:r>
            <a:r>
              <a:rPr lang="en-IN" sz="1000" b="1" dirty="0">
                <a:solidFill>
                  <a:srgbClr val="000000"/>
                </a:solidFill>
                <a:latin typeface="Kellogg's Sans"/>
              </a:rPr>
              <a:t>,596,900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3CBC0B-4AEC-852E-F650-BF9581431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81478"/>
              </p:ext>
            </p:extLst>
          </p:nvPr>
        </p:nvGraphicFramePr>
        <p:xfrm>
          <a:off x="800892" y="1865043"/>
          <a:ext cx="10629899" cy="407241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18557">
                  <a:extLst>
                    <a:ext uri="{9D8B030D-6E8A-4147-A177-3AD203B41FA5}">
                      <a16:colId xmlns:a16="http://schemas.microsoft.com/office/drawing/2014/main" val="1439083950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114579452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579414822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6245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Tactics 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2020 ($)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2021 ($)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% Change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2020 Share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2021 Share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02123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Trade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14,979,870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11,882,145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-3,097,725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-22.2%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Brand - Building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4,674,546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4,714,755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40,209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3,690,752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3,230,765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-459,987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-12.5%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0573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Starcom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3,653,508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3,176,029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-477,479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-13.1%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539091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Retail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20,408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23,890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3,482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TV 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2,355,515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1,912,319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-443,196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-18.8%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OLV 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937,162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840,531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-96,631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OLM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71,350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71,350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Social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273,342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316,973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43,631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Search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87,489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34,856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-52,633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-60.2%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Corp Promo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94,541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142,720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48,179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16,836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30,846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14,010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930863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170,156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70,156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84025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Coupon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326,549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380,890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54,341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Shelf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373,160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772,224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399,064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20938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Sampling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89,544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-89,544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612054"/>
                  </a:ext>
                </a:extLst>
              </a:tr>
              <a:tr h="226245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Shopper Program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351137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8A03771-6E2B-4AC6-01BD-A96D090A7F5A}"/>
              </a:ext>
            </a:extLst>
          </p:cNvPr>
          <p:cNvSpPr/>
          <p:nvPr/>
        </p:nvSpPr>
        <p:spPr bwMode="ltGray">
          <a:xfrm>
            <a:off x="5646912" y="5058178"/>
            <a:ext cx="987619" cy="17422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B117AF-8E7A-6B96-AB0E-94FB0BED71C2}"/>
              </a:ext>
            </a:extLst>
          </p:cNvPr>
          <p:cNvSpPr/>
          <p:nvPr/>
        </p:nvSpPr>
        <p:spPr bwMode="ltGray">
          <a:xfrm>
            <a:off x="5646912" y="4382314"/>
            <a:ext cx="987619" cy="614859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87F0E-EC19-9C6F-05E5-FA199F86805F}"/>
              </a:ext>
            </a:extLst>
          </p:cNvPr>
          <p:cNvSpPr/>
          <p:nvPr/>
        </p:nvSpPr>
        <p:spPr bwMode="ltGray">
          <a:xfrm>
            <a:off x="5646912" y="2123586"/>
            <a:ext cx="987619" cy="18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D8023E-A5BD-1B38-F96F-48C76A79BCD3}"/>
              </a:ext>
            </a:extLst>
          </p:cNvPr>
          <p:cNvSpPr/>
          <p:nvPr/>
        </p:nvSpPr>
        <p:spPr bwMode="ltGray">
          <a:xfrm>
            <a:off x="5646912" y="3476253"/>
            <a:ext cx="987619" cy="1661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A9FE47C6-D430-9EEF-8812-D1AD0FEA756B}"/>
              </a:ext>
            </a:extLst>
          </p:cNvPr>
          <p:cNvSpPr txBox="1">
            <a:spLocks/>
          </p:cNvSpPr>
          <p:nvPr/>
        </p:nvSpPr>
        <p:spPr>
          <a:xfrm>
            <a:off x="840862" y="6065091"/>
            <a:ext cx="10821707" cy="459535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IN" sz="1050" dirty="0"/>
              <a:t>Total Media includes TV, OLV, Search , Social , OOH , </a:t>
            </a:r>
            <a:r>
              <a:rPr lang="en-IN" sz="1050" dirty="0" err="1"/>
              <a:t>Display,Retailer</a:t>
            </a:r>
            <a:endParaRPr lang="en-IN" sz="1050" dirty="0"/>
          </a:p>
          <a:p>
            <a:pPr>
              <a:spcBef>
                <a:spcPts val="300"/>
              </a:spcBef>
            </a:pPr>
            <a:r>
              <a:rPr lang="en-IN" sz="1050" dirty="0"/>
              <a:t>Total Brand Building includes Total Media , Shelf Media , POS , PR , Corp Promo , Coupon , Sample, Retailer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47B012-EB54-29DC-E2FC-30DB181D0B2E}"/>
              </a:ext>
            </a:extLst>
          </p:cNvPr>
          <p:cNvSpPr/>
          <p:nvPr/>
        </p:nvSpPr>
        <p:spPr bwMode="ltGray">
          <a:xfrm>
            <a:off x="5647741" y="4155199"/>
            <a:ext cx="987619" cy="1661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B4AB2A-E61E-E06F-AF49-AACCEA459DA8}"/>
              </a:ext>
            </a:extLst>
          </p:cNvPr>
          <p:cNvSpPr/>
          <p:nvPr/>
        </p:nvSpPr>
        <p:spPr bwMode="ltGray">
          <a:xfrm>
            <a:off x="5646912" y="3259857"/>
            <a:ext cx="987619" cy="15085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pic>
        <p:nvPicPr>
          <p:cNvPr id="19" name="Picture 18" descr="A picture containing text  Description automatically generated">
            <a:extLst>
              <a:ext uri="{FF2B5EF4-FFF2-40B4-BE49-F238E27FC236}">
                <a16:creationId xmlns:a16="http://schemas.microsoft.com/office/drawing/2014/main" id="{AEE9920C-959C-2B2D-0C0B-4EB83E65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1529376"/>
            <a:ext cx="728870" cy="10746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867333D-E5D1-20EB-B161-142922667DB8}"/>
              </a:ext>
            </a:extLst>
          </p:cNvPr>
          <p:cNvSpPr/>
          <p:nvPr/>
        </p:nvSpPr>
        <p:spPr bwMode="ltGray">
          <a:xfrm>
            <a:off x="5646912" y="3696091"/>
            <a:ext cx="987619" cy="398101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</p:spTree>
    <p:extLst>
      <p:ext uri="{BB962C8B-B14F-4D97-AF65-F5344CB8AC3E}">
        <p14:creationId xmlns:p14="http://schemas.microsoft.com/office/powerpoint/2010/main" val="397793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CD9728-FE31-4DE9-2B55-E0FC112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With production, total investment increased by -16%. Production costs up by 38% in 2021 driven by TV,OLV and Social</a:t>
            </a: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5DE10-54BD-4DC1-A591-3D58FE0F5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034BEE3-566C-4068-A777-C3A4762E861B}" type="slidenum">
              <a:rPr lang="en-IN" noProof="0" smtClean="0"/>
              <a:pPr lvl="0"/>
              <a:t>8</a:t>
            </a:fld>
            <a:endParaRPr lang="en-IN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1C51D-CCD8-4858-A63F-3713AF1B516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/>
              <a:t>Total Media includes TV, OLV, Search , Social , OOH , OLM, Production, Retailer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D7C806-4057-40FF-9BCB-5A767B840043}"/>
              </a:ext>
            </a:extLst>
          </p:cNvPr>
          <p:cNvSpPr txBox="1"/>
          <p:nvPr/>
        </p:nvSpPr>
        <p:spPr>
          <a:xfrm>
            <a:off x="3074988" y="1175392"/>
            <a:ext cx="6081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Total Spend Mix – </a:t>
            </a:r>
            <a:r>
              <a:rPr kumimoji="0" lang="en-US" sz="1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With Production Cost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484086F-A8D6-43A0-8AE3-9BFF08685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06691"/>
              </p:ext>
            </p:extLst>
          </p:nvPr>
        </p:nvGraphicFramePr>
        <p:xfrm>
          <a:off x="800895" y="1861593"/>
          <a:ext cx="10629899" cy="41940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18557">
                  <a:extLst>
                    <a:ext uri="{9D8B030D-6E8A-4147-A177-3AD203B41FA5}">
                      <a16:colId xmlns:a16="http://schemas.microsoft.com/office/drawing/2014/main" val="1439083950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114579452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579414822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0742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Tactics 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 ($)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2021 ($)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Change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% Change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Production Cost 2020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Production Cost 2021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02123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Trade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14,979,870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11,655,310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-3,324,560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-22.2%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Brand - Building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4,953,116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5,099,755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146,639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278,570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385,000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3,,69,322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3,615,765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-353,557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278,570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385,000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172989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Starcom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3,932,078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3,561,029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-371,049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-9.4%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278,570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385,000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0573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Retail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20,408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23,890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3,482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TV 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2,549,515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2,158,319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-391,196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194,000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246,000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OLV 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1,015,162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930,531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-84,631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OLM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71,350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71,350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Social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279,912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365,973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86,061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6,570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Search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87,489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34,856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-52,633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-60.2%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Corp Promo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94,541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142,720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48,179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16,836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30,846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14,010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446610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170,156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70,156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  <a:alpha val="3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707027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Coupon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326,549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380,890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54,341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Shelf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373,160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772,224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399,064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Sampling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89,544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-89,544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66920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Shopper Program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D6D3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20938"/>
                  </a:ext>
                </a:extLst>
              </a:tr>
              <a:tr h="220742"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-50%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278,570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385,000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01784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EC44DE6-20EC-450A-AFF6-AC74E944DD9B}"/>
              </a:ext>
            </a:extLst>
          </p:cNvPr>
          <p:cNvSpPr/>
          <p:nvPr/>
        </p:nvSpPr>
        <p:spPr bwMode="ltGray">
          <a:xfrm>
            <a:off x="8515455" y="3225800"/>
            <a:ext cx="2851839" cy="889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C4272085-5000-27B5-9D41-B39158B7E4D0}"/>
              </a:ext>
            </a:extLst>
          </p:cNvPr>
          <p:cNvSpPr/>
          <p:nvPr/>
        </p:nvSpPr>
        <p:spPr>
          <a:xfrm>
            <a:off x="7177708" y="1602265"/>
            <a:ext cx="1005840" cy="20840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dirty="0">
                <a:solidFill>
                  <a:srgbClr val="FF0000"/>
                </a:solidFill>
                <a:latin typeface="Kellogg's Sans"/>
              </a:rPr>
              <a:t>-16%</a:t>
            </a:r>
            <a:r>
              <a:rPr lang="en-IN" sz="1000" b="1" dirty="0">
                <a:solidFill>
                  <a:srgbClr val="00B050"/>
                </a:solidFill>
                <a:latin typeface="Kellogg's Sans"/>
              </a:rPr>
              <a:t> 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BBE977F1-5684-B067-C3B8-44EF3B53B30D}"/>
              </a:ext>
            </a:extLst>
          </p:cNvPr>
          <p:cNvSpPr/>
          <p:nvPr/>
        </p:nvSpPr>
        <p:spPr>
          <a:xfrm>
            <a:off x="5628690" y="1602265"/>
            <a:ext cx="1005840" cy="20840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-$3,177,921 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56B3F9-F243-AB63-A560-59C047F35CBA}"/>
              </a:ext>
            </a:extLst>
          </p:cNvPr>
          <p:cNvSpPr/>
          <p:nvPr/>
        </p:nvSpPr>
        <p:spPr>
          <a:xfrm>
            <a:off x="1369414" y="1567967"/>
            <a:ext cx="1186198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F3424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Investment ($)</a:t>
            </a:r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3DDF488A-32BA-3CDE-F134-BDEB774768F3}"/>
              </a:ext>
            </a:extLst>
          </p:cNvPr>
          <p:cNvSpPr/>
          <p:nvPr/>
        </p:nvSpPr>
        <p:spPr>
          <a:xfrm>
            <a:off x="2525036" y="1602265"/>
            <a:ext cx="1005840" cy="2084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$</a:t>
            </a:r>
            <a:r>
              <a:rPr lang="en-US" sz="1000" b="1" dirty="0">
                <a:solidFill>
                  <a:srgbClr val="000000"/>
                </a:solidFill>
                <a:latin typeface="Kellogg's Sans"/>
              </a:rPr>
              <a:t>19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,932,986 </a:t>
            </a:r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A98C7EA5-707A-F2ED-8D85-00AFACC31B0E}"/>
              </a:ext>
            </a:extLst>
          </p:cNvPr>
          <p:cNvSpPr/>
          <p:nvPr/>
        </p:nvSpPr>
        <p:spPr>
          <a:xfrm>
            <a:off x="4075861" y="1602265"/>
            <a:ext cx="1005840" cy="2084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$</a:t>
            </a:r>
            <a:r>
              <a:rPr lang="en-IN" sz="1000" b="1" dirty="0">
                <a:solidFill>
                  <a:srgbClr val="000000"/>
                </a:solidFill>
                <a:latin typeface="Kellogg's Sans"/>
              </a:rPr>
              <a:t>16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,755,065 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A1BF9101-EF67-B799-1629-2C4717C8C33A}"/>
              </a:ext>
            </a:extLst>
          </p:cNvPr>
          <p:cNvSpPr txBox="1">
            <a:spLocks/>
          </p:cNvSpPr>
          <p:nvPr/>
        </p:nvSpPr>
        <p:spPr>
          <a:xfrm>
            <a:off x="840862" y="6246394"/>
            <a:ext cx="10821707" cy="278231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000"/>
              <a:t>Total Media includes TV, OLV, Search , Social , OOH , OLM, Production, Retailer</a:t>
            </a:r>
          </a:p>
          <a:p>
            <a:pPr>
              <a:spcBef>
                <a:spcPts val="300"/>
              </a:spcBef>
            </a:pPr>
            <a:r>
              <a:rPr lang="en-US" sz="1000"/>
              <a:t>Total Brand Building includes Total Media , Shelf Media , POS , PR , Corp Promo , Coupon , Sample, Production, Retailer</a:t>
            </a:r>
          </a:p>
        </p:txBody>
      </p:sp>
      <p:pic>
        <p:nvPicPr>
          <p:cNvPr id="17" name="Picture 16" descr="A picture containing text  Description automatically generated">
            <a:extLst>
              <a:ext uri="{FF2B5EF4-FFF2-40B4-BE49-F238E27FC236}">
                <a16:creationId xmlns:a16="http://schemas.microsoft.com/office/drawing/2014/main" id="{9FC12619-AA56-FFFC-7F53-A3C9856F7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1529376"/>
            <a:ext cx="728870" cy="10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0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D5D903-39C9-46BC-CBEE-7636C16F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Volume (scaled up all outlets) decreased -12.6%, driven by decreased support behind Trade and Distribution which outweighed the positive impact from increased media support</a:t>
            </a: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5DE10-54BD-4DC1-A591-3D58FE0F55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034BEE3-566C-4068-A777-C3A4762E861B}" type="slidenum">
              <a:rPr lang="en-IN" noProof="0" smtClean="0"/>
              <a:pPr lvl="0"/>
              <a:t>9</a:t>
            </a:fld>
            <a:endParaRPr lang="en-IN" noProof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68E192-4FAE-4AD7-9EB6-1260D9D3A158}"/>
              </a:ext>
            </a:extLst>
          </p:cNvPr>
          <p:cNvSpPr txBox="1"/>
          <p:nvPr/>
        </p:nvSpPr>
        <p:spPr>
          <a:xfrm>
            <a:off x="3074986" y="1175094"/>
            <a:ext cx="60817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SPK Volume Contribution (</a:t>
            </a:r>
            <a:r>
              <a:rPr lang="en-US" sz="1600" b="1" dirty="0">
                <a:solidFill>
                  <a:srgbClr val="000000"/>
                </a:solidFill>
                <a:latin typeface="Kellogg's Sans"/>
              </a:rPr>
              <a:t>All Outlets)</a:t>
            </a:r>
            <a:endParaRPr kumimoji="0" lang="en-US" sz="1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D997FCF-F923-4244-B013-E9A041528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65156"/>
              </p:ext>
            </p:extLst>
          </p:nvPr>
        </p:nvGraphicFramePr>
        <p:xfrm>
          <a:off x="800413" y="1859501"/>
          <a:ext cx="10623550" cy="41760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143908395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11457945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579414822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8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Tactics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2021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Change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% Change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2020 Share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2021 Share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10212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Base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1,834,075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1,449,612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-384,463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-21.0%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COVID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D6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176,323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D6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35,405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D6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-140,918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D6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-79.9%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D6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D6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FD6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9093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Trade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1,829,378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1,722,105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-107,273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Brand - Building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603,614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558,399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-45,215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-7.5%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70147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520,672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435,635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-85,037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-16.3%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84885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Starcom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520,323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435,372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-84,951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-16.3%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62057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Retail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-24.6%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TV 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425,844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344,765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-81,079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-19.0%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OLV 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77,901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42,458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-35,443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-45.5%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OLM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3,371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3,371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Social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9,852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42,011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32,159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326.4%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Search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6,726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2,766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-3,960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-58.9%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Corp Promo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16,386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30,322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13,936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2,776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5,371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2,595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93.5%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50647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8,328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9,394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1,066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8480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Coupon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26,719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37,576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10,857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Shelf media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24,746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38,003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13,257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Sampling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3,987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-3,987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880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Shopper Program</a:t>
                      </a: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2,098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2,098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7BCBADC5-60BD-4E88-A1C2-893D1D0B1A3B}"/>
              </a:ext>
            </a:extLst>
          </p:cNvPr>
          <p:cNvSpPr/>
          <p:nvPr/>
        </p:nvSpPr>
        <p:spPr bwMode="ltGray">
          <a:xfrm>
            <a:off x="788194" y="2079625"/>
            <a:ext cx="10603394" cy="4159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ellogg's Sans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E02FB6-A14F-444E-938F-C9C4500A7CE4}"/>
              </a:ext>
            </a:extLst>
          </p:cNvPr>
          <p:cNvSpPr/>
          <p:nvPr/>
        </p:nvSpPr>
        <p:spPr bwMode="ltGray">
          <a:xfrm>
            <a:off x="5646912" y="2743193"/>
            <a:ext cx="993913" cy="5704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6760AF-6186-4E00-AC02-EB80E83DEF78}"/>
              </a:ext>
            </a:extLst>
          </p:cNvPr>
          <p:cNvSpPr/>
          <p:nvPr/>
        </p:nvSpPr>
        <p:spPr bwMode="ltGray">
          <a:xfrm>
            <a:off x="5634654" y="3360941"/>
            <a:ext cx="993913" cy="3689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8D945-8B64-4C0A-A84B-D778104F68A4}"/>
              </a:ext>
            </a:extLst>
          </p:cNvPr>
          <p:cNvSpPr/>
          <p:nvPr/>
        </p:nvSpPr>
        <p:spPr bwMode="ltGray">
          <a:xfrm>
            <a:off x="5628691" y="3771667"/>
            <a:ext cx="1013409" cy="19073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B8646E-1778-4F28-893E-4E0C162DA532}"/>
              </a:ext>
            </a:extLst>
          </p:cNvPr>
          <p:cNvSpPr/>
          <p:nvPr/>
        </p:nvSpPr>
        <p:spPr bwMode="ltGray">
          <a:xfrm>
            <a:off x="8677615" y="6191230"/>
            <a:ext cx="2826524" cy="449943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850" b="0" dirty="0">
                <a:solidFill>
                  <a:schemeClr val="tx1"/>
                </a:solidFill>
              </a:rPr>
              <a:t>2020 Nielsen Vs. Non-measured sales ratio </a:t>
            </a:r>
            <a:r>
              <a:rPr lang="en-US" sz="850" dirty="0">
                <a:solidFill>
                  <a:schemeClr val="tx1"/>
                </a:solidFill>
              </a:rPr>
              <a:t>93</a:t>
            </a:r>
            <a:r>
              <a:rPr lang="en-US" sz="850" b="0" dirty="0">
                <a:solidFill>
                  <a:schemeClr val="tx1"/>
                </a:solidFill>
              </a:rPr>
              <a:t>:07</a:t>
            </a:r>
          </a:p>
          <a:p>
            <a:pPr algn="r"/>
            <a:r>
              <a:rPr lang="en-IN" sz="850" dirty="0">
                <a:solidFill>
                  <a:schemeClr val="tx1"/>
                </a:solidFill>
              </a:rPr>
              <a:t>2021 Nielsen Vs. </a:t>
            </a:r>
            <a:r>
              <a:rPr lang="en-US" sz="850" b="0" dirty="0">
                <a:solidFill>
                  <a:schemeClr val="tx1"/>
                </a:solidFill>
              </a:rPr>
              <a:t>Non-measured sales</a:t>
            </a:r>
            <a:r>
              <a:rPr lang="en-IN" sz="850" dirty="0">
                <a:solidFill>
                  <a:schemeClr val="tx1"/>
                </a:solidFill>
              </a:rPr>
              <a:t> ratio 82:10</a:t>
            </a:r>
            <a:endParaRPr lang="en-US" sz="850" b="0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EC49749-BBE3-438D-8D3A-2EB2B937EED2}"/>
              </a:ext>
            </a:extLst>
          </p:cNvPr>
          <p:cNvSpPr txBox="1">
            <a:spLocks/>
          </p:cNvSpPr>
          <p:nvPr/>
        </p:nvSpPr>
        <p:spPr>
          <a:xfrm>
            <a:off x="840862" y="147136"/>
            <a:ext cx="8918893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05256" rtl="0" eaLnBrk="1" latinLnBrk="0" hangingPunct="1">
              <a:lnSpc>
                <a:spcPct val="100000"/>
              </a:lnSpc>
              <a:spcBef>
                <a:spcPts val="594"/>
              </a:spcBef>
              <a:buNone/>
              <a:defRPr lang="en-GB" sz="2800" b="1" kern="1200" dirty="0">
                <a:solidFill>
                  <a:srgbClr val="B51A45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IN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7034E4-5436-4D95-B107-84F7933E60CD}"/>
              </a:ext>
            </a:extLst>
          </p:cNvPr>
          <p:cNvSpPr/>
          <p:nvPr/>
        </p:nvSpPr>
        <p:spPr bwMode="ltGray">
          <a:xfrm>
            <a:off x="5646912" y="2085976"/>
            <a:ext cx="993913" cy="60534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06C58D-4E25-5249-A53E-F233B36D7AB4}"/>
              </a:ext>
            </a:extLst>
          </p:cNvPr>
          <p:cNvSpPr/>
          <p:nvPr/>
        </p:nvSpPr>
        <p:spPr bwMode="ltGray">
          <a:xfrm>
            <a:off x="5628690" y="5634587"/>
            <a:ext cx="993913" cy="24552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sp>
        <p:nvSpPr>
          <p:cNvPr id="36" name="Rounded Rectangle 12">
            <a:extLst>
              <a:ext uri="{FF2B5EF4-FFF2-40B4-BE49-F238E27FC236}">
                <a16:creationId xmlns:a16="http://schemas.microsoft.com/office/drawing/2014/main" id="{CD74DC64-DC51-18BB-22E0-69D9EC13313C}"/>
              </a:ext>
            </a:extLst>
          </p:cNvPr>
          <p:cNvSpPr/>
          <p:nvPr/>
        </p:nvSpPr>
        <p:spPr>
          <a:xfrm>
            <a:off x="7177708" y="1602265"/>
            <a:ext cx="1005840" cy="20840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" b="1" dirty="0">
                <a:solidFill>
                  <a:srgbClr val="FF0000"/>
                </a:solidFill>
                <a:latin typeface="Kellogg's Sans"/>
              </a:rPr>
              <a:t>-12.6% </a:t>
            </a:r>
          </a:p>
        </p:txBody>
      </p:sp>
      <p:sp>
        <p:nvSpPr>
          <p:cNvPr id="37" name="Rounded Rectangle 14">
            <a:extLst>
              <a:ext uri="{FF2B5EF4-FFF2-40B4-BE49-F238E27FC236}">
                <a16:creationId xmlns:a16="http://schemas.microsoft.com/office/drawing/2014/main" id="{F29D2E7F-444F-0881-8374-9B521D3D9C5F}"/>
              </a:ext>
            </a:extLst>
          </p:cNvPr>
          <p:cNvSpPr/>
          <p:nvPr/>
        </p:nvSpPr>
        <p:spPr>
          <a:xfrm>
            <a:off x="5628690" y="1602265"/>
            <a:ext cx="1005840" cy="20840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-</a:t>
            </a:r>
            <a:r>
              <a:rPr lang="en-GB" sz="1000" b="1" dirty="0">
                <a:solidFill>
                  <a:srgbClr val="FF0000"/>
                </a:solidFill>
                <a:latin typeface="Kellogg's Sans"/>
              </a:rPr>
              <a:t>536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,951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A9C0CF-8315-E3E8-260D-0221B8DEC6F4}"/>
              </a:ext>
            </a:extLst>
          </p:cNvPr>
          <p:cNvSpPr/>
          <p:nvPr/>
        </p:nvSpPr>
        <p:spPr>
          <a:xfrm>
            <a:off x="1369414" y="1567967"/>
            <a:ext cx="1186198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Kellogg's Sans"/>
                <a:ea typeface="+mn-ea"/>
                <a:cs typeface="+mn-cs"/>
              </a:rPr>
              <a:t>Sales Volume</a:t>
            </a:r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B5D17768-4EE0-A606-06D3-F5BDE817119F}"/>
              </a:ext>
            </a:extLst>
          </p:cNvPr>
          <p:cNvSpPr/>
          <p:nvPr/>
        </p:nvSpPr>
        <p:spPr>
          <a:xfrm>
            <a:off x="2525036" y="1602265"/>
            <a:ext cx="1005840" cy="2084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4,267,067 </a:t>
            </a:r>
          </a:p>
        </p:txBody>
      </p:sp>
      <p:sp>
        <p:nvSpPr>
          <p:cNvPr id="40" name="Rounded Rectangle 10">
            <a:extLst>
              <a:ext uri="{FF2B5EF4-FFF2-40B4-BE49-F238E27FC236}">
                <a16:creationId xmlns:a16="http://schemas.microsoft.com/office/drawing/2014/main" id="{306B4F9C-7973-7240-4AA3-BC1AC9FE2B2C}"/>
              </a:ext>
            </a:extLst>
          </p:cNvPr>
          <p:cNvSpPr/>
          <p:nvPr/>
        </p:nvSpPr>
        <p:spPr>
          <a:xfrm>
            <a:off x="4075861" y="1602265"/>
            <a:ext cx="1005840" cy="2084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none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ellogg's Sans"/>
                <a:ea typeface="+mn-ea"/>
                <a:cs typeface="+mn-cs"/>
              </a:rPr>
              <a:t>3,730,116 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71583B74-9985-B01A-02BD-9B437F8BC1DA}"/>
              </a:ext>
            </a:extLst>
          </p:cNvPr>
          <p:cNvSpPr txBox="1">
            <a:spLocks/>
          </p:cNvSpPr>
          <p:nvPr/>
        </p:nvSpPr>
        <p:spPr>
          <a:xfrm>
            <a:off x="840862" y="5953126"/>
            <a:ext cx="6125882" cy="571499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"/>
              </a:spcBef>
            </a:pPr>
            <a:r>
              <a:rPr lang="en-US" sz="900" dirty="0"/>
              <a:t>Total Media includes TV, OLV, Search , Social , OOH , Display, Retail, </a:t>
            </a:r>
          </a:p>
          <a:p>
            <a:pPr>
              <a:spcBef>
                <a:spcPts val="100"/>
              </a:spcBef>
            </a:pPr>
            <a:r>
              <a:rPr lang="en-US" sz="900" dirty="0"/>
              <a:t>Total Brand Building includes Total Media , Shelf Media , POS , PR , Corp Promo , Coupon , Sample, Retail</a:t>
            </a:r>
          </a:p>
          <a:p>
            <a:pPr>
              <a:spcBef>
                <a:spcPts val="100"/>
              </a:spcBef>
            </a:pPr>
            <a:r>
              <a:rPr lang="en-US" sz="900" dirty="0"/>
              <a:t>Covid is subset of Base</a:t>
            </a:r>
          </a:p>
          <a:p>
            <a:pPr>
              <a:spcBef>
                <a:spcPts val="100"/>
              </a:spcBef>
            </a:pPr>
            <a:r>
              <a:rPr lang="en-US" sz="900" dirty="0"/>
              <a:t>Base = Total Sales – Trade – Brand-Building; Base factors includes Price, Distribution, competitive impacts, season and others</a:t>
            </a:r>
          </a:p>
          <a:p>
            <a:pPr>
              <a:spcBef>
                <a:spcPts val="100"/>
              </a:spcBef>
            </a:pPr>
            <a:endParaRPr lang="en-US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79279D-D5C6-C743-F1F5-883C281AB551}"/>
              </a:ext>
            </a:extLst>
          </p:cNvPr>
          <p:cNvSpPr/>
          <p:nvPr/>
        </p:nvSpPr>
        <p:spPr bwMode="ltGray">
          <a:xfrm>
            <a:off x="5618885" y="4620681"/>
            <a:ext cx="984109" cy="966293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  <p:pic>
        <p:nvPicPr>
          <p:cNvPr id="25" name="Picture 24" descr="A picture containing text  Description automatically generated">
            <a:extLst>
              <a:ext uri="{FF2B5EF4-FFF2-40B4-BE49-F238E27FC236}">
                <a16:creationId xmlns:a16="http://schemas.microsoft.com/office/drawing/2014/main" id="{670C4406-34F6-0445-7448-3EC9BE42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" y="1529376"/>
            <a:ext cx="728870" cy="10746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8727768-C542-7E1F-230C-3B9C849FF45F}"/>
              </a:ext>
            </a:extLst>
          </p:cNvPr>
          <p:cNvSpPr/>
          <p:nvPr/>
        </p:nvSpPr>
        <p:spPr bwMode="ltGray">
          <a:xfrm>
            <a:off x="5628690" y="4008013"/>
            <a:ext cx="984109" cy="391494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/>
          </a:p>
        </p:txBody>
      </p:sp>
    </p:spTree>
    <p:extLst>
      <p:ext uri="{BB962C8B-B14F-4D97-AF65-F5344CB8AC3E}">
        <p14:creationId xmlns:p14="http://schemas.microsoft.com/office/powerpoint/2010/main" val="29105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nalytic Edge master template ">
  <a:themeElements>
    <a:clrScheme name="Custom 90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B51A45"/>
      </a:accent1>
      <a:accent2>
        <a:srgbClr val="EF3424"/>
      </a:accent2>
      <a:accent3>
        <a:srgbClr val="EEAE32"/>
      </a:accent3>
      <a:accent4>
        <a:srgbClr val="4BAEEF"/>
      </a:accent4>
      <a:accent5>
        <a:srgbClr val="8DC63F"/>
      </a:accent5>
      <a:accent6>
        <a:srgbClr val="9F1A84"/>
      </a:accent6>
      <a:hlink>
        <a:srgbClr val="333333"/>
      </a:hlink>
      <a:folHlink>
        <a:srgbClr val="7F7F7F"/>
      </a:folHlink>
    </a:clrScheme>
    <a:fontScheme name="Custom 70">
      <a:majorFont>
        <a:latin typeface="Kellogg's Sans"/>
        <a:ea typeface=""/>
        <a:cs typeface=""/>
      </a:majorFont>
      <a:minorFont>
        <a:latin typeface="Kellogg's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3584</Words>
  <Application>Microsoft Office PowerPoint</Application>
  <PresentationFormat>Widescreen</PresentationFormat>
  <Paragraphs>921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Kellogg's Sans</vt:lpstr>
      <vt:lpstr>Volkswagen-Medium</vt:lpstr>
      <vt:lpstr>Analytic Edge master template </vt:lpstr>
      <vt:lpstr>Kellogg Canada  SPK   Marketing Mix Results 2020-2021  (July 2022)</vt:lpstr>
      <vt:lpstr>SPK: Key Takeaways</vt:lpstr>
      <vt:lpstr>SPK: Key Takeaways</vt:lpstr>
      <vt:lpstr>SPK: Key Takeaways</vt:lpstr>
      <vt:lpstr>PowerPoint Presentation</vt:lpstr>
      <vt:lpstr>Overall investment decreased by 16%, driven by -$0.3MM  (-22.1%) from Trade.  Brand building increased by +$0.1MM (3%) and decreased by media -$0.3MM (-9%)</vt:lpstr>
      <vt:lpstr>Total investment increased by +2%, driven primarily by (-4.1%) trade. Total media  increase driven by media (OLV,Social).</vt:lpstr>
      <vt:lpstr>With production, total investment increased by -16%. Production costs up by 38% in 2021 driven by TV,OLV and Social</vt:lpstr>
      <vt:lpstr>Volume (scaled up all outlets) decreased -12.6%, driven by decreased support behind Trade and Distribution which outweighed the positive impact from increased media support</vt:lpstr>
      <vt:lpstr>Significant decrease in Trade spend translated to its lower share in Spends and slightly higher share in Volumes</vt:lpstr>
      <vt:lpstr>PowerPoint Presentation</vt:lpstr>
      <vt:lpstr>Sales volume reduced by -17.6% driven mainly by TV and distribution -Trade: 6% lower spending in 2021, driven by Trade Lite spend (-10%) - TDP: Driven by Unfrosted Cocoa, Maple &amp; Centres - Raspberry  - Media contributed +0.75pt growth driven by TV -Increase in google mobility driven the negative volume in 2021</vt:lpstr>
      <vt:lpstr>PowerPoint Presentation</vt:lpstr>
      <vt:lpstr>Slight Increase in total brand ROI driven by increase in Trade and decline by Brand Building (of which Media is a sub-set) – Reduction in 2021 profit is a key contributor to reduced return for brand building $ profit/kg (2021 vs. 2020): Brand Building (-8%) | Trade (+19%)</vt:lpstr>
      <vt:lpstr>Flat Profit Scenario:  2021 Brand building and Starcom media  ROIs would improve @flat profit though still only flat Vs. 2020 </vt:lpstr>
      <vt:lpstr>Brand building: Total media ROI decreased, TV increased slightly but not enough to offset decline in other media tactics, including non-repeat of Search and OOH. Other brand building  tactics - POS improved, while other tactics declined; ROIs for POS/Corp Promo/Coupon are close to or above $1  </vt:lpstr>
      <vt:lpstr>Brand building: Total media and Starcom media  ROI remains flat with flat profit, only Tv increases and other Starcom media tactics still declines. Other brand building – Corporate promo, Coupon and POS ROIs would improved with flat profit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Kellogg Canada  SPK   Marketing Mix Results 2020-2021  (July 2022)</dc:title>
  <dc:creator>Kamalakannan M</dc:creator>
  <cp:lastModifiedBy>Kavya Bhat</cp:lastModifiedBy>
  <cp:revision>21</cp:revision>
  <dcterms:created xsi:type="dcterms:W3CDTF">2022-07-21T06:49:18Z</dcterms:created>
  <dcterms:modified xsi:type="dcterms:W3CDTF">2022-07-22T02:56:14Z</dcterms:modified>
</cp:coreProperties>
</file>