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5.xml" ContentType="application/vnd.openxmlformats-officedocument.theme+xml"/>
  <Override PartName="/ppt/tags/tag2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24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25.xml" ContentType="application/vnd.openxmlformats-officedocument.presentationml.tag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ags/tag26.xml" ContentType="application/vnd.openxmlformats-officedocument.presentationml.tag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27.xml" ContentType="application/vnd.openxmlformats-officedocument.presentationml.tag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ags/tag2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0" r:id="rId3"/>
    <p:sldMasterId id="2147483688" r:id="rId4"/>
  </p:sldMasterIdLst>
  <p:notesMasterIdLst>
    <p:notesMasterId r:id="rId12"/>
  </p:notesMasterIdLst>
  <p:sldIdLst>
    <p:sldId id="2568" r:id="rId5"/>
    <p:sldId id="1612" r:id="rId6"/>
    <p:sldId id="2755" r:id="rId7"/>
    <p:sldId id="2758" r:id="rId8"/>
    <p:sldId id="2752" r:id="rId9"/>
    <p:sldId id="2756" r:id="rId10"/>
    <p:sldId id="275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1527" userDrawn="1">
          <p15:clr>
            <a:srgbClr val="A4A3A4"/>
          </p15:clr>
        </p15:guide>
        <p15:guide id="4" pos="6788" userDrawn="1">
          <p15:clr>
            <a:srgbClr val="A4A3A4"/>
          </p15:clr>
        </p15:guide>
        <p15:guide id="5" orient="horz" pos="777" userDrawn="1">
          <p15:clr>
            <a:srgbClr val="A4A3A4"/>
          </p15:clr>
        </p15:guide>
        <p15:guide id="6" orient="horz" pos="3612" userDrawn="1">
          <p15:clr>
            <a:srgbClr val="A4A3A4"/>
          </p15:clr>
        </p15:guide>
        <p15:guide id="7" orient="horz" pos="459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11" userDrawn="1">
          <p15:clr>
            <a:srgbClr val="A4A3A4"/>
          </p15:clr>
        </p15:guide>
        <p15:guide id="10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2D5"/>
    <a:srgbClr val="000000"/>
    <a:srgbClr val="FF0000"/>
    <a:srgbClr val="2151A1"/>
    <a:srgbClr val="616161"/>
    <a:srgbClr val="D9D9D9"/>
    <a:srgbClr val="FF8201"/>
    <a:srgbClr val="FFFFFF"/>
    <a:srgbClr val="EBDF01"/>
    <a:srgbClr val="1EE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4249" autoAdjust="0"/>
  </p:normalViewPr>
  <p:slideViewPr>
    <p:cSldViewPr snapToGrid="0">
      <p:cViewPr varScale="1">
        <p:scale>
          <a:sx n="62" d="100"/>
          <a:sy n="62" d="100"/>
        </p:scale>
        <p:origin x="1036" y="56"/>
      </p:cViewPr>
      <p:guideLst>
        <p:guide pos="1527"/>
        <p:guide pos="6788"/>
        <p:guide orient="horz" pos="777"/>
        <p:guide orient="horz" pos="3612"/>
        <p:guide orient="horz" pos="459"/>
        <p:guide pos="3840"/>
        <p:guide pos="211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69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29337481020627E-2"/>
          <c:y val="7.6414796534859705E-2"/>
          <c:w val="0.97413250379587502"/>
          <c:h val="0.89356510482644502"/>
        </c:manualLayout>
      </c:layout>
      <c:lineChart>
        <c:grouping val="standard"/>
        <c:varyColors val="0"/>
        <c:ser>
          <c:idx val="0"/>
          <c:order val="0"/>
          <c:tx>
            <c:strRef>
              <c:f>Sheet1!$C$9</c:f>
              <c:strCache>
                <c:ptCount val="1"/>
                <c:pt idx="0">
                  <c:v>Volume uplift from Media</c:v>
                </c:pt>
              </c:strCache>
            </c:strRef>
          </c:tx>
          <c:spPr>
            <a:ln w="66675" cap="rnd">
              <a:solidFill>
                <a:srgbClr val="000000"/>
              </a:solidFill>
              <a:round/>
            </a:ln>
            <a:effectLst/>
          </c:spPr>
          <c:marker>
            <c:symbol val="none"/>
          </c:marker>
          <c:dLbls>
            <c:dLbl>
              <c:idx val="41"/>
              <c:layout>
                <c:manualLayout>
                  <c:x val="-0.21340684368403501"/>
                  <c:y val="-3.0020206083571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707365848239"/>
                      <c:h val="9.60643156438236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962-4D1F-8292-1C993EFC3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Sheet1!$A$10:$A$60</c:f>
              <c:numCache>
                <c:formatCode>_-* #,##0\ _€_-;\-* #,##0\ _€_-;_-* "-"??\ _€_-;_-@_-</c:formatCode>
                <c:ptCount val="51"/>
                <c:pt idx="0">
                  <c:v>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  <c:pt idx="5">
                  <c:v>2000</c:v>
                </c:pt>
                <c:pt idx="6">
                  <c:v>2400</c:v>
                </c:pt>
                <c:pt idx="7">
                  <c:v>2800</c:v>
                </c:pt>
                <c:pt idx="8">
                  <c:v>3200</c:v>
                </c:pt>
                <c:pt idx="9">
                  <c:v>3600</c:v>
                </c:pt>
                <c:pt idx="10">
                  <c:v>4000</c:v>
                </c:pt>
                <c:pt idx="11">
                  <c:v>4400</c:v>
                </c:pt>
                <c:pt idx="12">
                  <c:v>4800</c:v>
                </c:pt>
                <c:pt idx="13">
                  <c:v>5200</c:v>
                </c:pt>
                <c:pt idx="14">
                  <c:v>5600</c:v>
                </c:pt>
                <c:pt idx="15">
                  <c:v>6000</c:v>
                </c:pt>
                <c:pt idx="16">
                  <c:v>6400</c:v>
                </c:pt>
                <c:pt idx="17">
                  <c:v>6800</c:v>
                </c:pt>
                <c:pt idx="18">
                  <c:v>7200</c:v>
                </c:pt>
                <c:pt idx="19">
                  <c:v>7600</c:v>
                </c:pt>
                <c:pt idx="20">
                  <c:v>8000</c:v>
                </c:pt>
                <c:pt idx="21">
                  <c:v>8400</c:v>
                </c:pt>
                <c:pt idx="22">
                  <c:v>8800</c:v>
                </c:pt>
                <c:pt idx="23">
                  <c:v>9200</c:v>
                </c:pt>
                <c:pt idx="24">
                  <c:v>9600</c:v>
                </c:pt>
                <c:pt idx="25">
                  <c:v>10000</c:v>
                </c:pt>
                <c:pt idx="26">
                  <c:v>10400</c:v>
                </c:pt>
                <c:pt idx="27">
                  <c:v>10800</c:v>
                </c:pt>
                <c:pt idx="28">
                  <c:v>11200</c:v>
                </c:pt>
                <c:pt idx="29">
                  <c:v>11600</c:v>
                </c:pt>
                <c:pt idx="30">
                  <c:v>12000</c:v>
                </c:pt>
                <c:pt idx="31">
                  <c:v>12400</c:v>
                </c:pt>
                <c:pt idx="32">
                  <c:v>12800</c:v>
                </c:pt>
                <c:pt idx="33">
                  <c:v>13200</c:v>
                </c:pt>
                <c:pt idx="34">
                  <c:v>13600</c:v>
                </c:pt>
                <c:pt idx="35">
                  <c:v>14000</c:v>
                </c:pt>
                <c:pt idx="36">
                  <c:v>14400</c:v>
                </c:pt>
                <c:pt idx="37">
                  <c:v>14800</c:v>
                </c:pt>
                <c:pt idx="38">
                  <c:v>15200</c:v>
                </c:pt>
                <c:pt idx="39">
                  <c:v>15600</c:v>
                </c:pt>
                <c:pt idx="40">
                  <c:v>16000</c:v>
                </c:pt>
                <c:pt idx="41">
                  <c:v>16400</c:v>
                </c:pt>
                <c:pt idx="42">
                  <c:v>16800</c:v>
                </c:pt>
                <c:pt idx="43">
                  <c:v>17200</c:v>
                </c:pt>
                <c:pt idx="44">
                  <c:v>17600</c:v>
                </c:pt>
                <c:pt idx="45">
                  <c:v>18000</c:v>
                </c:pt>
                <c:pt idx="46">
                  <c:v>18400</c:v>
                </c:pt>
                <c:pt idx="47">
                  <c:v>18800</c:v>
                </c:pt>
                <c:pt idx="48">
                  <c:v>19200</c:v>
                </c:pt>
                <c:pt idx="49">
                  <c:v>19600</c:v>
                </c:pt>
                <c:pt idx="50">
                  <c:v>20000</c:v>
                </c:pt>
              </c:numCache>
            </c:numRef>
          </c:cat>
          <c:val>
            <c:numRef>
              <c:f>Sheet1!$C$10:$C$60</c:f>
              <c:numCache>
                <c:formatCode>#,##0</c:formatCode>
                <c:ptCount val="51"/>
                <c:pt idx="0" formatCode="_-* #,##0\ _€_-;\-* #,##0\ _€_-;_-* &quot;-&quot;??\ _€_-;_-@_-">
                  <c:v>0</c:v>
                </c:pt>
                <c:pt idx="1">
                  <c:v>1567.954305788488</c:v>
                </c:pt>
                <c:pt idx="2">
                  <c:v>3046.6795858249179</c:v>
                </c:pt>
                <c:pt idx="3">
                  <c:v>4440.5791073687242</c:v>
                </c:pt>
                <c:pt idx="4">
                  <c:v>5753.9239271369624</c:v>
                </c:pt>
                <c:pt idx="5">
                  <c:v>6990.8449618338418</c:v>
                </c:pt>
                <c:pt idx="6">
                  <c:v>8155.3272317723031</c:v>
                </c:pt>
                <c:pt idx="7">
                  <c:v>9251.2059931196145</c:v>
                </c:pt>
                <c:pt idx="8">
                  <c:v>10282.1645006122</c:v>
                </c:pt>
                <c:pt idx="9">
                  <c:v>11251.733167756411</c:v>
                </c:pt>
                <c:pt idx="10">
                  <c:v>12163.28991533899</c:v>
                </c:pt>
                <c:pt idx="11">
                  <c:v>13020.061521378109</c:v>
                </c:pt>
                <c:pt idx="12">
                  <c:v>13825.125806368769</c:v>
                </c:pt>
                <c:pt idx="13">
                  <c:v>14581.414506795871</c:v>
                </c:pt>
                <c:pt idx="14">
                  <c:v>15291.71670741341</c:v>
                </c:pt>
                <c:pt idx="15">
                  <c:v>15958.682718755321</c:v>
                </c:pt>
                <c:pt idx="16">
                  <c:v>16584.828300825509</c:v>
                </c:pt>
                <c:pt idx="17">
                  <c:v>17172.53914697373</c:v>
                </c:pt>
                <c:pt idx="18">
                  <c:v>17724.075553697501</c:v>
                </c:pt>
                <c:pt idx="19">
                  <c:v>18241.57721260273</c:v>
                </c:pt>
                <c:pt idx="20">
                  <c:v>18727.068070103229</c:v>
                </c:pt>
                <c:pt idx="21">
                  <c:v>19182.46120873106</c:v>
                </c:pt>
                <c:pt idx="22">
                  <c:v>19609.56371126353</c:v>
                </c:pt>
                <c:pt idx="23">
                  <c:v>20010.081475326879</c:v>
                </c:pt>
                <c:pt idx="24">
                  <c:v>20385.623951802711</c:v>
                </c:pt>
                <c:pt idx="25">
                  <c:v>20737.7087853148</c:v>
                </c:pt>
                <c:pt idx="26">
                  <c:v>21067.76633938359</c:v>
                </c:pt>
                <c:pt idx="27">
                  <c:v>21377.144092575811</c:v>
                </c:pt>
                <c:pt idx="28">
                  <c:v>21667.110895203081</c:v>
                </c:pt>
                <c:pt idx="29">
                  <c:v>21938.86107889851</c:v>
                </c:pt>
                <c:pt idx="30">
                  <c:v>22193.51841377329</c:v>
                </c:pt>
                <c:pt idx="31">
                  <c:v>22432.13990987284</c:v>
                </c:pt>
                <c:pt idx="32">
                  <c:v>22655.719461360219</c:v>
                </c:pt>
                <c:pt idx="33">
                  <c:v>22865.191333284769</c:v>
                </c:pt>
                <c:pt idx="34">
                  <c:v>23061.433491989279</c:v>
                </c:pt>
                <c:pt idx="35">
                  <c:v>23245.270781191739</c:v>
                </c:pt>
                <c:pt idx="36">
                  <c:v>23417.477946581799</c:v>
                </c:pt>
                <c:pt idx="37">
                  <c:v>23578.78251241559</c:v>
                </c:pt>
                <c:pt idx="38">
                  <c:v>23729.86751410396</c:v>
                </c:pt>
                <c:pt idx="39">
                  <c:v>23871.374091181071</c:v>
                </c:pt>
                <c:pt idx="40">
                  <c:v>24003.90394533263</c:v>
                </c:pt>
                <c:pt idx="41">
                  <c:v>24128.02166837129</c:v>
                </c:pt>
                <c:pt idx="42">
                  <c:v>24244.256945180579</c:v>
                </c:pt>
                <c:pt idx="43">
                  <c:v>24353.106636723871</c:v>
                </c:pt>
                <c:pt idx="44">
                  <c:v>24455.03674823594</c:v>
                </c:pt>
                <c:pt idx="45">
                  <c:v>24550.484287696159</c:v>
                </c:pt>
                <c:pt idx="46">
                  <c:v>24639.859019626081</c:v>
                </c:pt>
                <c:pt idx="47">
                  <c:v>24723.545119171409</c:v>
                </c:pt>
                <c:pt idx="48">
                  <c:v>24801.902731319551</c:v>
                </c:pt>
                <c:pt idx="49">
                  <c:v>24875.26943998129</c:v>
                </c:pt>
                <c:pt idx="50">
                  <c:v>24943.961651523288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962-4D1F-8292-1C993EFC3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9009344"/>
        <c:axId val="1979005536"/>
      </c:lineChart>
      <c:lineChart>
        <c:grouping val="standard"/>
        <c:varyColors val="0"/>
        <c:ser>
          <c:idx val="3"/>
          <c:order val="1"/>
          <c:tx>
            <c:strRef>
              <c:f>Sheet1!$F$9</c:f>
              <c:strCache>
                <c:ptCount val="1"/>
                <c:pt idx="0">
                  <c:v>Profit Contribution from Media</c:v>
                </c:pt>
              </c:strCache>
            </c:strRef>
          </c:tx>
          <c:spPr>
            <a:ln w="7620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12"/>
              <c:layout>
                <c:manualLayout>
                  <c:x val="-0.17225400881383601"/>
                  <c:y val="-3.957194820555239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00B05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83733288893829"/>
                      <c:h val="0.12062621453002856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C962-4D1F-8292-1C993EFC329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0099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Sheet1!$A$10:$A$60</c:f>
              <c:numCache>
                <c:formatCode>_-* #,##0\ _€_-;\-* #,##0\ _€_-;_-* "-"??\ _€_-;_-@_-</c:formatCode>
                <c:ptCount val="51"/>
                <c:pt idx="0">
                  <c:v>0</c:v>
                </c:pt>
                <c:pt idx="1">
                  <c:v>400</c:v>
                </c:pt>
                <c:pt idx="2">
                  <c:v>800</c:v>
                </c:pt>
                <c:pt idx="3">
                  <c:v>1200</c:v>
                </c:pt>
                <c:pt idx="4">
                  <c:v>1600</c:v>
                </c:pt>
                <c:pt idx="5">
                  <c:v>2000</c:v>
                </c:pt>
                <c:pt idx="6">
                  <c:v>2400</c:v>
                </c:pt>
                <c:pt idx="7">
                  <c:v>2800</c:v>
                </c:pt>
                <c:pt idx="8">
                  <c:v>3200</c:v>
                </c:pt>
                <c:pt idx="9">
                  <c:v>3600</c:v>
                </c:pt>
                <c:pt idx="10">
                  <c:v>4000</c:v>
                </c:pt>
                <c:pt idx="11">
                  <c:v>4400</c:v>
                </c:pt>
                <c:pt idx="12">
                  <c:v>4800</c:v>
                </c:pt>
                <c:pt idx="13">
                  <c:v>5200</c:v>
                </c:pt>
                <c:pt idx="14">
                  <c:v>5600</c:v>
                </c:pt>
                <c:pt idx="15">
                  <c:v>6000</c:v>
                </c:pt>
                <c:pt idx="16">
                  <c:v>6400</c:v>
                </c:pt>
                <c:pt idx="17">
                  <c:v>6800</c:v>
                </c:pt>
                <c:pt idx="18">
                  <c:v>7200</c:v>
                </c:pt>
                <c:pt idx="19">
                  <c:v>7600</c:v>
                </c:pt>
                <c:pt idx="20">
                  <c:v>8000</c:v>
                </c:pt>
                <c:pt idx="21">
                  <c:v>8400</c:v>
                </c:pt>
                <c:pt idx="22">
                  <c:v>8800</c:v>
                </c:pt>
                <c:pt idx="23">
                  <c:v>9200</c:v>
                </c:pt>
                <c:pt idx="24">
                  <c:v>9600</c:v>
                </c:pt>
                <c:pt idx="25">
                  <c:v>10000</c:v>
                </c:pt>
                <c:pt idx="26">
                  <c:v>10400</c:v>
                </c:pt>
                <c:pt idx="27">
                  <c:v>10800</c:v>
                </c:pt>
                <c:pt idx="28">
                  <c:v>11200</c:v>
                </c:pt>
                <c:pt idx="29">
                  <c:v>11600</c:v>
                </c:pt>
                <c:pt idx="30">
                  <c:v>12000</c:v>
                </c:pt>
                <c:pt idx="31">
                  <c:v>12400</c:v>
                </c:pt>
                <c:pt idx="32">
                  <c:v>12800</c:v>
                </c:pt>
                <c:pt idx="33">
                  <c:v>13200</c:v>
                </c:pt>
                <c:pt idx="34">
                  <c:v>13600</c:v>
                </c:pt>
                <c:pt idx="35">
                  <c:v>14000</c:v>
                </c:pt>
                <c:pt idx="36">
                  <c:v>14400</c:v>
                </c:pt>
                <c:pt idx="37">
                  <c:v>14800</c:v>
                </c:pt>
                <c:pt idx="38">
                  <c:v>15200</c:v>
                </c:pt>
                <c:pt idx="39">
                  <c:v>15600</c:v>
                </c:pt>
                <c:pt idx="40">
                  <c:v>16000</c:v>
                </c:pt>
                <c:pt idx="41">
                  <c:v>16400</c:v>
                </c:pt>
                <c:pt idx="42">
                  <c:v>16800</c:v>
                </c:pt>
                <c:pt idx="43">
                  <c:v>17200</c:v>
                </c:pt>
                <c:pt idx="44">
                  <c:v>17600</c:v>
                </c:pt>
                <c:pt idx="45">
                  <c:v>18000</c:v>
                </c:pt>
                <c:pt idx="46">
                  <c:v>18400</c:v>
                </c:pt>
                <c:pt idx="47">
                  <c:v>18800</c:v>
                </c:pt>
                <c:pt idx="48">
                  <c:v>19200</c:v>
                </c:pt>
                <c:pt idx="49">
                  <c:v>19600</c:v>
                </c:pt>
                <c:pt idx="50">
                  <c:v>20000</c:v>
                </c:pt>
              </c:numCache>
            </c:numRef>
          </c:cat>
          <c:val>
            <c:numRef>
              <c:f>Sheet1!$F$10:$F$60</c:f>
              <c:numCache>
                <c:formatCode>#,##0</c:formatCode>
                <c:ptCount val="51"/>
                <c:pt idx="0" formatCode="_(* #,##0_);_(* \(#,##0\);_(* &quot;-&quot;??_);_(@_)">
                  <c:v>0</c:v>
                </c:pt>
                <c:pt idx="1">
                  <c:v>50397.715289424406</c:v>
                </c:pt>
                <c:pt idx="2">
                  <c:v>96333.979291245923</c:v>
                </c:pt>
                <c:pt idx="3">
                  <c:v>138028.95536843629</c:v>
                </c:pt>
                <c:pt idx="4">
                  <c:v>175696.19635684809</c:v>
                </c:pt>
                <c:pt idx="5">
                  <c:v>209542.2480916921</c:v>
                </c:pt>
                <c:pt idx="6">
                  <c:v>239766.36158861511</c:v>
                </c:pt>
                <c:pt idx="7">
                  <c:v>266560.2996559809</c:v>
                </c:pt>
                <c:pt idx="8">
                  <c:v>290108.22503060952</c:v>
                </c:pt>
                <c:pt idx="9">
                  <c:v>310586.65838782018</c:v>
                </c:pt>
                <c:pt idx="10">
                  <c:v>328164.49576694972</c:v>
                </c:pt>
                <c:pt idx="11">
                  <c:v>343003.07606890559</c:v>
                </c:pt>
                <c:pt idx="12">
                  <c:v>355256.29031843832</c:v>
                </c:pt>
                <c:pt idx="13">
                  <c:v>365070.72533979331</c:v>
                </c:pt>
                <c:pt idx="14">
                  <c:v>372585.83537067031</c:v>
                </c:pt>
                <c:pt idx="15">
                  <c:v>377934.13593776571</c:v>
                </c:pt>
                <c:pt idx="16">
                  <c:v>381241.41504127532</c:v>
                </c:pt>
                <c:pt idx="17">
                  <c:v>382626.95734868699</c:v>
                </c:pt>
                <c:pt idx="18">
                  <c:v>382203.7776848753</c:v>
                </c:pt>
                <c:pt idx="19">
                  <c:v>380078.86063013662</c:v>
                </c:pt>
                <c:pt idx="20">
                  <c:v>376353.40350516129</c:v>
                </c:pt>
                <c:pt idx="21">
                  <c:v>371123.06043655291</c:v>
                </c:pt>
                <c:pt idx="22">
                  <c:v>364478.18556317617</c:v>
                </c:pt>
                <c:pt idx="23">
                  <c:v>356504.07376634399</c:v>
                </c:pt>
                <c:pt idx="24">
                  <c:v>347281.19759013609</c:v>
                </c:pt>
                <c:pt idx="25">
                  <c:v>336885.43926573999</c:v>
                </c:pt>
                <c:pt idx="26">
                  <c:v>325388.31696917932</c:v>
                </c:pt>
                <c:pt idx="27">
                  <c:v>312857.20462879032</c:v>
                </c:pt>
                <c:pt idx="28">
                  <c:v>299355.54476015392</c:v>
                </c:pt>
                <c:pt idx="29">
                  <c:v>284943.0539449256</c:v>
                </c:pt>
                <c:pt idx="30">
                  <c:v>269675.92068866407</c:v>
                </c:pt>
                <c:pt idx="31">
                  <c:v>253606.99549364249</c:v>
                </c:pt>
                <c:pt idx="32">
                  <c:v>236785.9730680112</c:v>
                </c:pt>
                <c:pt idx="33">
                  <c:v>219259.56666423869</c:v>
                </c:pt>
                <c:pt idx="34">
                  <c:v>201071.67459946411</c:v>
                </c:pt>
                <c:pt idx="35">
                  <c:v>182263.53905958711</c:v>
                </c:pt>
                <c:pt idx="36">
                  <c:v>162873.89732908999</c:v>
                </c:pt>
                <c:pt idx="37">
                  <c:v>142939.12562077929</c:v>
                </c:pt>
                <c:pt idx="38">
                  <c:v>122493.3757051977</c:v>
                </c:pt>
                <c:pt idx="39">
                  <c:v>101568.7045590537</c:v>
                </c:pt>
                <c:pt idx="40">
                  <c:v>80195.197266631294</c:v>
                </c:pt>
                <c:pt idx="41">
                  <c:v>58401.083418564413</c:v>
                </c:pt>
                <c:pt idx="42">
                  <c:v>36212.847259028822</c:v>
                </c:pt>
                <c:pt idx="43">
                  <c:v>13655.3318361938</c:v>
                </c:pt>
                <c:pt idx="44">
                  <c:v>-9248.1625882026292</c:v>
                </c:pt>
                <c:pt idx="45">
                  <c:v>-32475.785615192501</c:v>
                </c:pt>
                <c:pt idx="46">
                  <c:v>-56007.049018695499</c:v>
                </c:pt>
                <c:pt idx="47">
                  <c:v>-79822.744041429571</c:v>
                </c:pt>
                <c:pt idx="48">
                  <c:v>-103904.8634340225</c:v>
                </c:pt>
                <c:pt idx="49">
                  <c:v>-128236.52800093569</c:v>
                </c:pt>
                <c:pt idx="50">
                  <c:v>-152801.91742383581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962-4D1F-8292-1C993EFC32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79017504"/>
        <c:axId val="1979006080"/>
      </c:lineChart>
      <c:catAx>
        <c:axId val="1979009344"/>
        <c:scaling>
          <c:orientation val="minMax"/>
        </c:scaling>
        <c:delete val="0"/>
        <c:axPos val="b"/>
        <c:numFmt formatCode="_-* #,##0\ _€_-;\-* #,##0\ _€_-;_-* &quot;-&quot;??\ _€_-;_-@_-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05536"/>
        <c:crosses val="autoZero"/>
        <c:auto val="1"/>
        <c:lblAlgn val="ctr"/>
        <c:lblOffset val="100"/>
        <c:noMultiLvlLbl val="0"/>
      </c:catAx>
      <c:valAx>
        <c:axId val="1979005536"/>
        <c:scaling>
          <c:orientation val="minMax"/>
          <c:max val="25000"/>
          <c:min val="-10000"/>
        </c:scaling>
        <c:delete val="0"/>
        <c:axPos val="l"/>
        <c:numFmt formatCode="#,##0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09344"/>
        <c:crosses val="autoZero"/>
        <c:crossBetween val="between"/>
      </c:valAx>
      <c:valAx>
        <c:axId val="1979006080"/>
        <c:scaling>
          <c:orientation val="minMax"/>
        </c:scaling>
        <c:delete val="0"/>
        <c:axPos val="r"/>
        <c:numFmt formatCode="#,##0" sourceLinked="0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9017504"/>
        <c:crosses val="max"/>
        <c:crossBetween val="between"/>
      </c:valAx>
      <c:catAx>
        <c:axId val="1979017504"/>
        <c:scaling>
          <c:orientation val="minMax"/>
        </c:scaling>
        <c:delete val="1"/>
        <c:axPos val="b"/>
        <c:numFmt formatCode="_-* #,##0\ _€_-;\-* #,##0\ _€_-;_-* &quot;-&quot;??\ _€_-;_-@_-" sourceLinked="1"/>
        <c:majorTickMark val="out"/>
        <c:minorTickMark val="none"/>
        <c:tickLblPos val="nextTo"/>
        <c:crossAx val="197900608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8461556464539273E-2"/>
          <c:y val="5.3441588508591403E-2"/>
          <c:w val="0.92509432714230733"/>
          <c:h val="0.68066399029565106"/>
        </c:manualLayout>
      </c:layout>
      <c:lineChart>
        <c:grouping val="standard"/>
        <c:varyColors val="0"/>
        <c:ser>
          <c:idx val="2"/>
          <c:order val="1"/>
          <c:tx>
            <c:strRef>
              <c:f>Sheet1!$B$1</c:f>
              <c:strCache>
                <c:ptCount val="1"/>
                <c:pt idx="0">
                  <c:v>MasterBrand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Sheet1!$B$2:$B$102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1427280.7410548662</c:v>
                </c:pt>
                <c:pt idx="2">
                  <c:v>2803902.5912014372</c:v>
                </c:pt>
                <c:pt idx="3">
                  <c:v>4131299.9005801808</c:v>
                </c:pt>
                <c:pt idx="4">
                  <c:v>5410873.9559255503</c:v>
                </c:pt>
                <c:pt idx="5">
                  <c:v>6643993.227669958</c:v>
                </c:pt>
                <c:pt idx="6">
                  <c:v>7831993.6569547914</c:v>
                </c:pt>
                <c:pt idx="7">
                  <c:v>8976178.9786876999</c:v>
                </c:pt>
                <c:pt idx="8">
                  <c:v>10077821.077030672</c:v>
                </c:pt>
                <c:pt idx="9">
                  <c:v>11138160.369932923</c:v>
                </c:pt>
                <c:pt idx="10">
                  <c:v>12158406.219543032</c:v>
                </c:pt>
                <c:pt idx="11">
                  <c:v>13139737.365545057</c:v>
                </c:pt>
                <c:pt idx="12">
                  <c:v>14083302.378661204</c:v>
                </c:pt>
                <c:pt idx="13">
                  <c:v>14990220.131752411</c:v>
                </c:pt>
                <c:pt idx="14">
                  <c:v>15861580.286128307</c:v>
                </c:pt>
                <c:pt idx="15">
                  <c:v>16698443.790848119</c:v>
                </c:pt>
                <c:pt idx="16">
                  <c:v>17501843.392950803</c:v>
                </c:pt>
                <c:pt idx="17">
                  <c:v>18272784.156709455</c:v>
                </c:pt>
                <c:pt idx="18">
                  <c:v>19012243.990144707</c:v>
                </c:pt>
                <c:pt idx="19">
                  <c:v>19721174.177166335</c:v>
                </c:pt>
                <c:pt idx="20">
                  <c:v>20400499.913843088</c:v>
                </c:pt>
                <c:pt idx="21">
                  <c:v>21051120.847416781</c:v>
                </c:pt>
                <c:pt idx="22">
                  <c:v>21673911.616789095</c:v>
                </c:pt>
                <c:pt idx="23">
                  <c:v>22269722.39332018</c:v>
                </c:pt>
                <c:pt idx="24">
                  <c:v>22839379.420869134</c:v>
                </c:pt>
                <c:pt idx="25">
                  <c:v>23383685.554108668</c:v>
                </c:pt>
                <c:pt idx="26">
                  <c:v>23903420.794224985</c:v>
                </c:pt>
                <c:pt idx="27">
                  <c:v>24399342.821200948</c:v>
                </c:pt>
                <c:pt idx="28">
                  <c:v>24872187.521955412</c:v>
                </c:pt>
                <c:pt idx="29">
                  <c:v>25322669.513681252</c:v>
                </c:pt>
                <c:pt idx="30">
                  <c:v>25751482.661793265</c:v>
                </c:pt>
                <c:pt idx="31">
                  <c:v>26159300.591956895</c:v>
                </c:pt>
                <c:pt idx="32">
                  <c:v>26546777.195729066</c:v>
                </c:pt>
                <c:pt idx="33">
                  <c:v>26914547.129392494</c:v>
                </c:pt>
                <c:pt idx="34">
                  <c:v>27263226.305618849</c:v>
                </c:pt>
                <c:pt idx="35">
                  <c:v>27593412.377638858</c:v>
                </c:pt>
                <c:pt idx="36">
                  <c:v>27905685.215641137</c:v>
                </c:pt>
                <c:pt idx="37">
                  <c:v>28200607.375163872</c:v>
                </c:pt>
                <c:pt idx="38">
                  <c:v>28478724.5572767</c:v>
                </c:pt>
                <c:pt idx="39">
                  <c:v>28740566.060385007</c:v>
                </c:pt>
                <c:pt idx="40">
                  <c:v>28986645.223522563</c:v>
                </c:pt>
                <c:pt idx="41">
                  <c:v>29217459.861023646</c:v>
                </c:pt>
                <c:pt idx="42">
                  <c:v>29433492.68849479</c:v>
                </c:pt>
                <c:pt idx="43">
                  <c:v>29635211.740029339</c:v>
                </c:pt>
                <c:pt idx="44">
                  <c:v>29823070.776631657</c:v>
                </c:pt>
                <c:pt idx="45">
                  <c:v>29997509.685835954</c:v>
                </c:pt>
                <c:pt idx="46">
                  <c:v>30158954.872527149</c:v>
                </c:pt>
                <c:pt idx="47">
                  <c:v>30307819.64098211</c:v>
                </c:pt>
                <c:pt idx="48">
                  <c:v>30444504.568172079</c:v>
                </c:pt>
                <c:pt idx="49">
                  <c:v>30569397.868376151</c:v>
                </c:pt>
                <c:pt idx="50">
                  <c:v>30682875.749169134</c:v>
                </c:pt>
                <c:pt idx="51">
                  <c:v>30785302.758859925</c:v>
                </c:pt>
                <c:pt idx="52">
                  <c:v>30877032.125466697</c:v>
                </c:pt>
                <c:pt idx="53">
                  <c:v>30958406.08732108</c:v>
                </c:pt>
                <c:pt idx="54">
                  <c:v>31029756.215406679</c:v>
                </c:pt>
                <c:pt idx="55">
                  <c:v>31091403.727540344</c:v>
                </c:pt>
                <c:pt idx="56">
                  <c:v>31143659.794512451</c:v>
                </c:pt>
                <c:pt idx="57">
                  <c:v>31186825.838309303</c:v>
                </c:pt>
                <c:pt idx="58">
                  <c:v>31221193.822541311</c:v>
                </c:pt>
                <c:pt idx="59">
                  <c:v>31247046.535211608</c:v>
                </c:pt>
                <c:pt idx="60">
                  <c:v>31264657.863954619</c:v>
                </c:pt>
                <c:pt idx="61">
                  <c:v>31274293.0638851</c:v>
                </c:pt>
                <c:pt idx="62">
                  <c:v>31276209.01819557</c:v>
                </c:pt>
                <c:pt idx="63">
                  <c:v>31270654.491641849</c:v>
                </c:pt>
                <c:pt idx="64">
                  <c:v>31257870.377062745</c:v>
                </c:pt>
                <c:pt idx="65">
                  <c:v>31238089.935072966</c:v>
                </c:pt>
                <c:pt idx="66">
                  <c:v>31211539.027076505</c:v>
                </c:pt>
                <c:pt idx="67">
                  <c:v>31178436.341744423</c:v>
                </c:pt>
                <c:pt idx="68">
                  <c:v>31138993.615099832</c:v>
                </c:pt>
                <c:pt idx="69">
                  <c:v>31093415.844355442</c:v>
                </c:pt>
                <c:pt idx="70">
                  <c:v>31041901.495646089</c:v>
                </c:pt>
                <c:pt idx="71">
                  <c:v>30984642.705799818</c:v>
                </c:pt>
                <c:pt idx="72">
                  <c:v>30921825.478288047</c:v>
                </c:pt>
                <c:pt idx="73">
                  <c:v>30853629.873494931</c:v>
                </c:pt>
                <c:pt idx="74">
                  <c:v>30780230.193445712</c:v>
                </c:pt>
                <c:pt idx="75">
                  <c:v>30701795.161130786</c:v>
                </c:pt>
                <c:pt idx="76">
                  <c:v>30618488.094560429</c:v>
                </c:pt>
                <c:pt idx="77">
                  <c:v>30530467.075685047</c:v>
                </c:pt>
                <c:pt idx="78">
                  <c:v>30437885.114311606</c:v>
                </c:pt>
                <c:pt idx="79">
                  <c:v>30340890.307147786</c:v>
                </c:pt>
                <c:pt idx="80">
                  <c:v>30239625.992098972</c:v>
                </c:pt>
                <c:pt idx="81">
                  <c:v>30134230.897947155</c:v>
                </c:pt>
                <c:pt idx="82">
                  <c:v>30024839.28953056</c:v>
                </c:pt>
                <c:pt idx="83">
                  <c:v>29911581.108550183</c:v>
                </c:pt>
                <c:pt idx="84">
                  <c:v>29794582.110117726</c:v>
                </c:pt>
                <c:pt idx="85">
                  <c:v>29673963.995164625</c:v>
                </c:pt>
                <c:pt idx="86">
                  <c:v>29549844.538823307</c:v>
                </c:pt>
                <c:pt idx="87">
                  <c:v>29422337.714895599</c:v>
                </c:pt>
                <c:pt idx="88">
                  <c:v>29291553.816515073</c:v>
                </c:pt>
                <c:pt idx="89">
                  <c:v>29157599.573111214</c:v>
                </c:pt>
                <c:pt idx="90">
                  <c:v>29020578.263781518</c:v>
                </c:pt>
                <c:pt idx="91">
                  <c:v>28880589.827170715</c:v>
                </c:pt>
                <c:pt idx="92">
                  <c:v>28737730.96796041</c:v>
                </c:pt>
                <c:pt idx="93">
                  <c:v>28592095.260063291</c:v>
                </c:pt>
                <c:pt idx="94">
                  <c:v>28443773.246620566</c:v>
                </c:pt>
                <c:pt idx="95">
                  <c:v>28292852.536893211</c:v>
                </c:pt>
                <c:pt idx="96">
                  <c:v>28139417.900137685</c:v>
                </c:pt>
                <c:pt idx="97">
                  <c:v>27983551.356556337</c:v>
                </c:pt>
                <c:pt idx="98">
                  <c:v>27825332.265406873</c:v>
                </c:pt>
                <c:pt idx="99">
                  <c:v>27664837.410355452</c:v>
                </c:pt>
                <c:pt idx="100">
                  <c:v>27502141.082155373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D6A-4F1A-A468-AD5A5C1CD15B}"/>
            </c:ext>
          </c:extLst>
        </c:ser>
        <c:ser>
          <c:idx val="3"/>
          <c:order val="2"/>
          <c:tx>
            <c:strRef>
              <c:f>Sheet1!$C$1</c:f>
              <c:strCache>
                <c:ptCount val="1"/>
                <c:pt idx="0">
                  <c:v>Coca Cola Light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Sheet1!$C$2:$C$102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-262525.46901180269</c:v>
                </c:pt>
                <c:pt idx="2">
                  <c:v>-526432.87573931436</c:v>
                </c:pt>
                <c:pt idx="3">
                  <c:v>-791682.71673327195</c:v>
                </c:pt>
                <c:pt idx="4">
                  <c:v>-1058236.4247884061</c:v>
                </c:pt>
                <c:pt idx="5">
                  <c:v>-1326056.3598645527</c:v>
                </c:pt>
                <c:pt idx="6">
                  <c:v>-1595105.7990555323</c:v>
                </c:pt>
                <c:pt idx="7">
                  <c:v>-1865348.9257044559</c:v>
                </c:pt>
                <c:pt idx="8">
                  <c:v>-2136750.817757586</c:v>
                </c:pt>
                <c:pt idx="9">
                  <c:v>-2409277.4354428798</c:v>
                </c:pt>
                <c:pt idx="10">
                  <c:v>-2682895.608353571</c:v>
                </c:pt>
                <c:pt idx="11">
                  <c:v>-2957573.0220116423</c:v>
                </c:pt>
                <c:pt idx="12">
                  <c:v>-3233278.203980817</c:v>
                </c:pt>
                <c:pt idx="13">
                  <c:v>-3509980.5095938384</c:v>
                </c:pt>
                <c:pt idx="14">
                  <c:v>-3787650.107354064</c:v>
                </c:pt>
                <c:pt idx="15">
                  <c:v>-4066257.9640670656</c:v>
                </c:pt>
                <c:pt idx="16">
                  <c:v>-4345775.8297537155</c:v>
                </c:pt>
                <c:pt idx="17">
                  <c:v>-4626176.2223923691</c:v>
                </c:pt>
                <c:pt idx="18">
                  <c:v>-4907432.4125339873</c:v>
                </c:pt>
                <c:pt idx="19">
                  <c:v>-5189518.4078306332</c:v>
                </c:pt>
                <c:pt idx="20">
                  <c:v>-5472408.9375144588</c:v>
                </c:pt>
                <c:pt idx="21">
                  <c:v>-5756079.4368612561</c:v>
                </c:pt>
                <c:pt idx="22">
                  <c:v>-6040506.0316696782</c:v>
                </c:pt>
                <c:pt idx="23">
                  <c:v>-6325665.5227847015</c:v>
                </c:pt>
                <c:pt idx="24">
                  <c:v>-6611535.3706911299</c:v>
                </c:pt>
                <c:pt idx="25">
                  <c:v>-6898093.6802007956</c:v>
                </c:pt>
                <c:pt idx="26">
                  <c:v>-7185319.18525472</c:v>
                </c:pt>
                <c:pt idx="27">
                  <c:v>-7473191.233859512</c:v>
                </c:pt>
                <c:pt idx="28">
                  <c:v>-7761689.7731753597</c:v>
                </c:pt>
                <c:pt idx="29">
                  <c:v>-8050795.3347710893</c:v>
                </c:pt>
                <c:pt idx="30">
                  <c:v>-8340489.0200600969</c:v>
                </c:pt>
                <c:pt idx="31">
                  <c:v>-8630752.4859295636</c:v>
                </c:pt>
                <c:pt idx="32">
                  <c:v>-8921567.9305735826</c:v>
                </c:pt>
                <c:pt idx="33">
                  <c:v>-9212918.0795398448</c:v>
                </c:pt>
                <c:pt idx="34">
                  <c:v>-9504786.1719979681</c:v>
                </c:pt>
                <c:pt idx="35">
                  <c:v>-9797155.9472366087</c:v>
                </c:pt>
                <c:pt idx="36">
                  <c:v>-10090011.631395321</c:v>
                </c:pt>
                <c:pt idx="37">
                  <c:v>-10383337.924436167</c:v>
                </c:pt>
                <c:pt idx="38">
                  <c:v>-10677119.987359101</c:v>
                </c:pt>
                <c:pt idx="39">
                  <c:v>-10971343.429664496</c:v>
                </c:pt>
                <c:pt idx="40">
                  <c:v>-11265994.297065154</c:v>
                </c:pt>
                <c:pt idx="41">
                  <c:v>-11561059.059449593</c:v>
                </c:pt>
                <c:pt idx="42">
                  <c:v>-11856524.599097773</c:v>
                </c:pt>
                <c:pt idx="43">
                  <c:v>-12152378.199149678</c:v>
                </c:pt>
                <c:pt idx="44">
                  <c:v>-12448607.532326762</c:v>
                </c:pt>
                <c:pt idx="45">
                  <c:v>-12745200.649905734</c:v>
                </c:pt>
                <c:pt idx="46">
                  <c:v>-13042145.970943671</c:v>
                </c:pt>
                <c:pt idx="47">
                  <c:v>-13339432.271753065</c:v>
                </c:pt>
                <c:pt idx="48">
                  <c:v>-13637048.675625024</c:v>
                </c:pt>
                <c:pt idx="49">
                  <c:v>-13934984.642798599</c:v>
                </c:pt>
                <c:pt idx="50">
                  <c:v>-14233229.960673742</c:v>
                </c:pt>
                <c:pt idx="51">
                  <c:v>-14531774.734265268</c:v>
                </c:pt>
                <c:pt idx="52">
                  <c:v>-14830609.376894956</c:v>
                </c:pt>
                <c:pt idx="53">
                  <c:v>-15129724.60111858</c:v>
                </c:pt>
                <c:pt idx="54">
                  <c:v>-15429111.409884669</c:v>
                </c:pt>
                <c:pt idx="55">
                  <c:v>-15728761.087921441</c:v>
                </c:pt>
                <c:pt idx="56">
                  <c:v>-16028665.193348359</c:v>
                </c:pt>
                <c:pt idx="57">
                  <c:v>-16328815.549508573</c:v>
                </c:pt>
                <c:pt idx="58">
                  <c:v>-16629204.237018382</c:v>
                </c:pt>
                <c:pt idx="59">
                  <c:v>-16929823.586029828</c:v>
                </c:pt>
                <c:pt idx="60">
                  <c:v>-17230666.168702453</c:v>
                </c:pt>
                <c:pt idx="61">
                  <c:v>-17531724.79188012</c:v>
                </c:pt>
                <c:pt idx="62">
                  <c:v>-17832992.489968851</c:v>
                </c:pt>
                <c:pt idx="63">
                  <c:v>-18134462.518011548</c:v>
                </c:pt>
                <c:pt idx="64">
                  <c:v>-18436128.344955526</c:v>
                </c:pt>
                <c:pt idx="65">
                  <c:v>-18737983.647108547</c:v>
                </c:pt>
                <c:pt idx="66">
                  <c:v>-19040022.301779415</c:v>
                </c:pt>
                <c:pt idx="67">
                  <c:v>-19342238.381098863</c:v>
                </c:pt>
                <c:pt idx="68">
                  <c:v>-19644626.14601662</c:v>
                </c:pt>
                <c:pt idx="69">
                  <c:v>-19947180.040470622</c:v>
                </c:pt>
                <c:pt idx="70">
                  <c:v>-20249894.685724229</c:v>
                </c:pt>
                <c:pt idx="71">
                  <c:v>-20552764.874867436</c:v>
                </c:pt>
                <c:pt idx="72">
                  <c:v>-20855785.56747815</c:v>
                </c:pt>
                <c:pt idx="73">
                  <c:v>-21158951.884439383</c:v>
                </c:pt>
                <c:pt idx="74">
                  <c:v>-21462259.102908753</c:v>
                </c:pt>
                <c:pt idx="75">
                  <c:v>-21765702.651436146</c:v>
                </c:pt>
                <c:pt idx="76">
                  <c:v>-22069278.105225943</c:v>
                </c:pt>
                <c:pt idx="77">
                  <c:v>-22372981.181539968</c:v>
                </c:pt>
                <c:pt idx="78">
                  <c:v>-22676807.735237509</c:v>
                </c:pt>
                <c:pt idx="79">
                  <c:v>-22980753.754448827</c:v>
                </c:pt>
                <c:pt idx="80">
                  <c:v>-23284815.356378488</c:v>
                </c:pt>
                <c:pt idx="81">
                  <c:v>-23588988.783235177</c:v>
                </c:pt>
                <c:pt idx="82">
                  <c:v>-23893270.398284398</c:v>
                </c:pt>
                <c:pt idx="83">
                  <c:v>-24197656.682020877</c:v>
                </c:pt>
                <c:pt idx="84">
                  <c:v>-24502144.22845722</c:v>
                </c:pt>
                <c:pt idx="85">
                  <c:v>-24806729.741525725</c:v>
                </c:pt>
                <c:pt idx="86">
                  <c:v>-25111410.031590074</c:v>
                </c:pt>
                <c:pt idx="87">
                  <c:v>-25416182.012063932</c:v>
                </c:pt>
                <c:pt idx="88">
                  <c:v>-25721042.69613336</c:v>
                </c:pt>
                <c:pt idx="89">
                  <c:v>-26025989.193580091</c:v>
                </c:pt>
                <c:pt idx="90">
                  <c:v>-26331018.707702853</c:v>
                </c:pt>
                <c:pt idx="91">
                  <c:v>-26636128.532333821</c:v>
                </c:pt>
                <c:pt idx="92">
                  <c:v>-26941316.048947539</c:v>
                </c:pt>
                <c:pt idx="93">
                  <c:v>-27246578.723859575</c:v>
                </c:pt>
                <c:pt idx="94">
                  <c:v>-27551914.105512314</c:v>
                </c:pt>
                <c:pt idx="95">
                  <c:v>-27857319.821845338</c:v>
                </c:pt>
                <c:pt idx="96">
                  <c:v>-28162793.577747867</c:v>
                </c:pt>
                <c:pt idx="97">
                  <c:v>-28468333.152590938</c:v>
                </c:pt>
                <c:pt idx="98">
                  <c:v>-28773936.397836786</c:v>
                </c:pt>
                <c:pt idx="99">
                  <c:v>-29079601.234723344</c:v>
                </c:pt>
                <c:pt idx="100">
                  <c:v>-29385325.652021416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D6A-4F1A-A468-AD5A5C1CD15B}"/>
            </c:ext>
          </c:extLst>
        </c:ser>
        <c:ser>
          <c:idx val="4"/>
          <c:order val="3"/>
          <c:tx>
            <c:strRef>
              <c:f>Sheet1!$D$1</c:f>
              <c:strCache>
                <c:ptCount val="1"/>
                <c:pt idx="0">
                  <c:v>Fanta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Sheet1!$D$2:$D$102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-204557.11548443232</c:v>
                </c:pt>
                <c:pt idx="2">
                  <c:v>-412375.44425712526</c:v>
                </c:pt>
                <c:pt idx="3">
                  <c:v>-623361.69484776747</c:v>
                </c:pt>
                <c:pt idx="4">
                  <c:v>-837424.79142974515</c:v>
                </c:pt>
                <c:pt idx="5">
                  <c:v>-1054475.8519697289</c:v>
                </c:pt>
                <c:pt idx="6">
                  <c:v>-1274428.1641551829</c:v>
                </c:pt>
                <c:pt idx="7">
                  <c:v>-1497197.1593310786</c:v>
                </c:pt>
                <c:pt idx="8">
                  <c:v>-1722700.3846623241</c:v>
                </c:pt>
                <c:pt idx="9">
                  <c:v>-1950857.4737239454</c:v>
                </c:pt>
                <c:pt idx="10">
                  <c:v>-2181590.1157074152</c:v>
                </c:pt>
                <c:pt idx="11">
                  <c:v>-2414822.0234188139</c:v>
                </c:pt>
                <c:pt idx="12">
                  <c:v>-2650478.9002321241</c:v>
                </c:pt>
                <c:pt idx="13">
                  <c:v>-2888488.4061494153</c:v>
                </c:pt>
                <c:pt idx="14">
                  <c:v>-3128780.1231087567</c:v>
                </c:pt>
                <c:pt idx="15">
                  <c:v>-3371285.5196703202</c:v>
                </c:pt>
                <c:pt idx="16">
                  <c:v>-3615937.9152013431</c:v>
                </c:pt>
                <c:pt idx="17">
                  <c:v>-3862672.4436713755</c:v>
                </c:pt>
                <c:pt idx="18">
                  <c:v>-4111426.0171607537</c:v>
                </c:pt>
                <c:pt idx="19">
                  <c:v>-4362137.2891766299</c:v>
                </c:pt>
                <c:pt idx="20">
                  <c:v>-4614746.6178637333</c:v>
                </c:pt>
                <c:pt idx="21">
                  <c:v>-4869196.0291894665</c:v>
                </c:pt>
                <c:pt idx="22">
                  <c:v>-5125429.1801761705</c:v>
                </c:pt>
                <c:pt idx="23">
                  <c:v>-5383391.3222472398</c:v>
                </c:pt>
                <c:pt idx="24">
                  <c:v>-5643029.2647476746</c:v>
                </c:pt>
                <c:pt idx="25">
                  <c:v>-5904291.3386940053</c:v>
                </c:pt>
                <c:pt idx="26">
                  <c:v>-6167127.3608035585</c:v>
                </c:pt>
                <c:pt idx="27">
                  <c:v>-6431488.5978479013</c:v>
                </c:pt>
                <c:pt idx="28">
                  <c:v>-6697327.7313710004</c:v>
                </c:pt>
                <c:pt idx="29">
                  <c:v>-6964598.8228081632</c:v>
                </c:pt>
                <c:pt idx="30">
                  <c:v>-7233257.2790380344</c:v>
                </c:pt>
                <c:pt idx="31">
                  <c:v>-7503259.8183963643</c:v>
                </c:pt>
                <c:pt idx="32">
                  <c:v>-7774564.4371764427</c:v>
                </c:pt>
                <c:pt idx="33">
                  <c:v>-8047130.3766384758</c:v>
                </c:pt>
                <c:pt idx="34">
                  <c:v>-8320918.0905468073</c:v>
                </c:pt>
                <c:pt idx="35">
                  <c:v>-8595889.2132513877</c:v>
                </c:pt>
                <c:pt idx="36">
                  <c:v>-8872006.5283273812</c:v>
                </c:pt>
                <c:pt idx="37">
                  <c:v>-9149233.937784303</c:v>
                </c:pt>
                <c:pt idx="38">
                  <c:v>-9427536.4318542369</c:v>
                </c:pt>
                <c:pt idx="39">
                  <c:v>-9706880.0593663771</c:v>
                </c:pt>
                <c:pt idx="40">
                  <c:v>-9987231.8987136297</c:v>
                </c:pt>
                <c:pt idx="41">
                  <c:v>-10268560.029415105</c:v>
                </c:pt>
                <c:pt idx="42">
                  <c:v>-10550833.504276926</c:v>
                </c:pt>
                <c:pt idx="43">
                  <c:v>-10834022.322152417</c:v>
                </c:pt>
                <c:pt idx="44">
                  <c:v>-11118097.401301334</c:v>
                </c:pt>
                <c:pt idx="45">
                  <c:v>-11403030.553346759</c:v>
                </c:pt>
                <c:pt idx="46">
                  <c:v>-11688794.45782708</c:v>
                </c:pt>
                <c:pt idx="47">
                  <c:v>-11975362.637339873</c:v>
                </c:pt>
                <c:pt idx="48">
                  <c:v>-12262709.433272954</c:v>
                </c:pt>
                <c:pt idx="49">
                  <c:v>-12550809.982117966</c:v>
                </c:pt>
                <c:pt idx="50">
                  <c:v>-12839640.192360479</c:v>
                </c:pt>
                <c:pt idx="51">
                  <c:v>-13129176.721940115</c:v>
                </c:pt>
                <c:pt idx="52">
                  <c:v>-13419396.956274062</c:v>
                </c:pt>
                <c:pt idx="53">
                  <c:v>-13710278.986836167</c:v>
                </c:pt>
                <c:pt idx="54">
                  <c:v>-14001801.59028393</c:v>
                </c:pt>
                <c:pt idx="55">
                  <c:v>-14293944.208125088</c:v>
                </c:pt>
                <c:pt idx="56">
                  <c:v>-14586686.926915178</c:v>
                </c:pt>
                <c:pt idx="57">
                  <c:v>-14880010.458977226</c:v>
                </c:pt>
                <c:pt idx="58">
                  <c:v>-15173896.123634405</c:v>
                </c:pt>
                <c:pt idx="59">
                  <c:v>-15468325.828946434</c:v>
                </c:pt>
                <c:pt idx="60">
                  <c:v>-15763282.05394017</c:v>
                </c:pt>
                <c:pt idx="61">
                  <c:v>-16058747.831324859</c:v>
                </c:pt>
                <c:pt idx="62">
                  <c:v>-16354706.73068225</c:v>
                </c:pt>
                <c:pt idx="63">
                  <c:v>-16651142.842121959</c:v>
                </c:pt>
                <c:pt idx="64">
                  <c:v>-16948040.760392122</c:v>
                </c:pt>
                <c:pt idx="65">
                  <c:v>-17245385.569435626</c:v>
                </c:pt>
                <c:pt idx="66">
                  <c:v>-17543162.82738208</c:v>
                </c:pt>
                <c:pt idx="67">
                  <c:v>-17841358.551965572</c:v>
                </c:pt>
                <c:pt idx="68">
                  <c:v>-18139959.206358731</c:v>
                </c:pt>
                <c:pt idx="69">
                  <c:v>-18438951.685413148</c:v>
                </c:pt>
                <c:pt idx="70">
                  <c:v>-18738323.302296601</c:v>
                </c:pt>
                <c:pt idx="71">
                  <c:v>-19038061.77551762</c:v>
                </c:pt>
                <c:pt idx="72">
                  <c:v>-19338155.216327734</c:v>
                </c:pt>
                <c:pt idx="73">
                  <c:v>-19638592.116492301</c:v>
                </c:pt>
                <c:pt idx="74">
                  <c:v>-19939361.336420458</c:v>
                </c:pt>
                <c:pt idx="75">
                  <c:v>-20240452.093645222</c:v>
                </c:pt>
                <c:pt idx="76">
                  <c:v>-20541853.951644748</c:v>
                </c:pt>
                <c:pt idx="77">
                  <c:v>-20843556.808995776</c:v>
                </c:pt>
                <c:pt idx="78">
                  <c:v>-21145550.888850737</c:v>
                </c:pt>
                <c:pt idx="79">
                  <c:v>-21447826.72872987</c:v>
                </c:pt>
                <c:pt idx="80">
                  <c:v>-21750375.170619864</c:v>
                </c:pt>
                <c:pt idx="81">
                  <c:v>-22053187.351370998</c:v>
                </c:pt>
                <c:pt idx="82">
                  <c:v>-22356254.693384383</c:v>
                </c:pt>
                <c:pt idx="83">
                  <c:v>-22659568.895581696</c:v>
                </c:pt>
                <c:pt idx="84">
                  <c:v>-22963121.924649321</c:v>
                </c:pt>
                <c:pt idx="85">
                  <c:v>-23266906.006549455</c:v>
                </c:pt>
                <c:pt idx="86">
                  <c:v>-23570913.618290737</c:v>
                </c:pt>
                <c:pt idx="87">
                  <c:v>-23875137.479950957</c:v>
                </c:pt>
                <c:pt idx="88">
                  <c:v>-24179570.546944927</c:v>
                </c:pt>
                <c:pt idx="89">
                  <c:v>-24484206.002530292</c:v>
                </c:pt>
                <c:pt idx="90">
                  <c:v>-24789037.250544686</c:v>
                </c:pt>
                <c:pt idx="91">
                  <c:v>-25094057.908367496</c:v>
                </c:pt>
                <c:pt idx="92">
                  <c:v>-25399261.800099686</c:v>
                </c:pt>
                <c:pt idx="93">
                  <c:v>-25704642.949955482</c:v>
                </c:pt>
                <c:pt idx="94">
                  <c:v>-26010195.575859591</c:v>
                </c:pt>
                <c:pt idx="95">
                  <c:v>-26315914.083244029</c:v>
                </c:pt>
                <c:pt idx="96">
                  <c:v>-26621793.05903865</c:v>
                </c:pt>
                <c:pt idx="97">
                  <c:v>-26927827.265849624</c:v>
                </c:pt>
                <c:pt idx="98">
                  <c:v>-27234011.63632039</c:v>
                </c:pt>
                <c:pt idx="99">
                  <c:v>-27540341.267669454</c:v>
                </c:pt>
                <c:pt idx="100">
                  <c:v>-27846811.416399989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D6A-4F1A-A468-AD5A5C1CD15B}"/>
            </c:ext>
          </c:extLst>
        </c:ser>
        <c:ser>
          <c:idx val="5"/>
          <c:order val="4"/>
          <c:tx>
            <c:strRef>
              <c:f>Sheet1!$E$1</c:f>
              <c:strCache>
                <c:ptCount val="1"/>
                <c:pt idx="0">
                  <c:v>Sprite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Sheet1!$E$2:$E$102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-154098.92898830553</c:v>
                </c:pt>
                <c:pt idx="2">
                  <c:v>-308276.5201591308</c:v>
                </c:pt>
                <c:pt idx="3">
                  <c:v>-462530.21627289563</c:v>
                </c:pt>
                <c:pt idx="4">
                  <c:v>-616857.54245813226</c:v>
                </c:pt>
                <c:pt idx="5">
                  <c:v>-771256.10360797599</c:v>
                </c:pt>
                <c:pt idx="6">
                  <c:v>-925723.58185574296</c:v>
                </c:pt>
                <c:pt idx="7">
                  <c:v>-1080257.7341273481</c:v>
                </c:pt>
                <c:pt idx="8">
                  <c:v>-1234856.3897684787</c:v>
                </c:pt>
                <c:pt idx="9">
                  <c:v>-1389517.4482444189</c:v>
                </c:pt>
                <c:pt idx="10">
                  <c:v>-1544238.8769104264</c:v>
                </c:pt>
                <c:pt idx="11">
                  <c:v>-1699018.7088507416</c:v>
                </c:pt>
                <c:pt idx="12">
                  <c:v>-1853855.0407841851</c:v>
                </c:pt>
                <c:pt idx="13">
                  <c:v>-2008746.0310344924</c:v>
                </c:pt>
                <c:pt idx="14">
                  <c:v>-2163689.8975634896</c:v>
                </c:pt>
                <c:pt idx="15">
                  <c:v>-2318684.9160653092</c:v>
                </c:pt>
                <c:pt idx="16">
                  <c:v>-2473729.4181198315</c:v>
                </c:pt>
                <c:pt idx="17">
                  <c:v>-2628821.78940365</c:v>
                </c:pt>
                <c:pt idx="18">
                  <c:v>-2783960.4679568959</c:v>
                </c:pt>
                <c:pt idx="19">
                  <c:v>-2939143.9425041778</c:v>
                </c:pt>
                <c:pt idx="20">
                  <c:v>-3094370.7508281488</c:v>
                </c:pt>
                <c:pt idx="21">
                  <c:v>-3249639.4781940551</c:v>
                </c:pt>
                <c:pt idx="22">
                  <c:v>-3404948.755823785</c:v>
                </c:pt>
                <c:pt idx="23">
                  <c:v>-3560297.2594179218</c:v>
                </c:pt>
                <c:pt idx="24">
                  <c:v>-3715683.7077243458</c:v>
                </c:pt>
                <c:pt idx="25">
                  <c:v>-3871106.8611520114</c:v>
                </c:pt>
                <c:pt idx="26">
                  <c:v>-4026565.5204285211</c:v>
                </c:pt>
                <c:pt idx="27">
                  <c:v>-4182058.5253001428</c:v>
                </c:pt>
                <c:pt idx="28">
                  <c:v>-4337584.7532730084</c:v>
                </c:pt>
                <c:pt idx="29">
                  <c:v>-4493143.1183942594</c:v>
                </c:pt>
                <c:pt idx="30">
                  <c:v>-4648732.57007185</c:v>
                </c:pt>
                <c:pt idx="31">
                  <c:v>-4804352.0919318665</c:v>
                </c:pt>
                <c:pt idx="32">
                  <c:v>-4960000.7007122431</c:v>
                </c:pt>
                <c:pt idx="33">
                  <c:v>-5115677.4451916553</c:v>
                </c:pt>
                <c:pt idx="34">
                  <c:v>-5271381.4051526207</c:v>
                </c:pt>
                <c:pt idx="35">
                  <c:v>-5427111.6903776657</c:v>
                </c:pt>
                <c:pt idx="36">
                  <c:v>-5582867.4396775486</c:v>
                </c:pt>
                <c:pt idx="37">
                  <c:v>-5738647.8199505778</c:v>
                </c:pt>
                <c:pt idx="38">
                  <c:v>-5894452.025272035</c:v>
                </c:pt>
                <c:pt idx="39">
                  <c:v>-6050279.2760127382</c:v>
                </c:pt>
                <c:pt idx="40">
                  <c:v>-6206128.8179858858</c:v>
                </c:pt>
                <c:pt idx="41">
                  <c:v>-6361999.9216212565</c:v>
                </c:pt>
                <c:pt idx="42">
                  <c:v>-6517891.8811659319</c:v>
                </c:pt>
                <c:pt idx="43">
                  <c:v>-6673804.0139106922</c:v>
                </c:pt>
                <c:pt idx="44">
                  <c:v>-6829735.6594412792</c:v>
                </c:pt>
                <c:pt idx="45">
                  <c:v>-6985686.1789137702</c:v>
                </c:pt>
                <c:pt idx="46">
                  <c:v>-7141654.9543532543</c:v>
                </c:pt>
                <c:pt idx="47">
                  <c:v>-7297641.3879751237</c:v>
                </c:pt>
                <c:pt idx="48">
                  <c:v>-7453644.9015282411</c:v>
                </c:pt>
                <c:pt idx="49">
                  <c:v>-7609664.93565928</c:v>
                </c:pt>
                <c:pt idx="50">
                  <c:v>-7765700.9492975892</c:v>
                </c:pt>
                <c:pt idx="51">
                  <c:v>-7921752.4190599257</c:v>
                </c:pt>
                <c:pt idx="52">
                  <c:v>-8077818.8386744102</c:v>
                </c:pt>
                <c:pt idx="53">
                  <c:v>-8233899.7184231123</c:v>
                </c:pt>
                <c:pt idx="54">
                  <c:v>-8389994.5846026614</c:v>
                </c:pt>
                <c:pt idx="55">
                  <c:v>-8546102.9790022951</c:v>
                </c:pt>
                <c:pt idx="56">
                  <c:v>-8702224.458398845</c:v>
                </c:pt>
                <c:pt idx="57">
                  <c:v>-8858358.5940680299</c:v>
                </c:pt>
                <c:pt idx="58">
                  <c:v>-9014504.9713116083</c:v>
                </c:pt>
                <c:pt idx="59">
                  <c:v>-9170663.1889998801</c:v>
                </c:pt>
                <c:pt idx="60">
                  <c:v>-9326832.8591289632</c:v>
                </c:pt>
                <c:pt idx="61">
                  <c:v>-9483013.6063925084</c:v>
                </c:pt>
                <c:pt idx="62">
                  <c:v>-9639205.0677672438</c:v>
                </c:pt>
                <c:pt idx="63">
                  <c:v>-9795406.8921120353</c:v>
                </c:pt>
                <c:pt idx="64">
                  <c:v>-9951618.7397799157</c:v>
                </c:pt>
                <c:pt idx="65">
                  <c:v>-10107840.282242754</c:v>
                </c:pt>
                <c:pt idx="66">
                  <c:v>-10264071.201728117</c:v>
                </c:pt>
                <c:pt idx="67">
                  <c:v>-10420311.190867908</c:v>
                </c:pt>
                <c:pt idx="68">
                  <c:v>-10576559.952358484</c:v>
                </c:pt>
                <c:pt idx="69">
                  <c:v>-10732817.19863178</c:v>
                </c:pt>
                <c:pt idx="70">
                  <c:v>-10889082.651537158</c:v>
                </c:pt>
                <c:pt idx="71">
                  <c:v>-11045356.042033603</c:v>
                </c:pt>
                <c:pt idx="72">
                  <c:v>-11201637.109891953</c:v>
                </c:pt>
                <c:pt idx="73">
                  <c:v>-11357925.603406809</c:v>
                </c:pt>
                <c:pt idx="74">
                  <c:v>-11514221.279117845</c:v>
                </c:pt>
                <c:pt idx="75">
                  <c:v>-11670523.901540179</c:v>
                </c:pt>
                <c:pt idx="76">
                  <c:v>-11826833.242903555</c:v>
                </c:pt>
                <c:pt idx="77">
                  <c:v>-11983149.082900004</c:v>
                </c:pt>
                <c:pt idx="78">
                  <c:v>-12139471.208439743</c:v>
                </c:pt>
                <c:pt idx="79">
                  <c:v>-12295799.413415045</c:v>
                </c:pt>
                <c:pt idx="80">
                  <c:v>-12452133.498471778</c:v>
                </c:pt>
                <c:pt idx="81">
                  <c:v>-12608473.270788437</c:v>
                </c:pt>
                <c:pt idx="82">
                  <c:v>-12764818.543862373</c:v>
                </c:pt>
                <c:pt idx="83">
                  <c:v>-12921169.137302961</c:v>
                </c:pt>
                <c:pt idx="84">
                  <c:v>-13077524.876631599</c:v>
                </c:pt>
                <c:pt idx="85">
                  <c:v>-13233885.593088143</c:v>
                </c:pt>
                <c:pt idx="86">
                  <c:v>-13390251.123443743</c:v>
                </c:pt>
                <c:pt idx="87">
                  <c:v>-13546621.309819749</c:v>
                </c:pt>
                <c:pt idx="88">
                  <c:v>-13702995.999512527</c:v>
                </c:pt>
                <c:pt idx="89">
                  <c:v>-13859375.044824032</c:v>
                </c:pt>
                <c:pt idx="90">
                  <c:v>-14015758.302897891</c:v>
                </c:pt>
                <c:pt idx="91">
                  <c:v>-14172145.635560839</c:v>
                </c:pt>
                <c:pt idx="92">
                  <c:v>-14328536.909169357</c:v>
                </c:pt>
                <c:pt idx="93">
                  <c:v>-14484931.994461307</c:v>
                </c:pt>
                <c:pt idx="94">
                  <c:v>-14641330.766412431</c:v>
                </c:pt>
                <c:pt idx="95">
                  <c:v>-14797733.104097528</c:v>
                </c:pt>
                <c:pt idx="96">
                  <c:v>-14954138.890556177</c:v>
                </c:pt>
                <c:pt idx="97">
                  <c:v>-15110548.012662843</c:v>
                </c:pt>
                <c:pt idx="98">
                  <c:v>-15266960.361001261</c:v>
                </c:pt>
                <c:pt idx="99">
                  <c:v>-15423375.829742873</c:v>
                </c:pt>
                <c:pt idx="100">
                  <c:v>-15579794.316529315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D6A-4F1A-A468-AD5A5C1CD15B}"/>
            </c:ext>
          </c:extLst>
        </c:ser>
        <c:ser>
          <c:idx val="6"/>
          <c:order val="5"/>
          <c:tx>
            <c:strRef>
              <c:f>Sheet1!$F$1</c:f>
              <c:strCache>
                <c:ptCount val="1"/>
                <c:pt idx="0">
                  <c:v>MasterBrand - Current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 w="25400">
                <a:solidFill>
                  <a:srgbClr val="C00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Sheet1!$F$2:$F$102</c:f>
              <c:numCache>
                <c:formatCode>_(* #,##0_);_(* \(#,##0\);_(* "-"??_);_(@_)</c:formatCode>
                <c:ptCount val="101"/>
                <c:pt idx="18">
                  <c:v>19012243.990144707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D6A-4F1A-A468-AD5A5C1CD15B}"/>
            </c:ext>
          </c:extLst>
        </c:ser>
        <c:ser>
          <c:idx val="7"/>
          <c:order val="6"/>
          <c:tx>
            <c:strRef>
              <c:f>Sheet1!$G$1</c:f>
              <c:strCache>
                <c:ptCount val="1"/>
                <c:pt idx="0">
                  <c:v>MasterBrand - Optimial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Sheet1!$G$2:$G$102</c:f>
              <c:numCache>
                <c:formatCode>_(* #,##0_);_(* \(#,##0\);_(* "-"??_);_(@_)</c:formatCode>
                <c:ptCount val="101"/>
                <c:pt idx="62">
                  <c:v>31276209.01819557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ED6A-4F1A-A468-AD5A5C1CD15B}"/>
            </c:ext>
          </c:extLst>
        </c:ser>
        <c:ser>
          <c:idx val="8"/>
          <c:order val="7"/>
          <c:tx>
            <c:strRef>
              <c:f>Sheet1!$H$1</c:f>
              <c:strCache>
                <c:ptCount val="1"/>
                <c:pt idx="0">
                  <c:v>Coca Cola Light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5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101"/>
                <c:pt idx="4" formatCode="_(* #,##0_);_(* \(#,##0\);_(* &quot;-&quot;??_);_(@_)">
                  <c:v>-1058236.4247884061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ED6A-4F1A-A468-AD5A5C1CD15B}"/>
            </c:ext>
          </c:extLst>
        </c:ser>
        <c:ser>
          <c:idx val="9"/>
          <c:order val="8"/>
          <c:tx>
            <c:strRef>
              <c:f>Sheet1!$I$1</c:f>
              <c:strCache>
                <c:ptCount val="1"/>
                <c:pt idx="0">
                  <c:v>Coca Cola Light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alpha val="92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Sheet1!$I$2:$I$102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ED6A-4F1A-A468-AD5A5C1CD15B}"/>
            </c:ext>
          </c:extLst>
        </c:ser>
        <c:ser>
          <c:idx val="10"/>
          <c:order val="9"/>
          <c:tx>
            <c:strRef>
              <c:f>Sheet1!$J$1</c:f>
              <c:strCache>
                <c:ptCount val="1"/>
                <c:pt idx="0">
                  <c:v>Fanta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C000"/>
              </a:solidFill>
              <a:ln w="25400">
                <a:solidFill>
                  <a:srgbClr val="FFC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Sheet1!$J$2:$J$102</c:f>
              <c:numCache>
                <c:formatCode>General</c:formatCode>
                <c:ptCount val="101"/>
                <c:pt idx="4" formatCode="_(* #,##0_);_(* \(#,##0\);_(* &quot;-&quot;??_);_(@_)">
                  <c:v>-837424.79142974515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ED6A-4F1A-A468-AD5A5C1CD15B}"/>
            </c:ext>
          </c:extLst>
        </c:ser>
        <c:ser>
          <c:idx val="11"/>
          <c:order val="10"/>
          <c:tx>
            <c:strRef>
              <c:f>Sheet1!$K$1</c:f>
              <c:strCache>
                <c:ptCount val="1"/>
                <c:pt idx="0">
                  <c:v>Fanta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Sheet1!$K$2:$K$102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ED6A-4F1A-A468-AD5A5C1CD15B}"/>
            </c:ext>
          </c:extLst>
        </c:ser>
        <c:ser>
          <c:idx val="12"/>
          <c:order val="11"/>
          <c:tx>
            <c:strRef>
              <c:f>Sheet1!$L$1</c:f>
              <c:strCache>
                <c:ptCount val="1"/>
                <c:pt idx="0">
                  <c:v>Sprite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Sheet1!$L$2:$L$102</c:f>
              <c:numCache>
                <c:formatCode>General</c:formatCode>
                <c:ptCount val="101"/>
                <c:pt idx="4" formatCode="_(* #,##0_);_(* \(#,##0\);_(* &quot;-&quot;??_);_(@_)">
                  <c:v>-616857.54245813226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ED6A-4F1A-A468-AD5A5C1CD15B}"/>
            </c:ext>
          </c:extLst>
        </c:ser>
        <c:ser>
          <c:idx val="0"/>
          <c:order val="12"/>
          <c:tx>
            <c:strRef>
              <c:f>Sheet1!$M$1</c:f>
              <c:strCache>
                <c:ptCount val="1"/>
                <c:pt idx="0">
                  <c:v>Sprite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00B05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Sheet1!$M$2:$M$102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2C-4D21-B77D-4AE41479B8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171640"/>
        <c:axId val="430167704"/>
        <c:extLst>
          <c:ext xmlns:c15="http://schemas.microsoft.com/office/drawing/2012/chart" uri="{02D57815-91ED-43cb-92C2-25804820EDAC}">
            <c15:filteredLineSeries>
              <c15:ser>
                <c:idx val="1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Sheet1!$A$1</c15:sqref>
                        </c15:formulaRef>
                      </c:ext>
                    </c:extLst>
                    <c:strCache>
                      <c:ptCount val="1"/>
                      <c:pt idx="0">
                        <c:v>Yearly GRPs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01"/>
                      <c:pt idx="0">
                        <c:v>0</c:v>
                      </c:pt>
                      <c:pt idx="1">
                        <c:v>200</c:v>
                      </c:pt>
                      <c:pt idx="2">
                        <c:v>400</c:v>
                      </c:pt>
                      <c:pt idx="3">
                        <c:v>600</c:v>
                      </c:pt>
                      <c:pt idx="4">
                        <c:v>800</c:v>
                      </c:pt>
                      <c:pt idx="5">
                        <c:v>1000</c:v>
                      </c:pt>
                      <c:pt idx="6">
                        <c:v>1200</c:v>
                      </c:pt>
                      <c:pt idx="7">
                        <c:v>1400</c:v>
                      </c:pt>
                      <c:pt idx="8">
                        <c:v>1600</c:v>
                      </c:pt>
                      <c:pt idx="9">
                        <c:v>1800</c:v>
                      </c:pt>
                      <c:pt idx="10">
                        <c:v>2000</c:v>
                      </c:pt>
                      <c:pt idx="11">
                        <c:v>2200</c:v>
                      </c:pt>
                      <c:pt idx="12">
                        <c:v>2400</c:v>
                      </c:pt>
                      <c:pt idx="13">
                        <c:v>2600</c:v>
                      </c:pt>
                      <c:pt idx="14">
                        <c:v>2800</c:v>
                      </c:pt>
                      <c:pt idx="15">
                        <c:v>3000</c:v>
                      </c:pt>
                      <c:pt idx="16">
                        <c:v>3200</c:v>
                      </c:pt>
                      <c:pt idx="17">
                        <c:v>3400</c:v>
                      </c:pt>
                      <c:pt idx="18">
                        <c:v>3600</c:v>
                      </c:pt>
                      <c:pt idx="19">
                        <c:v>3800</c:v>
                      </c:pt>
                      <c:pt idx="20">
                        <c:v>4000</c:v>
                      </c:pt>
                      <c:pt idx="21">
                        <c:v>4200</c:v>
                      </c:pt>
                      <c:pt idx="22">
                        <c:v>4400</c:v>
                      </c:pt>
                      <c:pt idx="23">
                        <c:v>4600</c:v>
                      </c:pt>
                      <c:pt idx="24">
                        <c:v>4800</c:v>
                      </c:pt>
                      <c:pt idx="25">
                        <c:v>5000</c:v>
                      </c:pt>
                      <c:pt idx="26">
                        <c:v>5200</c:v>
                      </c:pt>
                      <c:pt idx="27">
                        <c:v>5400</c:v>
                      </c:pt>
                      <c:pt idx="28">
                        <c:v>5600</c:v>
                      </c:pt>
                      <c:pt idx="29">
                        <c:v>5800</c:v>
                      </c:pt>
                      <c:pt idx="30">
                        <c:v>6000</c:v>
                      </c:pt>
                      <c:pt idx="31">
                        <c:v>6200</c:v>
                      </c:pt>
                      <c:pt idx="32">
                        <c:v>6400</c:v>
                      </c:pt>
                      <c:pt idx="33">
                        <c:v>6600</c:v>
                      </c:pt>
                      <c:pt idx="34">
                        <c:v>6800</c:v>
                      </c:pt>
                      <c:pt idx="35">
                        <c:v>7000</c:v>
                      </c:pt>
                      <c:pt idx="36">
                        <c:v>7200</c:v>
                      </c:pt>
                      <c:pt idx="37">
                        <c:v>7400</c:v>
                      </c:pt>
                      <c:pt idx="38">
                        <c:v>7600</c:v>
                      </c:pt>
                      <c:pt idx="39">
                        <c:v>7800</c:v>
                      </c:pt>
                      <c:pt idx="40">
                        <c:v>8000</c:v>
                      </c:pt>
                      <c:pt idx="41">
                        <c:v>8200</c:v>
                      </c:pt>
                      <c:pt idx="42">
                        <c:v>8400</c:v>
                      </c:pt>
                      <c:pt idx="43">
                        <c:v>8600</c:v>
                      </c:pt>
                      <c:pt idx="44">
                        <c:v>8800</c:v>
                      </c:pt>
                      <c:pt idx="45">
                        <c:v>9000</c:v>
                      </c:pt>
                      <c:pt idx="46">
                        <c:v>9200</c:v>
                      </c:pt>
                      <c:pt idx="47">
                        <c:v>9400</c:v>
                      </c:pt>
                      <c:pt idx="48">
                        <c:v>9600</c:v>
                      </c:pt>
                      <c:pt idx="49">
                        <c:v>9800</c:v>
                      </c:pt>
                      <c:pt idx="50">
                        <c:v>10000</c:v>
                      </c:pt>
                      <c:pt idx="51">
                        <c:v>10200</c:v>
                      </c:pt>
                      <c:pt idx="52">
                        <c:v>10400</c:v>
                      </c:pt>
                      <c:pt idx="53">
                        <c:v>10600</c:v>
                      </c:pt>
                      <c:pt idx="54">
                        <c:v>10800</c:v>
                      </c:pt>
                      <c:pt idx="55">
                        <c:v>11000</c:v>
                      </c:pt>
                      <c:pt idx="56">
                        <c:v>11200</c:v>
                      </c:pt>
                      <c:pt idx="57">
                        <c:v>11400</c:v>
                      </c:pt>
                      <c:pt idx="58">
                        <c:v>11600</c:v>
                      </c:pt>
                      <c:pt idx="59">
                        <c:v>11800</c:v>
                      </c:pt>
                      <c:pt idx="60">
                        <c:v>12000</c:v>
                      </c:pt>
                      <c:pt idx="61">
                        <c:v>12200</c:v>
                      </c:pt>
                      <c:pt idx="62">
                        <c:v>12400</c:v>
                      </c:pt>
                      <c:pt idx="63">
                        <c:v>12600</c:v>
                      </c:pt>
                      <c:pt idx="64">
                        <c:v>12800</c:v>
                      </c:pt>
                      <c:pt idx="65">
                        <c:v>13000</c:v>
                      </c:pt>
                      <c:pt idx="66">
                        <c:v>13200</c:v>
                      </c:pt>
                      <c:pt idx="67">
                        <c:v>13400</c:v>
                      </c:pt>
                      <c:pt idx="68">
                        <c:v>13600</c:v>
                      </c:pt>
                      <c:pt idx="69">
                        <c:v>13800</c:v>
                      </c:pt>
                      <c:pt idx="70">
                        <c:v>14000</c:v>
                      </c:pt>
                      <c:pt idx="71">
                        <c:v>14200</c:v>
                      </c:pt>
                      <c:pt idx="72">
                        <c:v>14400</c:v>
                      </c:pt>
                      <c:pt idx="73">
                        <c:v>14600</c:v>
                      </c:pt>
                      <c:pt idx="74">
                        <c:v>14800</c:v>
                      </c:pt>
                      <c:pt idx="75">
                        <c:v>15000</c:v>
                      </c:pt>
                      <c:pt idx="76">
                        <c:v>15200</c:v>
                      </c:pt>
                      <c:pt idx="77">
                        <c:v>15400</c:v>
                      </c:pt>
                      <c:pt idx="78">
                        <c:v>15600</c:v>
                      </c:pt>
                      <c:pt idx="79">
                        <c:v>15800</c:v>
                      </c:pt>
                      <c:pt idx="80">
                        <c:v>16000</c:v>
                      </c:pt>
                      <c:pt idx="81">
                        <c:v>16200</c:v>
                      </c:pt>
                      <c:pt idx="82">
                        <c:v>16400</c:v>
                      </c:pt>
                      <c:pt idx="83">
                        <c:v>16600</c:v>
                      </c:pt>
                      <c:pt idx="84">
                        <c:v>16800</c:v>
                      </c:pt>
                      <c:pt idx="85">
                        <c:v>17000</c:v>
                      </c:pt>
                      <c:pt idx="86">
                        <c:v>17200</c:v>
                      </c:pt>
                      <c:pt idx="87">
                        <c:v>17400</c:v>
                      </c:pt>
                      <c:pt idx="88">
                        <c:v>17600</c:v>
                      </c:pt>
                      <c:pt idx="89">
                        <c:v>17800</c:v>
                      </c:pt>
                      <c:pt idx="90">
                        <c:v>18000</c:v>
                      </c:pt>
                      <c:pt idx="91">
                        <c:v>18200</c:v>
                      </c:pt>
                      <c:pt idx="92">
                        <c:v>18400</c:v>
                      </c:pt>
                      <c:pt idx="93">
                        <c:v>18600</c:v>
                      </c:pt>
                      <c:pt idx="94">
                        <c:v>18800</c:v>
                      </c:pt>
                      <c:pt idx="95">
                        <c:v>19000</c:v>
                      </c:pt>
                      <c:pt idx="96">
                        <c:v>19200</c:v>
                      </c:pt>
                      <c:pt idx="97">
                        <c:v>19400</c:v>
                      </c:pt>
                      <c:pt idx="98">
                        <c:v>19600</c:v>
                      </c:pt>
                      <c:pt idx="99">
                        <c:v>19800</c:v>
                      </c:pt>
                      <c:pt idx="100">
                        <c:v>20000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Sheet1!$A$2:$A$102</c15:sqref>
                        </c15:formulaRef>
                      </c:ext>
                    </c:extLst>
                    <c:numCache>
                      <c:formatCode>_(* #,##0_);_(* \(#,##0\);_(* "-"??_);_(@_)</c:formatCode>
                      <c:ptCount val="101"/>
                      <c:pt idx="0">
                        <c:v>0</c:v>
                      </c:pt>
                      <c:pt idx="1">
                        <c:v>200</c:v>
                      </c:pt>
                      <c:pt idx="2">
                        <c:v>400</c:v>
                      </c:pt>
                      <c:pt idx="3">
                        <c:v>600</c:v>
                      </c:pt>
                      <c:pt idx="4">
                        <c:v>800</c:v>
                      </c:pt>
                      <c:pt idx="5">
                        <c:v>1000</c:v>
                      </c:pt>
                      <c:pt idx="6">
                        <c:v>1200</c:v>
                      </c:pt>
                      <c:pt idx="7">
                        <c:v>1400</c:v>
                      </c:pt>
                      <c:pt idx="8">
                        <c:v>1600</c:v>
                      </c:pt>
                      <c:pt idx="9">
                        <c:v>1800</c:v>
                      </c:pt>
                      <c:pt idx="10">
                        <c:v>2000</c:v>
                      </c:pt>
                      <c:pt idx="11">
                        <c:v>2200</c:v>
                      </c:pt>
                      <c:pt idx="12">
                        <c:v>2400</c:v>
                      </c:pt>
                      <c:pt idx="13">
                        <c:v>2600</c:v>
                      </c:pt>
                      <c:pt idx="14">
                        <c:v>2800</c:v>
                      </c:pt>
                      <c:pt idx="15">
                        <c:v>3000</c:v>
                      </c:pt>
                      <c:pt idx="16">
                        <c:v>3200</c:v>
                      </c:pt>
                      <c:pt idx="17">
                        <c:v>3400</c:v>
                      </c:pt>
                      <c:pt idx="18">
                        <c:v>3600</c:v>
                      </c:pt>
                      <c:pt idx="19">
                        <c:v>3800</c:v>
                      </c:pt>
                      <c:pt idx="20">
                        <c:v>4000</c:v>
                      </c:pt>
                      <c:pt idx="21">
                        <c:v>4200</c:v>
                      </c:pt>
                      <c:pt idx="22">
                        <c:v>4400</c:v>
                      </c:pt>
                      <c:pt idx="23">
                        <c:v>4600</c:v>
                      </c:pt>
                      <c:pt idx="24">
                        <c:v>4800</c:v>
                      </c:pt>
                      <c:pt idx="25">
                        <c:v>5000</c:v>
                      </c:pt>
                      <c:pt idx="26">
                        <c:v>5200</c:v>
                      </c:pt>
                      <c:pt idx="27">
                        <c:v>5400</c:v>
                      </c:pt>
                      <c:pt idx="28">
                        <c:v>5600</c:v>
                      </c:pt>
                      <c:pt idx="29">
                        <c:v>5800</c:v>
                      </c:pt>
                      <c:pt idx="30">
                        <c:v>6000</c:v>
                      </c:pt>
                      <c:pt idx="31">
                        <c:v>6200</c:v>
                      </c:pt>
                      <c:pt idx="32">
                        <c:v>6400</c:v>
                      </c:pt>
                      <c:pt idx="33">
                        <c:v>6600</c:v>
                      </c:pt>
                      <c:pt idx="34">
                        <c:v>6800</c:v>
                      </c:pt>
                      <c:pt idx="35">
                        <c:v>7000</c:v>
                      </c:pt>
                      <c:pt idx="36">
                        <c:v>7200</c:v>
                      </c:pt>
                      <c:pt idx="37">
                        <c:v>7400</c:v>
                      </c:pt>
                      <c:pt idx="38">
                        <c:v>7600</c:v>
                      </c:pt>
                      <c:pt idx="39">
                        <c:v>7800</c:v>
                      </c:pt>
                      <c:pt idx="40">
                        <c:v>8000</c:v>
                      </c:pt>
                      <c:pt idx="41">
                        <c:v>8200</c:v>
                      </c:pt>
                      <c:pt idx="42">
                        <c:v>8400</c:v>
                      </c:pt>
                      <c:pt idx="43">
                        <c:v>8600</c:v>
                      </c:pt>
                      <c:pt idx="44">
                        <c:v>8800</c:v>
                      </c:pt>
                      <c:pt idx="45">
                        <c:v>9000</c:v>
                      </c:pt>
                      <c:pt idx="46">
                        <c:v>9200</c:v>
                      </c:pt>
                      <c:pt idx="47">
                        <c:v>9400</c:v>
                      </c:pt>
                      <c:pt idx="48">
                        <c:v>9600</c:v>
                      </c:pt>
                      <c:pt idx="49">
                        <c:v>9800</c:v>
                      </c:pt>
                      <c:pt idx="50">
                        <c:v>10000</c:v>
                      </c:pt>
                      <c:pt idx="51">
                        <c:v>10200</c:v>
                      </c:pt>
                      <c:pt idx="52">
                        <c:v>10400</c:v>
                      </c:pt>
                      <c:pt idx="53">
                        <c:v>10600</c:v>
                      </c:pt>
                      <c:pt idx="54">
                        <c:v>10800</c:v>
                      </c:pt>
                      <c:pt idx="55">
                        <c:v>11000</c:v>
                      </c:pt>
                      <c:pt idx="56">
                        <c:v>11200</c:v>
                      </c:pt>
                      <c:pt idx="57">
                        <c:v>11400</c:v>
                      </c:pt>
                      <c:pt idx="58">
                        <c:v>11600</c:v>
                      </c:pt>
                      <c:pt idx="59">
                        <c:v>11800</c:v>
                      </c:pt>
                      <c:pt idx="60">
                        <c:v>12000</c:v>
                      </c:pt>
                      <c:pt idx="61">
                        <c:v>12200</c:v>
                      </c:pt>
                      <c:pt idx="62">
                        <c:v>12400</c:v>
                      </c:pt>
                      <c:pt idx="63">
                        <c:v>12600</c:v>
                      </c:pt>
                      <c:pt idx="64">
                        <c:v>12800</c:v>
                      </c:pt>
                      <c:pt idx="65">
                        <c:v>13000</c:v>
                      </c:pt>
                      <c:pt idx="66">
                        <c:v>13200</c:v>
                      </c:pt>
                      <c:pt idx="67">
                        <c:v>13400</c:v>
                      </c:pt>
                      <c:pt idx="68">
                        <c:v>13600</c:v>
                      </c:pt>
                      <c:pt idx="69">
                        <c:v>13800</c:v>
                      </c:pt>
                      <c:pt idx="70">
                        <c:v>14000</c:v>
                      </c:pt>
                      <c:pt idx="71">
                        <c:v>14200</c:v>
                      </c:pt>
                      <c:pt idx="72">
                        <c:v>14400</c:v>
                      </c:pt>
                      <c:pt idx="73">
                        <c:v>14600</c:v>
                      </c:pt>
                      <c:pt idx="74">
                        <c:v>14800</c:v>
                      </c:pt>
                      <c:pt idx="75">
                        <c:v>15000</c:v>
                      </c:pt>
                      <c:pt idx="76">
                        <c:v>15200</c:v>
                      </c:pt>
                      <c:pt idx="77">
                        <c:v>15400</c:v>
                      </c:pt>
                      <c:pt idx="78">
                        <c:v>15600</c:v>
                      </c:pt>
                      <c:pt idx="79">
                        <c:v>15800</c:v>
                      </c:pt>
                      <c:pt idx="80">
                        <c:v>16000</c:v>
                      </c:pt>
                      <c:pt idx="81">
                        <c:v>16200</c:v>
                      </c:pt>
                      <c:pt idx="82">
                        <c:v>16400</c:v>
                      </c:pt>
                      <c:pt idx="83">
                        <c:v>16600</c:v>
                      </c:pt>
                      <c:pt idx="84">
                        <c:v>16800</c:v>
                      </c:pt>
                      <c:pt idx="85">
                        <c:v>17000</c:v>
                      </c:pt>
                      <c:pt idx="86">
                        <c:v>17200</c:v>
                      </c:pt>
                      <c:pt idx="87">
                        <c:v>17400</c:v>
                      </c:pt>
                      <c:pt idx="88">
                        <c:v>17600</c:v>
                      </c:pt>
                      <c:pt idx="89">
                        <c:v>17800</c:v>
                      </c:pt>
                      <c:pt idx="90">
                        <c:v>18000</c:v>
                      </c:pt>
                      <c:pt idx="91">
                        <c:v>18200</c:v>
                      </c:pt>
                      <c:pt idx="92">
                        <c:v>18400</c:v>
                      </c:pt>
                      <c:pt idx="93">
                        <c:v>18600</c:v>
                      </c:pt>
                      <c:pt idx="94">
                        <c:v>18800</c:v>
                      </c:pt>
                      <c:pt idx="95">
                        <c:v>19000</c:v>
                      </c:pt>
                      <c:pt idx="96">
                        <c:v>19200</c:v>
                      </c:pt>
                      <c:pt idx="97">
                        <c:v>19400</c:v>
                      </c:pt>
                      <c:pt idx="98">
                        <c:v>19600</c:v>
                      </c:pt>
                      <c:pt idx="99">
                        <c:v>19800</c:v>
                      </c:pt>
                      <c:pt idx="100">
                        <c:v>20000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ED6A-4F1A-A468-AD5A5C1CD15B}"/>
                  </c:ext>
                </c:extLst>
              </c15:ser>
            </c15:filteredLineSeries>
          </c:ext>
        </c:extLst>
      </c:lineChart>
      <c:catAx>
        <c:axId val="430171640"/>
        <c:scaling>
          <c:orientation val="minMax"/>
        </c:scaling>
        <c:delete val="0"/>
        <c:axPos val="b"/>
        <c:numFmt formatCode="_(* #,##0_);_(* \(#,##0\);_(* &quot;-&quot;??_);_(@_)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7704"/>
        <c:crosses val="autoZero"/>
        <c:auto val="1"/>
        <c:lblAlgn val="ctr"/>
        <c:lblOffset val="100"/>
        <c:noMultiLvlLbl val="0"/>
      </c:catAx>
      <c:valAx>
        <c:axId val="43016770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716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0962762538470826E-2"/>
                <c:y val="0.23585032771333855"/>
              </c:manualLayout>
            </c:layout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egendEntry>
        <c:idx val="9"/>
        <c:delete val="1"/>
      </c:legendEntry>
      <c:legendEntry>
        <c:idx val="10"/>
        <c:delete val="1"/>
      </c:legendEntry>
      <c:legendEntry>
        <c:idx val="1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96542564813838E-2"/>
          <c:y val="5.3441588508591403E-2"/>
          <c:w val="0.91375931362747997"/>
          <c:h val="0.658695945081769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MaterBrand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Sheet1!$B$2:$B$102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312242.02199534234</c:v>
                </c:pt>
                <c:pt idx="2">
                  <c:v>591587.20892526023</c:v>
                </c:pt>
                <c:pt idx="3">
                  <c:v>838962.21357867075</c:v>
                </c:pt>
                <c:pt idx="4">
                  <c:v>1055272.6538444073</c:v>
                </c:pt>
                <c:pt idx="5">
                  <c:v>1241403.2436218876</c:v>
                </c:pt>
                <c:pt idx="6">
                  <c:v>1398217.9513550205</c:v>
                </c:pt>
                <c:pt idx="7">
                  <c:v>1526560.1835984839</c:v>
                </c:pt>
                <c:pt idx="8">
                  <c:v>1627252.9911911665</c:v>
                </c:pt>
                <c:pt idx="9">
                  <c:v>1701099.2957593473</c:v>
                </c:pt>
                <c:pt idx="10">
                  <c:v>1748882.1344213746</c:v>
                </c:pt>
                <c:pt idx="11">
                  <c:v>1771364.9207018148</c:v>
                </c:pt>
                <c:pt idx="12">
                  <c:v>1769291.7197961323</c:v>
                </c:pt>
                <c:pt idx="13">
                  <c:v>1743387.536452258</c:v>
                </c:pt>
                <c:pt idx="14">
                  <c:v>1694358.6138542723</c:v>
                </c:pt>
                <c:pt idx="15">
                  <c:v>1622892.7420054525</c:v>
                </c:pt>
                <c:pt idx="16">
                  <c:v>1529659.5742157754</c:v>
                </c:pt>
                <c:pt idx="17">
                  <c:v>1415310.9504003841</c:v>
                </c:pt>
                <c:pt idx="18">
                  <c:v>1280481.2259879131</c:v>
                </c:pt>
                <c:pt idx="19">
                  <c:v>1125787.6053323857</c:v>
                </c:pt>
                <c:pt idx="20">
                  <c:v>951830.4786026869</c:v>
                </c:pt>
                <c:pt idx="21">
                  <c:v>759193.76120763831</c:v>
                </c:pt>
                <c:pt idx="22">
                  <c:v>548445.23488576338</c:v>
                </c:pt>
                <c:pt idx="23">
                  <c:v>320136.88966490701</c:v>
                </c:pt>
                <c:pt idx="24">
                  <c:v>74805.265957411379</c:v>
                </c:pt>
                <c:pt idx="25">
                  <c:v>-187028.20387535542</c:v>
                </c:pt>
                <c:pt idx="26">
                  <c:v>-464856.85510180518</c:v>
                </c:pt>
                <c:pt idx="27">
                  <c:v>-758188.45189527422</c:v>
                </c:pt>
                <c:pt idx="28">
                  <c:v>-1066544.8508126251</c:v>
                </c:pt>
                <c:pt idx="29">
                  <c:v>-1389461.666929774</c:v>
                </c:pt>
                <c:pt idx="30">
                  <c:v>-1726487.9430482909</c:v>
                </c:pt>
                <c:pt idx="31">
                  <c:v>-2077185.8223400973</c:v>
                </c:pt>
                <c:pt idx="32">
                  <c:v>-2441130.2247641459</c:v>
                </c:pt>
                <c:pt idx="33">
                  <c:v>-2817908.5275468528</c:v>
                </c:pt>
                <c:pt idx="34">
                  <c:v>-3207120.2499883585</c:v>
                </c:pt>
                <c:pt idx="35">
                  <c:v>-3608376.7428253256</c:v>
                </c:pt>
                <c:pt idx="36">
                  <c:v>-4021300.8823476173</c:v>
                </c:pt>
                <c:pt idx="37">
                  <c:v>-4445526.7694452517</c:v>
                </c:pt>
                <c:pt idx="38">
                  <c:v>-4880699.4337330759</c:v>
                </c:pt>
                <c:pt idx="39">
                  <c:v>-5326474.5428775959</c:v>
                </c:pt>
                <c:pt idx="40">
                  <c:v>-5782518.117231939</c:v>
                </c:pt>
                <c:pt idx="41">
                  <c:v>-6248506.2498617396</c:v>
                </c:pt>
                <c:pt idx="42">
                  <c:v>-6724124.8320289589</c:v>
                </c:pt>
                <c:pt idx="43">
                  <c:v>-7209069.2841839977</c:v>
                </c:pt>
                <c:pt idx="44">
                  <c:v>-7703044.2924985923</c:v>
                </c:pt>
                <c:pt idx="45">
                  <c:v>-8205763.5509619676</c:v>
                </c:pt>
                <c:pt idx="46">
                  <c:v>-8716949.5090467297</c:v>
                </c:pt>
                <c:pt idx="47">
                  <c:v>-9236333.1249405108</c:v>
                </c:pt>
                <c:pt idx="48">
                  <c:v>-9763653.6243287139</c:v>
                </c:pt>
                <c:pt idx="49">
                  <c:v>-10298658.264704112</c:v>
                </c:pt>
                <c:pt idx="50">
                  <c:v>-10841102.105169985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917-473F-A9B6-401CB606E2C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Diet Coke</c:v>
                </c:pt>
              </c:strCache>
            </c:strRef>
          </c:tx>
          <c:spPr>
            <a:ln w="28575" cap="rnd">
              <a:solidFill>
                <a:schemeClr val="bg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Sheet1!$C$2:$C$102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-129794.6761905303</c:v>
                </c:pt>
                <c:pt idx="2">
                  <c:v>-277237.02986687887</c:v>
                </c:pt>
                <c:pt idx="3">
                  <c:v>-441818.89469104889</c:v>
                </c:pt>
                <c:pt idx="4">
                  <c:v>-623044.39939532848</c:v>
                </c:pt>
                <c:pt idx="5">
                  <c:v>-820429.82859476469</c:v>
                </c:pt>
                <c:pt idx="6">
                  <c:v>-1033503.4728109683</c:v>
                </c:pt>
                <c:pt idx="7">
                  <c:v>-1261805.4688969669</c:v>
                </c:pt>
                <c:pt idx="8">
                  <c:v>-1504887.6319751646</c:v>
                </c:pt>
                <c:pt idx="9">
                  <c:v>-1762313.2799230628</c:v>
                </c:pt>
                <c:pt idx="10">
                  <c:v>-2033657.0513722459</c:v>
                </c:pt>
                <c:pt idx="11">
                  <c:v>-2318504.7181168627</c:v>
                </c:pt>
                <c:pt idx="12">
                  <c:v>-2616452.9927654089</c:v>
                </c:pt>
                <c:pt idx="13">
                  <c:v>-2927109.3324076999</c:v>
                </c:pt>
                <c:pt idx="14">
                  <c:v>-3250091.7390126139</c:v>
                </c:pt>
                <c:pt idx="15">
                  <c:v>-3585028.5572182219</c:v>
                </c:pt>
                <c:pt idx="16">
                  <c:v>-3931558.270124577</c:v>
                </c:pt>
                <c:pt idx="17">
                  <c:v>-4289329.2936519152</c:v>
                </c:pt>
                <c:pt idx="18">
                  <c:v>-4657999.7699823529</c:v>
                </c:pt>
                <c:pt idx="19">
                  <c:v>-5037237.3605595743</c:v>
                </c:pt>
                <c:pt idx="20">
                  <c:v>-5426719.0390825644</c:v>
                </c:pt>
                <c:pt idx="21">
                  <c:v>-5826130.8848912399</c:v>
                </c:pt>
                <c:pt idx="22">
                  <c:v>-6235167.8771073259</c:v>
                </c:pt>
                <c:pt idx="23">
                  <c:v>-6653533.6898605973</c:v>
                </c:pt>
                <c:pt idx="24">
                  <c:v>-7080940.4889004994</c:v>
                </c:pt>
                <c:pt idx="25">
                  <c:v>-7517108.7298639715</c:v>
                </c:pt>
                <c:pt idx="26">
                  <c:v>-7961766.9584439304</c:v>
                </c:pt>
                <c:pt idx="27">
                  <c:v>-8414651.6126776058</c:v>
                </c:pt>
                <c:pt idx="28">
                  <c:v>-8875506.827551011</c:v>
                </c:pt>
                <c:pt idx="29">
                  <c:v>-9344084.2420937996</c:v>
                </c:pt>
                <c:pt idx="30">
                  <c:v>-9820142.8091187105</c:v>
                </c:pt>
                <c:pt idx="31">
                  <c:v>-10303448.607741581</c:v>
                </c:pt>
                <c:pt idx="32">
                  <c:v>-10793774.658799762</c:v>
                </c:pt>
                <c:pt idx="33">
                  <c:v>-11290900.743271034</c:v>
                </c:pt>
                <c:pt idx="34">
                  <c:v>-11794613.223780511</c:v>
                </c:pt>
                <c:pt idx="35">
                  <c:v>-12304704.869268971</c:v>
                </c:pt>
                <c:pt idx="36">
                  <c:v>-12820974.68288306</c:v>
                </c:pt>
                <c:pt idx="37">
                  <c:v>-13343227.733136725</c:v>
                </c:pt>
                <c:pt idx="38">
                  <c:v>-13871274.988382144</c:v>
                </c:pt>
                <c:pt idx="39">
                  <c:v>-14404933.154617677</c:v>
                </c:pt>
                <c:pt idx="40">
                  <c:v>-14944024.516653644</c:v>
                </c:pt>
                <c:pt idx="41">
                  <c:v>-15488376.782644989</c:v>
                </c:pt>
                <c:pt idx="42">
                  <c:v>-16037822.931995271</c:v>
                </c:pt>
                <c:pt idx="43">
                  <c:v>-16592201.066628102</c:v>
                </c:pt>
                <c:pt idx="44">
                  <c:v>-17151354.265615433</c:v>
                </c:pt>
                <c:pt idx="45">
                  <c:v>-17715130.443147831</c:v>
                </c:pt>
                <c:pt idx="46">
                  <c:v>-18283382.20982454</c:v>
                </c:pt>
                <c:pt idx="47">
                  <c:v>-18855966.737239033</c:v>
                </c:pt>
                <c:pt idx="48">
                  <c:v>-19432745.625828911</c:v>
                </c:pt>
                <c:pt idx="49">
                  <c:v>-20013584.775957383</c:v>
                </c:pt>
                <c:pt idx="50">
                  <c:v>-20598354.262188651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917-473F-A9B6-401CB606E2C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Nestea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Sheet1!$D$2:$D$102</c:f>
            </c:numRef>
          </c:val>
          <c:smooth val="0"/>
          <c:extLst>
            <c:ext xmlns:c16="http://schemas.microsoft.com/office/drawing/2014/chart" uri="{C3380CC4-5D6E-409C-BE32-E72D297353CC}">
              <c16:uniqueId val="{00000002-3917-473F-A9B6-401CB606E2C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Materbrand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 w="25400">
                <a:solidFill>
                  <a:srgbClr val="C00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51"/>
                <c:pt idx="12" formatCode="_(* #,##0_);_(* \(#,##0\);_(* &quot;-&quot;??_);_(@_)">
                  <c:v>1769291.7197961323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917-473F-A9B6-401CB606E2C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Materbrand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C00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51"/>
                <c:pt idx="11" formatCode="_(* #,##0_);_(* \(#,##0\);_(* &quot;-&quot;??_);_(@_)">
                  <c:v>1771364.9207018148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917-473F-A9B6-401CB606E2C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Diet Coke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>
                  <a:lumMod val="50000"/>
                </a:schemeClr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51"/>
                <c:pt idx="6">
                  <c:v>-1033503.4728109683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3917-473F-A9B6-401CB606E2C6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Diet Coke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bg1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5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3917-473F-A9B6-401CB606E2C6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Nestea  - Current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Sheet1!$I$2:$I$102</c:f>
            </c:numRef>
          </c:val>
          <c:smooth val="0"/>
          <c:extLst>
            <c:ext xmlns:c16="http://schemas.microsoft.com/office/drawing/2014/chart" uri="{C3380CC4-5D6E-409C-BE32-E72D297353CC}">
              <c16:uniqueId val="{00000007-3917-473F-A9B6-401CB606E2C6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Nestea - Optimial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5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</c:numCache>
            </c:numRef>
          </c:cat>
          <c:val>
            <c:numRef>
              <c:f>Sheet1!$J$2:$J$102</c:f>
            </c:numRef>
          </c:val>
          <c:smooth val="0"/>
          <c:extLst>
            <c:ext xmlns:c16="http://schemas.microsoft.com/office/drawing/2014/chart" uri="{C3380CC4-5D6E-409C-BE32-E72D297353CC}">
              <c16:uniqueId val="{00000008-3917-473F-A9B6-401CB606E2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171640"/>
        <c:axId val="430167704"/>
      </c:lineChart>
      <c:catAx>
        <c:axId val="430171640"/>
        <c:scaling>
          <c:orientation val="minMax"/>
        </c:scaling>
        <c:delete val="0"/>
        <c:axPos val="b"/>
        <c:numFmt formatCode="_(* #,##0_);_(* \(#,##0\);_(* &quot;-&quot;??_);_(@_)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noFill/>
                </a:ln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7704"/>
        <c:crosses val="autoZero"/>
        <c:auto val="0"/>
        <c:lblAlgn val="ctr"/>
        <c:lblOffset val="100"/>
        <c:tickLblSkip val="3"/>
        <c:tickMarkSkip val="1"/>
        <c:noMultiLvlLbl val="0"/>
      </c:catAx>
      <c:valAx>
        <c:axId val="43016770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716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0962762538470826E-2"/>
                <c:y val="0.2358503277133385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dirty="0"/>
                    <a:t>Net Profit (MM)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ayout>
        <c:manualLayout>
          <c:xMode val="edge"/>
          <c:yMode val="edge"/>
          <c:x val="0.35765365374524549"/>
          <c:y val="0.9120644303407911"/>
          <c:w val="0.26189834692115238"/>
          <c:h val="8.0708453876063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96542564813838E-2"/>
          <c:y val="5.3441588508591403E-2"/>
          <c:w val="0.91375931362747997"/>
          <c:h val="0.658695945081769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Coca-Cola</c:v>
                </c:pt>
              </c:strCache>
            </c:strRef>
          </c:tx>
          <c:spPr>
            <a:ln w="28575" cap="rnd">
              <a:solidFill>
                <a:schemeClr val="tx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Sheet1!$B$2:$B$102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2592848.501303528</c:v>
                </c:pt>
                <c:pt idx="2">
                  <c:v>5099349.987995741</c:v>
                </c:pt>
                <c:pt idx="3">
                  <c:v>7521859.4933057912</c:v>
                </c:pt>
                <c:pt idx="4">
                  <c:v>9862683.8200075384</c:v>
                </c:pt>
                <c:pt idx="5">
                  <c:v>12124081.416702233</c:v>
                </c:pt>
                <c:pt idx="6">
                  <c:v>14308262.352953289</c:v>
                </c:pt>
                <c:pt idx="7">
                  <c:v>16417388.385283483</c:v>
                </c:pt>
                <c:pt idx="8">
                  <c:v>18453573.106496733</c:v>
                </c:pt>
                <c:pt idx="9">
                  <c:v>20418882.171215817</c:v>
                </c:pt>
                <c:pt idx="10">
                  <c:v>22315333.590942282</c:v>
                </c:pt>
                <c:pt idx="11">
                  <c:v>24144898.092345577</c:v>
                </c:pt>
                <c:pt idx="12">
                  <c:v>25909499.532863908</c:v>
                </c:pt>
                <c:pt idx="13">
                  <c:v>27611015.368071664</c:v>
                </c:pt>
                <c:pt idx="14">
                  <c:v>29251277.16561003</c:v>
                </c:pt>
                <c:pt idx="15">
                  <c:v>30832071.160813659</c:v>
                </c:pt>
                <c:pt idx="16">
                  <c:v>32355138.849483095</c:v>
                </c:pt>
                <c:pt idx="17">
                  <c:v>33822177.613550216</c:v>
                </c:pt>
                <c:pt idx="18">
                  <c:v>35234841.375676341</c:v>
                </c:pt>
                <c:pt idx="19">
                  <c:v>36594741.279086277</c:v>
                </c:pt>
                <c:pt idx="20">
                  <c:v>37903446.389210604</c:v>
                </c:pt>
                <c:pt idx="21">
                  <c:v>39162484.413936809</c:v>
                </c:pt>
                <c:pt idx="22">
                  <c:v>40373342.439518683</c:v>
                </c:pt>
                <c:pt idx="23">
                  <c:v>41537467.679394208</c:v>
                </c:pt>
                <c:pt idx="24">
                  <c:v>42656268.233381249</c:v>
                </c:pt>
                <c:pt idx="25">
                  <c:v>43731113.854906693</c:v>
                </c:pt>
                <c:pt idx="26">
                  <c:v>44763336.724111594</c:v>
                </c:pt>
                <c:pt idx="27">
                  <c:v>45754232.224841326</c:v>
                </c:pt>
                <c:pt idx="28">
                  <c:v>46705059.723703057</c:v>
                </c:pt>
                <c:pt idx="29">
                  <c:v>47617043.349507593</c:v>
                </c:pt>
                <c:pt idx="30">
                  <c:v>48491372.771574527</c:v>
                </c:pt>
                <c:pt idx="31">
                  <c:v>49329203.975497663</c:v>
                </c:pt>
                <c:pt idx="32">
                  <c:v>50131660.035099745</c:v>
                </c:pt>
                <c:pt idx="33">
                  <c:v>50899831.879426107</c:v>
                </c:pt>
                <c:pt idx="34">
                  <c:v>51634779.053727359</c:v>
                </c:pt>
                <c:pt idx="35">
                  <c:v>52337530.473492637</c:v>
                </c:pt>
                <c:pt idx="36">
                  <c:v>53009085.17068404</c:v>
                </c:pt>
                <c:pt idx="37">
                  <c:v>53650413.031415105</c:v>
                </c:pt>
                <c:pt idx="38">
                  <c:v>54262455.524400271</c:v>
                </c:pt>
                <c:pt idx="39">
                  <c:v>54846126.41957286</c:v>
                </c:pt>
                <c:pt idx="40">
                  <c:v>55402312.496350721</c:v>
                </c:pt>
                <c:pt idx="41">
                  <c:v>55931874.241086468</c:v>
                </c:pt>
                <c:pt idx="42">
                  <c:v>56435646.533304252</c:v>
                </c:pt>
                <c:pt idx="43">
                  <c:v>56914439.320383698</c:v>
                </c:pt>
                <c:pt idx="44">
                  <c:v>57369038.280402616</c:v>
                </c:pt>
                <c:pt idx="45">
                  <c:v>57800205.472896926</c:v>
                </c:pt>
                <c:pt idx="46">
                  <c:v>58208679.977346614</c:v>
                </c:pt>
                <c:pt idx="47">
                  <c:v>58595178.51923126</c:v>
                </c:pt>
                <c:pt idx="48">
                  <c:v>58960396.083542995</c:v>
                </c:pt>
                <c:pt idx="49">
                  <c:v>59305006.515676171</c:v>
                </c:pt>
                <c:pt idx="50">
                  <c:v>59629663.10964404</c:v>
                </c:pt>
                <c:pt idx="51">
                  <c:v>59934999.183605872</c:v>
                </c:pt>
                <c:pt idx="52">
                  <c:v>60221628.642712861</c:v>
                </c:pt>
                <c:pt idx="53">
                  <c:v>60490146.529302999</c:v>
                </c:pt>
                <c:pt idx="54">
                  <c:v>60741129.560500793</c:v>
                </c:pt>
                <c:pt idx="55">
                  <c:v>60975136.653298348</c:v>
                </c:pt>
                <c:pt idx="56">
                  <c:v>61192709.437206045</c:v>
                </c:pt>
                <c:pt idx="57">
                  <c:v>61394372.754587524</c:v>
                </c:pt>
                <c:pt idx="58">
                  <c:v>61580635.148797154</c:v>
                </c:pt>
                <c:pt idx="59">
                  <c:v>61751989.340261981</c:v>
                </c:pt>
                <c:pt idx="60">
                  <c:v>61908912.69065211</c:v>
                </c:pt>
                <c:pt idx="61">
                  <c:v>62051867.655301049</c:v>
                </c:pt>
                <c:pt idx="62">
                  <c:v>62181302.224042922</c:v>
                </c:pt>
                <c:pt idx="63">
                  <c:v>62297650.350643314</c:v>
                </c:pt>
                <c:pt idx="64">
                  <c:v>62401332.371003002</c:v>
                </c:pt>
                <c:pt idx="65">
                  <c:v>62492755.410328254</c:v>
                </c:pt>
                <c:pt idx="66">
                  <c:v>62572313.779455952</c:v>
                </c:pt>
                <c:pt idx="67">
                  <c:v>62640389.36053358</c:v>
                </c:pt>
                <c:pt idx="68">
                  <c:v>62697351.982255802</c:v>
                </c:pt>
                <c:pt idx="69">
                  <c:v>62743559.7848574</c:v>
                </c:pt>
                <c:pt idx="70">
                  <c:v>62779359.575073138</c:v>
                </c:pt>
                <c:pt idx="71">
                  <c:v>62805087.171266273</c:v>
                </c:pt>
                <c:pt idx="72">
                  <c:v>62821067.738937043</c:v>
                </c:pt>
                <c:pt idx="73">
                  <c:v>62827616.116817385</c:v>
                </c:pt>
                <c:pt idx="74">
                  <c:v>62825037.13375999</c:v>
                </c:pt>
                <c:pt idx="75">
                  <c:v>62813625.916631147</c:v>
                </c:pt>
                <c:pt idx="76">
                  <c:v>62793668.189409941</c:v>
                </c:pt>
                <c:pt idx="77">
                  <c:v>62765440.563703135</c:v>
                </c:pt>
                <c:pt idx="78">
                  <c:v>62729210.820876718</c:v>
                </c:pt>
                <c:pt idx="79">
                  <c:v>62685238.186009243</c:v>
                </c:pt>
                <c:pt idx="80">
                  <c:v>62633773.59386231</c:v>
                </c:pt>
                <c:pt idx="81">
                  <c:v>62575059.947071314</c:v>
                </c:pt>
                <c:pt idx="82">
                  <c:v>62509332.366747141</c:v>
                </c:pt>
                <c:pt idx="83">
                  <c:v>62436818.4356848</c:v>
                </c:pt>
                <c:pt idx="84">
                  <c:v>62357738.434367225</c:v>
                </c:pt>
                <c:pt idx="85">
                  <c:v>62272305.569950819</c:v>
                </c:pt>
                <c:pt idx="86">
                  <c:v>62180726.198418476</c:v>
                </c:pt>
                <c:pt idx="87">
                  <c:v>62083200.040079564</c:v>
                </c:pt>
                <c:pt idx="88">
                  <c:v>61979920.388595149</c:v>
                </c:pt>
                <c:pt idx="89">
                  <c:v>61871074.313702472</c:v>
                </c:pt>
                <c:pt idx="90">
                  <c:v>61756842.857809827</c:v>
                </c:pt>
                <c:pt idx="91">
                  <c:v>61637401.226630837</c:v>
                </c:pt>
                <c:pt idx="92">
                  <c:v>61512918.974020176</c:v>
                </c:pt>
                <c:pt idx="93">
                  <c:v>61383560.181174144</c:v>
                </c:pt>
                <c:pt idx="94">
                  <c:v>61249483.63035199</c:v>
                </c:pt>
                <c:pt idx="95">
                  <c:v>61110842.973271586</c:v>
                </c:pt>
                <c:pt idx="96">
                  <c:v>60967786.894333839</c:v>
                </c:pt>
                <c:pt idx="97">
                  <c:v>60820459.268817395</c:v>
                </c:pt>
                <c:pt idx="98">
                  <c:v>60668999.316192694</c:v>
                </c:pt>
                <c:pt idx="99">
                  <c:v>60513541.748692706</c:v>
                </c:pt>
                <c:pt idx="100">
                  <c:v>60354216.915278986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B8D-49D6-988C-3AC1B2DEAB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Aquarius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Sheet1!$C$2:$C$102</c:f>
            </c:numRef>
          </c:val>
          <c:smooth val="0"/>
          <c:extLst>
            <c:ext xmlns:c16="http://schemas.microsoft.com/office/drawing/2014/chart" uri="{C3380CC4-5D6E-409C-BE32-E72D297353CC}">
              <c16:uniqueId val="{00000001-2B8D-49D6-988C-3AC1B2DEAB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Nestea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Sheet1!$D$2:$D$102</c:f>
            </c:numRef>
          </c:val>
          <c:smooth val="0"/>
          <c:extLst>
            <c:ext xmlns:c16="http://schemas.microsoft.com/office/drawing/2014/chart" uri="{C3380CC4-5D6E-409C-BE32-E72D297353CC}">
              <c16:uniqueId val="{00000002-2B8D-49D6-988C-3AC1B2DEAB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Coca-Cola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tx2"/>
              </a:solidFill>
              <a:ln w="25400">
                <a:solidFill>
                  <a:schemeClr val="tx2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65">
                  <c:v>62640389.36053358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B8D-49D6-988C-3AC1B2DEABD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Coca-Cola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chemeClr val="tx2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  <c:pt idx="73">
                  <c:v>62827616.116817385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B8D-49D6-988C-3AC1B2DEABD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Aquarius - Current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Sheet1!$G$2:$G$102</c:f>
            </c:numRef>
          </c:val>
          <c:smooth val="0"/>
          <c:extLst>
            <c:ext xmlns:c16="http://schemas.microsoft.com/office/drawing/2014/chart" uri="{C3380CC4-5D6E-409C-BE32-E72D297353CC}">
              <c16:uniqueId val="{00000005-2B8D-49D6-988C-3AC1B2DEABD5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Aquarius - Optimial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Sheet1!$H$2:$H$102</c:f>
            </c:numRef>
          </c:val>
          <c:smooth val="0"/>
          <c:extLst>
            <c:ext xmlns:c16="http://schemas.microsoft.com/office/drawing/2014/chart" uri="{C3380CC4-5D6E-409C-BE32-E72D297353CC}">
              <c16:uniqueId val="{00000006-2B8D-49D6-988C-3AC1B2DEABD5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Nestea  - Current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Sheet1!$I$2:$I$102</c:f>
            </c:numRef>
          </c:val>
          <c:smooth val="0"/>
          <c:extLst>
            <c:ext xmlns:c16="http://schemas.microsoft.com/office/drawing/2014/chart" uri="{C3380CC4-5D6E-409C-BE32-E72D297353CC}">
              <c16:uniqueId val="{00000007-2B8D-49D6-988C-3AC1B2DEABD5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Nestea - Optimial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Sheet1!$J$2:$J$102</c:f>
            </c:numRef>
          </c:val>
          <c:smooth val="0"/>
          <c:extLst>
            <c:ext xmlns:c16="http://schemas.microsoft.com/office/drawing/2014/chart" uri="{C3380CC4-5D6E-409C-BE32-E72D297353CC}">
              <c16:uniqueId val="{00000008-2B8D-49D6-988C-3AC1B2DEAB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171640"/>
        <c:axId val="430167704"/>
      </c:lineChart>
      <c:catAx>
        <c:axId val="430171640"/>
        <c:scaling>
          <c:orientation val="minMax"/>
        </c:scaling>
        <c:delete val="0"/>
        <c:axPos val="b"/>
        <c:numFmt formatCode="_(* #,##0_);_(* \(#,##0\);_(* &quot;-&quot;??_);_(@_)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7704"/>
        <c:crosses val="autoZero"/>
        <c:auto val="1"/>
        <c:lblAlgn val="ctr"/>
        <c:lblOffset val="100"/>
        <c:noMultiLvlLbl val="0"/>
      </c:catAx>
      <c:valAx>
        <c:axId val="43016770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716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0962762538470826E-2"/>
                <c:y val="0.2358503277133385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dirty="0"/>
                    <a:t>Net Profit (MM)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ayout>
        <c:manualLayout>
          <c:xMode val="edge"/>
          <c:yMode val="edge"/>
          <c:x val="0.35765365374524549"/>
          <c:y val="0.9120644303407911"/>
          <c:w val="0.26189834692115238"/>
          <c:h val="8.0708453876063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9796542564813838E-2"/>
          <c:y val="5.3441588508591403E-2"/>
          <c:w val="0.91375931362747997"/>
          <c:h val="0.65869594508176932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Fanta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Sheet1!$B$2:$B$102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49490.007420763082</c:v>
                </c:pt>
                <c:pt idx="2">
                  <c:v>91280.036289210082</c:v>
                </c:pt>
                <c:pt idx="3">
                  <c:v>125593.21346689539</c:v>
                </c:pt>
                <c:pt idx="4">
                  <c:v>152647.17206180003</c:v>
                </c:pt>
                <c:pt idx="5">
                  <c:v>172654.1210617125</c:v>
                </c:pt>
                <c:pt idx="6">
                  <c:v>185820.91914517363</c:v>
                </c:pt>
                <c:pt idx="7">
                  <c:v>192349.15217772569</c:v>
                </c:pt>
                <c:pt idx="8">
                  <c:v>192435.21393492748</c:v>
                </c:pt>
                <c:pt idx="9">
                  <c:v>186270.3896249251</c:v>
                </c:pt>
                <c:pt idx="10">
                  <c:v>174040.94181381958</c:v>
                </c:pt>
                <c:pt idx="11">
                  <c:v>155928.19838572852</c:v>
                </c:pt>
                <c:pt idx="12">
                  <c:v>132108.64219559496</c:v>
                </c:pt>
                <c:pt idx="13">
                  <c:v>102754.0020991955</c:v>
                </c:pt>
                <c:pt idx="14">
                  <c:v>68031.345068068244</c:v>
                </c:pt>
                <c:pt idx="15">
                  <c:v>28103.169119847938</c:v>
                </c:pt>
                <c:pt idx="16">
                  <c:v>-16872.503183715045</c:v>
                </c:pt>
                <c:pt idx="17">
                  <c:v>-66742.030899842735</c:v>
                </c:pt>
                <c:pt idx="18">
                  <c:v>-121356.06073739426</c:v>
                </c:pt>
                <c:pt idx="19">
                  <c:v>-180569.43315165117</c:v>
                </c:pt>
                <c:pt idx="20">
                  <c:v>-244241.0886755609</c:v>
                </c:pt>
                <c:pt idx="21">
                  <c:v>-312233.9746472449</c:v>
                </c:pt>
                <c:pt idx="22">
                  <c:v>-384414.9524790002</c:v>
                </c:pt>
                <c:pt idx="23">
                  <c:v>-460654.70559889497</c:v>
                </c:pt>
                <c:pt idx="24">
                  <c:v>-540827.6481838366</c:v>
                </c:pt>
                <c:pt idx="25">
                  <c:v>-624811.83479085471</c:v>
                </c:pt>
                <c:pt idx="26">
                  <c:v>-712488.87098253798</c:v>
                </c:pt>
                <c:pt idx="27">
                  <c:v>-803743.82503217459</c:v>
                </c:pt>
                <c:pt idx="28">
                  <c:v>-898465.14078418538</c:v>
                </c:pt>
                <c:pt idx="29">
                  <c:v>-996544.55173724052</c:v>
                </c:pt>
                <c:pt idx="30">
                  <c:v>-1097876.9964086106</c:v>
                </c:pt>
                <c:pt idx="31">
                  <c:v>-1202360.5350307785</c:v>
                </c:pt>
                <c:pt idx="32">
                  <c:v>-1309896.2676243614</c:v>
                </c:pt>
                <c:pt idx="33">
                  <c:v>-1420388.2534846133</c:v>
                </c:pt>
                <c:pt idx="34">
                  <c:v>-1533743.4321128968</c:v>
                </c:pt>
                <c:pt idx="35">
                  <c:v>-1649871.5456186496</c:v>
                </c:pt>
                <c:pt idx="36">
                  <c:v>-1768685.0626125857</c:v>
                </c:pt>
                <c:pt idx="37">
                  <c:v>-1890099.103606659</c:v>
                </c:pt>
                <c:pt idx="38">
                  <c:v>-2014031.3679322498</c:v>
                </c:pt>
                <c:pt idx="39">
                  <c:v>-2140402.0621838896</c:v>
                </c:pt>
                <c:pt idx="40">
                  <c:v>-2269133.8301924923</c:v>
                </c:pt>
                <c:pt idx="41">
                  <c:v>-2400151.6845279159</c:v>
                </c:pt>
                <c:pt idx="42">
                  <c:v>-2533382.9395287894</c:v>
                </c:pt>
                <c:pt idx="43">
                  <c:v>-2668757.145853525</c:v>
                </c:pt>
                <c:pt idx="44">
                  <c:v>-2806206.0265448941</c:v>
                </c:pt>
                <c:pt idx="45">
                  <c:v>-2945663.4145977562</c:v>
                </c:pt>
                <c:pt idx="46">
                  <c:v>-3087065.1920175254</c:v>
                </c:pt>
                <c:pt idx="47">
                  <c:v>-3230349.230355381</c:v>
                </c:pt>
                <c:pt idx="48">
                  <c:v>-3375455.332704097</c:v>
                </c:pt>
                <c:pt idx="49">
                  <c:v>-3522325.1771374065</c:v>
                </c:pt>
                <c:pt idx="50">
                  <c:v>-3670902.261574042</c:v>
                </c:pt>
                <c:pt idx="51">
                  <c:v>-3821131.8500470724</c:v>
                </c:pt>
                <c:pt idx="52">
                  <c:v>-3972960.9203571267</c:v>
                </c:pt>
                <c:pt idx="53">
                  <c:v>-4126338.1130883293</c:v>
                </c:pt>
                <c:pt idx="54">
                  <c:v>-4281213.681964512</c:v>
                </c:pt>
                <c:pt idx="55">
                  <c:v>-4437539.4455221482</c:v>
                </c:pt>
                <c:pt idx="56">
                  <c:v>-4595268.740076948</c:v>
                </c:pt>
                <c:pt idx="57">
                  <c:v>-4754356.3739599148</c:v>
                </c:pt>
                <c:pt idx="58">
                  <c:v>-4914758.58299815</c:v>
                </c:pt>
                <c:pt idx="59">
                  <c:v>-5076432.9872162221</c:v>
                </c:pt>
                <c:pt idx="60">
                  <c:v>-5239338.5487327902</c:v>
                </c:pt>
                <c:pt idx="61">
                  <c:v>-5403435.5308279116</c:v>
                </c:pt>
                <c:pt idx="62">
                  <c:v>-5568685.4581554448</c:v>
                </c:pt>
                <c:pt idx="63">
                  <c:v>-5735051.078075964</c:v>
                </c:pt>
                <c:pt idx="64">
                  <c:v>-5902496.3230848843</c:v>
                </c:pt>
                <c:pt idx="65">
                  <c:v>-6070986.2743108626</c:v>
                </c:pt>
                <c:pt idx="66">
                  <c:v>-6240487.1260596542</c:v>
                </c:pt>
                <c:pt idx="67">
                  <c:v>-6410966.1513789231</c:v>
                </c:pt>
                <c:pt idx="68">
                  <c:v>-6582391.6686192825</c:v>
                </c:pt>
                <c:pt idx="69">
                  <c:v>-6754733.0089677321</c:v>
                </c:pt>
                <c:pt idx="70">
                  <c:v>-6927960.4849290065</c:v>
                </c:pt>
                <c:pt idx="71">
                  <c:v>-7102045.3597316267</c:v>
                </c:pt>
                <c:pt idx="72">
                  <c:v>-7276959.8176352512</c:v>
                </c:pt>
                <c:pt idx="73">
                  <c:v>-7452676.9351158533</c:v>
                </c:pt>
                <c:pt idx="74">
                  <c:v>-7629170.6529066497</c:v>
                </c:pt>
                <c:pt idx="75">
                  <c:v>-7806415.7488719821</c:v>
                </c:pt>
                <c:pt idx="76">
                  <c:v>-7984387.8116923235</c:v>
                </c:pt>
                <c:pt idx="77">
                  <c:v>-8163063.2153390134</c:v>
                </c:pt>
                <c:pt idx="78">
                  <c:v>-8342419.0943170879</c:v>
                </c:pt>
                <c:pt idx="79">
                  <c:v>-8522433.3196560312</c:v>
                </c:pt>
                <c:pt idx="80">
                  <c:v>-8703084.4756273367</c:v>
                </c:pt>
                <c:pt idx="81">
                  <c:v>-8884351.8371695913</c:v>
                </c:pt>
                <c:pt idx="82">
                  <c:v>-9066215.3480008096</c:v>
                </c:pt>
                <c:pt idx="83">
                  <c:v>-9248655.5993996114</c:v>
                </c:pt>
                <c:pt idx="84">
                  <c:v>-9431653.8096357435</c:v>
                </c:pt>
                <c:pt idx="85">
                  <c:v>-9615191.8040321302</c:v>
                </c:pt>
                <c:pt idx="86">
                  <c:v>-9799251.9956403021</c:v>
                </c:pt>
                <c:pt idx="87">
                  <c:v>-9983817.3665117584</c:v>
                </c:pt>
                <c:pt idx="88">
                  <c:v>-10168871.449548</c:v>
                </c:pt>
                <c:pt idx="89">
                  <c:v>-10354398.310912814</c:v>
                </c:pt>
                <c:pt idx="90">
                  <c:v>-10540382.532990351</c:v>
                </c:pt>
                <c:pt idx="91">
                  <c:v>-10726809.197872872</c:v>
                </c:pt>
                <c:pt idx="92">
                  <c:v>-10913663.8713631</c:v>
                </c:pt>
                <c:pt idx="93">
                  <c:v>-11100932.587475762</c:v>
                </c:pt>
                <c:pt idx="94">
                  <c:v>-11288601.833423648</c:v>
                </c:pt>
                <c:pt idx="95">
                  <c:v>-11476658.535073843</c:v>
                </c:pt>
                <c:pt idx="96">
                  <c:v>-11665090.042860091</c:v>
                </c:pt>
                <c:pt idx="97">
                  <c:v>-11853884.118137792</c:v>
                </c:pt>
                <c:pt idx="98">
                  <c:v>-12043028.919968285</c:v>
                </c:pt>
                <c:pt idx="99">
                  <c:v>-12232512.992319513</c:v>
                </c:pt>
                <c:pt idx="100">
                  <c:v>-12422325.251670536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08-4340-9E63-6118186A13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Aquarius</c:v>
                </c:pt>
              </c:strCache>
            </c:strRef>
          </c:tx>
          <c:spPr>
            <a:ln w="28575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Sheet1!$C$2:$C$102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253273.70224426957</c:v>
                </c:pt>
                <c:pt idx="2">
                  <c:v>491999.19892885798</c:v>
                </c:pt>
                <c:pt idx="3">
                  <c:v>716570.78834469232</c:v>
                </c:pt>
                <c:pt idx="4">
                  <c:v>927374.86605528498</c:v>
                </c:pt>
                <c:pt idx="5">
                  <c:v>1124789.8892999114</c:v>
                </c:pt>
                <c:pt idx="6">
                  <c:v>1309186.3588619477</c:v>
                </c:pt>
                <c:pt idx="7">
                  <c:v>1480926.8170218959</c:v>
                </c:pt>
                <c:pt idx="8">
                  <c:v>1640365.8602915469</c:v>
                </c:pt>
                <c:pt idx="9">
                  <c:v>1787850.165697756</c:v>
                </c:pt>
                <c:pt idx="10">
                  <c:v>1923718.5294561358</c:v>
                </c:pt>
                <c:pt idx="11">
                  <c:v>2048301.9169421191</c:v>
                </c:pt>
                <c:pt idx="12">
                  <c:v>2161923.5229322235</c:v>
                </c:pt>
                <c:pt idx="13">
                  <c:v>2264898.8411504747</c:v>
                </c:pt>
                <c:pt idx="14">
                  <c:v>2357535.7422151198</c:v>
                </c:pt>
                <c:pt idx="15">
                  <c:v>2440134.5591370324</c:v>
                </c:pt>
                <c:pt idx="16">
                  <c:v>2512988.1795764738</c:v>
                </c:pt>
                <c:pt idx="17">
                  <c:v>2576382.1441153036</c:v>
                </c:pt>
                <c:pt idx="18">
                  <c:v>2630594.7498527779</c:v>
                </c:pt>
                <c:pt idx="19">
                  <c:v>2675897.158678079</c:v>
                </c:pt>
                <c:pt idx="20">
                  <c:v>2712553.5096179191</c:v>
                </c:pt>
                <c:pt idx="21">
                  <c:v>2740821.0347005408</c:v>
                </c:pt>
                <c:pt idx="22">
                  <c:v>2760950.1778147677</c:v>
                </c:pt>
                <c:pt idx="23">
                  <c:v>2773184.7160834651</c:v>
                </c:pt>
                <c:pt idx="24">
                  <c:v>2777761.8833042467</c:v>
                </c:pt>
                <c:pt idx="25">
                  <c:v>2774912.4950444009</c:v>
                </c:pt>
                <c:pt idx="26">
                  <c:v>2764861.075009197</c:v>
                </c:pt>
                <c:pt idx="27">
                  <c:v>2747825.982332035</c:v>
                </c:pt>
                <c:pt idx="28">
                  <c:v>2724019.5394631373</c:v>
                </c:pt>
                <c:pt idx="29">
                  <c:v>2693648.160359798</c:v>
                </c:pt>
                <c:pt idx="30">
                  <c:v>2656912.4787065145</c:v>
                </c:pt>
                <c:pt idx="31">
                  <c:v>2614007.4759155018</c:v>
                </c:pt>
                <c:pt idx="32">
                  <c:v>2565122.6086812327</c:v>
                </c:pt>
                <c:pt idx="33">
                  <c:v>2510441.9358820748</c:v>
                </c:pt>
                <c:pt idx="34">
                  <c:v>2450144.2446415685</c:v>
                </c:pt>
                <c:pt idx="35">
                  <c:v>2384403.1753799347</c:v>
                </c:pt>
                <c:pt idx="36">
                  <c:v>2313387.3457027534</c:v>
                </c:pt>
                <c:pt idx="37">
                  <c:v>2237260.4729894027</c:v>
                </c:pt>
                <c:pt idx="38">
                  <c:v>2156181.495558802</c:v>
                </c:pt>
                <c:pt idx="39">
                  <c:v>2070304.6923026349</c:v>
                </c:pt>
                <c:pt idx="40">
                  <c:v>1979779.8006895203</c:v>
                </c:pt>
                <c:pt idx="41">
                  <c:v>1884752.1330554318</c:v>
                </c:pt>
                <c:pt idx="42">
                  <c:v>1785362.6911053099</c:v>
                </c:pt>
                <c:pt idx="43">
                  <c:v>1681748.278562272</c:v>
                </c:pt>
                <c:pt idx="44">
                  <c:v>1574041.6119094957</c:v>
                </c:pt>
                <c:pt idx="45">
                  <c:v>1462371.429178115</c:v>
                </c:pt>
                <c:pt idx="46">
                  <c:v>1346862.596742887</c:v>
                </c:pt>
                <c:pt idx="47">
                  <c:v>1227636.2140948772</c:v>
                </c:pt>
                <c:pt idx="48">
                  <c:v>1104809.7165663168</c:v>
                </c:pt>
                <c:pt idx="49">
                  <c:v>978496.97599002533</c:v>
                </c:pt>
                <c:pt idx="50">
                  <c:v>848808.39928033017</c:v>
                </c:pt>
                <c:pt idx="51">
                  <c:v>715851.02492926084</c:v>
                </c:pt>
                <c:pt idx="52">
                  <c:v>579728.61741415039</c:v>
                </c:pt>
                <c:pt idx="53">
                  <c:v>440541.75952003896</c:v>
                </c:pt>
                <c:pt idx="54">
                  <c:v>298387.94258157909</c:v>
                </c:pt>
                <c:pt idx="55">
                  <c:v>153361.65465421975</c:v>
                </c:pt>
                <c:pt idx="56">
                  <c:v>5554.4666278827935</c:v>
                </c:pt>
                <c:pt idx="57">
                  <c:v>-144944.88370228745</c:v>
                </c:pt>
                <c:pt idx="58">
                  <c:v>-298050.40958862007</c:v>
                </c:pt>
                <c:pt idx="59">
                  <c:v>-453678.79528756998</c:v>
                </c:pt>
                <c:pt idx="60">
                  <c:v>-611749.3179965131</c:v>
                </c:pt>
                <c:pt idx="61">
                  <c:v>-772183.7717468068</c:v>
                </c:pt>
                <c:pt idx="62">
                  <c:v>-934906.39322639443</c:v>
                </c:pt>
                <c:pt idx="63">
                  <c:v>-1099843.7895041443</c:v>
                </c:pt>
                <c:pt idx="64">
                  <c:v>-1266924.86762725</c:v>
                </c:pt>
                <c:pt idx="65">
                  <c:v>-1436080.7660609372</c:v>
                </c:pt>
                <c:pt idx="66">
                  <c:v>-1607244.7879398577</c:v>
                </c:pt>
                <c:pt idx="67">
                  <c:v>-1780352.3360990603</c:v>
                </c:pt>
                <c:pt idx="68">
                  <c:v>-1955340.8498518616</c:v>
                </c:pt>
                <c:pt idx="69">
                  <c:v>-2132149.743481949</c:v>
                </c:pt>
                <c:pt idx="70">
                  <c:v>-2310720.3464155197</c:v>
                </c:pt>
                <c:pt idx="71">
                  <c:v>-2490995.8450401705</c:v>
                </c:pt>
                <c:pt idx="72">
                  <c:v>-2672921.2261365764</c:v>
                </c:pt>
                <c:pt idx="73">
                  <c:v>-2856443.2218879424</c:v>
                </c:pt>
                <c:pt idx="74">
                  <c:v>-3041510.2564341091</c:v>
                </c:pt>
                <c:pt idx="75">
                  <c:v>-3228072.3939352464</c:v>
                </c:pt>
                <c:pt idx="76">
                  <c:v>-3416081.2881115507</c:v>
                </c:pt>
                <c:pt idx="77">
                  <c:v>-3605490.133224627</c:v>
                </c:pt>
                <c:pt idx="78">
                  <c:v>-3796253.6164670698</c:v>
                </c:pt>
                <c:pt idx="79">
                  <c:v>-3988327.871726675</c:v>
                </c:pt>
                <c:pt idx="80">
                  <c:v>-4181670.4346918128</c:v>
                </c:pt>
                <c:pt idx="81">
                  <c:v>-4376240.199265616</c:v>
                </c:pt>
                <c:pt idx="82">
                  <c:v>-4571997.375256177</c:v>
                </c:pt>
                <c:pt idx="83">
                  <c:v>-4768903.4473105222</c:v>
                </c:pt>
                <c:pt idx="84">
                  <c:v>-4966921.1350612827</c:v>
                </c:pt>
                <c:pt idx="85">
                  <c:v>-5166014.3544541337</c:v>
                </c:pt>
                <c:pt idx="86">
                  <c:v>-5366148.1802261695</c:v>
                </c:pt>
                <c:pt idx="87">
                  <c:v>-5567288.8095039725</c:v>
                </c:pt>
                <c:pt idx="88">
                  <c:v>-5769403.5264928676</c:v>
                </c:pt>
                <c:pt idx="89">
                  <c:v>-5972460.6682271492</c:v>
                </c:pt>
                <c:pt idx="90">
                  <c:v>-6176429.5913531519</c:v>
                </c:pt>
                <c:pt idx="91">
                  <c:v>-6381280.6399173681</c:v>
                </c:pt>
                <c:pt idx="92">
                  <c:v>-6586985.1141313221</c:v>
                </c:pt>
                <c:pt idx="93">
                  <c:v>-6793515.2400868051</c:v>
                </c:pt>
                <c:pt idx="94">
                  <c:v>-7000844.1403950285</c:v>
                </c:pt>
                <c:pt idx="95">
                  <c:v>-7208945.8057238013</c:v>
                </c:pt>
                <c:pt idx="96">
                  <c:v>-7417795.0672069192</c:v>
                </c:pt>
                <c:pt idx="97">
                  <c:v>-7627367.5697021149</c:v>
                </c:pt>
                <c:pt idx="98">
                  <c:v>-7837639.745872546</c:v>
                </c:pt>
                <c:pt idx="99">
                  <c:v>-8048588.7910683881</c:v>
                </c:pt>
                <c:pt idx="100">
                  <c:v>-8260192.6389858071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08-4340-9E63-6118186A13D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Nestea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Sheet1!$D$2:$D$102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-26918.333678173978</c:v>
                </c:pt>
                <c:pt idx="2">
                  <c:v>-59756.697036679368</c:v>
                </c:pt>
                <c:pt idx="3">
                  <c:v>-98345.408111852361</c:v>
                </c:pt>
                <c:pt idx="4">
                  <c:v>-142518.83732241567</c:v>
                </c:pt>
                <c:pt idx="5">
                  <c:v>-192115.3657257153</c:v>
                </c:pt>
                <c:pt idx="6">
                  <c:v>-246977.33936240198</c:v>
                </c:pt>
                <c:pt idx="7">
                  <c:v>-306951.02010388137</c:v>
                </c:pt>
                <c:pt idx="8">
                  <c:v>-371886.53338898905</c:v>
                </c:pt>
                <c:pt idx="9">
                  <c:v>-441637.81321119261</c:v>
                </c:pt>
                <c:pt idx="10">
                  <c:v>-516062.54469309002</c:v>
                </c:pt>
                <c:pt idx="11">
                  <c:v>-595022.10456148279</c:v>
                </c:pt>
                <c:pt idx="12">
                  <c:v>-678381.49981487426</c:v>
                </c:pt>
                <c:pt idx="13">
                  <c:v>-766009.30485353805</c:v>
                </c:pt>
                <c:pt idx="14">
                  <c:v>-857777.59732384607</c:v>
                </c:pt>
                <c:pt idx="15">
                  <c:v>-953561.89290863322</c:v>
                </c:pt>
                <c:pt idx="16">
                  <c:v>-1053241.0792790153</c:v>
                </c:pt>
                <c:pt idx="17">
                  <c:v>-1156697.349405481</c:v>
                </c:pt>
                <c:pt idx="18">
                  <c:v>-1263816.1344115497</c:v>
                </c:pt>
                <c:pt idx="19">
                  <c:v>-1374486.0361376586</c:v>
                </c:pt>
                <c:pt idx="20">
                  <c:v>-1488598.7595699043</c:v>
                </c:pt>
                <c:pt idx="21">
                  <c:v>-1606049.0452747406</c:v>
                </c:pt>
                <c:pt idx="22">
                  <c:v>-1726734.6019692509</c:v>
                </c:pt>
                <c:pt idx="23">
                  <c:v>-1850556.039344592</c:v>
                </c:pt>
                <c:pt idx="24">
                  <c:v>-1977416.8012497607</c:v>
                </c:pt>
                <c:pt idx="25">
                  <c:v>-2107223.0993333524</c:v>
                </c:pt>
                <c:pt idx="26">
                  <c:v>-2239883.8472308279</c:v>
                </c:pt>
                <c:pt idx="27">
                  <c:v>-2375310.5953765507</c:v>
                </c:pt>
                <c:pt idx="28">
                  <c:v>-2513417.4665121376</c:v>
                </c:pt>
                <c:pt idx="29">
                  <c:v>-2654121.0919542112</c:v>
                </c:pt>
                <c:pt idx="30">
                  <c:v>-2797340.5486782291</c:v>
                </c:pt>
                <c:pt idx="31">
                  <c:v>-2942997.2972684749</c:v>
                </c:pt>
                <c:pt idx="32">
                  <c:v>-3091015.1207781276</c:v>
                </c:pt>
                <c:pt idx="33">
                  <c:v>-3241320.0645373925</c:v>
                </c:pt>
                <c:pt idx="34">
                  <c:v>-3393840.3769430923</c:v>
                </c:pt>
                <c:pt idx="35">
                  <c:v>-3548506.4512575925</c:v>
                </c:pt>
                <c:pt idx="36">
                  <c:v>-3705250.7684410554</c:v>
                </c:pt>
                <c:pt idx="37">
                  <c:v>-3864007.8410364063</c:v>
                </c:pt>
                <c:pt idx="38">
                  <c:v>-4024714.1581228515</c:v>
                </c:pt>
                <c:pt idx="39">
                  <c:v>-4187308.1313503347</c:v>
                </c:pt>
                <c:pt idx="40">
                  <c:v>-4351730.0420638695</c:v>
                </c:pt>
                <c:pt idx="41">
                  <c:v>-4517921.9895237843</c:v>
                </c:pt>
                <c:pt idx="42">
                  <c:v>-4685827.8402254535</c:v>
                </c:pt>
                <c:pt idx="43">
                  <c:v>-4855393.1783194253</c:v>
                </c:pt>
                <c:pt idx="44">
                  <c:v>-5026565.2571302867</c:v>
                </c:pt>
                <c:pt idx="45">
                  <c:v>-5199292.9517714661</c:v>
                </c:pt>
                <c:pt idx="46">
                  <c:v>-5373526.7128499448</c:v>
                </c:pt>
                <c:pt idx="47">
                  <c:v>-5549218.5212547854</c:v>
                </c:pt>
                <c:pt idx="48">
                  <c:v>-5726321.8440202363</c:v>
                </c:pt>
                <c:pt idx="49">
                  <c:v>-5904791.5912539931</c:v>
                </c:pt>
                <c:pt idx="50">
                  <c:v>-6084584.0741196759</c:v>
                </c:pt>
                <c:pt idx="51">
                  <c:v>-6265656.9638607278</c:v>
                </c:pt>
                <c:pt idx="52">
                  <c:v>-6447969.2518533655</c:v>
                </c:pt>
                <c:pt idx="53">
                  <c:v>-6631481.2106740121</c:v>
                </c:pt>
                <c:pt idx="54">
                  <c:v>-6816154.3561667204</c:v>
                </c:pt>
                <c:pt idx="55">
                  <c:v>-7001951.4104950791</c:v>
                </c:pt>
                <c:pt idx="56">
                  <c:v>-7188836.2661626134</c:v>
                </c:pt>
                <c:pt idx="57">
                  <c:v>-7376773.9509853395</c:v>
                </c:pt>
                <c:pt idx="58">
                  <c:v>-7565730.5939993476</c:v>
                </c:pt>
                <c:pt idx="59">
                  <c:v>-7755673.3922864767</c:v>
                </c:pt>
                <c:pt idx="60">
                  <c:v>-7946570.5787004167</c:v>
                </c:pt>
                <c:pt idx="61">
                  <c:v>-8138391.3904756214</c:v>
                </c:pt>
                <c:pt idx="62">
                  <c:v>-8331106.0387010993</c:v>
                </c:pt>
                <c:pt idx="63">
                  <c:v>-8524685.6786412001</c:v>
                </c:pt>
                <c:pt idx="64">
                  <c:v>-8719102.3808854278</c:v>
                </c:pt>
                <c:pt idx="65">
                  <c:v>-8914329.1033090875</c:v>
                </c:pt>
                <c:pt idx="66">
                  <c:v>-9110339.6638267785</c:v>
                </c:pt>
                <c:pt idx="67">
                  <c:v>-9307108.7139209863</c:v>
                </c:pt>
                <c:pt idx="68">
                  <c:v>-9504611.712927524</c:v>
                </c:pt>
                <c:pt idx="69">
                  <c:v>-9702824.9030603506</c:v>
                </c:pt>
                <c:pt idx="70">
                  <c:v>-9901725.2851580568</c:v>
                </c:pt>
                <c:pt idx="71">
                  <c:v>-10101290.595134471</c:v>
                </c:pt>
                <c:pt idx="72">
                  <c:v>-10301499.281116106</c:v>
                </c:pt>
                <c:pt idx="73">
                  <c:v>-10502330.48124961</c:v>
                </c:pt>
                <c:pt idx="74">
                  <c:v>-10703764.0021619</c:v>
                </c:pt>
                <c:pt idx="75">
                  <c:v>-10905780.298056763</c:v>
                </c:pt>
                <c:pt idx="76">
                  <c:v>-11108360.450431399</c:v>
                </c:pt>
                <c:pt idx="77">
                  <c:v>-11311486.148396524</c:v>
                </c:pt>
                <c:pt idx="78">
                  <c:v>-11515139.669584613</c:v>
                </c:pt>
                <c:pt idx="79">
                  <c:v>-11719303.861630291</c:v>
                </c:pt>
                <c:pt idx="80">
                  <c:v>-11923962.124207672</c:v>
                </c:pt>
                <c:pt idx="81">
                  <c:v>-12129098.391609745</c:v>
                </c:pt>
                <c:pt idx="82">
                  <c:v>-12334697.115854826</c:v>
                </c:pt>
                <c:pt idx="83">
                  <c:v>-12540743.250305764</c:v>
                </c:pt>
                <c:pt idx="84">
                  <c:v>-12747222.233787712</c:v>
                </c:pt>
                <c:pt idx="85">
                  <c:v>-12954119.975190546</c:v>
                </c:pt>
                <c:pt idx="86">
                  <c:v>-13161422.838542391</c:v>
                </c:pt>
                <c:pt idx="87">
                  <c:v>-13369117.628540967</c:v>
                </c:pt>
                <c:pt idx="88">
                  <c:v>-13577191.576529838</c:v>
                </c:pt>
                <c:pt idx="89">
                  <c:v>-13785632.32690683</c:v>
                </c:pt>
                <c:pt idx="90">
                  <c:v>-13994427.923952049</c:v>
                </c:pt>
                <c:pt idx="91">
                  <c:v>-14203566.799063906</c:v>
                </c:pt>
                <c:pt idx="92">
                  <c:v>-14413037.75839065</c:v>
                </c:pt>
                <c:pt idx="93">
                  <c:v>-14622829.970846623</c:v>
                </c:pt>
                <c:pt idx="94">
                  <c:v>-14832932.956501305</c:v>
                </c:pt>
                <c:pt idx="95">
                  <c:v>-15043336.575330716</c:v>
                </c:pt>
                <c:pt idx="96">
                  <c:v>-15254031.016320338</c:v>
                </c:pt>
                <c:pt idx="97">
                  <c:v>-15465006.786908917</c:v>
                </c:pt>
                <c:pt idx="98">
                  <c:v>-15676254.702763464</c:v>
                </c:pt>
                <c:pt idx="99">
                  <c:v>-15887765.877875177</c:v>
                </c:pt>
                <c:pt idx="100">
                  <c:v>-16099531.714966847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08-4340-9E63-6118186A13D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Fanta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FFC000"/>
              </a:solidFill>
              <a:ln w="25400">
                <a:solidFill>
                  <a:srgbClr val="FFC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Sheet1!$E$2:$E$102</c:f>
              <c:numCache>
                <c:formatCode>General</c:formatCode>
                <c:ptCount val="101"/>
                <c:pt idx="23" formatCode="_(* #,##0_);_(* \(#,##0\);_(* &quot;-&quot;??_);_(@_)">
                  <c:v>-460654.70559889497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A808-4340-9E63-6118186A13DB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Fanta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FFC00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Sheet1!$F$2:$F$102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A808-4340-9E63-6118186A13DB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Aquarius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B0F0"/>
              </a:solidFill>
              <a:ln w="25400">
                <a:solidFill>
                  <a:srgbClr val="00B0F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Sheet1!$G$2:$G$102</c:f>
              <c:numCache>
                <c:formatCode>General</c:formatCode>
                <c:ptCount val="101"/>
                <c:pt idx="33" formatCode="_(* #,##0_);_(* \(#,##0\);_(* &quot;-&quot;??_);_(@_)">
                  <c:v>2510441.9358820748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A808-4340-9E63-6118186A13DB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Aquarius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00B0F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Sheet1!$H$2:$H$102</c:f>
              <c:numCache>
                <c:formatCode>General</c:formatCode>
                <c:ptCount val="101"/>
                <c:pt idx="26" formatCode="_(* #,##0_);_(* \(#,##0\);_(* &quot;-&quot;??_);_(@_)">
                  <c:v>2764861.075009197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A808-4340-9E63-6118186A13DB}"/>
            </c:ext>
          </c:extLst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Nestea  - Current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B050"/>
              </a:solidFill>
              <a:ln w="25400">
                <a:solidFill>
                  <a:srgbClr val="00B05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Sheet1!$I$2:$I$102</c:f>
              <c:numCache>
                <c:formatCode>General</c:formatCode>
                <c:ptCount val="101"/>
                <c:pt idx="13">
                  <c:v>-766009.30485353805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A808-4340-9E63-6118186A13DB}"/>
            </c:ext>
          </c:extLst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Nestea - Optimial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25400">
                <a:solidFill>
                  <a:srgbClr val="00B050"/>
                </a:solidFill>
              </a:ln>
              <a:effectLst/>
            </c:spPr>
          </c:marker>
          <c:cat>
            <c:numRef>
              <c:f>Sheet1!$A$2:$A$102</c:f>
              <c:numCache>
                <c:formatCode>_(* #,##0_);_(* \(#,##0\);_(* "-"??_);_(@_)</c:formatCode>
                <c:ptCount val="101"/>
                <c:pt idx="0">
                  <c:v>0</c:v>
                </c:pt>
                <c:pt idx="1">
                  <c:v>200</c:v>
                </c:pt>
                <c:pt idx="2">
                  <c:v>400</c:v>
                </c:pt>
                <c:pt idx="3">
                  <c:v>600</c:v>
                </c:pt>
                <c:pt idx="4">
                  <c:v>800</c:v>
                </c:pt>
                <c:pt idx="5">
                  <c:v>1000</c:v>
                </c:pt>
                <c:pt idx="6">
                  <c:v>1200</c:v>
                </c:pt>
                <c:pt idx="7">
                  <c:v>1400</c:v>
                </c:pt>
                <c:pt idx="8">
                  <c:v>1600</c:v>
                </c:pt>
                <c:pt idx="9">
                  <c:v>1800</c:v>
                </c:pt>
                <c:pt idx="10">
                  <c:v>2000</c:v>
                </c:pt>
                <c:pt idx="11">
                  <c:v>2200</c:v>
                </c:pt>
                <c:pt idx="12">
                  <c:v>2400</c:v>
                </c:pt>
                <c:pt idx="13">
                  <c:v>2600</c:v>
                </c:pt>
                <c:pt idx="14">
                  <c:v>2800</c:v>
                </c:pt>
                <c:pt idx="15">
                  <c:v>3000</c:v>
                </c:pt>
                <c:pt idx="16">
                  <c:v>3200</c:v>
                </c:pt>
                <c:pt idx="17">
                  <c:v>3400</c:v>
                </c:pt>
                <c:pt idx="18">
                  <c:v>3600</c:v>
                </c:pt>
                <c:pt idx="19">
                  <c:v>3800</c:v>
                </c:pt>
                <c:pt idx="20">
                  <c:v>4000</c:v>
                </c:pt>
                <c:pt idx="21">
                  <c:v>4200</c:v>
                </c:pt>
                <c:pt idx="22">
                  <c:v>4400</c:v>
                </c:pt>
                <c:pt idx="23">
                  <c:v>4600</c:v>
                </c:pt>
                <c:pt idx="24">
                  <c:v>4800</c:v>
                </c:pt>
                <c:pt idx="25">
                  <c:v>5000</c:v>
                </c:pt>
                <c:pt idx="26">
                  <c:v>5200</c:v>
                </c:pt>
                <c:pt idx="27">
                  <c:v>5400</c:v>
                </c:pt>
                <c:pt idx="28">
                  <c:v>5600</c:v>
                </c:pt>
                <c:pt idx="29">
                  <c:v>5800</c:v>
                </c:pt>
                <c:pt idx="30">
                  <c:v>6000</c:v>
                </c:pt>
                <c:pt idx="31">
                  <c:v>6200</c:v>
                </c:pt>
                <c:pt idx="32">
                  <c:v>6400</c:v>
                </c:pt>
                <c:pt idx="33">
                  <c:v>6600</c:v>
                </c:pt>
                <c:pt idx="34">
                  <c:v>6800</c:v>
                </c:pt>
                <c:pt idx="35">
                  <c:v>7000</c:v>
                </c:pt>
                <c:pt idx="36">
                  <c:v>7200</c:v>
                </c:pt>
                <c:pt idx="37">
                  <c:v>7400</c:v>
                </c:pt>
                <c:pt idx="38">
                  <c:v>7600</c:v>
                </c:pt>
                <c:pt idx="39">
                  <c:v>7800</c:v>
                </c:pt>
                <c:pt idx="40">
                  <c:v>8000</c:v>
                </c:pt>
                <c:pt idx="41">
                  <c:v>8200</c:v>
                </c:pt>
                <c:pt idx="42">
                  <c:v>8400</c:v>
                </c:pt>
                <c:pt idx="43">
                  <c:v>8600</c:v>
                </c:pt>
                <c:pt idx="44">
                  <c:v>8800</c:v>
                </c:pt>
                <c:pt idx="45">
                  <c:v>9000</c:v>
                </c:pt>
                <c:pt idx="46">
                  <c:v>9200</c:v>
                </c:pt>
                <c:pt idx="47">
                  <c:v>9400</c:v>
                </c:pt>
                <c:pt idx="48">
                  <c:v>9600</c:v>
                </c:pt>
                <c:pt idx="49">
                  <c:v>9800</c:v>
                </c:pt>
                <c:pt idx="50">
                  <c:v>10000</c:v>
                </c:pt>
                <c:pt idx="51">
                  <c:v>10200</c:v>
                </c:pt>
                <c:pt idx="52">
                  <c:v>10400</c:v>
                </c:pt>
                <c:pt idx="53">
                  <c:v>10600</c:v>
                </c:pt>
                <c:pt idx="54">
                  <c:v>10800</c:v>
                </c:pt>
                <c:pt idx="55">
                  <c:v>11000</c:v>
                </c:pt>
                <c:pt idx="56">
                  <c:v>11200</c:v>
                </c:pt>
                <c:pt idx="57">
                  <c:v>11400</c:v>
                </c:pt>
                <c:pt idx="58">
                  <c:v>11600</c:v>
                </c:pt>
                <c:pt idx="59">
                  <c:v>11800</c:v>
                </c:pt>
                <c:pt idx="60">
                  <c:v>12000</c:v>
                </c:pt>
                <c:pt idx="61">
                  <c:v>12200</c:v>
                </c:pt>
                <c:pt idx="62">
                  <c:v>12400</c:v>
                </c:pt>
                <c:pt idx="63">
                  <c:v>12600</c:v>
                </c:pt>
                <c:pt idx="64">
                  <c:v>12800</c:v>
                </c:pt>
                <c:pt idx="65">
                  <c:v>13000</c:v>
                </c:pt>
                <c:pt idx="66">
                  <c:v>13200</c:v>
                </c:pt>
                <c:pt idx="67">
                  <c:v>13400</c:v>
                </c:pt>
                <c:pt idx="68">
                  <c:v>13600</c:v>
                </c:pt>
                <c:pt idx="69">
                  <c:v>13800</c:v>
                </c:pt>
                <c:pt idx="70">
                  <c:v>14000</c:v>
                </c:pt>
                <c:pt idx="71">
                  <c:v>14200</c:v>
                </c:pt>
                <c:pt idx="72">
                  <c:v>14400</c:v>
                </c:pt>
                <c:pt idx="73">
                  <c:v>14600</c:v>
                </c:pt>
                <c:pt idx="74">
                  <c:v>14800</c:v>
                </c:pt>
                <c:pt idx="75">
                  <c:v>15000</c:v>
                </c:pt>
                <c:pt idx="76">
                  <c:v>15200</c:v>
                </c:pt>
                <c:pt idx="77">
                  <c:v>15400</c:v>
                </c:pt>
                <c:pt idx="78">
                  <c:v>15600</c:v>
                </c:pt>
                <c:pt idx="79">
                  <c:v>15800</c:v>
                </c:pt>
                <c:pt idx="80">
                  <c:v>16000</c:v>
                </c:pt>
                <c:pt idx="81">
                  <c:v>16200</c:v>
                </c:pt>
                <c:pt idx="82">
                  <c:v>16400</c:v>
                </c:pt>
                <c:pt idx="83">
                  <c:v>16600</c:v>
                </c:pt>
                <c:pt idx="84">
                  <c:v>16800</c:v>
                </c:pt>
                <c:pt idx="85">
                  <c:v>17000</c:v>
                </c:pt>
                <c:pt idx="86">
                  <c:v>17200</c:v>
                </c:pt>
                <c:pt idx="87">
                  <c:v>17400</c:v>
                </c:pt>
                <c:pt idx="88">
                  <c:v>17600</c:v>
                </c:pt>
                <c:pt idx="89">
                  <c:v>17800</c:v>
                </c:pt>
                <c:pt idx="90">
                  <c:v>18000</c:v>
                </c:pt>
                <c:pt idx="91">
                  <c:v>18200</c:v>
                </c:pt>
                <c:pt idx="92">
                  <c:v>18400</c:v>
                </c:pt>
                <c:pt idx="93">
                  <c:v>18600</c:v>
                </c:pt>
                <c:pt idx="94">
                  <c:v>18800</c:v>
                </c:pt>
                <c:pt idx="95">
                  <c:v>19000</c:v>
                </c:pt>
                <c:pt idx="96">
                  <c:v>19200</c:v>
                </c:pt>
                <c:pt idx="97">
                  <c:v>19400</c:v>
                </c:pt>
                <c:pt idx="98">
                  <c:v>19600</c:v>
                </c:pt>
                <c:pt idx="99">
                  <c:v>19800</c:v>
                </c:pt>
                <c:pt idx="100">
                  <c:v>20000</c:v>
                </c:pt>
              </c:numCache>
            </c:numRef>
          </c:cat>
          <c:val>
            <c:numRef>
              <c:f>Sheet1!$J$2:$J$102</c:f>
              <c:numCache>
                <c:formatCode>General</c:formatCode>
                <c:ptCount val="10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A808-4340-9E63-6118186A1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30171640"/>
        <c:axId val="430167704"/>
      </c:lineChart>
      <c:catAx>
        <c:axId val="430171640"/>
        <c:scaling>
          <c:orientation val="minMax"/>
        </c:scaling>
        <c:delete val="0"/>
        <c:axPos val="b"/>
        <c:numFmt formatCode="_(* #,##0_);_(* \(#,##0\);_(* &quot;-&quot;??_);_(@_)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67704"/>
        <c:crosses val="autoZero"/>
        <c:auto val="1"/>
        <c:lblAlgn val="ctr"/>
        <c:lblOffset val="100"/>
        <c:noMultiLvlLbl val="0"/>
      </c:catAx>
      <c:valAx>
        <c:axId val="430167704"/>
        <c:scaling>
          <c:orientation val="minMax"/>
        </c:scaling>
        <c:delete val="0"/>
        <c:axPos val="l"/>
        <c:numFmt formatCode="#,##0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0171640"/>
        <c:crosses val="autoZero"/>
        <c:crossBetween val="between"/>
        <c:dispUnits>
          <c:builtInUnit val="millions"/>
          <c:dispUnitsLbl>
            <c:layout>
              <c:manualLayout>
                <c:xMode val="edge"/>
                <c:yMode val="edge"/>
                <c:x val="1.0962762538470826E-2"/>
                <c:y val="0.23585032771333855"/>
              </c:manualLayout>
            </c:layout>
            <c:tx>
              <c:rich>
                <a:bodyPr rot="-5400000" spcFirstLastPara="1" vertOverflow="ellipsis" vert="horz" wrap="square" anchor="ctr" anchorCtr="1"/>
                <a:lstStyle/>
                <a:p>
                  <a:pPr>
                    <a:defRPr sz="10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r>
                    <a:rPr lang="en-IN" dirty="0"/>
                    <a:t>Net Profit (MM)</a:t>
                  </a:r>
                </a:p>
              </c:rich>
            </c:tx>
            <c:spPr>
              <a:noFill/>
              <a:ln>
                <a:noFill/>
              </a:ln>
              <a:effectLst/>
            </c:spPr>
            <c:txPr>
              <a:bodyPr rot="-540000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</c:dispUnitsLbl>
        </c:dispUnits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egendEntry>
        <c:idx val="8"/>
        <c:delete val="1"/>
      </c:legendEntry>
      <c:layout>
        <c:manualLayout>
          <c:xMode val="edge"/>
          <c:yMode val="edge"/>
          <c:x val="0.35765365374524549"/>
          <c:y val="0.9120644303407911"/>
          <c:w val="0.26189834692115238"/>
          <c:h val="8.07084538760638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>
          <a:solidFill>
            <a:schemeClr val="tx1"/>
          </a:solidFill>
          <a:latin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F9C714-79E6-47DE-A0CD-ECF4CC56FC58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BD4E89-5391-4113-BE3C-B87D7D8E3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910CF4-EAB5-4A11-A50F-37FD70FF62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8841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[We’ve looked at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how effective the different media channels are at driving volume across brands.  For instance, TV is disproportionately more effective than other channels.  We spend a lot on TV to drive volume but can we spend more?]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In order to determine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right level of investment on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media channel, it is important to look at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Response Curve &amp; Profit Curve.  This is a conceptual representation.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Let’s first look at the Response Curve, the black line - As you increase your spend on a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 channel, let’s say TV, it will continue to drive incremental volume at a diminishing rate. [For instance, </a:t>
            </a:r>
            <a:r>
              <a:rPr lang="en-US" sz="1200" dirty="0">
                <a:solidFill>
                  <a:prstClr val="black"/>
                </a:solidFill>
              </a:rPr>
              <a:t>hearing about the Euro </a:t>
            </a:r>
            <a:r>
              <a:rPr lang="en-US" sz="1200" baseline="0" dirty="0">
                <a:solidFill>
                  <a:prstClr val="black"/>
                </a:solidFill>
              </a:rPr>
              <a:t>Cup</a:t>
            </a:r>
            <a:r>
              <a:rPr lang="en-US" sz="1200" dirty="0">
                <a:solidFill>
                  <a:prstClr val="black"/>
                </a:solidFill>
              </a:rPr>
              <a:t> a 10</a:t>
            </a:r>
            <a:r>
              <a:rPr lang="en-US" sz="1200" baseline="30000" dirty="0">
                <a:solidFill>
                  <a:prstClr val="black"/>
                </a:solidFill>
              </a:rPr>
              <a:t>th</a:t>
            </a:r>
            <a:r>
              <a:rPr lang="en-US" sz="1200" dirty="0">
                <a:solidFill>
                  <a:prstClr val="black"/>
                </a:solidFill>
              </a:rPr>
              <a:t> time will have less impact on a single consumer’s buying behavior than the first time she heard about it] The</a:t>
            </a:r>
            <a:r>
              <a:rPr lang="en-US" sz="1200" baseline="0" dirty="0">
                <a:solidFill>
                  <a:prstClr val="black"/>
                </a:solidFill>
              </a:rPr>
              <a:t> curve eventually reach as saturation point and 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 you continue spending beyond the saturation point, you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will barely move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needle on incremental volume.  </a:t>
            </a:r>
            <a:r>
              <a:rPr lang="en-US" sz="120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[Does the</a:t>
            </a:r>
            <a:r>
              <a:rPr lang="en-US" sz="1200" kern="1200" baseline="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response curve first increase at an increasing rate and then increase at a diminishing rate?]</a:t>
            </a:r>
            <a:endParaRPr lang="en-US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 Now, let’s look at Profit Curve – As you increase you spend on TV,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will see an increase in Profits or Brand Contribution up to a certain point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at which it is maximized and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the profits will start to diminish and eventually enter negative territory.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The range between the two points is the optimum range.  If your objective is to maximize profits, then the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GRP support at which you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maximize profit is the optimal level of support on that media activity.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On the other hand,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your objective is to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maximize incremental volume or revenue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the GRP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support at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which you maximize incremental volume is the optimum level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support.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34FA-DEC9-4133-AE96-E65D8438AC37}" type="slidenum">
              <a:rPr lang="en-GB" smtClean="0">
                <a:solidFill>
                  <a:prstClr val="black"/>
                </a:solidFill>
              </a:rPr>
              <a:pPr/>
              <a:t>2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219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910CF4-EAB5-4A11-A50F-37FD70FF62F9}" type="slidenum">
              <a:rPr kumimoji="0" lang="es-E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E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647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0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0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7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97" name="Picture 113" descr="Image result for coca cola bottle">
            <a:extLst>
              <a:ext uri="{FF2B5EF4-FFF2-40B4-BE49-F238E27FC236}">
                <a16:creationId xmlns:a16="http://schemas.microsoft.com/office/drawing/2014/main" id="{B3CA2F0C-CC3A-41E5-8AFC-F43E0377F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0118" r="1" b="12880"/>
          <a:stretch/>
        </p:blipFill>
        <p:spPr bwMode="auto">
          <a:xfrm>
            <a:off x="0" y="1"/>
            <a:ext cx="12192000" cy="58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37228" y="6303803"/>
            <a:ext cx="528059" cy="29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MS&amp;I final_cg-03 copy.png">
            <a:extLst>
              <a:ext uri="{FF2B5EF4-FFF2-40B4-BE49-F238E27FC236}">
                <a16:creationId xmlns:a16="http://schemas.microsoft.com/office/drawing/2014/main" id="{BA0575BD-08EF-45ED-AD26-C41CD68F0E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30180" r="62366" b="26705"/>
          <a:stretch/>
        </p:blipFill>
        <p:spPr>
          <a:xfrm>
            <a:off x="119336" y="5922591"/>
            <a:ext cx="2304256" cy="81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02F56-3EDF-49D7-B52C-DCC0AF03C865}"/>
              </a:ext>
            </a:extLst>
          </p:cNvPr>
          <p:cNvSpPr txBox="1"/>
          <p:nvPr/>
        </p:nvSpPr>
        <p:spPr>
          <a:xfrm>
            <a:off x="3390180" y="5970476"/>
            <a:ext cx="27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42535F"/>
                </a:solidFill>
                <a:latin typeface="Volkswagen-Medium" pitchFamily="50" charset="0"/>
                <a:cs typeface="Microsoft Tai Le" panose="020B0502040204020203" pitchFamily="34" charset="0"/>
              </a:rPr>
              <a:t>Predictive Business Analytics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16CE3-5FF6-487F-A230-E88FAC346361}"/>
              </a:ext>
            </a:extLst>
          </p:cNvPr>
          <p:cNvGrpSpPr/>
          <p:nvPr/>
        </p:nvGrpSpPr>
        <p:grpSpPr>
          <a:xfrm>
            <a:off x="2546846" y="5973206"/>
            <a:ext cx="720080" cy="720080"/>
            <a:chOff x="2701654" y="4496127"/>
            <a:chExt cx="720080" cy="7200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4E22FF-428E-4190-AC13-8B6D8BB86F78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35A06A-E4D9-4AFB-8A4B-A4107536F4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1B07F046-94A5-4A05-A6C8-3355A64B7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9259" y="2708920"/>
            <a:ext cx="904247" cy="3132425"/>
            <a:chOff x="3498" y="897"/>
            <a:chExt cx="683" cy="2366"/>
          </a:xfrm>
        </p:grpSpPr>
        <p:sp>
          <p:nvSpPr>
            <p:cNvPr id="22" name="Freeform 121">
              <a:extLst>
                <a:ext uri="{FF2B5EF4-FFF2-40B4-BE49-F238E27FC236}">
                  <a16:creationId xmlns:a16="http://schemas.microsoft.com/office/drawing/2014/main" id="{88C112E7-7734-4861-81A7-42FFAB8A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77599369-CC43-4A63-BEF5-EE12C8BEB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>
              <a:extLst>
                <a:ext uri="{FF2B5EF4-FFF2-40B4-BE49-F238E27FC236}">
                  <a16:creationId xmlns:a16="http://schemas.microsoft.com/office/drawing/2014/main" id="{A6B472BC-971D-4A40-A948-8720810F88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>
              <a:extLst>
                <a:ext uri="{FF2B5EF4-FFF2-40B4-BE49-F238E27FC236}">
                  <a16:creationId xmlns:a16="http://schemas.microsoft.com/office/drawing/2014/main" id="{0E373965-4CC1-4C46-B877-5F4B1E553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3F035168-64D3-4386-9BBF-931DCACEF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>
              <a:extLst>
                <a:ext uri="{FF2B5EF4-FFF2-40B4-BE49-F238E27FC236}">
                  <a16:creationId xmlns:a16="http://schemas.microsoft.com/office/drawing/2014/main" id="{34958033-C1C8-451E-BDBB-49A9D6637B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>
              <a:extLst>
                <a:ext uri="{FF2B5EF4-FFF2-40B4-BE49-F238E27FC236}">
                  <a16:creationId xmlns:a16="http://schemas.microsoft.com/office/drawing/2014/main" id="{D5BFC0C8-F4E7-4F5E-A11C-529314E20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7986D7CC-818A-4C3E-939B-1EF8A3AE7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998FAEB-2611-4CE7-A0E2-7EC2ECF9CB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404813"/>
            <a:ext cx="5329237" cy="2723659"/>
          </a:xfrm>
        </p:spPr>
        <p:txBody>
          <a:bodyPr anchor="ctr"/>
          <a:lstStyle>
            <a:lvl1pPr marL="0" indent="0" algn="l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4CD27F6-BE55-4378-8A20-5F2628C7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128817"/>
            <a:ext cx="5329237" cy="407514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pic>
        <p:nvPicPr>
          <p:cNvPr id="7197" name="Picture 29" descr="Analytic Edg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79" y="6122410"/>
            <a:ext cx="18764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995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8D8849-8E6C-4D5D-B61D-58D664D16F3F}"/>
              </a:ext>
            </a:extLst>
          </p:cNvPr>
          <p:cNvCxnSpPr>
            <a:cxnSpLocks/>
          </p:cNvCxnSpPr>
          <p:nvPr userDrawn="1"/>
        </p:nvCxnSpPr>
        <p:spPr>
          <a:xfrm>
            <a:off x="3215680" y="0"/>
            <a:ext cx="0" cy="6858000"/>
          </a:xfrm>
          <a:prstGeom prst="line">
            <a:avLst/>
          </a:prstGeom>
          <a:ln>
            <a:solidFill>
              <a:srgbClr val="E51C2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9FA71E-2ED4-4F76-98CA-2CFB9701E907}"/>
              </a:ext>
            </a:extLst>
          </p:cNvPr>
          <p:cNvSpPr txBox="1"/>
          <p:nvPr userDrawn="1"/>
        </p:nvSpPr>
        <p:spPr>
          <a:xfrm>
            <a:off x="695400" y="260648"/>
            <a:ext cx="14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51C2A"/>
                </a:solidFill>
                <a:latin typeface="Bahnschrift" panose="020B0502040204020203" pitchFamily="34" charset="0"/>
                <a:cs typeface="Helvetica" panose="020B06040202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246478-3A15-4671-80F5-0181BD6C402B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F10615-8DD5-491B-B1A1-03C5401054CC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0B4B35-F45B-4258-9164-EA59C14647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157810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B00E60-1D9E-4249-BC5C-297715FA6E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B00E60-1D9E-4249-BC5C-297715FA6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3B0AFAF-BCDC-49D3-A347-3428A07BE1D4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18232F-BE6B-43B2-9C80-8B38A2048755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D9EC7-181B-4B2A-86F6-A3C35BDD65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Bahnschrift" panose="020B0502040204020203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Bahnschrift" panose="020B0502040204020203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3690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1492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">
    <p:bg>
      <p:bgPr>
        <a:solidFill>
          <a:srgbClr val="E4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28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87479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3950390C-6BF0-453E-A10B-BD6EC95FA4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3950390C-6BF0-453E-A10B-BD6EC95FA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19">
            <a:extLst>
              <a:ext uri="{FF2B5EF4-FFF2-40B4-BE49-F238E27FC236}">
                <a16:creationId xmlns:a16="http://schemas.microsoft.com/office/drawing/2014/main" id="{569E593A-2B6A-4D36-BA6A-FBA5DFEF8A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9749" y="147032"/>
            <a:ext cx="1912249" cy="6710968"/>
            <a:chOff x="3498" y="897"/>
            <a:chExt cx="683" cy="2366"/>
          </a:xfrm>
        </p:grpSpPr>
        <p:sp>
          <p:nvSpPr>
            <p:cNvPr id="33" name="Freeform 121">
              <a:extLst>
                <a:ext uri="{FF2B5EF4-FFF2-40B4-BE49-F238E27FC236}">
                  <a16:creationId xmlns:a16="http://schemas.microsoft.com/office/drawing/2014/main" id="{D84B2541-D84B-4C7C-99B2-C349045BC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85DFB1F2-DE04-4495-A263-192F50996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5533E990-C65F-4C1A-B751-26F102E001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6B84613E-2BC6-42BE-AD77-7BA221DC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7" name="Freeform 125">
              <a:extLst>
                <a:ext uri="{FF2B5EF4-FFF2-40B4-BE49-F238E27FC236}">
                  <a16:creationId xmlns:a16="http://schemas.microsoft.com/office/drawing/2014/main" id="{7FDBFA80-46BA-47E2-AC81-E3A11DB9C7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8" name="Freeform 126">
              <a:extLst>
                <a:ext uri="{FF2B5EF4-FFF2-40B4-BE49-F238E27FC236}">
                  <a16:creationId xmlns:a16="http://schemas.microsoft.com/office/drawing/2014/main" id="{CF86935F-DAE6-4DEC-A5D3-7F5DBB95E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9" name="Freeform 127">
              <a:extLst>
                <a:ext uri="{FF2B5EF4-FFF2-40B4-BE49-F238E27FC236}">
                  <a16:creationId xmlns:a16="http://schemas.microsoft.com/office/drawing/2014/main" id="{8FF79788-D44D-4C93-830A-DF7556A93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40" name="Freeform 128">
              <a:extLst>
                <a:ext uri="{FF2B5EF4-FFF2-40B4-BE49-F238E27FC236}">
                  <a16:creationId xmlns:a16="http://schemas.microsoft.com/office/drawing/2014/main" id="{1E95A80F-0F78-4914-B84C-4F5BCB0893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503FF-05E2-436D-A27C-A55C4F5E85CE}"/>
              </a:ext>
            </a:extLst>
          </p:cNvPr>
          <p:cNvSpPr txBox="1"/>
          <p:nvPr/>
        </p:nvSpPr>
        <p:spPr>
          <a:xfrm>
            <a:off x="603328" y="22587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1295130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97" name="Picture 113" descr="Image result for coca cola bottle">
            <a:extLst>
              <a:ext uri="{FF2B5EF4-FFF2-40B4-BE49-F238E27FC236}">
                <a16:creationId xmlns:a16="http://schemas.microsoft.com/office/drawing/2014/main" id="{B3CA2F0C-CC3A-41E5-8AFC-F43E0377F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0118" r="1" b="12880"/>
          <a:stretch/>
        </p:blipFill>
        <p:spPr bwMode="auto">
          <a:xfrm>
            <a:off x="0" y="1"/>
            <a:ext cx="12192000" cy="58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37228" y="6303803"/>
            <a:ext cx="528059" cy="29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MS&amp;I final_cg-03 copy.png">
            <a:extLst>
              <a:ext uri="{FF2B5EF4-FFF2-40B4-BE49-F238E27FC236}">
                <a16:creationId xmlns:a16="http://schemas.microsoft.com/office/drawing/2014/main" id="{BA0575BD-08EF-45ED-AD26-C41CD68F0E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30180" r="62366" b="26705"/>
          <a:stretch/>
        </p:blipFill>
        <p:spPr>
          <a:xfrm>
            <a:off x="119336" y="5922591"/>
            <a:ext cx="2304256" cy="81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02F56-3EDF-49D7-B52C-DCC0AF03C865}"/>
              </a:ext>
            </a:extLst>
          </p:cNvPr>
          <p:cNvSpPr txBox="1"/>
          <p:nvPr/>
        </p:nvSpPr>
        <p:spPr>
          <a:xfrm>
            <a:off x="3390180" y="5970476"/>
            <a:ext cx="27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42535F"/>
                </a:solidFill>
                <a:latin typeface="Volkswagen-Medium" pitchFamily="50" charset="0"/>
                <a:cs typeface="Microsoft Tai Le" panose="020B0502040204020203" pitchFamily="34" charset="0"/>
              </a:rPr>
              <a:t>Predictive Business Analytics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E16CE3-5FF6-487F-A230-E88FAC346361}"/>
              </a:ext>
            </a:extLst>
          </p:cNvPr>
          <p:cNvGrpSpPr/>
          <p:nvPr/>
        </p:nvGrpSpPr>
        <p:grpSpPr>
          <a:xfrm>
            <a:off x="2546846" y="5973206"/>
            <a:ext cx="720080" cy="720080"/>
            <a:chOff x="2701654" y="4496127"/>
            <a:chExt cx="720080" cy="72008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24E22FF-428E-4190-AC13-8B6D8BB86F78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35A06A-E4D9-4AFB-8A4B-A4107536F4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1B07F046-94A5-4A05-A6C8-3355A64B7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9259" y="2708920"/>
            <a:ext cx="904247" cy="3132425"/>
            <a:chOff x="3498" y="897"/>
            <a:chExt cx="683" cy="2366"/>
          </a:xfrm>
        </p:grpSpPr>
        <p:sp>
          <p:nvSpPr>
            <p:cNvPr id="22" name="Freeform 121">
              <a:extLst>
                <a:ext uri="{FF2B5EF4-FFF2-40B4-BE49-F238E27FC236}">
                  <a16:creationId xmlns:a16="http://schemas.microsoft.com/office/drawing/2014/main" id="{88C112E7-7734-4861-81A7-42FFAB8A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77599369-CC43-4A63-BEF5-EE12C8BEB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23">
              <a:extLst>
                <a:ext uri="{FF2B5EF4-FFF2-40B4-BE49-F238E27FC236}">
                  <a16:creationId xmlns:a16="http://schemas.microsoft.com/office/drawing/2014/main" id="{A6B472BC-971D-4A40-A948-8720810F88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24">
              <a:extLst>
                <a:ext uri="{FF2B5EF4-FFF2-40B4-BE49-F238E27FC236}">
                  <a16:creationId xmlns:a16="http://schemas.microsoft.com/office/drawing/2014/main" id="{0E373965-4CC1-4C46-B877-5F4B1E553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3F035168-64D3-4386-9BBF-931DCACEF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26">
              <a:extLst>
                <a:ext uri="{FF2B5EF4-FFF2-40B4-BE49-F238E27FC236}">
                  <a16:creationId xmlns:a16="http://schemas.microsoft.com/office/drawing/2014/main" id="{34958033-C1C8-451E-BDBB-49A9D6637B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27">
              <a:extLst>
                <a:ext uri="{FF2B5EF4-FFF2-40B4-BE49-F238E27FC236}">
                  <a16:creationId xmlns:a16="http://schemas.microsoft.com/office/drawing/2014/main" id="{D5BFC0C8-F4E7-4F5E-A11C-529314E20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7986D7CC-818A-4C3E-939B-1EF8A3AE7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998FAEB-2611-4CE7-A0E2-7EC2ECF9CB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404813"/>
            <a:ext cx="5329237" cy="2723659"/>
          </a:xfrm>
        </p:spPr>
        <p:txBody>
          <a:bodyPr anchor="ctr"/>
          <a:lstStyle>
            <a:lvl1pPr marL="0" indent="0" algn="l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4CD27F6-BE55-4378-8A20-5F2628C7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128817"/>
            <a:ext cx="5329237" cy="407514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pic>
        <p:nvPicPr>
          <p:cNvPr id="7197" name="Picture 29" descr="Analytic Edge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79" y="6122410"/>
            <a:ext cx="18764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3989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8D8849-8E6C-4D5D-B61D-58D664D16F3F}"/>
              </a:ext>
            </a:extLst>
          </p:cNvPr>
          <p:cNvCxnSpPr>
            <a:cxnSpLocks/>
          </p:cNvCxnSpPr>
          <p:nvPr userDrawn="1"/>
        </p:nvCxnSpPr>
        <p:spPr>
          <a:xfrm>
            <a:off x="3215680" y="0"/>
            <a:ext cx="0" cy="6858000"/>
          </a:xfrm>
          <a:prstGeom prst="line">
            <a:avLst/>
          </a:prstGeom>
          <a:ln>
            <a:solidFill>
              <a:srgbClr val="E51C2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9FA71E-2ED4-4F76-98CA-2CFB9701E907}"/>
              </a:ext>
            </a:extLst>
          </p:cNvPr>
          <p:cNvSpPr txBox="1"/>
          <p:nvPr userDrawn="1"/>
        </p:nvSpPr>
        <p:spPr>
          <a:xfrm>
            <a:off x="695400" y="260648"/>
            <a:ext cx="14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51C2A"/>
                </a:solidFill>
                <a:latin typeface="Volkswagen-Medium" pitchFamily="50" charset="0"/>
                <a:cs typeface="Helvetica" panose="020B06040202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246478-3A15-4671-80F5-0181BD6C402B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F10615-8DD5-491B-B1A1-03C5401054CC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0B4B35-F45B-4258-9164-EA59C14647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60450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B00E60-1D9E-4249-BC5C-297715FA6E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B00E60-1D9E-4249-BC5C-297715FA6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3B0AFAF-BCDC-49D3-A347-3428A07BE1D4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18232F-BE6B-43B2-9C80-8B38A2048755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D9EC7-181B-4B2A-86F6-A3C35BDD65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Volkswagen-Medium" pitchFamily="50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Volkswagen-Medium" pitchFamily="50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3690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42809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">
    <p:bg>
      <p:bgPr>
        <a:solidFill>
          <a:srgbClr val="E4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3991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41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8D8849-8E6C-4D5D-B61D-58D664D16F3F}"/>
              </a:ext>
            </a:extLst>
          </p:cNvPr>
          <p:cNvCxnSpPr>
            <a:cxnSpLocks/>
          </p:cNvCxnSpPr>
          <p:nvPr userDrawn="1"/>
        </p:nvCxnSpPr>
        <p:spPr>
          <a:xfrm>
            <a:off x="3215680" y="0"/>
            <a:ext cx="0" cy="6858000"/>
          </a:xfrm>
          <a:prstGeom prst="line">
            <a:avLst/>
          </a:prstGeom>
          <a:ln>
            <a:solidFill>
              <a:srgbClr val="E51C2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9FA71E-2ED4-4F76-98CA-2CFB9701E907}"/>
              </a:ext>
            </a:extLst>
          </p:cNvPr>
          <p:cNvSpPr txBox="1"/>
          <p:nvPr userDrawn="1"/>
        </p:nvSpPr>
        <p:spPr>
          <a:xfrm>
            <a:off x="695400" y="260648"/>
            <a:ext cx="14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51C2A"/>
                </a:solidFill>
                <a:latin typeface="Volkswagen-Medium (Body)"/>
                <a:cs typeface="Helvetica" panose="020B06040202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246478-3A15-4671-80F5-0181BD6C402B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F10615-8DD5-491B-B1A1-03C5401054CC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0B4B35-F45B-4258-9164-EA59C14647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577378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3950390C-6BF0-453E-A10B-BD6EC95FA4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3950390C-6BF0-453E-A10B-BD6EC95FA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19">
            <a:extLst>
              <a:ext uri="{FF2B5EF4-FFF2-40B4-BE49-F238E27FC236}">
                <a16:creationId xmlns:a16="http://schemas.microsoft.com/office/drawing/2014/main" id="{569E593A-2B6A-4D36-BA6A-FBA5DFEF8A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9749" y="147032"/>
            <a:ext cx="1912249" cy="6710968"/>
            <a:chOff x="3498" y="897"/>
            <a:chExt cx="683" cy="2366"/>
          </a:xfrm>
        </p:grpSpPr>
        <p:sp>
          <p:nvSpPr>
            <p:cNvPr id="33" name="Freeform 121">
              <a:extLst>
                <a:ext uri="{FF2B5EF4-FFF2-40B4-BE49-F238E27FC236}">
                  <a16:creationId xmlns:a16="http://schemas.microsoft.com/office/drawing/2014/main" id="{D84B2541-D84B-4C7C-99B2-C349045BC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85DFB1F2-DE04-4495-A263-192F50996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5533E990-C65F-4C1A-B751-26F102E001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6B84613E-2BC6-42BE-AD77-7BA221DC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125">
              <a:extLst>
                <a:ext uri="{FF2B5EF4-FFF2-40B4-BE49-F238E27FC236}">
                  <a16:creationId xmlns:a16="http://schemas.microsoft.com/office/drawing/2014/main" id="{7FDBFA80-46BA-47E2-AC81-E3A11DB9C7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126">
              <a:extLst>
                <a:ext uri="{FF2B5EF4-FFF2-40B4-BE49-F238E27FC236}">
                  <a16:creationId xmlns:a16="http://schemas.microsoft.com/office/drawing/2014/main" id="{CF86935F-DAE6-4DEC-A5D3-7F5DBB95E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127">
              <a:extLst>
                <a:ext uri="{FF2B5EF4-FFF2-40B4-BE49-F238E27FC236}">
                  <a16:creationId xmlns:a16="http://schemas.microsoft.com/office/drawing/2014/main" id="{8FF79788-D44D-4C93-830A-DF7556A93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128">
              <a:extLst>
                <a:ext uri="{FF2B5EF4-FFF2-40B4-BE49-F238E27FC236}">
                  <a16:creationId xmlns:a16="http://schemas.microsoft.com/office/drawing/2014/main" id="{1E95A80F-0F78-4914-B84C-4F5BCB0893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503FF-05E2-436D-A27C-A55C4F5E85CE}"/>
              </a:ext>
            </a:extLst>
          </p:cNvPr>
          <p:cNvSpPr txBox="1"/>
          <p:nvPr/>
        </p:nvSpPr>
        <p:spPr>
          <a:xfrm>
            <a:off x="603328" y="225875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5011753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toff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C4FB97DE-7A9A-4C67-A978-DEFB4C0E416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4" imgH="344" progId="TCLayout.ActiveDocument.1">
                  <p:embed/>
                </p:oleObj>
              </mc:Choice>
              <mc:Fallback>
                <p:oleObj name="think-cell Slide" r:id="rId3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C4FB97DE-7A9A-4C67-A978-DEFB4C0E416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327B8B7-AA4D-467B-A3A0-6746AB4CDA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35188" y="3032919"/>
            <a:ext cx="7921625" cy="792162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2"/>
                </a:solidFill>
              </a:defRPr>
            </a:lvl1pPr>
            <a:lvl2pPr algn="ctr">
              <a:defRPr sz="3200" b="1">
                <a:solidFill>
                  <a:schemeClr val="tx2"/>
                </a:solidFill>
              </a:defRPr>
            </a:lvl2pPr>
            <a:lvl3pPr algn="ctr">
              <a:defRPr sz="3200" b="1">
                <a:solidFill>
                  <a:schemeClr val="tx2"/>
                </a:solidFill>
              </a:defRPr>
            </a:lvl3pPr>
            <a:lvl4pPr algn="ctr">
              <a:defRPr sz="3200" b="1">
                <a:solidFill>
                  <a:schemeClr val="tx2"/>
                </a:solidFill>
              </a:defRPr>
            </a:lvl4pPr>
            <a:lvl5pPr algn="ctr">
              <a:defRPr sz="32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2229788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97" name="Picture 113" descr="Image result for coca cola bottle">
            <a:extLst>
              <a:ext uri="{FF2B5EF4-FFF2-40B4-BE49-F238E27FC236}">
                <a16:creationId xmlns:a16="http://schemas.microsoft.com/office/drawing/2014/main" id="{B3CA2F0C-CC3A-41E5-8AFC-F43E0377F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0118" r="1" b="12880"/>
          <a:stretch/>
        </p:blipFill>
        <p:spPr bwMode="auto">
          <a:xfrm>
            <a:off x="0" y="1"/>
            <a:ext cx="12192000" cy="58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37228" y="6303803"/>
            <a:ext cx="528059" cy="29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MS&amp;I final_cg-03 copy.png">
            <a:extLst>
              <a:ext uri="{FF2B5EF4-FFF2-40B4-BE49-F238E27FC236}">
                <a16:creationId xmlns:a16="http://schemas.microsoft.com/office/drawing/2014/main" id="{BA0575BD-08EF-45ED-AD26-C41CD68F0E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30180" r="62366" b="26705"/>
          <a:stretch/>
        </p:blipFill>
        <p:spPr>
          <a:xfrm>
            <a:off x="119336" y="5922591"/>
            <a:ext cx="2304256" cy="81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02F56-3EDF-49D7-B52C-DCC0AF03C865}"/>
              </a:ext>
            </a:extLst>
          </p:cNvPr>
          <p:cNvSpPr txBox="1"/>
          <p:nvPr/>
        </p:nvSpPr>
        <p:spPr>
          <a:xfrm>
            <a:off x="3390180" y="5970476"/>
            <a:ext cx="27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42535F"/>
                </a:solidFill>
                <a:latin typeface="Volkswagen-Medium" pitchFamily="50" charset="0"/>
                <a:cs typeface="Microsoft Tai Le" panose="020B0502040204020203" pitchFamily="34" charset="0"/>
              </a:rPr>
              <a:t>Predictive Business Analytics</a:t>
            </a:r>
          </a:p>
        </p:txBody>
      </p: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1B07F046-94A5-4A05-A6C8-3355A64B7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9259" y="2708920"/>
            <a:ext cx="904247" cy="3132425"/>
            <a:chOff x="3498" y="897"/>
            <a:chExt cx="683" cy="2366"/>
          </a:xfrm>
        </p:grpSpPr>
        <p:sp>
          <p:nvSpPr>
            <p:cNvPr id="22" name="Freeform 121">
              <a:extLst>
                <a:ext uri="{FF2B5EF4-FFF2-40B4-BE49-F238E27FC236}">
                  <a16:creationId xmlns:a16="http://schemas.microsoft.com/office/drawing/2014/main" id="{88C112E7-7734-4861-81A7-42FFAB8A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77599369-CC43-4A63-BEF5-EE12C8BEB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>
              <a:extLst>
                <a:ext uri="{FF2B5EF4-FFF2-40B4-BE49-F238E27FC236}">
                  <a16:creationId xmlns:a16="http://schemas.microsoft.com/office/drawing/2014/main" id="{A6B472BC-971D-4A40-A948-8720810F88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>
              <a:extLst>
                <a:ext uri="{FF2B5EF4-FFF2-40B4-BE49-F238E27FC236}">
                  <a16:creationId xmlns:a16="http://schemas.microsoft.com/office/drawing/2014/main" id="{0E373965-4CC1-4C46-B877-5F4B1E553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3F035168-64D3-4386-9BBF-931DCACEF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>
              <a:extLst>
                <a:ext uri="{FF2B5EF4-FFF2-40B4-BE49-F238E27FC236}">
                  <a16:creationId xmlns:a16="http://schemas.microsoft.com/office/drawing/2014/main" id="{34958033-C1C8-451E-BDBB-49A9D6637B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>
              <a:extLst>
                <a:ext uri="{FF2B5EF4-FFF2-40B4-BE49-F238E27FC236}">
                  <a16:creationId xmlns:a16="http://schemas.microsoft.com/office/drawing/2014/main" id="{D5BFC0C8-F4E7-4F5E-A11C-529314E20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7986D7CC-818A-4C3E-939B-1EF8A3AE7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998FAEB-2611-4CE7-A0E2-7EC2ECF9CB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404813"/>
            <a:ext cx="5329237" cy="2723659"/>
          </a:xfrm>
        </p:spPr>
        <p:txBody>
          <a:bodyPr anchor="ctr"/>
          <a:lstStyle>
            <a:lvl1pPr marL="0" indent="0" algn="l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4CD27F6-BE55-4378-8A20-5F2628C7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128817"/>
            <a:ext cx="5329237" cy="407514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pic>
        <p:nvPicPr>
          <p:cNvPr id="7197" name="Picture 29" descr="Analytic Edge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79" y="6122410"/>
            <a:ext cx="18764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E1DC1-2651-41C9-8393-496E7A215A23}"/>
              </a:ext>
            </a:extLst>
          </p:cNvPr>
          <p:cNvGrpSpPr/>
          <p:nvPr userDrawn="1"/>
        </p:nvGrpSpPr>
        <p:grpSpPr>
          <a:xfrm>
            <a:off x="2546846" y="5973206"/>
            <a:ext cx="720080" cy="720080"/>
            <a:chOff x="2546846" y="5973206"/>
            <a:chExt cx="720080" cy="720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84CA0B-6411-4A57-B671-14A6A272AE38}"/>
                </a:ext>
              </a:extLst>
            </p:cNvPr>
            <p:cNvGrpSpPr/>
            <p:nvPr/>
          </p:nvGrpSpPr>
          <p:grpSpPr>
            <a:xfrm>
              <a:off x="2546846" y="5973206"/>
              <a:ext cx="720080" cy="720080"/>
              <a:chOff x="2701654" y="4496127"/>
              <a:chExt cx="720080" cy="72008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929EB35-808D-43E3-B84C-FF1CC547A253}"/>
                  </a:ext>
                </a:extLst>
              </p:cNvPr>
              <p:cNvSpPr/>
              <p:nvPr userDrawn="1"/>
            </p:nvSpPr>
            <p:spPr>
              <a:xfrm>
                <a:off x="2701654" y="4496127"/>
                <a:ext cx="720080" cy="720080"/>
              </a:xfrm>
              <a:prstGeom prst="ellipse">
                <a:avLst/>
              </a:prstGeom>
              <a:solidFill>
                <a:srgbClr val="E41E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1CAF213-3FD9-41DD-9B59-76794018E8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1999" y="4496472"/>
                <a:ext cx="719390" cy="719390"/>
              </a:xfrm>
              <a:prstGeom prst="rect">
                <a:avLst/>
              </a:prstGeom>
            </p:spPr>
          </p:pic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C391BA-FBDD-4DE7-A13B-743F91F21516}"/>
                </a:ext>
              </a:extLst>
            </p:cNvPr>
            <p:cNvSpPr/>
            <p:nvPr/>
          </p:nvSpPr>
          <p:spPr>
            <a:xfrm>
              <a:off x="2702719" y="6238875"/>
              <a:ext cx="54769" cy="61913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8D8849-8E6C-4D5D-B61D-58D664D16F3F}"/>
              </a:ext>
            </a:extLst>
          </p:cNvPr>
          <p:cNvCxnSpPr>
            <a:cxnSpLocks/>
          </p:cNvCxnSpPr>
          <p:nvPr userDrawn="1"/>
        </p:nvCxnSpPr>
        <p:spPr>
          <a:xfrm>
            <a:off x="3215680" y="0"/>
            <a:ext cx="0" cy="6858000"/>
          </a:xfrm>
          <a:prstGeom prst="line">
            <a:avLst/>
          </a:prstGeom>
          <a:ln>
            <a:solidFill>
              <a:srgbClr val="E51C2A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F9FA71E-2ED4-4F76-98CA-2CFB9701E907}"/>
              </a:ext>
            </a:extLst>
          </p:cNvPr>
          <p:cNvSpPr txBox="1"/>
          <p:nvPr userDrawn="1"/>
        </p:nvSpPr>
        <p:spPr>
          <a:xfrm>
            <a:off x="695400" y="260648"/>
            <a:ext cx="1439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51C2A"/>
                </a:solidFill>
                <a:latin typeface="Bahnschrift" panose="020B0502040204020203" pitchFamily="34" charset="0"/>
                <a:cs typeface="Helvetica" panose="020B0604020202020204" pitchFamily="34" charset="0"/>
              </a:rPr>
              <a:t>Agenda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246478-3A15-4671-80F5-0181BD6C402B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F10615-8DD5-491B-B1A1-03C5401054CC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0B4B35-F45B-4258-9164-EA59C146479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68356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B00E60-1D9E-4249-BC5C-297715FA6E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B00E60-1D9E-4249-BC5C-297715FA6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3B0AFAF-BCDC-49D3-A347-3428A07BE1D4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18232F-BE6B-43B2-9C80-8B38A2048755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  <a:latin typeface="Bahnschrift" panose="020B0502040204020203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D9EC7-181B-4B2A-86F6-A3C35BDD65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hnschrift" panose="020B0502040204020203" pitchFamily="34" charset="0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Bahnschrift" panose="020B0502040204020203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Bahnschrift" panose="020B0502040204020203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  <a:latin typeface="Bahnschrift" panose="020B0502040204020203" pitchFamily="34" charset="0"/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3690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39802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">
    <p:bg>
      <p:bgPr>
        <a:solidFill>
          <a:srgbClr val="E4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598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60197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3950390C-6BF0-453E-A10B-BD6EC95FA4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3950390C-6BF0-453E-A10B-BD6EC95FA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19">
            <a:extLst>
              <a:ext uri="{FF2B5EF4-FFF2-40B4-BE49-F238E27FC236}">
                <a16:creationId xmlns:a16="http://schemas.microsoft.com/office/drawing/2014/main" id="{569E593A-2B6A-4D36-BA6A-FBA5DFEF8A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9749" y="147032"/>
            <a:ext cx="1912249" cy="6710968"/>
            <a:chOff x="3498" y="897"/>
            <a:chExt cx="683" cy="2366"/>
          </a:xfrm>
        </p:grpSpPr>
        <p:sp>
          <p:nvSpPr>
            <p:cNvPr id="33" name="Freeform 121">
              <a:extLst>
                <a:ext uri="{FF2B5EF4-FFF2-40B4-BE49-F238E27FC236}">
                  <a16:creationId xmlns:a16="http://schemas.microsoft.com/office/drawing/2014/main" id="{D84B2541-D84B-4C7C-99B2-C349045BC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85DFB1F2-DE04-4495-A263-192F50996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5533E990-C65F-4C1A-B751-26F102E001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6B84613E-2BC6-42BE-AD77-7BA221DC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7" name="Freeform 125">
              <a:extLst>
                <a:ext uri="{FF2B5EF4-FFF2-40B4-BE49-F238E27FC236}">
                  <a16:creationId xmlns:a16="http://schemas.microsoft.com/office/drawing/2014/main" id="{7FDBFA80-46BA-47E2-AC81-E3A11DB9C7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8" name="Freeform 126">
              <a:extLst>
                <a:ext uri="{FF2B5EF4-FFF2-40B4-BE49-F238E27FC236}">
                  <a16:creationId xmlns:a16="http://schemas.microsoft.com/office/drawing/2014/main" id="{CF86935F-DAE6-4DEC-A5D3-7F5DBB95E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39" name="Freeform 127">
              <a:extLst>
                <a:ext uri="{FF2B5EF4-FFF2-40B4-BE49-F238E27FC236}">
                  <a16:creationId xmlns:a16="http://schemas.microsoft.com/office/drawing/2014/main" id="{8FF79788-D44D-4C93-830A-DF7556A93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  <p:sp>
          <p:nvSpPr>
            <p:cNvPr id="40" name="Freeform 128">
              <a:extLst>
                <a:ext uri="{FF2B5EF4-FFF2-40B4-BE49-F238E27FC236}">
                  <a16:creationId xmlns:a16="http://schemas.microsoft.com/office/drawing/2014/main" id="{1E95A80F-0F78-4914-B84C-4F5BCB0893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Bahnschrift" panose="020B0502040204020203" pitchFamily="34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503FF-05E2-436D-A27C-A55C4F5E85CE}"/>
              </a:ext>
            </a:extLst>
          </p:cNvPr>
          <p:cNvSpPr txBox="1"/>
          <p:nvPr/>
        </p:nvSpPr>
        <p:spPr>
          <a:xfrm>
            <a:off x="603328" y="225875"/>
            <a:ext cx="1890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Bahnschrift" panose="020B0502040204020203" pitchFamily="34" charset="0"/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0585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CB00E60-1D9E-4249-BC5C-297715FA6E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CB00E60-1D9E-4249-BC5C-297715FA6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E3B0AFAF-BCDC-49D3-A347-3428A07BE1D4}"/>
              </a:ext>
            </a:extLst>
          </p:cNvPr>
          <p:cNvGrpSpPr/>
          <p:nvPr userDrawn="1"/>
        </p:nvGrpSpPr>
        <p:grpSpPr>
          <a:xfrm>
            <a:off x="11280576" y="369273"/>
            <a:ext cx="720080" cy="720080"/>
            <a:chOff x="2701654" y="4496127"/>
            <a:chExt cx="720080" cy="72008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118232F-BE6B-43B2-9C80-8B38A2048755}"/>
                </a:ext>
              </a:extLst>
            </p:cNvPr>
            <p:cNvSpPr/>
            <p:nvPr userDrawn="1"/>
          </p:nvSpPr>
          <p:spPr>
            <a:xfrm>
              <a:off x="2701654" y="4496127"/>
              <a:ext cx="720080" cy="720080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ysClr val="windowText" lastClr="00000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A7D9EC7-181B-4B2A-86F6-A3C35BDD65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01999" y="4496472"/>
              <a:ext cx="719390" cy="719390"/>
            </a:xfrm>
            <a:prstGeom prst="rect">
              <a:avLst/>
            </a:prstGeom>
          </p:spPr>
        </p:pic>
      </p:grp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Volkswagen-Medium (Body)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Volkswagen-Medium (Body)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748" y="3690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398160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">
    <p:bg>
      <p:bgPr>
        <a:solidFill>
          <a:srgbClr val="E41E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4671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2729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Us"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Object 40" hidden="1">
            <a:extLst>
              <a:ext uri="{FF2B5EF4-FFF2-40B4-BE49-F238E27FC236}">
                <a16:creationId xmlns:a16="http://schemas.microsoft.com/office/drawing/2014/main" id="{3950390C-6BF0-453E-A10B-BD6EC95FA42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1" name="Object 40" hidden="1">
                        <a:extLst>
                          <a:ext uri="{FF2B5EF4-FFF2-40B4-BE49-F238E27FC236}">
                            <a16:creationId xmlns:a16="http://schemas.microsoft.com/office/drawing/2014/main" id="{3950390C-6BF0-453E-A10B-BD6EC95FA4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Group 119">
            <a:extLst>
              <a:ext uri="{FF2B5EF4-FFF2-40B4-BE49-F238E27FC236}">
                <a16:creationId xmlns:a16="http://schemas.microsoft.com/office/drawing/2014/main" id="{569E593A-2B6A-4D36-BA6A-FBA5DFEF8AC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79749" y="147032"/>
            <a:ext cx="1912249" cy="6710968"/>
            <a:chOff x="3498" y="897"/>
            <a:chExt cx="683" cy="2366"/>
          </a:xfrm>
        </p:grpSpPr>
        <p:sp>
          <p:nvSpPr>
            <p:cNvPr id="33" name="Freeform 121">
              <a:extLst>
                <a:ext uri="{FF2B5EF4-FFF2-40B4-BE49-F238E27FC236}">
                  <a16:creationId xmlns:a16="http://schemas.microsoft.com/office/drawing/2014/main" id="{D84B2541-D84B-4C7C-99B2-C349045BC25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22">
              <a:extLst>
                <a:ext uri="{FF2B5EF4-FFF2-40B4-BE49-F238E27FC236}">
                  <a16:creationId xmlns:a16="http://schemas.microsoft.com/office/drawing/2014/main" id="{85DFB1F2-DE04-4495-A263-192F50996FF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3">
              <a:extLst>
                <a:ext uri="{FF2B5EF4-FFF2-40B4-BE49-F238E27FC236}">
                  <a16:creationId xmlns:a16="http://schemas.microsoft.com/office/drawing/2014/main" id="{5533E990-C65F-4C1A-B751-26F102E0019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4">
              <a:extLst>
                <a:ext uri="{FF2B5EF4-FFF2-40B4-BE49-F238E27FC236}">
                  <a16:creationId xmlns:a16="http://schemas.microsoft.com/office/drawing/2014/main" id="{6B84613E-2BC6-42BE-AD77-7BA221DC629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25">
              <a:extLst>
                <a:ext uri="{FF2B5EF4-FFF2-40B4-BE49-F238E27FC236}">
                  <a16:creationId xmlns:a16="http://schemas.microsoft.com/office/drawing/2014/main" id="{7FDBFA80-46BA-47E2-AC81-E3A11DB9C7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26">
              <a:extLst>
                <a:ext uri="{FF2B5EF4-FFF2-40B4-BE49-F238E27FC236}">
                  <a16:creationId xmlns:a16="http://schemas.microsoft.com/office/drawing/2014/main" id="{CF86935F-DAE6-4DEC-A5D3-7F5DBB95E1E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27">
              <a:extLst>
                <a:ext uri="{FF2B5EF4-FFF2-40B4-BE49-F238E27FC236}">
                  <a16:creationId xmlns:a16="http://schemas.microsoft.com/office/drawing/2014/main" id="{8FF79788-D44D-4C93-830A-DF7556A9337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28">
              <a:extLst>
                <a:ext uri="{FF2B5EF4-FFF2-40B4-BE49-F238E27FC236}">
                  <a16:creationId xmlns:a16="http://schemas.microsoft.com/office/drawing/2014/main" id="{1E95A80F-0F78-4914-B84C-4F5BCB0893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E41E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91503FF-05E2-436D-A27C-A55C4F5E85CE}"/>
              </a:ext>
            </a:extLst>
          </p:cNvPr>
          <p:cNvSpPr txBox="1"/>
          <p:nvPr/>
        </p:nvSpPr>
        <p:spPr>
          <a:xfrm>
            <a:off x="603328" y="225875"/>
            <a:ext cx="2044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242201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0576" y="36927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Manual Input 6">
            <a:extLst>
              <a:ext uri="{FF2B5EF4-FFF2-40B4-BE49-F238E27FC236}">
                <a16:creationId xmlns:a16="http://schemas.microsoft.com/office/drawing/2014/main" id="{BDF2E7F2-4A3D-4D88-B7A7-0F7ABEF0472E}"/>
              </a:ext>
            </a:extLst>
          </p:cNvPr>
          <p:cNvSpPr/>
          <p:nvPr userDrawn="1"/>
        </p:nvSpPr>
        <p:spPr>
          <a:xfrm>
            <a:off x="-22612" y="6566650"/>
            <a:ext cx="12214613" cy="29404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27 w 10000"/>
              <a:gd name="connsiteY0" fmla="*/ 961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27 w 10000"/>
              <a:gd name="connsiteY4" fmla="*/ 9610 h 10000"/>
              <a:gd name="connsiteX0" fmla="*/ 1261 w 11234"/>
              <a:gd name="connsiteY0" fmla="*/ 9610 h 10449"/>
              <a:gd name="connsiteX1" fmla="*/ 11234 w 11234"/>
              <a:gd name="connsiteY1" fmla="*/ 0 h 10449"/>
              <a:gd name="connsiteX2" fmla="*/ 11234 w 11234"/>
              <a:gd name="connsiteY2" fmla="*/ 10000 h 10449"/>
              <a:gd name="connsiteX3" fmla="*/ 1234 w 11234"/>
              <a:gd name="connsiteY3" fmla="*/ 10000 h 10449"/>
              <a:gd name="connsiteX4" fmla="*/ 1261 w 11234"/>
              <a:gd name="connsiteY4" fmla="*/ 9610 h 10449"/>
              <a:gd name="connsiteX0" fmla="*/ 4972 w 10356"/>
              <a:gd name="connsiteY0" fmla="*/ 4960 h 10000"/>
              <a:gd name="connsiteX1" fmla="*/ 10356 w 10356"/>
              <a:gd name="connsiteY1" fmla="*/ 0 h 10000"/>
              <a:gd name="connsiteX2" fmla="*/ 10356 w 10356"/>
              <a:gd name="connsiteY2" fmla="*/ 10000 h 10000"/>
              <a:gd name="connsiteX3" fmla="*/ 356 w 10356"/>
              <a:gd name="connsiteY3" fmla="*/ 10000 h 10000"/>
              <a:gd name="connsiteX4" fmla="*/ 4972 w 10356"/>
              <a:gd name="connsiteY4" fmla="*/ 4960 h 10000"/>
              <a:gd name="connsiteX0" fmla="*/ 0 w 5384"/>
              <a:gd name="connsiteY0" fmla="*/ 4960 h 10000"/>
              <a:gd name="connsiteX1" fmla="*/ 5384 w 5384"/>
              <a:gd name="connsiteY1" fmla="*/ 0 h 10000"/>
              <a:gd name="connsiteX2" fmla="*/ 5384 w 5384"/>
              <a:gd name="connsiteY2" fmla="*/ 10000 h 10000"/>
              <a:gd name="connsiteX3" fmla="*/ 0 w 5384"/>
              <a:gd name="connsiteY3" fmla="*/ 4960 h 10000"/>
              <a:gd name="connsiteX0" fmla="*/ 0 w 18534"/>
              <a:gd name="connsiteY0" fmla="*/ 9678 h 10000"/>
              <a:gd name="connsiteX1" fmla="*/ 18534 w 18534"/>
              <a:gd name="connsiteY1" fmla="*/ 0 h 10000"/>
              <a:gd name="connsiteX2" fmla="*/ 18534 w 18534"/>
              <a:gd name="connsiteY2" fmla="*/ 10000 h 10000"/>
              <a:gd name="connsiteX3" fmla="*/ 0 w 18534"/>
              <a:gd name="connsiteY3" fmla="*/ 9678 h 10000"/>
              <a:gd name="connsiteX0" fmla="*/ 0 w 18685"/>
              <a:gd name="connsiteY0" fmla="*/ 10439 h 10439"/>
              <a:gd name="connsiteX1" fmla="*/ 18685 w 18685"/>
              <a:gd name="connsiteY1" fmla="*/ 0 h 10439"/>
              <a:gd name="connsiteX2" fmla="*/ 18685 w 18685"/>
              <a:gd name="connsiteY2" fmla="*/ 10000 h 10439"/>
              <a:gd name="connsiteX3" fmla="*/ 0 w 18685"/>
              <a:gd name="connsiteY3" fmla="*/ 10439 h 1043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397 w 19082"/>
              <a:gd name="connsiteY0" fmla="*/ 10439 h 12049"/>
              <a:gd name="connsiteX1" fmla="*/ 19082 w 19082"/>
              <a:gd name="connsiteY1" fmla="*/ 0 h 12049"/>
              <a:gd name="connsiteX2" fmla="*/ 19082 w 19082"/>
              <a:gd name="connsiteY2" fmla="*/ 10000 h 12049"/>
              <a:gd name="connsiteX3" fmla="*/ 397 w 19082"/>
              <a:gd name="connsiteY3" fmla="*/ 10439 h 12049"/>
              <a:gd name="connsiteX0" fmla="*/ 467 w 19152"/>
              <a:gd name="connsiteY0" fmla="*/ 10439 h 11547"/>
              <a:gd name="connsiteX1" fmla="*/ 19152 w 19152"/>
              <a:gd name="connsiteY1" fmla="*/ 0 h 11547"/>
              <a:gd name="connsiteX2" fmla="*/ 19152 w 19152"/>
              <a:gd name="connsiteY2" fmla="*/ 10000 h 11547"/>
              <a:gd name="connsiteX3" fmla="*/ 467 w 19152"/>
              <a:gd name="connsiteY3" fmla="*/ 10439 h 11547"/>
              <a:gd name="connsiteX0" fmla="*/ 467 w 19152"/>
              <a:gd name="connsiteY0" fmla="*/ 10521 h 11629"/>
              <a:gd name="connsiteX1" fmla="*/ 8108 w 19152"/>
              <a:gd name="connsiteY1" fmla="*/ 5592 h 11629"/>
              <a:gd name="connsiteX2" fmla="*/ 19152 w 19152"/>
              <a:gd name="connsiteY2" fmla="*/ 82 h 11629"/>
              <a:gd name="connsiteX3" fmla="*/ 19152 w 19152"/>
              <a:gd name="connsiteY3" fmla="*/ 10082 h 11629"/>
              <a:gd name="connsiteX4" fmla="*/ 467 w 19152"/>
              <a:gd name="connsiteY4" fmla="*/ 10521 h 11629"/>
              <a:gd name="connsiteX0" fmla="*/ 272 w 18957"/>
              <a:gd name="connsiteY0" fmla="*/ 10510 h 10713"/>
              <a:gd name="connsiteX1" fmla="*/ 8603 w 18957"/>
              <a:gd name="connsiteY1" fmla="*/ 6494 h 10713"/>
              <a:gd name="connsiteX2" fmla="*/ 18957 w 18957"/>
              <a:gd name="connsiteY2" fmla="*/ 71 h 10713"/>
              <a:gd name="connsiteX3" fmla="*/ 18957 w 18957"/>
              <a:gd name="connsiteY3" fmla="*/ 10071 h 10713"/>
              <a:gd name="connsiteX4" fmla="*/ 272 w 18957"/>
              <a:gd name="connsiteY4" fmla="*/ 10510 h 10713"/>
              <a:gd name="connsiteX0" fmla="*/ 282 w 18967"/>
              <a:gd name="connsiteY0" fmla="*/ 10502 h 10652"/>
              <a:gd name="connsiteX1" fmla="*/ 8475 w 18967"/>
              <a:gd name="connsiteY1" fmla="*/ 7247 h 10652"/>
              <a:gd name="connsiteX2" fmla="*/ 18967 w 18967"/>
              <a:gd name="connsiteY2" fmla="*/ 63 h 10652"/>
              <a:gd name="connsiteX3" fmla="*/ 18967 w 18967"/>
              <a:gd name="connsiteY3" fmla="*/ 10063 h 10652"/>
              <a:gd name="connsiteX4" fmla="*/ 282 w 18967"/>
              <a:gd name="connsiteY4" fmla="*/ 10502 h 10652"/>
              <a:gd name="connsiteX0" fmla="*/ 284 w 18944"/>
              <a:gd name="connsiteY0" fmla="*/ 10806 h 10924"/>
              <a:gd name="connsiteX1" fmla="*/ 8452 w 18944"/>
              <a:gd name="connsiteY1" fmla="*/ 7247 h 10924"/>
              <a:gd name="connsiteX2" fmla="*/ 18944 w 18944"/>
              <a:gd name="connsiteY2" fmla="*/ 63 h 10924"/>
              <a:gd name="connsiteX3" fmla="*/ 18944 w 18944"/>
              <a:gd name="connsiteY3" fmla="*/ 10063 h 10924"/>
              <a:gd name="connsiteX4" fmla="*/ 284 w 18944"/>
              <a:gd name="connsiteY4" fmla="*/ 10806 h 10924"/>
              <a:gd name="connsiteX0" fmla="*/ 283 w 18943"/>
              <a:gd name="connsiteY0" fmla="*/ 10806 h 11059"/>
              <a:gd name="connsiteX1" fmla="*/ 8451 w 18943"/>
              <a:gd name="connsiteY1" fmla="*/ 7247 h 11059"/>
              <a:gd name="connsiteX2" fmla="*/ 18943 w 18943"/>
              <a:gd name="connsiteY2" fmla="*/ 63 h 11059"/>
              <a:gd name="connsiteX3" fmla="*/ 18936 w 18943"/>
              <a:gd name="connsiteY3" fmla="*/ 11059 h 11059"/>
              <a:gd name="connsiteX4" fmla="*/ 283 w 18943"/>
              <a:gd name="connsiteY4" fmla="*/ 10806 h 11059"/>
              <a:gd name="connsiteX0" fmla="*/ 287 w 18845"/>
              <a:gd name="connsiteY0" fmla="*/ 11138 h 11138"/>
              <a:gd name="connsiteX1" fmla="*/ 8353 w 18845"/>
              <a:gd name="connsiteY1" fmla="*/ 7247 h 11138"/>
              <a:gd name="connsiteX2" fmla="*/ 18845 w 18845"/>
              <a:gd name="connsiteY2" fmla="*/ 63 h 11138"/>
              <a:gd name="connsiteX3" fmla="*/ 18838 w 18845"/>
              <a:gd name="connsiteY3" fmla="*/ 11059 h 11138"/>
              <a:gd name="connsiteX4" fmla="*/ 287 w 18845"/>
              <a:gd name="connsiteY4" fmla="*/ 11138 h 11138"/>
              <a:gd name="connsiteX0" fmla="*/ 50 w 18608"/>
              <a:gd name="connsiteY0" fmla="*/ 11138 h 11144"/>
              <a:gd name="connsiteX1" fmla="*/ 8116 w 18608"/>
              <a:gd name="connsiteY1" fmla="*/ 7247 h 11144"/>
              <a:gd name="connsiteX2" fmla="*/ 18608 w 18608"/>
              <a:gd name="connsiteY2" fmla="*/ 63 h 11144"/>
              <a:gd name="connsiteX3" fmla="*/ 18601 w 18608"/>
              <a:gd name="connsiteY3" fmla="*/ 11059 h 11144"/>
              <a:gd name="connsiteX4" fmla="*/ 50 w 18608"/>
              <a:gd name="connsiteY4" fmla="*/ 11138 h 1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08" h="11144">
                <a:moveTo>
                  <a:pt x="50" y="11138"/>
                </a:moveTo>
                <a:cubicBezTo>
                  <a:pt x="-580" y="11278"/>
                  <a:pt x="5002" y="8987"/>
                  <a:pt x="8116" y="7247"/>
                </a:cubicBezTo>
                <a:cubicBezTo>
                  <a:pt x="11230" y="5507"/>
                  <a:pt x="16767" y="-685"/>
                  <a:pt x="18608" y="63"/>
                </a:cubicBezTo>
                <a:cubicBezTo>
                  <a:pt x="18606" y="3728"/>
                  <a:pt x="18603" y="7394"/>
                  <a:pt x="18601" y="11059"/>
                </a:cubicBezTo>
                <a:lnTo>
                  <a:pt x="50" y="11138"/>
                </a:lnTo>
                <a:close/>
              </a:path>
            </a:pathLst>
          </a:custGeom>
          <a:solidFill>
            <a:srgbClr val="E51C2A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280576" y="369273"/>
            <a:ext cx="72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055440" y="70829"/>
            <a:ext cx="10083789" cy="837891"/>
          </a:xfrm>
        </p:spPr>
        <p:txBody>
          <a:bodyPr anchor="b">
            <a:normAutofit/>
          </a:bodyPr>
          <a:lstStyle>
            <a:lvl1pPr marL="0" indent="-201637" algn="l">
              <a:lnSpc>
                <a:spcPct val="100000"/>
              </a:lnSpc>
              <a:spcBef>
                <a:spcPts val="0"/>
              </a:spcBef>
              <a:buNone/>
              <a:defRPr lang="en-US" sz="2400" b="1" kern="1200" dirty="0" smtClean="0">
                <a:solidFill>
                  <a:srgbClr val="E51C2A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055440" y="909786"/>
            <a:ext cx="10083789" cy="358974"/>
          </a:xfrm>
        </p:spPr>
        <p:txBody>
          <a:bodyPr anchor="ctr">
            <a:normAutofit/>
          </a:bodyPr>
          <a:lstStyle>
            <a:lvl1pPr marL="201637" indent="-201637">
              <a:buNone/>
              <a:defRPr lang="en-US" sz="1200" b="0" kern="1200" dirty="0" smtClean="0">
                <a:solidFill>
                  <a:srgbClr val="E51C2A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</a:lstStyle>
          <a:p>
            <a:pPr marL="0" lvl="0" indent="0" algn="l" defTabSz="806552" rtl="0" eaLnBrk="1" latinLnBrk="0" hangingPunct="1">
              <a:lnSpc>
                <a:spcPct val="90000"/>
              </a:lnSpc>
              <a:spcBef>
                <a:spcPts val="883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2B38A8F-D95A-43AF-B48F-232780125D0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964" y="6316663"/>
            <a:ext cx="5761036" cy="4699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Insert more information here if needed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9110-D9CD-4F84-8B77-8922D3995000}"/>
              </a:ext>
            </a:extLst>
          </p:cNvPr>
          <p:cNvSpPr txBox="1"/>
          <p:nvPr userDrawn="1"/>
        </p:nvSpPr>
        <p:spPr>
          <a:xfrm>
            <a:off x="8256240" y="6617304"/>
            <a:ext cx="54726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7616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Prepared in collaboration with Analytic Edge  Classified – Confidential | </a:t>
            </a:r>
            <a:fld id="{484127BE-06D3-48D0-A403-B8EF65E4168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76167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40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119" y="1595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8" name="Object 7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95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497" name="Picture 113" descr="Image result for coca cola bottle">
            <a:extLst>
              <a:ext uri="{FF2B5EF4-FFF2-40B4-BE49-F238E27FC236}">
                <a16:creationId xmlns:a16="http://schemas.microsoft.com/office/drawing/2014/main" id="{B3CA2F0C-CC3A-41E5-8AFC-F43E0377FD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" t="10118" r="1" b="12880"/>
          <a:stretch/>
        </p:blipFill>
        <p:spPr bwMode="auto">
          <a:xfrm>
            <a:off x="0" y="1"/>
            <a:ext cx="12192000" cy="586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837228" y="6303803"/>
            <a:ext cx="528059" cy="296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latin typeface="Arial" panose="020B0604020202020204" pitchFamily="34" charset="0"/>
            </a:endParaRPr>
          </a:p>
        </p:txBody>
      </p:sp>
      <p:pic>
        <p:nvPicPr>
          <p:cNvPr id="17" name="Picture 16" descr="MS&amp;I final_cg-03 copy.png">
            <a:extLst>
              <a:ext uri="{FF2B5EF4-FFF2-40B4-BE49-F238E27FC236}">
                <a16:creationId xmlns:a16="http://schemas.microsoft.com/office/drawing/2014/main" id="{BA0575BD-08EF-45ED-AD26-C41CD68F0E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4" t="30180" r="62366" b="26705"/>
          <a:stretch/>
        </p:blipFill>
        <p:spPr>
          <a:xfrm>
            <a:off x="119336" y="5922591"/>
            <a:ext cx="2304256" cy="8190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D02F56-3EDF-49D7-B52C-DCC0AF03C865}"/>
              </a:ext>
            </a:extLst>
          </p:cNvPr>
          <p:cNvSpPr txBox="1"/>
          <p:nvPr/>
        </p:nvSpPr>
        <p:spPr>
          <a:xfrm>
            <a:off x="3390180" y="5970476"/>
            <a:ext cx="2777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solidFill>
                  <a:srgbClr val="42535F"/>
                </a:solidFill>
                <a:latin typeface="Volkswagen-Medium" pitchFamily="50" charset="0"/>
                <a:cs typeface="Microsoft Tai Le" panose="020B0502040204020203" pitchFamily="34" charset="0"/>
              </a:rPr>
              <a:t>Predictive Business Analytics</a:t>
            </a:r>
          </a:p>
        </p:txBody>
      </p: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1B07F046-94A5-4A05-A6C8-3355A64B79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9259" y="2708920"/>
            <a:ext cx="904247" cy="3132425"/>
            <a:chOff x="3498" y="897"/>
            <a:chExt cx="683" cy="2366"/>
          </a:xfrm>
        </p:grpSpPr>
        <p:sp>
          <p:nvSpPr>
            <p:cNvPr id="22" name="Freeform 121">
              <a:extLst>
                <a:ext uri="{FF2B5EF4-FFF2-40B4-BE49-F238E27FC236}">
                  <a16:creationId xmlns:a16="http://schemas.microsoft.com/office/drawing/2014/main" id="{88C112E7-7734-4861-81A7-42FFAB8A2FB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98" y="897"/>
              <a:ext cx="683" cy="2366"/>
            </a:xfrm>
            <a:custGeom>
              <a:avLst/>
              <a:gdLst>
                <a:gd name="T0" fmla="*/ 840 w 1681"/>
                <a:gd name="T1" fmla="*/ 5822 h 5822"/>
                <a:gd name="T2" fmla="*/ 1525 w 1681"/>
                <a:gd name="T3" fmla="*/ 5724 h 5822"/>
                <a:gd name="T4" fmla="*/ 1592 w 1681"/>
                <a:gd name="T5" fmla="*/ 5157 h 5822"/>
                <a:gd name="T6" fmla="*/ 1495 w 1681"/>
                <a:gd name="T7" fmla="*/ 4564 h 5822"/>
                <a:gd name="T8" fmla="*/ 1619 w 1681"/>
                <a:gd name="T9" fmla="*/ 3460 h 5822"/>
                <a:gd name="T10" fmla="*/ 1606 w 1681"/>
                <a:gd name="T11" fmla="*/ 3299 h 5822"/>
                <a:gd name="T12" fmla="*/ 1531 w 1681"/>
                <a:gd name="T13" fmla="*/ 2337 h 5822"/>
                <a:gd name="T14" fmla="*/ 1550 w 1681"/>
                <a:gd name="T15" fmla="*/ 2169 h 5822"/>
                <a:gd name="T16" fmla="*/ 1326 w 1681"/>
                <a:gd name="T17" fmla="*/ 1423 h 5822"/>
                <a:gd name="T18" fmla="*/ 1195 w 1681"/>
                <a:gd name="T19" fmla="*/ 900 h 5822"/>
                <a:gd name="T20" fmla="*/ 1179 w 1681"/>
                <a:gd name="T21" fmla="*/ 478 h 5822"/>
                <a:gd name="T22" fmla="*/ 1217 w 1681"/>
                <a:gd name="T23" fmla="*/ 392 h 5822"/>
                <a:gd name="T24" fmla="*/ 1156 w 1681"/>
                <a:gd name="T25" fmla="*/ 215 h 5822"/>
                <a:gd name="T26" fmla="*/ 1178 w 1681"/>
                <a:gd name="T27" fmla="*/ 160 h 5822"/>
                <a:gd name="T28" fmla="*/ 1190 w 1681"/>
                <a:gd name="T29" fmla="*/ 72 h 5822"/>
                <a:gd name="T30" fmla="*/ 1106 w 1681"/>
                <a:gd name="T31" fmla="*/ 18 h 5822"/>
                <a:gd name="T32" fmla="*/ 840 w 1681"/>
                <a:gd name="T33" fmla="*/ 0 h 5822"/>
                <a:gd name="T34" fmla="*/ 573 w 1681"/>
                <a:gd name="T35" fmla="*/ 18 h 5822"/>
                <a:gd name="T36" fmla="*/ 490 w 1681"/>
                <a:gd name="T37" fmla="*/ 72 h 5822"/>
                <a:gd name="T38" fmla="*/ 502 w 1681"/>
                <a:gd name="T39" fmla="*/ 160 h 5822"/>
                <a:gd name="T40" fmla="*/ 524 w 1681"/>
                <a:gd name="T41" fmla="*/ 215 h 5822"/>
                <a:gd name="T42" fmla="*/ 463 w 1681"/>
                <a:gd name="T43" fmla="*/ 392 h 5822"/>
                <a:gd name="T44" fmla="*/ 501 w 1681"/>
                <a:gd name="T45" fmla="*/ 478 h 5822"/>
                <a:gd name="T46" fmla="*/ 485 w 1681"/>
                <a:gd name="T47" fmla="*/ 900 h 5822"/>
                <a:gd name="T48" fmla="*/ 353 w 1681"/>
                <a:gd name="T49" fmla="*/ 1423 h 5822"/>
                <a:gd name="T50" fmla="*/ 130 w 1681"/>
                <a:gd name="T51" fmla="*/ 2169 h 5822"/>
                <a:gd name="T52" fmla="*/ 149 w 1681"/>
                <a:gd name="T53" fmla="*/ 2337 h 5822"/>
                <a:gd name="T54" fmla="*/ 74 w 1681"/>
                <a:gd name="T55" fmla="*/ 3299 h 5822"/>
                <a:gd name="T56" fmla="*/ 61 w 1681"/>
                <a:gd name="T57" fmla="*/ 3460 h 5822"/>
                <a:gd name="T58" fmla="*/ 185 w 1681"/>
                <a:gd name="T59" fmla="*/ 4564 h 5822"/>
                <a:gd name="T60" fmla="*/ 88 w 1681"/>
                <a:gd name="T61" fmla="*/ 5157 h 5822"/>
                <a:gd name="T62" fmla="*/ 155 w 1681"/>
                <a:gd name="T63" fmla="*/ 5724 h 5822"/>
                <a:gd name="T64" fmla="*/ 840 w 1681"/>
                <a:gd name="T65" fmla="*/ 5822 h 58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681" h="5822">
                  <a:moveTo>
                    <a:pt x="840" y="5822"/>
                  </a:moveTo>
                  <a:cubicBezTo>
                    <a:pt x="1123" y="5822"/>
                    <a:pt x="1432" y="5777"/>
                    <a:pt x="1525" y="5724"/>
                  </a:cubicBezTo>
                  <a:cubicBezTo>
                    <a:pt x="1681" y="5636"/>
                    <a:pt x="1635" y="5292"/>
                    <a:pt x="1592" y="5157"/>
                  </a:cubicBezTo>
                  <a:cubicBezTo>
                    <a:pt x="1562" y="5062"/>
                    <a:pt x="1495" y="4900"/>
                    <a:pt x="1495" y="4564"/>
                  </a:cubicBezTo>
                  <a:cubicBezTo>
                    <a:pt x="1495" y="4202"/>
                    <a:pt x="1614" y="3503"/>
                    <a:pt x="1619" y="3460"/>
                  </a:cubicBezTo>
                  <a:cubicBezTo>
                    <a:pt x="1628" y="3387"/>
                    <a:pt x="1645" y="3315"/>
                    <a:pt x="1606" y="3299"/>
                  </a:cubicBezTo>
                  <a:cubicBezTo>
                    <a:pt x="1654" y="3263"/>
                    <a:pt x="1616" y="2372"/>
                    <a:pt x="1531" y="2337"/>
                  </a:cubicBezTo>
                  <a:cubicBezTo>
                    <a:pt x="1574" y="2337"/>
                    <a:pt x="1559" y="2237"/>
                    <a:pt x="1550" y="2169"/>
                  </a:cubicBezTo>
                  <a:cubicBezTo>
                    <a:pt x="1534" y="2042"/>
                    <a:pt x="1422" y="1745"/>
                    <a:pt x="1326" y="1423"/>
                  </a:cubicBezTo>
                  <a:cubicBezTo>
                    <a:pt x="1284" y="1279"/>
                    <a:pt x="1217" y="1062"/>
                    <a:pt x="1195" y="900"/>
                  </a:cubicBezTo>
                  <a:cubicBezTo>
                    <a:pt x="1175" y="751"/>
                    <a:pt x="1179" y="560"/>
                    <a:pt x="1179" y="478"/>
                  </a:cubicBezTo>
                  <a:cubicBezTo>
                    <a:pt x="1207" y="449"/>
                    <a:pt x="1218" y="436"/>
                    <a:pt x="1217" y="392"/>
                  </a:cubicBezTo>
                  <a:cubicBezTo>
                    <a:pt x="1216" y="345"/>
                    <a:pt x="1156" y="231"/>
                    <a:pt x="1156" y="215"/>
                  </a:cubicBezTo>
                  <a:cubicBezTo>
                    <a:pt x="1156" y="199"/>
                    <a:pt x="1157" y="179"/>
                    <a:pt x="1178" y="160"/>
                  </a:cubicBezTo>
                  <a:cubicBezTo>
                    <a:pt x="1201" y="139"/>
                    <a:pt x="1200" y="102"/>
                    <a:pt x="1190" y="72"/>
                  </a:cubicBezTo>
                  <a:cubicBezTo>
                    <a:pt x="1178" y="35"/>
                    <a:pt x="1132" y="24"/>
                    <a:pt x="1106" y="18"/>
                  </a:cubicBezTo>
                  <a:cubicBezTo>
                    <a:pt x="1083" y="12"/>
                    <a:pt x="963" y="0"/>
                    <a:pt x="840" y="0"/>
                  </a:cubicBezTo>
                  <a:cubicBezTo>
                    <a:pt x="717" y="0"/>
                    <a:pt x="597" y="12"/>
                    <a:pt x="573" y="18"/>
                  </a:cubicBezTo>
                  <a:cubicBezTo>
                    <a:pt x="547" y="24"/>
                    <a:pt x="502" y="35"/>
                    <a:pt x="490" y="72"/>
                  </a:cubicBezTo>
                  <a:cubicBezTo>
                    <a:pt x="480" y="102"/>
                    <a:pt x="479" y="139"/>
                    <a:pt x="502" y="160"/>
                  </a:cubicBezTo>
                  <a:cubicBezTo>
                    <a:pt x="523" y="179"/>
                    <a:pt x="524" y="199"/>
                    <a:pt x="524" y="215"/>
                  </a:cubicBezTo>
                  <a:cubicBezTo>
                    <a:pt x="524" y="231"/>
                    <a:pt x="464" y="345"/>
                    <a:pt x="463" y="392"/>
                  </a:cubicBezTo>
                  <a:cubicBezTo>
                    <a:pt x="462" y="436"/>
                    <a:pt x="472" y="449"/>
                    <a:pt x="501" y="478"/>
                  </a:cubicBezTo>
                  <a:cubicBezTo>
                    <a:pt x="501" y="560"/>
                    <a:pt x="505" y="751"/>
                    <a:pt x="485" y="900"/>
                  </a:cubicBezTo>
                  <a:cubicBezTo>
                    <a:pt x="463" y="1062"/>
                    <a:pt x="396" y="1279"/>
                    <a:pt x="353" y="1423"/>
                  </a:cubicBezTo>
                  <a:cubicBezTo>
                    <a:pt x="258" y="1745"/>
                    <a:pt x="147" y="2042"/>
                    <a:pt x="130" y="2169"/>
                  </a:cubicBezTo>
                  <a:cubicBezTo>
                    <a:pt x="121" y="2237"/>
                    <a:pt x="106" y="2337"/>
                    <a:pt x="149" y="2337"/>
                  </a:cubicBezTo>
                  <a:cubicBezTo>
                    <a:pt x="64" y="2372"/>
                    <a:pt x="26" y="3263"/>
                    <a:pt x="74" y="3299"/>
                  </a:cubicBezTo>
                  <a:cubicBezTo>
                    <a:pt x="34" y="3315"/>
                    <a:pt x="52" y="3387"/>
                    <a:pt x="61" y="3460"/>
                  </a:cubicBezTo>
                  <a:cubicBezTo>
                    <a:pt x="66" y="3503"/>
                    <a:pt x="185" y="4202"/>
                    <a:pt x="185" y="4564"/>
                  </a:cubicBezTo>
                  <a:cubicBezTo>
                    <a:pt x="185" y="4900"/>
                    <a:pt x="118" y="5062"/>
                    <a:pt x="88" y="5157"/>
                  </a:cubicBezTo>
                  <a:cubicBezTo>
                    <a:pt x="45" y="5292"/>
                    <a:pt x="0" y="5636"/>
                    <a:pt x="155" y="5724"/>
                  </a:cubicBezTo>
                  <a:cubicBezTo>
                    <a:pt x="248" y="5777"/>
                    <a:pt x="557" y="5822"/>
                    <a:pt x="840" y="58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22">
              <a:extLst>
                <a:ext uri="{FF2B5EF4-FFF2-40B4-BE49-F238E27FC236}">
                  <a16:creationId xmlns:a16="http://schemas.microsoft.com/office/drawing/2014/main" id="{77599369-CC43-4A63-BEF5-EE12C8BEB0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825" y="1945"/>
              <a:ext cx="43" cy="30"/>
            </a:xfrm>
            <a:custGeom>
              <a:avLst/>
              <a:gdLst>
                <a:gd name="T0" fmla="*/ 108 w 108"/>
                <a:gd name="T1" fmla="*/ 0 h 74"/>
                <a:gd name="T2" fmla="*/ 37 w 108"/>
                <a:gd name="T3" fmla="*/ 0 h 74"/>
                <a:gd name="T4" fmla="*/ 0 w 108"/>
                <a:gd name="T5" fmla="*/ 74 h 74"/>
                <a:gd name="T6" fmla="*/ 72 w 108"/>
                <a:gd name="T7" fmla="*/ 74 h 74"/>
                <a:gd name="T8" fmla="*/ 108 w 108"/>
                <a:gd name="T9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74">
                  <a:moveTo>
                    <a:pt x="108" y="0"/>
                  </a:moveTo>
                  <a:lnTo>
                    <a:pt x="37" y="0"/>
                  </a:lnTo>
                  <a:lnTo>
                    <a:pt x="0" y="74"/>
                  </a:lnTo>
                  <a:lnTo>
                    <a:pt x="72" y="7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23">
              <a:extLst>
                <a:ext uri="{FF2B5EF4-FFF2-40B4-BE49-F238E27FC236}">
                  <a16:creationId xmlns:a16="http://schemas.microsoft.com/office/drawing/2014/main" id="{A6B472BC-971D-4A40-A948-8720810F888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553" y="1912"/>
              <a:ext cx="264" cy="208"/>
            </a:xfrm>
            <a:custGeom>
              <a:avLst/>
              <a:gdLst>
                <a:gd name="T0" fmla="*/ 650 w 650"/>
                <a:gd name="T1" fmla="*/ 81 h 510"/>
                <a:gd name="T2" fmla="*/ 572 w 650"/>
                <a:gd name="T3" fmla="*/ 81 h 510"/>
                <a:gd name="T4" fmla="*/ 564 w 650"/>
                <a:gd name="T5" fmla="*/ 97 h 510"/>
                <a:gd name="T6" fmla="*/ 343 w 650"/>
                <a:gd name="T7" fmla="*/ 269 h 510"/>
                <a:gd name="T8" fmla="*/ 201 w 650"/>
                <a:gd name="T9" fmla="*/ 437 h 510"/>
                <a:gd name="T10" fmla="*/ 223 w 650"/>
                <a:gd name="T11" fmla="*/ 249 h 510"/>
                <a:gd name="T12" fmla="*/ 325 w 650"/>
                <a:gd name="T13" fmla="*/ 130 h 510"/>
                <a:gd name="T14" fmla="*/ 330 w 650"/>
                <a:gd name="T15" fmla="*/ 160 h 510"/>
                <a:gd name="T16" fmla="*/ 295 w 650"/>
                <a:gd name="T17" fmla="*/ 239 h 510"/>
                <a:gd name="T18" fmla="*/ 349 w 650"/>
                <a:gd name="T19" fmla="*/ 165 h 510"/>
                <a:gd name="T20" fmla="*/ 331 w 650"/>
                <a:gd name="T21" fmla="*/ 98 h 510"/>
                <a:gd name="T22" fmla="*/ 204 w 650"/>
                <a:gd name="T23" fmla="*/ 189 h 510"/>
                <a:gd name="T24" fmla="*/ 140 w 650"/>
                <a:gd name="T25" fmla="*/ 267 h 510"/>
                <a:gd name="T26" fmla="*/ 131 w 650"/>
                <a:gd name="T27" fmla="*/ 131 h 510"/>
                <a:gd name="T28" fmla="*/ 36 w 650"/>
                <a:gd name="T29" fmla="*/ 271 h 510"/>
                <a:gd name="T30" fmla="*/ 39 w 650"/>
                <a:gd name="T31" fmla="*/ 486 h 510"/>
                <a:gd name="T32" fmla="*/ 133 w 650"/>
                <a:gd name="T33" fmla="*/ 294 h 510"/>
                <a:gd name="T34" fmla="*/ 156 w 650"/>
                <a:gd name="T35" fmla="*/ 282 h 510"/>
                <a:gd name="T36" fmla="*/ 132 w 650"/>
                <a:gd name="T37" fmla="*/ 417 h 510"/>
                <a:gd name="T38" fmla="*/ 168 w 650"/>
                <a:gd name="T39" fmla="*/ 494 h 510"/>
                <a:gd name="T40" fmla="*/ 296 w 650"/>
                <a:gd name="T41" fmla="*/ 395 h 510"/>
                <a:gd name="T42" fmla="*/ 320 w 650"/>
                <a:gd name="T43" fmla="*/ 499 h 510"/>
                <a:gd name="T44" fmla="*/ 416 w 650"/>
                <a:gd name="T45" fmla="*/ 437 h 510"/>
                <a:gd name="T46" fmla="*/ 437 w 650"/>
                <a:gd name="T47" fmla="*/ 499 h 510"/>
                <a:gd name="T48" fmla="*/ 498 w 650"/>
                <a:gd name="T49" fmla="*/ 482 h 510"/>
                <a:gd name="T50" fmla="*/ 646 w 650"/>
                <a:gd name="T51" fmla="*/ 288 h 510"/>
                <a:gd name="T52" fmla="*/ 618 w 650"/>
                <a:gd name="T53" fmla="*/ 288 h 510"/>
                <a:gd name="T54" fmla="*/ 505 w 650"/>
                <a:gd name="T55" fmla="*/ 416 h 510"/>
                <a:gd name="T56" fmla="*/ 503 w 650"/>
                <a:gd name="T57" fmla="*/ 392 h 510"/>
                <a:gd name="T58" fmla="*/ 650 w 650"/>
                <a:gd name="T59" fmla="*/ 81 h 510"/>
                <a:gd name="T60" fmla="*/ 60 w 650"/>
                <a:gd name="T61" fmla="*/ 422 h 510"/>
                <a:gd name="T62" fmla="*/ 80 w 650"/>
                <a:gd name="T63" fmla="*/ 256 h 510"/>
                <a:gd name="T64" fmla="*/ 117 w 650"/>
                <a:gd name="T65" fmla="*/ 292 h 510"/>
                <a:gd name="T66" fmla="*/ 60 w 650"/>
                <a:gd name="T67" fmla="*/ 422 h 510"/>
                <a:gd name="T68" fmla="*/ 124 w 650"/>
                <a:gd name="T69" fmla="*/ 268 h 510"/>
                <a:gd name="T70" fmla="*/ 93 w 650"/>
                <a:gd name="T71" fmla="*/ 243 h 510"/>
                <a:gd name="T72" fmla="*/ 127 w 650"/>
                <a:gd name="T73" fmla="*/ 165 h 510"/>
                <a:gd name="T74" fmla="*/ 124 w 650"/>
                <a:gd name="T75" fmla="*/ 268 h 510"/>
                <a:gd name="T76" fmla="*/ 443 w 650"/>
                <a:gd name="T77" fmla="*/ 354 h 510"/>
                <a:gd name="T78" fmla="*/ 381 w 650"/>
                <a:gd name="T79" fmla="*/ 421 h 510"/>
                <a:gd name="T80" fmla="*/ 390 w 650"/>
                <a:gd name="T81" fmla="*/ 323 h 510"/>
                <a:gd name="T82" fmla="*/ 480 w 650"/>
                <a:gd name="T83" fmla="*/ 163 h 510"/>
                <a:gd name="T84" fmla="*/ 551 w 650"/>
                <a:gd name="T85" fmla="*/ 126 h 510"/>
                <a:gd name="T86" fmla="*/ 443 w 650"/>
                <a:gd name="T87" fmla="*/ 354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50" h="510">
                  <a:moveTo>
                    <a:pt x="650" y="81"/>
                  </a:moveTo>
                  <a:lnTo>
                    <a:pt x="572" y="81"/>
                  </a:lnTo>
                  <a:cubicBezTo>
                    <a:pt x="570" y="86"/>
                    <a:pt x="568" y="94"/>
                    <a:pt x="564" y="97"/>
                  </a:cubicBezTo>
                  <a:cubicBezTo>
                    <a:pt x="486" y="0"/>
                    <a:pt x="378" y="207"/>
                    <a:pt x="343" y="269"/>
                  </a:cubicBezTo>
                  <a:cubicBezTo>
                    <a:pt x="309" y="332"/>
                    <a:pt x="240" y="465"/>
                    <a:pt x="201" y="437"/>
                  </a:cubicBezTo>
                  <a:cubicBezTo>
                    <a:pt x="166" y="412"/>
                    <a:pt x="200" y="302"/>
                    <a:pt x="223" y="249"/>
                  </a:cubicBezTo>
                  <a:cubicBezTo>
                    <a:pt x="243" y="204"/>
                    <a:pt x="298" y="114"/>
                    <a:pt x="325" y="130"/>
                  </a:cubicBezTo>
                  <a:cubicBezTo>
                    <a:pt x="335" y="135"/>
                    <a:pt x="333" y="151"/>
                    <a:pt x="330" y="160"/>
                  </a:cubicBezTo>
                  <a:cubicBezTo>
                    <a:pt x="292" y="163"/>
                    <a:pt x="276" y="224"/>
                    <a:pt x="295" y="239"/>
                  </a:cubicBezTo>
                  <a:cubicBezTo>
                    <a:pt x="316" y="256"/>
                    <a:pt x="339" y="211"/>
                    <a:pt x="349" y="165"/>
                  </a:cubicBezTo>
                  <a:cubicBezTo>
                    <a:pt x="356" y="135"/>
                    <a:pt x="350" y="107"/>
                    <a:pt x="331" y="98"/>
                  </a:cubicBezTo>
                  <a:cubicBezTo>
                    <a:pt x="273" y="71"/>
                    <a:pt x="215" y="170"/>
                    <a:pt x="204" y="189"/>
                  </a:cubicBezTo>
                  <a:cubicBezTo>
                    <a:pt x="193" y="208"/>
                    <a:pt x="169" y="259"/>
                    <a:pt x="140" y="267"/>
                  </a:cubicBezTo>
                  <a:cubicBezTo>
                    <a:pt x="152" y="215"/>
                    <a:pt x="167" y="142"/>
                    <a:pt x="131" y="131"/>
                  </a:cubicBezTo>
                  <a:cubicBezTo>
                    <a:pt x="88" y="118"/>
                    <a:pt x="50" y="225"/>
                    <a:pt x="36" y="271"/>
                  </a:cubicBezTo>
                  <a:cubicBezTo>
                    <a:pt x="0" y="393"/>
                    <a:pt x="15" y="481"/>
                    <a:pt x="39" y="486"/>
                  </a:cubicBezTo>
                  <a:cubicBezTo>
                    <a:pt x="67" y="491"/>
                    <a:pt x="114" y="365"/>
                    <a:pt x="133" y="294"/>
                  </a:cubicBezTo>
                  <a:cubicBezTo>
                    <a:pt x="140" y="292"/>
                    <a:pt x="150" y="287"/>
                    <a:pt x="156" y="282"/>
                  </a:cubicBezTo>
                  <a:cubicBezTo>
                    <a:pt x="133" y="351"/>
                    <a:pt x="132" y="393"/>
                    <a:pt x="132" y="417"/>
                  </a:cubicBezTo>
                  <a:cubicBezTo>
                    <a:pt x="132" y="461"/>
                    <a:pt x="154" y="491"/>
                    <a:pt x="168" y="494"/>
                  </a:cubicBezTo>
                  <a:cubicBezTo>
                    <a:pt x="223" y="508"/>
                    <a:pt x="263" y="439"/>
                    <a:pt x="296" y="395"/>
                  </a:cubicBezTo>
                  <a:cubicBezTo>
                    <a:pt x="285" y="459"/>
                    <a:pt x="295" y="491"/>
                    <a:pt x="320" y="499"/>
                  </a:cubicBezTo>
                  <a:cubicBezTo>
                    <a:pt x="359" y="510"/>
                    <a:pt x="394" y="467"/>
                    <a:pt x="416" y="437"/>
                  </a:cubicBezTo>
                  <a:cubicBezTo>
                    <a:pt x="414" y="461"/>
                    <a:pt x="419" y="491"/>
                    <a:pt x="437" y="499"/>
                  </a:cubicBezTo>
                  <a:cubicBezTo>
                    <a:pt x="456" y="508"/>
                    <a:pt x="484" y="493"/>
                    <a:pt x="498" y="482"/>
                  </a:cubicBezTo>
                  <a:cubicBezTo>
                    <a:pt x="541" y="449"/>
                    <a:pt x="601" y="367"/>
                    <a:pt x="646" y="288"/>
                  </a:cubicBezTo>
                  <a:lnTo>
                    <a:pt x="618" y="288"/>
                  </a:lnTo>
                  <a:cubicBezTo>
                    <a:pt x="562" y="388"/>
                    <a:pt x="517" y="421"/>
                    <a:pt x="505" y="416"/>
                  </a:cubicBezTo>
                  <a:cubicBezTo>
                    <a:pt x="502" y="415"/>
                    <a:pt x="497" y="407"/>
                    <a:pt x="503" y="392"/>
                  </a:cubicBezTo>
                  <a:cubicBezTo>
                    <a:pt x="506" y="383"/>
                    <a:pt x="650" y="81"/>
                    <a:pt x="650" y="81"/>
                  </a:cubicBezTo>
                  <a:close/>
                  <a:moveTo>
                    <a:pt x="60" y="422"/>
                  </a:moveTo>
                  <a:cubicBezTo>
                    <a:pt x="54" y="422"/>
                    <a:pt x="42" y="378"/>
                    <a:pt x="80" y="256"/>
                  </a:cubicBezTo>
                  <a:cubicBezTo>
                    <a:pt x="88" y="276"/>
                    <a:pt x="100" y="287"/>
                    <a:pt x="117" y="292"/>
                  </a:cubicBezTo>
                  <a:cubicBezTo>
                    <a:pt x="101" y="357"/>
                    <a:pt x="74" y="422"/>
                    <a:pt x="60" y="422"/>
                  </a:cubicBezTo>
                  <a:close/>
                  <a:moveTo>
                    <a:pt x="124" y="268"/>
                  </a:moveTo>
                  <a:cubicBezTo>
                    <a:pt x="107" y="267"/>
                    <a:pt x="95" y="253"/>
                    <a:pt x="93" y="243"/>
                  </a:cubicBezTo>
                  <a:cubicBezTo>
                    <a:pt x="88" y="199"/>
                    <a:pt x="118" y="162"/>
                    <a:pt x="127" y="165"/>
                  </a:cubicBezTo>
                  <a:cubicBezTo>
                    <a:pt x="146" y="170"/>
                    <a:pt x="133" y="232"/>
                    <a:pt x="124" y="268"/>
                  </a:cubicBezTo>
                  <a:close/>
                  <a:moveTo>
                    <a:pt x="443" y="354"/>
                  </a:moveTo>
                  <a:cubicBezTo>
                    <a:pt x="427" y="384"/>
                    <a:pt x="399" y="426"/>
                    <a:pt x="381" y="421"/>
                  </a:cubicBezTo>
                  <a:cubicBezTo>
                    <a:pt x="363" y="417"/>
                    <a:pt x="371" y="372"/>
                    <a:pt x="390" y="323"/>
                  </a:cubicBezTo>
                  <a:cubicBezTo>
                    <a:pt x="405" y="284"/>
                    <a:pt x="442" y="218"/>
                    <a:pt x="480" y="163"/>
                  </a:cubicBezTo>
                  <a:cubicBezTo>
                    <a:pt x="515" y="111"/>
                    <a:pt x="546" y="102"/>
                    <a:pt x="551" y="126"/>
                  </a:cubicBezTo>
                  <a:cubicBezTo>
                    <a:pt x="551" y="126"/>
                    <a:pt x="462" y="319"/>
                    <a:pt x="443" y="354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24">
              <a:extLst>
                <a:ext uri="{FF2B5EF4-FFF2-40B4-BE49-F238E27FC236}">
                  <a16:creationId xmlns:a16="http://schemas.microsoft.com/office/drawing/2014/main" id="{0E373965-4CC1-4C46-B877-5F4B1E553B4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528" y="1895"/>
              <a:ext cx="269" cy="315"/>
            </a:xfrm>
            <a:custGeom>
              <a:avLst/>
              <a:gdLst>
                <a:gd name="T0" fmla="*/ 410 w 662"/>
                <a:gd name="T1" fmla="*/ 610 h 775"/>
                <a:gd name="T2" fmla="*/ 92 w 662"/>
                <a:gd name="T3" fmla="*/ 641 h 775"/>
                <a:gd name="T4" fmla="*/ 51 w 662"/>
                <a:gd name="T5" fmla="*/ 362 h 775"/>
                <a:gd name="T6" fmla="*/ 118 w 662"/>
                <a:gd name="T7" fmla="*/ 108 h 775"/>
                <a:gd name="T8" fmla="*/ 177 w 662"/>
                <a:gd name="T9" fmla="*/ 42 h 775"/>
                <a:gd name="T10" fmla="*/ 184 w 662"/>
                <a:gd name="T11" fmla="*/ 68 h 775"/>
                <a:gd name="T12" fmla="*/ 162 w 662"/>
                <a:gd name="T13" fmla="*/ 147 h 775"/>
                <a:gd name="T14" fmla="*/ 200 w 662"/>
                <a:gd name="T15" fmla="*/ 72 h 775"/>
                <a:gd name="T16" fmla="*/ 185 w 662"/>
                <a:gd name="T17" fmla="*/ 10 h 775"/>
                <a:gd name="T18" fmla="*/ 96 w 662"/>
                <a:gd name="T19" fmla="*/ 92 h 775"/>
                <a:gd name="T20" fmla="*/ 19 w 662"/>
                <a:gd name="T21" fmla="*/ 355 h 775"/>
                <a:gd name="T22" fmla="*/ 79 w 662"/>
                <a:gd name="T23" fmla="*/ 671 h 775"/>
                <a:gd name="T24" fmla="*/ 389 w 662"/>
                <a:gd name="T25" fmla="*/ 753 h 775"/>
                <a:gd name="T26" fmla="*/ 662 w 662"/>
                <a:gd name="T27" fmla="*/ 775 h 775"/>
                <a:gd name="T28" fmla="*/ 410 w 662"/>
                <a:gd name="T29" fmla="*/ 610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62" h="775">
                  <a:moveTo>
                    <a:pt x="410" y="610"/>
                  </a:moveTo>
                  <a:cubicBezTo>
                    <a:pt x="245" y="581"/>
                    <a:pt x="150" y="664"/>
                    <a:pt x="92" y="641"/>
                  </a:cubicBezTo>
                  <a:cubicBezTo>
                    <a:pt x="44" y="622"/>
                    <a:pt x="33" y="526"/>
                    <a:pt x="51" y="362"/>
                  </a:cubicBezTo>
                  <a:cubicBezTo>
                    <a:pt x="60" y="274"/>
                    <a:pt x="90" y="161"/>
                    <a:pt x="118" y="108"/>
                  </a:cubicBezTo>
                  <a:cubicBezTo>
                    <a:pt x="141" y="66"/>
                    <a:pt x="162" y="37"/>
                    <a:pt x="177" y="42"/>
                  </a:cubicBezTo>
                  <a:cubicBezTo>
                    <a:pt x="189" y="45"/>
                    <a:pt x="188" y="58"/>
                    <a:pt x="184" y="68"/>
                  </a:cubicBezTo>
                  <a:cubicBezTo>
                    <a:pt x="157" y="76"/>
                    <a:pt x="145" y="142"/>
                    <a:pt x="162" y="147"/>
                  </a:cubicBezTo>
                  <a:cubicBezTo>
                    <a:pt x="175" y="151"/>
                    <a:pt x="192" y="115"/>
                    <a:pt x="200" y="72"/>
                  </a:cubicBezTo>
                  <a:cubicBezTo>
                    <a:pt x="204" y="51"/>
                    <a:pt x="201" y="18"/>
                    <a:pt x="185" y="10"/>
                  </a:cubicBezTo>
                  <a:cubicBezTo>
                    <a:pt x="166" y="0"/>
                    <a:pt x="125" y="34"/>
                    <a:pt x="96" y="92"/>
                  </a:cubicBezTo>
                  <a:cubicBezTo>
                    <a:pt x="58" y="166"/>
                    <a:pt x="29" y="272"/>
                    <a:pt x="19" y="355"/>
                  </a:cubicBezTo>
                  <a:cubicBezTo>
                    <a:pt x="0" y="500"/>
                    <a:pt x="18" y="643"/>
                    <a:pt x="79" y="671"/>
                  </a:cubicBezTo>
                  <a:cubicBezTo>
                    <a:pt x="112" y="687"/>
                    <a:pt x="291" y="584"/>
                    <a:pt x="389" y="753"/>
                  </a:cubicBezTo>
                  <a:cubicBezTo>
                    <a:pt x="433" y="652"/>
                    <a:pt x="609" y="731"/>
                    <a:pt x="662" y="775"/>
                  </a:cubicBezTo>
                  <a:cubicBezTo>
                    <a:pt x="659" y="765"/>
                    <a:pt x="540" y="633"/>
                    <a:pt x="410" y="610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5">
              <a:extLst>
                <a:ext uri="{FF2B5EF4-FFF2-40B4-BE49-F238E27FC236}">
                  <a16:creationId xmlns:a16="http://schemas.microsoft.com/office/drawing/2014/main" id="{3F035168-64D3-4386-9BBF-931DCACEF27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46" y="1893"/>
              <a:ext cx="198" cy="305"/>
            </a:xfrm>
            <a:custGeom>
              <a:avLst/>
              <a:gdLst>
                <a:gd name="T0" fmla="*/ 474 w 486"/>
                <a:gd name="T1" fmla="*/ 499 h 749"/>
                <a:gd name="T2" fmla="*/ 427 w 486"/>
                <a:gd name="T3" fmla="*/ 603 h 749"/>
                <a:gd name="T4" fmla="*/ 424 w 486"/>
                <a:gd name="T5" fmla="*/ 584 h 749"/>
                <a:gd name="T6" fmla="*/ 477 w 486"/>
                <a:gd name="T7" fmla="*/ 340 h 749"/>
                <a:gd name="T8" fmla="*/ 450 w 486"/>
                <a:gd name="T9" fmla="*/ 342 h 749"/>
                <a:gd name="T10" fmla="*/ 445 w 486"/>
                <a:gd name="T11" fmla="*/ 359 h 749"/>
                <a:gd name="T12" fmla="*/ 333 w 486"/>
                <a:gd name="T13" fmla="*/ 488 h 749"/>
                <a:gd name="T14" fmla="*/ 269 w 486"/>
                <a:gd name="T15" fmla="*/ 633 h 749"/>
                <a:gd name="T16" fmla="*/ 284 w 486"/>
                <a:gd name="T17" fmla="*/ 469 h 749"/>
                <a:gd name="T18" fmla="*/ 395 w 486"/>
                <a:gd name="T19" fmla="*/ 245 h 749"/>
                <a:gd name="T20" fmla="*/ 407 w 486"/>
                <a:gd name="T21" fmla="*/ 191 h 749"/>
                <a:gd name="T22" fmla="*/ 392 w 486"/>
                <a:gd name="T23" fmla="*/ 198 h 749"/>
                <a:gd name="T24" fmla="*/ 382 w 486"/>
                <a:gd name="T25" fmla="*/ 242 h 749"/>
                <a:gd name="T26" fmla="*/ 290 w 486"/>
                <a:gd name="T27" fmla="*/ 434 h 749"/>
                <a:gd name="T28" fmla="*/ 402 w 486"/>
                <a:gd name="T29" fmla="*/ 34 h 749"/>
                <a:gd name="T30" fmla="*/ 406 w 486"/>
                <a:gd name="T31" fmla="*/ 99 h 749"/>
                <a:gd name="T32" fmla="*/ 419 w 486"/>
                <a:gd name="T33" fmla="*/ 88 h 749"/>
                <a:gd name="T34" fmla="*/ 399 w 486"/>
                <a:gd name="T35" fmla="*/ 4 h 749"/>
                <a:gd name="T36" fmla="*/ 261 w 486"/>
                <a:gd name="T37" fmla="*/ 372 h 749"/>
                <a:gd name="T38" fmla="*/ 237 w 486"/>
                <a:gd name="T39" fmla="*/ 488 h 749"/>
                <a:gd name="T40" fmla="*/ 214 w 486"/>
                <a:gd name="T41" fmla="*/ 498 h 749"/>
                <a:gd name="T42" fmla="*/ 204 w 486"/>
                <a:gd name="T43" fmla="*/ 346 h 749"/>
                <a:gd name="T44" fmla="*/ 69 w 486"/>
                <a:gd name="T45" fmla="*/ 480 h 749"/>
                <a:gd name="T46" fmla="*/ 50 w 486"/>
                <a:gd name="T47" fmla="*/ 732 h 749"/>
                <a:gd name="T48" fmla="*/ 209 w 486"/>
                <a:gd name="T49" fmla="*/ 519 h 749"/>
                <a:gd name="T50" fmla="*/ 233 w 486"/>
                <a:gd name="T51" fmla="*/ 511 h 749"/>
                <a:gd name="T52" fmla="*/ 241 w 486"/>
                <a:gd name="T53" fmla="*/ 702 h 749"/>
                <a:gd name="T54" fmla="*/ 306 w 486"/>
                <a:gd name="T55" fmla="*/ 613 h 749"/>
                <a:gd name="T56" fmla="*/ 326 w 486"/>
                <a:gd name="T57" fmla="*/ 683 h 749"/>
                <a:gd name="T58" fmla="*/ 381 w 486"/>
                <a:gd name="T59" fmla="*/ 619 h 749"/>
                <a:gd name="T60" fmla="*/ 393 w 486"/>
                <a:gd name="T61" fmla="*/ 672 h 749"/>
                <a:gd name="T62" fmla="*/ 486 w 486"/>
                <a:gd name="T63" fmla="*/ 499 h 749"/>
                <a:gd name="T64" fmla="*/ 474 w 486"/>
                <a:gd name="T65" fmla="*/ 499 h 749"/>
                <a:gd name="T66" fmla="*/ 107 w 486"/>
                <a:gd name="T67" fmla="*/ 650 h 749"/>
                <a:gd name="T68" fmla="*/ 140 w 486"/>
                <a:gd name="T69" fmla="*/ 458 h 749"/>
                <a:gd name="T70" fmla="*/ 193 w 486"/>
                <a:gd name="T71" fmla="*/ 517 h 749"/>
                <a:gd name="T72" fmla="*/ 107 w 486"/>
                <a:gd name="T73" fmla="*/ 650 h 749"/>
                <a:gd name="T74" fmla="*/ 199 w 486"/>
                <a:gd name="T75" fmla="*/ 497 h 749"/>
                <a:gd name="T76" fmla="*/ 158 w 486"/>
                <a:gd name="T77" fmla="*/ 442 h 749"/>
                <a:gd name="T78" fmla="*/ 205 w 486"/>
                <a:gd name="T79" fmla="*/ 379 h 749"/>
                <a:gd name="T80" fmla="*/ 199 w 486"/>
                <a:gd name="T81" fmla="*/ 497 h 749"/>
                <a:gd name="T82" fmla="*/ 391 w 486"/>
                <a:gd name="T83" fmla="*/ 557 h 749"/>
                <a:gd name="T84" fmla="*/ 360 w 486"/>
                <a:gd name="T85" fmla="*/ 609 h 749"/>
                <a:gd name="T86" fmla="*/ 362 w 486"/>
                <a:gd name="T87" fmla="*/ 534 h 749"/>
                <a:gd name="T88" fmla="*/ 406 w 486"/>
                <a:gd name="T89" fmla="*/ 406 h 749"/>
                <a:gd name="T90" fmla="*/ 439 w 486"/>
                <a:gd name="T91" fmla="*/ 380 h 749"/>
                <a:gd name="T92" fmla="*/ 391 w 486"/>
                <a:gd name="T93" fmla="*/ 557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86" h="749">
                  <a:moveTo>
                    <a:pt x="474" y="499"/>
                  </a:moveTo>
                  <a:cubicBezTo>
                    <a:pt x="454" y="571"/>
                    <a:pt x="432" y="603"/>
                    <a:pt x="427" y="603"/>
                  </a:cubicBezTo>
                  <a:cubicBezTo>
                    <a:pt x="424" y="604"/>
                    <a:pt x="422" y="596"/>
                    <a:pt x="424" y="584"/>
                  </a:cubicBezTo>
                  <a:cubicBezTo>
                    <a:pt x="440" y="517"/>
                    <a:pt x="470" y="387"/>
                    <a:pt x="477" y="340"/>
                  </a:cubicBezTo>
                  <a:lnTo>
                    <a:pt x="450" y="342"/>
                  </a:lnTo>
                  <a:cubicBezTo>
                    <a:pt x="449" y="346"/>
                    <a:pt x="447" y="356"/>
                    <a:pt x="445" y="359"/>
                  </a:cubicBezTo>
                  <a:cubicBezTo>
                    <a:pt x="412" y="272"/>
                    <a:pt x="351" y="433"/>
                    <a:pt x="333" y="488"/>
                  </a:cubicBezTo>
                  <a:cubicBezTo>
                    <a:pt x="316" y="536"/>
                    <a:pt x="290" y="639"/>
                    <a:pt x="269" y="633"/>
                  </a:cubicBezTo>
                  <a:cubicBezTo>
                    <a:pt x="260" y="630"/>
                    <a:pt x="268" y="560"/>
                    <a:pt x="284" y="469"/>
                  </a:cubicBezTo>
                  <a:cubicBezTo>
                    <a:pt x="337" y="408"/>
                    <a:pt x="379" y="305"/>
                    <a:pt x="395" y="245"/>
                  </a:cubicBezTo>
                  <a:cubicBezTo>
                    <a:pt x="400" y="227"/>
                    <a:pt x="404" y="209"/>
                    <a:pt x="407" y="191"/>
                  </a:cubicBezTo>
                  <a:cubicBezTo>
                    <a:pt x="403" y="194"/>
                    <a:pt x="397" y="197"/>
                    <a:pt x="392" y="198"/>
                  </a:cubicBezTo>
                  <a:cubicBezTo>
                    <a:pt x="389" y="214"/>
                    <a:pt x="385" y="229"/>
                    <a:pt x="382" y="242"/>
                  </a:cubicBezTo>
                  <a:cubicBezTo>
                    <a:pt x="369" y="287"/>
                    <a:pt x="333" y="374"/>
                    <a:pt x="290" y="434"/>
                  </a:cubicBezTo>
                  <a:cubicBezTo>
                    <a:pt x="323" y="256"/>
                    <a:pt x="380" y="24"/>
                    <a:pt x="402" y="34"/>
                  </a:cubicBezTo>
                  <a:cubicBezTo>
                    <a:pt x="408" y="37"/>
                    <a:pt x="409" y="64"/>
                    <a:pt x="406" y="99"/>
                  </a:cubicBezTo>
                  <a:cubicBezTo>
                    <a:pt x="410" y="97"/>
                    <a:pt x="415" y="93"/>
                    <a:pt x="419" y="88"/>
                  </a:cubicBezTo>
                  <a:cubicBezTo>
                    <a:pt x="420" y="38"/>
                    <a:pt x="417" y="5"/>
                    <a:pt x="399" y="4"/>
                  </a:cubicBezTo>
                  <a:cubicBezTo>
                    <a:pt x="363" y="0"/>
                    <a:pt x="301" y="188"/>
                    <a:pt x="261" y="372"/>
                  </a:cubicBezTo>
                  <a:cubicBezTo>
                    <a:pt x="253" y="413"/>
                    <a:pt x="244" y="451"/>
                    <a:pt x="237" y="488"/>
                  </a:cubicBezTo>
                  <a:cubicBezTo>
                    <a:pt x="229" y="493"/>
                    <a:pt x="222" y="496"/>
                    <a:pt x="214" y="498"/>
                  </a:cubicBezTo>
                  <a:cubicBezTo>
                    <a:pt x="226" y="446"/>
                    <a:pt x="238" y="361"/>
                    <a:pt x="204" y="346"/>
                  </a:cubicBezTo>
                  <a:cubicBezTo>
                    <a:pt x="151" y="323"/>
                    <a:pt x="90" y="430"/>
                    <a:pt x="69" y="480"/>
                  </a:cubicBezTo>
                  <a:cubicBezTo>
                    <a:pt x="0" y="639"/>
                    <a:pt x="9" y="724"/>
                    <a:pt x="50" y="732"/>
                  </a:cubicBezTo>
                  <a:cubicBezTo>
                    <a:pt x="129" y="749"/>
                    <a:pt x="189" y="590"/>
                    <a:pt x="209" y="519"/>
                  </a:cubicBezTo>
                  <a:cubicBezTo>
                    <a:pt x="217" y="517"/>
                    <a:pt x="225" y="515"/>
                    <a:pt x="233" y="511"/>
                  </a:cubicBezTo>
                  <a:cubicBezTo>
                    <a:pt x="214" y="613"/>
                    <a:pt x="207" y="690"/>
                    <a:pt x="241" y="702"/>
                  </a:cubicBezTo>
                  <a:cubicBezTo>
                    <a:pt x="266" y="711"/>
                    <a:pt x="293" y="648"/>
                    <a:pt x="306" y="613"/>
                  </a:cubicBezTo>
                  <a:cubicBezTo>
                    <a:pt x="303" y="663"/>
                    <a:pt x="314" y="678"/>
                    <a:pt x="326" y="683"/>
                  </a:cubicBezTo>
                  <a:cubicBezTo>
                    <a:pt x="343" y="692"/>
                    <a:pt x="372" y="643"/>
                    <a:pt x="381" y="619"/>
                  </a:cubicBezTo>
                  <a:cubicBezTo>
                    <a:pt x="379" y="639"/>
                    <a:pt x="382" y="668"/>
                    <a:pt x="393" y="672"/>
                  </a:cubicBezTo>
                  <a:cubicBezTo>
                    <a:pt x="424" y="685"/>
                    <a:pt x="472" y="559"/>
                    <a:pt x="486" y="499"/>
                  </a:cubicBezTo>
                  <a:lnTo>
                    <a:pt x="474" y="499"/>
                  </a:lnTo>
                  <a:close/>
                  <a:moveTo>
                    <a:pt x="107" y="650"/>
                  </a:moveTo>
                  <a:cubicBezTo>
                    <a:pt x="82" y="645"/>
                    <a:pt x="81" y="568"/>
                    <a:pt x="140" y="458"/>
                  </a:cubicBezTo>
                  <a:cubicBezTo>
                    <a:pt x="148" y="481"/>
                    <a:pt x="168" y="514"/>
                    <a:pt x="193" y="517"/>
                  </a:cubicBezTo>
                  <a:cubicBezTo>
                    <a:pt x="177" y="578"/>
                    <a:pt x="132" y="655"/>
                    <a:pt x="107" y="650"/>
                  </a:cubicBezTo>
                  <a:close/>
                  <a:moveTo>
                    <a:pt x="199" y="497"/>
                  </a:moveTo>
                  <a:cubicBezTo>
                    <a:pt x="172" y="495"/>
                    <a:pt x="160" y="456"/>
                    <a:pt x="158" y="442"/>
                  </a:cubicBezTo>
                  <a:cubicBezTo>
                    <a:pt x="151" y="402"/>
                    <a:pt x="188" y="366"/>
                    <a:pt x="205" y="379"/>
                  </a:cubicBezTo>
                  <a:cubicBezTo>
                    <a:pt x="224" y="392"/>
                    <a:pt x="209" y="460"/>
                    <a:pt x="199" y="497"/>
                  </a:cubicBezTo>
                  <a:close/>
                  <a:moveTo>
                    <a:pt x="391" y="557"/>
                  </a:moveTo>
                  <a:cubicBezTo>
                    <a:pt x="382" y="580"/>
                    <a:pt x="371" y="613"/>
                    <a:pt x="360" y="609"/>
                  </a:cubicBezTo>
                  <a:cubicBezTo>
                    <a:pt x="352" y="607"/>
                    <a:pt x="356" y="573"/>
                    <a:pt x="362" y="534"/>
                  </a:cubicBezTo>
                  <a:cubicBezTo>
                    <a:pt x="367" y="503"/>
                    <a:pt x="387" y="448"/>
                    <a:pt x="406" y="406"/>
                  </a:cubicBezTo>
                  <a:cubicBezTo>
                    <a:pt x="425" y="362"/>
                    <a:pt x="436" y="362"/>
                    <a:pt x="439" y="380"/>
                  </a:cubicBezTo>
                  <a:cubicBezTo>
                    <a:pt x="439" y="380"/>
                    <a:pt x="404" y="520"/>
                    <a:pt x="391" y="557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6">
              <a:extLst>
                <a:ext uri="{FF2B5EF4-FFF2-40B4-BE49-F238E27FC236}">
                  <a16:creationId xmlns:a16="http://schemas.microsoft.com/office/drawing/2014/main" id="{34958033-C1C8-451E-BDBB-49A9D6637B9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811" y="1888"/>
              <a:ext cx="265" cy="323"/>
            </a:xfrm>
            <a:custGeom>
              <a:avLst/>
              <a:gdLst>
                <a:gd name="T0" fmla="*/ 320 w 651"/>
                <a:gd name="T1" fmla="*/ 345 h 795"/>
                <a:gd name="T2" fmla="*/ 181 w 651"/>
                <a:gd name="T3" fmla="*/ 605 h 795"/>
                <a:gd name="T4" fmla="*/ 266 w 651"/>
                <a:gd name="T5" fmla="*/ 519 h 795"/>
                <a:gd name="T6" fmla="*/ 344 w 651"/>
                <a:gd name="T7" fmla="*/ 387 h 795"/>
                <a:gd name="T8" fmla="*/ 318 w 651"/>
                <a:gd name="T9" fmla="*/ 571 h 795"/>
                <a:gd name="T10" fmla="*/ 179 w 651"/>
                <a:gd name="T11" fmla="*/ 700 h 795"/>
                <a:gd name="T12" fmla="*/ 123 w 651"/>
                <a:gd name="T13" fmla="*/ 602 h 795"/>
                <a:gd name="T14" fmla="*/ 304 w 651"/>
                <a:gd name="T15" fmla="*/ 156 h 795"/>
                <a:gd name="T16" fmla="*/ 446 w 651"/>
                <a:gd name="T17" fmla="*/ 38 h 795"/>
                <a:gd name="T18" fmla="*/ 476 w 651"/>
                <a:gd name="T19" fmla="*/ 48 h 795"/>
                <a:gd name="T20" fmla="*/ 396 w 651"/>
                <a:gd name="T21" fmla="*/ 291 h 795"/>
                <a:gd name="T22" fmla="*/ 491 w 651"/>
                <a:gd name="T23" fmla="*/ 193 h 795"/>
                <a:gd name="T24" fmla="*/ 501 w 651"/>
                <a:gd name="T25" fmla="*/ 67 h 795"/>
                <a:gd name="T26" fmla="*/ 512 w 651"/>
                <a:gd name="T27" fmla="*/ 65 h 795"/>
                <a:gd name="T28" fmla="*/ 629 w 651"/>
                <a:gd name="T29" fmla="*/ 168 h 795"/>
                <a:gd name="T30" fmla="*/ 651 w 651"/>
                <a:gd name="T31" fmla="*/ 104 h 795"/>
                <a:gd name="T32" fmla="*/ 507 w 651"/>
                <a:gd name="T33" fmla="*/ 37 h 795"/>
                <a:gd name="T34" fmla="*/ 491 w 651"/>
                <a:gd name="T35" fmla="*/ 42 h 795"/>
                <a:gd name="T36" fmla="*/ 424 w 651"/>
                <a:gd name="T37" fmla="*/ 2 h 795"/>
                <a:gd name="T38" fmla="*/ 255 w 651"/>
                <a:gd name="T39" fmla="*/ 94 h 795"/>
                <a:gd name="T40" fmla="*/ 26 w 651"/>
                <a:gd name="T41" fmla="*/ 512 h 795"/>
                <a:gd name="T42" fmla="*/ 92 w 651"/>
                <a:gd name="T43" fmla="*/ 757 h 795"/>
                <a:gd name="T44" fmla="*/ 290 w 651"/>
                <a:gd name="T45" fmla="*/ 663 h 795"/>
                <a:gd name="T46" fmla="*/ 338 w 651"/>
                <a:gd name="T47" fmla="*/ 581 h 795"/>
                <a:gd name="T48" fmla="*/ 375 w 651"/>
                <a:gd name="T49" fmla="*/ 461 h 795"/>
                <a:gd name="T50" fmla="*/ 320 w 651"/>
                <a:gd name="T51" fmla="*/ 345 h 795"/>
                <a:gd name="T52" fmla="*/ 486 w 651"/>
                <a:gd name="T53" fmla="*/ 71 h 795"/>
                <a:gd name="T54" fmla="*/ 476 w 651"/>
                <a:gd name="T55" fmla="*/ 183 h 795"/>
                <a:gd name="T56" fmla="*/ 406 w 651"/>
                <a:gd name="T57" fmla="*/ 269 h 795"/>
                <a:gd name="T58" fmla="*/ 486 w 651"/>
                <a:gd name="T59" fmla="*/ 71 h 7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651" h="795">
                  <a:moveTo>
                    <a:pt x="320" y="345"/>
                  </a:moveTo>
                  <a:cubicBezTo>
                    <a:pt x="256" y="355"/>
                    <a:pt x="192" y="445"/>
                    <a:pt x="181" y="605"/>
                  </a:cubicBezTo>
                  <a:cubicBezTo>
                    <a:pt x="206" y="570"/>
                    <a:pt x="230" y="539"/>
                    <a:pt x="266" y="519"/>
                  </a:cubicBezTo>
                  <a:cubicBezTo>
                    <a:pt x="266" y="471"/>
                    <a:pt x="307" y="375"/>
                    <a:pt x="344" y="387"/>
                  </a:cubicBezTo>
                  <a:cubicBezTo>
                    <a:pt x="378" y="398"/>
                    <a:pt x="350" y="511"/>
                    <a:pt x="318" y="571"/>
                  </a:cubicBezTo>
                  <a:cubicBezTo>
                    <a:pt x="291" y="624"/>
                    <a:pt x="234" y="711"/>
                    <a:pt x="179" y="700"/>
                  </a:cubicBezTo>
                  <a:cubicBezTo>
                    <a:pt x="141" y="691"/>
                    <a:pt x="122" y="643"/>
                    <a:pt x="123" y="602"/>
                  </a:cubicBezTo>
                  <a:cubicBezTo>
                    <a:pt x="128" y="412"/>
                    <a:pt x="261" y="217"/>
                    <a:pt x="304" y="156"/>
                  </a:cubicBezTo>
                  <a:cubicBezTo>
                    <a:pt x="346" y="96"/>
                    <a:pt x="407" y="44"/>
                    <a:pt x="446" y="38"/>
                  </a:cubicBezTo>
                  <a:cubicBezTo>
                    <a:pt x="460" y="35"/>
                    <a:pt x="469" y="39"/>
                    <a:pt x="476" y="48"/>
                  </a:cubicBezTo>
                  <a:cubicBezTo>
                    <a:pt x="380" y="96"/>
                    <a:pt x="336" y="270"/>
                    <a:pt x="396" y="291"/>
                  </a:cubicBezTo>
                  <a:cubicBezTo>
                    <a:pt x="431" y="303"/>
                    <a:pt x="469" y="255"/>
                    <a:pt x="491" y="193"/>
                  </a:cubicBezTo>
                  <a:cubicBezTo>
                    <a:pt x="504" y="153"/>
                    <a:pt x="510" y="105"/>
                    <a:pt x="501" y="67"/>
                  </a:cubicBezTo>
                  <a:cubicBezTo>
                    <a:pt x="504" y="66"/>
                    <a:pt x="508" y="65"/>
                    <a:pt x="512" y="65"/>
                  </a:cubicBezTo>
                  <a:cubicBezTo>
                    <a:pt x="553" y="63"/>
                    <a:pt x="589" y="127"/>
                    <a:pt x="629" y="168"/>
                  </a:cubicBezTo>
                  <a:cubicBezTo>
                    <a:pt x="636" y="145"/>
                    <a:pt x="643" y="123"/>
                    <a:pt x="651" y="104"/>
                  </a:cubicBezTo>
                  <a:cubicBezTo>
                    <a:pt x="610" y="73"/>
                    <a:pt x="557" y="28"/>
                    <a:pt x="507" y="37"/>
                  </a:cubicBezTo>
                  <a:cubicBezTo>
                    <a:pt x="502" y="38"/>
                    <a:pt x="496" y="40"/>
                    <a:pt x="491" y="42"/>
                  </a:cubicBezTo>
                  <a:cubicBezTo>
                    <a:pt x="478" y="19"/>
                    <a:pt x="457" y="4"/>
                    <a:pt x="424" y="2"/>
                  </a:cubicBezTo>
                  <a:cubicBezTo>
                    <a:pt x="389" y="0"/>
                    <a:pt x="314" y="31"/>
                    <a:pt x="255" y="94"/>
                  </a:cubicBezTo>
                  <a:cubicBezTo>
                    <a:pt x="116" y="243"/>
                    <a:pt x="55" y="393"/>
                    <a:pt x="26" y="512"/>
                  </a:cubicBezTo>
                  <a:cubicBezTo>
                    <a:pt x="0" y="615"/>
                    <a:pt x="23" y="721"/>
                    <a:pt x="92" y="757"/>
                  </a:cubicBezTo>
                  <a:cubicBezTo>
                    <a:pt x="165" y="795"/>
                    <a:pt x="242" y="727"/>
                    <a:pt x="290" y="663"/>
                  </a:cubicBezTo>
                  <a:cubicBezTo>
                    <a:pt x="310" y="636"/>
                    <a:pt x="325" y="606"/>
                    <a:pt x="338" y="581"/>
                  </a:cubicBezTo>
                  <a:cubicBezTo>
                    <a:pt x="350" y="557"/>
                    <a:pt x="368" y="508"/>
                    <a:pt x="375" y="461"/>
                  </a:cubicBezTo>
                  <a:cubicBezTo>
                    <a:pt x="385" y="396"/>
                    <a:pt x="370" y="338"/>
                    <a:pt x="320" y="345"/>
                  </a:cubicBezTo>
                  <a:close/>
                  <a:moveTo>
                    <a:pt x="486" y="71"/>
                  </a:moveTo>
                  <a:cubicBezTo>
                    <a:pt x="494" y="105"/>
                    <a:pt x="486" y="155"/>
                    <a:pt x="476" y="183"/>
                  </a:cubicBezTo>
                  <a:cubicBezTo>
                    <a:pt x="459" y="228"/>
                    <a:pt x="434" y="273"/>
                    <a:pt x="406" y="269"/>
                  </a:cubicBezTo>
                  <a:cubicBezTo>
                    <a:pt x="358" y="263"/>
                    <a:pt x="410" y="105"/>
                    <a:pt x="486" y="71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7">
              <a:extLst>
                <a:ext uri="{FF2B5EF4-FFF2-40B4-BE49-F238E27FC236}">
                  <a16:creationId xmlns:a16="http://schemas.microsoft.com/office/drawing/2014/main" id="{D5BFC0C8-F4E7-4F5E-A11C-529314E2010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093" y="1899"/>
              <a:ext cx="43" cy="73"/>
            </a:xfrm>
            <a:custGeom>
              <a:avLst/>
              <a:gdLst>
                <a:gd name="T0" fmla="*/ 0 w 108"/>
                <a:gd name="T1" fmla="*/ 176 h 181"/>
                <a:gd name="T2" fmla="*/ 108 w 108"/>
                <a:gd name="T3" fmla="*/ 0 h 181"/>
                <a:gd name="T4" fmla="*/ 19 w 108"/>
                <a:gd name="T5" fmla="*/ 107 h 181"/>
                <a:gd name="T6" fmla="*/ 0 w 108"/>
                <a:gd name="T7" fmla="*/ 176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8" h="181">
                  <a:moveTo>
                    <a:pt x="0" y="176"/>
                  </a:moveTo>
                  <a:cubicBezTo>
                    <a:pt x="87" y="181"/>
                    <a:pt x="101" y="52"/>
                    <a:pt x="108" y="0"/>
                  </a:cubicBezTo>
                  <a:cubicBezTo>
                    <a:pt x="89" y="66"/>
                    <a:pt x="60" y="106"/>
                    <a:pt x="19" y="107"/>
                  </a:cubicBezTo>
                  <a:cubicBezTo>
                    <a:pt x="13" y="127"/>
                    <a:pt x="7" y="150"/>
                    <a:pt x="0" y="176"/>
                  </a:cubicBez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8">
              <a:extLst>
                <a:ext uri="{FF2B5EF4-FFF2-40B4-BE49-F238E27FC236}">
                  <a16:creationId xmlns:a16="http://schemas.microsoft.com/office/drawing/2014/main" id="{7986D7CC-818A-4C3E-939B-1EF8A3AE7AB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136" y="2126"/>
              <a:ext cx="17" cy="32"/>
            </a:xfrm>
            <a:custGeom>
              <a:avLst/>
              <a:gdLst>
                <a:gd name="T0" fmla="*/ 22 w 42"/>
                <a:gd name="T1" fmla="*/ 74 h 77"/>
                <a:gd name="T2" fmla="*/ 0 w 42"/>
                <a:gd name="T3" fmla="*/ 45 h 77"/>
                <a:gd name="T4" fmla="*/ 21 w 42"/>
                <a:gd name="T5" fmla="*/ 3 h 77"/>
                <a:gd name="T6" fmla="*/ 41 w 42"/>
                <a:gd name="T7" fmla="*/ 32 h 77"/>
                <a:gd name="T8" fmla="*/ 22 w 42"/>
                <a:gd name="T9" fmla="*/ 74 h 77"/>
                <a:gd name="T10" fmla="*/ 22 w 42"/>
                <a:gd name="T11" fmla="*/ 10 h 77"/>
                <a:gd name="T12" fmla="*/ 7 w 42"/>
                <a:gd name="T13" fmla="*/ 43 h 77"/>
                <a:gd name="T14" fmla="*/ 22 w 42"/>
                <a:gd name="T15" fmla="*/ 67 h 77"/>
                <a:gd name="T16" fmla="*/ 22 w 42"/>
                <a:gd name="T17" fmla="*/ 67 h 77"/>
                <a:gd name="T18" fmla="*/ 37 w 42"/>
                <a:gd name="T19" fmla="*/ 34 h 77"/>
                <a:gd name="T20" fmla="*/ 22 w 42"/>
                <a:gd name="T21" fmla="*/ 10 h 77"/>
                <a:gd name="T22" fmla="*/ 18 w 42"/>
                <a:gd name="T23" fmla="*/ 59 h 77"/>
                <a:gd name="T24" fmla="*/ 13 w 42"/>
                <a:gd name="T25" fmla="*/ 61 h 77"/>
                <a:gd name="T26" fmla="*/ 13 w 42"/>
                <a:gd name="T27" fmla="*/ 21 h 77"/>
                <a:gd name="T28" fmla="*/ 22 w 42"/>
                <a:gd name="T29" fmla="*/ 19 h 77"/>
                <a:gd name="T30" fmla="*/ 31 w 42"/>
                <a:gd name="T31" fmla="*/ 28 h 77"/>
                <a:gd name="T32" fmla="*/ 26 w 42"/>
                <a:gd name="T33" fmla="*/ 40 h 77"/>
                <a:gd name="T34" fmla="*/ 32 w 42"/>
                <a:gd name="T35" fmla="*/ 55 h 77"/>
                <a:gd name="T36" fmla="*/ 26 w 42"/>
                <a:gd name="T37" fmla="*/ 57 h 77"/>
                <a:gd name="T38" fmla="*/ 21 w 42"/>
                <a:gd name="T39" fmla="*/ 42 h 77"/>
                <a:gd name="T40" fmla="*/ 18 w 42"/>
                <a:gd name="T41" fmla="*/ 43 h 77"/>
                <a:gd name="T42" fmla="*/ 18 w 42"/>
                <a:gd name="T43" fmla="*/ 59 h 77"/>
                <a:gd name="T44" fmla="*/ 22 w 42"/>
                <a:gd name="T45" fmla="*/ 35 h 77"/>
                <a:gd name="T46" fmla="*/ 26 w 42"/>
                <a:gd name="T47" fmla="*/ 29 h 77"/>
                <a:gd name="T48" fmla="*/ 22 w 42"/>
                <a:gd name="T49" fmla="*/ 26 h 77"/>
                <a:gd name="T50" fmla="*/ 18 w 42"/>
                <a:gd name="T51" fmla="*/ 27 h 77"/>
                <a:gd name="T52" fmla="*/ 18 w 42"/>
                <a:gd name="T53" fmla="*/ 36 h 77"/>
                <a:gd name="T54" fmla="*/ 22 w 42"/>
                <a:gd name="T55" fmla="*/ 3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2" h="77">
                  <a:moveTo>
                    <a:pt x="22" y="74"/>
                  </a:moveTo>
                  <a:cubicBezTo>
                    <a:pt x="11" y="77"/>
                    <a:pt x="1" y="68"/>
                    <a:pt x="0" y="45"/>
                  </a:cubicBezTo>
                  <a:cubicBezTo>
                    <a:pt x="0" y="22"/>
                    <a:pt x="10" y="6"/>
                    <a:pt x="21" y="3"/>
                  </a:cubicBezTo>
                  <a:cubicBezTo>
                    <a:pt x="33" y="0"/>
                    <a:pt x="41" y="9"/>
                    <a:pt x="41" y="32"/>
                  </a:cubicBezTo>
                  <a:cubicBezTo>
                    <a:pt x="42" y="56"/>
                    <a:pt x="33" y="71"/>
                    <a:pt x="22" y="74"/>
                  </a:cubicBezTo>
                  <a:close/>
                  <a:moveTo>
                    <a:pt x="22" y="10"/>
                  </a:moveTo>
                  <a:cubicBezTo>
                    <a:pt x="13" y="13"/>
                    <a:pt x="6" y="26"/>
                    <a:pt x="7" y="43"/>
                  </a:cubicBezTo>
                  <a:cubicBezTo>
                    <a:pt x="7" y="60"/>
                    <a:pt x="14" y="69"/>
                    <a:pt x="22" y="67"/>
                  </a:cubicBezTo>
                  <a:lnTo>
                    <a:pt x="22" y="67"/>
                  </a:lnTo>
                  <a:cubicBezTo>
                    <a:pt x="30" y="64"/>
                    <a:pt x="37" y="51"/>
                    <a:pt x="37" y="34"/>
                  </a:cubicBezTo>
                  <a:cubicBezTo>
                    <a:pt x="37" y="17"/>
                    <a:pt x="30" y="8"/>
                    <a:pt x="22" y="10"/>
                  </a:cubicBezTo>
                  <a:close/>
                  <a:moveTo>
                    <a:pt x="18" y="59"/>
                  </a:moveTo>
                  <a:lnTo>
                    <a:pt x="13" y="61"/>
                  </a:lnTo>
                  <a:lnTo>
                    <a:pt x="13" y="21"/>
                  </a:lnTo>
                  <a:lnTo>
                    <a:pt x="22" y="19"/>
                  </a:lnTo>
                  <a:cubicBezTo>
                    <a:pt x="28" y="17"/>
                    <a:pt x="31" y="19"/>
                    <a:pt x="31" y="28"/>
                  </a:cubicBezTo>
                  <a:cubicBezTo>
                    <a:pt x="31" y="35"/>
                    <a:pt x="29" y="39"/>
                    <a:pt x="26" y="40"/>
                  </a:cubicBezTo>
                  <a:lnTo>
                    <a:pt x="32" y="55"/>
                  </a:lnTo>
                  <a:lnTo>
                    <a:pt x="26" y="57"/>
                  </a:lnTo>
                  <a:lnTo>
                    <a:pt x="21" y="42"/>
                  </a:lnTo>
                  <a:lnTo>
                    <a:pt x="18" y="43"/>
                  </a:lnTo>
                  <a:lnTo>
                    <a:pt x="18" y="59"/>
                  </a:lnTo>
                  <a:close/>
                  <a:moveTo>
                    <a:pt x="22" y="35"/>
                  </a:moveTo>
                  <a:cubicBezTo>
                    <a:pt x="25" y="34"/>
                    <a:pt x="26" y="33"/>
                    <a:pt x="26" y="29"/>
                  </a:cubicBezTo>
                  <a:cubicBezTo>
                    <a:pt x="26" y="25"/>
                    <a:pt x="23" y="25"/>
                    <a:pt x="22" y="26"/>
                  </a:cubicBezTo>
                  <a:lnTo>
                    <a:pt x="18" y="27"/>
                  </a:lnTo>
                  <a:lnTo>
                    <a:pt x="18" y="36"/>
                  </a:lnTo>
                  <a:lnTo>
                    <a:pt x="22" y="35"/>
                  </a:lnTo>
                  <a:close/>
                </a:path>
              </a:pathLst>
            </a:custGeom>
            <a:solidFill>
              <a:srgbClr val="F4000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9998FAEB-2611-4CE7-A0E2-7EC2ECF9CB2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404813"/>
            <a:ext cx="5329237" cy="2723659"/>
          </a:xfrm>
        </p:spPr>
        <p:txBody>
          <a:bodyPr anchor="ctr"/>
          <a:lstStyle>
            <a:lvl1pPr marL="0" indent="0" algn="l">
              <a:buNone/>
              <a:defRPr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94CD27F6-BE55-4378-8A20-5F2628C70E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3128817"/>
            <a:ext cx="5329237" cy="407514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Title</a:t>
            </a:r>
          </a:p>
        </p:txBody>
      </p:sp>
      <p:pic>
        <p:nvPicPr>
          <p:cNvPr id="7197" name="Picture 29" descr="Analytic Edge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6179" y="6122410"/>
            <a:ext cx="1876425" cy="6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2DE1DC1-2651-41C9-8393-496E7A215A23}"/>
              </a:ext>
            </a:extLst>
          </p:cNvPr>
          <p:cNvGrpSpPr/>
          <p:nvPr userDrawn="1"/>
        </p:nvGrpSpPr>
        <p:grpSpPr>
          <a:xfrm>
            <a:off x="2546846" y="5973206"/>
            <a:ext cx="720080" cy="720080"/>
            <a:chOff x="2546846" y="5973206"/>
            <a:chExt cx="720080" cy="72008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C84CA0B-6411-4A57-B671-14A6A272AE38}"/>
                </a:ext>
              </a:extLst>
            </p:cNvPr>
            <p:cNvGrpSpPr/>
            <p:nvPr/>
          </p:nvGrpSpPr>
          <p:grpSpPr>
            <a:xfrm>
              <a:off x="2546846" y="5973206"/>
              <a:ext cx="720080" cy="720080"/>
              <a:chOff x="2701654" y="4496127"/>
              <a:chExt cx="720080" cy="72008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929EB35-808D-43E3-B84C-FF1CC547A253}"/>
                  </a:ext>
                </a:extLst>
              </p:cNvPr>
              <p:cNvSpPr/>
              <p:nvPr userDrawn="1"/>
            </p:nvSpPr>
            <p:spPr>
              <a:xfrm>
                <a:off x="2701654" y="4496127"/>
                <a:ext cx="720080" cy="720080"/>
              </a:xfrm>
              <a:prstGeom prst="ellipse">
                <a:avLst/>
              </a:prstGeom>
              <a:solidFill>
                <a:srgbClr val="E41E2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1CAF213-3FD9-41DD-9B59-76794018E8E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701999" y="4496472"/>
                <a:ext cx="719390" cy="719390"/>
              </a:xfrm>
              <a:prstGeom prst="rect">
                <a:avLst/>
              </a:prstGeom>
            </p:spPr>
          </p:pic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8C391BA-FBDD-4DE7-A13B-743F91F21516}"/>
                </a:ext>
              </a:extLst>
            </p:cNvPr>
            <p:cNvSpPr/>
            <p:nvPr/>
          </p:nvSpPr>
          <p:spPr>
            <a:xfrm>
              <a:off x="2702719" y="6238875"/>
              <a:ext cx="54769" cy="61913"/>
            </a:xfrm>
            <a:prstGeom prst="ellipse">
              <a:avLst/>
            </a:prstGeom>
            <a:solidFill>
              <a:srgbClr val="E41E2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437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3" Type="http://schemas.openxmlformats.org/officeDocument/2006/relationships/slideLayout" Target="../slideLayouts/slideLayout11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13.xml"/><Relationship Id="rId10" Type="http://schemas.openxmlformats.org/officeDocument/2006/relationships/oleObject" Target="../embeddings/oleObject5.bin"/><Relationship Id="rId4" Type="http://schemas.openxmlformats.org/officeDocument/2006/relationships/slideLayout" Target="../slideLayouts/slideLayout12.xml"/><Relationship Id="rId9" Type="http://schemas.openxmlformats.org/officeDocument/2006/relationships/tags" Target="../tags/tag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oleObject" Target="../embeddings/oleObject9.bin"/><Relationship Id="rId5" Type="http://schemas.openxmlformats.org/officeDocument/2006/relationships/slideLayout" Target="../slideLayouts/slideLayout19.xml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18.xml"/><Relationship Id="rId9" Type="http://schemas.openxmlformats.org/officeDocument/2006/relationships/tags" Target="../tags/tag1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slideLayout" Target="../slideLayouts/slideLayout24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26.xml"/><Relationship Id="rId10" Type="http://schemas.openxmlformats.org/officeDocument/2006/relationships/oleObject" Target="../embeddings/oleObject14.bin"/><Relationship Id="rId4" Type="http://schemas.openxmlformats.org/officeDocument/2006/relationships/slideLayout" Target="../slideLayouts/slideLayout25.xml"/><Relationship Id="rId9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04B3D12-7285-4442-A84F-C398CE3B5547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964668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04B3D12-7285-4442-A84F-C398CE3B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4A90047-E35C-48D8-8B36-07F05AC857C7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Volkswagen-Medium" pitchFamily="50" charset="0"/>
              <a:ea typeface="+mj-ea"/>
              <a:cs typeface="+mj-cs"/>
              <a:sym typeface="Volkswagen-Medium" pitchFamily="50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789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3" r:id="rId2"/>
    <p:sldLayoutId id="2147483662" r:id="rId3"/>
    <p:sldLayoutId id="2147483664" r:id="rId4"/>
    <p:sldLayoutId id="2147483668" r:id="rId5"/>
    <p:sldLayoutId id="2147483666" r:id="rId6"/>
    <p:sldLayoutId id="2147483671" r:id="rId7"/>
    <p:sldLayoutId id="2147483672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04B3D12-7285-4442-A84F-C398CE3B5547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0744584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04B3D12-7285-4442-A84F-C398CE3B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4A90047-E35C-48D8-8B36-07F05AC857C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Volkswagen-Medium" pitchFamily="50" charset="0"/>
              <a:ea typeface="+mj-ea"/>
              <a:cs typeface="+mj-cs"/>
              <a:sym typeface="Volkswagen-Medium" pitchFamily="50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295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04B3D12-7285-4442-A84F-C398CE3B5547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462392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04B3D12-7285-4442-A84F-C398CE3B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4A90047-E35C-48D8-8B36-07F05AC857C7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Volkswagen-Medium" pitchFamily="50" charset="0"/>
              <a:ea typeface="+mj-ea"/>
              <a:cs typeface="+mj-cs"/>
              <a:sym typeface="Volkswagen-Medium" pitchFamily="50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955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04B3D12-7285-4442-A84F-C398CE3B5547}"/>
              </a:ext>
            </a:extLst>
          </p:cNvPr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9153430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344" imgH="344" progId="TCLayout.ActiveDocument.1">
                  <p:embed/>
                </p:oleObj>
              </mc:Choice>
              <mc:Fallback>
                <p:oleObj name="think-cell Slide" r:id="rId10" imgW="344" imgH="34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04B3D12-7285-4442-A84F-C398CE3B55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A4A90047-E35C-48D8-8B36-07F05AC857C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0" i="0" baseline="0" dirty="0">
              <a:latin typeface="Bahnschrift" panose="020B0502040204020203" pitchFamily="34" charset="0"/>
              <a:ea typeface="+mj-ea"/>
              <a:cs typeface="+mj-cs"/>
              <a:sym typeface="Bahnschrift" panose="020B050204020402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798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Relationship Id="rId6" Type="http://schemas.openxmlformats.org/officeDocument/2006/relationships/chart" Target="../charts/char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5.xml"/><Relationship Id="rId6" Type="http://schemas.openxmlformats.org/officeDocument/2006/relationships/chart" Target="../charts/chart3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6.xml"/><Relationship Id="rId6" Type="http://schemas.openxmlformats.org/officeDocument/2006/relationships/chart" Target="../charts/chart4.xml"/><Relationship Id="rId5" Type="http://schemas.openxmlformats.org/officeDocument/2006/relationships/image" Target="../media/image15.jpeg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7.xml"/><Relationship Id="rId6" Type="http://schemas.openxmlformats.org/officeDocument/2006/relationships/chart" Target="../charts/chart5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9881DA-CB39-4F94-B1AD-6F50448F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WEBU MVA 2019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94AB14-3EE9-428F-9B89-816A41492F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TV Response curves</a:t>
            </a:r>
          </a:p>
        </p:txBody>
      </p:sp>
    </p:spTree>
    <p:extLst>
      <p:ext uri="{BB962C8B-B14F-4D97-AF65-F5344CB8AC3E}">
        <p14:creationId xmlns:p14="http://schemas.microsoft.com/office/powerpoint/2010/main" val="338743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4127BE-06D3-48D0-A403-B8EF65E4168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761672"/>
              <a:t>2</a:t>
            </a:fld>
            <a:endParaRPr 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048753" y="86470"/>
            <a:ext cx="10402934" cy="74398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What’s the “right” level of investment?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4119563" algn="l"/>
              </a:tabLst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Classified - Confidential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803412" y="1484784"/>
          <a:ext cx="10801200" cy="4653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487488" y="4977172"/>
            <a:ext cx="3240360" cy="615545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lIns="121912" tIns="60956" rIns="121912" bIns="60956" rtlCol="0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Invest at least to here to maximize </a:t>
            </a:r>
            <a:r>
              <a:rPr lang="en-US" sz="1600" b="1" u="sng" dirty="0">
                <a:solidFill>
                  <a:srgbClr val="00B050"/>
                </a:solidFill>
              </a:rPr>
              <a:t>Brand Contribution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2144" y="2168860"/>
            <a:ext cx="2484276" cy="73865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lIns="121912" tIns="60956" rIns="121912" bIns="60956" rtlCol="0">
            <a:spAutoFit/>
          </a:bodyPr>
          <a:lstStyle/>
          <a:p>
            <a:pPr algn="r"/>
            <a:r>
              <a:rPr lang="en-US" sz="2000" b="1" dirty="0">
                <a:solidFill>
                  <a:srgbClr val="7030A0">
                    <a:lumMod val="75000"/>
                  </a:srgbClr>
                </a:solidFill>
              </a:rPr>
              <a:t>Invest here to maximize </a:t>
            </a:r>
            <a:r>
              <a:rPr lang="en-US" sz="2000" b="1" u="sng" dirty="0">
                <a:solidFill>
                  <a:srgbClr val="7030A0">
                    <a:lumMod val="75000"/>
                  </a:srgbClr>
                </a:solidFill>
              </a:rPr>
              <a:t>Volume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12424" y="3573016"/>
            <a:ext cx="1728192" cy="861766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21912" tIns="60956" rIns="121912" bIns="60956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Avoid investing here, </a:t>
            </a:r>
            <a:r>
              <a:rPr lang="en-US" sz="1600" b="1" u="sng" dirty="0">
                <a:solidFill>
                  <a:srgbClr val="FF0000"/>
                </a:solidFill>
              </a:rPr>
              <a:t>Negative ROI</a:t>
            </a:r>
          </a:p>
        </p:txBody>
      </p:sp>
      <p:sp>
        <p:nvSpPr>
          <p:cNvPr id="15" name="Text Placeholder 4"/>
          <p:cNvSpPr txBox="1">
            <a:spLocks/>
          </p:cNvSpPr>
          <p:nvPr/>
        </p:nvSpPr>
        <p:spPr>
          <a:xfrm>
            <a:off x="659396" y="980728"/>
            <a:ext cx="8604956" cy="324036"/>
          </a:xfrm>
          <a:prstGeom prst="rect">
            <a:avLst/>
          </a:prstGeom>
        </p:spPr>
        <p:txBody>
          <a:bodyPr/>
          <a:lstStyle>
            <a:lvl1pPr marL="457178" indent="-457178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0" indent="-380981" algn="l" defTabSz="12191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5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dirty="0">
                <a:solidFill>
                  <a:prstClr val="black"/>
                </a:solidFill>
              </a:rPr>
              <a:t>CONCEPTUAL Volume and Profit Response to Media</a:t>
            </a:r>
          </a:p>
        </p:txBody>
      </p:sp>
      <p:sp>
        <p:nvSpPr>
          <p:cNvPr id="16" name="Isosceles Triangle 15"/>
          <p:cNvSpPr/>
          <p:nvPr/>
        </p:nvSpPr>
        <p:spPr>
          <a:xfrm flipV="1">
            <a:off x="4439816" y="1700808"/>
            <a:ext cx="245788" cy="192025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1867" dirty="0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69134" y="1350329"/>
            <a:ext cx="1097400" cy="410425"/>
          </a:xfrm>
          <a:prstGeom prst="rect">
            <a:avLst/>
          </a:prstGeom>
          <a:noFill/>
        </p:spPr>
        <p:txBody>
          <a:bodyPr wrap="none" lIns="121912" tIns="60956" rIns="121912" bIns="60956" rtlCol="0">
            <a:spAutoFit/>
          </a:bodyPr>
          <a:lstStyle/>
          <a:p>
            <a:r>
              <a:rPr lang="en-US" sz="1867" dirty="0">
                <a:solidFill>
                  <a:prstClr val="black"/>
                </a:solidFill>
              </a:rPr>
              <a:t>Max BC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547828" y="1844824"/>
            <a:ext cx="0" cy="428447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804412" y="1844824"/>
            <a:ext cx="0" cy="327660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27948" y="4473116"/>
            <a:ext cx="2005677" cy="64633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Investment </a:t>
            </a:r>
            <a:endParaRPr lang="en-US" dirty="0">
              <a:solidFill>
                <a:prstClr val="black"/>
              </a:solidFill>
              <a:sym typeface="Wingdings" panose="05000000000000000000" pitchFamily="2" charset="2"/>
            </a:endParaRPr>
          </a:p>
          <a:p>
            <a:pPr marL="285750" indent="-285750" algn="ctr">
              <a:buFont typeface="Wingdings" panose="05000000000000000000" pitchFamily="2" charset="2"/>
              <a:buChar char="ß"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Low to high 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99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62210C4-6426-40BC-A4E9-02891BDFC3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62210C4-6426-40BC-A4E9-02891BDFC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22847-0923-4B33-B763-37E1F12F5D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olkswagen-Medium" pitchFamily="50" charset="0"/>
              </a:rPr>
              <a:t>There is margin to increase profitability by increasing GRPs in Coca-Cola Masterbrand (Coca Cola Regular &amp; Coca Cola Zero) campaigns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C854-FDD0-44AB-B4B4-FD664B236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1400" b="1" dirty="0">
                <a:latin typeface="Volkswagen-Medium" pitchFamily="50" charset="0"/>
              </a:rPr>
              <a:t>2019</a:t>
            </a:r>
            <a:r>
              <a:rPr lang="en-US" dirty="0">
                <a:latin typeface="Volkswagen-Medium" pitchFamily="50" charset="0"/>
              </a:rPr>
              <a:t>. GRPs and incremental profit (‘000 EUR)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A5BB3-D7AD-41B5-AEAB-1875AE414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4" y="1368477"/>
            <a:ext cx="1080000" cy="606823"/>
          </a:xfrm>
          <a:prstGeom prst="rect">
            <a:avLst/>
          </a:prstGeom>
        </p:spPr>
      </p:pic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CA7DEA1F-76F2-41DD-9605-D50E2827F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08370"/>
              </p:ext>
            </p:extLst>
          </p:nvPr>
        </p:nvGraphicFramePr>
        <p:xfrm>
          <a:off x="1508212" y="1495728"/>
          <a:ext cx="10083789" cy="2961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E7A9A234-B55F-477C-8BB5-B9B20238D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068781"/>
              </p:ext>
            </p:extLst>
          </p:nvPr>
        </p:nvGraphicFramePr>
        <p:xfrm>
          <a:off x="2074751" y="4480482"/>
          <a:ext cx="8042498" cy="2018082"/>
        </p:xfrm>
        <a:graphic>
          <a:graphicData uri="http://schemas.openxmlformats.org/drawingml/2006/table">
            <a:tbl>
              <a:tblPr/>
              <a:tblGrid>
                <a:gridCol w="1549856">
                  <a:extLst>
                    <a:ext uri="{9D8B030D-6E8A-4147-A177-3AD203B41FA5}">
                      <a16:colId xmlns:a16="http://schemas.microsoft.com/office/drawing/2014/main" val="3539388804"/>
                    </a:ext>
                  </a:extLst>
                </a:gridCol>
                <a:gridCol w="1549856">
                  <a:extLst>
                    <a:ext uri="{9D8B030D-6E8A-4147-A177-3AD203B41FA5}">
                      <a16:colId xmlns:a16="http://schemas.microsoft.com/office/drawing/2014/main" val="3647669171"/>
                    </a:ext>
                  </a:extLst>
                </a:gridCol>
                <a:gridCol w="1549856">
                  <a:extLst>
                    <a:ext uri="{9D8B030D-6E8A-4147-A177-3AD203B41FA5}">
                      <a16:colId xmlns:a16="http://schemas.microsoft.com/office/drawing/2014/main" val="4244360857"/>
                    </a:ext>
                  </a:extLst>
                </a:gridCol>
                <a:gridCol w="1696465">
                  <a:extLst>
                    <a:ext uri="{9D8B030D-6E8A-4147-A177-3AD203B41FA5}">
                      <a16:colId xmlns:a16="http://schemas.microsoft.com/office/drawing/2014/main" val="561895431"/>
                    </a:ext>
                  </a:extLst>
                </a:gridCol>
                <a:gridCol w="1696465">
                  <a:extLst>
                    <a:ext uri="{9D8B030D-6E8A-4147-A177-3AD203B41FA5}">
                      <a16:colId xmlns:a16="http://schemas.microsoft.com/office/drawing/2014/main" val="3682977752"/>
                    </a:ext>
                  </a:extLst>
                </a:gridCol>
              </a:tblGrid>
              <a:tr h="183462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Master Brand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Coca-Cola Light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1E2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Fanta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Sprite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57878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Current </a:t>
                      </a:r>
                      <a:r>
                        <a:rPr lang="en-US" sz="10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Grps</a:t>
                      </a:r>
                      <a:endParaRPr lang="en-US" sz="1000" b="1" i="0" u="none" strike="noStrike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3,627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850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894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833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004268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Weeks Aired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69984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Avg. Weekly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93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61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81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93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07406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Optimal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12,000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733602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Opt. Weekly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308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00832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Uplift UC/GRP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1,520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55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189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41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913022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SYS GP/UC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2.69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2.74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1.79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1.58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015344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Cost/GRP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1.1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1.5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1.6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78162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ROI (ST)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3.59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0.10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0.22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0.12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2722"/>
                  </a:ext>
                </a:extLst>
              </a:tr>
              <a:tr h="18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ROI (ST+LT)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5.63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0.14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0.32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0.08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02013"/>
                  </a:ext>
                </a:extLst>
              </a:tr>
            </a:tbl>
          </a:graphicData>
        </a:graphic>
      </p:graphicFrame>
      <p:grpSp>
        <p:nvGrpSpPr>
          <p:cNvPr id="18" name="Group 37">
            <a:extLst>
              <a:ext uri="{FF2B5EF4-FFF2-40B4-BE49-F238E27FC236}">
                <a16:creationId xmlns:a16="http://schemas.microsoft.com/office/drawing/2014/main" id="{6881E267-C29C-4071-AD94-66812B90AFF3}"/>
              </a:ext>
            </a:extLst>
          </p:cNvPr>
          <p:cNvGrpSpPr/>
          <p:nvPr/>
        </p:nvGrpSpPr>
        <p:grpSpPr>
          <a:xfrm>
            <a:off x="10286419" y="4243887"/>
            <a:ext cx="1305582" cy="473190"/>
            <a:chOff x="1645643" y="1428385"/>
            <a:chExt cx="1305582" cy="473190"/>
          </a:xfrm>
        </p:grpSpPr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5CC006BA-B7CD-4A32-8832-8B1445AF4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493749"/>
              <a:ext cx="102119" cy="102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20" name="Oval 39">
              <a:extLst>
                <a:ext uri="{FF2B5EF4-FFF2-40B4-BE49-F238E27FC236}">
                  <a16:creationId xmlns:a16="http://schemas.microsoft.com/office/drawing/2014/main" id="{170B5849-3636-4116-87D9-4C88BBFDC8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720718"/>
              <a:ext cx="102119" cy="102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D94E44C6-4CE8-4592-A35F-E36DF74283FD}"/>
                </a:ext>
              </a:extLst>
            </p:cNvPr>
            <p:cNvSpPr txBox="1"/>
            <p:nvPr/>
          </p:nvSpPr>
          <p:spPr>
            <a:xfrm>
              <a:off x="1738893" y="1428385"/>
              <a:ext cx="1212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Current GRPS</a:t>
              </a:r>
            </a:p>
          </p:txBody>
        </p:sp>
        <p:sp>
          <p:nvSpPr>
            <p:cNvPr id="22" name="TextBox 41">
              <a:extLst>
                <a:ext uri="{FF2B5EF4-FFF2-40B4-BE49-F238E27FC236}">
                  <a16:creationId xmlns:a16="http://schemas.microsoft.com/office/drawing/2014/main" id="{F814F404-9D5F-4FD5-BF54-C179C49B4F33}"/>
                </a:ext>
              </a:extLst>
            </p:cNvPr>
            <p:cNvSpPr txBox="1"/>
            <p:nvPr/>
          </p:nvSpPr>
          <p:spPr>
            <a:xfrm>
              <a:off x="1738892" y="1655354"/>
              <a:ext cx="1212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Optimal GRPS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8253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62210C4-6426-40BC-A4E9-02891BDFC3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62210C4-6426-40BC-A4E9-02891BDFC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22847-0923-4B33-B763-37E1F12F5D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Volkswagen-Medium" pitchFamily="50" charset="0"/>
              </a:rPr>
              <a:t>Coke Masterbrand is close to optimal level for increase in profitability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C854-FDD0-44AB-B4B4-FD664B236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>
                <a:latin typeface="Volkswagen-Medium" pitchFamily="50" charset="0"/>
              </a:rPr>
              <a:t>GRPs and incremental profit (‘000 GBP)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2A5BB3-D7AD-41B5-AEAB-1875AE414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4" y="1368477"/>
            <a:ext cx="1080000" cy="606823"/>
          </a:xfrm>
          <a:prstGeom prst="rect">
            <a:avLst/>
          </a:prstGeom>
        </p:spPr>
      </p:pic>
      <p:grpSp>
        <p:nvGrpSpPr>
          <p:cNvPr id="20" name="Group 37">
            <a:extLst>
              <a:ext uri="{FF2B5EF4-FFF2-40B4-BE49-F238E27FC236}">
                <a16:creationId xmlns:a16="http://schemas.microsoft.com/office/drawing/2014/main" id="{E61D0FD7-1214-4894-A9A1-587258D71D18}"/>
              </a:ext>
            </a:extLst>
          </p:cNvPr>
          <p:cNvGrpSpPr/>
          <p:nvPr/>
        </p:nvGrpSpPr>
        <p:grpSpPr>
          <a:xfrm>
            <a:off x="9378205" y="4143565"/>
            <a:ext cx="1305582" cy="473190"/>
            <a:chOff x="1645643" y="1428385"/>
            <a:chExt cx="1305582" cy="473190"/>
          </a:xfrm>
        </p:grpSpPr>
        <p:sp>
          <p:nvSpPr>
            <p:cNvPr id="21" name="Oval 38">
              <a:extLst>
                <a:ext uri="{FF2B5EF4-FFF2-40B4-BE49-F238E27FC236}">
                  <a16:creationId xmlns:a16="http://schemas.microsoft.com/office/drawing/2014/main" id="{F117C3F2-F563-440D-8847-0DDEA4445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493749"/>
              <a:ext cx="102119" cy="102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22" name="Oval 39">
              <a:extLst>
                <a:ext uri="{FF2B5EF4-FFF2-40B4-BE49-F238E27FC236}">
                  <a16:creationId xmlns:a16="http://schemas.microsoft.com/office/drawing/2014/main" id="{98EAB39F-18D1-4E56-9D87-3B9EDBEA46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720718"/>
              <a:ext cx="102119" cy="102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23" name="TextBox 40">
              <a:extLst>
                <a:ext uri="{FF2B5EF4-FFF2-40B4-BE49-F238E27FC236}">
                  <a16:creationId xmlns:a16="http://schemas.microsoft.com/office/drawing/2014/main" id="{E8215977-F66F-431F-8CA8-CCACEF679979}"/>
                </a:ext>
              </a:extLst>
            </p:cNvPr>
            <p:cNvSpPr txBox="1"/>
            <p:nvPr/>
          </p:nvSpPr>
          <p:spPr>
            <a:xfrm>
              <a:off x="1738893" y="1428385"/>
              <a:ext cx="1212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Current GRPS</a:t>
              </a:r>
            </a:p>
          </p:txBody>
        </p:sp>
        <p:sp>
          <p:nvSpPr>
            <p:cNvPr id="24" name="TextBox 41">
              <a:extLst>
                <a:ext uri="{FF2B5EF4-FFF2-40B4-BE49-F238E27FC236}">
                  <a16:creationId xmlns:a16="http://schemas.microsoft.com/office/drawing/2014/main" id="{D42E56FB-5EA5-4DB4-AC38-0BDF571371FA}"/>
                </a:ext>
              </a:extLst>
            </p:cNvPr>
            <p:cNvSpPr txBox="1"/>
            <p:nvPr/>
          </p:nvSpPr>
          <p:spPr>
            <a:xfrm>
              <a:off x="1738892" y="1655354"/>
              <a:ext cx="1212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Optimal GRPS</a:t>
              </a:r>
            </a:p>
          </p:txBody>
        </p:sp>
      </p:grpSp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4EC021CE-6E14-4B0F-9592-630A3D04C9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8330201"/>
              </p:ext>
            </p:extLst>
          </p:nvPr>
        </p:nvGraphicFramePr>
        <p:xfrm>
          <a:off x="1508213" y="1495729"/>
          <a:ext cx="9267737" cy="284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D52D569-A7AE-4C80-B5F6-8F3AAA59A62E}"/>
              </a:ext>
            </a:extLst>
          </p:cNvPr>
          <p:cNvSpPr txBox="1"/>
          <p:nvPr/>
        </p:nvSpPr>
        <p:spPr>
          <a:xfrm>
            <a:off x="5387954" y="126876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Volkswagen-Medium"/>
                <a:ea typeface="+mn-ea"/>
                <a:cs typeface="+mn-cs"/>
              </a:rPr>
              <a:t>Profit Curves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D575EAA6-D14D-4B8D-958B-E72CF10BA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59109"/>
              </p:ext>
            </p:extLst>
          </p:nvPr>
        </p:nvGraphicFramePr>
        <p:xfrm>
          <a:off x="3404383" y="4370533"/>
          <a:ext cx="4615668" cy="2344090"/>
        </p:xfrm>
        <a:graphic>
          <a:graphicData uri="http://schemas.openxmlformats.org/drawingml/2006/table">
            <a:tbl>
              <a:tblPr/>
              <a:tblGrid>
                <a:gridCol w="1447284">
                  <a:extLst>
                    <a:ext uri="{9D8B030D-6E8A-4147-A177-3AD203B41FA5}">
                      <a16:colId xmlns:a16="http://schemas.microsoft.com/office/drawing/2014/main" val="3539388804"/>
                    </a:ext>
                  </a:extLst>
                </a:gridCol>
                <a:gridCol w="1584192">
                  <a:extLst>
                    <a:ext uri="{9D8B030D-6E8A-4147-A177-3AD203B41FA5}">
                      <a16:colId xmlns:a16="http://schemas.microsoft.com/office/drawing/2014/main" val="561895431"/>
                    </a:ext>
                  </a:extLst>
                </a:gridCol>
                <a:gridCol w="1584192">
                  <a:extLst>
                    <a:ext uri="{9D8B030D-6E8A-4147-A177-3AD203B41FA5}">
                      <a16:colId xmlns:a16="http://schemas.microsoft.com/office/drawing/2014/main" val="3682977752"/>
                    </a:ext>
                  </a:extLst>
                </a:gridCol>
              </a:tblGrid>
              <a:tr h="28098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</a:rPr>
                        <a:t>Coca-Cola MB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</a:rPr>
                        <a:t>Diet Coke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57878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Current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2,477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1,100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004268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Avg. Weekly </a:t>
                      </a: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Grps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75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65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69984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Weeks Aired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07406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Optimal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2,200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733602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Opt. Weekly </a:t>
                      </a:r>
                      <a:r>
                        <a:rPr 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Grps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67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00832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Uplift UC/GRP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1,368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678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913022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SYS GP/UC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2.24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2.43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015344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Cost/ ‘000 GRP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3.82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3.51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78162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ROI (ST)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$ 0.76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$ 0.47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2722"/>
                  </a:ext>
                </a:extLst>
              </a:tr>
              <a:tr h="206311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</a:rPr>
                        <a:t>ROI (ST+LT)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$ 1.19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</a:rPr>
                        <a:t>$ 0.80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0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441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62210C4-6426-40BC-A4E9-02891BDFC3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62210C4-6426-40BC-A4E9-02891BDFC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22847-0923-4B33-B763-37E1F12F5D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There is margin to increase TV profitability in Coca-Cola MB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C854-FDD0-44AB-B4B4-FD664B236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GRPs and incremental profit (‘000 EUR)</a:t>
            </a:r>
          </a:p>
        </p:txBody>
      </p:sp>
      <p:pic>
        <p:nvPicPr>
          <p:cNvPr id="15" name="Picture 14" descr="Image result for masterbrand logo coca-cola">
            <a:extLst>
              <a:ext uri="{FF2B5EF4-FFF2-40B4-BE49-F238E27FC236}">
                <a16:creationId xmlns:a16="http://schemas.microsoft.com/office/drawing/2014/main" id="{A10B5F2C-C4D5-493C-BFFE-758E47C43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57" y="1471349"/>
            <a:ext cx="97391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37">
            <a:extLst>
              <a:ext uri="{FF2B5EF4-FFF2-40B4-BE49-F238E27FC236}">
                <a16:creationId xmlns:a16="http://schemas.microsoft.com/office/drawing/2014/main" id="{F277094E-6607-4EE8-9515-43B7FF735D77}"/>
              </a:ext>
            </a:extLst>
          </p:cNvPr>
          <p:cNvGrpSpPr/>
          <p:nvPr/>
        </p:nvGrpSpPr>
        <p:grpSpPr>
          <a:xfrm>
            <a:off x="9378205" y="4143565"/>
            <a:ext cx="1305582" cy="473190"/>
            <a:chOff x="1645643" y="1428385"/>
            <a:chExt cx="1305582" cy="473190"/>
          </a:xfrm>
        </p:grpSpPr>
        <p:sp>
          <p:nvSpPr>
            <p:cNvPr id="18" name="Oval 38">
              <a:extLst>
                <a:ext uri="{FF2B5EF4-FFF2-40B4-BE49-F238E27FC236}">
                  <a16:creationId xmlns:a16="http://schemas.microsoft.com/office/drawing/2014/main" id="{A84D4D67-FE6E-41BB-B5DA-291957886D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493749"/>
              <a:ext cx="102119" cy="102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19" name="Oval 39">
              <a:extLst>
                <a:ext uri="{FF2B5EF4-FFF2-40B4-BE49-F238E27FC236}">
                  <a16:creationId xmlns:a16="http://schemas.microsoft.com/office/drawing/2014/main" id="{92DC1E80-CFE4-4454-A00E-9D3A355C3B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720718"/>
              <a:ext cx="102119" cy="102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20" name="TextBox 40">
              <a:extLst>
                <a:ext uri="{FF2B5EF4-FFF2-40B4-BE49-F238E27FC236}">
                  <a16:creationId xmlns:a16="http://schemas.microsoft.com/office/drawing/2014/main" id="{4E4EC14C-CADD-4A64-BBB7-CDB08E8B99C8}"/>
                </a:ext>
              </a:extLst>
            </p:cNvPr>
            <p:cNvSpPr txBox="1"/>
            <p:nvPr/>
          </p:nvSpPr>
          <p:spPr>
            <a:xfrm>
              <a:off x="1738893" y="1428385"/>
              <a:ext cx="1212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Current GRPS</a:t>
              </a:r>
            </a:p>
          </p:txBody>
        </p:sp>
        <p:sp>
          <p:nvSpPr>
            <p:cNvPr id="21" name="TextBox 41">
              <a:extLst>
                <a:ext uri="{FF2B5EF4-FFF2-40B4-BE49-F238E27FC236}">
                  <a16:creationId xmlns:a16="http://schemas.microsoft.com/office/drawing/2014/main" id="{9A500648-EC2E-47DA-BF8D-9D6CA3FDBB02}"/>
                </a:ext>
              </a:extLst>
            </p:cNvPr>
            <p:cNvSpPr txBox="1"/>
            <p:nvPr/>
          </p:nvSpPr>
          <p:spPr>
            <a:xfrm>
              <a:off x="1738892" y="1655354"/>
              <a:ext cx="1212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Optimal GRPS</a:t>
              </a:r>
            </a:p>
          </p:txBody>
        </p:sp>
      </p:grp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279A889D-7600-4E3A-A12F-3402BE5AED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712043"/>
              </p:ext>
            </p:extLst>
          </p:nvPr>
        </p:nvGraphicFramePr>
        <p:xfrm>
          <a:off x="1508213" y="1495729"/>
          <a:ext cx="9267737" cy="284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2B2B0E20-FC2A-48F5-9CA5-367F2FC87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073381"/>
              </p:ext>
            </p:extLst>
          </p:nvPr>
        </p:nvGraphicFramePr>
        <p:xfrm>
          <a:off x="3836505" y="4333462"/>
          <a:ext cx="4023360" cy="2292620"/>
        </p:xfrm>
        <a:graphic>
          <a:graphicData uri="http://schemas.openxmlformats.org/drawingml/2006/table">
            <a:tbl>
              <a:tblPr/>
              <a:tblGrid>
                <a:gridCol w="1557130">
                  <a:extLst>
                    <a:ext uri="{9D8B030D-6E8A-4147-A177-3AD203B41FA5}">
                      <a16:colId xmlns:a16="http://schemas.microsoft.com/office/drawing/2014/main" val="3539388804"/>
                    </a:ext>
                  </a:extLst>
                </a:gridCol>
                <a:gridCol w="2466230">
                  <a:extLst>
                    <a:ext uri="{9D8B030D-6E8A-4147-A177-3AD203B41FA5}">
                      <a16:colId xmlns:a16="http://schemas.microsoft.com/office/drawing/2014/main" val="561895431"/>
                    </a:ext>
                  </a:extLst>
                </a:gridCol>
              </a:tblGrid>
              <a:tr h="208420"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Volkswagen-Medium" pitchFamily="50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Coke TM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57878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Current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12,963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004268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Avg. Weekly </a:t>
                      </a:r>
                      <a:r>
                        <a:rPr 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Grps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259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569984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Weeks Aired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207406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Optimal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14,600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733602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Opt. Weekly </a:t>
                      </a:r>
                      <a:r>
                        <a:rPr 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Grps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292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8200832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Uplift UC/GRP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913022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SYS GP/UC 2018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6015344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Cost/000’ GRP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$ 1.37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78162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ROI (ST)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$ 1.91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2722"/>
                  </a:ext>
                </a:extLst>
              </a:tr>
              <a:tr h="20842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ROI (ST+LT)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$ 4.47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02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278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662210C4-6426-40BC-A4E9-02891BDFC3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662210C4-6426-40BC-A4E9-02891BDFC3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E22847-0923-4B33-B763-37E1F12F5D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anchor="ctr">
            <a:normAutofit/>
          </a:bodyPr>
          <a:lstStyle/>
          <a:p>
            <a:r>
              <a:rPr lang="en-US" sz="2400" dirty="0">
                <a:latin typeface="Volkswagen-Medium" pitchFamily="50" charset="0"/>
              </a:rPr>
              <a:t>There is margin to reduce Aquarius GRPs to achieve maximum profitability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1C854-FDD0-44AB-B4B4-FD664B2364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GRPs and incremental profit (‘000 EUR)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1444BA-A94B-4B36-A592-9D784B7079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02117"/>
              </p:ext>
            </p:extLst>
          </p:nvPr>
        </p:nvGraphicFramePr>
        <p:xfrm>
          <a:off x="1888432" y="4386469"/>
          <a:ext cx="7275442" cy="2266121"/>
        </p:xfrm>
        <a:graphic>
          <a:graphicData uri="http://schemas.openxmlformats.org/drawingml/2006/table">
            <a:tbl>
              <a:tblPr/>
              <a:tblGrid>
                <a:gridCol w="1742338">
                  <a:extLst>
                    <a:ext uri="{9D8B030D-6E8A-4147-A177-3AD203B41FA5}">
                      <a16:colId xmlns:a16="http://schemas.microsoft.com/office/drawing/2014/main" val="3539388804"/>
                    </a:ext>
                  </a:extLst>
                </a:gridCol>
                <a:gridCol w="1907155">
                  <a:extLst>
                    <a:ext uri="{9D8B030D-6E8A-4147-A177-3AD203B41FA5}">
                      <a16:colId xmlns:a16="http://schemas.microsoft.com/office/drawing/2014/main" val="561895431"/>
                    </a:ext>
                  </a:extLst>
                </a:gridCol>
                <a:gridCol w="1907155">
                  <a:extLst>
                    <a:ext uri="{9D8B030D-6E8A-4147-A177-3AD203B41FA5}">
                      <a16:colId xmlns:a16="http://schemas.microsoft.com/office/drawing/2014/main" val="1607133545"/>
                    </a:ext>
                  </a:extLst>
                </a:gridCol>
                <a:gridCol w="1718794">
                  <a:extLst>
                    <a:ext uri="{9D8B030D-6E8A-4147-A177-3AD203B41FA5}">
                      <a16:colId xmlns:a16="http://schemas.microsoft.com/office/drawing/2014/main" val="1187814474"/>
                    </a:ext>
                  </a:extLst>
                </a:gridCol>
              </a:tblGrid>
              <a:tr h="20601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T="0" marB="0" anchor="ctr">
                    <a:lnL>
                      <a:noFill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Fanta TM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Aquarius TM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Nestea TM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57878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Current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4,535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6,627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2,661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733602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Avg. Weekly </a:t>
                      </a:r>
                      <a:r>
                        <a:rPr 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Grps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239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288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222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060413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Weeks Aired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9816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Optimal Grps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4,800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8200832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Opt. Weekly </a:t>
                      </a:r>
                      <a:r>
                        <a:rPr lang="en-US" sz="10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Grps</a:t>
                      </a:r>
                      <a:endParaRPr lang="en-US" sz="1000" b="1" i="0" u="none" strike="noStrike" kern="1200" dirty="0">
                        <a:solidFill>
                          <a:schemeClr val="tx1"/>
                        </a:solidFill>
                        <a:effectLst/>
                        <a:latin typeface="Volkswagen-Medium" pitchFamily="50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209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494091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Uplift UC/GRP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266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147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97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6913022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SYS GP/UC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1.69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4.12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015344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Cost/000’ GRP 2019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1.00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3178162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ROI (ST)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$ 0.45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$ 0.52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$ 0.36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082722"/>
                  </a:ext>
                </a:extLst>
              </a:tr>
              <a:tr h="206011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en-US" sz="10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ROI (ST+LT)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D2D5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$ 0.90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$ 1.01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Volkswagen-Medium" pitchFamily="50" charset="0"/>
                          <a:ea typeface="+mn-ea"/>
                          <a:cs typeface="+mn-cs"/>
                        </a:rPr>
                        <a:t>$ 0.73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4002013"/>
                  </a:ext>
                </a:extLst>
              </a:tr>
            </a:tbl>
          </a:graphicData>
        </a:graphic>
      </p:graphicFrame>
      <p:grpSp>
        <p:nvGrpSpPr>
          <p:cNvPr id="10" name="Group 37">
            <a:extLst>
              <a:ext uri="{FF2B5EF4-FFF2-40B4-BE49-F238E27FC236}">
                <a16:creationId xmlns:a16="http://schemas.microsoft.com/office/drawing/2014/main" id="{6E7467D8-163F-4325-B599-AA08B28799D6}"/>
              </a:ext>
            </a:extLst>
          </p:cNvPr>
          <p:cNvGrpSpPr/>
          <p:nvPr/>
        </p:nvGrpSpPr>
        <p:grpSpPr>
          <a:xfrm>
            <a:off x="9378205" y="4143565"/>
            <a:ext cx="1305582" cy="473190"/>
            <a:chOff x="1645643" y="1428385"/>
            <a:chExt cx="1305582" cy="473190"/>
          </a:xfrm>
        </p:grpSpPr>
        <p:sp>
          <p:nvSpPr>
            <p:cNvPr id="11" name="Oval 38">
              <a:extLst>
                <a:ext uri="{FF2B5EF4-FFF2-40B4-BE49-F238E27FC236}">
                  <a16:creationId xmlns:a16="http://schemas.microsoft.com/office/drawing/2014/main" id="{102B58F4-43A3-4B92-835B-07AED41F8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493749"/>
              <a:ext cx="102119" cy="1021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12" name="Oval 39">
              <a:extLst>
                <a:ext uri="{FF2B5EF4-FFF2-40B4-BE49-F238E27FC236}">
                  <a16:creationId xmlns:a16="http://schemas.microsoft.com/office/drawing/2014/main" id="{97F3A339-38A8-4DDF-AA81-3AB1F2A097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45643" y="1720718"/>
              <a:ext cx="102119" cy="1021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olkswagen-Medium" pitchFamily="50" charset="0"/>
                <a:ea typeface="+mn-ea"/>
                <a:cs typeface="+mn-cs"/>
              </a:endParaRPr>
            </a:p>
          </p:txBody>
        </p:sp>
        <p:sp>
          <p:nvSpPr>
            <p:cNvPr id="13" name="TextBox 40">
              <a:extLst>
                <a:ext uri="{FF2B5EF4-FFF2-40B4-BE49-F238E27FC236}">
                  <a16:creationId xmlns:a16="http://schemas.microsoft.com/office/drawing/2014/main" id="{ED0429CB-2408-4888-B4A9-7B4F47FCB3D5}"/>
                </a:ext>
              </a:extLst>
            </p:cNvPr>
            <p:cNvSpPr txBox="1"/>
            <p:nvPr/>
          </p:nvSpPr>
          <p:spPr>
            <a:xfrm>
              <a:off x="1738893" y="1428385"/>
              <a:ext cx="12123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Current GRPS</a:t>
              </a:r>
            </a:p>
          </p:txBody>
        </p:sp>
        <p:sp>
          <p:nvSpPr>
            <p:cNvPr id="14" name="TextBox 41">
              <a:extLst>
                <a:ext uri="{FF2B5EF4-FFF2-40B4-BE49-F238E27FC236}">
                  <a16:creationId xmlns:a16="http://schemas.microsoft.com/office/drawing/2014/main" id="{EFF7D089-2BCE-49CA-8333-2E638F56C9FF}"/>
                </a:ext>
              </a:extLst>
            </p:cNvPr>
            <p:cNvSpPr txBox="1"/>
            <p:nvPr/>
          </p:nvSpPr>
          <p:spPr>
            <a:xfrm>
              <a:off x="1738892" y="1655354"/>
              <a:ext cx="121233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olkswagen-Medium" pitchFamily="50" charset="0"/>
                  <a:ea typeface="+mn-ea"/>
                  <a:cs typeface="+mn-cs"/>
                </a:rPr>
                <a:t>Optimal GRPS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9B32DFD1-3024-49B8-B17E-6F4F2F8BB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4" y="1368477"/>
            <a:ext cx="1080000" cy="606823"/>
          </a:xfrm>
          <a:prstGeom prst="rect">
            <a:avLst/>
          </a:prstGeom>
        </p:spPr>
      </p:pic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A31B57C7-4CAD-4DE7-9D9C-812F79BC41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6804376"/>
              </p:ext>
            </p:extLst>
          </p:nvPr>
        </p:nvGraphicFramePr>
        <p:xfrm>
          <a:off x="1508213" y="1495729"/>
          <a:ext cx="9267737" cy="2845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BD1C6BD-3080-4026-8BDA-9243685CC049}"/>
              </a:ext>
            </a:extLst>
          </p:cNvPr>
          <p:cNvSpPr txBox="1"/>
          <p:nvPr/>
        </p:nvSpPr>
        <p:spPr>
          <a:xfrm>
            <a:off x="5387954" y="1268760"/>
            <a:ext cx="141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Profit Curves</a:t>
            </a:r>
          </a:p>
        </p:txBody>
      </p:sp>
    </p:spTree>
    <p:extLst>
      <p:ext uri="{BB962C8B-B14F-4D97-AF65-F5344CB8AC3E}">
        <p14:creationId xmlns:p14="http://schemas.microsoft.com/office/powerpoint/2010/main" val="2635971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25192" y="858442"/>
          <a:ext cx="1190" cy="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25192" y="858442"/>
                        <a:ext cx="1190" cy="1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599881DA-CB39-4F94-B1AD-6F50448FDE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74650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4162&quot;&gt;&lt;version val=&quot;2713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4&quot;&gt;&lt;elem m_fUsage=&quot;2.12949000000000010502E+00&quot;&gt;&lt;m_msothmcolidx val=&quot;0&quot;/&gt;&lt;m_rgb r=&quot;FF&quot; g=&quot;00&quot; b=&quot;00&quot;/&gt;&lt;m_nBrightness tagver0=&quot;26206&quot; tagname0=&quot;m_nBrightnessUNRECOGNIZED&quot; val=&quot;0&quot;/&gt;&lt;/elem&gt;&lt;elem m_fUsage=&quot;1.00000000000000000000E+00&quot;&gt;&lt;m_msothmcolidx val=&quot;0&quot;/&gt;&lt;m_rgb r=&quot;F4&quot; g=&quot;74&quot; b=&quot;00&quot;/&gt;&lt;m_nBrightness tagver0=&quot;26206&quot; tagname0=&quot;m_nBrightnessUNRECOGNIZED&quot; val=&quot;0&quot;/&gt;&lt;/elem&gt;&lt;elem m_fUsage=&quot;9.00000000000000022204E-01&quot;&gt;&lt;m_msothmcolidx val=&quot;0&quot;/&gt;&lt;m_rgb r=&quot;15&quot; g=&quot;44&quot; b=&quot;FF&quot;/&gt;&lt;m_nBrightness tagver0=&quot;26206&quot; tagname0=&quot;m_nBrightnessUNRECOGNIZED&quot; val=&quot;0&quot;/&gt;&lt;/elem&gt;&lt;elem m_fUsage=&quot;6.56100000000000127542E-01&quot;&gt;&lt;m_msothmcolidx val=&quot;0&quot;/&gt;&lt;m_rgb r=&quot;00&quot; g=&quot;B0&quot; b=&quot;50&quot;/&gt;&lt;m_nBrightness tagver0=&quot;26206&quot; tagname0=&quot;m_nBrightnessUNRECOGNIZED&quot;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50Dr.NTRCzwmuy9xWcs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50Dr.NTRCzwmuy9xWcs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50Dr.NTRCzwmuy9xWc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50Dr.NTRCzwmuy9xWcs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VA">
  <a:themeElements>
    <a:clrScheme name="Coke_General">
      <a:dk1>
        <a:srgbClr val="424242"/>
      </a:dk1>
      <a:lt1>
        <a:srgbClr val="FFFFFF"/>
      </a:lt1>
      <a:dk2>
        <a:srgbClr val="E41E2B"/>
      </a:dk2>
      <a:lt2>
        <a:srgbClr val="FFFFFF"/>
      </a:lt2>
      <a:accent1>
        <a:srgbClr val="E41E2B"/>
      </a:accent1>
      <a:accent2>
        <a:srgbClr val="008396"/>
      </a:accent2>
      <a:accent3>
        <a:srgbClr val="E7C45D"/>
      </a:accent3>
      <a:accent4>
        <a:srgbClr val="30343F"/>
      </a:accent4>
      <a:accent5>
        <a:srgbClr val="84219F"/>
      </a:accent5>
      <a:accent6>
        <a:srgbClr val="898B49"/>
      </a:accent6>
      <a:hlink>
        <a:srgbClr val="002060"/>
      </a:hlink>
      <a:folHlink>
        <a:srgbClr val="7030A0"/>
      </a:folHlink>
    </a:clrScheme>
    <a:fontScheme name="VW-Med">
      <a:majorFont>
        <a:latin typeface="Volkswagen-Medium"/>
        <a:ea typeface=""/>
        <a:cs typeface=""/>
      </a:majorFont>
      <a:minorFont>
        <a:latin typeface="Volkswagen-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MVA">
  <a:themeElements>
    <a:clrScheme name="Coke_General">
      <a:dk1>
        <a:srgbClr val="424242"/>
      </a:dk1>
      <a:lt1>
        <a:srgbClr val="FFFFFF"/>
      </a:lt1>
      <a:dk2>
        <a:srgbClr val="E41E2B"/>
      </a:dk2>
      <a:lt2>
        <a:srgbClr val="FFFFFF"/>
      </a:lt2>
      <a:accent1>
        <a:srgbClr val="E41E2B"/>
      </a:accent1>
      <a:accent2>
        <a:srgbClr val="008396"/>
      </a:accent2>
      <a:accent3>
        <a:srgbClr val="E7C45D"/>
      </a:accent3>
      <a:accent4>
        <a:srgbClr val="30343F"/>
      </a:accent4>
      <a:accent5>
        <a:srgbClr val="84219F"/>
      </a:accent5>
      <a:accent6>
        <a:srgbClr val="898B49"/>
      </a:accent6>
      <a:hlink>
        <a:srgbClr val="002060"/>
      </a:hlink>
      <a:folHlink>
        <a:srgbClr val="7030A0"/>
      </a:folHlink>
    </a:clrScheme>
    <a:fontScheme name="VW-Med">
      <a:majorFont>
        <a:latin typeface="Volkswagen-Medium"/>
        <a:ea typeface=""/>
        <a:cs typeface=""/>
      </a:majorFont>
      <a:minorFont>
        <a:latin typeface="Volkswagen-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2_MVA">
  <a:themeElements>
    <a:clrScheme name="Coke_General">
      <a:dk1>
        <a:srgbClr val="424242"/>
      </a:dk1>
      <a:lt1>
        <a:srgbClr val="FFFFFF"/>
      </a:lt1>
      <a:dk2>
        <a:srgbClr val="E41E2B"/>
      </a:dk2>
      <a:lt2>
        <a:srgbClr val="FFFFFF"/>
      </a:lt2>
      <a:accent1>
        <a:srgbClr val="E41E2B"/>
      </a:accent1>
      <a:accent2>
        <a:srgbClr val="008396"/>
      </a:accent2>
      <a:accent3>
        <a:srgbClr val="E7C45D"/>
      </a:accent3>
      <a:accent4>
        <a:srgbClr val="30343F"/>
      </a:accent4>
      <a:accent5>
        <a:srgbClr val="84219F"/>
      </a:accent5>
      <a:accent6>
        <a:srgbClr val="898B49"/>
      </a:accent6>
      <a:hlink>
        <a:srgbClr val="002060"/>
      </a:hlink>
      <a:folHlink>
        <a:srgbClr val="7030A0"/>
      </a:folHlink>
    </a:clrScheme>
    <a:fontScheme name="Volkswagen-Medium">
      <a:majorFont>
        <a:latin typeface="Volkswagen-Medium"/>
        <a:ea typeface=""/>
        <a:cs typeface=""/>
      </a:majorFont>
      <a:minorFont>
        <a:latin typeface="Volkswagen-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4.xml><?xml version="1.0" encoding="utf-8"?>
<a:theme xmlns:a="http://schemas.openxmlformats.org/drawingml/2006/main" name="3_MVA">
  <a:themeElements>
    <a:clrScheme name="Coke_General">
      <a:dk1>
        <a:srgbClr val="424242"/>
      </a:dk1>
      <a:lt1>
        <a:srgbClr val="FFFFFF"/>
      </a:lt1>
      <a:dk2>
        <a:srgbClr val="E41E2B"/>
      </a:dk2>
      <a:lt2>
        <a:srgbClr val="FFFFFF"/>
      </a:lt2>
      <a:accent1>
        <a:srgbClr val="E41E2B"/>
      </a:accent1>
      <a:accent2>
        <a:srgbClr val="008396"/>
      </a:accent2>
      <a:accent3>
        <a:srgbClr val="E7C45D"/>
      </a:accent3>
      <a:accent4>
        <a:srgbClr val="30343F"/>
      </a:accent4>
      <a:accent5>
        <a:srgbClr val="84219F"/>
      </a:accent5>
      <a:accent6>
        <a:srgbClr val="898B49"/>
      </a:accent6>
      <a:hlink>
        <a:srgbClr val="002060"/>
      </a:hlink>
      <a:folHlink>
        <a:srgbClr val="7030A0"/>
      </a:folHlink>
    </a:clrScheme>
    <a:fontScheme name="VW-Med">
      <a:majorFont>
        <a:latin typeface="Volkswagen-Medium"/>
        <a:ea typeface=""/>
        <a:cs typeface=""/>
      </a:majorFont>
      <a:minorFont>
        <a:latin typeface="Volkswagen-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7852</TotalTime>
  <Words>775</Words>
  <Application>Microsoft Office PowerPoint</Application>
  <PresentationFormat>Widescreen</PresentationFormat>
  <Paragraphs>192</Paragraphs>
  <Slides>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Bahnschrift</vt:lpstr>
      <vt:lpstr>Calibri</vt:lpstr>
      <vt:lpstr>Helvetica</vt:lpstr>
      <vt:lpstr>Volkswagen-Medium</vt:lpstr>
      <vt:lpstr>Volkswagen-Medium (Body)</vt:lpstr>
      <vt:lpstr>Wingdings</vt:lpstr>
      <vt:lpstr>MVA</vt:lpstr>
      <vt:lpstr>1_MVA</vt:lpstr>
      <vt:lpstr>2_MVA</vt:lpstr>
      <vt:lpstr>3_MVA</vt:lpstr>
      <vt:lpstr>think-cell Slide</vt:lpstr>
      <vt:lpstr>PowerPoint Presentation</vt:lpstr>
      <vt:lpstr>What’s the “right” level of investment?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Work</dc:creator>
  <cp:lastModifiedBy>Sreya  Ghosh</cp:lastModifiedBy>
  <cp:revision>954</cp:revision>
  <dcterms:created xsi:type="dcterms:W3CDTF">2018-07-16T11:32:11Z</dcterms:created>
  <dcterms:modified xsi:type="dcterms:W3CDTF">2021-04-16T06:42:29Z</dcterms:modified>
</cp:coreProperties>
</file>