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03" r:id="rId5"/>
    <p:sldId id="428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0" r:id="rId14"/>
  </p:sldIdLst>
  <p:sldSz cx="12069763" cy="6858000"/>
  <p:notesSz cx="6805613" cy="9939338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136" userDrawn="1">
          <p15:clr>
            <a:srgbClr val="A4A3A4"/>
          </p15:clr>
        </p15:guide>
        <p15:guide id="15" pos="3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  <a:srgbClr val="FDCDC4"/>
    <a:srgbClr val="D6E3FF"/>
    <a:srgbClr val="000000"/>
    <a:srgbClr val="262626"/>
    <a:srgbClr val="FFFFFF"/>
    <a:srgbClr val="333333"/>
    <a:srgbClr val="E6304B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8" autoAdjust="0"/>
    <p:restoredTop sz="93922" autoAdjust="0"/>
  </p:normalViewPr>
  <p:slideViewPr>
    <p:cSldViewPr snapToGrid="0" showGuides="1">
      <p:cViewPr varScale="1">
        <p:scale>
          <a:sx n="65" d="100"/>
          <a:sy n="65" d="100"/>
        </p:scale>
        <p:origin x="1054" y="32"/>
      </p:cViewPr>
      <p:guideLst>
        <p:guide orient="horz" pos="4152"/>
        <p:guide orient="horz" pos="4020"/>
        <p:guide orient="horz" pos="2136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6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6018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482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-1749905"/>
            <a:ext cx="2197510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795143" y="248734"/>
            <a:ext cx="100787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795142" y="1460500"/>
            <a:ext cx="1051690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668A5-08B2-4E75-9944-BBC50E8D7C21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8" r:id="rId3"/>
    <p:sldLayoutId id="2147483837" r:id="rId4"/>
    <p:sldLayoutId id="2147483828" r:id="rId5"/>
    <p:sldLayoutId id="2147483833" r:id="rId6"/>
    <p:sldLayoutId id="2147483835" r:id="rId7"/>
    <p:sldLayoutId id="2147483836" r:id="rId8"/>
    <p:sldLayoutId id="2147483839" r:id="rId9"/>
    <p:sldLayoutId id="2147483840" r:id="rId10"/>
    <p:sldLayoutId id="2147483834" r:id="rId11"/>
    <p:sldLayoutId id="2147483832" r:id="rId12"/>
    <p:sldLayoutId id="2147483761" r:id="rId13"/>
    <p:sldLayoutId id="2147483762" r:id="rId14"/>
    <p:sldLayoutId id="2147483763" r:id="rId15"/>
    <p:sldLayoutId id="2147483764" r:id="rId16"/>
    <p:sldLayoutId id="2147483831" r:id="rId17"/>
    <p:sldLayoutId id="2147483765" r:id="rId18"/>
    <p:sldLayoutId id="2147483766" r:id="rId19"/>
    <p:sldLayoutId id="2147483767" r:id="rId20"/>
    <p:sldLayoutId id="2147483768" r:id="rId21"/>
    <p:sldLayoutId id="2147483773" r:id="rId22"/>
    <p:sldLayoutId id="2147483774" r:id="rId23"/>
    <p:sldLayoutId id="2147483775" r:id="rId24"/>
    <p:sldLayoutId id="214748377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308" userDrawn="1">
          <p15:clr>
            <a:srgbClr val="F26B43"/>
          </p15:clr>
        </p15:guide>
        <p15:guide id="28" orient="horz" pos="920" userDrawn="1">
          <p15:clr>
            <a:srgbClr val="F26B43"/>
          </p15:clr>
        </p15:guide>
        <p15:guide id="29" orient="horz" pos="656" userDrawn="1">
          <p15:clr>
            <a:srgbClr val="F26B43"/>
          </p15:clr>
        </p15:guide>
        <p15:guide id="33" orient="horz" pos="4143" userDrawn="1">
          <p15:clr>
            <a:srgbClr val="F26B43"/>
          </p15:clr>
        </p15:guide>
        <p15:guide id="35" pos="483" userDrawn="1">
          <p15:clr>
            <a:srgbClr val="F26B43"/>
          </p15:clr>
        </p15:guide>
        <p15:guide id="36" pos="3802" userDrawn="1">
          <p15:clr>
            <a:srgbClr val="F26B43"/>
          </p15:clr>
        </p15:guide>
        <p15:guide id="37" pos="3744" userDrawn="1">
          <p15:clr>
            <a:srgbClr val="F26B43"/>
          </p15:clr>
        </p15:guide>
        <p15:guide id="38" pos="3861" userDrawn="1">
          <p15:clr>
            <a:srgbClr val="F26B43"/>
          </p15:clr>
        </p15:guide>
        <p15:guide id="39" orient="horz" pos="3768" userDrawn="1">
          <p15:clr>
            <a:srgbClr val="F26B43"/>
          </p15:clr>
        </p15:guide>
        <p15:guide id="40" orient="horz" pos="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EEDB7F-ECE1-450C-9480-CB0971C1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Modelling Approach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0C5A519A-3654-4935-9C44-CDAF00CAE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11374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C75AA-9B3B-4719-ABC2-6321A8AA8B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08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EE35-5C83-419E-A694-0EC347CE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MMM SaaS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B384E-B5A3-4FF8-8A8A-2215C6B6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2EE0-2431-467D-9A7C-4DEBF035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2102A-C57E-4A1A-93A7-74A3666844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Demand Drivers Platform Modules and 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8A92DC-4679-48EC-B8B9-D4EE92CA387E}"/>
              </a:ext>
            </a:extLst>
          </p:cNvPr>
          <p:cNvSpPr/>
          <p:nvPr/>
        </p:nvSpPr>
        <p:spPr bwMode="ltGray">
          <a:xfrm>
            <a:off x="1558300" y="4740983"/>
            <a:ext cx="9258951" cy="366402"/>
          </a:xfrm>
          <a:prstGeom prst="rect">
            <a:avLst/>
          </a:prstGeom>
          <a:solidFill>
            <a:srgbClr val="AEDB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5256">
              <a:defRPr/>
            </a:pPr>
            <a:r>
              <a:rPr lang="en-IN" sz="1584">
                <a:solidFill>
                  <a:prstClr val="white"/>
                </a:solidFill>
                <a:latin typeface="Roboto"/>
              </a:rPr>
              <a:t>`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7BB573C-D787-4636-BE0E-9359A1116459}"/>
              </a:ext>
            </a:extLst>
          </p:cNvPr>
          <p:cNvSpPr/>
          <p:nvPr/>
        </p:nvSpPr>
        <p:spPr>
          <a:xfrm flipV="1">
            <a:off x="9544293" y="2458030"/>
            <a:ext cx="1989157" cy="2472015"/>
          </a:xfrm>
          <a:prstGeom prst="arc">
            <a:avLst>
              <a:gd name="adj1" fmla="val 14802750"/>
              <a:gd name="adj2" fmla="val 5472761"/>
            </a:avLst>
          </a:prstGeom>
          <a:ln w="38100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05256">
              <a:defRPr/>
            </a:pPr>
            <a:endParaRPr lang="en-IN" sz="1782">
              <a:solidFill>
                <a:srgbClr val="3A4E4E"/>
              </a:solidFill>
              <a:latin typeface="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4C44B0-9632-4172-88FF-8F20E5DFBC01}"/>
              </a:ext>
            </a:extLst>
          </p:cNvPr>
          <p:cNvSpPr/>
          <p:nvPr/>
        </p:nvSpPr>
        <p:spPr bwMode="ltGray">
          <a:xfrm>
            <a:off x="1558300" y="2299208"/>
            <a:ext cx="9258951" cy="366402"/>
          </a:xfrm>
          <a:prstGeom prst="rect">
            <a:avLst/>
          </a:prstGeom>
          <a:solidFill>
            <a:srgbClr val="AEDB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5256">
              <a:defRPr/>
            </a:pPr>
            <a:endParaRPr lang="en-IN" sz="1584">
              <a:solidFill>
                <a:prstClr val="white"/>
              </a:solidFill>
              <a:latin typeface="Roboto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C3C04FB3-1580-4A5C-A2F9-1E70A90600BD}"/>
              </a:ext>
            </a:extLst>
          </p:cNvPr>
          <p:cNvSpPr/>
          <p:nvPr/>
        </p:nvSpPr>
        <p:spPr>
          <a:xfrm flipH="1">
            <a:off x="680441" y="2458030"/>
            <a:ext cx="1989157" cy="2472015"/>
          </a:xfrm>
          <a:prstGeom prst="arc">
            <a:avLst>
              <a:gd name="adj1" fmla="val 14802750"/>
              <a:gd name="adj2" fmla="val 5472761"/>
            </a:avLst>
          </a:prstGeom>
          <a:ln w="381000"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05256">
              <a:defRPr/>
            </a:pPr>
            <a:endParaRPr lang="en-IN" sz="1782">
              <a:solidFill>
                <a:srgbClr val="3A4E4E"/>
              </a:solidFill>
              <a:latin typeface="Roboto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520B50F-E7E7-45B3-84A7-4E350843800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96" y="2048983"/>
            <a:ext cx="2164072" cy="13021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03C818D-81C5-4A7F-A3A7-38A8E2A661F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64" y="2002839"/>
            <a:ext cx="2297377" cy="13483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28483D-CF5D-4027-BF0E-167496F045E1}"/>
              </a:ext>
            </a:extLst>
          </p:cNvPr>
          <p:cNvSpPr/>
          <p:nvPr/>
        </p:nvSpPr>
        <p:spPr bwMode="ltGray">
          <a:xfrm>
            <a:off x="988712" y="5282810"/>
            <a:ext cx="9853132" cy="108186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5256">
              <a:defRPr/>
            </a:pPr>
            <a:endParaRPr lang="en-US" sz="1584">
              <a:solidFill>
                <a:prstClr val="white"/>
              </a:solidFill>
              <a:latin typeface="Roboto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B37A6E-F25A-496E-A449-AD5FBE5D71E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65" y="4123542"/>
            <a:ext cx="2506399" cy="14067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E0BC8F-F25C-4765-B78B-3D66F17D84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342" y="4123541"/>
            <a:ext cx="3235379" cy="14024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BFDA9E5-7B6D-49BF-8AE2-20ABFE23FC5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2" y="4123543"/>
            <a:ext cx="2506399" cy="14159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5BF29D8-0356-467A-9604-32347212191F}"/>
              </a:ext>
            </a:extLst>
          </p:cNvPr>
          <p:cNvSpPr txBox="1"/>
          <p:nvPr/>
        </p:nvSpPr>
        <p:spPr>
          <a:xfrm>
            <a:off x="1558302" y="3452371"/>
            <a:ext cx="2506399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314" defTabSz="905256">
              <a:defRPr/>
            </a:pPr>
            <a:r>
              <a:rPr lang="en-IN" sz="1188" b="1">
                <a:solidFill>
                  <a:srgbClr val="00ABDF"/>
                </a:solidFill>
                <a:latin typeface="Roboto"/>
              </a:rPr>
              <a:t>DATA 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C3DBB7-DDE3-4DFF-93A5-61207E529217}"/>
              </a:ext>
            </a:extLst>
          </p:cNvPr>
          <p:cNvSpPr txBox="1"/>
          <p:nvPr/>
        </p:nvSpPr>
        <p:spPr>
          <a:xfrm>
            <a:off x="1773737" y="3665420"/>
            <a:ext cx="3134384" cy="3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Bef>
                <a:spcPts val="99"/>
              </a:spcBef>
              <a:defRPr/>
            </a:pPr>
            <a:r>
              <a:rPr lang="en-IN" sz="990" spc="20">
                <a:solidFill>
                  <a:srgbClr val="1D2727"/>
                </a:solidFill>
                <a:latin typeface="Roboto"/>
                <a:cs typeface="Avenir Next Demi"/>
              </a:rPr>
              <a:t>Manual </a:t>
            </a:r>
            <a:r>
              <a:rPr lang="en-IN" sz="990" spc="15">
                <a:solidFill>
                  <a:srgbClr val="1D2727"/>
                </a:solidFill>
                <a:latin typeface="Roboto"/>
                <a:cs typeface="Avenir Next Demi"/>
              </a:rPr>
              <a:t>data load </a:t>
            </a:r>
            <a:r>
              <a:rPr lang="en-IN" sz="990">
                <a:solidFill>
                  <a:srgbClr val="1D2727"/>
                </a:solidFill>
                <a:latin typeface="Roboto"/>
                <a:cs typeface="Avenir Next Demi"/>
              </a:rPr>
              <a:t>&amp;</a:t>
            </a:r>
            <a:r>
              <a:rPr lang="en-IN" sz="990" spc="99">
                <a:solidFill>
                  <a:srgbClr val="1D2727"/>
                </a:solidFill>
                <a:latin typeface="Roboto"/>
                <a:cs typeface="Avenir Next Demi"/>
              </a:rPr>
              <a:t> </a:t>
            </a:r>
            <a:r>
              <a:rPr lang="en-IN" sz="990" spc="20">
                <a:solidFill>
                  <a:srgbClr val="1D2727"/>
                </a:solidFill>
                <a:latin typeface="Roboto"/>
                <a:cs typeface="Avenir Next Demi"/>
              </a:rPr>
              <a:t>alteration </a:t>
            </a:r>
            <a:r>
              <a:rPr lang="en-IN" sz="990" spc="15">
                <a:solidFill>
                  <a:srgbClr val="1D2727"/>
                </a:solidFill>
                <a:latin typeface="Roboto"/>
                <a:cs typeface="Avenir Next Demi"/>
              </a:rPr>
              <a:t>via UI. </a:t>
            </a:r>
            <a:r>
              <a:rPr lang="en-IN" sz="990" spc="20">
                <a:solidFill>
                  <a:srgbClr val="1D2727"/>
                </a:solidFill>
                <a:latin typeface="Roboto"/>
                <a:cs typeface="Avenir Next Demi"/>
              </a:rPr>
              <a:t>Supplements</a:t>
            </a:r>
            <a:r>
              <a:rPr lang="en-IN" sz="990" spc="64">
                <a:solidFill>
                  <a:srgbClr val="1D2727"/>
                </a:solidFill>
                <a:latin typeface="Roboto"/>
                <a:cs typeface="Avenir Next Demi"/>
              </a:rPr>
              <a:t> </a:t>
            </a:r>
            <a:r>
              <a:rPr lang="en-IN" sz="990" spc="20">
                <a:solidFill>
                  <a:srgbClr val="1D2727"/>
                </a:solidFill>
                <a:latin typeface="Roboto"/>
                <a:cs typeface="Avenir Next Demi"/>
              </a:rPr>
              <a:t>automated </a:t>
            </a:r>
            <a:r>
              <a:rPr lang="en-US" sz="990" spc="15">
                <a:solidFill>
                  <a:srgbClr val="1D2727"/>
                </a:solidFill>
                <a:latin typeface="Roboto"/>
                <a:cs typeface="Avenir Next Demi"/>
              </a:rPr>
              <a:t>ETL for </a:t>
            </a:r>
            <a:r>
              <a:rPr lang="en-US" sz="990" spc="20">
                <a:solidFill>
                  <a:srgbClr val="1D2727"/>
                </a:solidFill>
                <a:latin typeface="Roboto"/>
                <a:cs typeface="Avenir Next Demi"/>
              </a:rPr>
              <a:t>new/ad </a:t>
            </a:r>
            <a:r>
              <a:rPr lang="en-US" sz="990" spc="15">
                <a:solidFill>
                  <a:srgbClr val="1D2727"/>
                </a:solidFill>
                <a:latin typeface="Roboto"/>
                <a:cs typeface="Avenir Next Demi"/>
              </a:rPr>
              <a:t>hoc</a:t>
            </a:r>
            <a:r>
              <a:rPr lang="en-US" sz="990" spc="59">
                <a:solidFill>
                  <a:srgbClr val="1D2727"/>
                </a:solidFill>
                <a:latin typeface="Roboto"/>
                <a:cs typeface="Avenir Next Demi"/>
              </a:rPr>
              <a:t> </a:t>
            </a:r>
            <a:r>
              <a:rPr lang="en-US" sz="990" spc="20">
                <a:solidFill>
                  <a:srgbClr val="1D2727"/>
                </a:solidFill>
                <a:latin typeface="Roboto"/>
                <a:cs typeface="Avenir Next Demi"/>
              </a:rPr>
              <a:t>data</a:t>
            </a:r>
            <a:endParaRPr lang="en-IN" sz="990">
              <a:solidFill>
                <a:srgbClr val="1D2727"/>
              </a:solidFill>
              <a:latin typeface="Roboto"/>
              <a:cs typeface="Avenir Next Demi"/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E13D600-0E77-405A-A502-8BBD3AC53789}"/>
              </a:ext>
            </a:extLst>
          </p:cNvPr>
          <p:cNvSpPr/>
          <p:nvPr/>
        </p:nvSpPr>
        <p:spPr bwMode="ltGray">
          <a:xfrm rot="20419642">
            <a:off x="1162020" y="2295561"/>
            <a:ext cx="360503" cy="520312"/>
          </a:xfrm>
          <a:prstGeom prst="chevron">
            <a:avLst>
              <a:gd name="adj" fmla="val 761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5256">
              <a:defRPr/>
            </a:pPr>
            <a:endParaRPr lang="en-IN" sz="1584">
              <a:solidFill>
                <a:srgbClr val="3A4E4E"/>
              </a:solidFill>
              <a:latin typeface="Roboto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640F464-141D-4061-BBB5-F4D7B09F4BF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02" y="2046262"/>
            <a:ext cx="2506399" cy="13048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41688A48-58EE-46B1-9900-D9489B4F9FC2}"/>
              </a:ext>
            </a:extLst>
          </p:cNvPr>
          <p:cNvSpPr/>
          <p:nvPr/>
        </p:nvSpPr>
        <p:spPr bwMode="ltGray">
          <a:xfrm>
            <a:off x="4362782" y="2208592"/>
            <a:ext cx="360503" cy="520312"/>
          </a:xfrm>
          <a:prstGeom prst="chevron">
            <a:avLst>
              <a:gd name="adj" fmla="val 761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5256">
              <a:defRPr/>
            </a:pPr>
            <a:endParaRPr lang="en-IN" sz="1584">
              <a:solidFill>
                <a:srgbClr val="3A4E4E"/>
              </a:solidFill>
              <a:latin typeface="Roboto"/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87EB6674-EEED-44D2-B93E-F1260B645681}"/>
              </a:ext>
            </a:extLst>
          </p:cNvPr>
          <p:cNvSpPr/>
          <p:nvPr/>
        </p:nvSpPr>
        <p:spPr bwMode="ltGray">
          <a:xfrm>
            <a:off x="7742450" y="2208592"/>
            <a:ext cx="360503" cy="520312"/>
          </a:xfrm>
          <a:prstGeom prst="chevron">
            <a:avLst>
              <a:gd name="adj" fmla="val 761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5256">
              <a:defRPr/>
            </a:pPr>
            <a:endParaRPr lang="en-IN" sz="1584">
              <a:solidFill>
                <a:srgbClr val="3A4E4E"/>
              </a:solidFill>
              <a:latin typeface="Roboto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7FBEE901-6580-46E6-B5CA-DF213288DEE3}"/>
              </a:ext>
            </a:extLst>
          </p:cNvPr>
          <p:cNvSpPr/>
          <p:nvPr/>
        </p:nvSpPr>
        <p:spPr bwMode="ltGray">
          <a:xfrm rot="18779596" flipH="1" flipV="1">
            <a:off x="11025846" y="4364237"/>
            <a:ext cx="360503" cy="520312"/>
          </a:xfrm>
          <a:prstGeom prst="chevron">
            <a:avLst>
              <a:gd name="adj" fmla="val 761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5256">
              <a:defRPr/>
            </a:pPr>
            <a:endParaRPr lang="en-IN" sz="1584">
              <a:solidFill>
                <a:srgbClr val="3A4E4E"/>
              </a:solidFill>
              <a:latin typeface="Roboto"/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B786FD6F-91B7-4EF6-8FBF-AACE37652E2C}"/>
              </a:ext>
            </a:extLst>
          </p:cNvPr>
          <p:cNvSpPr/>
          <p:nvPr/>
        </p:nvSpPr>
        <p:spPr bwMode="ltGray">
          <a:xfrm flipH="1">
            <a:off x="4137433" y="4661286"/>
            <a:ext cx="360503" cy="520312"/>
          </a:xfrm>
          <a:prstGeom prst="chevron">
            <a:avLst>
              <a:gd name="adj" fmla="val 761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5256">
              <a:defRPr/>
            </a:pPr>
            <a:endParaRPr lang="en-IN" sz="1584">
              <a:solidFill>
                <a:srgbClr val="3A4E4E"/>
              </a:solidFill>
              <a:latin typeface="Roboto"/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C73664FD-BB91-4645-8A51-6FB4CD16CA99}"/>
              </a:ext>
            </a:extLst>
          </p:cNvPr>
          <p:cNvSpPr/>
          <p:nvPr/>
        </p:nvSpPr>
        <p:spPr bwMode="ltGray">
          <a:xfrm flipH="1">
            <a:off x="7933364" y="4661286"/>
            <a:ext cx="360503" cy="520312"/>
          </a:xfrm>
          <a:prstGeom prst="chevron">
            <a:avLst>
              <a:gd name="adj" fmla="val 76174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05256">
              <a:defRPr/>
            </a:pPr>
            <a:endParaRPr lang="en-IN" sz="1584">
              <a:solidFill>
                <a:srgbClr val="3A4E4E"/>
              </a:solidFill>
              <a:latin typeface="Roboto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5F48C6-9FFC-4698-BE1A-2DB0739F717C}"/>
              </a:ext>
            </a:extLst>
          </p:cNvPr>
          <p:cNvSpPr/>
          <p:nvPr/>
        </p:nvSpPr>
        <p:spPr bwMode="ltGray">
          <a:xfrm>
            <a:off x="1511850" y="3464566"/>
            <a:ext cx="249390" cy="24939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 b="1">
                <a:solidFill>
                  <a:prstClr val="white"/>
                </a:solidFill>
                <a:latin typeface="Roboto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CC487E-F051-4995-A77E-B775B92B6487}"/>
              </a:ext>
            </a:extLst>
          </p:cNvPr>
          <p:cNvSpPr txBox="1"/>
          <p:nvPr/>
        </p:nvSpPr>
        <p:spPr>
          <a:xfrm>
            <a:off x="5198243" y="3452371"/>
            <a:ext cx="2506399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314" defTabSz="905256">
              <a:defRPr/>
            </a:pPr>
            <a:r>
              <a:rPr lang="en-IN" sz="1188" b="1">
                <a:solidFill>
                  <a:srgbClr val="00ABDF"/>
                </a:solidFill>
                <a:latin typeface="Roboto"/>
              </a:rPr>
              <a:t>DATA REVIEW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6EC7AF-E615-48DE-AB32-88EBEA6A234D}"/>
              </a:ext>
            </a:extLst>
          </p:cNvPr>
          <p:cNvSpPr txBox="1"/>
          <p:nvPr/>
        </p:nvSpPr>
        <p:spPr>
          <a:xfrm>
            <a:off x="5413679" y="3653962"/>
            <a:ext cx="2634109" cy="3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Bef>
                <a:spcPts val="99"/>
              </a:spcBef>
              <a:defRPr/>
            </a:pPr>
            <a:r>
              <a:rPr lang="en-US" sz="990" spc="20">
                <a:solidFill>
                  <a:srgbClr val="1D2727"/>
                </a:solidFill>
                <a:latin typeface="Roboto"/>
              </a:rPr>
              <a:t>Assure complete &amp; correct  Modelling inputs with visual review tools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4800FC-83FE-4578-8E5A-160C4A7B8FA2}"/>
              </a:ext>
            </a:extLst>
          </p:cNvPr>
          <p:cNvSpPr/>
          <p:nvPr/>
        </p:nvSpPr>
        <p:spPr bwMode="ltGray">
          <a:xfrm>
            <a:off x="5151792" y="3464566"/>
            <a:ext cx="249390" cy="24939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 b="1">
                <a:solidFill>
                  <a:prstClr val="white"/>
                </a:solidFill>
                <a:latin typeface="Roboto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215272-907A-4F35-AB1F-31CDA09428E0}"/>
              </a:ext>
            </a:extLst>
          </p:cNvPr>
          <p:cNvSpPr txBox="1"/>
          <p:nvPr/>
        </p:nvSpPr>
        <p:spPr>
          <a:xfrm>
            <a:off x="8495832" y="3452371"/>
            <a:ext cx="2506399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314" defTabSz="905256">
              <a:defRPr/>
            </a:pPr>
            <a:r>
              <a:rPr lang="en-IN" sz="1188" b="1">
                <a:solidFill>
                  <a:srgbClr val="00ABDF"/>
                </a:solidFill>
                <a:latin typeface="Roboto"/>
              </a:rPr>
              <a:t>MODELLING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D8A7B8-200D-485E-A57F-2118A55F8492}"/>
              </a:ext>
            </a:extLst>
          </p:cNvPr>
          <p:cNvSpPr txBox="1"/>
          <p:nvPr/>
        </p:nvSpPr>
        <p:spPr>
          <a:xfrm>
            <a:off x="8711269" y="3653962"/>
            <a:ext cx="2248869" cy="3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Bef>
                <a:spcPts val="99"/>
              </a:spcBef>
              <a:defRPr/>
            </a:pPr>
            <a:r>
              <a:rPr lang="en-US" sz="990" spc="20">
                <a:solidFill>
                  <a:srgbClr val="1D2727"/>
                </a:solidFill>
                <a:latin typeface="Roboto"/>
              </a:rPr>
              <a:t>Build, test, save &amp; modify MMM models without writing code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2F25426-877E-4B5C-BB41-EDB4D61764EF}"/>
              </a:ext>
            </a:extLst>
          </p:cNvPr>
          <p:cNvSpPr/>
          <p:nvPr/>
        </p:nvSpPr>
        <p:spPr bwMode="ltGray">
          <a:xfrm>
            <a:off x="8449381" y="3464566"/>
            <a:ext cx="249390" cy="24939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 b="1">
                <a:solidFill>
                  <a:prstClr val="white"/>
                </a:solidFill>
                <a:latin typeface="Roboto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D147C9-F653-497A-97F4-F65599BE8CD5}"/>
              </a:ext>
            </a:extLst>
          </p:cNvPr>
          <p:cNvSpPr txBox="1"/>
          <p:nvPr/>
        </p:nvSpPr>
        <p:spPr>
          <a:xfrm>
            <a:off x="1558302" y="5654584"/>
            <a:ext cx="2506399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314" defTabSz="905256">
              <a:defRPr/>
            </a:pPr>
            <a:r>
              <a:rPr lang="en-IN" sz="1188" b="1">
                <a:solidFill>
                  <a:srgbClr val="00ABDF"/>
                </a:solidFill>
                <a:latin typeface="Roboto"/>
              </a:rPr>
              <a:t>PLANNING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723B1-20C1-418F-B705-3169240AD795}"/>
              </a:ext>
            </a:extLst>
          </p:cNvPr>
          <p:cNvSpPr txBox="1"/>
          <p:nvPr/>
        </p:nvSpPr>
        <p:spPr>
          <a:xfrm>
            <a:off x="1773738" y="5856174"/>
            <a:ext cx="2553104" cy="3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Bef>
                <a:spcPts val="99"/>
              </a:spcBef>
              <a:defRPr/>
            </a:pPr>
            <a:r>
              <a:rPr lang="en-US" sz="990" spc="20">
                <a:solidFill>
                  <a:srgbClr val="1D2727"/>
                </a:solidFill>
                <a:latin typeface="Roboto"/>
              </a:rPr>
              <a:t>Generate forecast, track forecast vs actuals over time, variance analysis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2838BC9-730D-42FA-B48D-BDD6AFB5C915}"/>
              </a:ext>
            </a:extLst>
          </p:cNvPr>
          <p:cNvSpPr/>
          <p:nvPr/>
        </p:nvSpPr>
        <p:spPr bwMode="ltGray">
          <a:xfrm>
            <a:off x="1511850" y="5666779"/>
            <a:ext cx="249390" cy="24939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 b="1">
                <a:solidFill>
                  <a:prstClr val="white"/>
                </a:solidFill>
                <a:latin typeface="Roboto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FF338D-8662-4F84-BC26-E31F981C1B19}"/>
              </a:ext>
            </a:extLst>
          </p:cNvPr>
          <p:cNvSpPr txBox="1"/>
          <p:nvPr/>
        </p:nvSpPr>
        <p:spPr>
          <a:xfrm>
            <a:off x="5198243" y="5654584"/>
            <a:ext cx="2506399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314" defTabSz="905256">
              <a:defRPr/>
            </a:pPr>
            <a:r>
              <a:rPr lang="en-IN" sz="1188" b="1">
                <a:solidFill>
                  <a:srgbClr val="00ABDF"/>
                </a:solidFill>
                <a:latin typeface="Roboto"/>
              </a:rPr>
              <a:t>SIMULATION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8FB3B8-80C9-450A-96F1-A4486AF7FAB2}"/>
              </a:ext>
            </a:extLst>
          </p:cNvPr>
          <p:cNvSpPr txBox="1"/>
          <p:nvPr/>
        </p:nvSpPr>
        <p:spPr>
          <a:xfrm>
            <a:off x="5413679" y="5856174"/>
            <a:ext cx="2171399" cy="3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Bef>
                <a:spcPts val="99"/>
              </a:spcBef>
              <a:defRPr/>
            </a:pPr>
            <a:r>
              <a:rPr lang="en-US" sz="990" spc="20">
                <a:solidFill>
                  <a:srgbClr val="1D2727"/>
                </a:solidFill>
                <a:latin typeface="Roboto"/>
              </a:rPr>
              <a:t>What-if scenarios &amp; marketing  plan optimization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278A09A-D7FC-4E7E-A652-63B735451193}"/>
              </a:ext>
            </a:extLst>
          </p:cNvPr>
          <p:cNvSpPr/>
          <p:nvPr/>
        </p:nvSpPr>
        <p:spPr bwMode="ltGray">
          <a:xfrm>
            <a:off x="5151792" y="5666779"/>
            <a:ext cx="249390" cy="24939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 b="1">
                <a:solidFill>
                  <a:prstClr val="white"/>
                </a:solidFill>
                <a:latin typeface="Roboto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D28A42-72A2-4F59-8264-8EF4F7263EC5}"/>
              </a:ext>
            </a:extLst>
          </p:cNvPr>
          <p:cNvSpPr txBox="1"/>
          <p:nvPr/>
        </p:nvSpPr>
        <p:spPr>
          <a:xfrm>
            <a:off x="8576042" y="5654584"/>
            <a:ext cx="2506399" cy="274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314" defTabSz="905256">
              <a:defRPr/>
            </a:pPr>
            <a:r>
              <a:rPr lang="en-IN" sz="1188" b="1">
                <a:solidFill>
                  <a:srgbClr val="00ABDF"/>
                </a:solidFill>
                <a:latin typeface="Roboto"/>
              </a:rPr>
              <a:t>REPORTING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56BD5-D0CE-4ECB-BED8-CF4122330F38}"/>
              </a:ext>
            </a:extLst>
          </p:cNvPr>
          <p:cNvSpPr txBox="1"/>
          <p:nvPr/>
        </p:nvSpPr>
        <p:spPr>
          <a:xfrm>
            <a:off x="8791478" y="5856174"/>
            <a:ext cx="2562976" cy="3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05256">
              <a:spcBef>
                <a:spcPts val="99"/>
              </a:spcBef>
              <a:defRPr/>
            </a:pPr>
            <a:r>
              <a:rPr lang="en-IN" sz="990" spc="20">
                <a:solidFill>
                  <a:srgbClr val="1D2727"/>
                </a:solidFill>
                <a:latin typeface="Roboto"/>
              </a:rPr>
              <a:t>Standardized reports like  Contributions, Due-To, Effectiveness &amp; ROI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ACE86B3-7A65-453E-B247-42153C2CB9F1}"/>
              </a:ext>
            </a:extLst>
          </p:cNvPr>
          <p:cNvSpPr/>
          <p:nvPr/>
        </p:nvSpPr>
        <p:spPr bwMode="ltGray">
          <a:xfrm>
            <a:off x="8529591" y="5666779"/>
            <a:ext cx="249390" cy="249392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05256">
              <a:defRPr/>
            </a:pPr>
            <a:r>
              <a:rPr lang="en-IN" sz="1386" b="1">
                <a:solidFill>
                  <a:prstClr val="white"/>
                </a:solidFill>
                <a:latin typeface="Roboto"/>
              </a:rPr>
              <a:t>4</a:t>
            </a:r>
          </a:p>
        </p:txBody>
      </p:sp>
      <p:sp>
        <p:nvSpPr>
          <p:cNvPr id="63" name="object 48">
            <a:extLst>
              <a:ext uri="{FF2B5EF4-FFF2-40B4-BE49-F238E27FC236}">
                <a16:creationId xmlns:a16="http://schemas.microsoft.com/office/drawing/2014/main" id="{AEA6DE88-DFC3-4EAD-8086-C3FFD0AAE319}"/>
              </a:ext>
            </a:extLst>
          </p:cNvPr>
          <p:cNvSpPr txBox="1"/>
          <p:nvPr/>
        </p:nvSpPr>
        <p:spPr>
          <a:xfrm>
            <a:off x="11081599" y="3607702"/>
            <a:ext cx="783906" cy="43362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12700" marR="5080" algn="ctr">
              <a:spcBef>
                <a:spcPts val="240"/>
              </a:spcBef>
              <a:defRPr sz="1000" b="1" spc="30">
                <a:cs typeface="Avenir Next Demi"/>
              </a:defRPr>
            </a:lvl1pPr>
          </a:lstStyle>
          <a:p>
            <a:pPr marL="12573" marR="5029" defTabSz="905256">
              <a:spcBef>
                <a:spcPts val="297"/>
              </a:spcBef>
              <a:defRPr/>
            </a:pPr>
            <a:r>
              <a:rPr sz="990">
                <a:solidFill>
                  <a:srgbClr val="3A4E4E"/>
                </a:solidFill>
                <a:latin typeface="Roboto"/>
              </a:rPr>
              <a:t>Review  </a:t>
            </a:r>
            <a:br>
              <a:rPr lang="en-IN" sz="990">
                <a:solidFill>
                  <a:srgbClr val="3A4E4E"/>
                </a:solidFill>
                <a:latin typeface="Roboto"/>
              </a:rPr>
            </a:br>
            <a:r>
              <a:rPr sz="990">
                <a:solidFill>
                  <a:srgbClr val="3A4E4E"/>
                </a:solidFill>
                <a:latin typeface="Roboto"/>
              </a:rPr>
              <a:t>&amp; report</a:t>
            </a:r>
          </a:p>
        </p:txBody>
      </p:sp>
      <p:sp>
        <p:nvSpPr>
          <p:cNvPr id="64" name="object 48">
            <a:extLst>
              <a:ext uri="{FF2B5EF4-FFF2-40B4-BE49-F238E27FC236}">
                <a16:creationId xmlns:a16="http://schemas.microsoft.com/office/drawing/2014/main" id="{773363D1-EF89-439B-BE41-AD7B0A40BBF6}"/>
              </a:ext>
            </a:extLst>
          </p:cNvPr>
          <p:cNvSpPr txBox="1"/>
          <p:nvPr/>
        </p:nvSpPr>
        <p:spPr>
          <a:xfrm>
            <a:off x="449923" y="3455358"/>
            <a:ext cx="965216" cy="82782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12573" marR="5029" algn="ctr" defTabSz="905256">
              <a:spcBef>
                <a:spcPts val="297"/>
              </a:spcBef>
              <a:defRPr/>
            </a:pPr>
            <a:r>
              <a:rPr lang="en-IN" sz="990" b="1" spc="30">
                <a:solidFill>
                  <a:srgbClr val="3A4E4E"/>
                </a:solidFill>
                <a:latin typeface="Roboto"/>
                <a:cs typeface="Avenir Next Demi"/>
              </a:rPr>
              <a:t>Apply learning,  </a:t>
            </a:r>
            <a:br>
              <a:rPr lang="en-IN" sz="990" b="1" spc="30">
                <a:solidFill>
                  <a:srgbClr val="3A4E4E"/>
                </a:solidFill>
                <a:latin typeface="Roboto"/>
                <a:cs typeface="Avenir Next Demi"/>
              </a:rPr>
            </a:br>
            <a:r>
              <a:rPr lang="en-IN" sz="990" b="1" spc="30">
                <a:solidFill>
                  <a:srgbClr val="3A4E4E"/>
                </a:solidFill>
                <a:latin typeface="Roboto"/>
                <a:cs typeface="Avenir Next Demi"/>
              </a:rPr>
              <a:t>update analysis</a:t>
            </a:r>
          </a:p>
        </p:txBody>
      </p:sp>
    </p:spTree>
    <p:extLst>
      <p:ext uri="{BB962C8B-B14F-4D97-AF65-F5344CB8AC3E}">
        <p14:creationId xmlns:p14="http://schemas.microsoft.com/office/powerpoint/2010/main" val="564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EE35-5C83-419E-A694-0EC347CE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MMM SaaS Solution – Modelling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B384E-B5A3-4FF8-8A8A-2215C6B6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2EE0-2431-467D-9A7C-4DEBF035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F631805-6DC9-49DA-80A8-828B963B37B0}"/>
              </a:ext>
            </a:extLst>
          </p:cNvPr>
          <p:cNvGrpSpPr/>
          <p:nvPr/>
        </p:nvGrpSpPr>
        <p:grpSpPr>
          <a:xfrm>
            <a:off x="5247641" y="1470382"/>
            <a:ext cx="587551" cy="4867163"/>
            <a:chOff x="5425281" y="1371600"/>
            <a:chExt cx="587551" cy="4867163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DC9F7E-9D0A-4E45-A592-C4C22B9FE920}"/>
                </a:ext>
              </a:extLst>
            </p:cNvPr>
            <p:cNvCxnSpPr/>
            <p:nvPr/>
          </p:nvCxnSpPr>
          <p:spPr>
            <a:xfrm>
              <a:off x="5425281" y="1371600"/>
              <a:ext cx="0" cy="486716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Half Frame 169">
              <a:extLst>
                <a:ext uri="{FF2B5EF4-FFF2-40B4-BE49-F238E27FC236}">
                  <a16:creationId xmlns:a16="http://schemas.microsoft.com/office/drawing/2014/main" id="{0380410E-9595-4062-946E-909DB0346A4B}"/>
                </a:ext>
              </a:extLst>
            </p:cNvPr>
            <p:cNvSpPr/>
            <p:nvPr/>
          </p:nvSpPr>
          <p:spPr>
            <a:xfrm rot="13500000" flipV="1">
              <a:off x="5596793" y="3192051"/>
              <a:ext cx="397743" cy="434335"/>
            </a:xfrm>
            <a:prstGeom prst="halfFrame">
              <a:avLst>
                <a:gd name="adj1" fmla="val 18826"/>
                <a:gd name="adj2" fmla="val 18826"/>
              </a:avLst>
            </a:prstGeom>
            <a:solidFill>
              <a:srgbClr val="3939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D7052B68-69FB-4156-8E81-3BD7B9DDF22C}"/>
              </a:ext>
            </a:extLst>
          </p:cNvPr>
          <p:cNvSpPr txBox="1"/>
          <p:nvPr/>
        </p:nvSpPr>
        <p:spPr>
          <a:xfrm>
            <a:off x="6045067" y="1462149"/>
            <a:ext cx="573619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black"/>
                </a:solidFill>
              </a:rPr>
              <a:t>Understand Business Questions</a:t>
            </a:r>
          </a:p>
          <a:p>
            <a:pPr marL="22860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black"/>
                </a:solidFill>
              </a:rPr>
              <a:t>Data Review</a:t>
            </a:r>
          </a:p>
          <a:p>
            <a:pPr marL="22860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black"/>
                </a:solidFill>
              </a:rPr>
              <a:t>Mental Models</a:t>
            </a:r>
          </a:p>
          <a:p>
            <a:pPr marL="22860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black"/>
                </a:solidFill>
              </a:rPr>
              <a:t>Transformation of Independent Variables</a:t>
            </a:r>
          </a:p>
          <a:p>
            <a:pPr marL="22860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black"/>
                </a:solidFill>
              </a:rPr>
              <a:t>Model Set-up</a:t>
            </a:r>
          </a:p>
          <a:p>
            <a:pPr marL="22860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black"/>
                </a:solidFill>
              </a:rPr>
              <a:t>Priors based modelling</a:t>
            </a:r>
          </a:p>
          <a:p>
            <a:pPr marL="22860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black"/>
                </a:solidFill>
              </a:rPr>
              <a:t>Statistical &amp; Face Validity </a:t>
            </a:r>
          </a:p>
          <a:p>
            <a:pPr marL="228600" indent="-2286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prstClr val="black"/>
                </a:solidFill>
              </a:rPr>
              <a:t>Deploy models to support Business Planning Routines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DA69390-3C3C-440F-8960-A5CC8E26A7F6}"/>
              </a:ext>
            </a:extLst>
          </p:cNvPr>
          <p:cNvGrpSpPr/>
          <p:nvPr/>
        </p:nvGrpSpPr>
        <p:grpSpPr>
          <a:xfrm>
            <a:off x="751840" y="1254724"/>
            <a:ext cx="3698374" cy="5298476"/>
            <a:chOff x="243681" y="1254724"/>
            <a:chExt cx="3698374" cy="5298476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C33F070-B557-4A67-AE54-D71551AA18E7}"/>
                </a:ext>
              </a:extLst>
            </p:cNvPr>
            <p:cNvGrpSpPr/>
            <p:nvPr/>
          </p:nvGrpSpPr>
          <p:grpSpPr>
            <a:xfrm>
              <a:off x="739621" y="1254724"/>
              <a:ext cx="1174294" cy="1442291"/>
              <a:chOff x="1206535" y="1071599"/>
              <a:chExt cx="1174294" cy="1442291"/>
            </a:xfrm>
            <a:solidFill>
              <a:schemeClr val="bg1"/>
            </a:solidFill>
          </p:grpSpPr>
          <p:sp>
            <p:nvSpPr>
              <p:cNvPr id="259" name="Oval 151">
                <a:extLst>
                  <a:ext uri="{FF2B5EF4-FFF2-40B4-BE49-F238E27FC236}">
                    <a16:creationId xmlns:a16="http://schemas.microsoft.com/office/drawing/2014/main" id="{82721C0B-266D-4938-BE56-188603260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535" y="1071599"/>
                <a:ext cx="1174294" cy="1175856"/>
              </a:xfrm>
              <a:prstGeom prst="ellipse">
                <a:avLst/>
              </a:pr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AAD4E2B5-6DEC-4F3A-B6D3-9ECEE0A34EB6}"/>
                  </a:ext>
                </a:extLst>
              </p:cNvPr>
              <p:cNvGrpSpPr/>
              <p:nvPr/>
            </p:nvGrpSpPr>
            <p:grpSpPr>
              <a:xfrm>
                <a:off x="1604369" y="2298540"/>
                <a:ext cx="375808" cy="215350"/>
                <a:chOff x="1604369" y="2298540"/>
                <a:chExt cx="375808" cy="215350"/>
              </a:xfrm>
              <a:grpFill/>
            </p:grpSpPr>
            <p:sp>
              <p:nvSpPr>
                <p:cNvPr id="261" name="Oval 157">
                  <a:extLst>
                    <a:ext uri="{FF2B5EF4-FFF2-40B4-BE49-F238E27FC236}">
                      <a16:creationId xmlns:a16="http://schemas.microsoft.com/office/drawing/2014/main" id="{B8D1063B-BEA3-481D-B1F5-55CBB44AF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0604" y="2298540"/>
                  <a:ext cx="60524" cy="61931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62" name="Oval 158">
                  <a:extLst>
                    <a:ext uri="{FF2B5EF4-FFF2-40B4-BE49-F238E27FC236}">
                      <a16:creationId xmlns:a16="http://schemas.microsoft.com/office/drawing/2014/main" id="{60DCC0D4-6024-4AAB-AB29-1773AC35CA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0604" y="2404104"/>
                  <a:ext cx="60524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63" name="Oval 159">
                  <a:extLst>
                    <a:ext uri="{FF2B5EF4-FFF2-40B4-BE49-F238E27FC236}">
                      <a16:creationId xmlns:a16="http://schemas.microsoft.com/office/drawing/2014/main" id="{C859CCB2-1F9A-46CC-B1BB-58F2A79C0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855" y="2404104"/>
                  <a:ext cx="63339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64" name="Oval 160">
                  <a:extLst>
                    <a:ext uri="{FF2B5EF4-FFF2-40B4-BE49-F238E27FC236}">
                      <a16:creationId xmlns:a16="http://schemas.microsoft.com/office/drawing/2014/main" id="{3E74A000-1533-4B98-A5C0-13CD1D0ACD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118" y="2350618"/>
                  <a:ext cx="63339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65" name="Oval 161">
                  <a:extLst>
                    <a:ext uri="{FF2B5EF4-FFF2-40B4-BE49-F238E27FC236}">
                      <a16:creationId xmlns:a16="http://schemas.microsoft.com/office/drawing/2014/main" id="{F847C9B1-E723-4D35-8FE7-ABA861369A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9867" y="2350618"/>
                  <a:ext cx="63339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66" name="Oval 162">
                  <a:extLst>
                    <a:ext uri="{FF2B5EF4-FFF2-40B4-BE49-F238E27FC236}">
                      <a16:creationId xmlns:a16="http://schemas.microsoft.com/office/drawing/2014/main" id="{C54C84A5-5BA3-4810-B073-7A0D599D1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118" y="2454774"/>
                  <a:ext cx="63339" cy="59116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67" name="Oval 163">
                  <a:extLst>
                    <a:ext uri="{FF2B5EF4-FFF2-40B4-BE49-F238E27FC236}">
                      <a16:creationId xmlns:a16="http://schemas.microsoft.com/office/drawing/2014/main" id="{714133AF-E522-4076-B715-87E7E87553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4369" y="2454774"/>
                  <a:ext cx="63339" cy="59116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68" name="Oval 164">
                  <a:extLst>
                    <a:ext uri="{FF2B5EF4-FFF2-40B4-BE49-F238E27FC236}">
                      <a16:creationId xmlns:a16="http://schemas.microsoft.com/office/drawing/2014/main" id="{2BEC8953-9989-47C9-B10E-6E751ADF38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9867" y="2454774"/>
                  <a:ext cx="63339" cy="59116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69" name="Oval 165">
                  <a:extLst>
                    <a:ext uri="{FF2B5EF4-FFF2-40B4-BE49-F238E27FC236}">
                      <a16:creationId xmlns:a16="http://schemas.microsoft.com/office/drawing/2014/main" id="{5FFC3615-1173-442E-8E5D-B3E557E9A5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9653" y="2454774"/>
                  <a:ext cx="60524" cy="59116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70" name="Oval 166">
                  <a:extLst>
                    <a:ext uri="{FF2B5EF4-FFF2-40B4-BE49-F238E27FC236}">
                      <a16:creationId xmlns:a16="http://schemas.microsoft.com/office/drawing/2014/main" id="{0CEAA869-0201-492C-82AE-5C8873526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7575" y="2404104"/>
                  <a:ext cx="59116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A72F119-E41D-4E1F-B543-97C5AAC0633F}"/>
                </a:ext>
              </a:extLst>
            </p:cNvPr>
            <p:cNvGrpSpPr/>
            <p:nvPr/>
          </p:nvGrpSpPr>
          <p:grpSpPr>
            <a:xfrm>
              <a:off x="1871904" y="1570646"/>
              <a:ext cx="1330658" cy="1458543"/>
              <a:chOff x="2338818" y="1387521"/>
              <a:chExt cx="1330658" cy="1458543"/>
            </a:xfrm>
            <a:solidFill>
              <a:schemeClr val="bg1"/>
            </a:solidFill>
          </p:grpSpPr>
          <p:sp>
            <p:nvSpPr>
              <p:cNvPr id="247" name="Freeform 152">
                <a:extLst>
                  <a:ext uri="{FF2B5EF4-FFF2-40B4-BE49-F238E27FC236}">
                    <a16:creationId xmlns:a16="http://schemas.microsoft.com/office/drawing/2014/main" id="{4194364F-3A72-45D3-A80D-20D4CC1C5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8818" y="1387521"/>
                <a:ext cx="1330658" cy="1332220"/>
              </a:xfrm>
              <a:custGeom>
                <a:avLst/>
                <a:gdLst/>
                <a:ahLst/>
                <a:cxnLst>
                  <a:cxn ang="0">
                    <a:pos x="309" y="274"/>
                  </a:cxn>
                  <a:cxn ang="0">
                    <a:pos x="87" y="309"/>
                  </a:cxn>
                  <a:cxn ang="0">
                    <a:pos x="51" y="87"/>
                  </a:cxn>
                  <a:cxn ang="0">
                    <a:pos x="273" y="52"/>
                  </a:cxn>
                  <a:cxn ang="0">
                    <a:pos x="309" y="274"/>
                  </a:cxn>
                </a:cxnLst>
                <a:rect l="0" t="0" r="r" b="b"/>
                <a:pathLst>
                  <a:path w="360" h="361">
                    <a:moveTo>
                      <a:pt x="309" y="274"/>
                    </a:moveTo>
                    <a:cubicBezTo>
                      <a:pt x="257" y="345"/>
                      <a:pt x="158" y="361"/>
                      <a:pt x="87" y="309"/>
                    </a:cubicBezTo>
                    <a:cubicBezTo>
                      <a:pt x="15" y="258"/>
                      <a:pt x="0" y="158"/>
                      <a:pt x="51" y="87"/>
                    </a:cubicBezTo>
                    <a:cubicBezTo>
                      <a:pt x="103" y="16"/>
                      <a:pt x="202" y="0"/>
                      <a:pt x="273" y="52"/>
                    </a:cubicBezTo>
                    <a:cubicBezTo>
                      <a:pt x="344" y="104"/>
                      <a:pt x="360" y="203"/>
                      <a:pt x="309" y="27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3E0BB4FF-0FEB-4DFF-B54E-DD0616695B45}"/>
                  </a:ext>
                </a:extLst>
              </p:cNvPr>
              <p:cNvGrpSpPr/>
              <p:nvPr/>
            </p:nvGrpSpPr>
            <p:grpSpPr>
              <a:xfrm>
                <a:off x="2358799" y="2560338"/>
                <a:ext cx="322322" cy="285726"/>
                <a:chOff x="2358799" y="2560338"/>
                <a:chExt cx="322322" cy="285726"/>
              </a:xfrm>
              <a:grpFill/>
            </p:grpSpPr>
            <p:sp>
              <p:nvSpPr>
                <p:cNvPr id="249" name="Freeform 167">
                  <a:extLst>
                    <a:ext uri="{FF2B5EF4-FFF2-40B4-BE49-F238E27FC236}">
                      <a16:creationId xmlns:a16="http://schemas.microsoft.com/office/drawing/2014/main" id="{DAD15A8B-A2BB-43C5-8BB2-893A891AC2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5557" y="2560338"/>
                  <a:ext cx="68969" cy="70376"/>
                </a:xfrm>
                <a:custGeom>
                  <a:avLst/>
                  <a:gdLst/>
                  <a:ahLst/>
                  <a:cxnLst>
                    <a:cxn ang="0">
                      <a:pos x="5" y="18"/>
                    </a:cxn>
                    <a:cxn ang="0">
                      <a:pos x="18" y="16"/>
                    </a:cxn>
                    <a:cxn ang="0">
                      <a:pos x="16" y="3"/>
                    </a:cxn>
                    <a:cxn ang="0">
                      <a:pos x="3" y="5"/>
                    </a:cxn>
                    <a:cxn ang="0">
                      <a:pos x="5" y="18"/>
                    </a:cxn>
                  </a:cxnLst>
                  <a:rect l="0" t="0" r="r" b="b"/>
                  <a:pathLst>
                    <a:path w="21" h="21">
                      <a:moveTo>
                        <a:pt x="5" y="18"/>
                      </a:moveTo>
                      <a:cubicBezTo>
                        <a:pt x="9" y="21"/>
                        <a:pt x="15" y="20"/>
                        <a:pt x="18" y="16"/>
                      </a:cubicBezTo>
                      <a:cubicBezTo>
                        <a:pt x="21" y="11"/>
                        <a:pt x="20" y="6"/>
                        <a:pt x="16" y="3"/>
                      </a:cubicBezTo>
                      <a:cubicBezTo>
                        <a:pt x="12" y="0"/>
                        <a:pt x="6" y="1"/>
                        <a:pt x="3" y="5"/>
                      </a:cubicBezTo>
                      <a:cubicBezTo>
                        <a:pt x="0" y="9"/>
                        <a:pt x="1" y="15"/>
                        <a:pt x="5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0" name="Freeform 168">
                  <a:extLst>
                    <a:ext uri="{FF2B5EF4-FFF2-40B4-BE49-F238E27FC236}">
                      <a16:creationId xmlns:a16="http://schemas.microsoft.com/office/drawing/2014/main" id="{6706B4AA-406E-4FE7-8C55-E388A06084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2219" y="2643382"/>
                  <a:ext cx="70376" cy="70376"/>
                </a:xfrm>
                <a:custGeom>
                  <a:avLst/>
                  <a:gdLst/>
                  <a:ahLst/>
                  <a:cxnLst>
                    <a:cxn ang="0">
                      <a:pos x="18" y="16"/>
                    </a:cxn>
                    <a:cxn ang="0">
                      <a:pos x="16" y="3"/>
                    </a:cxn>
                    <a:cxn ang="0">
                      <a:pos x="3" y="5"/>
                    </a:cxn>
                    <a:cxn ang="0">
                      <a:pos x="5" y="18"/>
                    </a:cxn>
                    <a:cxn ang="0">
                      <a:pos x="18" y="16"/>
                    </a:cxn>
                  </a:cxnLst>
                  <a:rect l="0" t="0" r="r" b="b"/>
                  <a:pathLst>
                    <a:path w="21" h="21">
                      <a:moveTo>
                        <a:pt x="18" y="16"/>
                      </a:moveTo>
                      <a:cubicBezTo>
                        <a:pt x="21" y="12"/>
                        <a:pt x="20" y="6"/>
                        <a:pt x="16" y="3"/>
                      </a:cubicBezTo>
                      <a:cubicBezTo>
                        <a:pt x="12" y="0"/>
                        <a:pt x="6" y="1"/>
                        <a:pt x="3" y="5"/>
                      </a:cubicBezTo>
                      <a:cubicBezTo>
                        <a:pt x="0" y="9"/>
                        <a:pt x="1" y="15"/>
                        <a:pt x="5" y="18"/>
                      </a:cubicBezTo>
                      <a:cubicBezTo>
                        <a:pt x="10" y="21"/>
                        <a:pt x="15" y="20"/>
                        <a:pt x="18" y="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1" name="Freeform 169">
                  <a:extLst>
                    <a:ext uri="{FF2B5EF4-FFF2-40B4-BE49-F238E27FC236}">
                      <a16:creationId xmlns:a16="http://schemas.microsoft.com/office/drawing/2014/main" id="{56951D76-5601-404E-8B0A-7DF4ADCC9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1990" y="2584266"/>
                  <a:ext cx="70376" cy="68968"/>
                </a:xfrm>
                <a:custGeom>
                  <a:avLst/>
                  <a:gdLst/>
                  <a:ahLst/>
                  <a:cxnLst>
                    <a:cxn ang="0">
                      <a:pos x="18" y="16"/>
                    </a:cxn>
                    <a:cxn ang="0">
                      <a:pos x="15" y="3"/>
                    </a:cxn>
                    <a:cxn ang="0">
                      <a:pos x="3" y="5"/>
                    </a:cxn>
                    <a:cxn ang="0">
                      <a:pos x="5" y="18"/>
                    </a:cxn>
                    <a:cxn ang="0">
                      <a:pos x="18" y="16"/>
                    </a:cxn>
                  </a:cxnLst>
                  <a:rect l="0" t="0" r="r" b="b"/>
                  <a:pathLst>
                    <a:path w="21" h="21">
                      <a:moveTo>
                        <a:pt x="18" y="16"/>
                      </a:moveTo>
                      <a:cubicBezTo>
                        <a:pt x="21" y="12"/>
                        <a:pt x="20" y="6"/>
                        <a:pt x="15" y="3"/>
                      </a:cubicBezTo>
                      <a:cubicBezTo>
                        <a:pt x="11" y="0"/>
                        <a:pt x="6" y="1"/>
                        <a:pt x="3" y="5"/>
                      </a:cubicBezTo>
                      <a:cubicBezTo>
                        <a:pt x="0" y="9"/>
                        <a:pt x="1" y="15"/>
                        <a:pt x="5" y="18"/>
                      </a:cubicBezTo>
                      <a:cubicBezTo>
                        <a:pt x="9" y="21"/>
                        <a:pt x="15" y="20"/>
                        <a:pt x="18" y="1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2" name="Freeform 170">
                  <a:extLst>
                    <a:ext uri="{FF2B5EF4-FFF2-40B4-BE49-F238E27FC236}">
                      <a16:creationId xmlns:a16="http://schemas.microsoft.com/office/drawing/2014/main" id="{B0C8AFA5-9090-4BC0-A646-79FFCE3C66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2366" y="2570191"/>
                  <a:ext cx="68969" cy="70376"/>
                </a:xfrm>
                <a:custGeom>
                  <a:avLst/>
                  <a:gdLst/>
                  <a:ahLst/>
                  <a:cxnLst>
                    <a:cxn ang="0">
                      <a:pos x="5" y="18"/>
                    </a:cxn>
                    <a:cxn ang="0">
                      <a:pos x="18" y="16"/>
                    </a:cxn>
                    <a:cxn ang="0">
                      <a:pos x="16" y="3"/>
                    </a:cxn>
                    <a:cxn ang="0">
                      <a:pos x="3" y="5"/>
                    </a:cxn>
                    <a:cxn ang="0">
                      <a:pos x="5" y="18"/>
                    </a:cxn>
                  </a:cxnLst>
                  <a:rect l="0" t="0" r="r" b="b"/>
                  <a:pathLst>
                    <a:path w="21" h="21">
                      <a:moveTo>
                        <a:pt x="5" y="18"/>
                      </a:moveTo>
                      <a:cubicBezTo>
                        <a:pt x="9" y="21"/>
                        <a:pt x="15" y="20"/>
                        <a:pt x="18" y="16"/>
                      </a:cubicBezTo>
                      <a:cubicBezTo>
                        <a:pt x="21" y="12"/>
                        <a:pt x="20" y="6"/>
                        <a:pt x="16" y="3"/>
                      </a:cubicBezTo>
                      <a:cubicBezTo>
                        <a:pt x="12" y="0"/>
                        <a:pt x="6" y="1"/>
                        <a:pt x="3" y="5"/>
                      </a:cubicBezTo>
                      <a:cubicBezTo>
                        <a:pt x="0" y="9"/>
                        <a:pt x="1" y="15"/>
                        <a:pt x="5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3" name="Freeform 171">
                  <a:extLst>
                    <a:ext uri="{FF2B5EF4-FFF2-40B4-BE49-F238E27FC236}">
                      <a16:creationId xmlns:a16="http://schemas.microsoft.com/office/drawing/2014/main" id="{1D7B3DAF-266F-4BD4-B2D4-BEFE70A5E0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5410" y="2630714"/>
                  <a:ext cx="68969" cy="68968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5" y="18"/>
                    </a:cxn>
                    <a:cxn ang="0">
                      <a:pos x="18" y="16"/>
                    </a:cxn>
                    <a:cxn ang="0">
                      <a:pos x="16" y="3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21" h="21">
                      <a:moveTo>
                        <a:pt x="3" y="5"/>
                      </a:moveTo>
                      <a:cubicBezTo>
                        <a:pt x="0" y="9"/>
                        <a:pt x="1" y="15"/>
                        <a:pt x="5" y="18"/>
                      </a:cubicBezTo>
                      <a:cubicBezTo>
                        <a:pt x="9" y="21"/>
                        <a:pt x="15" y="20"/>
                        <a:pt x="18" y="16"/>
                      </a:cubicBezTo>
                      <a:cubicBezTo>
                        <a:pt x="21" y="12"/>
                        <a:pt x="20" y="6"/>
                        <a:pt x="16" y="3"/>
                      </a:cubicBezTo>
                      <a:cubicBezTo>
                        <a:pt x="12" y="0"/>
                        <a:pt x="6" y="1"/>
                        <a:pt x="3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4" name="Freeform 172">
                  <a:extLst>
                    <a:ext uri="{FF2B5EF4-FFF2-40B4-BE49-F238E27FC236}">
                      <a16:creationId xmlns:a16="http://schemas.microsoft.com/office/drawing/2014/main" id="{6AF0334B-50F5-42A6-B626-393C1A9224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1843" y="2653235"/>
                  <a:ext cx="70376" cy="70376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3" y="5"/>
                    </a:cxn>
                    <a:cxn ang="0">
                      <a:pos x="5" y="18"/>
                    </a:cxn>
                    <a:cxn ang="0">
                      <a:pos x="18" y="16"/>
                    </a:cxn>
                    <a:cxn ang="0">
                      <a:pos x="16" y="3"/>
                    </a:cxn>
                  </a:cxnLst>
                  <a:rect l="0" t="0" r="r" b="b"/>
                  <a:pathLst>
                    <a:path w="21" h="21">
                      <a:moveTo>
                        <a:pt x="16" y="3"/>
                      </a:moveTo>
                      <a:cubicBezTo>
                        <a:pt x="12" y="0"/>
                        <a:pt x="6" y="1"/>
                        <a:pt x="3" y="5"/>
                      </a:cubicBezTo>
                      <a:cubicBezTo>
                        <a:pt x="0" y="9"/>
                        <a:pt x="1" y="15"/>
                        <a:pt x="5" y="18"/>
                      </a:cubicBezTo>
                      <a:cubicBezTo>
                        <a:pt x="9" y="21"/>
                        <a:pt x="15" y="20"/>
                        <a:pt x="18" y="16"/>
                      </a:cubicBezTo>
                      <a:cubicBezTo>
                        <a:pt x="21" y="12"/>
                        <a:pt x="20" y="6"/>
                        <a:pt x="16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5" name="Freeform 173">
                  <a:extLst>
                    <a:ext uri="{FF2B5EF4-FFF2-40B4-BE49-F238E27FC236}">
                      <a16:creationId xmlns:a16="http://schemas.microsoft.com/office/drawing/2014/main" id="{19A6C8DA-446C-4B74-AF5F-70D0434114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8799" y="2594119"/>
                  <a:ext cx="70376" cy="68968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3" y="5"/>
                    </a:cxn>
                    <a:cxn ang="0">
                      <a:pos x="5" y="18"/>
                    </a:cxn>
                    <a:cxn ang="0">
                      <a:pos x="18" y="16"/>
                    </a:cxn>
                    <a:cxn ang="0">
                      <a:pos x="16" y="3"/>
                    </a:cxn>
                  </a:cxnLst>
                  <a:rect l="0" t="0" r="r" b="b"/>
                  <a:pathLst>
                    <a:path w="21" h="21">
                      <a:moveTo>
                        <a:pt x="16" y="3"/>
                      </a:moveTo>
                      <a:cubicBezTo>
                        <a:pt x="11" y="0"/>
                        <a:pt x="6" y="1"/>
                        <a:pt x="3" y="5"/>
                      </a:cubicBezTo>
                      <a:cubicBezTo>
                        <a:pt x="0" y="9"/>
                        <a:pt x="1" y="15"/>
                        <a:pt x="5" y="18"/>
                      </a:cubicBezTo>
                      <a:cubicBezTo>
                        <a:pt x="9" y="21"/>
                        <a:pt x="15" y="20"/>
                        <a:pt x="18" y="16"/>
                      </a:cubicBezTo>
                      <a:cubicBezTo>
                        <a:pt x="21" y="12"/>
                        <a:pt x="20" y="6"/>
                        <a:pt x="16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6" name="Freeform 174">
                  <a:extLst>
                    <a:ext uri="{FF2B5EF4-FFF2-40B4-BE49-F238E27FC236}">
                      <a16:creationId xmlns:a16="http://schemas.microsoft.com/office/drawing/2014/main" id="{89EE67B2-1B9F-4717-8E4C-F1C231C545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4886" y="2713758"/>
                  <a:ext cx="70376" cy="68968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3" y="5"/>
                    </a:cxn>
                    <a:cxn ang="0">
                      <a:pos x="5" y="18"/>
                    </a:cxn>
                    <a:cxn ang="0">
                      <a:pos x="18" y="16"/>
                    </a:cxn>
                    <a:cxn ang="0">
                      <a:pos x="16" y="3"/>
                    </a:cxn>
                  </a:cxnLst>
                  <a:rect l="0" t="0" r="r" b="b"/>
                  <a:pathLst>
                    <a:path w="21" h="21">
                      <a:moveTo>
                        <a:pt x="16" y="3"/>
                      </a:moveTo>
                      <a:cubicBezTo>
                        <a:pt x="12" y="0"/>
                        <a:pt x="6" y="1"/>
                        <a:pt x="3" y="5"/>
                      </a:cubicBezTo>
                      <a:cubicBezTo>
                        <a:pt x="0" y="10"/>
                        <a:pt x="1" y="15"/>
                        <a:pt x="5" y="18"/>
                      </a:cubicBezTo>
                      <a:cubicBezTo>
                        <a:pt x="9" y="21"/>
                        <a:pt x="15" y="20"/>
                        <a:pt x="18" y="16"/>
                      </a:cubicBezTo>
                      <a:cubicBezTo>
                        <a:pt x="21" y="12"/>
                        <a:pt x="20" y="6"/>
                        <a:pt x="16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7" name="Freeform 175">
                  <a:extLst>
                    <a:ext uri="{FF2B5EF4-FFF2-40B4-BE49-F238E27FC236}">
                      <a16:creationId xmlns:a16="http://schemas.microsoft.com/office/drawing/2014/main" id="{D631466E-CBCE-4800-A4CC-2912E99BB5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2152" y="2777096"/>
                  <a:ext cx="68969" cy="68968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3" y="5"/>
                    </a:cxn>
                    <a:cxn ang="0">
                      <a:pos x="5" y="18"/>
                    </a:cxn>
                    <a:cxn ang="0">
                      <a:pos x="18" y="16"/>
                    </a:cxn>
                    <a:cxn ang="0">
                      <a:pos x="16" y="3"/>
                    </a:cxn>
                  </a:cxnLst>
                  <a:rect l="0" t="0" r="r" b="b"/>
                  <a:pathLst>
                    <a:path w="21" h="21">
                      <a:moveTo>
                        <a:pt x="16" y="3"/>
                      </a:moveTo>
                      <a:cubicBezTo>
                        <a:pt x="12" y="0"/>
                        <a:pt x="6" y="1"/>
                        <a:pt x="3" y="5"/>
                      </a:cubicBezTo>
                      <a:cubicBezTo>
                        <a:pt x="0" y="10"/>
                        <a:pt x="1" y="15"/>
                        <a:pt x="5" y="18"/>
                      </a:cubicBezTo>
                      <a:cubicBezTo>
                        <a:pt x="9" y="21"/>
                        <a:pt x="15" y="20"/>
                        <a:pt x="18" y="16"/>
                      </a:cubicBezTo>
                      <a:cubicBezTo>
                        <a:pt x="21" y="12"/>
                        <a:pt x="20" y="6"/>
                        <a:pt x="16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8" name="Freeform 176">
                  <a:extLst>
                    <a:ext uri="{FF2B5EF4-FFF2-40B4-BE49-F238E27FC236}">
                      <a16:creationId xmlns:a16="http://schemas.microsoft.com/office/drawing/2014/main" id="{78EF4688-616A-41A1-903A-275DBA1E09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8077" y="2706720"/>
                  <a:ext cx="70376" cy="66153"/>
                </a:xfrm>
                <a:custGeom>
                  <a:avLst/>
                  <a:gdLst/>
                  <a:ahLst/>
                  <a:cxnLst>
                    <a:cxn ang="0">
                      <a:pos x="16" y="3"/>
                    </a:cxn>
                    <a:cxn ang="0">
                      <a:pos x="3" y="5"/>
                    </a:cxn>
                    <a:cxn ang="0">
                      <a:pos x="5" y="18"/>
                    </a:cxn>
                    <a:cxn ang="0">
                      <a:pos x="18" y="15"/>
                    </a:cxn>
                    <a:cxn ang="0">
                      <a:pos x="16" y="3"/>
                    </a:cxn>
                  </a:cxnLst>
                  <a:rect l="0" t="0" r="r" b="b"/>
                  <a:pathLst>
                    <a:path w="21" h="20">
                      <a:moveTo>
                        <a:pt x="16" y="3"/>
                      </a:moveTo>
                      <a:cubicBezTo>
                        <a:pt x="12" y="0"/>
                        <a:pt x="6" y="1"/>
                        <a:pt x="3" y="5"/>
                      </a:cubicBezTo>
                      <a:cubicBezTo>
                        <a:pt x="0" y="9"/>
                        <a:pt x="1" y="15"/>
                        <a:pt x="5" y="18"/>
                      </a:cubicBezTo>
                      <a:cubicBezTo>
                        <a:pt x="9" y="20"/>
                        <a:pt x="15" y="20"/>
                        <a:pt x="18" y="15"/>
                      </a:cubicBezTo>
                      <a:cubicBezTo>
                        <a:pt x="21" y="11"/>
                        <a:pt x="20" y="6"/>
                        <a:pt x="16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A2DB074-DA35-42D1-B99F-CA2116C2E16C}"/>
                </a:ext>
              </a:extLst>
            </p:cNvPr>
            <p:cNvGrpSpPr/>
            <p:nvPr/>
          </p:nvGrpSpPr>
          <p:grpSpPr>
            <a:xfrm>
              <a:off x="2416890" y="2608691"/>
              <a:ext cx="1525165" cy="1318146"/>
              <a:chOff x="2883804" y="2425566"/>
              <a:chExt cx="1525165" cy="1318146"/>
            </a:xfrm>
            <a:solidFill>
              <a:schemeClr val="bg1"/>
            </a:solidFill>
          </p:grpSpPr>
          <p:sp>
            <p:nvSpPr>
              <p:cNvPr id="235" name="Freeform 153">
                <a:extLst>
                  <a:ext uri="{FF2B5EF4-FFF2-40B4-BE49-F238E27FC236}">
                    <a16:creationId xmlns:a16="http://schemas.microsoft.com/office/drawing/2014/main" id="{1A425AA5-E55B-4644-8BC3-E6A967489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513" y="2425566"/>
                <a:ext cx="1313456" cy="1318146"/>
              </a:xfrm>
              <a:custGeom>
                <a:avLst/>
                <a:gdLst/>
                <a:ahLst/>
                <a:cxnLst>
                  <a:cxn ang="0">
                    <a:pos x="227" y="330"/>
                  </a:cxn>
                  <a:cxn ang="0">
                    <a:pos x="27" y="228"/>
                  </a:cxn>
                  <a:cxn ang="0">
                    <a:pos x="129" y="27"/>
                  </a:cxn>
                  <a:cxn ang="0">
                    <a:pos x="329" y="129"/>
                  </a:cxn>
                  <a:cxn ang="0">
                    <a:pos x="227" y="330"/>
                  </a:cxn>
                </a:cxnLst>
                <a:rect l="0" t="0" r="r" b="b"/>
                <a:pathLst>
                  <a:path w="356" h="357">
                    <a:moveTo>
                      <a:pt x="227" y="330"/>
                    </a:moveTo>
                    <a:cubicBezTo>
                      <a:pt x="144" y="357"/>
                      <a:pt x="54" y="311"/>
                      <a:pt x="27" y="228"/>
                    </a:cubicBezTo>
                    <a:cubicBezTo>
                      <a:pt x="0" y="144"/>
                      <a:pt x="45" y="54"/>
                      <a:pt x="129" y="27"/>
                    </a:cubicBezTo>
                    <a:cubicBezTo>
                      <a:pt x="212" y="0"/>
                      <a:pt x="302" y="46"/>
                      <a:pt x="329" y="129"/>
                    </a:cubicBezTo>
                    <a:cubicBezTo>
                      <a:pt x="356" y="213"/>
                      <a:pt x="311" y="303"/>
                      <a:pt x="227" y="33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D057DFB3-0D62-4534-A55F-FEE2418C4C45}"/>
                  </a:ext>
                </a:extLst>
              </p:cNvPr>
              <p:cNvGrpSpPr/>
              <p:nvPr/>
            </p:nvGrpSpPr>
            <p:grpSpPr>
              <a:xfrm>
                <a:off x="2883804" y="3155718"/>
                <a:ext cx="266021" cy="365955"/>
                <a:chOff x="2883804" y="3155718"/>
                <a:chExt cx="266021" cy="365955"/>
              </a:xfrm>
              <a:grpFill/>
            </p:grpSpPr>
            <p:sp>
              <p:nvSpPr>
                <p:cNvPr id="237" name="Freeform 177">
                  <a:extLst>
                    <a:ext uri="{FF2B5EF4-FFF2-40B4-BE49-F238E27FC236}">
                      <a16:creationId xmlns:a16="http://schemas.microsoft.com/office/drawing/2014/main" id="{1E6D1382-3CC9-483D-979B-D2226E993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0856" y="3255652"/>
                  <a:ext cx="68969" cy="68968"/>
                </a:xfrm>
                <a:custGeom>
                  <a:avLst/>
                  <a:gdLst/>
                  <a:ahLst/>
                  <a:cxnLst>
                    <a:cxn ang="0">
                      <a:pos x="2" y="13"/>
                    </a:cxn>
                    <a:cxn ang="0">
                      <a:pos x="13" y="19"/>
                    </a:cxn>
                    <a:cxn ang="0">
                      <a:pos x="19" y="7"/>
                    </a:cxn>
                    <a:cxn ang="0">
                      <a:pos x="8" y="1"/>
                    </a:cxn>
                    <a:cxn ang="0">
                      <a:pos x="2" y="13"/>
                    </a:cxn>
                  </a:cxnLst>
                  <a:rect l="0" t="0" r="r" b="b"/>
                  <a:pathLst>
                    <a:path w="21" h="21">
                      <a:moveTo>
                        <a:pt x="2" y="13"/>
                      </a:moveTo>
                      <a:cubicBezTo>
                        <a:pt x="3" y="18"/>
                        <a:pt x="9" y="21"/>
                        <a:pt x="13" y="19"/>
                      </a:cubicBezTo>
                      <a:cubicBezTo>
                        <a:pt x="18" y="17"/>
                        <a:pt x="21" y="12"/>
                        <a:pt x="19" y="7"/>
                      </a:cubicBezTo>
                      <a:cubicBezTo>
                        <a:pt x="18" y="3"/>
                        <a:pt x="13" y="0"/>
                        <a:pt x="8" y="1"/>
                      </a:cubicBezTo>
                      <a:cubicBezTo>
                        <a:pt x="3" y="3"/>
                        <a:pt x="0" y="8"/>
                        <a:pt x="2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38" name="Freeform 178">
                  <a:extLst>
                    <a:ext uri="{FF2B5EF4-FFF2-40B4-BE49-F238E27FC236}">
                      <a16:creationId xmlns:a16="http://schemas.microsoft.com/office/drawing/2014/main" id="{1A12B4FF-100D-4D1C-89EA-D27C295EDE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0922" y="3288025"/>
                  <a:ext cx="70376" cy="67561"/>
                </a:xfrm>
                <a:custGeom>
                  <a:avLst/>
                  <a:gdLst/>
                  <a:ahLst/>
                  <a:cxnLst>
                    <a:cxn ang="0">
                      <a:pos x="14" y="19"/>
                    </a:cxn>
                    <a:cxn ang="0">
                      <a:pos x="19" y="7"/>
                    </a:cxn>
                    <a:cxn ang="0">
                      <a:pos x="8" y="1"/>
                    </a:cxn>
                    <a:cxn ang="0">
                      <a:pos x="2" y="13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21" h="20">
                      <a:moveTo>
                        <a:pt x="14" y="19"/>
                      </a:moveTo>
                      <a:cubicBezTo>
                        <a:pt x="18" y="17"/>
                        <a:pt x="21" y="12"/>
                        <a:pt x="19" y="7"/>
                      </a:cubicBezTo>
                      <a:cubicBezTo>
                        <a:pt x="18" y="2"/>
                        <a:pt x="13" y="0"/>
                        <a:pt x="8" y="1"/>
                      </a:cubicBezTo>
                      <a:cubicBezTo>
                        <a:pt x="3" y="3"/>
                        <a:pt x="0" y="8"/>
                        <a:pt x="2" y="13"/>
                      </a:cubicBezTo>
                      <a:cubicBezTo>
                        <a:pt x="4" y="18"/>
                        <a:pt x="9" y="20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39" name="Freeform 179">
                  <a:extLst>
                    <a:ext uri="{FF2B5EF4-FFF2-40B4-BE49-F238E27FC236}">
                      <a16:creationId xmlns:a16="http://schemas.microsoft.com/office/drawing/2014/main" id="{37F1E7B4-38B7-4AD4-9039-26C324A9F3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1365" y="3189499"/>
                  <a:ext cx="68969" cy="68968"/>
                </a:xfrm>
                <a:custGeom>
                  <a:avLst/>
                  <a:gdLst/>
                  <a:ahLst/>
                  <a:cxnLst>
                    <a:cxn ang="0">
                      <a:pos x="13" y="20"/>
                    </a:cxn>
                    <a:cxn ang="0">
                      <a:pos x="19" y="8"/>
                    </a:cxn>
                    <a:cxn ang="0">
                      <a:pos x="7" y="2"/>
                    </a:cxn>
                    <a:cxn ang="0">
                      <a:pos x="1" y="14"/>
                    </a:cxn>
                    <a:cxn ang="0">
                      <a:pos x="13" y="20"/>
                    </a:cxn>
                  </a:cxnLst>
                  <a:rect l="0" t="0" r="r" b="b"/>
                  <a:pathLst>
                    <a:path w="21" h="21">
                      <a:moveTo>
                        <a:pt x="13" y="20"/>
                      </a:moveTo>
                      <a:cubicBezTo>
                        <a:pt x="18" y="18"/>
                        <a:pt x="21" y="13"/>
                        <a:pt x="19" y="8"/>
                      </a:cubicBezTo>
                      <a:cubicBezTo>
                        <a:pt x="17" y="3"/>
                        <a:pt x="12" y="0"/>
                        <a:pt x="7" y="2"/>
                      </a:cubicBezTo>
                      <a:cubicBezTo>
                        <a:pt x="3" y="4"/>
                        <a:pt x="0" y="9"/>
                        <a:pt x="1" y="14"/>
                      </a:cubicBezTo>
                      <a:cubicBezTo>
                        <a:pt x="3" y="18"/>
                        <a:pt x="8" y="21"/>
                        <a:pt x="13" y="2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0" name="Freeform 180">
                  <a:extLst>
                    <a:ext uri="{FF2B5EF4-FFF2-40B4-BE49-F238E27FC236}">
                      <a16:creationId xmlns:a16="http://schemas.microsoft.com/office/drawing/2014/main" id="{CC1EB7B1-49E5-471A-8583-8F0FFAD93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7518" y="3221872"/>
                  <a:ext cx="66154" cy="70376"/>
                </a:xfrm>
                <a:custGeom>
                  <a:avLst/>
                  <a:gdLst/>
                  <a:ahLst/>
                  <a:cxnLst>
                    <a:cxn ang="0">
                      <a:pos x="1" y="13"/>
                    </a:cxn>
                    <a:cxn ang="0">
                      <a:pos x="13" y="19"/>
                    </a:cxn>
                    <a:cxn ang="0">
                      <a:pos x="19" y="7"/>
                    </a:cxn>
                    <a:cxn ang="0">
                      <a:pos x="7" y="1"/>
                    </a:cxn>
                    <a:cxn ang="0">
                      <a:pos x="1" y="13"/>
                    </a:cxn>
                  </a:cxnLst>
                  <a:rect l="0" t="0" r="r" b="b"/>
                  <a:pathLst>
                    <a:path w="20" h="21">
                      <a:moveTo>
                        <a:pt x="1" y="13"/>
                      </a:moveTo>
                      <a:cubicBezTo>
                        <a:pt x="3" y="18"/>
                        <a:pt x="8" y="21"/>
                        <a:pt x="13" y="19"/>
                      </a:cubicBezTo>
                      <a:cubicBezTo>
                        <a:pt x="18" y="17"/>
                        <a:pt x="20" y="12"/>
                        <a:pt x="19" y="7"/>
                      </a:cubicBezTo>
                      <a:cubicBezTo>
                        <a:pt x="17" y="3"/>
                        <a:pt x="12" y="0"/>
                        <a:pt x="7" y="1"/>
                      </a:cubicBezTo>
                      <a:cubicBezTo>
                        <a:pt x="2" y="3"/>
                        <a:pt x="0" y="8"/>
                        <a:pt x="1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1" name="Freeform 181">
                  <a:extLst>
                    <a:ext uri="{FF2B5EF4-FFF2-40B4-BE49-F238E27FC236}">
                      <a16:creationId xmlns:a16="http://schemas.microsoft.com/office/drawing/2014/main" id="{44218D3B-A3D2-4D3F-ABE4-5288BBCB7C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7076" y="3318990"/>
                  <a:ext cx="70376" cy="68968"/>
                </a:xfrm>
                <a:custGeom>
                  <a:avLst/>
                  <a:gdLst/>
                  <a:ahLst/>
                  <a:cxnLst>
                    <a:cxn ang="0">
                      <a:pos x="8" y="2"/>
                    </a:cxn>
                    <a:cxn ang="0">
                      <a:pos x="2" y="14"/>
                    </a:cxn>
                    <a:cxn ang="0">
                      <a:pos x="14" y="19"/>
                    </a:cxn>
                    <a:cxn ang="0">
                      <a:pos x="19" y="8"/>
                    </a:cxn>
                    <a:cxn ang="0">
                      <a:pos x="8" y="2"/>
                    </a:cxn>
                  </a:cxnLst>
                  <a:rect l="0" t="0" r="r" b="b"/>
                  <a:pathLst>
                    <a:path w="21" h="21">
                      <a:moveTo>
                        <a:pt x="8" y="2"/>
                      </a:moveTo>
                      <a:cubicBezTo>
                        <a:pt x="3" y="4"/>
                        <a:pt x="0" y="9"/>
                        <a:pt x="2" y="14"/>
                      </a:cubicBezTo>
                      <a:cubicBezTo>
                        <a:pt x="3" y="18"/>
                        <a:pt x="9" y="21"/>
                        <a:pt x="14" y="19"/>
                      </a:cubicBezTo>
                      <a:cubicBezTo>
                        <a:pt x="18" y="18"/>
                        <a:pt x="21" y="13"/>
                        <a:pt x="19" y="8"/>
                      </a:cubicBezTo>
                      <a:cubicBezTo>
                        <a:pt x="18" y="3"/>
                        <a:pt x="13" y="0"/>
                        <a:pt x="8" y="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2" name="Freeform 182">
                  <a:extLst>
                    <a:ext uri="{FF2B5EF4-FFF2-40B4-BE49-F238E27FC236}">
                      <a16:creationId xmlns:a16="http://schemas.microsoft.com/office/drawing/2014/main" id="{178A37D0-5F96-4BEA-80DF-71422F109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584" y="3251429"/>
                  <a:ext cx="70376" cy="70376"/>
                </a:xfrm>
                <a:custGeom>
                  <a:avLst/>
                  <a:gdLst/>
                  <a:ahLst/>
                  <a:cxnLst>
                    <a:cxn ang="0">
                      <a:pos x="19" y="8"/>
                    </a:cxn>
                    <a:cxn ang="0">
                      <a:pos x="8" y="2"/>
                    </a:cxn>
                    <a:cxn ang="0">
                      <a:pos x="2" y="14"/>
                    </a:cxn>
                    <a:cxn ang="0">
                      <a:pos x="13" y="20"/>
                    </a:cxn>
                    <a:cxn ang="0">
                      <a:pos x="19" y="8"/>
                    </a:cxn>
                  </a:cxnLst>
                  <a:rect l="0" t="0" r="r" b="b"/>
                  <a:pathLst>
                    <a:path w="21" h="21">
                      <a:moveTo>
                        <a:pt x="19" y="8"/>
                      </a:moveTo>
                      <a:cubicBezTo>
                        <a:pt x="18" y="3"/>
                        <a:pt x="12" y="0"/>
                        <a:pt x="8" y="2"/>
                      </a:cubicBezTo>
                      <a:cubicBezTo>
                        <a:pt x="3" y="4"/>
                        <a:pt x="0" y="9"/>
                        <a:pt x="2" y="14"/>
                      </a:cubicBezTo>
                      <a:cubicBezTo>
                        <a:pt x="3" y="19"/>
                        <a:pt x="8" y="21"/>
                        <a:pt x="13" y="20"/>
                      </a:cubicBezTo>
                      <a:cubicBezTo>
                        <a:pt x="18" y="18"/>
                        <a:pt x="21" y="13"/>
                        <a:pt x="19" y="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" name="Freeform 183">
                  <a:extLst>
                    <a:ext uri="{FF2B5EF4-FFF2-40B4-BE49-F238E27FC236}">
                      <a16:creationId xmlns:a16="http://schemas.microsoft.com/office/drawing/2014/main" id="{A8F7E18F-1562-4E0F-B1A2-2D5854020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804" y="3155718"/>
                  <a:ext cx="70376" cy="70376"/>
                </a:xfrm>
                <a:custGeom>
                  <a:avLst/>
                  <a:gdLst/>
                  <a:ahLst/>
                  <a:cxnLst>
                    <a:cxn ang="0">
                      <a:pos x="20" y="7"/>
                    </a:cxn>
                    <a:cxn ang="0">
                      <a:pos x="8" y="1"/>
                    </a:cxn>
                    <a:cxn ang="0">
                      <a:pos x="2" y="13"/>
                    </a:cxn>
                    <a:cxn ang="0">
                      <a:pos x="14" y="19"/>
                    </a:cxn>
                    <a:cxn ang="0">
                      <a:pos x="20" y="7"/>
                    </a:cxn>
                  </a:cxnLst>
                  <a:rect l="0" t="0" r="r" b="b"/>
                  <a:pathLst>
                    <a:path w="21" h="21">
                      <a:moveTo>
                        <a:pt x="20" y="7"/>
                      </a:moveTo>
                      <a:cubicBezTo>
                        <a:pt x="18" y="3"/>
                        <a:pt x="13" y="0"/>
                        <a:pt x="8" y="1"/>
                      </a:cubicBezTo>
                      <a:cubicBezTo>
                        <a:pt x="3" y="3"/>
                        <a:pt x="0" y="8"/>
                        <a:pt x="2" y="13"/>
                      </a:cubicBezTo>
                      <a:cubicBezTo>
                        <a:pt x="4" y="18"/>
                        <a:pt x="9" y="21"/>
                        <a:pt x="14" y="19"/>
                      </a:cubicBezTo>
                      <a:cubicBezTo>
                        <a:pt x="19" y="17"/>
                        <a:pt x="21" y="12"/>
                        <a:pt x="20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4" name="Freeform 184">
                  <a:extLst>
                    <a:ext uri="{FF2B5EF4-FFF2-40B4-BE49-F238E27FC236}">
                      <a16:creationId xmlns:a16="http://schemas.microsoft.com/office/drawing/2014/main" id="{046F6554-B8ED-42F3-BD26-094A88075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1365" y="3351364"/>
                  <a:ext cx="66154" cy="70376"/>
                </a:xfrm>
                <a:custGeom>
                  <a:avLst/>
                  <a:gdLst/>
                  <a:ahLst/>
                  <a:cxnLst>
                    <a:cxn ang="0">
                      <a:pos x="19" y="7"/>
                    </a:cxn>
                    <a:cxn ang="0">
                      <a:pos x="7" y="2"/>
                    </a:cxn>
                    <a:cxn ang="0">
                      <a:pos x="1" y="13"/>
                    </a:cxn>
                    <a:cxn ang="0">
                      <a:pos x="13" y="19"/>
                    </a:cxn>
                    <a:cxn ang="0">
                      <a:pos x="19" y="7"/>
                    </a:cxn>
                  </a:cxnLst>
                  <a:rect l="0" t="0" r="r" b="b"/>
                  <a:pathLst>
                    <a:path w="20" h="21">
                      <a:moveTo>
                        <a:pt x="19" y="7"/>
                      </a:moveTo>
                      <a:cubicBezTo>
                        <a:pt x="17" y="3"/>
                        <a:pt x="12" y="0"/>
                        <a:pt x="7" y="2"/>
                      </a:cubicBezTo>
                      <a:cubicBezTo>
                        <a:pt x="2" y="3"/>
                        <a:pt x="0" y="8"/>
                        <a:pt x="1" y="13"/>
                      </a:cubicBezTo>
                      <a:cubicBezTo>
                        <a:pt x="3" y="18"/>
                        <a:pt x="8" y="21"/>
                        <a:pt x="13" y="19"/>
                      </a:cubicBezTo>
                      <a:cubicBezTo>
                        <a:pt x="18" y="18"/>
                        <a:pt x="20" y="12"/>
                        <a:pt x="19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5" name="Freeform 185">
                  <a:extLst>
                    <a:ext uri="{FF2B5EF4-FFF2-40B4-BE49-F238E27FC236}">
                      <a16:creationId xmlns:a16="http://schemas.microsoft.com/office/drawing/2014/main" id="{B142F6FC-987B-4EBD-B4A4-B2D9ECC141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3737" y="3455520"/>
                  <a:ext cx="67561" cy="66153"/>
                </a:xfrm>
                <a:custGeom>
                  <a:avLst/>
                  <a:gdLst/>
                  <a:ahLst/>
                  <a:cxnLst>
                    <a:cxn ang="0">
                      <a:pos x="19" y="7"/>
                    </a:cxn>
                    <a:cxn ang="0">
                      <a:pos x="7" y="1"/>
                    </a:cxn>
                    <a:cxn ang="0">
                      <a:pos x="1" y="13"/>
                    </a:cxn>
                    <a:cxn ang="0">
                      <a:pos x="13" y="19"/>
                    </a:cxn>
                    <a:cxn ang="0">
                      <a:pos x="19" y="7"/>
                    </a:cxn>
                  </a:cxnLst>
                  <a:rect l="0" t="0" r="r" b="b"/>
                  <a:pathLst>
                    <a:path w="20" h="20">
                      <a:moveTo>
                        <a:pt x="19" y="7"/>
                      </a:moveTo>
                      <a:cubicBezTo>
                        <a:pt x="17" y="2"/>
                        <a:pt x="12" y="0"/>
                        <a:pt x="7" y="1"/>
                      </a:cubicBezTo>
                      <a:cubicBezTo>
                        <a:pt x="2" y="3"/>
                        <a:pt x="0" y="8"/>
                        <a:pt x="1" y="13"/>
                      </a:cubicBezTo>
                      <a:cubicBezTo>
                        <a:pt x="3" y="18"/>
                        <a:pt x="8" y="20"/>
                        <a:pt x="13" y="19"/>
                      </a:cubicBezTo>
                      <a:cubicBezTo>
                        <a:pt x="18" y="17"/>
                        <a:pt x="20" y="12"/>
                        <a:pt x="19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6" name="Freeform 186">
                  <a:extLst>
                    <a:ext uri="{FF2B5EF4-FFF2-40B4-BE49-F238E27FC236}">
                      <a16:creationId xmlns:a16="http://schemas.microsoft.com/office/drawing/2014/main" id="{62AC2D14-569E-456A-9840-629089FD7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4703" y="3387959"/>
                  <a:ext cx="68969" cy="67561"/>
                </a:xfrm>
                <a:custGeom>
                  <a:avLst/>
                  <a:gdLst/>
                  <a:ahLst/>
                  <a:cxnLst>
                    <a:cxn ang="0">
                      <a:pos x="19" y="7"/>
                    </a:cxn>
                    <a:cxn ang="0">
                      <a:pos x="8" y="1"/>
                    </a:cxn>
                    <a:cxn ang="0">
                      <a:pos x="2" y="13"/>
                    </a:cxn>
                    <a:cxn ang="0">
                      <a:pos x="13" y="19"/>
                    </a:cxn>
                    <a:cxn ang="0">
                      <a:pos x="19" y="7"/>
                    </a:cxn>
                  </a:cxnLst>
                  <a:rect l="0" t="0" r="r" b="b"/>
                  <a:pathLst>
                    <a:path w="21" h="20">
                      <a:moveTo>
                        <a:pt x="19" y="7"/>
                      </a:moveTo>
                      <a:cubicBezTo>
                        <a:pt x="18" y="2"/>
                        <a:pt x="12" y="0"/>
                        <a:pt x="8" y="1"/>
                      </a:cubicBezTo>
                      <a:cubicBezTo>
                        <a:pt x="3" y="3"/>
                        <a:pt x="0" y="8"/>
                        <a:pt x="2" y="13"/>
                      </a:cubicBezTo>
                      <a:cubicBezTo>
                        <a:pt x="3" y="18"/>
                        <a:pt x="8" y="20"/>
                        <a:pt x="13" y="19"/>
                      </a:cubicBezTo>
                      <a:cubicBezTo>
                        <a:pt x="18" y="17"/>
                        <a:pt x="21" y="12"/>
                        <a:pt x="19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AA57BF0-4E7C-4027-885E-75887F321DDA}"/>
                </a:ext>
              </a:extLst>
            </p:cNvPr>
            <p:cNvGrpSpPr/>
            <p:nvPr/>
          </p:nvGrpSpPr>
          <p:grpSpPr>
            <a:xfrm>
              <a:off x="2416890" y="3881009"/>
              <a:ext cx="1525165" cy="1319710"/>
              <a:chOff x="2883804" y="3697884"/>
              <a:chExt cx="1525165" cy="1319710"/>
            </a:xfrm>
            <a:solidFill>
              <a:schemeClr val="bg1"/>
            </a:solidFill>
          </p:grpSpPr>
          <p:sp>
            <p:nvSpPr>
              <p:cNvPr id="223" name="Freeform 154">
                <a:extLst>
                  <a:ext uri="{FF2B5EF4-FFF2-40B4-BE49-F238E27FC236}">
                    <a16:creationId xmlns:a16="http://schemas.microsoft.com/office/drawing/2014/main" id="{31C79074-9417-495D-BFB2-FBD448CA7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5513" y="3697884"/>
                <a:ext cx="1313456" cy="1319710"/>
              </a:xfrm>
              <a:custGeom>
                <a:avLst/>
                <a:gdLst/>
                <a:ahLst/>
                <a:cxnLst>
                  <a:cxn ang="0">
                    <a:pos x="129" y="330"/>
                  </a:cxn>
                  <a:cxn ang="0">
                    <a:pos x="27" y="129"/>
                  </a:cxn>
                  <a:cxn ang="0">
                    <a:pos x="227" y="27"/>
                  </a:cxn>
                  <a:cxn ang="0">
                    <a:pos x="329" y="228"/>
                  </a:cxn>
                  <a:cxn ang="0">
                    <a:pos x="129" y="330"/>
                  </a:cxn>
                </a:cxnLst>
                <a:rect l="0" t="0" r="r" b="b"/>
                <a:pathLst>
                  <a:path w="356" h="357">
                    <a:moveTo>
                      <a:pt x="129" y="330"/>
                    </a:moveTo>
                    <a:cubicBezTo>
                      <a:pt x="45" y="303"/>
                      <a:pt x="0" y="213"/>
                      <a:pt x="27" y="129"/>
                    </a:cubicBezTo>
                    <a:cubicBezTo>
                      <a:pt x="54" y="46"/>
                      <a:pt x="144" y="0"/>
                      <a:pt x="227" y="27"/>
                    </a:cubicBezTo>
                    <a:cubicBezTo>
                      <a:pt x="311" y="54"/>
                      <a:pt x="356" y="144"/>
                      <a:pt x="329" y="228"/>
                    </a:cubicBezTo>
                    <a:cubicBezTo>
                      <a:pt x="302" y="311"/>
                      <a:pt x="212" y="357"/>
                      <a:pt x="129" y="33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120E8F39-6CC6-4897-9904-29F15CE42366}"/>
                  </a:ext>
                </a:extLst>
              </p:cNvPr>
              <p:cNvGrpSpPr/>
              <p:nvPr/>
            </p:nvGrpSpPr>
            <p:grpSpPr>
              <a:xfrm>
                <a:off x="2883804" y="3920001"/>
                <a:ext cx="266021" cy="365955"/>
                <a:chOff x="2883804" y="3920001"/>
                <a:chExt cx="266021" cy="365955"/>
              </a:xfrm>
              <a:grpFill/>
            </p:grpSpPr>
            <p:sp>
              <p:nvSpPr>
                <p:cNvPr id="225" name="Freeform 187">
                  <a:extLst>
                    <a:ext uri="{FF2B5EF4-FFF2-40B4-BE49-F238E27FC236}">
                      <a16:creationId xmlns:a16="http://schemas.microsoft.com/office/drawing/2014/main" id="{52B7D7A3-13C4-46ED-AF4C-FCFB06A30D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3671" y="4117054"/>
                  <a:ext cx="66154" cy="66153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7" y="19"/>
                    </a:cxn>
                    <a:cxn ang="0">
                      <a:pos x="19" y="13"/>
                    </a:cxn>
                    <a:cxn ang="0">
                      <a:pos x="13" y="1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20" h="20">
                      <a:moveTo>
                        <a:pt x="1" y="7"/>
                      </a:moveTo>
                      <a:cubicBezTo>
                        <a:pt x="0" y="12"/>
                        <a:pt x="2" y="17"/>
                        <a:pt x="7" y="19"/>
                      </a:cubicBezTo>
                      <a:cubicBezTo>
                        <a:pt x="12" y="20"/>
                        <a:pt x="17" y="18"/>
                        <a:pt x="19" y="13"/>
                      </a:cubicBezTo>
                      <a:cubicBezTo>
                        <a:pt x="20" y="8"/>
                        <a:pt x="18" y="3"/>
                        <a:pt x="13" y="1"/>
                      </a:cubicBezTo>
                      <a:cubicBezTo>
                        <a:pt x="8" y="0"/>
                        <a:pt x="3" y="2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6" name="Freeform 188">
                  <a:extLst>
                    <a:ext uri="{FF2B5EF4-FFF2-40B4-BE49-F238E27FC236}">
                      <a16:creationId xmlns:a16="http://schemas.microsoft.com/office/drawing/2014/main" id="{733DFD9F-E582-41B9-8A9E-24645E4A13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3737" y="4083273"/>
                  <a:ext cx="67561" cy="70376"/>
                </a:xfrm>
                <a:custGeom>
                  <a:avLst/>
                  <a:gdLst/>
                  <a:ahLst/>
                  <a:cxnLst>
                    <a:cxn ang="0">
                      <a:pos x="7" y="19"/>
                    </a:cxn>
                    <a:cxn ang="0">
                      <a:pos x="19" y="13"/>
                    </a:cxn>
                    <a:cxn ang="0">
                      <a:pos x="13" y="1"/>
                    </a:cxn>
                    <a:cxn ang="0">
                      <a:pos x="1" y="7"/>
                    </a:cxn>
                    <a:cxn ang="0">
                      <a:pos x="7" y="19"/>
                    </a:cxn>
                  </a:cxnLst>
                  <a:rect l="0" t="0" r="r" b="b"/>
                  <a:pathLst>
                    <a:path w="20" h="21">
                      <a:moveTo>
                        <a:pt x="7" y="19"/>
                      </a:moveTo>
                      <a:cubicBezTo>
                        <a:pt x="12" y="21"/>
                        <a:pt x="17" y="18"/>
                        <a:pt x="19" y="13"/>
                      </a:cubicBezTo>
                      <a:cubicBezTo>
                        <a:pt x="20" y="8"/>
                        <a:pt x="18" y="3"/>
                        <a:pt x="13" y="1"/>
                      </a:cubicBezTo>
                      <a:cubicBezTo>
                        <a:pt x="8" y="0"/>
                        <a:pt x="3" y="3"/>
                        <a:pt x="1" y="7"/>
                      </a:cubicBezTo>
                      <a:cubicBezTo>
                        <a:pt x="0" y="12"/>
                        <a:pt x="2" y="17"/>
                        <a:pt x="7" y="1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7" name="Freeform 189">
                  <a:extLst>
                    <a:ext uri="{FF2B5EF4-FFF2-40B4-BE49-F238E27FC236}">
                      <a16:creationId xmlns:a16="http://schemas.microsoft.com/office/drawing/2014/main" id="{869FC8F5-2606-4C66-8456-D39F9FA4A5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4703" y="3987562"/>
                  <a:ext cx="68969" cy="66153"/>
                </a:xfrm>
                <a:custGeom>
                  <a:avLst/>
                  <a:gdLst/>
                  <a:ahLst/>
                  <a:cxnLst>
                    <a:cxn ang="0">
                      <a:pos x="8" y="19"/>
                    </a:cxn>
                    <a:cxn ang="0">
                      <a:pos x="19" y="13"/>
                    </a:cxn>
                    <a:cxn ang="0">
                      <a:pos x="13" y="1"/>
                    </a:cxn>
                    <a:cxn ang="0">
                      <a:pos x="2" y="7"/>
                    </a:cxn>
                    <a:cxn ang="0">
                      <a:pos x="8" y="19"/>
                    </a:cxn>
                  </a:cxnLst>
                  <a:rect l="0" t="0" r="r" b="b"/>
                  <a:pathLst>
                    <a:path w="21" h="20">
                      <a:moveTo>
                        <a:pt x="8" y="19"/>
                      </a:moveTo>
                      <a:cubicBezTo>
                        <a:pt x="12" y="20"/>
                        <a:pt x="18" y="18"/>
                        <a:pt x="19" y="13"/>
                      </a:cubicBezTo>
                      <a:cubicBezTo>
                        <a:pt x="21" y="8"/>
                        <a:pt x="18" y="3"/>
                        <a:pt x="13" y="1"/>
                      </a:cubicBezTo>
                      <a:cubicBezTo>
                        <a:pt x="8" y="0"/>
                        <a:pt x="3" y="2"/>
                        <a:pt x="2" y="7"/>
                      </a:cubicBezTo>
                      <a:cubicBezTo>
                        <a:pt x="0" y="12"/>
                        <a:pt x="3" y="17"/>
                        <a:pt x="8" y="1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8" name="Freeform 190">
                  <a:extLst>
                    <a:ext uri="{FF2B5EF4-FFF2-40B4-BE49-F238E27FC236}">
                      <a16:creationId xmlns:a16="http://schemas.microsoft.com/office/drawing/2014/main" id="{03DA89FF-935F-4CF3-A687-4374F6A13C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298" y="4049493"/>
                  <a:ext cx="66154" cy="70376"/>
                </a:xfrm>
                <a:custGeom>
                  <a:avLst/>
                  <a:gdLst/>
                  <a:ahLst/>
                  <a:cxnLst>
                    <a:cxn ang="0">
                      <a:pos x="1" y="7"/>
                    </a:cxn>
                    <a:cxn ang="0">
                      <a:pos x="7" y="19"/>
                    </a:cxn>
                    <a:cxn ang="0">
                      <a:pos x="19" y="13"/>
                    </a:cxn>
                    <a:cxn ang="0">
                      <a:pos x="13" y="2"/>
                    </a:cxn>
                    <a:cxn ang="0">
                      <a:pos x="1" y="7"/>
                    </a:cxn>
                  </a:cxnLst>
                  <a:rect l="0" t="0" r="r" b="b"/>
                  <a:pathLst>
                    <a:path w="20" h="21">
                      <a:moveTo>
                        <a:pt x="1" y="7"/>
                      </a:moveTo>
                      <a:cubicBezTo>
                        <a:pt x="0" y="12"/>
                        <a:pt x="2" y="18"/>
                        <a:pt x="7" y="19"/>
                      </a:cubicBezTo>
                      <a:cubicBezTo>
                        <a:pt x="12" y="21"/>
                        <a:pt x="17" y="18"/>
                        <a:pt x="19" y="13"/>
                      </a:cubicBezTo>
                      <a:cubicBezTo>
                        <a:pt x="20" y="8"/>
                        <a:pt x="18" y="3"/>
                        <a:pt x="13" y="2"/>
                      </a:cubicBezTo>
                      <a:cubicBezTo>
                        <a:pt x="8" y="0"/>
                        <a:pt x="3" y="3"/>
                        <a:pt x="1" y="7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9" name="Freeform 191">
                  <a:extLst>
                    <a:ext uri="{FF2B5EF4-FFF2-40B4-BE49-F238E27FC236}">
                      <a16:creationId xmlns:a16="http://schemas.microsoft.com/office/drawing/2014/main" id="{83A8759C-E071-4AAC-BFA3-1E9262840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7518" y="4149426"/>
                  <a:ext cx="70376" cy="66153"/>
                </a:xfrm>
                <a:custGeom>
                  <a:avLst/>
                  <a:gdLst/>
                  <a:ahLst/>
                  <a:cxnLst>
                    <a:cxn ang="0">
                      <a:pos x="13" y="1"/>
                    </a:cxn>
                    <a:cxn ang="0">
                      <a:pos x="2" y="7"/>
                    </a:cxn>
                    <a:cxn ang="0">
                      <a:pos x="8" y="19"/>
                    </a:cxn>
                    <a:cxn ang="0">
                      <a:pos x="19" y="13"/>
                    </a:cxn>
                    <a:cxn ang="0">
                      <a:pos x="13" y="1"/>
                    </a:cxn>
                  </a:cxnLst>
                  <a:rect l="0" t="0" r="r" b="b"/>
                  <a:pathLst>
                    <a:path w="21" h="20">
                      <a:moveTo>
                        <a:pt x="13" y="1"/>
                      </a:moveTo>
                      <a:cubicBezTo>
                        <a:pt x="8" y="0"/>
                        <a:pt x="3" y="2"/>
                        <a:pt x="2" y="7"/>
                      </a:cubicBezTo>
                      <a:cubicBezTo>
                        <a:pt x="0" y="12"/>
                        <a:pt x="3" y="17"/>
                        <a:pt x="8" y="19"/>
                      </a:cubicBezTo>
                      <a:cubicBezTo>
                        <a:pt x="12" y="20"/>
                        <a:pt x="18" y="18"/>
                        <a:pt x="19" y="13"/>
                      </a:cubicBezTo>
                      <a:cubicBezTo>
                        <a:pt x="21" y="8"/>
                        <a:pt x="18" y="3"/>
                        <a:pt x="13" y="1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30" name="Freeform 192">
                  <a:extLst>
                    <a:ext uri="{FF2B5EF4-FFF2-40B4-BE49-F238E27FC236}">
                      <a16:creationId xmlns:a16="http://schemas.microsoft.com/office/drawing/2014/main" id="{E16528F9-0354-477B-9193-AF4401FE99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1365" y="4017119"/>
                  <a:ext cx="68969" cy="68968"/>
                </a:xfrm>
                <a:custGeom>
                  <a:avLst/>
                  <a:gdLst/>
                  <a:ahLst/>
                  <a:cxnLst>
                    <a:cxn ang="0">
                      <a:pos x="19" y="14"/>
                    </a:cxn>
                    <a:cxn ang="0">
                      <a:pos x="13" y="2"/>
                    </a:cxn>
                    <a:cxn ang="0">
                      <a:pos x="2" y="8"/>
                    </a:cxn>
                    <a:cxn ang="0">
                      <a:pos x="8" y="19"/>
                    </a:cxn>
                    <a:cxn ang="0">
                      <a:pos x="19" y="14"/>
                    </a:cxn>
                  </a:cxnLst>
                  <a:rect l="0" t="0" r="r" b="b"/>
                  <a:pathLst>
                    <a:path w="21" h="21">
                      <a:moveTo>
                        <a:pt x="19" y="14"/>
                      </a:moveTo>
                      <a:cubicBezTo>
                        <a:pt x="21" y="9"/>
                        <a:pt x="18" y="4"/>
                        <a:pt x="13" y="2"/>
                      </a:cubicBezTo>
                      <a:cubicBezTo>
                        <a:pt x="8" y="0"/>
                        <a:pt x="3" y="3"/>
                        <a:pt x="2" y="8"/>
                      </a:cubicBezTo>
                      <a:cubicBezTo>
                        <a:pt x="0" y="13"/>
                        <a:pt x="3" y="18"/>
                        <a:pt x="8" y="19"/>
                      </a:cubicBezTo>
                      <a:cubicBezTo>
                        <a:pt x="12" y="21"/>
                        <a:pt x="18" y="18"/>
                        <a:pt x="19" y="1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31" name="Freeform 193">
                  <a:extLst>
                    <a:ext uri="{FF2B5EF4-FFF2-40B4-BE49-F238E27FC236}">
                      <a16:creationId xmlns:a16="http://schemas.microsoft.com/office/drawing/2014/main" id="{97CD4E61-69F7-4329-9581-6964C7BA1E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3737" y="3920001"/>
                  <a:ext cx="67561" cy="67561"/>
                </a:xfrm>
                <a:custGeom>
                  <a:avLst/>
                  <a:gdLst/>
                  <a:ahLst/>
                  <a:cxnLst>
                    <a:cxn ang="0">
                      <a:pos x="19" y="13"/>
                    </a:cxn>
                    <a:cxn ang="0">
                      <a:pos x="13" y="1"/>
                    </a:cxn>
                    <a:cxn ang="0">
                      <a:pos x="1" y="7"/>
                    </a:cxn>
                    <a:cxn ang="0">
                      <a:pos x="7" y="19"/>
                    </a:cxn>
                    <a:cxn ang="0">
                      <a:pos x="19" y="13"/>
                    </a:cxn>
                  </a:cxnLst>
                  <a:rect l="0" t="0" r="r" b="b"/>
                  <a:pathLst>
                    <a:path w="20" h="20">
                      <a:moveTo>
                        <a:pt x="19" y="13"/>
                      </a:moveTo>
                      <a:cubicBezTo>
                        <a:pt x="20" y="8"/>
                        <a:pt x="18" y="3"/>
                        <a:pt x="13" y="1"/>
                      </a:cubicBezTo>
                      <a:cubicBezTo>
                        <a:pt x="8" y="0"/>
                        <a:pt x="3" y="2"/>
                        <a:pt x="1" y="7"/>
                      </a:cubicBezTo>
                      <a:cubicBezTo>
                        <a:pt x="0" y="12"/>
                        <a:pt x="2" y="17"/>
                        <a:pt x="7" y="19"/>
                      </a:cubicBezTo>
                      <a:cubicBezTo>
                        <a:pt x="12" y="20"/>
                        <a:pt x="17" y="18"/>
                        <a:pt x="19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32" name="Freeform 194">
                  <a:extLst>
                    <a:ext uri="{FF2B5EF4-FFF2-40B4-BE49-F238E27FC236}">
                      <a16:creationId xmlns:a16="http://schemas.microsoft.com/office/drawing/2014/main" id="{DE35D740-0E69-41BF-B341-45CE2C024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7584" y="4117054"/>
                  <a:ext cx="70376" cy="68968"/>
                </a:xfrm>
                <a:custGeom>
                  <a:avLst/>
                  <a:gdLst/>
                  <a:ahLst/>
                  <a:cxnLst>
                    <a:cxn ang="0">
                      <a:pos x="20" y="13"/>
                    </a:cxn>
                    <a:cxn ang="0">
                      <a:pos x="14" y="1"/>
                    </a:cxn>
                    <a:cxn ang="0">
                      <a:pos x="2" y="7"/>
                    </a:cxn>
                    <a:cxn ang="0">
                      <a:pos x="8" y="19"/>
                    </a:cxn>
                    <a:cxn ang="0">
                      <a:pos x="20" y="13"/>
                    </a:cxn>
                  </a:cxnLst>
                  <a:rect l="0" t="0" r="r" b="b"/>
                  <a:pathLst>
                    <a:path w="21" h="21">
                      <a:moveTo>
                        <a:pt x="20" y="13"/>
                      </a:moveTo>
                      <a:cubicBezTo>
                        <a:pt x="21" y="8"/>
                        <a:pt x="18" y="3"/>
                        <a:pt x="14" y="1"/>
                      </a:cubicBezTo>
                      <a:cubicBezTo>
                        <a:pt x="9" y="0"/>
                        <a:pt x="4" y="3"/>
                        <a:pt x="2" y="7"/>
                      </a:cubicBezTo>
                      <a:cubicBezTo>
                        <a:pt x="0" y="12"/>
                        <a:pt x="3" y="17"/>
                        <a:pt x="8" y="19"/>
                      </a:cubicBezTo>
                      <a:cubicBezTo>
                        <a:pt x="13" y="21"/>
                        <a:pt x="18" y="18"/>
                        <a:pt x="20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33" name="Freeform 195">
                  <a:extLst>
                    <a:ext uri="{FF2B5EF4-FFF2-40B4-BE49-F238E27FC236}">
                      <a16:creationId xmlns:a16="http://schemas.microsoft.com/office/drawing/2014/main" id="{CFA61944-C50B-4EB9-BEEA-BD02CD094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804" y="4215580"/>
                  <a:ext cx="70376" cy="70376"/>
                </a:xfrm>
                <a:custGeom>
                  <a:avLst/>
                  <a:gdLst/>
                  <a:ahLst/>
                  <a:cxnLst>
                    <a:cxn ang="0">
                      <a:pos x="20" y="14"/>
                    </a:cxn>
                    <a:cxn ang="0">
                      <a:pos x="14" y="2"/>
                    </a:cxn>
                    <a:cxn ang="0">
                      <a:pos x="2" y="8"/>
                    </a:cxn>
                    <a:cxn ang="0">
                      <a:pos x="8" y="20"/>
                    </a:cxn>
                    <a:cxn ang="0">
                      <a:pos x="20" y="14"/>
                    </a:cxn>
                  </a:cxnLst>
                  <a:rect l="0" t="0" r="r" b="b"/>
                  <a:pathLst>
                    <a:path w="21" h="21">
                      <a:moveTo>
                        <a:pt x="20" y="14"/>
                      </a:moveTo>
                      <a:cubicBezTo>
                        <a:pt x="21" y="9"/>
                        <a:pt x="19" y="4"/>
                        <a:pt x="14" y="2"/>
                      </a:cubicBezTo>
                      <a:cubicBezTo>
                        <a:pt x="9" y="0"/>
                        <a:pt x="4" y="3"/>
                        <a:pt x="2" y="8"/>
                      </a:cubicBezTo>
                      <a:cubicBezTo>
                        <a:pt x="0" y="13"/>
                        <a:pt x="3" y="18"/>
                        <a:pt x="8" y="20"/>
                      </a:cubicBezTo>
                      <a:cubicBezTo>
                        <a:pt x="13" y="21"/>
                        <a:pt x="18" y="18"/>
                        <a:pt x="20" y="1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34" name="Freeform 196">
                  <a:extLst>
                    <a:ext uri="{FF2B5EF4-FFF2-40B4-BE49-F238E27FC236}">
                      <a16:creationId xmlns:a16="http://schemas.microsoft.com/office/drawing/2014/main" id="{089484DC-B046-49C4-A552-24CC8F42F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1365" y="4183207"/>
                  <a:ext cx="68969" cy="68968"/>
                </a:xfrm>
                <a:custGeom>
                  <a:avLst/>
                  <a:gdLst/>
                  <a:ahLst/>
                  <a:cxnLst>
                    <a:cxn ang="0">
                      <a:pos x="19" y="13"/>
                    </a:cxn>
                    <a:cxn ang="0">
                      <a:pos x="13" y="1"/>
                    </a:cxn>
                    <a:cxn ang="0">
                      <a:pos x="1" y="7"/>
                    </a:cxn>
                    <a:cxn ang="0">
                      <a:pos x="7" y="19"/>
                    </a:cxn>
                    <a:cxn ang="0">
                      <a:pos x="19" y="13"/>
                    </a:cxn>
                  </a:cxnLst>
                  <a:rect l="0" t="0" r="r" b="b"/>
                  <a:pathLst>
                    <a:path w="21" h="21">
                      <a:moveTo>
                        <a:pt x="19" y="13"/>
                      </a:moveTo>
                      <a:cubicBezTo>
                        <a:pt x="21" y="8"/>
                        <a:pt x="18" y="3"/>
                        <a:pt x="13" y="1"/>
                      </a:cubicBezTo>
                      <a:cubicBezTo>
                        <a:pt x="8" y="0"/>
                        <a:pt x="3" y="3"/>
                        <a:pt x="1" y="7"/>
                      </a:cubicBezTo>
                      <a:cubicBezTo>
                        <a:pt x="0" y="12"/>
                        <a:pt x="3" y="17"/>
                        <a:pt x="7" y="19"/>
                      </a:cubicBezTo>
                      <a:cubicBezTo>
                        <a:pt x="12" y="21"/>
                        <a:pt x="17" y="18"/>
                        <a:pt x="19" y="1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2DEB84B-1266-4F9D-9803-61A27502D75D}"/>
                </a:ext>
              </a:extLst>
            </p:cNvPr>
            <p:cNvGrpSpPr/>
            <p:nvPr/>
          </p:nvGrpSpPr>
          <p:grpSpPr>
            <a:xfrm>
              <a:off x="1871904" y="4778735"/>
              <a:ext cx="1330658" cy="1460028"/>
              <a:chOff x="2338818" y="4595610"/>
              <a:chExt cx="1330658" cy="1460028"/>
            </a:xfrm>
            <a:solidFill>
              <a:schemeClr val="bg1"/>
            </a:solidFill>
          </p:grpSpPr>
          <p:sp>
            <p:nvSpPr>
              <p:cNvPr id="211" name="Freeform 155">
                <a:extLst>
                  <a:ext uri="{FF2B5EF4-FFF2-40B4-BE49-F238E27FC236}">
                    <a16:creationId xmlns:a16="http://schemas.microsoft.com/office/drawing/2014/main" id="{104E28D6-C3EE-4C77-A6F5-52292F16E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8818" y="4721854"/>
                <a:ext cx="1330658" cy="1333784"/>
              </a:xfrm>
              <a:custGeom>
                <a:avLst/>
                <a:gdLst/>
                <a:ahLst/>
                <a:cxnLst>
                  <a:cxn ang="0">
                    <a:pos x="51" y="274"/>
                  </a:cxn>
                  <a:cxn ang="0">
                    <a:pos x="87" y="52"/>
                  </a:cxn>
                  <a:cxn ang="0">
                    <a:pos x="309" y="87"/>
                  </a:cxn>
                  <a:cxn ang="0">
                    <a:pos x="273" y="309"/>
                  </a:cxn>
                  <a:cxn ang="0">
                    <a:pos x="51" y="274"/>
                  </a:cxn>
                </a:cxnLst>
                <a:rect l="0" t="0" r="r" b="b"/>
                <a:pathLst>
                  <a:path w="360" h="361">
                    <a:moveTo>
                      <a:pt x="51" y="274"/>
                    </a:moveTo>
                    <a:cubicBezTo>
                      <a:pt x="0" y="203"/>
                      <a:pt x="15" y="103"/>
                      <a:pt x="87" y="52"/>
                    </a:cubicBezTo>
                    <a:cubicBezTo>
                      <a:pt x="158" y="0"/>
                      <a:pt x="257" y="16"/>
                      <a:pt x="309" y="87"/>
                    </a:cubicBezTo>
                    <a:cubicBezTo>
                      <a:pt x="360" y="158"/>
                      <a:pt x="344" y="257"/>
                      <a:pt x="273" y="309"/>
                    </a:cubicBezTo>
                    <a:cubicBezTo>
                      <a:pt x="202" y="361"/>
                      <a:pt x="103" y="345"/>
                      <a:pt x="51" y="27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0F6ADA8C-1552-4143-9457-F90C66C302B1}"/>
                  </a:ext>
                </a:extLst>
              </p:cNvPr>
              <p:cNvGrpSpPr/>
              <p:nvPr/>
            </p:nvGrpSpPr>
            <p:grpSpPr>
              <a:xfrm>
                <a:off x="2358799" y="4595610"/>
                <a:ext cx="322322" cy="285726"/>
                <a:chOff x="2358799" y="4595610"/>
                <a:chExt cx="322322" cy="285726"/>
              </a:xfrm>
              <a:grpFill/>
            </p:grpSpPr>
            <p:sp>
              <p:nvSpPr>
                <p:cNvPr id="213" name="Freeform 197">
                  <a:extLst>
                    <a:ext uri="{FF2B5EF4-FFF2-40B4-BE49-F238E27FC236}">
                      <a16:creationId xmlns:a16="http://schemas.microsoft.com/office/drawing/2014/main" id="{B868A858-D7F3-4A21-8023-DC71E3BAC7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8372" y="4810960"/>
                  <a:ext cx="66154" cy="70376"/>
                </a:xfrm>
                <a:custGeom>
                  <a:avLst/>
                  <a:gdLst/>
                  <a:ahLst/>
                  <a:cxnLst>
                    <a:cxn ang="0">
                      <a:pos x="5" y="3"/>
                    </a:cxn>
                    <a:cxn ang="0">
                      <a:pos x="3" y="16"/>
                    </a:cxn>
                    <a:cxn ang="0">
                      <a:pos x="15" y="18"/>
                    </a:cxn>
                    <a:cxn ang="0">
                      <a:pos x="17" y="5"/>
                    </a:cxn>
                    <a:cxn ang="0">
                      <a:pos x="5" y="3"/>
                    </a:cxn>
                  </a:cxnLst>
                  <a:rect l="0" t="0" r="r" b="b"/>
                  <a:pathLst>
                    <a:path w="20" h="21">
                      <a:moveTo>
                        <a:pt x="5" y="3"/>
                      </a:moveTo>
                      <a:cubicBezTo>
                        <a:pt x="0" y="6"/>
                        <a:pt x="0" y="12"/>
                        <a:pt x="3" y="16"/>
                      </a:cubicBezTo>
                      <a:cubicBezTo>
                        <a:pt x="6" y="20"/>
                        <a:pt x="11" y="21"/>
                        <a:pt x="15" y="18"/>
                      </a:cubicBezTo>
                      <a:cubicBezTo>
                        <a:pt x="20" y="15"/>
                        <a:pt x="20" y="9"/>
                        <a:pt x="17" y="5"/>
                      </a:cubicBezTo>
                      <a:cubicBezTo>
                        <a:pt x="14" y="1"/>
                        <a:pt x="9" y="0"/>
                        <a:pt x="5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4" name="Freeform 198">
                  <a:extLst>
                    <a:ext uri="{FF2B5EF4-FFF2-40B4-BE49-F238E27FC236}">
                      <a16:creationId xmlns:a16="http://schemas.microsoft.com/office/drawing/2014/main" id="{946973A8-6AFA-4875-84F3-5A033566B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5034" y="4727916"/>
                  <a:ext cx="70376" cy="67561"/>
                </a:xfrm>
                <a:custGeom>
                  <a:avLst/>
                  <a:gdLst/>
                  <a:ahLst/>
                  <a:cxnLst>
                    <a:cxn ang="0">
                      <a:pos x="3" y="15"/>
                    </a:cxn>
                    <a:cxn ang="0">
                      <a:pos x="16" y="17"/>
                    </a:cxn>
                    <a:cxn ang="0">
                      <a:pos x="18" y="5"/>
                    </a:cxn>
                    <a:cxn ang="0">
                      <a:pos x="5" y="3"/>
                    </a:cxn>
                    <a:cxn ang="0">
                      <a:pos x="3" y="15"/>
                    </a:cxn>
                  </a:cxnLst>
                  <a:rect l="0" t="0" r="r" b="b"/>
                  <a:pathLst>
                    <a:path w="21" h="20">
                      <a:moveTo>
                        <a:pt x="3" y="15"/>
                      </a:moveTo>
                      <a:cubicBezTo>
                        <a:pt x="6" y="19"/>
                        <a:pt x="12" y="20"/>
                        <a:pt x="16" y="17"/>
                      </a:cubicBezTo>
                      <a:cubicBezTo>
                        <a:pt x="20" y="14"/>
                        <a:pt x="21" y="9"/>
                        <a:pt x="18" y="5"/>
                      </a:cubicBezTo>
                      <a:cubicBezTo>
                        <a:pt x="15" y="0"/>
                        <a:pt x="9" y="0"/>
                        <a:pt x="5" y="3"/>
                      </a:cubicBezTo>
                      <a:cubicBezTo>
                        <a:pt x="1" y="5"/>
                        <a:pt x="0" y="11"/>
                        <a:pt x="3" y="1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5" name="Freeform 199">
                  <a:extLst>
                    <a:ext uri="{FF2B5EF4-FFF2-40B4-BE49-F238E27FC236}">
                      <a16:creationId xmlns:a16="http://schemas.microsoft.com/office/drawing/2014/main" id="{1070CBD8-A77D-40B8-BE7C-EBFC40BC8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8077" y="4668801"/>
                  <a:ext cx="70376" cy="66153"/>
                </a:xfrm>
                <a:custGeom>
                  <a:avLst/>
                  <a:gdLst/>
                  <a:ahLst/>
                  <a:cxnLst>
                    <a:cxn ang="0">
                      <a:pos x="3" y="15"/>
                    </a:cxn>
                    <a:cxn ang="0">
                      <a:pos x="16" y="17"/>
                    </a:cxn>
                    <a:cxn ang="0">
                      <a:pos x="18" y="5"/>
                    </a:cxn>
                    <a:cxn ang="0">
                      <a:pos x="5" y="2"/>
                    </a:cxn>
                    <a:cxn ang="0">
                      <a:pos x="3" y="15"/>
                    </a:cxn>
                  </a:cxnLst>
                  <a:rect l="0" t="0" r="r" b="b"/>
                  <a:pathLst>
                    <a:path w="21" h="20">
                      <a:moveTo>
                        <a:pt x="3" y="15"/>
                      </a:moveTo>
                      <a:cubicBezTo>
                        <a:pt x="6" y="19"/>
                        <a:pt x="12" y="20"/>
                        <a:pt x="16" y="17"/>
                      </a:cubicBezTo>
                      <a:cubicBezTo>
                        <a:pt x="20" y="14"/>
                        <a:pt x="21" y="9"/>
                        <a:pt x="18" y="5"/>
                      </a:cubicBezTo>
                      <a:cubicBezTo>
                        <a:pt x="15" y="0"/>
                        <a:pt x="9" y="0"/>
                        <a:pt x="5" y="2"/>
                      </a:cubicBezTo>
                      <a:cubicBezTo>
                        <a:pt x="1" y="5"/>
                        <a:pt x="0" y="11"/>
                        <a:pt x="3" y="1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6" name="Freeform 200">
                  <a:extLst>
                    <a:ext uri="{FF2B5EF4-FFF2-40B4-BE49-F238E27FC236}">
                      <a16:creationId xmlns:a16="http://schemas.microsoft.com/office/drawing/2014/main" id="{40A06257-D75E-472A-BA50-5CA621F9D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225" y="4737769"/>
                  <a:ext cx="70376" cy="70376"/>
                </a:xfrm>
                <a:custGeom>
                  <a:avLst/>
                  <a:gdLst/>
                  <a:ahLst/>
                  <a:cxnLst>
                    <a:cxn ang="0">
                      <a:pos x="5" y="3"/>
                    </a:cxn>
                    <a:cxn ang="0">
                      <a:pos x="3" y="16"/>
                    </a:cxn>
                    <a:cxn ang="0">
                      <a:pos x="16" y="18"/>
                    </a:cxn>
                    <a:cxn ang="0">
                      <a:pos x="18" y="5"/>
                    </a:cxn>
                    <a:cxn ang="0">
                      <a:pos x="5" y="3"/>
                    </a:cxn>
                  </a:cxnLst>
                  <a:rect l="0" t="0" r="r" b="b"/>
                  <a:pathLst>
                    <a:path w="21" h="21">
                      <a:moveTo>
                        <a:pt x="5" y="3"/>
                      </a:moveTo>
                      <a:cubicBezTo>
                        <a:pt x="1" y="6"/>
                        <a:pt x="0" y="12"/>
                        <a:pt x="3" y="16"/>
                      </a:cubicBezTo>
                      <a:cubicBezTo>
                        <a:pt x="6" y="20"/>
                        <a:pt x="12" y="21"/>
                        <a:pt x="16" y="18"/>
                      </a:cubicBezTo>
                      <a:cubicBezTo>
                        <a:pt x="20" y="15"/>
                        <a:pt x="21" y="9"/>
                        <a:pt x="18" y="5"/>
                      </a:cubicBezTo>
                      <a:cubicBezTo>
                        <a:pt x="15" y="1"/>
                        <a:pt x="9" y="0"/>
                        <a:pt x="5" y="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7" name="Freeform 201">
                  <a:extLst>
                    <a:ext uri="{FF2B5EF4-FFF2-40B4-BE49-F238E27FC236}">
                      <a16:creationId xmlns:a16="http://schemas.microsoft.com/office/drawing/2014/main" id="{74C2609B-B73B-42A3-883B-597CD6C7D7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5181" y="4801107"/>
                  <a:ext cx="70376" cy="66153"/>
                </a:xfrm>
                <a:custGeom>
                  <a:avLst/>
                  <a:gdLst/>
                  <a:ahLst/>
                  <a:cxnLst>
                    <a:cxn ang="0">
                      <a:pos x="18" y="5"/>
                    </a:cxn>
                    <a:cxn ang="0">
                      <a:pos x="5" y="2"/>
                    </a:cxn>
                    <a:cxn ang="0">
                      <a:pos x="3" y="15"/>
                    </a:cxn>
                    <a:cxn ang="0">
                      <a:pos x="16" y="17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21" h="20">
                      <a:moveTo>
                        <a:pt x="18" y="5"/>
                      </a:moveTo>
                      <a:cubicBezTo>
                        <a:pt x="15" y="0"/>
                        <a:pt x="9" y="0"/>
                        <a:pt x="5" y="2"/>
                      </a:cubicBezTo>
                      <a:cubicBezTo>
                        <a:pt x="1" y="5"/>
                        <a:pt x="0" y="11"/>
                        <a:pt x="3" y="15"/>
                      </a:cubicBezTo>
                      <a:cubicBezTo>
                        <a:pt x="6" y="19"/>
                        <a:pt x="12" y="20"/>
                        <a:pt x="16" y="17"/>
                      </a:cubicBezTo>
                      <a:cubicBezTo>
                        <a:pt x="20" y="14"/>
                        <a:pt x="21" y="9"/>
                        <a:pt x="18" y="5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8" name="Freeform 202">
                  <a:extLst>
                    <a:ext uri="{FF2B5EF4-FFF2-40B4-BE49-F238E27FC236}">
                      <a16:creationId xmlns:a16="http://schemas.microsoft.com/office/drawing/2014/main" id="{A867F5E7-5130-4BF3-B750-0354D62D51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9109" y="4654726"/>
                  <a:ext cx="68969" cy="70376"/>
                </a:xfrm>
                <a:custGeom>
                  <a:avLst/>
                  <a:gdLst/>
                  <a:ahLst/>
                  <a:cxnLst>
                    <a:cxn ang="0">
                      <a:pos x="16" y="18"/>
                    </a:cxn>
                    <a:cxn ang="0">
                      <a:pos x="18" y="5"/>
                    </a:cxn>
                    <a:cxn ang="0">
                      <a:pos x="5" y="3"/>
                    </a:cxn>
                    <a:cxn ang="0">
                      <a:pos x="3" y="16"/>
                    </a:cxn>
                    <a:cxn ang="0">
                      <a:pos x="16" y="18"/>
                    </a:cxn>
                  </a:cxnLst>
                  <a:rect l="0" t="0" r="r" b="b"/>
                  <a:pathLst>
                    <a:path w="21" h="21">
                      <a:moveTo>
                        <a:pt x="16" y="18"/>
                      </a:moveTo>
                      <a:cubicBezTo>
                        <a:pt x="20" y="15"/>
                        <a:pt x="21" y="9"/>
                        <a:pt x="18" y="5"/>
                      </a:cubicBezTo>
                      <a:cubicBezTo>
                        <a:pt x="15" y="1"/>
                        <a:pt x="9" y="0"/>
                        <a:pt x="5" y="3"/>
                      </a:cubicBezTo>
                      <a:cubicBezTo>
                        <a:pt x="1" y="6"/>
                        <a:pt x="0" y="12"/>
                        <a:pt x="3" y="16"/>
                      </a:cubicBezTo>
                      <a:cubicBezTo>
                        <a:pt x="6" y="20"/>
                        <a:pt x="12" y="21"/>
                        <a:pt x="16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9" name="Freeform 203">
                  <a:extLst>
                    <a:ext uri="{FF2B5EF4-FFF2-40B4-BE49-F238E27FC236}">
                      <a16:creationId xmlns:a16="http://schemas.microsoft.com/office/drawing/2014/main" id="{A9BF8EC7-5EE3-4208-93D0-91B9FE9B88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2152" y="4595610"/>
                  <a:ext cx="68969" cy="68968"/>
                </a:xfrm>
                <a:custGeom>
                  <a:avLst/>
                  <a:gdLst/>
                  <a:ahLst/>
                  <a:cxnLst>
                    <a:cxn ang="0">
                      <a:pos x="16" y="18"/>
                    </a:cxn>
                    <a:cxn ang="0">
                      <a:pos x="18" y="5"/>
                    </a:cxn>
                    <a:cxn ang="0">
                      <a:pos x="5" y="3"/>
                    </a:cxn>
                    <a:cxn ang="0">
                      <a:pos x="3" y="16"/>
                    </a:cxn>
                    <a:cxn ang="0">
                      <a:pos x="16" y="18"/>
                    </a:cxn>
                  </a:cxnLst>
                  <a:rect l="0" t="0" r="r" b="b"/>
                  <a:pathLst>
                    <a:path w="21" h="21">
                      <a:moveTo>
                        <a:pt x="16" y="18"/>
                      </a:moveTo>
                      <a:cubicBezTo>
                        <a:pt x="20" y="15"/>
                        <a:pt x="21" y="9"/>
                        <a:pt x="18" y="5"/>
                      </a:cubicBezTo>
                      <a:cubicBezTo>
                        <a:pt x="15" y="1"/>
                        <a:pt x="9" y="0"/>
                        <a:pt x="5" y="3"/>
                      </a:cubicBezTo>
                      <a:cubicBezTo>
                        <a:pt x="1" y="6"/>
                        <a:pt x="0" y="11"/>
                        <a:pt x="3" y="16"/>
                      </a:cubicBezTo>
                      <a:cubicBezTo>
                        <a:pt x="6" y="20"/>
                        <a:pt x="12" y="21"/>
                        <a:pt x="16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0" name="Freeform 204">
                  <a:extLst>
                    <a:ext uri="{FF2B5EF4-FFF2-40B4-BE49-F238E27FC236}">
                      <a16:creationId xmlns:a16="http://schemas.microsoft.com/office/drawing/2014/main" id="{1878EFB5-EFB1-4A75-A71D-FF5566DEDE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6065" y="4715248"/>
                  <a:ext cx="68969" cy="68968"/>
                </a:xfrm>
                <a:custGeom>
                  <a:avLst/>
                  <a:gdLst/>
                  <a:ahLst/>
                  <a:cxnLst>
                    <a:cxn ang="0">
                      <a:pos x="16" y="18"/>
                    </a:cxn>
                    <a:cxn ang="0">
                      <a:pos x="18" y="5"/>
                    </a:cxn>
                    <a:cxn ang="0">
                      <a:pos x="5" y="3"/>
                    </a:cxn>
                    <a:cxn ang="0">
                      <a:pos x="3" y="16"/>
                    </a:cxn>
                    <a:cxn ang="0">
                      <a:pos x="16" y="18"/>
                    </a:cxn>
                  </a:cxnLst>
                  <a:rect l="0" t="0" r="r" b="b"/>
                  <a:pathLst>
                    <a:path w="21" h="21">
                      <a:moveTo>
                        <a:pt x="16" y="18"/>
                      </a:moveTo>
                      <a:cubicBezTo>
                        <a:pt x="20" y="15"/>
                        <a:pt x="21" y="9"/>
                        <a:pt x="18" y="5"/>
                      </a:cubicBezTo>
                      <a:cubicBezTo>
                        <a:pt x="15" y="1"/>
                        <a:pt x="9" y="0"/>
                        <a:pt x="5" y="3"/>
                      </a:cubicBezTo>
                      <a:cubicBezTo>
                        <a:pt x="1" y="6"/>
                        <a:pt x="0" y="12"/>
                        <a:pt x="3" y="16"/>
                      </a:cubicBezTo>
                      <a:cubicBezTo>
                        <a:pt x="6" y="20"/>
                        <a:pt x="11" y="21"/>
                        <a:pt x="16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1" name="Freeform 205">
                  <a:extLst>
                    <a:ext uri="{FF2B5EF4-FFF2-40B4-BE49-F238E27FC236}">
                      <a16:creationId xmlns:a16="http://schemas.microsoft.com/office/drawing/2014/main" id="{C70C4F31-6EC3-4263-B9B5-ED73B9153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8799" y="4778587"/>
                  <a:ext cx="70376" cy="68968"/>
                </a:xfrm>
                <a:custGeom>
                  <a:avLst/>
                  <a:gdLst/>
                  <a:ahLst/>
                  <a:cxnLst>
                    <a:cxn ang="0">
                      <a:pos x="16" y="18"/>
                    </a:cxn>
                    <a:cxn ang="0">
                      <a:pos x="18" y="5"/>
                    </a:cxn>
                    <a:cxn ang="0">
                      <a:pos x="5" y="3"/>
                    </a:cxn>
                    <a:cxn ang="0">
                      <a:pos x="3" y="16"/>
                    </a:cxn>
                    <a:cxn ang="0">
                      <a:pos x="16" y="18"/>
                    </a:cxn>
                  </a:cxnLst>
                  <a:rect l="0" t="0" r="r" b="b"/>
                  <a:pathLst>
                    <a:path w="21" h="21">
                      <a:moveTo>
                        <a:pt x="16" y="18"/>
                      </a:moveTo>
                      <a:cubicBezTo>
                        <a:pt x="20" y="15"/>
                        <a:pt x="21" y="9"/>
                        <a:pt x="18" y="5"/>
                      </a:cubicBezTo>
                      <a:cubicBezTo>
                        <a:pt x="15" y="1"/>
                        <a:pt x="9" y="0"/>
                        <a:pt x="5" y="3"/>
                      </a:cubicBezTo>
                      <a:cubicBezTo>
                        <a:pt x="1" y="6"/>
                        <a:pt x="0" y="12"/>
                        <a:pt x="3" y="16"/>
                      </a:cubicBezTo>
                      <a:cubicBezTo>
                        <a:pt x="6" y="20"/>
                        <a:pt x="11" y="21"/>
                        <a:pt x="16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2" name="Freeform 206">
                  <a:extLst>
                    <a:ext uri="{FF2B5EF4-FFF2-40B4-BE49-F238E27FC236}">
                      <a16:creationId xmlns:a16="http://schemas.microsoft.com/office/drawing/2014/main" id="{AEE2D608-A2F7-4B9E-AE5A-94582DAB97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1990" y="4788439"/>
                  <a:ext cx="70376" cy="68968"/>
                </a:xfrm>
                <a:custGeom>
                  <a:avLst/>
                  <a:gdLst/>
                  <a:ahLst/>
                  <a:cxnLst>
                    <a:cxn ang="0">
                      <a:pos x="15" y="18"/>
                    </a:cxn>
                    <a:cxn ang="0">
                      <a:pos x="18" y="5"/>
                    </a:cxn>
                    <a:cxn ang="0">
                      <a:pos x="5" y="3"/>
                    </a:cxn>
                    <a:cxn ang="0">
                      <a:pos x="3" y="16"/>
                    </a:cxn>
                    <a:cxn ang="0">
                      <a:pos x="15" y="18"/>
                    </a:cxn>
                  </a:cxnLst>
                  <a:rect l="0" t="0" r="r" b="b"/>
                  <a:pathLst>
                    <a:path w="21" h="21">
                      <a:moveTo>
                        <a:pt x="15" y="18"/>
                      </a:moveTo>
                      <a:cubicBezTo>
                        <a:pt x="20" y="15"/>
                        <a:pt x="21" y="9"/>
                        <a:pt x="18" y="5"/>
                      </a:cubicBezTo>
                      <a:cubicBezTo>
                        <a:pt x="15" y="1"/>
                        <a:pt x="9" y="0"/>
                        <a:pt x="5" y="3"/>
                      </a:cubicBezTo>
                      <a:cubicBezTo>
                        <a:pt x="1" y="6"/>
                        <a:pt x="0" y="12"/>
                        <a:pt x="3" y="16"/>
                      </a:cubicBezTo>
                      <a:cubicBezTo>
                        <a:pt x="6" y="20"/>
                        <a:pt x="11" y="21"/>
                        <a:pt x="15" y="18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0FC8E6D-FEE3-4318-AFA6-ADF6683DD282}"/>
                </a:ext>
              </a:extLst>
            </p:cNvPr>
            <p:cNvGrpSpPr/>
            <p:nvPr/>
          </p:nvGrpSpPr>
          <p:grpSpPr>
            <a:xfrm>
              <a:off x="739621" y="5110909"/>
              <a:ext cx="1174294" cy="1442291"/>
              <a:chOff x="1206535" y="4927784"/>
              <a:chExt cx="1174294" cy="1442291"/>
            </a:xfrm>
            <a:solidFill>
              <a:schemeClr val="bg1"/>
            </a:solidFill>
          </p:grpSpPr>
          <p:sp>
            <p:nvSpPr>
              <p:cNvPr id="199" name="Oval 156">
                <a:extLst>
                  <a:ext uri="{FF2B5EF4-FFF2-40B4-BE49-F238E27FC236}">
                    <a16:creationId xmlns:a16="http://schemas.microsoft.com/office/drawing/2014/main" id="{1E1F0A2C-0A8D-45FC-9EDC-64BBE7FBE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535" y="5194219"/>
                <a:ext cx="1174294" cy="1175856"/>
              </a:xfrm>
              <a:prstGeom prst="ellipse">
                <a:avLst/>
              </a:prstGeom>
              <a:grp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1E45DA8D-0354-4150-BFFC-62EAFED98C21}"/>
                  </a:ext>
                </a:extLst>
              </p:cNvPr>
              <p:cNvGrpSpPr/>
              <p:nvPr/>
            </p:nvGrpSpPr>
            <p:grpSpPr>
              <a:xfrm>
                <a:off x="1604369" y="4927784"/>
                <a:ext cx="375808" cy="216757"/>
                <a:chOff x="1604369" y="4927784"/>
                <a:chExt cx="375808" cy="216757"/>
              </a:xfrm>
              <a:grpFill/>
            </p:grpSpPr>
            <p:sp>
              <p:nvSpPr>
                <p:cNvPr id="201" name="Oval 207">
                  <a:extLst>
                    <a:ext uri="{FF2B5EF4-FFF2-40B4-BE49-F238E27FC236}">
                      <a16:creationId xmlns:a16="http://schemas.microsoft.com/office/drawing/2014/main" id="{11A1EF9E-7CD2-4A9F-8260-D850F7E87A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3419" y="5081203"/>
                  <a:ext cx="60524" cy="63338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2" name="Oval 208">
                  <a:extLst>
                    <a:ext uri="{FF2B5EF4-FFF2-40B4-BE49-F238E27FC236}">
                      <a16:creationId xmlns:a16="http://schemas.microsoft.com/office/drawing/2014/main" id="{650D77A7-62A8-4A5E-A0E9-5D8D3B18C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3419" y="4977047"/>
                  <a:ext cx="60524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3" name="Oval 209">
                  <a:extLst>
                    <a:ext uri="{FF2B5EF4-FFF2-40B4-BE49-F238E27FC236}">
                      <a16:creationId xmlns:a16="http://schemas.microsoft.com/office/drawing/2014/main" id="{3824A209-DC3E-4B83-96A7-CE937F034B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7575" y="4977047"/>
                  <a:ext cx="59116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4" name="Oval 210">
                  <a:extLst>
                    <a:ext uri="{FF2B5EF4-FFF2-40B4-BE49-F238E27FC236}">
                      <a16:creationId xmlns:a16="http://schemas.microsoft.com/office/drawing/2014/main" id="{B24CC712-5988-4302-BD8A-383843122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4090" y="5030532"/>
                  <a:ext cx="63339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5" name="Oval 211">
                  <a:extLst>
                    <a:ext uri="{FF2B5EF4-FFF2-40B4-BE49-F238E27FC236}">
                      <a16:creationId xmlns:a16="http://schemas.microsoft.com/office/drawing/2014/main" id="{1781F688-C8E5-4B0D-AB73-D7A53D894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1340" y="5030532"/>
                  <a:ext cx="61931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6" name="Oval 212">
                  <a:extLst>
                    <a:ext uri="{FF2B5EF4-FFF2-40B4-BE49-F238E27FC236}">
                      <a16:creationId xmlns:a16="http://schemas.microsoft.com/office/drawing/2014/main" id="{DCD72E66-48AA-4872-9B9E-8A7A5F431D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4090" y="4927784"/>
                  <a:ext cx="63339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7" name="Oval 213">
                  <a:extLst>
                    <a:ext uri="{FF2B5EF4-FFF2-40B4-BE49-F238E27FC236}">
                      <a16:creationId xmlns:a16="http://schemas.microsoft.com/office/drawing/2014/main" id="{1E4347AF-2C00-4EE5-81AC-2FF90962F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9653" y="4927784"/>
                  <a:ext cx="60524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8" name="Oval 214">
                  <a:extLst>
                    <a:ext uri="{FF2B5EF4-FFF2-40B4-BE49-F238E27FC236}">
                      <a16:creationId xmlns:a16="http://schemas.microsoft.com/office/drawing/2014/main" id="{36248CAA-DB48-4E82-BDAB-DD4398C5A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1340" y="4927784"/>
                  <a:ext cx="61931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9" name="Oval 215">
                  <a:extLst>
                    <a:ext uri="{FF2B5EF4-FFF2-40B4-BE49-F238E27FC236}">
                      <a16:creationId xmlns:a16="http://schemas.microsoft.com/office/drawing/2014/main" id="{658370B1-C4AF-43FD-9A2D-8833EE7357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4369" y="4927784"/>
                  <a:ext cx="63339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0" name="Oval 216">
                  <a:extLst>
                    <a:ext uri="{FF2B5EF4-FFF2-40B4-BE49-F238E27FC236}">
                      <a16:creationId xmlns:a16="http://schemas.microsoft.com/office/drawing/2014/main" id="{32CBB80A-F904-4CE5-A6A1-8066B4CA7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855" y="4977047"/>
                  <a:ext cx="63339" cy="60523"/>
                </a:xfrm>
                <a:prstGeom prst="ellipse">
                  <a:avLst/>
                </a:prstGeom>
                <a:grp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sp>
          <p:nvSpPr>
            <p:cNvPr id="179" name="Oval 150">
              <a:extLst>
                <a:ext uri="{FF2B5EF4-FFF2-40B4-BE49-F238E27FC236}">
                  <a16:creationId xmlns:a16="http://schemas.microsoft.com/office/drawing/2014/main" id="{A15CA7CD-1A36-4391-8AFE-22398385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81" y="2819469"/>
              <a:ext cx="2167578" cy="216898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354EF2B-D779-4EE9-A425-AC28AAA2921E}"/>
                </a:ext>
              </a:extLst>
            </p:cNvPr>
            <p:cNvSpPr txBox="1"/>
            <p:nvPr/>
          </p:nvSpPr>
          <p:spPr>
            <a:xfrm>
              <a:off x="489327" y="3505200"/>
              <a:ext cx="17027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FFFFFF"/>
                  </a:solidFill>
                  <a:latin typeface="+mj-lt"/>
                  <a:cs typeface="Arial" charset="0"/>
                </a:rPr>
                <a:t>Modelling </a:t>
              </a:r>
              <a:br>
                <a:rPr lang="en-US" sz="2400" b="1" dirty="0">
                  <a:solidFill>
                    <a:srgbClr val="FFFFFF"/>
                  </a:solidFill>
                  <a:latin typeface="+mj-lt"/>
                  <a:cs typeface="Arial" charset="0"/>
                </a:rPr>
              </a:br>
              <a:r>
                <a:rPr lang="en-US" sz="2400" b="1" dirty="0">
                  <a:solidFill>
                    <a:srgbClr val="FFFFFF"/>
                  </a:solidFill>
                  <a:latin typeface="+mj-lt"/>
                  <a:cs typeface="Arial" charset="0"/>
                </a:rPr>
                <a:t>Approach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935E513-4F6C-474F-AFE8-40B3900B6B41}"/>
                </a:ext>
              </a:extLst>
            </p:cNvPr>
            <p:cNvSpPr txBox="1"/>
            <p:nvPr/>
          </p:nvSpPr>
          <p:spPr>
            <a:xfrm>
              <a:off x="2055847" y="5667315"/>
              <a:ext cx="9627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prstClr val="black"/>
                  </a:solidFill>
                  <a:latin typeface="Calibri"/>
                  <a:cs typeface="Arial" charset="0"/>
                </a:rPr>
                <a:t>Evaluate Model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88397A7-990D-4F24-A2C9-41918BB9B0F0}"/>
                </a:ext>
              </a:extLst>
            </p:cNvPr>
            <p:cNvSpPr txBox="1"/>
            <p:nvPr/>
          </p:nvSpPr>
          <p:spPr>
            <a:xfrm>
              <a:off x="783163" y="6004773"/>
              <a:ext cx="10685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prstClr val="black"/>
                  </a:solidFill>
                  <a:latin typeface="Calibri"/>
                  <a:cs typeface="Arial" charset="0"/>
                </a:rPr>
                <a:t>Model Deployment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8615207-839E-443C-A104-3B3DB76A8E8F}"/>
                </a:ext>
              </a:extLst>
            </p:cNvPr>
            <p:cNvSpPr txBox="1"/>
            <p:nvPr/>
          </p:nvSpPr>
          <p:spPr>
            <a:xfrm>
              <a:off x="1937507" y="2151102"/>
              <a:ext cx="121111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prstClr val="black"/>
                  </a:solidFill>
                  <a:latin typeface="Calibri"/>
                  <a:cs typeface="Arial" charset="0"/>
                </a:rPr>
                <a:t>Understanding, Aggregation and cleaning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557AC45-AE17-46BE-BE2C-AA8A1909AC3B}"/>
                </a:ext>
              </a:extLst>
            </p:cNvPr>
            <p:cNvSpPr txBox="1"/>
            <p:nvPr/>
          </p:nvSpPr>
          <p:spPr>
            <a:xfrm>
              <a:off x="842208" y="1837035"/>
              <a:ext cx="9627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prstClr val="black"/>
                  </a:solidFill>
                  <a:latin typeface="Calibri"/>
                  <a:cs typeface="Arial" charset="0"/>
                </a:rPr>
                <a:t>Business Objective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C0D1DC4-7AB9-4649-AC65-3F0E209B8276}"/>
                </a:ext>
              </a:extLst>
            </p:cNvPr>
            <p:cNvSpPr txBox="1"/>
            <p:nvPr/>
          </p:nvSpPr>
          <p:spPr>
            <a:xfrm>
              <a:off x="2745572" y="3237534"/>
              <a:ext cx="10795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prstClr val="black"/>
                  </a:solidFill>
                  <a:latin typeface="Calibri"/>
                  <a:cs typeface="Arial" charset="0"/>
                </a:rPr>
                <a:t>Analytical Model Design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0BF491C-1827-4123-B232-4ADB1838A54D}"/>
                </a:ext>
              </a:extLst>
            </p:cNvPr>
            <p:cNvSpPr txBox="1"/>
            <p:nvPr/>
          </p:nvSpPr>
          <p:spPr>
            <a:xfrm>
              <a:off x="2803942" y="4562415"/>
              <a:ext cx="9627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b="1" dirty="0">
                  <a:solidFill>
                    <a:prstClr val="black"/>
                  </a:solidFill>
                  <a:latin typeface="Calibri"/>
                  <a:cs typeface="Arial" charset="0"/>
                </a:rPr>
                <a:t>Analytical Model Build</a:t>
              </a:r>
            </a:p>
          </p:txBody>
        </p:sp>
        <p:pic>
          <p:nvPicPr>
            <p:cNvPr id="187" name="Picture 21" descr="G:\Pictures\Images\coquette-icons-set\chart.png">
              <a:extLst>
                <a:ext uri="{FF2B5EF4-FFF2-40B4-BE49-F238E27FC236}">
                  <a16:creationId xmlns:a16="http://schemas.microsoft.com/office/drawing/2014/main" id="{E4021C03-4E02-4693-B8C5-A9A2553888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38" y="1280124"/>
              <a:ext cx="452304" cy="452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14" descr="G:\Pictures\Images\coquette-icons-set\search_database.png">
              <a:extLst>
                <a:ext uri="{FF2B5EF4-FFF2-40B4-BE49-F238E27FC236}">
                  <a16:creationId xmlns:a16="http://schemas.microsoft.com/office/drawing/2014/main" id="{57E3675E-E36A-4618-8525-C833165BE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982" y="1708362"/>
              <a:ext cx="542685" cy="46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9" name="Picture 19" descr="C:\Documents and Settings\Administrator\My Documents\AAA-RedPill Files\Images\Images-Shankar\coquette-icons-set\edit_profile.png">
              <a:extLst>
                <a:ext uri="{FF2B5EF4-FFF2-40B4-BE49-F238E27FC236}">
                  <a16:creationId xmlns:a16="http://schemas.microsoft.com/office/drawing/2014/main" id="{2755C58E-0D47-4596-A9F4-E8EAF1C9A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4600" y="2744768"/>
              <a:ext cx="501452" cy="501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0" name="Picture 22" descr="G:\Pictures\Images\coquette-icons-set\folder_modified.png">
              <a:extLst>
                <a:ext uri="{FF2B5EF4-FFF2-40B4-BE49-F238E27FC236}">
                  <a16:creationId xmlns:a16="http://schemas.microsoft.com/office/drawing/2014/main" id="{BE7E4DF5-6A6A-4E16-A5ED-18382C58A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9901" y="4083831"/>
              <a:ext cx="518743" cy="457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15" descr="G:\Pictures\Images\coquette-icons-set\folder_accept.png">
              <a:extLst>
                <a:ext uri="{FF2B5EF4-FFF2-40B4-BE49-F238E27FC236}">
                  <a16:creationId xmlns:a16="http://schemas.microsoft.com/office/drawing/2014/main" id="{92E5CDAF-C414-40D5-8F57-8DF1D124A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1231" y="5145101"/>
              <a:ext cx="518743" cy="46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2" name="Picture 16" descr="G:\Pictures\Images\coquette-icons-set\refresh.png">
              <a:extLst>
                <a:ext uri="{FF2B5EF4-FFF2-40B4-BE49-F238E27FC236}">
                  <a16:creationId xmlns:a16="http://schemas.microsoft.com/office/drawing/2014/main" id="{BD3CA391-A11C-4FCB-9B15-4ED344DCB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941" y="5472710"/>
              <a:ext cx="513631" cy="513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1A7FD8E-D485-43FB-9545-DC921F62BFC4}"/>
                </a:ext>
              </a:extLst>
            </p:cNvPr>
            <p:cNvSpPr/>
            <p:nvPr/>
          </p:nvSpPr>
          <p:spPr>
            <a:xfrm>
              <a:off x="783163" y="1254724"/>
              <a:ext cx="274320" cy="2743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1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9DF1994-29AA-45FF-8915-C433D655C36E}"/>
                </a:ext>
              </a:extLst>
            </p:cNvPr>
            <p:cNvSpPr/>
            <p:nvPr/>
          </p:nvSpPr>
          <p:spPr>
            <a:xfrm>
              <a:off x="2063018" y="1558862"/>
              <a:ext cx="274320" cy="2743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2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7F8C1FE8-E849-4C44-95A5-9EB3FE7EE37A}"/>
                </a:ext>
              </a:extLst>
            </p:cNvPr>
            <p:cNvSpPr/>
            <p:nvPr/>
          </p:nvSpPr>
          <p:spPr>
            <a:xfrm>
              <a:off x="3525081" y="2624910"/>
              <a:ext cx="274320" cy="2743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3</a:t>
              </a: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64F09D62-20D3-4EDD-977F-0DC717921430}"/>
                </a:ext>
              </a:extLst>
            </p:cNvPr>
            <p:cNvSpPr/>
            <p:nvPr/>
          </p:nvSpPr>
          <p:spPr>
            <a:xfrm>
              <a:off x="3612835" y="3965966"/>
              <a:ext cx="274320" cy="2743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4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DA60AC6-81B7-417E-AC76-D12873986064}"/>
                </a:ext>
              </a:extLst>
            </p:cNvPr>
            <p:cNvSpPr/>
            <p:nvPr/>
          </p:nvSpPr>
          <p:spPr>
            <a:xfrm>
              <a:off x="2962741" y="5243918"/>
              <a:ext cx="274320" cy="2743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5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EC4AC8C-F21E-4036-BE52-B6E77CDC7531}"/>
                </a:ext>
              </a:extLst>
            </p:cNvPr>
            <p:cNvSpPr/>
            <p:nvPr/>
          </p:nvSpPr>
          <p:spPr>
            <a:xfrm>
              <a:off x="736402" y="5421570"/>
              <a:ext cx="274320" cy="2743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Calibri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3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EE35-5C83-419E-A694-0EC347CE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MMM SaaS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B384E-B5A3-4FF8-8A8A-2215C6B6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2EE0-2431-467D-9A7C-4DEBF035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Analytic Edge Proprietary and Confidential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2102A-C57E-4A1A-93A7-74A3666844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Model Forms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377151-DF8D-4E7E-8CCB-D0E365B36D57}"/>
              </a:ext>
            </a:extLst>
          </p:cNvPr>
          <p:cNvSpPr/>
          <p:nvPr/>
        </p:nvSpPr>
        <p:spPr>
          <a:xfrm>
            <a:off x="1548909" y="4516849"/>
            <a:ext cx="3582193" cy="1955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C3CEC3-FC71-4C8E-9D14-B017FE199DA6}"/>
              </a:ext>
            </a:extLst>
          </p:cNvPr>
          <p:cNvSpPr/>
          <p:nvPr/>
        </p:nvSpPr>
        <p:spPr>
          <a:xfrm>
            <a:off x="5511309" y="4516849"/>
            <a:ext cx="3582193" cy="1955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473682AB-51A6-4D0B-BDED-E86424BF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01" y="1464503"/>
            <a:ext cx="11481293" cy="252376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defTabSz="45720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4F81BD"/>
                </a:solidFill>
                <a:latin typeface="+mj-lt"/>
              </a:rPr>
              <a:t>Choice of model form depends on</a:t>
            </a:r>
          </a:p>
          <a:p>
            <a:pPr marL="176213" lvl="1" indent="-176213" defTabSz="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Mental model of how activities affect KPI in the specific category</a:t>
            </a:r>
          </a:p>
          <a:p>
            <a:pPr marL="176213" lvl="1" indent="-176213" defTabSz="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Nature of business questions to be addressed</a:t>
            </a:r>
          </a:p>
          <a:p>
            <a:pPr marL="176213" lvl="1" indent="-176213" defTabSz="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Data availability</a:t>
            </a:r>
          </a:p>
          <a:p>
            <a:pPr marL="176213" lvl="1" indent="-176213" defTabSz="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Estimation technique to be employed</a:t>
            </a:r>
          </a:p>
          <a:p>
            <a:pPr marL="176213" lvl="1" indent="-176213" defTabSz="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Options to develop pooled regression &amp; mixed effects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14">
                <a:extLst>
                  <a:ext uri="{FF2B5EF4-FFF2-40B4-BE49-F238E27FC236}">
                    <a16:creationId xmlns:a16="http://schemas.microsoft.com/office/drawing/2014/main" id="{DAA67940-81C4-4E2F-B10A-B72EF294580B}"/>
                  </a:ext>
                </a:extLst>
              </p:cNvPr>
              <p:cNvSpPr txBox="1"/>
              <p:nvPr/>
            </p:nvSpPr>
            <p:spPr bwMode="auto">
              <a:xfrm>
                <a:off x="411163" y="4521835"/>
                <a:ext cx="8502650" cy="423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𝐷𝑖𝑠𝑝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𝐷𝑖𝑠𝑝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𝐹𝑒𝑎𝑡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𝐹𝑒𝑎𝑡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𝐷𝑖𝑠𝑐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𝐷𝑖𝑠𝑐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𝑇𝑉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Object 14">
                <a:extLst>
                  <a:ext uri="{FF2B5EF4-FFF2-40B4-BE49-F238E27FC236}">
                    <a16:creationId xmlns:a16="http://schemas.microsoft.com/office/drawing/2014/main" id="{DAA67940-81C4-4E2F-B10A-B72EF2945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163" y="4521835"/>
                <a:ext cx="8502650" cy="423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bject 15">
                <a:extLst>
                  <a:ext uri="{FF2B5EF4-FFF2-40B4-BE49-F238E27FC236}">
                    <a16:creationId xmlns:a16="http://schemas.microsoft.com/office/drawing/2014/main" id="{B9B305B7-C639-4ABE-BFD0-D11AADB9488C}"/>
                  </a:ext>
                </a:extLst>
              </p:cNvPr>
              <p:cNvSpPr txBox="1"/>
              <p:nvPr/>
            </p:nvSpPr>
            <p:spPr bwMode="auto">
              <a:xfrm>
                <a:off x="411163" y="5610860"/>
                <a:ext cx="8585200" cy="423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𝐷𝑖𝑠𝑝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𝐷𝑖𝑠𝑝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𝐹𝑒𝑎𝑡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𝐹𝑒𝑎𝑡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𝑃𝑟𝑖𝑐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𝑇𝑉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Object 15">
                <a:extLst>
                  <a:ext uri="{FF2B5EF4-FFF2-40B4-BE49-F238E27FC236}">
                    <a16:creationId xmlns:a16="http://schemas.microsoft.com/office/drawing/2014/main" id="{B9B305B7-C639-4ABE-BFD0-D11AADB94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163" y="5610860"/>
                <a:ext cx="8585200" cy="423863"/>
              </a:xfrm>
              <a:prstGeom prst="rect">
                <a:avLst/>
              </a:prstGeom>
              <a:blipFill>
                <a:blip r:embed="rId3"/>
                <a:stretch>
                  <a:fillRect b="-42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B4F711C9-600E-4C0B-9A14-2DC5A216B690}"/>
              </a:ext>
            </a:extLst>
          </p:cNvPr>
          <p:cNvSpPr txBox="1"/>
          <p:nvPr/>
        </p:nvSpPr>
        <p:spPr>
          <a:xfrm>
            <a:off x="330500" y="4032639"/>
            <a:ext cx="859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4F81BD"/>
                </a:solidFill>
                <a:latin typeface="Calibri"/>
              </a:rPr>
              <a:t>Additive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4F2C82-FA43-489F-90C8-A4508305CB35}"/>
              </a:ext>
            </a:extLst>
          </p:cNvPr>
          <p:cNvSpPr txBox="1"/>
          <p:nvPr/>
        </p:nvSpPr>
        <p:spPr>
          <a:xfrm>
            <a:off x="330501" y="5187922"/>
            <a:ext cx="246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4F81BD"/>
                </a:solidFill>
                <a:latin typeface="Calibri"/>
              </a:rPr>
              <a:t>Multiplicative</a:t>
            </a:r>
          </a:p>
        </p:txBody>
      </p:sp>
    </p:spTree>
    <p:extLst>
      <p:ext uri="{BB962C8B-B14F-4D97-AF65-F5344CB8AC3E}">
        <p14:creationId xmlns:p14="http://schemas.microsoft.com/office/powerpoint/2010/main" val="37920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EE35-5C83-419E-A694-0EC347CE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MMM SaaS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B384E-B5A3-4FF8-8A8A-2215C6B6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2EE0-2431-467D-9A7C-4DEBF035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Analytic Edge Proprietary and Confidential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2102A-C57E-4A1A-93A7-74A3666844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Measure Transformations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4E608D-C5C8-423D-8475-09A376A952CE}"/>
              </a:ext>
            </a:extLst>
          </p:cNvPr>
          <p:cNvSpPr/>
          <p:nvPr/>
        </p:nvSpPr>
        <p:spPr>
          <a:xfrm>
            <a:off x="307974" y="1722120"/>
            <a:ext cx="756565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 eaLnBrk="0" fontAlgn="base" hangingPunct="0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Exponential Decay (Delta Transformation): </a:t>
            </a:r>
            <a:r>
              <a:rPr lang="en-US" sz="1600" dirty="0"/>
              <a:t>Classic negative exponential decay</a:t>
            </a:r>
          </a:p>
          <a:p>
            <a:pPr marL="174625" indent="-174625" eaLnBrk="0" fontAlgn="base" hangingPunct="0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Ad-Stock: </a:t>
            </a:r>
            <a:r>
              <a:rPr lang="en-US" sz="1600" dirty="0"/>
              <a:t>Incorporates decay parameter to capture carryover effects</a:t>
            </a:r>
          </a:p>
          <a:p>
            <a:pPr marL="174625" indent="-174625" eaLnBrk="0" fontAlgn="base" hangingPunct="0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Ad-Bank: </a:t>
            </a:r>
            <a:r>
              <a:rPr lang="en-US" sz="1600" dirty="0"/>
              <a:t>Gamma transformation. Incorporates threshold and growth parameter to capture S-shape or Concave shape effects</a:t>
            </a:r>
          </a:p>
          <a:p>
            <a:pPr marL="174625" indent="-174625" eaLnBrk="0" fontAlgn="base" hangingPunct="0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Log</a:t>
            </a:r>
            <a:r>
              <a:rPr lang="en-US" sz="1600" dirty="0"/>
              <a:t> – Log of a specific measure</a:t>
            </a:r>
          </a:p>
          <a:p>
            <a:pPr marL="174625" indent="-174625" eaLnBrk="0" fontAlgn="base" hangingPunct="0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Lag</a:t>
            </a:r>
            <a:r>
              <a:rPr lang="en-US" sz="1600" dirty="0"/>
              <a:t> – lag of a measure by n number of periods</a:t>
            </a:r>
          </a:p>
          <a:p>
            <a:pPr marL="174625" indent="-174625" eaLnBrk="0" fontAlgn="base" hangingPunct="0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Moving Average</a:t>
            </a:r>
            <a:r>
              <a:rPr lang="en-US" sz="1600" dirty="0"/>
              <a:t> – Average based on number of periods</a:t>
            </a:r>
          </a:p>
          <a:p>
            <a:pPr marL="174625" indent="-174625" eaLnBrk="0" fontAlgn="base" hangingPunct="0"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Weighted Average </a:t>
            </a:r>
            <a:r>
              <a:rPr lang="en-US" sz="1600" dirty="0"/>
              <a:t>– Weighted average with response as weight</a:t>
            </a:r>
          </a:p>
        </p:txBody>
      </p:sp>
      <p:sp>
        <p:nvSpPr>
          <p:cNvPr id="66" name="Half Frame 65">
            <a:extLst>
              <a:ext uri="{FF2B5EF4-FFF2-40B4-BE49-F238E27FC236}">
                <a16:creationId xmlns:a16="http://schemas.microsoft.com/office/drawing/2014/main" id="{D8CBE408-9B70-495E-8FCE-415AFD9CA66F}"/>
              </a:ext>
            </a:extLst>
          </p:cNvPr>
          <p:cNvSpPr/>
          <p:nvPr/>
        </p:nvSpPr>
        <p:spPr>
          <a:xfrm rot="18900000" flipV="1">
            <a:off x="5924043" y="5556969"/>
            <a:ext cx="343914" cy="343914"/>
          </a:xfrm>
          <a:prstGeom prst="halfFrame">
            <a:avLst>
              <a:gd name="adj1" fmla="val 18826"/>
              <a:gd name="adj2" fmla="val 18826"/>
            </a:avLst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14E0A0-D26F-471F-807A-EB86BA30E0B5}"/>
              </a:ext>
            </a:extLst>
          </p:cNvPr>
          <p:cNvSpPr txBox="1"/>
          <p:nvPr/>
        </p:nvSpPr>
        <p:spPr>
          <a:xfrm>
            <a:off x="609600" y="6022543"/>
            <a:ext cx="1097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1"/>
                </a:solidFill>
              </a:rPr>
              <a:t>Best practice transformations have already been implemented on DDE. Other preferred custom </a:t>
            </a:r>
            <a:br>
              <a:rPr lang="en-IN" sz="1600" b="1" dirty="0">
                <a:solidFill>
                  <a:schemeClr val="accent1"/>
                </a:solidFill>
              </a:rPr>
            </a:br>
            <a:r>
              <a:rPr lang="en-IN" sz="1600" b="1" dirty="0">
                <a:solidFill>
                  <a:schemeClr val="accent1"/>
                </a:solidFill>
              </a:rPr>
              <a:t>transformations can be added to the platform, as needed.</a:t>
            </a:r>
          </a:p>
        </p:txBody>
      </p:sp>
      <p:pic>
        <p:nvPicPr>
          <p:cNvPr id="68" name="Picture 3">
            <a:extLst>
              <a:ext uri="{FF2B5EF4-FFF2-40B4-BE49-F238E27FC236}">
                <a16:creationId xmlns:a16="http://schemas.microsoft.com/office/drawing/2014/main" id="{CEBD3E34-0CDA-416E-BCF2-A1BBF93F3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2840" y="2928841"/>
            <a:ext cx="3648949" cy="116891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9" name="Picture 6">
            <a:extLst>
              <a:ext uri="{FF2B5EF4-FFF2-40B4-BE49-F238E27FC236}">
                <a16:creationId xmlns:a16="http://schemas.microsoft.com/office/drawing/2014/main" id="{772CC2A0-6D00-4844-A091-CE841DD32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7130" y="4210870"/>
            <a:ext cx="3608150" cy="119466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CC9183AC-B337-40E9-B218-4B5F7262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988" y="1636815"/>
            <a:ext cx="3681801" cy="120917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C924896-D4AF-4C59-9676-EA76E1B46E81}"/>
              </a:ext>
            </a:extLst>
          </p:cNvPr>
          <p:cNvSpPr/>
          <p:nvPr/>
        </p:nvSpPr>
        <p:spPr>
          <a:xfrm>
            <a:off x="304006" y="5577428"/>
            <a:ext cx="1152144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800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EE35-5C83-419E-A694-0EC347CE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MMM SaaS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B384E-B5A3-4FF8-8A8A-2215C6B6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2EE0-2431-467D-9A7C-4DEBF035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Analytic Edge Proprietary and Confidential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2102A-C57E-4A1A-93A7-74A3666844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Shrinkage Models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A99843-E726-419C-AC98-AF1F44460AC6}"/>
              </a:ext>
            </a:extLst>
          </p:cNvPr>
          <p:cNvSpPr/>
          <p:nvPr/>
        </p:nvSpPr>
        <p:spPr>
          <a:xfrm>
            <a:off x="324016" y="1707972"/>
            <a:ext cx="748544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We recommend </a:t>
            </a:r>
            <a:r>
              <a:rPr lang="en-US" sz="1600" b="1" dirty="0">
                <a:solidFill>
                  <a:srgbClr val="4F81BD"/>
                </a:solidFill>
                <a:latin typeface="+mj-lt"/>
              </a:rPr>
              <a:t>imposing a structure on the coefficient set</a:t>
            </a:r>
            <a:r>
              <a:rPr lang="en-US" sz="1600" dirty="0">
                <a:solidFill>
                  <a:srgbClr val="4F81BD"/>
                </a:solidFill>
                <a:latin typeface="+mj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to reduce number of independently estimated coefficients:</a:t>
            </a:r>
          </a:p>
          <a:p>
            <a:pPr marL="465138" lvl="2" indent="-203200" eaLnBrk="0" fontAlgn="base" hangingPunct="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en-US" sz="1600" b="1" dirty="0">
                <a:solidFill>
                  <a:srgbClr val="4F81BD"/>
                </a:solidFill>
                <a:latin typeface="+mj-lt"/>
              </a:rPr>
              <a:t>Pooling</a:t>
            </a:r>
            <a:r>
              <a:rPr lang="en-US" sz="1600" dirty="0">
                <a:solidFill>
                  <a:srgbClr val="4F81BD"/>
                </a:solidFill>
                <a:latin typeface="+mj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coefficients: Coefficients are the same across subsets of SKU/Channel combinations. Pooling coefficients assumes similar variance structures with a constant deviation from the average </a:t>
            </a:r>
            <a:br>
              <a:rPr lang="en-US" sz="1600" dirty="0">
                <a:solidFill>
                  <a:prstClr val="black"/>
                </a:solidFill>
                <a:latin typeface="+mj-lt"/>
              </a:rPr>
            </a:br>
            <a:r>
              <a:rPr lang="en-US" sz="1600" dirty="0">
                <a:solidFill>
                  <a:prstClr val="black"/>
                </a:solidFill>
                <a:latin typeface="+mj-lt"/>
              </a:rPr>
              <a:t>(varying intercept)</a:t>
            </a:r>
          </a:p>
          <a:p>
            <a:pPr marL="465138" lvl="2" indent="-203200" eaLnBrk="0" fontAlgn="base" hangingPunct="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en-US" sz="1600" b="1" dirty="0">
                <a:solidFill>
                  <a:srgbClr val="4F81BD"/>
                </a:solidFill>
                <a:latin typeface="+mj-lt"/>
              </a:rPr>
              <a:t>Shrinking</a:t>
            </a:r>
            <a:r>
              <a:rPr lang="en-US" sz="1600" dirty="0">
                <a:solidFill>
                  <a:srgbClr val="4F81BD"/>
                </a:solidFill>
                <a:latin typeface="+mj-lt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+mj-lt"/>
              </a:rPr>
              <a:t>coefficients: Coefficients to be similar (following a distribution as defined by the variance – covariance matrix) across subsets of SKU/Channel combinations (varying intercept and varying slope)</a:t>
            </a:r>
          </a:p>
          <a:p>
            <a:pPr marL="274320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+mj-lt"/>
              </a:rPr>
              <a:t>Most organizations have access to prior information that was distilled from other sources and should be incorporated into demand models. Bayesian Estimation techniques helps incorporate this information</a:t>
            </a:r>
          </a:p>
          <a:p>
            <a:pPr marL="274320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prstClr val="black"/>
                </a:solidFill>
                <a:latin typeface="+mj-lt"/>
              </a:rPr>
              <a:t>Analytic Edge recommends using </a:t>
            </a:r>
            <a:r>
              <a:rPr lang="en-US" sz="1600" b="1" i="1" dirty="0">
                <a:solidFill>
                  <a:srgbClr val="4F81BD"/>
                </a:solidFill>
                <a:latin typeface="+mj-lt"/>
              </a:rPr>
              <a:t>weighted priors </a:t>
            </a:r>
            <a:r>
              <a:rPr lang="en-US" sz="1600" i="1" dirty="0">
                <a:solidFill>
                  <a:prstClr val="black"/>
                </a:solidFill>
                <a:latin typeface="+mj-lt"/>
              </a:rPr>
              <a:t>derived by weighting past estimates and estimates from new data.  These weighted priors must be within the distribution/standard deviation of the fixed effects estimates from the new data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86FFCE5-DED4-47F2-9BD3-A6DC47CBFAE7}"/>
              </a:ext>
            </a:extLst>
          </p:cNvPr>
          <p:cNvGrpSpPr/>
          <p:nvPr/>
        </p:nvGrpSpPr>
        <p:grpSpPr>
          <a:xfrm>
            <a:off x="8351738" y="2912911"/>
            <a:ext cx="3367469" cy="1032177"/>
            <a:chOff x="8170147" y="1400056"/>
            <a:chExt cx="3384602" cy="1032177"/>
          </a:xfrm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2CB306E9-8EE1-4452-AE08-FA2699B2CE68}"/>
                </a:ext>
              </a:extLst>
            </p:cNvPr>
            <p:cNvSpPr/>
            <p:nvPr/>
          </p:nvSpPr>
          <p:spPr>
            <a:xfrm>
              <a:off x="9524234" y="2011098"/>
              <a:ext cx="549247" cy="383754"/>
            </a:xfrm>
            <a:prstGeom prst="triangl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1" dirty="0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8" name="TextBox 68">
              <a:extLst>
                <a:ext uri="{FF2B5EF4-FFF2-40B4-BE49-F238E27FC236}">
                  <a16:creationId xmlns:a16="http://schemas.microsoft.com/office/drawing/2014/main" id="{F28CA4BB-5FAE-4E9E-AF20-263F904CE9A4}"/>
                </a:ext>
              </a:extLst>
            </p:cNvPr>
            <p:cNvSpPr txBox="1"/>
            <p:nvPr/>
          </p:nvSpPr>
          <p:spPr>
            <a:xfrm>
              <a:off x="8403924" y="1470527"/>
              <a:ext cx="631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prstClr val="black"/>
                  </a:solidFill>
                  <a:latin typeface="+mj-lt"/>
                </a:rPr>
                <a:t>Data</a:t>
              </a:r>
            </a:p>
          </p:txBody>
        </p:sp>
        <p:sp>
          <p:nvSpPr>
            <p:cNvPr id="69" name="TextBox 69">
              <a:extLst>
                <a:ext uri="{FF2B5EF4-FFF2-40B4-BE49-F238E27FC236}">
                  <a16:creationId xmlns:a16="http://schemas.microsoft.com/office/drawing/2014/main" id="{82577124-75BC-4598-9A81-CE6FF5DD79F5}"/>
                </a:ext>
              </a:extLst>
            </p:cNvPr>
            <p:cNvSpPr txBox="1"/>
            <p:nvPr/>
          </p:nvSpPr>
          <p:spPr>
            <a:xfrm>
              <a:off x="10590554" y="1653878"/>
              <a:ext cx="6673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prstClr val="black"/>
                  </a:solidFill>
                  <a:latin typeface="+mj-lt"/>
                </a:rPr>
                <a:t>Prior</a:t>
              </a:r>
            </a:p>
          </p:txBody>
        </p:sp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36365874-0F68-41B6-A34E-B8EA2CB3B5E3}"/>
                </a:ext>
              </a:extLst>
            </p:cNvPr>
            <p:cNvSpPr/>
            <p:nvPr/>
          </p:nvSpPr>
          <p:spPr>
            <a:xfrm rot="184041">
              <a:off x="9769805" y="1400056"/>
              <a:ext cx="819975" cy="517772"/>
            </a:xfrm>
            <a:prstGeom prst="trapezoid">
              <a:avLst>
                <a:gd name="adj" fmla="val 15173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prstClr val="white"/>
                  </a:solidFill>
                  <a:latin typeface="+mj-lt"/>
                </a:rPr>
                <a:t>Prior Weight</a:t>
              </a:r>
            </a:p>
          </p:txBody>
        </p:sp>
        <p:sp>
          <p:nvSpPr>
            <p:cNvPr id="71" name="TextBox 71">
              <a:extLst>
                <a:ext uri="{FF2B5EF4-FFF2-40B4-BE49-F238E27FC236}">
                  <a16:creationId xmlns:a16="http://schemas.microsoft.com/office/drawing/2014/main" id="{BC505A4B-6898-46AF-B30B-32FB0409ABC5}"/>
                </a:ext>
              </a:extLst>
            </p:cNvPr>
            <p:cNvSpPr txBox="1"/>
            <p:nvPr/>
          </p:nvSpPr>
          <p:spPr>
            <a:xfrm>
              <a:off x="8170147" y="2170623"/>
              <a:ext cx="7043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prstClr val="black"/>
                  </a:solidFill>
                  <a:latin typeface="+mj-lt"/>
                </a:rPr>
                <a:t>Best Fit</a:t>
              </a:r>
            </a:p>
          </p:txBody>
        </p:sp>
        <p:sp>
          <p:nvSpPr>
            <p:cNvPr id="72" name="TextBox 72">
              <a:extLst>
                <a:ext uri="{FF2B5EF4-FFF2-40B4-BE49-F238E27FC236}">
                  <a16:creationId xmlns:a16="http://schemas.microsoft.com/office/drawing/2014/main" id="{09006D21-209B-4ED3-8127-43075EC8EACC}"/>
                </a:ext>
              </a:extLst>
            </p:cNvPr>
            <p:cNvSpPr txBox="1"/>
            <p:nvPr/>
          </p:nvSpPr>
          <p:spPr>
            <a:xfrm>
              <a:off x="10378281" y="2170623"/>
              <a:ext cx="117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b="1" dirty="0">
                  <a:solidFill>
                    <a:srgbClr val="616365"/>
                  </a:solidFill>
                  <a:latin typeface="+mj-lt"/>
                </a:rPr>
                <a:t>Most Plausible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FDAD146-F53F-4B23-BBDE-D28952EC42FD}"/>
                </a:ext>
              </a:extLst>
            </p:cNvPr>
            <p:cNvCxnSpPr/>
            <p:nvPr/>
          </p:nvCxnSpPr>
          <p:spPr>
            <a:xfrm>
              <a:off x="8253101" y="2423483"/>
              <a:ext cx="3132593" cy="0"/>
            </a:xfrm>
            <a:prstGeom prst="line">
              <a:avLst/>
            </a:prstGeom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C190CC43-2F5A-4B68-95B7-856EA873DF30}"/>
                </a:ext>
              </a:extLst>
            </p:cNvPr>
            <p:cNvSpPr/>
            <p:nvPr/>
          </p:nvSpPr>
          <p:spPr>
            <a:xfrm>
              <a:off x="8223487" y="1885950"/>
              <a:ext cx="3221594" cy="171450"/>
            </a:xfrm>
            <a:custGeom>
              <a:avLst/>
              <a:gdLst>
                <a:gd name="connsiteX0" fmla="*/ 0 w 3028950"/>
                <a:gd name="connsiteY0" fmla="*/ 0 h 171450"/>
                <a:gd name="connsiteX1" fmla="*/ 3028950 w 30289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8950" h="171450">
                  <a:moveTo>
                    <a:pt x="0" y="0"/>
                  </a:moveTo>
                  <a:lnTo>
                    <a:pt x="3028950" y="171450"/>
                  </a:lnTo>
                </a:path>
              </a:pathLst>
            </a:cu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prstClr val="white"/>
                </a:solidFill>
                <a:latin typeface="+mj-lt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2556FDE-8F77-4D80-BCE7-8BBD2F46FE0F}"/>
              </a:ext>
            </a:extLst>
          </p:cNvPr>
          <p:cNvSpPr txBox="1"/>
          <p:nvPr/>
        </p:nvSpPr>
        <p:spPr>
          <a:xfrm>
            <a:off x="8082845" y="4273790"/>
            <a:ext cx="3818202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eaLnBrk="0" fontAlgn="base" hangingPunct="0">
              <a:spcBef>
                <a:spcPts val="300"/>
              </a:spcBef>
              <a:spcAft>
                <a:spcPts val="2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Regression-based and Quadratic</a:t>
            </a:r>
          </a:p>
          <a:p>
            <a:pPr marL="228600" indent="-228600" eaLnBrk="0" fontAlgn="base" hangingPunct="0">
              <a:spcBef>
                <a:spcPts val="300"/>
              </a:spcBef>
              <a:spcAft>
                <a:spcPts val="2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Programming estimation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2353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EE35-5C83-419E-A694-0EC347CE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MMM SaaS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B384E-B5A3-4FF8-8A8A-2215C6B6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2EE0-2431-467D-9A7C-4DEBF035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Analytic Edge Proprietary and Confidential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885813-F880-4FBA-A939-AEE99C222B8C}"/>
              </a:ext>
            </a:extLst>
          </p:cNvPr>
          <p:cNvSpPr/>
          <p:nvPr/>
        </p:nvSpPr>
        <p:spPr>
          <a:xfrm>
            <a:off x="324016" y="1555571"/>
            <a:ext cx="748544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1" dirty="0"/>
              <a:t>Historical results</a:t>
            </a:r>
          </a:p>
          <a:p>
            <a:pPr marL="731520" lvl="1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Model Forms, transformations and coefficients</a:t>
            </a:r>
          </a:p>
          <a:p>
            <a:pPr marL="731520" lvl="1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Decomposition and Due-To’s</a:t>
            </a:r>
          </a:p>
          <a:p>
            <a:pPr marL="731520" lvl="1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274320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1" dirty="0"/>
              <a:t>Previous insights power point presentation </a:t>
            </a:r>
          </a:p>
          <a:p>
            <a:pPr marL="731520" lvl="1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Detailed preferred over executive presentation</a:t>
            </a:r>
          </a:p>
          <a:p>
            <a:pPr marL="731520" lvl="1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274320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1" dirty="0"/>
              <a:t>Business Discussions</a:t>
            </a:r>
          </a:p>
          <a:p>
            <a:pPr marL="731520" lvl="1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Few discussions with the business leads to understand the expectations around</a:t>
            </a:r>
          </a:p>
          <a:p>
            <a:pPr marL="1188720" lvl="2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Contribution / ROI</a:t>
            </a:r>
          </a:p>
          <a:p>
            <a:pPr marL="1188720" lvl="2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Price and other execution elasticities</a:t>
            </a:r>
          </a:p>
          <a:p>
            <a:pPr marL="1188720" lvl="2" indent="-27432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Macro variables elasticities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0C3BC71-392E-4FAA-A202-DFF58C5322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5142" y="1053170"/>
            <a:ext cx="10516908" cy="396000"/>
          </a:xfrm>
        </p:spPr>
        <p:txBody>
          <a:bodyPr/>
          <a:lstStyle/>
          <a:p>
            <a:r>
              <a:rPr lang="en-US" dirty="0"/>
              <a:t>Bayesian Priors</a:t>
            </a:r>
          </a:p>
        </p:txBody>
      </p:sp>
      <p:pic>
        <p:nvPicPr>
          <p:cNvPr id="21" name="Picture 2" descr="How to Combine Two (Or More) Excel Spreadsheets Together">
            <a:extLst>
              <a:ext uri="{FF2B5EF4-FFF2-40B4-BE49-F238E27FC236}">
                <a16:creationId xmlns:a16="http://schemas.microsoft.com/office/drawing/2014/main" id="{0ACA7FB5-F10A-458B-9357-56DA08AB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62" y="1371600"/>
            <a:ext cx="2828132" cy="123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ow to Export Your PowerPoint Presentation as a PDF File - Tutorial">
            <a:extLst>
              <a:ext uri="{FF2B5EF4-FFF2-40B4-BE49-F238E27FC236}">
                <a16:creationId xmlns:a16="http://schemas.microsoft.com/office/drawing/2014/main" id="{4732578C-D733-48DC-89AD-9374447EE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24222" r="18471" b="16358"/>
          <a:stretch/>
        </p:blipFill>
        <p:spPr bwMode="auto">
          <a:xfrm>
            <a:off x="8223904" y="2819401"/>
            <a:ext cx="3042871" cy="166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What is the different Concept of Business? Discussion - ilearnlot">
            <a:extLst>
              <a:ext uri="{FF2B5EF4-FFF2-40B4-BE49-F238E27FC236}">
                <a16:creationId xmlns:a16="http://schemas.microsoft.com/office/drawing/2014/main" id="{E086AE25-114C-48B6-B72A-623285C2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04" y="4627311"/>
            <a:ext cx="3042871" cy="191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81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EE35-5C83-419E-A694-0EC347CE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MMM SaaS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B384E-B5A3-4FF8-8A8A-2215C6B6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2EE0-2431-467D-9A7C-4DEBF035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Analytic Edge Proprietary and Confidential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885813-F880-4FBA-A939-AEE99C222B8C}"/>
              </a:ext>
            </a:extLst>
          </p:cNvPr>
          <p:cNvSpPr/>
          <p:nvPr/>
        </p:nvSpPr>
        <p:spPr>
          <a:xfrm>
            <a:off x="324016" y="1555571"/>
            <a:ext cx="748544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marR="0" lvl="0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Historical results</a:t>
            </a: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 Forms, transformations and coefficients</a:t>
            </a: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Decomposition and Due-To’s</a:t>
            </a: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74320" marR="0" lvl="0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Previous insights power point presentation </a:t>
            </a: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Lift </a:t>
            </a:r>
            <a:r>
              <a:rPr lang="en-US" sz="1500" dirty="0">
                <a:solidFill>
                  <a:srgbClr val="000000"/>
                </a:solidFill>
                <a:latin typeface="Arial"/>
              </a:rPr>
              <a:t>studies</a:t>
            </a: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Detailed preferred over executive presentation</a:t>
            </a: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74320" marR="0" lvl="0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Discussions</a:t>
            </a: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Implications on business strategy</a:t>
            </a:r>
          </a:p>
          <a:p>
            <a:pPr marL="1188720" marR="0" lvl="2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Contribution / ROI</a:t>
            </a:r>
          </a:p>
          <a:p>
            <a:pPr marL="1188720" marR="0" lvl="2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Price and other execution elasticities</a:t>
            </a:r>
          </a:p>
          <a:p>
            <a:pPr marL="1188720" marR="0" lvl="2" indent="-27432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Macro variables elasticities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0C3BC71-392E-4FAA-A202-DFF58C5322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5142" y="1053170"/>
            <a:ext cx="10516908" cy="396000"/>
          </a:xfrm>
        </p:spPr>
        <p:txBody>
          <a:bodyPr/>
          <a:lstStyle/>
          <a:p>
            <a:r>
              <a:rPr lang="en-US" dirty="0"/>
              <a:t>Bayesian Priors</a:t>
            </a:r>
          </a:p>
        </p:txBody>
      </p:sp>
      <p:pic>
        <p:nvPicPr>
          <p:cNvPr id="21" name="Picture 2" descr="How to Combine Two (Or More) Excel Spreadsheets Together">
            <a:extLst>
              <a:ext uri="{FF2B5EF4-FFF2-40B4-BE49-F238E27FC236}">
                <a16:creationId xmlns:a16="http://schemas.microsoft.com/office/drawing/2014/main" id="{0ACA7FB5-F10A-458B-9357-56DA08AB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62" y="1371600"/>
            <a:ext cx="2828132" cy="123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ow to Export Your PowerPoint Presentation as a PDF File - Tutorial">
            <a:extLst>
              <a:ext uri="{FF2B5EF4-FFF2-40B4-BE49-F238E27FC236}">
                <a16:creationId xmlns:a16="http://schemas.microsoft.com/office/drawing/2014/main" id="{4732578C-D733-48DC-89AD-9374447EE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24222" r="18471" b="16358"/>
          <a:stretch/>
        </p:blipFill>
        <p:spPr bwMode="auto">
          <a:xfrm>
            <a:off x="8223904" y="2819401"/>
            <a:ext cx="3042871" cy="166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What is the different Concept of Business? Discussion - ilearnlot">
            <a:extLst>
              <a:ext uri="{FF2B5EF4-FFF2-40B4-BE49-F238E27FC236}">
                <a16:creationId xmlns:a16="http://schemas.microsoft.com/office/drawing/2014/main" id="{E086AE25-114C-48B6-B72A-623285C2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04" y="4627311"/>
            <a:ext cx="3042871" cy="191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4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EE35-5C83-419E-A694-0EC347CE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MMM SaaS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B384E-B5A3-4FF8-8A8A-2215C6B69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2EE0-2431-467D-9A7C-4DEBF035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Analytic Edge Proprietary and Confidential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0C3BC71-392E-4FAA-A202-DFF58C5322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5142" y="1053170"/>
            <a:ext cx="10516908" cy="396000"/>
          </a:xfrm>
        </p:spPr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355E3-63E6-4E7C-86B4-623E945EE585}"/>
              </a:ext>
            </a:extLst>
          </p:cNvPr>
          <p:cNvSpPr/>
          <p:nvPr/>
        </p:nvSpPr>
        <p:spPr>
          <a:xfrm>
            <a:off x="324018" y="1730356"/>
            <a:ext cx="5531336" cy="4821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40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1600" b="1" dirty="0"/>
              <a:t>FACE VALIDITY CRITERION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 transformations based on mental models and adhering to global best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Correct signs on coefficients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Elasticities or volume response rates within reasonable ranges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Interactions and competitive effects within reasonable ranges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Contributions within reasonable ranges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Change to year ago due to errors of reasonable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Change to year ago due to effect sizes sensible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Minimal use of dummy variables and trend terms</a:t>
            </a:r>
            <a:endParaRPr lang="en-US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E7CCE-08A2-441D-BC29-7117D24744F0}"/>
              </a:ext>
            </a:extLst>
          </p:cNvPr>
          <p:cNvSpPr/>
          <p:nvPr/>
        </p:nvSpPr>
        <p:spPr>
          <a:xfrm>
            <a:off x="6348898" y="1730356"/>
            <a:ext cx="5531336" cy="457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ts val="400"/>
              </a:spcBef>
              <a:spcAft>
                <a:spcPts val="4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1600" b="1" dirty="0"/>
              <a:t>STATISTICAL VALIDITY CRITERION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Low MAPES 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1600" dirty="0"/>
              <a:t>&lt;10% for weekly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High R2 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1600" dirty="0"/>
              <a:t>&gt;80%  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1600" dirty="0"/>
              <a:t>Also depends on data, category and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Small Correction Factor 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1600" dirty="0"/>
              <a:t>To avoid under/over 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Alignment of predicted to actual, no odd jumps or “0”s in predicted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High confidence in coefficients either via reliance on Priors (holdout validation) or via high t-stat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Forecast accuracy</a:t>
            </a:r>
          </a:p>
        </p:txBody>
      </p:sp>
    </p:spTree>
    <p:extLst>
      <p:ext uri="{BB962C8B-B14F-4D97-AF65-F5344CB8AC3E}">
        <p14:creationId xmlns:p14="http://schemas.microsoft.com/office/powerpoint/2010/main" val="105190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8" ma:contentTypeDescription="Create a new document." ma:contentTypeScope="" ma:versionID="296546353d5c7cf28aa362bf027f4ade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94fd3a3b99c67f5b4d41d8a7f243378c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93883-9DEF-4394-A746-8B0504B231C0}">
  <ds:schemaRefs>
    <ds:schemaRef ds:uri="151f8561-6f96-4f27-8d07-586630768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49d2e48-d219-423f-a60f-a81395996a2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773CB-314E-49C8-899D-DA409B189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151f8561-6f96-4f27-8d07-58663076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2803</TotalTime>
  <Words>805</Words>
  <Application>Microsoft Office PowerPoint</Application>
  <PresentationFormat>Custom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Roboto</vt:lpstr>
      <vt:lpstr>Analytic Edge master template </vt:lpstr>
      <vt:lpstr>Modelling Approach</vt:lpstr>
      <vt:lpstr>MMM SaaS Solution</vt:lpstr>
      <vt:lpstr>MMM SaaS Solution – Modelling Approach</vt:lpstr>
      <vt:lpstr>MMM SaaS Solution</vt:lpstr>
      <vt:lpstr>MMM SaaS Solution</vt:lpstr>
      <vt:lpstr>MMM SaaS Solution</vt:lpstr>
      <vt:lpstr>MMM SaaS Solution</vt:lpstr>
      <vt:lpstr>MMM SaaS Solution</vt:lpstr>
      <vt:lpstr>MMM SaaS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– can run to four lines if required – 30pt</dc:title>
  <dc:subject>Sub-heading</dc:subject>
  <dc:creator>Sekar Subramanian</dc:creator>
  <cp:keywords>Project reference</cp:keywords>
  <dc:description>Date</dc:description>
  <cp:lastModifiedBy>Rahul Budhraja</cp:lastModifiedBy>
  <cp:revision>150</cp:revision>
  <cp:lastPrinted>2017-03-24T13:40:26Z</cp:lastPrinted>
  <dcterms:created xsi:type="dcterms:W3CDTF">2020-02-27T07:32:03Z</dcterms:created>
  <dcterms:modified xsi:type="dcterms:W3CDTF">2021-11-29T03:17:50Z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