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3" r:id="rId2"/>
    <p:sldId id="353" r:id="rId3"/>
    <p:sldId id="1930" r:id="rId4"/>
    <p:sldId id="1933" r:id="rId5"/>
    <p:sldId id="1938" r:id="rId6"/>
    <p:sldId id="1939" r:id="rId7"/>
    <p:sldId id="1940" r:id="rId8"/>
    <p:sldId id="1931" r:id="rId9"/>
    <p:sldId id="1935" r:id="rId10"/>
    <p:sldId id="1936" r:id="rId11"/>
    <p:sldId id="1932" r:id="rId12"/>
    <p:sldId id="1937" r:id="rId13"/>
    <p:sldId id="194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2ADBE-1AA7-FAEA-13D2-45CFACE65841}" v="1" dt="2021-03-17T16:14:21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sha Kapoor" userId="S::amishakapoor@analytic-edge.com::cc91c724-8784-4259-ad75-d8195c3471e1" providerId="AD" clId="Web-{7472ADBE-1AA7-FAEA-13D2-45CFACE65841}"/>
    <pc:docChg chg="modSld">
      <pc:chgData name="Amisha Kapoor" userId="S::amishakapoor@analytic-edge.com::cc91c724-8784-4259-ad75-d8195c3471e1" providerId="AD" clId="Web-{7472ADBE-1AA7-FAEA-13D2-45CFACE65841}" dt="2021-03-17T16:14:21.686" v="0" actId="1076"/>
      <pc:docMkLst>
        <pc:docMk/>
      </pc:docMkLst>
      <pc:sldChg chg="modSp">
        <pc:chgData name="Amisha Kapoor" userId="S::amishakapoor@analytic-edge.com::cc91c724-8784-4259-ad75-d8195c3471e1" providerId="AD" clId="Web-{7472ADBE-1AA7-FAEA-13D2-45CFACE65841}" dt="2021-03-17T16:14:21.686" v="0" actId="1076"/>
        <pc:sldMkLst>
          <pc:docMk/>
          <pc:sldMk cId="2523326196" sldId="303"/>
        </pc:sldMkLst>
        <pc:spChg chg="mod">
          <ac:chgData name="Amisha Kapoor" userId="S::amishakapoor@analytic-edge.com::cc91c724-8784-4259-ad75-d8195c3471e1" providerId="AD" clId="Web-{7472ADBE-1AA7-FAEA-13D2-45CFACE65841}" dt="2021-03-17T16:14:21.686" v="0" actId="1076"/>
          <ac:spMkLst>
            <pc:docMk/>
            <pc:sldMk cId="2523326196" sldId="303"/>
            <ac:spMk id="8" creationId="{E4FA8662-0EC4-490B-8618-772B008E620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B1F7B-1FE2-40DA-85B4-6BEA7E67F11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672CF-A14C-4342-806B-CB0D5A46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4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&lt;Introductions&gt;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F143B-7D66-4A66-84BD-D97BF5DF2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93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F143B-7D66-4A66-84BD-D97BF5DF2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13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F143B-7D66-4A66-84BD-D97BF5DF2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39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F143B-7D66-4A66-84BD-D97BF5DF2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7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lpana\Desktop\Sharmila_1\business-blue-wave-powerpoint-background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" y="-36286"/>
            <a:ext cx="12192000" cy="536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Kalpana\Desktop\Sharmila_1\business-blue-wave-powerpoint-backgrounds.jpg">
            <a:extLst>
              <a:ext uri="{FF2B5EF4-FFF2-40B4-BE49-F238E27FC236}">
                <a16:creationId xmlns:a16="http://schemas.microsoft.com/office/drawing/2014/main" id="{0636BE16-A213-404E-B705-D1D8AD3249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87" b="19490"/>
          <a:stretch/>
        </p:blipFill>
        <p:spPr bwMode="auto">
          <a:xfrm>
            <a:off x="1848" y="3810000"/>
            <a:ext cx="1219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557" y="5846127"/>
            <a:ext cx="1934570" cy="65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2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5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93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9651" y="274640"/>
            <a:ext cx="307128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85" y="274640"/>
            <a:ext cx="9012767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972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791132" y="2024148"/>
            <a:ext cx="10887456" cy="40718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792478" y="676656"/>
            <a:ext cx="10887456" cy="571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92481" y="1280160"/>
            <a:ext cx="10887287" cy="315118"/>
          </a:xfrm>
          <a:prstGeom prst="rect">
            <a:avLst/>
          </a:prstGeo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1512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PPT-Chart-Templa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gray">
          <a:xfrm rot="16200000">
            <a:off x="-1042675" y="5582045"/>
            <a:ext cx="2364750" cy="1865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F5F5F"/>
                </a:solidFill>
                <a:latin typeface="Calibri"/>
                <a:cs typeface="Calibri"/>
              </a:rPr>
              <a:t>Copyright ©2014 The Nielsen Company. Confidential and proprietary.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1862583" y="6600634"/>
            <a:ext cx="13601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C6C71C6-CA0A-4484-B53C-095B8346E4FB}" type="slidenum">
              <a:rPr lang="en-US" sz="900">
                <a:solidFill>
                  <a:srgbClr val="009DD9"/>
                </a:solidFill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009DD9"/>
              </a:solidFill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92480" y="676656"/>
            <a:ext cx="10888896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92481" y="1280160"/>
            <a:ext cx="10880429" cy="315118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792481" y="6373368"/>
            <a:ext cx="10887287" cy="365760"/>
          </a:xfrm>
          <a:prstGeom prst="rect">
            <a:avLst/>
          </a:prstGeom>
        </p:spPr>
        <p:txBody>
          <a:bodyPr tIns="0" bIns="0" anchor="b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37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60266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Analytic Edge Proprietary and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54AA1-24A0-4339-8B6B-5DD322A5590F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83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4" y="342900"/>
            <a:ext cx="10888133" cy="571500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80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76" y="234098"/>
            <a:ext cx="10967820" cy="36544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00B0F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62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A8A4E7-4433-440B-85E7-CA7B3BA3471A}"/>
              </a:ext>
            </a:extLst>
          </p:cNvPr>
          <p:cNvSpPr/>
          <p:nvPr userDrawn="1"/>
        </p:nvSpPr>
        <p:spPr>
          <a:xfrm>
            <a:off x="1" y="5456906"/>
            <a:ext cx="12315475" cy="14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82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83A9049-CC78-42CC-993E-09BAB8E162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4298" y="2456892"/>
            <a:ext cx="10656009" cy="7921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376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766D85D-A88C-4AFF-962F-BC7ED572DA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4233" y="3933056"/>
            <a:ext cx="10656009" cy="4680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980" b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1D341F-1319-4F81-A66D-D86D109247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4298" y="4581128"/>
            <a:ext cx="10656009" cy="4680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980" b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Location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BC86D-2256-4728-A82D-68591B3725BC}"/>
              </a:ext>
            </a:extLst>
          </p:cNvPr>
          <p:cNvSpPr/>
          <p:nvPr userDrawn="1"/>
        </p:nvSpPr>
        <p:spPr>
          <a:xfrm>
            <a:off x="1" y="0"/>
            <a:ext cx="12315475" cy="527828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82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1720A-C0C8-473E-AC3E-6B7098209A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8" b="25135"/>
          <a:stretch/>
        </p:blipFill>
        <p:spPr>
          <a:xfrm>
            <a:off x="-14897" y="-14748"/>
            <a:ext cx="12330373" cy="5737122"/>
          </a:xfrm>
          <a:prstGeom prst="rect">
            <a:avLst/>
          </a:prstGeom>
          <a:solidFill>
            <a:srgbClr val="C6CAD0"/>
          </a:solidFill>
          <a:ln>
            <a:noFill/>
          </a:ln>
        </p:spPr>
      </p:pic>
      <p:pic>
        <p:nvPicPr>
          <p:cNvPr id="13" name="Picture 2" descr="\\SONY\Users\Nivas\Desktop\analytic-edge\logo.png">
            <a:extLst>
              <a:ext uri="{FF2B5EF4-FFF2-40B4-BE49-F238E27FC236}">
                <a16:creationId xmlns:a16="http://schemas.microsoft.com/office/drawing/2014/main" id="{E5D03F4C-8BB1-4B60-8032-C29B764900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1" y="5864464"/>
            <a:ext cx="2715609" cy="9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93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1F234-817C-481C-831B-656333987140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192000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7"/>
            <a:ext cx="2558540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6" y="137746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9767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6539" y="164816"/>
            <a:ext cx="10972800" cy="781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6BB854-E3A7-46D7-9DAD-C1C8B6A6E041}"/>
              </a:ext>
            </a:extLst>
          </p:cNvPr>
          <p:cNvSpPr/>
          <p:nvPr userDrawn="1"/>
        </p:nvSpPr>
        <p:spPr>
          <a:xfrm>
            <a:off x="11610094" y="6248400"/>
            <a:ext cx="581906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B043C6-9E4E-4094-AA6A-1DFBB0F7A78F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192000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E41023E-13D4-42B3-8035-63959444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7"/>
            <a:ext cx="2558540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2F8354-9E89-4FB0-9D5A-7A0C3F378A47}"/>
              </a:ext>
            </a:extLst>
          </p:cNvPr>
          <p:cNvGrpSpPr/>
          <p:nvPr userDrawn="1"/>
        </p:nvGrpSpPr>
        <p:grpSpPr>
          <a:xfrm>
            <a:off x="11085326" y="137746"/>
            <a:ext cx="1087187" cy="883335"/>
            <a:chOff x="10977375" y="137745"/>
            <a:chExt cx="1166440" cy="957326"/>
          </a:xfrm>
        </p:grpSpPr>
        <p:pic>
          <p:nvPicPr>
            <p:cNvPr id="24" name="Picture 2" descr="\\SONY\Users\Nivas\Desktop\analytic-edge\logo.png">
              <a:extLst>
                <a:ext uri="{FF2B5EF4-FFF2-40B4-BE49-F238E27FC236}">
                  <a16:creationId xmlns:a16="http://schemas.microsoft.com/office/drawing/2014/main" id="{6F30A324-6E72-4A68-8728-D46630EA17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3DBE02F-00AD-4BCD-9662-74C209A98986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26" name="Rectangle 1">
                <a:extLst>
                  <a:ext uri="{FF2B5EF4-FFF2-40B4-BE49-F238E27FC236}">
                    <a16:creationId xmlns:a16="http://schemas.microsoft.com/office/drawing/2014/main" id="{6FB46412-BA9D-4716-8111-F4DBCE02DD8A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E1FA035-07C0-4B27-9198-47262949B66E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28" name="Freeform 10">
                  <a:extLst>
                    <a:ext uri="{FF2B5EF4-FFF2-40B4-BE49-F238E27FC236}">
                      <a16:creationId xmlns:a16="http://schemas.microsoft.com/office/drawing/2014/main" id="{8D6207A7-5F7B-42FF-BDE5-668F3F9323C0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Freeform 11">
                  <a:extLst>
                    <a:ext uri="{FF2B5EF4-FFF2-40B4-BE49-F238E27FC236}">
                      <a16:creationId xmlns:a16="http://schemas.microsoft.com/office/drawing/2014/main" id="{02D220F0-1AFE-4C54-93C9-2C4EE8059CC3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96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7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84" y="1600203"/>
            <a:ext cx="6040967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7852" y="1600203"/>
            <a:ext cx="604308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8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Kalpana\Desktop\Sharmila_1\10596055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61738" y="0"/>
            <a:ext cx="12315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733" y="152400"/>
            <a:ext cx="2550344" cy="85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3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5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7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00" y="6602667"/>
            <a:ext cx="2555300" cy="3651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218" y="6602667"/>
            <a:ext cx="581838" cy="3651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C2143BD-DDDC-4030-AFD1-D2DD3F00D3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1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8" r:id="rId17"/>
    <p:sldLayoutId id="2147483679" r:id="rId1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emf"/><Relationship Id="rId2" Type="http://schemas.openxmlformats.org/officeDocument/2006/relationships/tags" Target="../tags/tag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6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6.emf"/><Relationship Id="rId2" Type="http://schemas.openxmlformats.org/officeDocument/2006/relationships/tags" Target="../tags/tag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204115" y="6570848"/>
            <a:ext cx="3783772" cy="361464"/>
          </a:xfrm>
        </p:spPr>
        <p:txBody>
          <a:bodyPr/>
          <a:lstStyle/>
          <a:p>
            <a:r>
              <a:rPr lang="en-US">
                <a:solidFill>
                  <a:prstClr val="white"/>
                </a:solidFill>
                <a:latin typeface="Calibri"/>
              </a:rPr>
              <a:t>Analytic Edge Proprietary and Confidential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DE763-9331-4D53-8C77-E60A27057F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84897" y="6570848"/>
            <a:ext cx="2788042" cy="361464"/>
          </a:xfrm>
        </p:spPr>
        <p:txBody>
          <a:bodyPr/>
          <a:lstStyle/>
          <a:p>
            <a:fld id="{4C2143BD-DDDC-4030-AFD1-D2DD3F00D3BF}" type="slidenum">
              <a:rPr lang="en-US">
                <a:solidFill>
                  <a:prstClr val="white"/>
                </a:solidFill>
                <a:latin typeface="Calibri"/>
              </a:rPr>
              <a:pPr/>
              <a:t>1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7E6BA1F-1276-4735-AF75-65A09E056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19" y="2430996"/>
            <a:ext cx="12208042" cy="641574"/>
          </a:xfrm>
          <a:prstGeom prst="rect">
            <a:avLst/>
          </a:prstGeom>
          <a:solidFill>
            <a:schemeClr val="accent6">
              <a:lumMod val="75000"/>
              <a:alpha val="69804"/>
            </a:schemeClr>
          </a:solidFill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1" indent="0" eaLnBrk="0" fontAlgn="base" hangingPunct="0">
              <a:spcBef>
                <a:spcPts val="891"/>
              </a:spcBef>
              <a:spcAft>
                <a:spcPts val="891"/>
              </a:spcAft>
              <a:buNone/>
            </a:pPr>
            <a:r>
              <a:rPr lang="en-US" sz="3564" b="1" dirty="0">
                <a:solidFill>
                  <a:schemeClr val="bg1"/>
                </a:solidFill>
                <a:ea typeface="Arimo" pitchFamily="34" charset="0"/>
                <a:cs typeface="Arial" pitchFamily="34" charset="0"/>
              </a:rPr>
              <a:t>Introduction to MMM</a:t>
            </a:r>
          </a:p>
          <a:p>
            <a:pPr marL="0" lvl="1" indent="0" eaLnBrk="0" fontAlgn="base" hangingPunct="0">
              <a:spcBef>
                <a:spcPts val="891"/>
              </a:spcBef>
              <a:spcAft>
                <a:spcPts val="891"/>
              </a:spcAft>
              <a:buNone/>
            </a:pPr>
            <a:endParaRPr lang="en-US" sz="1782" b="1" dirty="0">
              <a:solidFill>
                <a:schemeClr val="bg1"/>
              </a:solidFill>
              <a:ea typeface="Arimo" pitchFamily="34" charset="0"/>
              <a:cs typeface="Arial" pitchFamily="34" charset="0"/>
            </a:endParaRP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E4FA8662-0EC4-490B-8618-772B008E6202}"/>
              </a:ext>
            </a:extLst>
          </p:cNvPr>
          <p:cNvSpPr txBox="1">
            <a:spLocks/>
          </p:cNvSpPr>
          <p:nvPr/>
        </p:nvSpPr>
        <p:spPr>
          <a:xfrm>
            <a:off x="549949" y="4093364"/>
            <a:ext cx="12208042" cy="1755508"/>
          </a:xfrm>
          <a:prstGeom prst="rect">
            <a:avLst/>
          </a:prstGeom>
          <a:solidFill>
            <a:schemeClr val="accent1">
              <a:lumMod val="50000"/>
              <a:alpha val="60000"/>
            </a:schemeClr>
          </a:solidFill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kern="1200" baseline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0" fontAlgn="base" hangingPunct="0">
              <a:lnSpc>
                <a:spcPct val="100000"/>
              </a:lnSpc>
              <a:spcBef>
                <a:spcPts val="891"/>
              </a:spcBef>
              <a:spcAft>
                <a:spcPts val="891"/>
              </a:spcAft>
              <a:buNone/>
            </a:pPr>
            <a:r>
              <a:rPr lang="en-US" sz="2772" b="1" dirty="0">
                <a:solidFill>
                  <a:prstClr val="white"/>
                </a:solidFill>
                <a:ea typeface="Arimo" pitchFamily="34" charset="0"/>
                <a:cs typeface="Arial" pitchFamily="34" charset="0"/>
              </a:rPr>
              <a:t>Marketing Mix Modeling Training</a:t>
            </a:r>
          </a:p>
          <a:p>
            <a:pPr marL="0" lvl="1" indent="0" eaLnBrk="0" fontAlgn="base" hangingPunct="0">
              <a:lnSpc>
                <a:spcPct val="100000"/>
              </a:lnSpc>
              <a:spcBef>
                <a:spcPts val="891"/>
              </a:spcBef>
              <a:spcAft>
                <a:spcPts val="891"/>
              </a:spcAft>
              <a:buNone/>
            </a:pPr>
            <a:r>
              <a:rPr lang="en-US" sz="1782" b="1" dirty="0">
                <a:solidFill>
                  <a:prstClr val="white"/>
                </a:solidFill>
                <a:ea typeface="Arimo" pitchFamily="34" charset="0"/>
                <a:cs typeface="Arial" pitchFamily="34" charset="0"/>
              </a:rPr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2523326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0324D4-95A9-4DC1-8BB5-DA8CD070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D14D9-21C0-4275-8C71-0224E57A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MMM Equation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06A96-4B2F-47E3-95B8-431A239F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D58A7E-D4FE-42BA-8A42-01AB0E7F1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37" y="1106151"/>
            <a:ext cx="11634645" cy="526814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69863" indent="-169863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55613" indent="-1714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082D1"/>
              </a:buClr>
              <a:buFont typeface="Times" pitchFamily="18" charset="0"/>
              <a:buChar char="•"/>
            </a:pPr>
            <a:endParaRPr lang="en-US" altLang="en-US" sz="2000" b="1" dirty="0">
              <a:latin typeface="+mn-lt"/>
            </a:endParaRPr>
          </a:p>
          <a:p>
            <a:pPr eaLnBrk="1" hangingPunct="1">
              <a:buClr>
                <a:srgbClr val="0082D1"/>
              </a:buClr>
              <a:buFont typeface="Times" pitchFamily="18" charset="0"/>
              <a:buNone/>
            </a:pPr>
            <a:r>
              <a:rPr lang="en-US" altLang="en-US" sz="2000" b="1" dirty="0">
                <a:latin typeface="+mn-lt"/>
              </a:rPr>
              <a:t>	</a:t>
            </a:r>
            <a:r>
              <a:rPr lang="en-US" altLang="en-US" sz="2000" dirty="0">
                <a:latin typeface="+mn-lt"/>
              </a:rPr>
              <a:t>Sales</a:t>
            </a:r>
            <a:r>
              <a:rPr lang="en-US" altLang="en-US" sz="2000" baseline="-25000" dirty="0">
                <a:latin typeface="+mn-lt"/>
              </a:rPr>
              <a:t>t</a:t>
            </a:r>
            <a:r>
              <a:rPr lang="en-US" altLang="en-US" sz="2000" dirty="0">
                <a:latin typeface="+mn-lt"/>
              </a:rPr>
              <a:t> = </a:t>
            </a:r>
          </a:p>
          <a:p>
            <a:pPr eaLnBrk="1" hangingPunct="1">
              <a:buClr>
                <a:srgbClr val="0082D1"/>
              </a:buClr>
              <a:buFont typeface="Times" pitchFamily="18" charset="0"/>
              <a:buNone/>
            </a:pPr>
            <a:r>
              <a:rPr lang="en-US" altLang="en-US" sz="2000" dirty="0">
                <a:latin typeface="+mn-lt"/>
              </a:rPr>
              <a:t>		Constant(s) </a:t>
            </a:r>
          </a:p>
          <a:p>
            <a:pPr eaLnBrk="1" hangingPunct="1">
              <a:buClr>
                <a:srgbClr val="0082D1"/>
              </a:buClr>
              <a:buFont typeface="Times" pitchFamily="18" charset="0"/>
              <a:buNone/>
            </a:pPr>
            <a:r>
              <a:rPr lang="en-US" altLang="en-US" sz="2000" dirty="0">
                <a:latin typeface="+mn-lt"/>
              </a:rPr>
              <a:t>		+ </a:t>
            </a:r>
            <a:r>
              <a:rPr kumimoji="1" lang="en-US" altLang="en-US" sz="2000" i="1" dirty="0">
                <a:latin typeface="+mn-lt"/>
              </a:rPr>
              <a:t>b</a:t>
            </a:r>
            <a:r>
              <a:rPr kumimoji="1" lang="en-US" altLang="en-US" sz="2000" i="1" baseline="-25000" dirty="0">
                <a:latin typeface="+mn-lt"/>
              </a:rPr>
              <a:t>1</a:t>
            </a:r>
            <a:r>
              <a:rPr lang="en-US" altLang="en-US" sz="2000" dirty="0">
                <a:latin typeface="+mn-lt"/>
              </a:rPr>
              <a:t>   *   Price</a:t>
            </a:r>
            <a:r>
              <a:rPr lang="en-US" altLang="en-US" sz="2000" baseline="-25000" dirty="0">
                <a:latin typeface="+mn-lt"/>
              </a:rPr>
              <a:t>t</a:t>
            </a:r>
            <a:endParaRPr lang="en-US" altLang="en-US" sz="2000" dirty="0">
              <a:latin typeface="+mn-lt"/>
            </a:endParaRPr>
          </a:p>
          <a:p>
            <a:pPr eaLnBrk="1" hangingPunct="1">
              <a:buClr>
                <a:srgbClr val="0082D1"/>
              </a:buClr>
              <a:buFont typeface="Times" pitchFamily="18" charset="0"/>
              <a:buNone/>
            </a:pPr>
            <a:r>
              <a:rPr lang="en-US" altLang="en-US" sz="2000" dirty="0">
                <a:latin typeface="+mn-lt"/>
              </a:rPr>
              <a:t>		+ </a:t>
            </a:r>
            <a:r>
              <a:rPr kumimoji="1" lang="en-US" altLang="en-US" sz="2000" i="1" dirty="0">
                <a:latin typeface="+mn-lt"/>
              </a:rPr>
              <a:t>b</a:t>
            </a:r>
            <a:r>
              <a:rPr kumimoji="1" lang="en-US" altLang="en-US" sz="2000" baseline="-25000" dirty="0">
                <a:latin typeface="+mn-lt"/>
              </a:rPr>
              <a:t>2</a:t>
            </a:r>
            <a:r>
              <a:rPr lang="en-US" altLang="en-US" sz="2000" dirty="0">
                <a:latin typeface="+mn-lt"/>
              </a:rPr>
              <a:t>   *  Distribution</a:t>
            </a:r>
            <a:r>
              <a:rPr lang="en-US" altLang="en-US" sz="2000" baseline="-25000" dirty="0">
                <a:latin typeface="+mn-lt"/>
              </a:rPr>
              <a:t>t</a:t>
            </a:r>
            <a:endParaRPr lang="en-US" altLang="en-US" sz="2000" dirty="0">
              <a:latin typeface="+mn-lt"/>
            </a:endParaRPr>
          </a:p>
          <a:p>
            <a:pPr eaLnBrk="1" hangingPunct="1">
              <a:buClr>
                <a:srgbClr val="0082D1"/>
              </a:buClr>
              <a:buFont typeface="Times" pitchFamily="18" charset="0"/>
              <a:buNone/>
            </a:pPr>
            <a:r>
              <a:rPr lang="en-US" altLang="en-US" sz="2000" dirty="0">
                <a:latin typeface="+mn-lt"/>
              </a:rPr>
              <a:t>		+ </a:t>
            </a:r>
            <a:r>
              <a:rPr kumimoji="1" lang="en-US" altLang="en-US" sz="2000" i="1" dirty="0">
                <a:latin typeface="+mn-lt"/>
              </a:rPr>
              <a:t>b</a:t>
            </a:r>
            <a:r>
              <a:rPr kumimoji="1" lang="en-US" altLang="en-US" sz="2000" i="1" baseline="-25000" dirty="0">
                <a:latin typeface="+mn-lt"/>
              </a:rPr>
              <a:t>3</a:t>
            </a:r>
            <a:r>
              <a:rPr lang="en-US" altLang="en-US" sz="2000" dirty="0">
                <a:latin typeface="+mn-lt"/>
              </a:rPr>
              <a:t>   *  TV Advertising</a:t>
            </a:r>
            <a:r>
              <a:rPr lang="en-US" altLang="en-US" sz="2000" baseline="-25000" dirty="0">
                <a:latin typeface="+mn-lt"/>
              </a:rPr>
              <a:t>t</a:t>
            </a:r>
            <a:endParaRPr lang="en-US" altLang="en-US" sz="2000" dirty="0">
              <a:latin typeface="+mn-lt"/>
            </a:endParaRPr>
          </a:p>
          <a:p>
            <a:pPr eaLnBrk="1" hangingPunct="1">
              <a:buClr>
                <a:srgbClr val="0082D1"/>
              </a:buClr>
              <a:buFont typeface="Times" pitchFamily="18" charset="0"/>
              <a:buNone/>
            </a:pPr>
            <a:r>
              <a:rPr lang="en-US" altLang="en-US" sz="2000" dirty="0">
                <a:latin typeface="+mn-lt"/>
              </a:rPr>
              <a:t>		+ </a:t>
            </a:r>
            <a:r>
              <a:rPr kumimoji="1" lang="en-US" altLang="en-US" sz="2000" i="1" dirty="0">
                <a:latin typeface="+mn-lt"/>
              </a:rPr>
              <a:t>b</a:t>
            </a:r>
            <a:r>
              <a:rPr kumimoji="1" lang="en-US" altLang="en-US" sz="2000" i="1" baseline="-25000" dirty="0">
                <a:latin typeface="+mn-lt"/>
              </a:rPr>
              <a:t>4</a:t>
            </a:r>
            <a:r>
              <a:rPr lang="en-US" altLang="en-US" sz="2000" dirty="0">
                <a:latin typeface="+mn-lt"/>
              </a:rPr>
              <a:t>   *  Print Advertising</a:t>
            </a:r>
            <a:r>
              <a:rPr lang="en-US" altLang="en-US" sz="2000" baseline="-25000" dirty="0">
                <a:latin typeface="+mn-lt"/>
              </a:rPr>
              <a:t>t</a:t>
            </a:r>
            <a:endParaRPr lang="en-US" altLang="en-US" sz="2000" dirty="0">
              <a:latin typeface="+mn-lt"/>
            </a:endParaRPr>
          </a:p>
          <a:p>
            <a:pPr eaLnBrk="1" hangingPunct="1">
              <a:buClr>
                <a:srgbClr val="0082D1"/>
              </a:buClr>
              <a:buFont typeface="Times" pitchFamily="18" charset="0"/>
              <a:buNone/>
            </a:pPr>
            <a:r>
              <a:rPr lang="en-US" altLang="en-US" sz="2000" dirty="0">
                <a:latin typeface="+mn-lt"/>
              </a:rPr>
              <a:t>		+ </a:t>
            </a:r>
            <a:r>
              <a:rPr kumimoji="1" lang="en-US" altLang="en-US" sz="2000" i="1" dirty="0">
                <a:latin typeface="+mn-lt"/>
              </a:rPr>
              <a:t>b</a:t>
            </a:r>
            <a:r>
              <a:rPr kumimoji="1" lang="en-US" altLang="en-US" sz="2000" i="1" baseline="-25000" dirty="0">
                <a:latin typeface="+mn-lt"/>
              </a:rPr>
              <a:t>5</a:t>
            </a:r>
            <a:r>
              <a:rPr lang="en-US" altLang="en-US" sz="2000" dirty="0">
                <a:latin typeface="+mn-lt"/>
              </a:rPr>
              <a:t>   * Trade Promotions</a:t>
            </a:r>
            <a:r>
              <a:rPr lang="en-US" altLang="en-US" sz="2000" baseline="-25000" dirty="0">
                <a:latin typeface="+mn-lt"/>
              </a:rPr>
              <a:t>t</a:t>
            </a:r>
            <a:endParaRPr lang="en-US" altLang="en-US" sz="2000" dirty="0">
              <a:latin typeface="+mn-lt"/>
            </a:endParaRPr>
          </a:p>
          <a:p>
            <a:pPr eaLnBrk="1" hangingPunct="1">
              <a:buClr>
                <a:srgbClr val="0082D1"/>
              </a:buClr>
              <a:buFont typeface="Times" pitchFamily="18" charset="0"/>
              <a:buNone/>
            </a:pPr>
            <a:r>
              <a:rPr lang="en-US" altLang="en-US" sz="2000" dirty="0">
                <a:latin typeface="+mn-lt"/>
              </a:rPr>
              <a:t>		+ </a:t>
            </a:r>
            <a:r>
              <a:rPr kumimoji="1" lang="en-US" altLang="en-US" sz="2000" i="1" dirty="0">
                <a:latin typeface="+mn-lt"/>
              </a:rPr>
              <a:t>b</a:t>
            </a:r>
            <a:r>
              <a:rPr kumimoji="1" lang="en-US" altLang="en-US" sz="2000" i="1" baseline="-25000" dirty="0">
                <a:latin typeface="+mn-lt"/>
              </a:rPr>
              <a:t>6</a:t>
            </a:r>
            <a:r>
              <a:rPr lang="en-US" altLang="en-US" sz="2000" dirty="0">
                <a:latin typeface="+mn-lt"/>
              </a:rPr>
              <a:t>   * FSI Couponing</a:t>
            </a:r>
            <a:r>
              <a:rPr lang="en-US" altLang="en-US" sz="2000" baseline="-25000" dirty="0">
                <a:latin typeface="+mn-lt"/>
              </a:rPr>
              <a:t>t</a:t>
            </a:r>
            <a:endParaRPr lang="en-US" altLang="en-US" sz="2000" dirty="0">
              <a:latin typeface="+mn-lt"/>
            </a:endParaRPr>
          </a:p>
          <a:p>
            <a:pPr eaLnBrk="1" hangingPunct="1">
              <a:buClr>
                <a:srgbClr val="0082D1"/>
              </a:buClr>
              <a:buFont typeface="Times" pitchFamily="18" charset="0"/>
              <a:buNone/>
            </a:pPr>
            <a:r>
              <a:rPr lang="en-US" altLang="en-US" sz="2000" dirty="0">
                <a:latin typeface="+mn-lt"/>
              </a:rPr>
              <a:t>		+ </a:t>
            </a:r>
            <a:r>
              <a:rPr kumimoji="1" lang="en-US" altLang="en-US" sz="2000" i="1" dirty="0">
                <a:latin typeface="+mn-lt"/>
              </a:rPr>
              <a:t>b</a:t>
            </a:r>
            <a:r>
              <a:rPr kumimoji="1" lang="en-US" altLang="en-US" sz="2000" i="1" baseline="-25000" dirty="0">
                <a:latin typeface="+mn-lt"/>
              </a:rPr>
              <a:t>7</a:t>
            </a:r>
            <a:r>
              <a:rPr lang="en-US" altLang="en-US" sz="2000" dirty="0">
                <a:latin typeface="+mn-lt"/>
              </a:rPr>
              <a:t>   * Competitive Activity</a:t>
            </a:r>
            <a:r>
              <a:rPr lang="en-US" altLang="en-US" sz="2000" baseline="-25000" dirty="0">
                <a:latin typeface="+mn-lt"/>
              </a:rPr>
              <a:t>t</a:t>
            </a:r>
            <a:endParaRPr lang="en-US" altLang="en-US" sz="2000" dirty="0">
              <a:latin typeface="+mn-lt"/>
            </a:endParaRPr>
          </a:p>
          <a:p>
            <a:pPr eaLnBrk="1" hangingPunct="1">
              <a:buClr>
                <a:srgbClr val="0082D1"/>
              </a:buClr>
              <a:buFont typeface="Times" pitchFamily="18" charset="0"/>
              <a:buNone/>
            </a:pPr>
            <a:r>
              <a:rPr lang="en-US" altLang="en-US" sz="2000" dirty="0">
                <a:latin typeface="+mn-lt"/>
              </a:rPr>
              <a:t>		+ </a:t>
            </a:r>
            <a:r>
              <a:rPr kumimoji="1" lang="en-US" altLang="en-US" sz="2000" i="1" dirty="0">
                <a:latin typeface="+mn-lt"/>
              </a:rPr>
              <a:t>b</a:t>
            </a:r>
            <a:r>
              <a:rPr kumimoji="1" lang="en-US" altLang="en-US" sz="2000" i="1" baseline="-25000" dirty="0">
                <a:latin typeface="+mn-lt"/>
              </a:rPr>
              <a:t>9</a:t>
            </a:r>
            <a:r>
              <a:rPr lang="en-US" altLang="en-US" sz="2000" dirty="0">
                <a:latin typeface="+mn-lt"/>
              </a:rPr>
              <a:t>   * Seasonality</a:t>
            </a:r>
            <a:r>
              <a:rPr lang="en-US" altLang="en-US" sz="2000" baseline="-25000" dirty="0">
                <a:latin typeface="+mn-lt"/>
              </a:rPr>
              <a:t>t</a:t>
            </a:r>
          </a:p>
          <a:p>
            <a:pPr eaLnBrk="1" hangingPunct="1">
              <a:buClr>
                <a:srgbClr val="0082D1"/>
              </a:buClr>
              <a:buFont typeface="Times" pitchFamily="18" charset="0"/>
              <a:buNone/>
            </a:pPr>
            <a:r>
              <a:rPr lang="en-US" altLang="en-US" sz="2000" dirty="0">
                <a:latin typeface="+mn-lt"/>
              </a:rPr>
              <a:t>		+ ……</a:t>
            </a:r>
          </a:p>
          <a:p>
            <a:pPr eaLnBrk="1" hangingPunct="1">
              <a:buClr>
                <a:srgbClr val="0082D1"/>
              </a:buClr>
              <a:buFont typeface="Times" pitchFamily="18" charset="0"/>
              <a:buNone/>
            </a:pPr>
            <a:r>
              <a:rPr lang="en-US" altLang="en-US" sz="2000" dirty="0">
                <a:latin typeface="+mn-lt"/>
              </a:rPr>
              <a:t>		+ Prediction Error</a:t>
            </a:r>
          </a:p>
          <a:p>
            <a:pPr eaLnBrk="1" hangingPunct="1">
              <a:buClr>
                <a:srgbClr val="0082D1"/>
              </a:buClr>
              <a:buFont typeface="Times" pitchFamily="18" charset="0"/>
              <a:buNone/>
            </a:pPr>
            <a:endParaRPr lang="en-US" altLang="en-US" sz="2000" dirty="0">
              <a:latin typeface="+mn-lt"/>
            </a:endParaRPr>
          </a:p>
          <a:p>
            <a:pPr eaLnBrk="1" hangingPunct="1">
              <a:buClr>
                <a:srgbClr val="0082D1"/>
              </a:buClr>
              <a:buFont typeface="Times" pitchFamily="18" charset="0"/>
              <a:buNone/>
            </a:pPr>
            <a:r>
              <a:rPr lang="en-US" altLang="en-US" sz="2000" dirty="0">
                <a:latin typeface="+mn-lt"/>
              </a:rPr>
              <a:t>where, </a:t>
            </a:r>
            <a:r>
              <a:rPr kumimoji="1" lang="en-US" altLang="en-US" sz="2000" i="1" dirty="0">
                <a:latin typeface="+mn-lt"/>
              </a:rPr>
              <a:t>b</a:t>
            </a:r>
            <a:r>
              <a:rPr kumimoji="1" lang="en-US" altLang="en-US" sz="2000" i="1" baseline="-25000" dirty="0">
                <a:latin typeface="+mn-lt"/>
              </a:rPr>
              <a:t>i </a:t>
            </a:r>
            <a:r>
              <a:rPr kumimoji="1" lang="en-US" altLang="en-US" sz="2000" i="1" dirty="0">
                <a:latin typeface="+mn-lt"/>
              </a:rPr>
              <a:t> </a:t>
            </a:r>
            <a:r>
              <a:rPr kumimoji="1" lang="en-US" altLang="en-US" sz="2000" dirty="0">
                <a:latin typeface="+mn-lt"/>
              </a:rPr>
              <a:t>is the coefficient of the respective variables, and “t” denotes week “t”.</a:t>
            </a:r>
            <a:r>
              <a:rPr kumimoji="1" lang="en-US" altLang="en-US" sz="2000" i="1" baseline="-25000" dirty="0">
                <a:latin typeface="+mn-lt"/>
              </a:rPr>
              <a:t> </a:t>
            </a:r>
            <a:endParaRPr lang="en-US" altLang="en-US" sz="2000" i="1" baseline="-25000" dirty="0">
              <a:latin typeface="+mn-lt"/>
            </a:endParaRPr>
          </a:p>
          <a:p>
            <a:pPr lvl="1" eaLnBrk="1" hangingPunct="1">
              <a:buClr>
                <a:srgbClr val="0082D1"/>
              </a:buClr>
              <a:buFont typeface="Times" pitchFamily="18" charset="0"/>
              <a:buNone/>
            </a:pP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358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BC9885-D512-4E9F-AAED-1B9AF1D7A8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9FD89-EA71-4A53-8319-D1AEF236B3F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think-cell Slide" r:id="rId6" imgW="421" imgH="423" progId="TCLayout.ActiveDocument.1">
                  <p:embed/>
                </p:oleObj>
              </mc:Choice>
              <mc:Fallback>
                <p:oleObj name="think-cell Slide" r:id="rId6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9FD89-EA71-4A53-8319-D1AEF236B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DF1B06D-E21B-4408-BC6E-2E9EA4989E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IN" sz="28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6B0091-366A-4D18-936D-80D74D4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8BD93FF-FA2E-4B40-AE23-E748543B4C18}"/>
              </a:ext>
            </a:extLst>
          </p:cNvPr>
          <p:cNvSpPr txBox="1">
            <a:spLocks/>
          </p:cNvSpPr>
          <p:nvPr/>
        </p:nvSpPr>
        <p:spPr>
          <a:xfrm>
            <a:off x="0" y="2819400"/>
            <a:ext cx="12192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7098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kern="1200" baseline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 eaLnBrk="0" fontAlgn="base" hangingPunct="0">
              <a:spcBef>
                <a:spcPts val="891"/>
              </a:spcBef>
              <a:spcAft>
                <a:spcPts val="891"/>
              </a:spcAft>
              <a:buNone/>
            </a:pPr>
            <a:r>
              <a:rPr lang="en-US" sz="4400" b="1" dirty="0">
                <a:solidFill>
                  <a:schemeClr val="bg1"/>
                </a:solidFill>
                <a:latin typeface="Calibri"/>
                <a:ea typeface="Arimo" pitchFamily="34" charset="0"/>
                <a:cs typeface="Arial" pitchFamily="34" charset="0"/>
              </a:rPr>
              <a:t>Marketing mix Process</a:t>
            </a:r>
          </a:p>
        </p:txBody>
      </p:sp>
    </p:spTree>
    <p:extLst>
      <p:ext uri="{BB962C8B-B14F-4D97-AF65-F5344CB8AC3E}">
        <p14:creationId xmlns:p14="http://schemas.microsoft.com/office/powerpoint/2010/main" val="80313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999D59-6CA5-475D-A7BF-588668F9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874D6-FB1F-41C8-8B58-A3677E46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MMM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D3070-D8C7-45C6-BFAB-5DD23F6C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F68A3CF-A8BB-4942-9E8D-7D71A34E56C4}"/>
              </a:ext>
            </a:extLst>
          </p:cNvPr>
          <p:cNvSpPr txBox="1">
            <a:spLocks noChangeArrowheads="1"/>
          </p:cNvSpPr>
          <p:nvPr/>
        </p:nvSpPr>
        <p:spPr>
          <a:xfrm>
            <a:off x="332409" y="1028363"/>
            <a:ext cx="11568638" cy="54519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altLang="zh-CN" sz="2000" dirty="0"/>
              <a:t>Kick off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altLang="zh-CN" sz="2000" dirty="0"/>
              <a:t>Data processing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altLang="zh-CN" sz="2000" dirty="0"/>
              <a:t>Data Review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altLang="zh-CN" sz="2000" dirty="0"/>
              <a:t>Modeling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altLang="zh-CN" sz="2000" dirty="0"/>
              <a:t>Post Modelling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altLang="zh-CN" sz="1600" dirty="0"/>
              <a:t>Deep Dive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altLang="zh-CN" sz="1600" dirty="0"/>
              <a:t>Response curves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altLang="zh-CN" sz="2000" dirty="0"/>
              <a:t>Prelim Presentation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altLang="zh-CN" sz="2000" dirty="0"/>
              <a:t>Final Presentation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altLang="zh-CN" sz="2000" dirty="0"/>
              <a:t>Platform Simulation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54468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2C60D-B290-47BE-A8C9-A6B0A5FB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E56C0B-3DF3-4860-91AC-A5220C39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96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52C96-40BA-4EE8-8A19-B9D6B323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F7C6A-88F9-44A7-992E-3D6F194B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10513-C51E-46C4-85A9-540963DC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7AA53-EE41-4224-B074-4408A2F49295}"/>
              </a:ext>
            </a:extLst>
          </p:cNvPr>
          <p:cNvSpPr>
            <a:spLocks noGrp="1" noChangeArrowheads="1"/>
          </p:cNvSpPr>
          <p:nvPr/>
        </p:nvSpPr>
        <p:spPr>
          <a:xfrm>
            <a:off x="462763" y="1389888"/>
            <a:ext cx="8165466" cy="407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4572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5F5F5F"/>
              </a:buClr>
              <a:buFont typeface="Arial"/>
              <a:buChar char="•"/>
              <a:defRPr sz="18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908050" indent="-457200" algn="l" defTabSz="4572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5F5F5F"/>
              </a:buClr>
              <a:buFont typeface="Arial" pitchFamily="34" charset="0"/>
              <a:buChar char="•"/>
              <a:defRPr sz="16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4572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F5F5F"/>
              </a:buClr>
              <a:buFont typeface="Arial"/>
              <a:buChar char="•"/>
              <a:defRPr sz="14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825625" indent="-454025" algn="l" defTabSz="4572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F5F5F"/>
              </a:buClr>
              <a:buFont typeface="Arial" pitchFamily="34" charset="0"/>
              <a:buChar char="•"/>
              <a:defRPr sz="12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4572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F5F5F"/>
              </a:buClr>
              <a:buFont typeface="Arial" pitchFamily="34" charset="0"/>
              <a:buChar char="•"/>
              <a:defRPr sz="12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What is MMM?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How do we do it?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MMM Process</a:t>
            </a:r>
          </a:p>
        </p:txBody>
      </p:sp>
    </p:spTree>
    <p:extLst>
      <p:ext uri="{BB962C8B-B14F-4D97-AF65-F5344CB8AC3E}">
        <p14:creationId xmlns:p14="http://schemas.microsoft.com/office/powerpoint/2010/main" val="255676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BC9885-D512-4E9F-AAED-1B9AF1D7A8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9FD89-EA71-4A53-8319-D1AEF236B3F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think-cell Slide" r:id="rId6" imgW="421" imgH="423" progId="TCLayout.ActiveDocument.1">
                  <p:embed/>
                </p:oleObj>
              </mc:Choice>
              <mc:Fallback>
                <p:oleObj name="think-cell Slide" r:id="rId6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9FD89-EA71-4A53-8319-D1AEF236B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DF1B06D-E21B-4408-BC6E-2E9EA4989E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IN" sz="28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6B0091-366A-4D18-936D-80D74D4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8BD93FF-FA2E-4B40-AE23-E748543B4C18}"/>
              </a:ext>
            </a:extLst>
          </p:cNvPr>
          <p:cNvSpPr txBox="1">
            <a:spLocks/>
          </p:cNvSpPr>
          <p:nvPr/>
        </p:nvSpPr>
        <p:spPr>
          <a:xfrm>
            <a:off x="0" y="2819400"/>
            <a:ext cx="12192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7098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kern="1200" baseline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 eaLnBrk="0" fontAlgn="base" hangingPunct="0">
              <a:spcBef>
                <a:spcPts val="891"/>
              </a:spcBef>
              <a:spcAft>
                <a:spcPts val="891"/>
              </a:spcAft>
              <a:buNone/>
            </a:pPr>
            <a:r>
              <a:rPr lang="en-US" sz="4400" b="1" dirty="0">
                <a:solidFill>
                  <a:schemeClr val="bg1"/>
                </a:solidFill>
                <a:latin typeface="Calibri"/>
                <a:ea typeface="Arimo" pitchFamily="34" charset="0"/>
                <a:cs typeface="Arial" pitchFamily="34" charset="0"/>
              </a:rPr>
              <a:t>What is MMM</a:t>
            </a:r>
          </a:p>
        </p:txBody>
      </p:sp>
    </p:spTree>
    <p:extLst>
      <p:ext uri="{BB962C8B-B14F-4D97-AF65-F5344CB8AC3E}">
        <p14:creationId xmlns:p14="http://schemas.microsoft.com/office/powerpoint/2010/main" val="152338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A1608B-D5F0-4AB9-AF0B-26283A6E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348E1-A95C-4266-8B53-030C85D4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MMM quantifies change in sales due to individual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F32C9-E9B4-4A2B-A7F2-A4D01F63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6646B4-3147-4B2D-992D-59F8078DA0D1}"/>
              </a:ext>
            </a:extLst>
          </p:cNvPr>
          <p:cNvSpPr>
            <a:spLocks noGrp="1" noChangeArrowheads="1"/>
          </p:cNvSpPr>
          <p:nvPr/>
        </p:nvSpPr>
        <p:spPr>
          <a:xfrm>
            <a:off x="383485" y="1297989"/>
            <a:ext cx="11517562" cy="5182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4572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5F5F5F"/>
              </a:buClr>
              <a:buFont typeface="Arial"/>
              <a:buChar char="•"/>
              <a:defRPr sz="18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908050" indent="-457200" algn="l" defTabSz="4572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5F5F5F"/>
              </a:buClr>
              <a:buFont typeface="Arial" pitchFamily="34" charset="0"/>
              <a:buChar char="•"/>
              <a:defRPr sz="16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4572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F5F5F"/>
              </a:buClr>
              <a:buFont typeface="Arial"/>
              <a:buChar char="•"/>
              <a:defRPr sz="14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825625" indent="-454025" algn="l" defTabSz="4572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F5F5F"/>
              </a:buClr>
              <a:buFont typeface="Arial" pitchFamily="34" charset="0"/>
              <a:buChar char="•"/>
              <a:defRPr sz="12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4572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F5F5F"/>
              </a:buClr>
              <a:buFont typeface="Arial" pitchFamily="34" charset="0"/>
              <a:buChar char="•"/>
              <a:defRPr sz="12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F5F5F"/>
              </a:buClr>
              <a:buSzTx/>
              <a:buFont typeface="Times" pitchFamily="18" charset="0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Marketing Mix Modeling is 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F5F5F"/>
              </a:buClr>
              <a:buSzTx/>
              <a:buFont typeface="Times" pitchFamily="18" charset="0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MS PGothic" pitchFamily="34" charset="-128"/>
              <a:cs typeface="+mn-cs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Multiple linear regression models in statistical meaning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A tool used to quantify the changes in sales due to marketing and other operational activities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Provides the ability to determine the amount of sales that are driven by the mix of all the elements of a brand (I.e. TV, Print, FSI, Trade, etc…)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The leading tool in determining marketing ROI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F5F5F"/>
              </a:buClr>
              <a:buSzTx/>
              <a:buFont typeface="Arial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F5F5F"/>
              </a:buClr>
              <a:buSzTx/>
              <a:buFont typeface="Arial"/>
              <a:buChar char="•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49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A5CA2-E154-4570-B41A-9CF65E03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4B0F1E-D0D4-4963-9682-929377AE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MMM models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BEC6E-6486-4DE7-BB7A-97BDD50A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FD58B4-E7CA-4D11-A86F-331271E7E1A2}"/>
              </a:ext>
            </a:extLst>
          </p:cNvPr>
          <p:cNvSpPr/>
          <p:nvPr/>
        </p:nvSpPr>
        <p:spPr>
          <a:xfrm>
            <a:off x="693030" y="1209977"/>
            <a:ext cx="10164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prstClr val="black"/>
                </a:solidFill>
              </a:rPr>
              <a:t>Models allow us to isolate and quantify the impact of individual marketing tactics, in many cases even if they are executed simultaneously. 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6AAAEE2-AC9D-400C-8C4D-85D913F5C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14182"/>
              </p:ext>
            </p:extLst>
          </p:nvPr>
        </p:nvGraphicFramePr>
        <p:xfrm>
          <a:off x="1247130" y="1757921"/>
          <a:ext cx="9155824" cy="277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Chart" r:id="rId3" imgW="8982232" imgH="3200495" progId="MSGraph.Chart.8">
                  <p:embed followColorScheme="full"/>
                </p:oleObj>
              </mc:Choice>
              <mc:Fallback>
                <p:oleObj name="Chart" r:id="rId3" imgW="8982232" imgH="3200495" progId="MSGraph.Chart.8">
                  <p:embed followColorScheme="full"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130" y="1757921"/>
                        <a:ext cx="9155824" cy="277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0FE44F4-C829-4BCE-97A1-DF137CAEA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83543"/>
              </p:ext>
            </p:extLst>
          </p:nvPr>
        </p:nvGraphicFramePr>
        <p:xfrm>
          <a:off x="1487524" y="4533284"/>
          <a:ext cx="9193599" cy="1861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Chart" r:id="rId5" imgW="9029511" imgH="2343138" progId="MSGraph.Chart.8">
                  <p:embed followColorScheme="full"/>
                </p:oleObj>
              </mc:Choice>
              <mc:Fallback>
                <p:oleObj name="Chart" r:id="rId5" imgW="9029511" imgH="2343138" progId="MSGraph.Chart.8">
                  <p:embed followColorScheme="full"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524" y="4533284"/>
                        <a:ext cx="9193599" cy="1861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6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DC4736-D575-40C0-9A4A-AFCAB91B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803B2B-A078-46F3-83CC-DDA6A004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vs Incremental Sales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21F82-21F8-410C-BC30-8A9221DC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556FD8C-E9B8-4F77-BCFB-B0560C662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0027" y="1320801"/>
          <a:ext cx="5675312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Chart" r:id="rId3" imgW="7115288" imgH="6391286" progId="MSGraph.Chart.8">
                  <p:embed followColorScheme="full"/>
                </p:oleObj>
              </mc:Choice>
              <mc:Fallback>
                <p:oleObj name="Chart" r:id="rId3" imgW="7115288" imgH="6391286" progId="MSGraph.Chart.8">
                  <p:embed followColorScheme="full"/>
                  <p:pic>
                    <p:nvPicPr>
                      <p:cNvPr id="2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027" y="1320801"/>
                        <a:ext cx="5675312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1">
            <a:extLst>
              <a:ext uri="{FF2B5EF4-FFF2-40B4-BE49-F238E27FC236}">
                <a16:creationId xmlns:a16="http://schemas.microsoft.com/office/drawing/2014/main" id="{C1A7ADF8-DB37-4193-AAD3-4C03BD7C1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287" y="3073403"/>
            <a:ext cx="2828925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E9"/>
                </a:solidFill>
              </a14:hiddenFill>
            </a:ext>
            <a:ext uri="{91240B29-F687-4F45-9708-019B960494DF}">
              <a14:hiddenLine xmlns:a14="http://schemas.microsoft.com/office/drawing/2010/main" w="11176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FF6600"/>
              </a:buClr>
            </a:pPr>
            <a:r>
              <a:rPr lang="en-US" altLang="en-US" sz="1600" i="0" dirty="0">
                <a:solidFill>
                  <a:prstClr val="white"/>
                </a:solidFill>
              </a:rPr>
              <a:t>Base</a:t>
            </a:r>
          </a:p>
          <a:p>
            <a:pPr>
              <a:buClr>
                <a:prstClr val="black"/>
              </a:buClr>
              <a:buFont typeface="Wingdings" pitchFamily="2" charset="2"/>
              <a:buChar char="è"/>
            </a:pPr>
            <a:r>
              <a:rPr lang="en-US" altLang="en-US" sz="1600" i="0" dirty="0">
                <a:solidFill>
                  <a:srgbClr val="FF575B"/>
                </a:solidFill>
              </a:rPr>
              <a:t> </a:t>
            </a:r>
            <a:r>
              <a:rPr lang="en-US" altLang="en-US" sz="1600" i="0" dirty="0">
                <a:solidFill>
                  <a:prstClr val="black"/>
                </a:solidFill>
              </a:rPr>
              <a:t>Base Price</a:t>
            </a:r>
          </a:p>
          <a:p>
            <a:pPr>
              <a:buClr>
                <a:prstClr val="black"/>
              </a:buClr>
              <a:buFont typeface="Wingdings" pitchFamily="2" charset="2"/>
              <a:buChar char="è"/>
            </a:pPr>
            <a:r>
              <a:rPr lang="en-US" altLang="en-US" sz="1600" i="0" dirty="0">
                <a:solidFill>
                  <a:prstClr val="black"/>
                </a:solidFill>
              </a:rPr>
              <a:t> Distribution</a:t>
            </a:r>
          </a:p>
          <a:p>
            <a:pPr>
              <a:buClr>
                <a:prstClr val="black"/>
              </a:buClr>
              <a:buFont typeface="Wingdings" pitchFamily="2" charset="2"/>
              <a:buChar char="è"/>
            </a:pPr>
            <a:r>
              <a:rPr lang="en-US" altLang="en-US" sz="1600" i="0" dirty="0">
                <a:solidFill>
                  <a:prstClr val="black"/>
                </a:solidFill>
              </a:rPr>
              <a:t> Competitive Impacts</a:t>
            </a:r>
          </a:p>
          <a:p>
            <a:pPr>
              <a:buClr>
                <a:prstClr val="black"/>
              </a:buClr>
              <a:buFont typeface="Wingdings" pitchFamily="2" charset="2"/>
              <a:buChar char="è"/>
            </a:pPr>
            <a:r>
              <a:rPr lang="en-US" altLang="en-US" sz="1600" i="0" dirty="0">
                <a:solidFill>
                  <a:prstClr val="black"/>
                </a:solidFill>
              </a:rPr>
              <a:t> Seasonality</a:t>
            </a:r>
          </a:p>
          <a:p>
            <a:pPr>
              <a:buClr>
                <a:prstClr val="black"/>
              </a:buClr>
              <a:buFont typeface="Wingdings" pitchFamily="2" charset="2"/>
              <a:buChar char="è"/>
            </a:pPr>
            <a:r>
              <a:rPr lang="en-US" altLang="en-US" sz="1600" i="0" dirty="0">
                <a:solidFill>
                  <a:prstClr val="black"/>
                </a:solidFill>
              </a:rPr>
              <a:t> Long-term impacts from marketing</a:t>
            </a:r>
          </a:p>
          <a:p>
            <a:pPr>
              <a:buClr>
                <a:prstClr val="black"/>
              </a:buClr>
              <a:buFont typeface="Wingdings" pitchFamily="2" charset="2"/>
              <a:buChar char="è"/>
            </a:pPr>
            <a:r>
              <a:rPr lang="en-US" altLang="en-US" sz="1600" i="0" dirty="0">
                <a:solidFill>
                  <a:prstClr val="black"/>
                </a:solidFill>
              </a:rPr>
              <a:t>Equity</a:t>
            </a:r>
          </a:p>
          <a:p>
            <a:pPr>
              <a:buClr>
                <a:prstClr val="black"/>
              </a:buClr>
              <a:buFont typeface="Wingdings" pitchFamily="2" charset="2"/>
              <a:buNone/>
            </a:pPr>
            <a:endParaRPr lang="en-US" altLang="en-US" sz="1600" i="0" dirty="0">
              <a:solidFill>
                <a:prstClr val="black"/>
              </a:solidFill>
            </a:endParaRPr>
          </a:p>
          <a:p>
            <a:pPr>
              <a:buClr>
                <a:srgbClr val="FF6600"/>
              </a:buClr>
              <a:buFont typeface="Wingdings" pitchFamily="2" charset="2"/>
              <a:buChar char="Ø"/>
            </a:pPr>
            <a:endParaRPr lang="en-US" altLang="en-US" sz="1600" i="0" dirty="0">
              <a:solidFill>
                <a:srgbClr val="FF6600"/>
              </a:solidFill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258B0E38-8A8B-4BC2-BA32-7973AB5AC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6812" y="3173416"/>
            <a:ext cx="187743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E9"/>
                </a:solidFill>
              </a14:hiddenFill>
            </a:ext>
            <a:ext uri="{91240B29-F687-4F45-9708-019B960494DF}">
              <a14:hiddenLine xmlns:a14="http://schemas.microsoft.com/office/drawing/2010/main" w="11176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FF6600"/>
              </a:buClr>
            </a:pPr>
            <a:r>
              <a:rPr lang="en-US" altLang="en-US" sz="1600" i="0" dirty="0">
                <a:solidFill>
                  <a:prstClr val="white"/>
                </a:solidFill>
              </a:rPr>
              <a:t>Incremental</a:t>
            </a:r>
          </a:p>
          <a:p>
            <a:pPr>
              <a:buClr>
                <a:prstClr val="black"/>
              </a:buClr>
              <a:buFont typeface="Wingdings" pitchFamily="2" charset="2"/>
              <a:buChar char="è"/>
            </a:pPr>
            <a:r>
              <a:rPr lang="en-US" altLang="en-US" sz="1600" i="0" dirty="0">
                <a:solidFill>
                  <a:srgbClr val="FF575B"/>
                </a:solidFill>
              </a:rPr>
              <a:t> </a:t>
            </a:r>
            <a:r>
              <a:rPr lang="en-US" altLang="en-US" sz="1600" i="0" dirty="0">
                <a:solidFill>
                  <a:prstClr val="black"/>
                </a:solidFill>
              </a:rPr>
              <a:t>TV</a:t>
            </a:r>
          </a:p>
          <a:p>
            <a:pPr>
              <a:buClr>
                <a:prstClr val="black"/>
              </a:buClr>
              <a:buFont typeface="Wingdings" pitchFamily="2" charset="2"/>
              <a:buChar char="è"/>
            </a:pPr>
            <a:r>
              <a:rPr lang="en-US" altLang="en-US" sz="1600" i="0" dirty="0">
                <a:solidFill>
                  <a:prstClr val="black"/>
                </a:solidFill>
              </a:rPr>
              <a:t> Print</a:t>
            </a:r>
          </a:p>
          <a:p>
            <a:pPr>
              <a:buClr>
                <a:prstClr val="black"/>
              </a:buClr>
              <a:buFont typeface="Wingdings" pitchFamily="2" charset="2"/>
              <a:buChar char="è"/>
            </a:pPr>
            <a:r>
              <a:rPr lang="en-US" altLang="en-US" sz="1600" i="0" dirty="0">
                <a:solidFill>
                  <a:prstClr val="black"/>
                </a:solidFill>
              </a:rPr>
              <a:t> Radio</a:t>
            </a:r>
          </a:p>
          <a:p>
            <a:pPr>
              <a:buClr>
                <a:prstClr val="black"/>
              </a:buClr>
              <a:buFont typeface="Wingdings" pitchFamily="2" charset="2"/>
              <a:buChar char="è"/>
            </a:pPr>
            <a:r>
              <a:rPr lang="en-US" altLang="en-US" sz="1600" i="0" dirty="0">
                <a:solidFill>
                  <a:prstClr val="black"/>
                </a:solidFill>
              </a:rPr>
              <a:t> Trade </a:t>
            </a:r>
          </a:p>
          <a:p>
            <a:pPr>
              <a:buClr>
                <a:prstClr val="black"/>
              </a:buClr>
              <a:buFont typeface="Wingdings" pitchFamily="2" charset="2"/>
              <a:buChar char="è"/>
            </a:pPr>
            <a:r>
              <a:rPr lang="en-US" altLang="en-US" sz="1600" i="0" dirty="0">
                <a:solidFill>
                  <a:prstClr val="black"/>
                </a:solidFill>
              </a:rPr>
              <a:t> PR</a:t>
            </a:r>
          </a:p>
          <a:p>
            <a:pPr>
              <a:buClr>
                <a:prstClr val="black"/>
              </a:buClr>
              <a:buFont typeface="Wingdings" pitchFamily="2" charset="2"/>
              <a:buChar char="è"/>
            </a:pPr>
            <a:r>
              <a:rPr lang="en-US" altLang="en-US" sz="1600" i="0" dirty="0">
                <a:solidFill>
                  <a:prstClr val="black"/>
                </a:solidFill>
              </a:rPr>
              <a:t>Other Marketing</a:t>
            </a:r>
          </a:p>
          <a:p>
            <a:pPr>
              <a:buClr>
                <a:prstClr val="black"/>
              </a:buClr>
              <a:buFont typeface="Wingdings" pitchFamily="2" charset="2"/>
              <a:buChar char="Ø"/>
            </a:pPr>
            <a:endParaRPr lang="en-US" altLang="en-US" sz="1600" i="0" dirty="0">
              <a:solidFill>
                <a:prstClr val="black"/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C34F971F-3B7A-45D4-BCD6-839BA4FE0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764" y="3429001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600" b="1" i="0" dirty="0">
                <a:solidFill>
                  <a:prstClr val="white"/>
                </a:solidFill>
              </a:rPr>
              <a:t>Trade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33DA3B0B-86C4-4613-8F55-05D751405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966" y="3635378"/>
            <a:ext cx="714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600" b="1" i="0" dirty="0">
                <a:solidFill>
                  <a:prstClr val="white"/>
                </a:solidFill>
              </a:rPr>
              <a:t>Base</a:t>
            </a:r>
          </a:p>
          <a:p>
            <a:r>
              <a:rPr lang="en-US" altLang="en-US" sz="1600" b="1" i="0" dirty="0">
                <a:solidFill>
                  <a:prstClr val="white"/>
                </a:solidFill>
              </a:rPr>
              <a:t>Sales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BA9CA8-125B-451D-AEB2-7850FF5FFE1B}"/>
              </a:ext>
            </a:extLst>
          </p:cNvPr>
          <p:cNvSpPr/>
          <p:nvPr/>
        </p:nvSpPr>
        <p:spPr>
          <a:xfrm>
            <a:off x="146538" y="1247772"/>
            <a:ext cx="1135634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prstClr val="black"/>
                </a:solidFill>
              </a:rPr>
              <a:t>MMM allows us to decompose total sales into Base and incremental. </a:t>
            </a:r>
          </a:p>
          <a:p>
            <a:endParaRPr lang="en-US" altLang="en-US" sz="2000" dirty="0">
              <a:solidFill>
                <a:prstClr val="black"/>
              </a:solidFill>
            </a:endParaRPr>
          </a:p>
          <a:p>
            <a:r>
              <a:rPr lang="en-US" altLang="en-US" sz="2000" dirty="0">
                <a:solidFill>
                  <a:prstClr val="black"/>
                </a:solidFill>
              </a:rPr>
              <a:t>Marketing incremental sales (about 25% of this example) would be lost immediately if marketing was pulled.  Changes in incremental sales in the short-term can have an impact on Base sales in the long term.</a:t>
            </a:r>
          </a:p>
          <a:p>
            <a:endParaRPr lang="en-US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4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7126FB-F04E-499A-8A8D-1B5D3C29E7B6}"/>
              </a:ext>
            </a:extLst>
          </p:cNvPr>
          <p:cNvSpPr/>
          <p:nvPr/>
        </p:nvSpPr>
        <p:spPr>
          <a:xfrm>
            <a:off x="961197" y="1176997"/>
            <a:ext cx="2520950" cy="444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What is happening 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50251-D96E-4945-8B7C-696A3C034683}"/>
              </a:ext>
            </a:extLst>
          </p:cNvPr>
          <p:cNvSpPr/>
          <p:nvPr/>
        </p:nvSpPr>
        <p:spPr>
          <a:xfrm>
            <a:off x="4687543" y="1172234"/>
            <a:ext cx="2655887" cy="444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Why is it happening 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2776-4BF2-41AB-9CBD-2B3B3E3E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1F35F7-1110-4D1F-8B06-04F11F11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MMM help answer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A5AF9-950F-4358-A53E-0AC8220C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B21F5713-BBFB-4CF4-9BBB-7611E412F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944879"/>
              </p:ext>
            </p:extLst>
          </p:nvPr>
        </p:nvGraphicFramePr>
        <p:xfrm>
          <a:off x="751647" y="2449925"/>
          <a:ext cx="264795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Worksheet" r:id="rId3" imgW="2633040" imgH="1627200" progId="Excel.Sheet.8">
                  <p:embed/>
                </p:oleObj>
              </mc:Choice>
              <mc:Fallback>
                <p:oleObj name="Worksheet" r:id="rId3" imgW="2633040" imgH="1627200" progId="Excel.Sheet.8">
                  <p:embed/>
                  <p:pic>
                    <p:nvPicPr>
                      <p:cNvPr id="2048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47" y="2449925"/>
                        <a:ext cx="2647950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F8948457-4890-43D9-B10F-9D2D7BAC5E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780072"/>
              </p:ext>
            </p:extLst>
          </p:nvPr>
        </p:nvGraphicFramePr>
        <p:xfrm>
          <a:off x="664335" y="4539075"/>
          <a:ext cx="2941637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Worksheet" r:id="rId5" imgW="3227400" imgH="2057040" progId="Excel.Sheet.8">
                  <p:embed/>
                </p:oleObj>
              </mc:Choice>
              <mc:Fallback>
                <p:oleObj name="Worksheet" r:id="rId5" imgW="3227400" imgH="2057040" progId="Excel.Sheet.8">
                  <p:embed/>
                  <p:pic>
                    <p:nvPicPr>
                      <p:cNvPr id="2048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35" y="4539075"/>
                        <a:ext cx="2941637" cy="190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C915AB19-4037-4FA3-B663-124CF79776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235380"/>
              </p:ext>
            </p:extLst>
          </p:nvPr>
        </p:nvGraphicFramePr>
        <p:xfrm>
          <a:off x="4600228" y="2582204"/>
          <a:ext cx="2830513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Worksheet" r:id="rId7" imgW="3071880" imgH="1956240" progId="Excel.Sheet.8">
                  <p:embed/>
                </p:oleObj>
              </mc:Choice>
              <mc:Fallback>
                <p:oleObj name="Worksheet" r:id="rId7" imgW="3071880" imgH="1956240" progId="Excel.Sheet.8">
                  <p:embed/>
                  <p:pic>
                    <p:nvPicPr>
                      <p:cNvPr id="2048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228" y="2582204"/>
                        <a:ext cx="2830513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8F208D27-2624-4EEE-869E-EC33AC375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862452"/>
              </p:ext>
            </p:extLst>
          </p:nvPr>
        </p:nvGraphicFramePr>
        <p:xfrm>
          <a:off x="4534348" y="4570167"/>
          <a:ext cx="296227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Worksheet" r:id="rId9" imgW="2943720" imgH="1956240" progId="Excel.Sheet.8">
                  <p:embed/>
                </p:oleObj>
              </mc:Choice>
              <mc:Fallback>
                <p:oleObj name="Worksheet" r:id="rId9" imgW="2943720" imgH="1956240" progId="Excel.Sheet.8">
                  <p:embed/>
                  <p:pic>
                    <p:nvPicPr>
                      <p:cNvPr id="2048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348" y="4570167"/>
                        <a:ext cx="2962275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90">
            <a:extLst>
              <a:ext uri="{FF2B5EF4-FFF2-40B4-BE49-F238E27FC236}">
                <a16:creationId xmlns:a16="http://schemas.microsoft.com/office/drawing/2014/main" id="{EAB8AEC6-FE71-4710-9624-781806572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947" y="1806987"/>
            <a:ext cx="2616200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200" dirty="0">
                <a:latin typeface="+mn-lt"/>
              </a:rPr>
              <a:t>Decompose sales patterns to understand volumetric impacts of marketing and operational activities</a:t>
            </a:r>
          </a:p>
        </p:txBody>
      </p:sp>
      <p:sp>
        <p:nvSpPr>
          <p:cNvPr id="11" name="TextBox 193">
            <a:extLst>
              <a:ext uri="{FF2B5EF4-FFF2-40B4-BE49-F238E27FC236}">
                <a16:creationId xmlns:a16="http://schemas.microsoft.com/office/drawing/2014/main" id="{78C7A3D5-AA02-437C-9C57-D0755319A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842159"/>
            <a:ext cx="2616200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200" dirty="0">
                <a:latin typeface="+mn-lt"/>
              </a:rPr>
              <a:t>Marketing effectiveness/efficiency and base trends are calculated to explain volume change</a:t>
            </a:r>
          </a:p>
        </p:txBody>
      </p:sp>
      <p:sp>
        <p:nvSpPr>
          <p:cNvPr id="12" name="TextBox 194">
            <a:extLst>
              <a:ext uri="{FF2B5EF4-FFF2-40B4-BE49-F238E27FC236}">
                <a16:creationId xmlns:a16="http://schemas.microsoft.com/office/drawing/2014/main" id="{61007FE5-0F51-43FC-9DFB-02FB5A3A4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666" y="1842159"/>
            <a:ext cx="26162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200" dirty="0">
                <a:latin typeface="+mn-lt"/>
              </a:rPr>
              <a:t>We provide tangible recommendations to optimize marketing mix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627E6583-880C-47D4-ABEE-1D4CC16BDE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573220"/>
              </p:ext>
            </p:extLst>
          </p:nvPr>
        </p:nvGraphicFramePr>
        <p:xfrm>
          <a:off x="8807589" y="4711113"/>
          <a:ext cx="252730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Worksheet" r:id="rId11" imgW="2514240" imgH="1462680" progId="Excel.Sheet.8">
                  <p:embed/>
                </p:oleObj>
              </mc:Choice>
              <mc:Fallback>
                <p:oleObj name="Worksheet" r:id="rId11" imgW="2514240" imgH="1462680" progId="Excel.Sheet.8">
                  <p:embed/>
                  <p:pic>
                    <p:nvPicPr>
                      <p:cNvPr id="2049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7589" y="4711113"/>
                        <a:ext cx="252730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F7B26706-88D0-43E3-A1A4-CD2D7B86B45E}"/>
              </a:ext>
            </a:extLst>
          </p:cNvPr>
          <p:cNvSpPr/>
          <p:nvPr/>
        </p:nvSpPr>
        <p:spPr>
          <a:xfrm>
            <a:off x="8641028" y="1181121"/>
            <a:ext cx="2657475" cy="444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Future improvements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EC451B-E84F-4BF1-BAD8-430A508EA243}"/>
              </a:ext>
            </a:extLst>
          </p:cNvPr>
          <p:cNvCxnSpPr/>
          <p:nvPr/>
        </p:nvCxnSpPr>
        <p:spPr>
          <a:xfrm>
            <a:off x="4131365" y="1124950"/>
            <a:ext cx="0" cy="5057775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DA77AD-1EAA-4C53-8766-F2C27C574EB3}"/>
              </a:ext>
            </a:extLst>
          </p:cNvPr>
          <p:cNvCxnSpPr/>
          <p:nvPr/>
        </p:nvCxnSpPr>
        <p:spPr>
          <a:xfrm>
            <a:off x="7881454" y="1100138"/>
            <a:ext cx="0" cy="5057775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0">
            <a:extLst>
              <a:ext uri="{FF2B5EF4-FFF2-40B4-BE49-F238E27FC236}">
                <a16:creationId xmlns:a16="http://schemas.microsoft.com/office/drawing/2014/main" id="{EE4EBF18-C4CE-4C41-A632-5ACACD2C7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672" y="4082024"/>
            <a:ext cx="261620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200" dirty="0">
                <a:latin typeface="+mn-lt"/>
              </a:rPr>
              <a:t>Contribution split between all drivers at total level</a:t>
            </a:r>
          </a:p>
        </p:txBody>
      </p:sp>
    </p:spTree>
    <p:extLst>
      <p:ext uri="{BB962C8B-B14F-4D97-AF65-F5344CB8AC3E}">
        <p14:creationId xmlns:p14="http://schemas.microsoft.com/office/powerpoint/2010/main" val="425522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BC9885-D512-4E9F-AAED-1B9AF1D7A8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9FD89-EA71-4A53-8319-D1AEF236B3F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think-cell Slide" r:id="rId6" imgW="421" imgH="423" progId="TCLayout.ActiveDocument.1">
                  <p:embed/>
                </p:oleObj>
              </mc:Choice>
              <mc:Fallback>
                <p:oleObj name="think-cell Slide" r:id="rId6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9FD89-EA71-4A53-8319-D1AEF236B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DF1B06D-E21B-4408-BC6E-2E9EA4989E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IN" sz="28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6B0091-366A-4D18-936D-80D74D4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8BD93FF-FA2E-4B40-AE23-E748543B4C18}"/>
              </a:ext>
            </a:extLst>
          </p:cNvPr>
          <p:cNvSpPr txBox="1">
            <a:spLocks/>
          </p:cNvSpPr>
          <p:nvPr/>
        </p:nvSpPr>
        <p:spPr>
          <a:xfrm>
            <a:off x="0" y="2819400"/>
            <a:ext cx="12192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7098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kern="1200" baseline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 eaLnBrk="0" fontAlgn="base" hangingPunct="0">
              <a:spcBef>
                <a:spcPts val="891"/>
              </a:spcBef>
              <a:spcAft>
                <a:spcPts val="891"/>
              </a:spcAft>
              <a:buNone/>
            </a:pPr>
            <a:r>
              <a:rPr lang="en-US" sz="4400" b="1" dirty="0">
                <a:solidFill>
                  <a:schemeClr val="bg1"/>
                </a:solidFill>
                <a:latin typeface="Calibri"/>
                <a:ea typeface="Arimo" pitchFamily="34" charset="0"/>
                <a:cs typeface="Arial" pitchFamily="34" charset="0"/>
              </a:rPr>
              <a:t>How do we do it ?</a:t>
            </a:r>
          </a:p>
        </p:txBody>
      </p:sp>
    </p:spTree>
    <p:extLst>
      <p:ext uri="{BB962C8B-B14F-4D97-AF65-F5344CB8AC3E}">
        <p14:creationId xmlns:p14="http://schemas.microsoft.com/office/powerpoint/2010/main" val="364888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BBE43-063F-4B4F-9112-0861B11D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95C2C7-49C9-463C-AEAE-40BD3180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8914A-E56F-4502-A27E-3BA7B3CD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A95E7-C441-48DD-BBC4-48711BB1C823}"/>
              </a:ext>
            </a:extLst>
          </p:cNvPr>
          <p:cNvSpPr txBox="1"/>
          <p:nvPr/>
        </p:nvSpPr>
        <p:spPr>
          <a:xfrm>
            <a:off x="146538" y="1188250"/>
            <a:ext cx="11582995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925" eaLnBrk="1" hangingPunct="1">
              <a:lnSpc>
                <a:spcPct val="150000"/>
              </a:lnSpc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US" altLang="en-US" sz="2000" dirty="0">
                <a:latin typeface="+mn-lt"/>
              </a:rPr>
              <a:t> In a multiple linear regression model the dependent variable, or response, is related to  k independent, or regressor, variables as:</a:t>
            </a:r>
          </a:p>
          <a:p>
            <a:pPr indent="0" eaLnBrk="1" hangingPunct="1">
              <a:lnSpc>
                <a:spcPct val="150000"/>
              </a:lnSpc>
              <a:buClr>
                <a:srgbClr val="CC6600"/>
              </a:buClr>
              <a:buSzPct val="120000"/>
            </a:pPr>
            <a:r>
              <a:rPr lang="en-US" altLang="en-US" sz="2000" dirty="0">
                <a:latin typeface="+mn-lt"/>
              </a:rPr>
              <a:t>			</a:t>
            </a:r>
          </a:p>
          <a:p>
            <a:pPr indent="0" eaLnBrk="1" hangingPunct="1">
              <a:lnSpc>
                <a:spcPct val="150000"/>
              </a:lnSpc>
              <a:buClr>
                <a:srgbClr val="CC6600"/>
              </a:buClr>
              <a:buSzPct val="120000"/>
            </a:pPr>
            <a:r>
              <a:rPr lang="en-US" altLang="en-US" sz="2000" dirty="0">
                <a:latin typeface="+mn-lt"/>
              </a:rPr>
              <a:t>			Y = </a:t>
            </a:r>
            <a:r>
              <a:rPr lang="el-GR" altLang="en-US" sz="2000" dirty="0">
                <a:latin typeface="+mn-lt"/>
              </a:rPr>
              <a:t>β</a:t>
            </a:r>
            <a:r>
              <a:rPr lang="en-US" altLang="en-US" sz="2000" baseline="-25000" dirty="0">
                <a:latin typeface="+mn-lt"/>
              </a:rPr>
              <a:t>0</a:t>
            </a:r>
            <a:r>
              <a:rPr lang="en-US" altLang="en-US" sz="2000" dirty="0">
                <a:latin typeface="+mn-lt"/>
              </a:rPr>
              <a:t> + </a:t>
            </a:r>
            <a:r>
              <a:rPr lang="el-GR" altLang="en-US" sz="2000" dirty="0">
                <a:latin typeface="+mn-lt"/>
              </a:rPr>
              <a:t>β</a:t>
            </a:r>
            <a:r>
              <a:rPr lang="en-US" altLang="en-US" sz="2000" baseline="-25000" dirty="0">
                <a:latin typeface="+mn-lt"/>
              </a:rPr>
              <a:t>1</a:t>
            </a:r>
            <a:r>
              <a:rPr lang="en-US" altLang="en-US" sz="2000" dirty="0">
                <a:latin typeface="+mn-lt"/>
              </a:rPr>
              <a:t>x</a:t>
            </a:r>
            <a:r>
              <a:rPr lang="en-US" altLang="en-US" sz="2000" baseline="-25000" dirty="0">
                <a:latin typeface="+mn-lt"/>
              </a:rPr>
              <a:t>1</a:t>
            </a:r>
            <a:r>
              <a:rPr lang="en-US" altLang="en-US" sz="2000" dirty="0">
                <a:latin typeface="+mn-lt"/>
              </a:rPr>
              <a:t> + </a:t>
            </a:r>
            <a:r>
              <a:rPr lang="el-GR" altLang="en-US" sz="2000" dirty="0">
                <a:latin typeface="+mn-lt"/>
              </a:rPr>
              <a:t>β</a:t>
            </a:r>
            <a:r>
              <a:rPr lang="en-US" altLang="en-US" sz="2000" baseline="-25000" dirty="0">
                <a:latin typeface="+mn-lt"/>
              </a:rPr>
              <a:t>2</a:t>
            </a:r>
            <a:r>
              <a:rPr lang="en-US" altLang="en-US" sz="2000" dirty="0">
                <a:latin typeface="+mn-lt"/>
              </a:rPr>
              <a:t>x</a:t>
            </a:r>
            <a:r>
              <a:rPr lang="en-US" altLang="en-US" sz="2000" baseline="-25000" dirty="0">
                <a:latin typeface="+mn-lt"/>
              </a:rPr>
              <a:t>2</a:t>
            </a:r>
            <a:r>
              <a:rPr lang="en-US" altLang="en-US" sz="2000" dirty="0">
                <a:latin typeface="+mn-lt"/>
              </a:rPr>
              <a:t> + … + </a:t>
            </a:r>
            <a:r>
              <a:rPr lang="el-GR" altLang="en-US" sz="2000" dirty="0">
                <a:latin typeface="+mn-lt"/>
              </a:rPr>
              <a:t>β</a:t>
            </a:r>
            <a:r>
              <a:rPr lang="en-US" altLang="en-US" sz="2000" baseline="-25000" dirty="0" err="1">
                <a:latin typeface="+mn-lt"/>
              </a:rPr>
              <a:t>k</a:t>
            </a:r>
            <a:r>
              <a:rPr lang="en-US" altLang="en-US" sz="2000" dirty="0" err="1">
                <a:latin typeface="+mn-lt"/>
              </a:rPr>
              <a:t>x</a:t>
            </a:r>
            <a:r>
              <a:rPr lang="en-US" altLang="en-US" sz="2000" baseline="-25000" dirty="0" err="1">
                <a:latin typeface="+mn-lt"/>
              </a:rPr>
              <a:t>k</a:t>
            </a:r>
            <a:r>
              <a:rPr lang="en-US" altLang="en-US" sz="2000" dirty="0">
                <a:latin typeface="+mn-lt"/>
              </a:rPr>
              <a:t> + </a:t>
            </a:r>
            <a:r>
              <a:rPr lang="el-GR" altLang="en-US" sz="2000" dirty="0">
                <a:latin typeface="+mn-lt"/>
              </a:rPr>
              <a:t>ε</a:t>
            </a:r>
            <a:endParaRPr lang="en-US" altLang="en-US" sz="2000" dirty="0">
              <a:latin typeface="+mn-lt"/>
            </a:endParaRPr>
          </a:p>
          <a:p>
            <a:pPr indent="0" eaLnBrk="1" hangingPunct="1">
              <a:lnSpc>
                <a:spcPct val="150000"/>
              </a:lnSpc>
              <a:buClr>
                <a:srgbClr val="CC6600"/>
              </a:buClr>
              <a:buSzPct val="120000"/>
            </a:pPr>
            <a:endParaRPr lang="en-US" altLang="en-US" sz="2000" dirty="0">
              <a:latin typeface="+mn-lt"/>
            </a:endParaRPr>
          </a:p>
          <a:p>
            <a:pPr marL="511175" indent="-342900" eaLnBrk="1" hangingPunct="1">
              <a:lnSpc>
                <a:spcPct val="150000"/>
              </a:lnSpc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 This follows the same logic as the simple linear regression model except that    we have multiple variables predicting the value of Y.</a:t>
            </a:r>
          </a:p>
          <a:p>
            <a:pPr indent="0" eaLnBrk="1" hangingPunct="1">
              <a:lnSpc>
                <a:spcPct val="150000"/>
              </a:lnSpc>
              <a:buClr>
                <a:srgbClr val="CC6600"/>
              </a:buClr>
              <a:buSzPct val="120000"/>
            </a:pPr>
            <a:endParaRPr lang="en-US" altLang="en-US" sz="2000" dirty="0">
              <a:latin typeface="+mn-lt"/>
            </a:endParaRPr>
          </a:p>
          <a:p>
            <a:pPr marL="522288" indent="-354013" eaLnBrk="1" hangingPunct="1">
              <a:lnSpc>
                <a:spcPct val="150000"/>
              </a:lnSpc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tabLst>
                <a:tab pos="750888" algn="l"/>
              </a:tabLst>
            </a:pPr>
            <a:r>
              <a:rPr lang="en-US" altLang="en-US" sz="2000" dirty="0">
                <a:latin typeface="+mn-lt"/>
              </a:rPr>
              <a:t> In multiple regression,  </a:t>
            </a:r>
            <a:r>
              <a:rPr lang="el-GR" altLang="en-US" sz="2000" dirty="0">
                <a:latin typeface="+mn-lt"/>
              </a:rPr>
              <a:t>β</a:t>
            </a:r>
            <a:r>
              <a:rPr lang="en-US" altLang="en-US" sz="2000" baseline="-25000" dirty="0">
                <a:latin typeface="+mn-lt"/>
              </a:rPr>
              <a:t>1 </a:t>
            </a:r>
            <a:r>
              <a:rPr lang="en-US" altLang="en-US" sz="2000" dirty="0">
                <a:latin typeface="+mn-lt"/>
              </a:rPr>
              <a:t>shows the impact of a one unit change of x</a:t>
            </a:r>
            <a:r>
              <a:rPr lang="en-US" altLang="en-US" sz="2000" baseline="-25000" dirty="0">
                <a:latin typeface="+mn-lt"/>
              </a:rPr>
              <a:t>1</a:t>
            </a:r>
            <a:r>
              <a:rPr lang="en-US" altLang="en-US" sz="2000" dirty="0">
                <a:latin typeface="+mn-lt"/>
              </a:rPr>
              <a:t> on  sales holding x</a:t>
            </a:r>
            <a:r>
              <a:rPr lang="en-US" altLang="en-US" sz="2000" baseline="-25000" dirty="0">
                <a:latin typeface="+mn-lt"/>
              </a:rPr>
              <a:t>2 </a:t>
            </a:r>
            <a:r>
              <a:rPr lang="en-US" altLang="en-US" sz="2000" dirty="0">
                <a:latin typeface="+mn-lt"/>
              </a:rPr>
              <a:t>through</a:t>
            </a:r>
            <a:r>
              <a:rPr lang="en-US" altLang="en-US" sz="2000" baseline="-25000" dirty="0">
                <a:latin typeface="+mn-lt"/>
              </a:rPr>
              <a:t> </a:t>
            </a:r>
            <a:r>
              <a:rPr lang="en-US" altLang="en-US" sz="2000" dirty="0" err="1">
                <a:latin typeface="+mn-lt"/>
              </a:rPr>
              <a:t>x</a:t>
            </a:r>
            <a:r>
              <a:rPr lang="en-US" altLang="en-US" sz="2000" baseline="-25000" dirty="0" err="1">
                <a:latin typeface="+mn-lt"/>
              </a:rPr>
              <a:t>n</a:t>
            </a:r>
            <a:r>
              <a:rPr lang="en-US" altLang="en-US" sz="2000" baseline="-25000" dirty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constant.  That is, the impact of each variable 	is  independent of the other variables in the model.  </a:t>
            </a:r>
          </a:p>
        </p:txBody>
      </p:sp>
    </p:spTree>
    <p:extLst>
      <p:ext uri="{BB962C8B-B14F-4D97-AF65-F5344CB8AC3E}">
        <p14:creationId xmlns:p14="http://schemas.microsoft.com/office/powerpoint/2010/main" val="1560249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yhTkUU.dUJvgHcmE2mu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yhTkUU.dUJvgHcmE2m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yhTkUU.dUJvgHcmE2mug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609</Words>
  <Application>Microsoft Office PowerPoint</Application>
  <PresentationFormat>Widescreen</PresentationFormat>
  <Paragraphs>111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2_Office Theme</vt:lpstr>
      <vt:lpstr>PowerPoint Presentation</vt:lpstr>
      <vt:lpstr>Agenda</vt:lpstr>
      <vt:lpstr> </vt:lpstr>
      <vt:lpstr>MMM quantifies change in sales due to individual execution</vt:lpstr>
      <vt:lpstr>Why do we use MMM models ?</vt:lpstr>
      <vt:lpstr>Base vs Incremental Sales</vt:lpstr>
      <vt:lpstr>What can MMM help answer ?</vt:lpstr>
      <vt:lpstr> </vt:lpstr>
      <vt:lpstr>How does it work ?</vt:lpstr>
      <vt:lpstr>MMM Equation</vt:lpstr>
      <vt:lpstr> </vt:lpstr>
      <vt:lpstr>The MMM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</dc:title>
  <dc:creator>Jimit Shah</dc:creator>
  <cp:lastModifiedBy>Jimit Shah</cp:lastModifiedBy>
  <cp:revision>8</cp:revision>
  <dcterms:created xsi:type="dcterms:W3CDTF">2021-03-05T01:18:00Z</dcterms:created>
  <dcterms:modified xsi:type="dcterms:W3CDTF">2021-03-17T16:14:21Z</dcterms:modified>
</cp:coreProperties>
</file>