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4393" r:id="rId3"/>
    <p:sldId id="4398" r:id="rId4"/>
    <p:sldId id="4399" r:id="rId5"/>
    <p:sldId id="4394" r:id="rId6"/>
    <p:sldId id="4392" r:id="rId7"/>
    <p:sldId id="4395" r:id="rId8"/>
    <p:sldId id="4396" r:id="rId9"/>
    <p:sldId id="4397" r:id="rId10"/>
    <p:sldId id="114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A479F-9E9E-D506-E64A-7BA2BAA26D00}" v="2" dt="2021-03-18T06:18:11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a1e524efeea9d06f695716a6a5732d63463d169f50fc886b396ddbc5bdabdd5::" providerId="AD" clId="Web-{DADA479F-9E9E-D506-E64A-7BA2BAA26D00}"/>
    <pc:docChg chg="modSld">
      <pc:chgData name="Guest User" userId="S::urn:spo:anon#7a1e524efeea9d06f695716a6a5732d63463d169f50fc886b396ddbc5bdabdd5::" providerId="AD" clId="Web-{DADA479F-9E9E-D506-E64A-7BA2BAA26D00}" dt="2021-03-18T06:18:11.816" v="0" actId="20577"/>
      <pc:docMkLst>
        <pc:docMk/>
      </pc:docMkLst>
      <pc:sldChg chg="modSp">
        <pc:chgData name="Guest User" userId="S::urn:spo:anon#7a1e524efeea9d06f695716a6a5732d63463d169f50fc886b396ddbc5bdabdd5::" providerId="AD" clId="Web-{DADA479F-9E9E-D506-E64A-7BA2BAA26D00}" dt="2021-03-18T06:18:11.816" v="0" actId="20577"/>
        <pc:sldMkLst>
          <pc:docMk/>
          <pc:sldMk cId="1855090054" sldId="4396"/>
        </pc:sldMkLst>
        <pc:spChg chg="mod">
          <ac:chgData name="Guest User" userId="S::urn:spo:anon#7a1e524efeea9d06f695716a6a5732d63463d169f50fc886b396ddbc5bdabdd5::" providerId="AD" clId="Web-{DADA479F-9E9E-D506-E64A-7BA2BAA26D00}" dt="2021-03-18T06:18:11.816" v="0" actId="20577"/>
          <ac:spMkLst>
            <pc:docMk/>
            <pc:sldMk cId="1855090054" sldId="4396"/>
            <ac:spMk id="3" creationId="{AF58CE61-57A2-452E-BA90-0F173E0810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1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260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1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89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7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8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44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502970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545C-D4CF-4B85-8167-B0AF429B336E}"/>
              </a:ext>
            </a:extLst>
          </p:cNvPr>
          <p:cNvCxnSpPr>
            <a:cxnSpLocks/>
          </p:cNvCxnSpPr>
          <p:nvPr userDrawn="1"/>
        </p:nvCxnSpPr>
        <p:spPr>
          <a:xfrm>
            <a:off x="1" y="1043011"/>
            <a:ext cx="12192000" cy="0"/>
          </a:xfrm>
          <a:prstGeom prst="line">
            <a:avLst/>
          </a:prstGeom>
          <a:ln w="6350" cap="sq">
            <a:solidFill>
              <a:srgbClr val="50297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75E0D4-F9AF-4892-BFB8-0CF81AF35BAF}"/>
              </a:ext>
            </a:extLst>
          </p:cNvPr>
          <p:cNvCxnSpPr/>
          <p:nvPr userDrawn="1"/>
        </p:nvCxnSpPr>
        <p:spPr>
          <a:xfrm>
            <a:off x="261888" y="6356778"/>
            <a:ext cx="2262760" cy="0"/>
          </a:xfrm>
          <a:prstGeom prst="line">
            <a:avLst/>
          </a:prstGeom>
          <a:ln>
            <a:solidFill>
              <a:srgbClr val="5029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7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78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7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2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8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A676-2B12-4122-B3E5-D688D12EC343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6907E5-F651-4433-A4CF-4BADDF88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C779-B407-4492-AB67-333097DC6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Collection &amp;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0680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2EF6-456C-4250-B1B4-3A785CF2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Review deck – Why is it needed?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4B15-5CB0-41D5-BF78-C736E269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92B9B02-5F06-4CB1-8F36-4D6BCE78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30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876F2-070A-4E1B-90DD-6B1EAD36565D}"/>
              </a:ext>
            </a:extLst>
          </p:cNvPr>
          <p:cNvSpPr/>
          <p:nvPr/>
        </p:nvSpPr>
        <p:spPr>
          <a:xfrm>
            <a:off x="230359" y="6360319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Source: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C7EA1B-A827-4481-8357-86FA575B04D8}"/>
              </a:ext>
            </a:extLst>
          </p:cNvPr>
          <p:cNvSpPr/>
          <p:nvPr/>
        </p:nvSpPr>
        <p:spPr>
          <a:xfrm>
            <a:off x="230359" y="6527959"/>
            <a:ext cx="4844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rgbClr val="502970"/>
                </a:solidFill>
                <a:latin typeface="Bahnschrift"/>
              </a:rPr>
              <a:t>Note: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FC492-4D27-4B51-9D4C-D2E42B811DDA}"/>
              </a:ext>
            </a:extLst>
          </p:cNvPr>
          <p:cNvGrpSpPr/>
          <p:nvPr/>
        </p:nvGrpSpPr>
        <p:grpSpPr>
          <a:xfrm>
            <a:off x="478504" y="1605252"/>
            <a:ext cx="10325567" cy="4076288"/>
            <a:chOff x="619924" y="1476598"/>
            <a:chExt cx="9458563" cy="4846618"/>
          </a:xfrm>
        </p:grpSpPr>
        <p:sp>
          <p:nvSpPr>
            <p:cNvPr id="21" name="Pentagon 11">
              <a:extLst>
                <a:ext uri="{FF2B5EF4-FFF2-40B4-BE49-F238E27FC236}">
                  <a16:creationId xmlns:a16="http://schemas.microsoft.com/office/drawing/2014/main" id="{5213B761-16D3-4F07-9ADD-82CFF2ED3C19}"/>
                </a:ext>
              </a:extLst>
            </p:cNvPr>
            <p:cNvSpPr/>
            <p:nvPr/>
          </p:nvSpPr>
          <p:spPr>
            <a:xfrm rot="10800000">
              <a:off x="1612533" y="1476598"/>
              <a:ext cx="8465954" cy="4846618"/>
            </a:xfrm>
            <a:prstGeom prst="homePlate">
              <a:avLst>
                <a:gd name="adj" fmla="val 10483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456C0E-7FAA-48AF-BC9F-C783F125C697}"/>
                </a:ext>
              </a:extLst>
            </p:cNvPr>
            <p:cNvGrpSpPr/>
            <p:nvPr/>
          </p:nvGrpSpPr>
          <p:grpSpPr>
            <a:xfrm>
              <a:off x="619924" y="2601091"/>
              <a:ext cx="1857250" cy="2468203"/>
              <a:chOff x="763940" y="2601091"/>
              <a:chExt cx="1857250" cy="246820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1FEA92-2F4F-4259-BE3F-D398E1D2CABB}"/>
                  </a:ext>
                </a:extLst>
              </p:cNvPr>
              <p:cNvSpPr/>
              <p:nvPr/>
            </p:nvSpPr>
            <p:spPr>
              <a:xfrm>
                <a:off x="1019436" y="3284984"/>
                <a:ext cx="1260140" cy="12241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endParaRPr>
              </a:p>
            </p:txBody>
          </p:sp>
          <p:pic>
            <p:nvPicPr>
              <p:cNvPr id="27" name="Picture 2" descr="https://d30y9cdsu7xlg0.cloudfront.net/png/111387-200.png">
                <a:extLst>
                  <a:ext uri="{FF2B5EF4-FFF2-40B4-BE49-F238E27FC236}">
                    <a16:creationId xmlns:a16="http://schemas.microsoft.com/office/drawing/2014/main" id="{A5B07A7B-185B-4675-9B0E-F089456E24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rgbClr val="7030A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940" y="2601091"/>
                <a:ext cx="1857250" cy="2468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A139FC-58E0-4949-9F8C-34D2628BEE62}"/>
                </a:ext>
              </a:extLst>
            </p:cNvPr>
            <p:cNvSpPr txBox="1"/>
            <p:nvPr/>
          </p:nvSpPr>
          <p:spPr>
            <a:xfrm>
              <a:off x="2658135" y="2774742"/>
              <a:ext cx="7231627" cy="21208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380985" marR="0" lvl="0" indent="-380985" algn="l" defTabSz="914400" rtl="0" eaLnBrk="1" fontAlgn="auto" latinLnBrk="0" hangingPunct="1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C0C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Review data given as input for Oreo MMM; check accuracy and completeness prior to statistical modelling.</a:t>
              </a:r>
            </a:p>
            <a:p>
              <a:pPr marL="380985" marR="0" lvl="0" indent="-380985" algn="l" defTabSz="914400" rtl="0" eaLnBrk="1" fontAlgn="auto" latinLnBrk="0" hangingPunct="1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C0C"/>
                  </a:solidFill>
                  <a:effectLst/>
                  <a:uLnTx/>
                  <a:uFillTx/>
                  <a:latin typeface="Bahnschrift"/>
                  <a:ea typeface="+mn-ea"/>
                  <a:cs typeface="+mn-cs"/>
                </a:rPr>
                <a:t>Achieve alignment on mental models </a:t>
              </a:r>
              <a:r>
                <a:rPr lang="en-GB" sz="2000" dirty="0">
                  <a:solidFill>
                    <a:srgbClr val="0C0C0C"/>
                  </a:solidFill>
                  <a:latin typeface="Bahnschrift"/>
                </a:rPr>
                <a:t>and hypothesis to be tested in the model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Bahnschrift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7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EB7A-AF77-4F74-AC3C-608B7841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365125"/>
            <a:ext cx="10467535" cy="1325563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520B-48C9-4B50-8069-5E8CB226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99" y="1488613"/>
            <a:ext cx="8596668" cy="3880773"/>
          </a:xfrm>
        </p:spPr>
        <p:txBody>
          <a:bodyPr/>
          <a:lstStyle/>
          <a:p>
            <a:r>
              <a:rPr lang="en-IN" dirty="0"/>
              <a:t>Objectives</a:t>
            </a:r>
          </a:p>
          <a:p>
            <a:r>
              <a:rPr lang="en-IN" dirty="0"/>
              <a:t>Types of Data used in a typical MMM</a:t>
            </a:r>
          </a:p>
          <a:p>
            <a:r>
              <a:rPr lang="en-IN" dirty="0"/>
              <a:t>Data sources</a:t>
            </a:r>
          </a:p>
          <a:p>
            <a:r>
              <a:rPr lang="en-IN" dirty="0"/>
              <a:t>Data collection process</a:t>
            </a:r>
          </a:p>
          <a:p>
            <a:r>
              <a:rPr lang="en-IN" dirty="0"/>
              <a:t>Data tracker &amp; how it helps</a:t>
            </a:r>
          </a:p>
          <a:p>
            <a:r>
              <a:rPr lang="en-IN" dirty="0"/>
              <a:t>Data pre-processing </a:t>
            </a:r>
          </a:p>
          <a:p>
            <a:r>
              <a:rPr lang="en-IN" dirty="0"/>
              <a:t>Modelling dataset preparation</a:t>
            </a:r>
          </a:p>
        </p:txBody>
      </p:sp>
    </p:spTree>
    <p:extLst>
      <p:ext uri="{BB962C8B-B14F-4D97-AF65-F5344CB8AC3E}">
        <p14:creationId xmlns:p14="http://schemas.microsoft.com/office/powerpoint/2010/main" val="9893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CB85-EF5C-43B4-9B42-493E8867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D052-6C5A-469D-8E0E-5F7ED1D0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22" y="1337481"/>
            <a:ext cx="8496080" cy="4703881"/>
          </a:xfrm>
        </p:spPr>
        <p:txBody>
          <a:bodyPr/>
          <a:lstStyle/>
          <a:p>
            <a:r>
              <a:rPr lang="en-US" dirty="0"/>
              <a:t>To study the impact of media drivers on total sales on a product category where the client is a market leader </a:t>
            </a:r>
          </a:p>
          <a:p>
            <a:r>
              <a:rPr lang="en-US" dirty="0"/>
              <a:t>To study the impact of pricing, competition and other base factors on sales </a:t>
            </a:r>
          </a:p>
          <a:p>
            <a:r>
              <a:rPr lang="en-US" dirty="0"/>
              <a:t> This category is strongly impacted by external factors and the client would like to understand how much of the decline can be attributed to these measures </a:t>
            </a:r>
          </a:p>
          <a:p>
            <a:r>
              <a:rPr lang="en-US" dirty="0"/>
              <a:t>To report the ROI of each media tactic and compare the overall ROI of media spending </a:t>
            </a:r>
          </a:p>
          <a:p>
            <a:r>
              <a:rPr lang="en-US" dirty="0"/>
              <a:t>To simulate sales with some pre-defined scenarios </a:t>
            </a:r>
          </a:p>
          <a:p>
            <a:r>
              <a:rPr lang="en-US" dirty="0"/>
              <a:t>To optimize the media spends on the basis of the ROI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9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A53D-C2C9-43BC-8EEA-893558B7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C819F5D-99C6-4362-B22C-E8D72545A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300748"/>
              </p:ext>
            </p:extLst>
          </p:nvPr>
        </p:nvGraphicFramePr>
        <p:xfrm>
          <a:off x="677863" y="2160588"/>
          <a:ext cx="886968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409001603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458762535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342379253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1265328393"/>
                    </a:ext>
                  </a:extLst>
                </a:gridCol>
              </a:tblGrid>
              <a:tr h="35956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Category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Measure Name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IN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70705"/>
                  </a:ext>
                </a:extLst>
              </a:tr>
              <a:tr h="254689">
                <a:tc rowSpan="3">
                  <a:txBody>
                    <a:bodyPr/>
                    <a:lstStyle/>
                    <a:p>
                      <a:pPr algn="ctr"/>
                      <a:r>
                        <a:rPr lang="en-IN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 of Sale (POS)</a:t>
                      </a:r>
                    </a:p>
                    <a:p>
                      <a:pPr algn="ctr"/>
                      <a:r>
                        <a:rPr lang="en-IN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(KPI)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Sales</a:t>
                      </a:r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66313"/>
                  </a:ext>
                </a:extLst>
              </a:tr>
              <a:tr h="254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Installs</a:t>
                      </a:r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95473"/>
                  </a:ext>
                </a:extLst>
              </a:tr>
              <a:tr h="254689">
                <a:tc vMerge="1">
                  <a:txBody>
                    <a:bodyPr/>
                    <a:lstStyle/>
                    <a:p>
                      <a:r>
                        <a:rPr lang="en-IN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Point of Sale (POS)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Revenue </a:t>
                      </a:r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22719"/>
                  </a:ext>
                </a:extLst>
              </a:tr>
              <a:tr h="254689"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71913"/>
                  </a:ext>
                </a:extLst>
              </a:tr>
              <a:tr h="254689">
                <a:tc>
                  <a:txBody>
                    <a:bodyPr/>
                    <a:lstStyle/>
                    <a:p>
                      <a:r>
                        <a:rPr lang="en-IN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30312"/>
                  </a:ext>
                </a:extLst>
              </a:tr>
              <a:tr h="254689">
                <a:tc>
                  <a:txBody>
                    <a:bodyPr/>
                    <a:lstStyle/>
                    <a:p>
                      <a:r>
                        <a:rPr lang="en-IN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Promotions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7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58805"/>
                  </a:ext>
                </a:extLst>
              </a:tr>
              <a:tr h="254689">
                <a:tc>
                  <a:txBody>
                    <a:bodyPr/>
                    <a:lstStyle/>
                    <a:p>
                      <a:r>
                        <a:rPr lang="en-IN" sz="7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753239"/>
                  </a:ext>
                </a:extLst>
              </a:tr>
              <a:tr h="254689"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85599"/>
                  </a:ext>
                </a:extLst>
              </a:tr>
              <a:tr h="254689"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6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1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620D-61A5-434C-BDFB-6098DC6C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in a Marketing Mix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0099-2B08-43D7-8EC4-6CF0A21BD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4232291" cy="45527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BASELINE DRIVERS</a:t>
            </a:r>
          </a:p>
          <a:p>
            <a:r>
              <a:rPr lang="en-US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generated due to these factors is what marketers get if they do not do any advertisement. 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Baseline sales are influenced by various factors like brand value, seasonality and other non-marketing factors like GDP, growth rate, consumer sentiment, etc.</a:t>
            </a:r>
          </a:p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Broadly, the baseline factors considered are 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of the product, Distribution, Competitor activities, Seasonal trends &amp; Macroeconomic factors</a:t>
            </a:r>
            <a:endParaRPr lang="en-IN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9BF77-1A2D-4153-B078-CCB34F3E1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88615"/>
            <a:ext cx="4602670" cy="45527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/>
              <a:t>INCREMENTAL DRIVERS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generated by marketing activities like TV advertisement, print advertisement, and digital spends, promotions etc.</a:t>
            </a:r>
            <a:endParaRPr lang="en-IN" b="1" i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Marketing activities can be broadly classified into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Above-the-line (ATL) marketing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Below-the-line (BTL) marketing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ATL consists of activities that are non-targeted such as advertising through </a:t>
            </a:r>
            <a:r>
              <a:rPr lang="en-IN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TV, Radio, Print, Outdoor and Cinema/Theatres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BTL consists of very specific and direct advertising activities focused on targeted audience. Some examples are </a:t>
            </a:r>
            <a:r>
              <a:rPr lang="en-IN" sz="1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ales promotions, discounts, direct mail marketing campaigns, in-store marketing, events and conferences</a:t>
            </a:r>
            <a:r>
              <a:rPr lang="en-US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9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8A42B4-C46B-4FE8-819B-EED61139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3FC8CE4-2953-4878-BA20-9B19D1B1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90346" y="6602667"/>
            <a:ext cx="2558540" cy="365125"/>
          </a:xfrm>
          <a:prstGeom prst="rect">
            <a:avLst/>
          </a:prstGeom>
        </p:spPr>
        <p:txBody>
          <a:bodyPr/>
          <a:lstStyle>
            <a:lvl1pPr algn="ctr">
              <a:defRPr lang="en-US" smtClean="0"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52EF6-456C-4250-B1B4-3A785CF2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Drivers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2EBC95-0CBD-48E6-94A1-E96C78A781D5}"/>
              </a:ext>
            </a:extLst>
          </p:cNvPr>
          <p:cNvSpPr/>
          <p:nvPr/>
        </p:nvSpPr>
        <p:spPr>
          <a:xfrm>
            <a:off x="230359" y="6394609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Source: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972A1-BEA0-41E0-AFA8-F01B8C48ABB1}"/>
              </a:ext>
            </a:extLst>
          </p:cNvPr>
          <p:cNvSpPr/>
          <p:nvPr/>
        </p:nvSpPr>
        <p:spPr>
          <a:xfrm>
            <a:off x="230359" y="6588919"/>
            <a:ext cx="5293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Note: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0297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 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502970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8AC87749-4FEA-49E4-B632-57B1C7EC3D9D}"/>
              </a:ext>
            </a:extLst>
          </p:cNvPr>
          <p:cNvGraphicFramePr>
            <a:graphicFrameLocks noGrp="1"/>
          </p:cNvGraphicFramePr>
          <p:nvPr/>
        </p:nvGraphicFramePr>
        <p:xfrm>
          <a:off x="7110660" y="1714977"/>
          <a:ext cx="4871378" cy="451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188">
                  <a:extLst>
                    <a:ext uri="{9D8B030D-6E8A-4147-A177-3AD203B41FA5}">
                      <a16:colId xmlns:a16="http://schemas.microsoft.com/office/drawing/2014/main" val="1079133976"/>
                    </a:ext>
                  </a:extLst>
                </a:gridCol>
                <a:gridCol w="576595">
                  <a:extLst>
                    <a:ext uri="{9D8B030D-6E8A-4147-A177-3AD203B41FA5}">
                      <a16:colId xmlns:a16="http://schemas.microsoft.com/office/drawing/2014/main" val="3338613288"/>
                    </a:ext>
                  </a:extLst>
                </a:gridCol>
                <a:gridCol w="576595">
                  <a:extLst>
                    <a:ext uri="{9D8B030D-6E8A-4147-A177-3AD203B41FA5}">
                      <a16:colId xmlns:a16="http://schemas.microsoft.com/office/drawing/2014/main" val="1388762178"/>
                    </a:ext>
                  </a:extLst>
                </a:gridCol>
              </a:tblGrid>
              <a:tr h="59267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 Private Consumption, Consumer Price Index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Macroeconomic dynamics and Trends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16764"/>
                  </a:ext>
                </a:extLst>
              </a:tr>
              <a:tr h="59267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 Sales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44683"/>
                  </a:ext>
                </a:extLst>
              </a:tr>
              <a:tr h="62605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Holidays and Occasions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24815"/>
                  </a:ext>
                </a:extLst>
              </a:tr>
              <a:tr h="565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Distribution: WD, </a:t>
                      </a:r>
                      <a:r>
                        <a:rPr lang="en-IN" sz="1400" dirty="0"/>
                        <a:t>Out of Stock, SOVI, TDP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Execution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47103"/>
                  </a:ext>
                </a:extLst>
              </a:tr>
              <a:tr h="9190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Price Per Kg at Item Level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0159"/>
                  </a:ext>
                </a:extLst>
              </a:tr>
              <a:tr h="12152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TV GRPs and Spends,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OOH and Radio Spends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Marketing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9939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288B786C-0FF3-4518-B137-CD5ACA5F9C8D}"/>
              </a:ext>
            </a:extLst>
          </p:cNvPr>
          <p:cNvSpPr/>
          <p:nvPr/>
        </p:nvSpPr>
        <p:spPr>
          <a:xfrm>
            <a:off x="4604084" y="1219200"/>
            <a:ext cx="2983832" cy="3918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Volume Sales (Kg)</a:t>
            </a:r>
          </a:p>
        </p:txBody>
      </p:sp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CB15ACC6-5F70-49FB-BBCE-24156543D644}"/>
              </a:ext>
            </a:extLst>
          </p:cNvPr>
          <p:cNvGraphicFramePr>
            <a:graphicFrameLocks noGrp="1"/>
          </p:cNvGraphicFramePr>
          <p:nvPr/>
        </p:nvGraphicFramePr>
        <p:xfrm>
          <a:off x="238525" y="1700463"/>
          <a:ext cx="4670359" cy="4544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06">
                  <a:extLst>
                    <a:ext uri="{9D8B030D-6E8A-4147-A177-3AD203B41FA5}">
                      <a16:colId xmlns:a16="http://schemas.microsoft.com/office/drawing/2014/main" val="2719885186"/>
                    </a:ext>
                  </a:extLst>
                </a:gridCol>
                <a:gridCol w="554506">
                  <a:extLst>
                    <a:ext uri="{9D8B030D-6E8A-4147-A177-3AD203B41FA5}">
                      <a16:colId xmlns:a16="http://schemas.microsoft.com/office/drawing/2014/main" val="2115565815"/>
                    </a:ext>
                  </a:extLst>
                </a:gridCol>
                <a:gridCol w="3561347">
                  <a:extLst>
                    <a:ext uri="{9D8B030D-6E8A-4147-A177-3AD203B41FA5}">
                      <a16:colId xmlns:a16="http://schemas.microsoft.com/office/drawing/2014/main" val="829534802"/>
                    </a:ext>
                  </a:extLst>
                </a:gridCol>
              </a:tblGrid>
              <a:tr h="618288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Execution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Distribution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Width:</a:t>
                      </a:r>
                      <a:r>
                        <a:rPr lang="en-US" sz="1400" b="0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Weighted Distribution, Numeric Distribution, TDP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6182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Quality: Out of Stock, SOVI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44683"/>
                  </a:ext>
                </a:extLst>
              </a:tr>
              <a:tr h="618288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Price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Average Price Per Kg at Item Level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24815"/>
                  </a:ext>
                </a:extLst>
              </a:tr>
              <a:tr h="618288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/>
                          </a:solidFill>
                          <a:latin typeface="+mn-lt"/>
                        </a:rPr>
                        <a:t>Marketing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9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+mn-lt"/>
                        </a:rPr>
                        <a:t>Trade Spends, Offer Catalogs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47103"/>
                  </a:ext>
                </a:extLst>
              </a:tr>
              <a:tr h="6182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EB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TV GRPs by campaign and Spends</a:t>
                      </a:r>
                      <a:endPara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0159"/>
                  </a:ext>
                </a:extLst>
              </a:tr>
              <a:tr h="83439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Digital Impressions and Spends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(DV 360, Instagram, Facebook, Others)</a:t>
                      </a:r>
                      <a:endParaRPr lang="en-IN" sz="1400" dirty="0"/>
                    </a:p>
                    <a:p>
                      <a:pPr algn="l"/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87627"/>
                  </a:ext>
                </a:extLst>
              </a:tr>
              <a:tr h="6182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>
                          <a:solidFill>
                            <a:schemeClr val="tx1"/>
                          </a:solidFill>
                          <a:latin typeface="+mn-lt"/>
                        </a:rPr>
                        <a:t>OOH and Radio Spends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9939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D03B1D8D-E45E-4D66-AA7B-AA7186BBD0E5}"/>
              </a:ext>
            </a:extLst>
          </p:cNvPr>
          <p:cNvGrpSpPr/>
          <p:nvPr/>
        </p:nvGrpSpPr>
        <p:grpSpPr>
          <a:xfrm>
            <a:off x="5101389" y="1611081"/>
            <a:ext cx="1994068" cy="2363348"/>
            <a:chOff x="5370934" y="1611081"/>
            <a:chExt cx="1454978" cy="2363348"/>
          </a:xfrm>
        </p:grpSpPr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851654D7-043B-4382-9E87-59867311D12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370934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3">
              <a:extLst>
                <a:ext uri="{FF2B5EF4-FFF2-40B4-BE49-F238E27FC236}">
                  <a16:creationId xmlns:a16="http://schemas.microsoft.com/office/drawing/2014/main" id="{02FB4FC6-C360-4D6B-85CB-2BCB1050449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00847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106BEA0-AA99-489C-B809-DA44BA138A50}"/>
              </a:ext>
            </a:extLst>
          </p:cNvPr>
          <p:cNvSpPr/>
          <p:nvPr/>
        </p:nvSpPr>
        <p:spPr>
          <a:xfrm>
            <a:off x="4908884" y="1700461"/>
            <a:ext cx="462051" cy="4547935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42AA145E-4BA0-4065-92A2-776AAE791A06}"/>
              </a:ext>
            </a:extLst>
          </p:cNvPr>
          <p:cNvSpPr/>
          <p:nvPr/>
        </p:nvSpPr>
        <p:spPr>
          <a:xfrm flipH="1">
            <a:off x="6648608" y="1700462"/>
            <a:ext cx="462051" cy="4525917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56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4B8-BD27-400A-902E-0095B7FE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4855"/>
            <a:ext cx="8596668" cy="1320800"/>
          </a:xfrm>
        </p:spPr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13F8-1A8D-49BA-8C77-4513E829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560495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sources typically used for the MMM data are the following -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Nielsen (POS) data 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This data consists of the baseline drivers such as Price, Distribution &amp; Competition data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Variables included in Nielsen data are Value/Volume Sales, Market share (Value and Volume), Distribution (WD, ND, TDP, OOS, SOVI), Promoted and Non-Promoted Value/Volume sales (if available), Competition Price, Competition Distribution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Media/Marketing data 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This data is received either from the media agency directly or from the client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IN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Trade data 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Consumer promotions, In-store promotions, Trade spends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data </a:t>
            </a:r>
            <a:r>
              <a:rPr lang="en-IN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Macroeconomic drivers, Brand equity data (if available), Financials data (NR, Gross Margins etc.)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Financials data is provided the client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Macroeconomic data is usually pulled from free data sources such as Investing.com, Federal Reserve Economic data etc</a:t>
            </a:r>
            <a:r>
              <a:rPr lang="en-IN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3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E1D8-0FF4-4B28-B080-F19F03C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8CE61-57A2-452E-BA90-0F173E081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IN" dirty="0">
                <a:highlight>
                  <a:srgbClr val="FFFF00"/>
                </a:highlight>
              </a:rPr>
              <a:t>Variables</a:t>
            </a:r>
          </a:p>
          <a:p>
            <a:r>
              <a:rPr lang="en-IN" dirty="0"/>
              <a:t>Average Price = Value Sales/Volume Sales</a:t>
            </a:r>
          </a:p>
          <a:p>
            <a:r>
              <a:rPr lang="en-IN" dirty="0"/>
              <a:t>Weighted Distribution(WD), </a:t>
            </a:r>
            <a:r>
              <a:rPr lang="en-IN"/>
              <a:t>Numeric Distrib ution (WD)</a:t>
            </a:r>
          </a:p>
          <a:p>
            <a:r>
              <a:rPr lang="en-IN" dirty="0"/>
              <a:t>Out of stock (OOS), Share of visual inventory (SOVI)</a:t>
            </a:r>
          </a:p>
          <a:p>
            <a:r>
              <a:rPr lang="en-IN" dirty="0"/>
              <a:t>Media data ( Spends, Impressions, Views, Clicks)</a:t>
            </a:r>
          </a:p>
          <a:p>
            <a:r>
              <a:rPr lang="en-IN" dirty="0"/>
              <a:t>TV GRPs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A618F-82DE-42EF-8532-1AFF88801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IN" dirty="0">
                <a:highlight>
                  <a:srgbClr val="FFFF00"/>
                </a:highlight>
              </a:rPr>
              <a:t>Aggregation used</a:t>
            </a:r>
          </a:p>
          <a:p>
            <a:pPr marL="0" indent="0" algn="ctr">
              <a:buNone/>
            </a:pPr>
            <a:r>
              <a:rPr lang="en-IN" dirty="0"/>
              <a:t>AVERAGE</a:t>
            </a:r>
          </a:p>
          <a:p>
            <a:pPr marL="0" indent="0" algn="ctr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789ED-FCBE-4462-8C1B-DFA3E454A8BF}"/>
              </a:ext>
            </a:extLst>
          </p:cNvPr>
          <p:cNvSpPr txBox="1"/>
          <p:nvPr/>
        </p:nvSpPr>
        <p:spPr>
          <a:xfrm>
            <a:off x="5668538" y="3105834"/>
            <a:ext cx="302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dirty="0"/>
              <a:t>MAX at SKU/pack level, AVERAGE at brand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11A99-3371-4600-A754-D1C7E0BEA3FF}"/>
              </a:ext>
            </a:extLst>
          </p:cNvPr>
          <p:cNvSpPr txBox="1"/>
          <p:nvPr/>
        </p:nvSpPr>
        <p:spPr>
          <a:xfrm>
            <a:off x="5555997" y="4576828"/>
            <a:ext cx="332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dirty="0"/>
              <a:t>SUM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C9D05-026C-495F-BE6E-11A308A3050E}"/>
              </a:ext>
            </a:extLst>
          </p:cNvPr>
          <p:cNvSpPr txBox="1"/>
          <p:nvPr/>
        </p:nvSpPr>
        <p:spPr>
          <a:xfrm>
            <a:off x="5205477" y="5097312"/>
            <a:ext cx="39530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1300" dirty="0"/>
              <a:t>SUM is taken if data is provided at National level; Weighted Average is taken in case of market level data (multiple dimensions such as State, City, Region etc)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60A27-7108-4AC2-8250-E4AD4B1E39F5}"/>
              </a:ext>
            </a:extLst>
          </p:cNvPr>
          <p:cNvSpPr txBox="1"/>
          <p:nvPr/>
        </p:nvSpPr>
        <p:spPr>
          <a:xfrm>
            <a:off x="5555997" y="3937226"/>
            <a:ext cx="30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dirty="0"/>
              <a:t>MAX or AVERAGE</a:t>
            </a:r>
          </a:p>
        </p:txBody>
      </p:sp>
    </p:spTree>
    <p:extLst>
      <p:ext uri="{BB962C8B-B14F-4D97-AF65-F5344CB8AC3E}">
        <p14:creationId xmlns:p14="http://schemas.microsoft.com/office/powerpoint/2010/main" val="185509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FB17-ADEC-46EB-BA6D-5B235BCA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A62A-4697-4502-AA83-465517E4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6016"/>
            <a:ext cx="8596668" cy="4831055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Time period &amp; frequency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Data needs to be prepared based on the requirement as well as availability either at Monthly or weekly level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Data is either prepared for a single dimension (National data) or multiple dimensions (State, Market, City, Region, Channel etc.) based on the data availability as well as scope defined for the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case of multiple dimensions, time series data is prepared by placing different dimensions’ data one below the other to form one single series</a:t>
            </a:r>
          </a:p>
          <a:p>
            <a:pPr indent="-285750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Dependent variable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many MMM’s, the KPI modelled is Volume sales (Nielsen Volume sales or Internal sales/Shipments)</a:t>
            </a:r>
          </a:p>
          <a:p>
            <a:pPr indent="-285750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Breaking the variables by time period or dimension – This can be done whenever there is a trend shift across different years considered in the analysis or if the data shows high variations across different dimensions</a:t>
            </a:r>
          </a:p>
        </p:txBody>
      </p:sp>
    </p:spTree>
    <p:extLst>
      <p:ext uri="{BB962C8B-B14F-4D97-AF65-F5344CB8AC3E}">
        <p14:creationId xmlns:p14="http://schemas.microsoft.com/office/powerpoint/2010/main" val="2936193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1752</TotalTime>
  <Words>896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Trebuchet MS</vt:lpstr>
      <vt:lpstr>Wingdings 3</vt:lpstr>
      <vt:lpstr>Facet</vt:lpstr>
      <vt:lpstr>Data Collection &amp; Data Preparation</vt:lpstr>
      <vt:lpstr>Agenda</vt:lpstr>
      <vt:lpstr>Objectives</vt:lpstr>
      <vt:lpstr>PowerPoint Presentation</vt:lpstr>
      <vt:lpstr>Data types in a Marketing Mix project</vt:lpstr>
      <vt:lpstr>Business Drivers</vt:lpstr>
      <vt:lpstr>Data sources</vt:lpstr>
      <vt:lpstr>Data Aggregations</vt:lpstr>
      <vt:lpstr>Modelling dataset preparation</vt:lpstr>
      <vt:lpstr>Data Review deck – Why is it needed?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Amisha Kapoor</dc:creator>
  <cp:lastModifiedBy>Kavya Bhat</cp:lastModifiedBy>
  <cp:revision>20</cp:revision>
  <dcterms:created xsi:type="dcterms:W3CDTF">2021-03-07T12:31:37Z</dcterms:created>
  <dcterms:modified xsi:type="dcterms:W3CDTF">2021-12-12T12:27:05Z</dcterms:modified>
</cp:coreProperties>
</file>