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handoutMasterIdLst>
    <p:handoutMasterId r:id="rId13"/>
  </p:handoutMasterIdLst>
  <p:sldIdLst>
    <p:sldId id="264" r:id="rId2"/>
    <p:sldId id="265" r:id="rId3"/>
    <p:sldId id="256" r:id="rId4"/>
    <p:sldId id="258" r:id="rId5"/>
    <p:sldId id="261" r:id="rId6"/>
    <p:sldId id="259" r:id="rId7"/>
    <p:sldId id="262" r:id="rId8"/>
    <p:sldId id="306"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BF163E-4F98-4766-AD95-7814EBEEDFCD}" type="datetimeFigureOut">
              <a:rPr lang="en-IN" smtClean="0"/>
              <a:t>17-03-2021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190852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57E57-FD5C-4286-88CB-03A682BEFE33}" type="datetimeFigureOut">
              <a:rPr lang="en-IN" smtClean="0"/>
              <a:t>17-03-2021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C4EE8-526F-465C-ABBE-60EF0C3E7B22}" type="slidenum">
              <a:rPr lang="en-IN" smtClean="0"/>
              <a:t>‹#›</a:t>
            </a:fld>
            <a:endParaRPr lang="en-IN"/>
          </a:p>
        </p:txBody>
      </p:sp>
    </p:spTree>
    <p:extLst>
      <p:ext uri="{BB962C8B-B14F-4D97-AF65-F5344CB8AC3E}">
        <p14:creationId xmlns:p14="http://schemas.microsoft.com/office/powerpoint/2010/main" val="133516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8</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381000" y="685800"/>
            <a:ext cx="6096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2959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90139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169345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608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333577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1614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3332380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3812392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4190161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grpSp>
        <p:nvGrpSpPr>
          <p:cNvPr id="8" name="Group 7">
            <a:extLst>
              <a:ext uri="{FF2B5EF4-FFF2-40B4-BE49-F238E27FC236}">
                <a16:creationId xmlns:a16="http://schemas.microsoft.com/office/drawing/2014/main" id="{3A7631B4-031E-4E9C-904A-FDAA77D8772D}"/>
              </a:ext>
            </a:extLst>
          </p:cNvPr>
          <p:cNvGrpSpPr/>
          <p:nvPr userDrawn="1"/>
        </p:nvGrpSpPr>
        <p:grpSpPr>
          <a:xfrm>
            <a:off x="10974184" y="137745"/>
            <a:ext cx="1076287" cy="883335"/>
            <a:chOff x="10977375" y="137745"/>
            <a:chExt cx="1166440" cy="957326"/>
          </a:xfrm>
        </p:grpSpPr>
        <p:pic>
          <p:nvPicPr>
            <p:cNvPr id="9" name="Picture 2" descr="\\SONY\Users\Nivas\Desktop\analytic-edge\logo.png">
              <a:extLst>
                <a:ext uri="{FF2B5EF4-FFF2-40B4-BE49-F238E27FC236}">
                  <a16:creationId xmlns:a16="http://schemas.microsoft.com/office/drawing/2014/main" id="{BCF27C50-DEA2-424A-9413-590FF176E7E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0447"/>
            <a:stretch/>
          </p:blipFill>
          <p:spPr bwMode="auto">
            <a:xfrm>
              <a:off x="10977375" y="1017501"/>
              <a:ext cx="1166440" cy="7757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EA520A3F-0138-4D2A-A1D1-EB55C3757CD1}"/>
                </a:ext>
              </a:extLst>
            </p:cNvPr>
            <p:cNvGrpSpPr/>
            <p:nvPr userDrawn="1"/>
          </p:nvGrpSpPr>
          <p:grpSpPr>
            <a:xfrm>
              <a:off x="11237063" y="137745"/>
              <a:ext cx="564483" cy="844228"/>
              <a:chOff x="5120481" y="994341"/>
              <a:chExt cx="2861072" cy="4278953"/>
            </a:xfrm>
          </p:grpSpPr>
          <p:sp>
            <p:nvSpPr>
              <p:cNvPr id="11" name="Rectangle 1">
                <a:extLst>
                  <a:ext uri="{FF2B5EF4-FFF2-40B4-BE49-F238E27FC236}">
                    <a16:creationId xmlns:a16="http://schemas.microsoft.com/office/drawing/2014/main" id="{A93A369D-10FE-4FAB-94CC-569AF6E4219F}"/>
                  </a:ext>
                </a:extLst>
              </p:cNvPr>
              <p:cNvSpPr/>
              <p:nvPr userDrawn="1"/>
            </p:nvSpPr>
            <p:spPr>
              <a:xfrm>
                <a:off x="5120482" y="5045175"/>
                <a:ext cx="2505868" cy="166679"/>
              </a:xfrm>
              <a:custGeom>
                <a:avLst/>
                <a:gdLst>
                  <a:gd name="connsiteX0" fmla="*/ 0 w 484632"/>
                  <a:gd name="connsiteY0" fmla="*/ 0 h 45719"/>
                  <a:gd name="connsiteX1" fmla="*/ 484632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444151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391763 w 484632"/>
                  <a:gd name="connsiteY1" fmla="*/ 14287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448913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52753"/>
                  <a:gd name="connsiteX1" fmla="*/ 448913 w 484632"/>
                  <a:gd name="connsiteY1" fmla="*/ 7034 h 52753"/>
                  <a:gd name="connsiteX2" fmla="*/ 484632 w 484632"/>
                  <a:gd name="connsiteY2" fmla="*/ 52753 h 52753"/>
                  <a:gd name="connsiteX3" fmla="*/ 0 w 484632"/>
                  <a:gd name="connsiteY3" fmla="*/ 52753 h 52753"/>
                  <a:gd name="connsiteX4" fmla="*/ 0 w 484632"/>
                  <a:gd name="connsiteY4" fmla="*/ 0 h 52753"/>
                  <a:gd name="connsiteX0" fmla="*/ 0 w 484632"/>
                  <a:gd name="connsiteY0" fmla="*/ 0 h 51748"/>
                  <a:gd name="connsiteX1" fmla="*/ 448913 w 484632"/>
                  <a:gd name="connsiteY1" fmla="*/ 6029 h 51748"/>
                  <a:gd name="connsiteX2" fmla="*/ 484632 w 484632"/>
                  <a:gd name="connsiteY2" fmla="*/ 51748 h 51748"/>
                  <a:gd name="connsiteX3" fmla="*/ 0 w 484632"/>
                  <a:gd name="connsiteY3" fmla="*/ 51748 h 51748"/>
                  <a:gd name="connsiteX4" fmla="*/ 0 w 484632"/>
                  <a:gd name="connsiteY4" fmla="*/ 0 h 51748"/>
                  <a:gd name="connsiteX0" fmla="*/ 0 w 484632"/>
                  <a:gd name="connsiteY0" fmla="*/ 0 h 48733"/>
                  <a:gd name="connsiteX1" fmla="*/ 448913 w 484632"/>
                  <a:gd name="connsiteY1" fmla="*/ 3014 h 48733"/>
                  <a:gd name="connsiteX2" fmla="*/ 484632 w 484632"/>
                  <a:gd name="connsiteY2" fmla="*/ 48733 h 48733"/>
                  <a:gd name="connsiteX3" fmla="*/ 0 w 484632"/>
                  <a:gd name="connsiteY3" fmla="*/ 48733 h 48733"/>
                  <a:gd name="connsiteX4" fmla="*/ 0 w 484632"/>
                  <a:gd name="connsiteY4" fmla="*/ 0 h 48733"/>
                  <a:gd name="connsiteX0" fmla="*/ 0 w 485848"/>
                  <a:gd name="connsiteY0" fmla="*/ 0 h 52752"/>
                  <a:gd name="connsiteX1" fmla="*/ 450129 w 485848"/>
                  <a:gd name="connsiteY1" fmla="*/ 7033 h 52752"/>
                  <a:gd name="connsiteX2" fmla="*/ 485848 w 485848"/>
                  <a:gd name="connsiteY2" fmla="*/ 52752 h 52752"/>
                  <a:gd name="connsiteX3" fmla="*/ 1216 w 485848"/>
                  <a:gd name="connsiteY3" fmla="*/ 52752 h 52752"/>
                  <a:gd name="connsiteX4" fmla="*/ 0 w 485848"/>
                  <a:gd name="connsiteY4" fmla="*/ 0 h 52752"/>
                  <a:gd name="connsiteX0" fmla="*/ 0 w 485848"/>
                  <a:gd name="connsiteY0" fmla="*/ 0 h 52752"/>
                  <a:gd name="connsiteX1" fmla="*/ 469965 w 485848"/>
                  <a:gd name="connsiteY1" fmla="*/ 3265 h 52752"/>
                  <a:gd name="connsiteX2" fmla="*/ 485848 w 485848"/>
                  <a:gd name="connsiteY2" fmla="*/ 52752 h 52752"/>
                  <a:gd name="connsiteX3" fmla="*/ 1216 w 485848"/>
                  <a:gd name="connsiteY3" fmla="*/ 52752 h 52752"/>
                  <a:gd name="connsiteX4" fmla="*/ 0 w 485848"/>
                  <a:gd name="connsiteY4" fmla="*/ 0 h 52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8" h="52752">
                    <a:moveTo>
                      <a:pt x="0" y="0"/>
                    </a:moveTo>
                    <a:lnTo>
                      <a:pt x="469965" y="3265"/>
                    </a:lnTo>
                    <a:lnTo>
                      <a:pt x="485848" y="52752"/>
                    </a:lnTo>
                    <a:lnTo>
                      <a:pt x="1216" y="52752"/>
                    </a:lnTo>
                    <a:cubicBezTo>
                      <a:pt x="811" y="35168"/>
                      <a:pt x="405" y="17584"/>
                      <a:pt x="0" y="0"/>
                    </a:cubicBezTo>
                    <a:close/>
                  </a:path>
                </a:pathLst>
              </a:custGeom>
              <a:solidFill>
                <a:srgbClr val="ABABAB"/>
              </a:solidFill>
              <a:ln w="6350" cap="rnd">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AEBF839C-7FE3-46CA-9753-1B1FCC7AB3AA}"/>
                  </a:ext>
                </a:extLst>
              </p:cNvPr>
              <p:cNvGrpSpPr/>
              <p:nvPr userDrawn="1"/>
            </p:nvGrpSpPr>
            <p:grpSpPr>
              <a:xfrm>
                <a:off x="5120481" y="994341"/>
                <a:ext cx="2861072" cy="4278953"/>
                <a:chOff x="38056887" y="3186057"/>
                <a:chExt cx="603100" cy="901982"/>
              </a:xfrm>
            </p:grpSpPr>
            <p:sp>
              <p:nvSpPr>
                <p:cNvPr id="13" name="Freeform 10">
                  <a:extLst>
                    <a:ext uri="{FF2B5EF4-FFF2-40B4-BE49-F238E27FC236}">
                      <a16:creationId xmlns:a16="http://schemas.microsoft.com/office/drawing/2014/main" id="{68752C36-A713-47D5-925E-B6CB77B4D208}"/>
                    </a:ext>
                  </a:extLst>
                </p:cNvPr>
                <p:cNvSpPr/>
                <p:nvPr/>
              </p:nvSpPr>
              <p:spPr>
                <a:xfrm>
                  <a:off x="38056887" y="3340835"/>
                  <a:ext cx="533717" cy="704507"/>
                </a:xfrm>
                <a:custGeom>
                  <a:avLst/>
                  <a:gdLst>
                    <a:gd name="connsiteX0" fmla="*/ 406400 w 1451429"/>
                    <a:gd name="connsiteY0" fmla="*/ 1654629 h 1915886"/>
                    <a:gd name="connsiteX1" fmla="*/ 1364343 w 1451429"/>
                    <a:gd name="connsiteY1" fmla="*/ 1669143 h 1915886"/>
                    <a:gd name="connsiteX2" fmla="*/ 1451429 w 1451429"/>
                    <a:gd name="connsiteY2" fmla="*/ 1915886 h 1915886"/>
                    <a:gd name="connsiteX3" fmla="*/ 0 w 1451429"/>
                    <a:gd name="connsiteY3" fmla="*/ 1901372 h 1915886"/>
                    <a:gd name="connsiteX4" fmla="*/ 812800 w 1451429"/>
                    <a:gd name="connsiteY4" fmla="*/ 0 h 1915886"/>
                    <a:gd name="connsiteX5" fmla="*/ 914400 w 1451429"/>
                    <a:gd name="connsiteY5" fmla="*/ 348343 h 1915886"/>
                    <a:gd name="connsiteX6" fmla="*/ 406400 w 1451429"/>
                    <a:gd name="connsiteY6" fmla="*/ 1654629 h 191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1429" h="1915886">
                      <a:moveTo>
                        <a:pt x="406400" y="1654629"/>
                      </a:moveTo>
                      <a:lnTo>
                        <a:pt x="1364343" y="1669143"/>
                      </a:lnTo>
                      <a:lnTo>
                        <a:pt x="1451429" y="1915886"/>
                      </a:lnTo>
                      <a:lnTo>
                        <a:pt x="0" y="1901372"/>
                      </a:lnTo>
                      <a:lnTo>
                        <a:pt x="812800" y="0"/>
                      </a:lnTo>
                      <a:lnTo>
                        <a:pt x="914400" y="348343"/>
                      </a:lnTo>
                      <a:lnTo>
                        <a:pt x="406400" y="1654629"/>
                      </a:lnTo>
                      <a:close/>
                    </a:path>
                  </a:pathLst>
                </a:custGeom>
                <a:solidFill>
                  <a:srgbClr val="216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Freeform 11">
                  <a:extLst>
                    <a:ext uri="{FF2B5EF4-FFF2-40B4-BE49-F238E27FC236}">
                      <a16:creationId xmlns:a16="http://schemas.microsoft.com/office/drawing/2014/main" id="{E2B0347B-1377-48B4-9FE0-6657C5DAB7E1}"/>
                    </a:ext>
                  </a:extLst>
                </p:cNvPr>
                <p:cNvSpPr/>
                <p:nvPr/>
              </p:nvSpPr>
              <p:spPr>
                <a:xfrm>
                  <a:off x="38318408" y="3186057"/>
                  <a:ext cx="341579" cy="901982"/>
                </a:xfrm>
                <a:custGeom>
                  <a:avLst/>
                  <a:gdLst>
                    <a:gd name="connsiteX0" fmla="*/ 0 w 928914"/>
                    <a:gd name="connsiteY0" fmla="*/ 29029 h 2452914"/>
                    <a:gd name="connsiteX1" fmla="*/ 928914 w 928914"/>
                    <a:gd name="connsiteY1" fmla="*/ 2452914 h 2452914"/>
                    <a:gd name="connsiteX2" fmla="*/ 522514 w 928914"/>
                    <a:gd name="connsiteY2" fmla="*/ 0 h 2452914"/>
                    <a:gd name="connsiteX3" fmla="*/ 0 w 928914"/>
                    <a:gd name="connsiteY3" fmla="*/ 29029 h 2452914"/>
                  </a:gdLst>
                  <a:ahLst/>
                  <a:cxnLst>
                    <a:cxn ang="0">
                      <a:pos x="connsiteX0" y="connsiteY0"/>
                    </a:cxn>
                    <a:cxn ang="0">
                      <a:pos x="connsiteX1" y="connsiteY1"/>
                    </a:cxn>
                    <a:cxn ang="0">
                      <a:pos x="connsiteX2" y="connsiteY2"/>
                    </a:cxn>
                    <a:cxn ang="0">
                      <a:pos x="connsiteX3" y="connsiteY3"/>
                    </a:cxn>
                  </a:cxnLst>
                  <a:rect l="l" t="t" r="r" b="b"/>
                  <a:pathLst>
                    <a:path w="928914" h="2452914">
                      <a:moveTo>
                        <a:pt x="0" y="29029"/>
                      </a:moveTo>
                      <a:lnTo>
                        <a:pt x="928914" y="2452914"/>
                      </a:lnTo>
                      <a:lnTo>
                        <a:pt x="522514" y="0"/>
                      </a:lnTo>
                      <a:lnTo>
                        <a:pt x="0" y="29029"/>
                      </a:lnTo>
                      <a:close/>
                    </a:path>
                  </a:pathLst>
                </a:cu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grpSp>
    </p:spTree>
    <p:extLst>
      <p:ext uri="{BB962C8B-B14F-4D97-AF65-F5344CB8AC3E}">
        <p14:creationId xmlns:p14="http://schemas.microsoft.com/office/powerpoint/2010/main" val="325983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grpSp>
        <p:nvGrpSpPr>
          <p:cNvPr id="7" name="Group 6">
            <a:extLst>
              <a:ext uri="{FF2B5EF4-FFF2-40B4-BE49-F238E27FC236}">
                <a16:creationId xmlns:a16="http://schemas.microsoft.com/office/drawing/2014/main" id="{3A7631B4-031E-4E9C-904A-FDAA77D8772D}"/>
              </a:ext>
            </a:extLst>
          </p:cNvPr>
          <p:cNvGrpSpPr/>
          <p:nvPr userDrawn="1"/>
        </p:nvGrpSpPr>
        <p:grpSpPr>
          <a:xfrm>
            <a:off x="10974184" y="137745"/>
            <a:ext cx="1076287" cy="883335"/>
            <a:chOff x="10977375" y="137745"/>
            <a:chExt cx="1166440" cy="957326"/>
          </a:xfrm>
        </p:grpSpPr>
        <p:pic>
          <p:nvPicPr>
            <p:cNvPr id="8" name="Picture 2" descr="\\SONY\Users\Nivas\Desktop\analytic-edge\logo.png">
              <a:extLst>
                <a:ext uri="{FF2B5EF4-FFF2-40B4-BE49-F238E27FC236}">
                  <a16:creationId xmlns:a16="http://schemas.microsoft.com/office/drawing/2014/main" id="{BCF27C50-DEA2-424A-9413-590FF176E7E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0447"/>
            <a:stretch/>
          </p:blipFill>
          <p:spPr bwMode="auto">
            <a:xfrm>
              <a:off x="10977375" y="1017501"/>
              <a:ext cx="1166440" cy="7757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A520A3F-0138-4D2A-A1D1-EB55C3757CD1}"/>
                </a:ext>
              </a:extLst>
            </p:cNvPr>
            <p:cNvGrpSpPr/>
            <p:nvPr userDrawn="1"/>
          </p:nvGrpSpPr>
          <p:grpSpPr>
            <a:xfrm>
              <a:off x="11237063" y="137745"/>
              <a:ext cx="564483" cy="844228"/>
              <a:chOff x="5120481" y="994341"/>
              <a:chExt cx="2861072" cy="4278953"/>
            </a:xfrm>
          </p:grpSpPr>
          <p:sp>
            <p:nvSpPr>
              <p:cNvPr id="10" name="Rectangle 1">
                <a:extLst>
                  <a:ext uri="{FF2B5EF4-FFF2-40B4-BE49-F238E27FC236}">
                    <a16:creationId xmlns:a16="http://schemas.microsoft.com/office/drawing/2014/main" id="{A93A369D-10FE-4FAB-94CC-569AF6E4219F}"/>
                  </a:ext>
                </a:extLst>
              </p:cNvPr>
              <p:cNvSpPr/>
              <p:nvPr userDrawn="1"/>
            </p:nvSpPr>
            <p:spPr>
              <a:xfrm>
                <a:off x="5120482" y="5045175"/>
                <a:ext cx="2505868" cy="166679"/>
              </a:xfrm>
              <a:custGeom>
                <a:avLst/>
                <a:gdLst>
                  <a:gd name="connsiteX0" fmla="*/ 0 w 484632"/>
                  <a:gd name="connsiteY0" fmla="*/ 0 h 45719"/>
                  <a:gd name="connsiteX1" fmla="*/ 484632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444151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391763 w 484632"/>
                  <a:gd name="connsiteY1" fmla="*/ 14287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448913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52753"/>
                  <a:gd name="connsiteX1" fmla="*/ 448913 w 484632"/>
                  <a:gd name="connsiteY1" fmla="*/ 7034 h 52753"/>
                  <a:gd name="connsiteX2" fmla="*/ 484632 w 484632"/>
                  <a:gd name="connsiteY2" fmla="*/ 52753 h 52753"/>
                  <a:gd name="connsiteX3" fmla="*/ 0 w 484632"/>
                  <a:gd name="connsiteY3" fmla="*/ 52753 h 52753"/>
                  <a:gd name="connsiteX4" fmla="*/ 0 w 484632"/>
                  <a:gd name="connsiteY4" fmla="*/ 0 h 52753"/>
                  <a:gd name="connsiteX0" fmla="*/ 0 w 484632"/>
                  <a:gd name="connsiteY0" fmla="*/ 0 h 51748"/>
                  <a:gd name="connsiteX1" fmla="*/ 448913 w 484632"/>
                  <a:gd name="connsiteY1" fmla="*/ 6029 h 51748"/>
                  <a:gd name="connsiteX2" fmla="*/ 484632 w 484632"/>
                  <a:gd name="connsiteY2" fmla="*/ 51748 h 51748"/>
                  <a:gd name="connsiteX3" fmla="*/ 0 w 484632"/>
                  <a:gd name="connsiteY3" fmla="*/ 51748 h 51748"/>
                  <a:gd name="connsiteX4" fmla="*/ 0 w 484632"/>
                  <a:gd name="connsiteY4" fmla="*/ 0 h 51748"/>
                  <a:gd name="connsiteX0" fmla="*/ 0 w 484632"/>
                  <a:gd name="connsiteY0" fmla="*/ 0 h 48733"/>
                  <a:gd name="connsiteX1" fmla="*/ 448913 w 484632"/>
                  <a:gd name="connsiteY1" fmla="*/ 3014 h 48733"/>
                  <a:gd name="connsiteX2" fmla="*/ 484632 w 484632"/>
                  <a:gd name="connsiteY2" fmla="*/ 48733 h 48733"/>
                  <a:gd name="connsiteX3" fmla="*/ 0 w 484632"/>
                  <a:gd name="connsiteY3" fmla="*/ 48733 h 48733"/>
                  <a:gd name="connsiteX4" fmla="*/ 0 w 484632"/>
                  <a:gd name="connsiteY4" fmla="*/ 0 h 48733"/>
                  <a:gd name="connsiteX0" fmla="*/ 0 w 485848"/>
                  <a:gd name="connsiteY0" fmla="*/ 0 h 52752"/>
                  <a:gd name="connsiteX1" fmla="*/ 450129 w 485848"/>
                  <a:gd name="connsiteY1" fmla="*/ 7033 h 52752"/>
                  <a:gd name="connsiteX2" fmla="*/ 485848 w 485848"/>
                  <a:gd name="connsiteY2" fmla="*/ 52752 h 52752"/>
                  <a:gd name="connsiteX3" fmla="*/ 1216 w 485848"/>
                  <a:gd name="connsiteY3" fmla="*/ 52752 h 52752"/>
                  <a:gd name="connsiteX4" fmla="*/ 0 w 485848"/>
                  <a:gd name="connsiteY4" fmla="*/ 0 h 52752"/>
                  <a:gd name="connsiteX0" fmla="*/ 0 w 485848"/>
                  <a:gd name="connsiteY0" fmla="*/ 0 h 52752"/>
                  <a:gd name="connsiteX1" fmla="*/ 469965 w 485848"/>
                  <a:gd name="connsiteY1" fmla="*/ 3265 h 52752"/>
                  <a:gd name="connsiteX2" fmla="*/ 485848 w 485848"/>
                  <a:gd name="connsiteY2" fmla="*/ 52752 h 52752"/>
                  <a:gd name="connsiteX3" fmla="*/ 1216 w 485848"/>
                  <a:gd name="connsiteY3" fmla="*/ 52752 h 52752"/>
                  <a:gd name="connsiteX4" fmla="*/ 0 w 485848"/>
                  <a:gd name="connsiteY4" fmla="*/ 0 h 52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8" h="52752">
                    <a:moveTo>
                      <a:pt x="0" y="0"/>
                    </a:moveTo>
                    <a:lnTo>
                      <a:pt x="469965" y="3265"/>
                    </a:lnTo>
                    <a:lnTo>
                      <a:pt x="485848" y="52752"/>
                    </a:lnTo>
                    <a:lnTo>
                      <a:pt x="1216" y="52752"/>
                    </a:lnTo>
                    <a:cubicBezTo>
                      <a:pt x="811" y="35168"/>
                      <a:pt x="405" y="17584"/>
                      <a:pt x="0" y="0"/>
                    </a:cubicBezTo>
                    <a:close/>
                  </a:path>
                </a:pathLst>
              </a:custGeom>
              <a:solidFill>
                <a:srgbClr val="ABABAB"/>
              </a:solidFill>
              <a:ln w="6350" cap="rnd">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AEBF839C-7FE3-46CA-9753-1B1FCC7AB3AA}"/>
                  </a:ext>
                </a:extLst>
              </p:cNvPr>
              <p:cNvGrpSpPr/>
              <p:nvPr userDrawn="1"/>
            </p:nvGrpSpPr>
            <p:grpSpPr>
              <a:xfrm>
                <a:off x="5120481" y="994341"/>
                <a:ext cx="2861072" cy="4278953"/>
                <a:chOff x="38056887" y="3186057"/>
                <a:chExt cx="603100" cy="901982"/>
              </a:xfrm>
            </p:grpSpPr>
            <p:sp>
              <p:nvSpPr>
                <p:cNvPr id="12" name="Freeform 10">
                  <a:extLst>
                    <a:ext uri="{FF2B5EF4-FFF2-40B4-BE49-F238E27FC236}">
                      <a16:creationId xmlns:a16="http://schemas.microsoft.com/office/drawing/2014/main" id="{68752C36-A713-47D5-925E-B6CB77B4D208}"/>
                    </a:ext>
                  </a:extLst>
                </p:cNvPr>
                <p:cNvSpPr/>
                <p:nvPr/>
              </p:nvSpPr>
              <p:spPr>
                <a:xfrm>
                  <a:off x="38056887" y="3340835"/>
                  <a:ext cx="533717" cy="704507"/>
                </a:xfrm>
                <a:custGeom>
                  <a:avLst/>
                  <a:gdLst>
                    <a:gd name="connsiteX0" fmla="*/ 406400 w 1451429"/>
                    <a:gd name="connsiteY0" fmla="*/ 1654629 h 1915886"/>
                    <a:gd name="connsiteX1" fmla="*/ 1364343 w 1451429"/>
                    <a:gd name="connsiteY1" fmla="*/ 1669143 h 1915886"/>
                    <a:gd name="connsiteX2" fmla="*/ 1451429 w 1451429"/>
                    <a:gd name="connsiteY2" fmla="*/ 1915886 h 1915886"/>
                    <a:gd name="connsiteX3" fmla="*/ 0 w 1451429"/>
                    <a:gd name="connsiteY3" fmla="*/ 1901372 h 1915886"/>
                    <a:gd name="connsiteX4" fmla="*/ 812800 w 1451429"/>
                    <a:gd name="connsiteY4" fmla="*/ 0 h 1915886"/>
                    <a:gd name="connsiteX5" fmla="*/ 914400 w 1451429"/>
                    <a:gd name="connsiteY5" fmla="*/ 348343 h 1915886"/>
                    <a:gd name="connsiteX6" fmla="*/ 406400 w 1451429"/>
                    <a:gd name="connsiteY6" fmla="*/ 1654629 h 191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1429" h="1915886">
                      <a:moveTo>
                        <a:pt x="406400" y="1654629"/>
                      </a:moveTo>
                      <a:lnTo>
                        <a:pt x="1364343" y="1669143"/>
                      </a:lnTo>
                      <a:lnTo>
                        <a:pt x="1451429" y="1915886"/>
                      </a:lnTo>
                      <a:lnTo>
                        <a:pt x="0" y="1901372"/>
                      </a:lnTo>
                      <a:lnTo>
                        <a:pt x="812800" y="0"/>
                      </a:lnTo>
                      <a:lnTo>
                        <a:pt x="914400" y="348343"/>
                      </a:lnTo>
                      <a:lnTo>
                        <a:pt x="406400" y="1654629"/>
                      </a:lnTo>
                      <a:close/>
                    </a:path>
                  </a:pathLst>
                </a:custGeom>
                <a:solidFill>
                  <a:srgbClr val="216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Freeform 11">
                  <a:extLst>
                    <a:ext uri="{FF2B5EF4-FFF2-40B4-BE49-F238E27FC236}">
                      <a16:creationId xmlns:a16="http://schemas.microsoft.com/office/drawing/2014/main" id="{E2B0347B-1377-48B4-9FE0-6657C5DAB7E1}"/>
                    </a:ext>
                  </a:extLst>
                </p:cNvPr>
                <p:cNvSpPr/>
                <p:nvPr/>
              </p:nvSpPr>
              <p:spPr>
                <a:xfrm>
                  <a:off x="38318408" y="3186057"/>
                  <a:ext cx="341579" cy="901982"/>
                </a:xfrm>
                <a:custGeom>
                  <a:avLst/>
                  <a:gdLst>
                    <a:gd name="connsiteX0" fmla="*/ 0 w 928914"/>
                    <a:gd name="connsiteY0" fmla="*/ 29029 h 2452914"/>
                    <a:gd name="connsiteX1" fmla="*/ 928914 w 928914"/>
                    <a:gd name="connsiteY1" fmla="*/ 2452914 h 2452914"/>
                    <a:gd name="connsiteX2" fmla="*/ 522514 w 928914"/>
                    <a:gd name="connsiteY2" fmla="*/ 0 h 2452914"/>
                    <a:gd name="connsiteX3" fmla="*/ 0 w 928914"/>
                    <a:gd name="connsiteY3" fmla="*/ 29029 h 2452914"/>
                  </a:gdLst>
                  <a:ahLst/>
                  <a:cxnLst>
                    <a:cxn ang="0">
                      <a:pos x="connsiteX0" y="connsiteY0"/>
                    </a:cxn>
                    <a:cxn ang="0">
                      <a:pos x="connsiteX1" y="connsiteY1"/>
                    </a:cxn>
                    <a:cxn ang="0">
                      <a:pos x="connsiteX2" y="connsiteY2"/>
                    </a:cxn>
                    <a:cxn ang="0">
                      <a:pos x="connsiteX3" y="connsiteY3"/>
                    </a:cxn>
                  </a:cxnLst>
                  <a:rect l="l" t="t" r="r" b="b"/>
                  <a:pathLst>
                    <a:path w="928914" h="2452914">
                      <a:moveTo>
                        <a:pt x="0" y="29029"/>
                      </a:moveTo>
                      <a:lnTo>
                        <a:pt x="928914" y="2452914"/>
                      </a:lnTo>
                      <a:lnTo>
                        <a:pt x="522514" y="0"/>
                      </a:lnTo>
                      <a:lnTo>
                        <a:pt x="0" y="29029"/>
                      </a:lnTo>
                      <a:close/>
                    </a:path>
                  </a:pathLst>
                </a:cu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grpSp>
    </p:spTree>
    <p:extLst>
      <p:ext uri="{BB962C8B-B14F-4D97-AF65-F5344CB8AC3E}">
        <p14:creationId xmlns:p14="http://schemas.microsoft.com/office/powerpoint/2010/main" val="7958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5F8211-D4D2-4104-BF81-27BD0021E40E}"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63068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5F8211-D4D2-4104-BF81-27BD0021E40E}"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206530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5F8211-D4D2-4104-BF81-27BD0021E40E}" type="datetimeFigureOut">
              <a:rPr lang="en-IN" smtClean="0"/>
              <a:t>17-03-2021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418080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5F8211-D4D2-4104-BF81-27BD0021E40E}" type="datetimeFigureOut">
              <a:rPr lang="en-IN" smtClean="0"/>
              <a:t>17-03-2021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156154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F8211-D4D2-4104-BF81-27BD0021E40E}" type="datetimeFigureOut">
              <a:rPr lang="en-IN" smtClean="0"/>
              <a:t>17-03-2021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160213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5F8211-D4D2-4104-BF81-27BD0021E40E}"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230402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15F8211-D4D2-4104-BF81-27BD0021E40E}"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AD7F3D-DF77-4C72-91B7-C9E18FE99B18}" type="slidenum">
              <a:rPr lang="en-IN" smtClean="0"/>
              <a:t>‹#›</a:t>
            </a:fld>
            <a:endParaRPr lang="en-IN"/>
          </a:p>
        </p:txBody>
      </p:sp>
    </p:spTree>
    <p:extLst>
      <p:ext uri="{BB962C8B-B14F-4D97-AF65-F5344CB8AC3E}">
        <p14:creationId xmlns:p14="http://schemas.microsoft.com/office/powerpoint/2010/main" val="13099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5F8211-D4D2-4104-BF81-27BD0021E40E}" type="datetimeFigureOut">
              <a:rPr lang="en-IN" smtClean="0"/>
              <a:t>17-03-2021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AD7F3D-DF77-4C72-91B7-C9E18FE99B18}" type="slidenum">
              <a:rPr lang="en-IN" smtClean="0"/>
              <a:t>‹#›</a:t>
            </a:fld>
            <a:endParaRPr lang="en-IN"/>
          </a:p>
        </p:txBody>
      </p:sp>
    </p:spTree>
    <p:extLst>
      <p:ext uri="{BB962C8B-B14F-4D97-AF65-F5344CB8AC3E}">
        <p14:creationId xmlns:p14="http://schemas.microsoft.com/office/powerpoint/2010/main" val="28286975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FD6FE-FC75-49D8-A616-5646802AB42F}"/>
              </a:ext>
            </a:extLst>
          </p:cNvPr>
          <p:cNvSpPr>
            <a:spLocks noGrp="1"/>
          </p:cNvSpPr>
          <p:nvPr>
            <p:ph idx="1"/>
          </p:nvPr>
        </p:nvSpPr>
        <p:spPr/>
        <p:txBody>
          <a:bodyPr/>
          <a:lstStyle/>
          <a:p>
            <a:pPr marL="0" indent="0" algn="ctr">
              <a:buNone/>
            </a:pPr>
            <a:r>
              <a:rPr lang="en-IN" sz="4000" dirty="0" smtClean="0"/>
              <a:t>Marketin</a:t>
            </a:r>
            <a:r>
              <a:rPr lang="en-IN" sz="4000" dirty="0" smtClean="0"/>
              <a:t>g Mix Model Training</a:t>
            </a:r>
          </a:p>
          <a:p>
            <a:pPr marL="0" indent="0" algn="ctr">
              <a:buNone/>
            </a:pPr>
            <a:r>
              <a:rPr lang="en-IN" sz="3600" dirty="0" smtClean="0"/>
              <a:t>Session 5</a:t>
            </a:r>
            <a:endParaRPr lang="en-IN" sz="4000" dirty="0" smtClean="0"/>
          </a:p>
          <a:p>
            <a:pPr algn="ctr"/>
            <a:endParaRPr lang="en-IN" dirty="0"/>
          </a:p>
          <a:p>
            <a:pPr marL="0" indent="0" algn="ctr">
              <a:buNone/>
            </a:pPr>
            <a:r>
              <a:rPr lang="en-IN" sz="2400" i="1" dirty="0" smtClean="0"/>
              <a:t>Data Upload and Model Setup</a:t>
            </a:r>
            <a:endParaRPr lang="en-IN" sz="2400" i="1" dirty="0"/>
          </a:p>
        </p:txBody>
      </p:sp>
    </p:spTree>
    <p:extLst>
      <p:ext uri="{BB962C8B-B14F-4D97-AF65-F5344CB8AC3E}">
        <p14:creationId xmlns:p14="http://schemas.microsoft.com/office/powerpoint/2010/main" val="492029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46150"/>
            <a:ext cx="10525125" cy="5649913"/>
          </a:xfrm>
        </p:spPr>
        <p:txBody>
          <a:bodyPr>
            <a:normAutofit/>
          </a:bodyPr>
          <a:lstStyle/>
          <a:p>
            <a:pPr marL="0" indent="0">
              <a:buNone/>
            </a:pPr>
            <a:r>
              <a:rPr lang="en-US" sz="2000" b="1" dirty="0">
                <a:latin typeface="Calibri" panose="020F0502020204030204" pitchFamily="34" charset="0"/>
                <a:cs typeface="Calibri" panose="020F0502020204030204" pitchFamily="34" charset="0"/>
              </a:rPr>
              <a:t>Face validity criteria are:</a:t>
            </a:r>
            <a:endParaRPr lang="en-IN" sz="2000" b="1" dirty="0">
              <a:latin typeface="Calibri" panose="020F0502020204030204" pitchFamily="34" charset="0"/>
              <a:cs typeface="Calibri" panose="020F0502020204030204" pitchFamily="34" charset="0"/>
            </a:endParaRPr>
          </a:p>
          <a:p>
            <a:pPr lvl="0"/>
            <a:r>
              <a:rPr lang="en-US" sz="1600" dirty="0">
                <a:latin typeface="Calibri" panose="020F0502020204030204" pitchFamily="34" charset="0"/>
                <a:cs typeface="Calibri" panose="020F0502020204030204" pitchFamily="34" charset="0"/>
              </a:rPr>
              <a:t>Data transformations based on mental models and adhering to global best practices</a:t>
            </a:r>
            <a:endParaRPr lang="en-IN" sz="1600" b="1" dirty="0">
              <a:latin typeface="Calibri" panose="020F0502020204030204" pitchFamily="34" charset="0"/>
              <a:cs typeface="Calibri" panose="020F0502020204030204" pitchFamily="34" charset="0"/>
            </a:endParaRPr>
          </a:p>
          <a:p>
            <a:pPr lvl="0"/>
            <a:r>
              <a:rPr lang="en-US" sz="1600" dirty="0">
                <a:latin typeface="Calibri" panose="020F0502020204030204" pitchFamily="34" charset="0"/>
                <a:cs typeface="Calibri" panose="020F0502020204030204" pitchFamily="34" charset="0"/>
              </a:rPr>
              <a:t>Correct signs on coefficients</a:t>
            </a:r>
            <a:endParaRPr lang="en-IN" sz="1600" b="1" dirty="0">
              <a:latin typeface="Calibri" panose="020F0502020204030204" pitchFamily="34" charset="0"/>
              <a:cs typeface="Calibri" panose="020F0502020204030204" pitchFamily="34" charset="0"/>
            </a:endParaRPr>
          </a:p>
          <a:p>
            <a:pPr lvl="0"/>
            <a:r>
              <a:rPr lang="en-US" sz="1600" dirty="0">
                <a:latin typeface="Calibri" panose="020F0502020204030204" pitchFamily="34" charset="0"/>
                <a:cs typeface="Calibri" panose="020F0502020204030204" pitchFamily="34" charset="0"/>
              </a:rPr>
              <a:t>Elasticities or volume response rates within reasonable ranges</a:t>
            </a:r>
            <a:endParaRPr lang="en-IN" sz="1600" b="1" dirty="0">
              <a:latin typeface="Calibri" panose="020F0502020204030204" pitchFamily="34" charset="0"/>
              <a:cs typeface="Calibri" panose="020F0502020204030204" pitchFamily="34" charset="0"/>
            </a:endParaRPr>
          </a:p>
          <a:p>
            <a:pPr lvl="0"/>
            <a:r>
              <a:rPr lang="en-US" sz="1600" dirty="0" smtClean="0">
                <a:latin typeface="Calibri" panose="020F0502020204030204" pitchFamily="34" charset="0"/>
                <a:cs typeface="Calibri" panose="020F0502020204030204" pitchFamily="34" charset="0"/>
              </a:rPr>
              <a:t>competitive </a:t>
            </a:r>
            <a:r>
              <a:rPr lang="en-US" sz="1600" dirty="0">
                <a:latin typeface="Calibri" panose="020F0502020204030204" pitchFamily="34" charset="0"/>
                <a:cs typeface="Calibri" panose="020F0502020204030204" pitchFamily="34" charset="0"/>
              </a:rPr>
              <a:t>effects within reasonable ranges</a:t>
            </a:r>
            <a:endParaRPr lang="en-IN" sz="1600" b="1" dirty="0">
              <a:latin typeface="Calibri" panose="020F0502020204030204" pitchFamily="34" charset="0"/>
              <a:cs typeface="Calibri" panose="020F0502020204030204" pitchFamily="34" charset="0"/>
            </a:endParaRPr>
          </a:p>
          <a:p>
            <a:pPr lvl="0"/>
            <a:r>
              <a:rPr lang="en-US" sz="1600" dirty="0">
                <a:latin typeface="Calibri" panose="020F0502020204030204" pitchFamily="34" charset="0"/>
                <a:cs typeface="Calibri" panose="020F0502020204030204" pitchFamily="34" charset="0"/>
              </a:rPr>
              <a:t>Volume contributions within reasonable ranges</a:t>
            </a:r>
            <a:endParaRPr lang="en-IN" sz="1600" b="1" dirty="0">
              <a:latin typeface="Calibri" panose="020F0502020204030204" pitchFamily="34" charset="0"/>
              <a:cs typeface="Calibri" panose="020F0502020204030204" pitchFamily="34" charset="0"/>
            </a:endParaRPr>
          </a:p>
          <a:p>
            <a:pPr lvl="0"/>
            <a:r>
              <a:rPr lang="en-US" sz="1600" dirty="0">
                <a:latin typeface="Calibri" panose="020F0502020204030204" pitchFamily="34" charset="0"/>
                <a:cs typeface="Calibri" panose="020F0502020204030204" pitchFamily="34" charset="0"/>
              </a:rPr>
              <a:t>Change to year ago due to errors of reasonable size</a:t>
            </a:r>
            <a:endParaRPr lang="en-IN" sz="1600" b="1" dirty="0">
              <a:latin typeface="Calibri" panose="020F0502020204030204" pitchFamily="34" charset="0"/>
              <a:cs typeface="Calibri" panose="020F0502020204030204" pitchFamily="34" charset="0"/>
            </a:endParaRPr>
          </a:p>
          <a:p>
            <a:pPr lvl="0"/>
            <a:r>
              <a:rPr lang="en-US" sz="1600" dirty="0" smtClean="0">
                <a:latin typeface="Calibri" panose="020F0502020204030204" pitchFamily="34" charset="0"/>
                <a:cs typeface="Calibri" panose="020F0502020204030204" pitchFamily="34" charset="0"/>
              </a:rPr>
              <a:t>Minimal </a:t>
            </a:r>
            <a:r>
              <a:rPr lang="en-US" sz="1600" dirty="0">
                <a:latin typeface="Calibri" panose="020F0502020204030204" pitchFamily="34" charset="0"/>
                <a:cs typeface="Calibri" panose="020F0502020204030204" pitchFamily="34" charset="0"/>
              </a:rPr>
              <a:t>use of dummy variables and trend terms</a:t>
            </a:r>
          </a:p>
          <a:p>
            <a:pPr marL="0" lvl="0" indent="0">
              <a:buNone/>
            </a:pPr>
            <a:endParaRPr lang="en-IN" sz="1600" b="1" dirty="0">
              <a:latin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cs typeface="Calibri" panose="020F0502020204030204" pitchFamily="34" charset="0"/>
              </a:rPr>
              <a:t>Statistical validity criteria are:</a:t>
            </a:r>
            <a:endParaRPr lang="en-IN" sz="2000" b="1" dirty="0">
              <a:latin typeface="Calibri" panose="020F0502020204030204" pitchFamily="34" charset="0"/>
              <a:cs typeface="Calibri" panose="020F0502020204030204" pitchFamily="34" charset="0"/>
            </a:endParaRPr>
          </a:p>
          <a:p>
            <a:pPr lvl="0"/>
            <a:r>
              <a:rPr lang="en-US" sz="1600" dirty="0">
                <a:latin typeface="Calibri" panose="020F0502020204030204" pitchFamily="34" charset="0"/>
                <a:cs typeface="Calibri" panose="020F0502020204030204" pitchFamily="34" charset="0"/>
              </a:rPr>
              <a:t>Low MAPEs</a:t>
            </a:r>
            <a:endParaRPr lang="en-IN" sz="1600" b="1" dirty="0">
              <a:latin typeface="Calibri" panose="020F0502020204030204" pitchFamily="34" charset="0"/>
              <a:cs typeface="Calibri" panose="020F0502020204030204" pitchFamily="34" charset="0"/>
            </a:endParaRPr>
          </a:p>
          <a:p>
            <a:pPr lvl="0"/>
            <a:r>
              <a:rPr lang="en-US" sz="1600" dirty="0">
                <a:latin typeface="Calibri" panose="020F0502020204030204" pitchFamily="34" charset="0"/>
                <a:cs typeface="Calibri" panose="020F0502020204030204" pitchFamily="34" charset="0"/>
              </a:rPr>
              <a:t>High R2</a:t>
            </a:r>
            <a:endParaRPr lang="en-IN" sz="1600" b="1" dirty="0">
              <a:latin typeface="Calibri" panose="020F0502020204030204" pitchFamily="34" charset="0"/>
              <a:cs typeface="Calibri" panose="020F0502020204030204" pitchFamily="34" charset="0"/>
            </a:endParaRPr>
          </a:p>
          <a:p>
            <a:pPr lvl="0"/>
            <a:r>
              <a:rPr lang="en-US" sz="1600" dirty="0" smtClean="0">
                <a:latin typeface="Calibri" panose="020F0502020204030204" pitchFamily="34" charset="0"/>
                <a:cs typeface="Calibri" panose="020F0502020204030204" pitchFamily="34" charset="0"/>
              </a:rPr>
              <a:t>Alignment </a:t>
            </a:r>
            <a:r>
              <a:rPr lang="en-US" sz="1600" dirty="0">
                <a:latin typeface="Calibri" panose="020F0502020204030204" pitchFamily="34" charset="0"/>
                <a:cs typeface="Calibri" panose="020F0502020204030204" pitchFamily="34" charset="0"/>
              </a:rPr>
              <a:t>of predicted to actual, no odd jumps or 0s in predicted </a:t>
            </a:r>
            <a:r>
              <a:rPr lang="en-US" sz="1600" dirty="0" smtClean="0">
                <a:latin typeface="Calibri" panose="020F0502020204030204" pitchFamily="34" charset="0"/>
                <a:cs typeface="Calibri" panose="020F0502020204030204" pitchFamily="34" charset="0"/>
              </a:rPr>
              <a:t>volume</a:t>
            </a:r>
          </a:p>
          <a:p>
            <a:pPr lvl="0"/>
            <a:endParaRPr lang="en-IN" sz="2600" b="1" dirty="0">
              <a:latin typeface="Calibri" panose="020F0502020204030204" pitchFamily="34" charset="0"/>
              <a:cs typeface="Calibri" panose="020F0502020204030204" pitchFamily="34" charset="0"/>
            </a:endParaRPr>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pPr lvl="0"/>
            <a:r>
              <a:rPr lang="en-US" noProof="0" dirty="0">
                <a:latin typeface="Calibri" panose="020F0502020204030204" pitchFamily="34" charset="0"/>
              </a:rPr>
              <a:t>Model Validation</a:t>
            </a:r>
            <a:endParaRPr kumimoji="0" lang="en-GB" sz="2800" b="1" i="0" u="none" strike="noStrike" kern="1200" cap="none" spc="0" normalizeH="0" baseline="0" noProof="0" dirty="0">
              <a:ln>
                <a:noFill/>
              </a:ln>
              <a:solidFill>
                <a:srgbClr val="1F497D"/>
              </a:solidFill>
              <a:effectLst/>
              <a:uLnTx/>
              <a:uFillTx/>
              <a:latin typeface="Calibri"/>
              <a:ea typeface="+mj-ea"/>
              <a:cs typeface="+mj-cs"/>
            </a:endParaRPr>
          </a:p>
        </p:txBody>
      </p:sp>
    </p:spTree>
    <p:extLst>
      <p:ext uri="{BB962C8B-B14F-4D97-AF65-F5344CB8AC3E}">
        <p14:creationId xmlns:p14="http://schemas.microsoft.com/office/powerpoint/2010/main" val="336634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46150"/>
            <a:ext cx="10525125" cy="5272088"/>
          </a:xfrm>
        </p:spPr>
        <p:txBody>
          <a:bodyPr>
            <a:normAutofit/>
          </a:bodyPr>
          <a:lstStyle/>
          <a:p>
            <a:pPr marL="342900" lvl="0" indent="-342900">
              <a:lnSpc>
                <a:spcPct val="200000"/>
              </a:lnSpc>
              <a:spcBef>
                <a:spcPts val="0"/>
              </a:spcBef>
              <a:tabLst>
                <a:tab pos="457200" algn="l"/>
              </a:tabLst>
            </a:pPr>
            <a:r>
              <a:rPr lang="en-US" sz="2000" dirty="0">
                <a:latin typeface="Calibri" panose="020F0502020204030204" pitchFamily="34" charset="0"/>
                <a:cs typeface="Calibri" panose="020F0502020204030204" pitchFamily="34" charset="0"/>
              </a:rPr>
              <a:t>Do’s and Dont’s for Data </a:t>
            </a:r>
            <a:r>
              <a:rPr lang="en-US" sz="2000" dirty="0" smtClean="0">
                <a:latin typeface="Calibri" panose="020F0502020204030204" pitchFamily="34" charset="0"/>
                <a:cs typeface="Calibri" panose="020F0502020204030204" pitchFamily="34" charset="0"/>
              </a:rPr>
              <a:t>upload - DDE</a:t>
            </a:r>
            <a:endParaRPr lang="en-US" sz="2000" dirty="0">
              <a:latin typeface="Calibri" panose="020F0502020204030204" pitchFamily="34" charset="0"/>
              <a:cs typeface="Calibri" panose="020F0502020204030204" pitchFamily="34" charset="0"/>
            </a:endParaRPr>
          </a:p>
          <a:p>
            <a:pPr marL="342900" lvl="0" indent="-342900">
              <a:lnSpc>
                <a:spcPct val="200000"/>
              </a:lnSpc>
              <a:spcBef>
                <a:spcPts val="0"/>
              </a:spcBef>
              <a:tabLst>
                <a:tab pos="457200" algn="l"/>
              </a:tabLst>
            </a:pPr>
            <a:r>
              <a:rPr lang="en-US" sz="2000" dirty="0">
                <a:latin typeface="Calibri" panose="020F0502020204030204" pitchFamily="34" charset="0"/>
                <a:cs typeface="Calibri" panose="020F0502020204030204" pitchFamily="34" charset="0"/>
              </a:rPr>
              <a:t>Project </a:t>
            </a:r>
            <a:r>
              <a:rPr lang="en-US" sz="2000" dirty="0" smtClean="0">
                <a:latin typeface="Calibri" panose="020F0502020204030204" pitchFamily="34" charset="0"/>
                <a:cs typeface="Calibri" panose="020F0502020204030204" pitchFamily="34" charset="0"/>
              </a:rPr>
              <a:t>Calendar Creation</a:t>
            </a:r>
            <a:endParaRPr lang="en-US" sz="2000" dirty="0">
              <a:latin typeface="Calibri" panose="020F0502020204030204" pitchFamily="34" charset="0"/>
              <a:cs typeface="Calibri" panose="020F0502020204030204" pitchFamily="34" charset="0"/>
            </a:endParaRPr>
          </a:p>
          <a:p>
            <a:pPr marL="342900" lvl="0" indent="-342900">
              <a:lnSpc>
                <a:spcPct val="200000"/>
              </a:lnSpc>
              <a:spcBef>
                <a:spcPts val="0"/>
              </a:spcBef>
              <a:tabLst>
                <a:tab pos="457200" algn="l"/>
              </a:tabLst>
            </a:pPr>
            <a:r>
              <a:rPr lang="en-US" sz="2000" dirty="0">
                <a:latin typeface="Calibri" panose="020F0502020204030204" pitchFamily="34" charset="0"/>
                <a:cs typeface="Calibri" panose="020F0502020204030204" pitchFamily="34" charset="0"/>
              </a:rPr>
              <a:t>Input </a:t>
            </a:r>
            <a:r>
              <a:rPr lang="en-US" sz="2000" dirty="0" smtClean="0">
                <a:latin typeface="Calibri" panose="020F0502020204030204" pitchFamily="34" charset="0"/>
                <a:cs typeface="Calibri" panose="020F0502020204030204" pitchFamily="34" charset="0"/>
              </a:rPr>
              <a:t>Module - DDE</a:t>
            </a:r>
            <a:endParaRPr lang="en-US" sz="2000" dirty="0">
              <a:latin typeface="Calibri" panose="020F0502020204030204" pitchFamily="34" charset="0"/>
              <a:cs typeface="Calibri" panose="020F0502020204030204" pitchFamily="34" charset="0"/>
            </a:endParaRPr>
          </a:p>
          <a:p>
            <a:pPr marL="342900" lvl="0" indent="-342900">
              <a:lnSpc>
                <a:spcPct val="200000"/>
              </a:lnSpc>
              <a:spcBef>
                <a:spcPts val="0"/>
              </a:spcBef>
              <a:tabLst>
                <a:tab pos="457200" algn="l"/>
              </a:tabLst>
            </a:pPr>
            <a:r>
              <a:rPr lang="en-US" sz="2000" dirty="0">
                <a:latin typeface="Calibri" panose="020F0502020204030204" pitchFamily="34" charset="0"/>
                <a:cs typeface="Calibri" panose="020F0502020204030204" pitchFamily="34" charset="0"/>
              </a:rPr>
              <a:t>Data Classification</a:t>
            </a:r>
          </a:p>
          <a:p>
            <a:pPr marL="342900" lvl="0" indent="-342900">
              <a:lnSpc>
                <a:spcPct val="200000"/>
              </a:lnSpc>
              <a:spcBef>
                <a:spcPts val="0"/>
              </a:spcBef>
              <a:tabLst>
                <a:tab pos="457200" algn="l"/>
              </a:tabLst>
            </a:pPr>
            <a:r>
              <a:rPr lang="en-US" sz="2000" dirty="0">
                <a:latin typeface="Calibri" panose="020F0502020204030204" pitchFamily="34" charset="0"/>
                <a:cs typeface="Calibri" panose="020F0502020204030204" pitchFamily="34" charset="0"/>
              </a:rPr>
              <a:t>Model Transformations</a:t>
            </a:r>
          </a:p>
          <a:p>
            <a:pPr marL="342900" lvl="0" indent="-342900">
              <a:lnSpc>
                <a:spcPct val="200000"/>
              </a:lnSpc>
              <a:spcBef>
                <a:spcPts val="0"/>
              </a:spcBef>
              <a:tabLst>
                <a:tab pos="457200" algn="l"/>
              </a:tabLst>
            </a:pPr>
            <a:r>
              <a:rPr lang="en-US" sz="2000" dirty="0">
                <a:latin typeface="Calibri" panose="020F0502020204030204" pitchFamily="34" charset="0"/>
                <a:cs typeface="Calibri" panose="020F0502020204030204" pitchFamily="34" charset="0"/>
              </a:rPr>
              <a:t>Model Validations</a:t>
            </a:r>
          </a:p>
          <a:p>
            <a:pPr marL="342900" lvl="0" indent="-342900">
              <a:lnSpc>
                <a:spcPct val="150000"/>
              </a:lnSpc>
              <a:spcBef>
                <a:spcPts val="0"/>
              </a:spcBef>
              <a:tabLst>
                <a:tab pos="457200" algn="l"/>
              </a:tabLst>
            </a:pPr>
            <a:endParaRPr lang="en-IN" dirty="0"/>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pPr lvl="0"/>
            <a:r>
              <a:rPr lang="en-US" dirty="0">
                <a:latin typeface="Calibri" panose="020F0502020204030204" pitchFamily="34" charset="0"/>
                <a:ea typeface="Calibri" panose="020F0502020204030204" pitchFamily="34" charset="0"/>
              </a:rPr>
              <a:t>Agenda</a:t>
            </a:r>
            <a:endParaRPr kumimoji="0" lang="en-GB" sz="2800" b="1" i="0" u="none" strike="noStrike" kern="1200" cap="none" spc="0" normalizeH="0" baseline="0" noProof="0" dirty="0">
              <a:ln>
                <a:noFill/>
              </a:ln>
              <a:solidFill>
                <a:srgbClr val="1F497D"/>
              </a:solidFill>
              <a:effectLst/>
              <a:uLnTx/>
              <a:uFillTx/>
              <a:latin typeface="Calibri"/>
              <a:ea typeface="+mj-ea"/>
              <a:cs typeface="+mj-cs"/>
            </a:endParaRPr>
          </a:p>
        </p:txBody>
      </p:sp>
    </p:spTree>
    <p:extLst>
      <p:ext uri="{BB962C8B-B14F-4D97-AF65-F5344CB8AC3E}">
        <p14:creationId xmlns:p14="http://schemas.microsoft.com/office/powerpoint/2010/main" val="2363284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46150"/>
            <a:ext cx="10525125" cy="5272088"/>
          </a:xfrm>
        </p:spPr>
        <p:txBody>
          <a:bodyPr>
            <a:normAutofit/>
          </a:bodyPr>
          <a:lstStyle/>
          <a:p>
            <a:pPr marL="342900" lvl="0" indent="-342900">
              <a:lnSpc>
                <a:spcPct val="150000"/>
              </a:lnSpc>
              <a:spcBef>
                <a:spcPts val="0"/>
              </a:spcBef>
              <a:tabLst>
                <a:tab pos="457200" algn="l"/>
              </a:tabLst>
            </a:pPr>
            <a:r>
              <a:rPr lang="en-US" sz="2000" dirty="0">
                <a:latin typeface="Calibri" panose="020F0502020204030204" pitchFamily="34" charset="0"/>
                <a:ea typeface="Times New Roman" panose="02020603050405020304" pitchFamily="18" charset="0"/>
                <a:cs typeface="Calibri" panose="020F0502020204030204" pitchFamily="34" charset="0"/>
              </a:rPr>
              <a:t>The data file has to be in </a:t>
            </a:r>
            <a:r>
              <a:rPr lang="en-US" sz="2000" dirty="0" err="1">
                <a:latin typeface="Calibri" panose="020F0502020204030204" pitchFamily="34" charset="0"/>
                <a:ea typeface="Times New Roman" panose="02020603050405020304" pitchFamily="18" charset="0"/>
                <a:cs typeface="Calibri" panose="020F0502020204030204" pitchFamily="34" charset="0"/>
              </a:rPr>
              <a:t>xls</a:t>
            </a:r>
            <a:r>
              <a:rPr lang="en-US" sz="2000" dirty="0">
                <a:latin typeface="Calibri" panose="020F0502020204030204" pitchFamily="34" charset="0"/>
                <a:ea typeface="Times New Roman" panose="02020603050405020304" pitchFamily="18" charset="0"/>
                <a:cs typeface="Calibri" panose="020F0502020204030204" pitchFamily="34" charset="0"/>
              </a:rPr>
              <a:t> or </a:t>
            </a:r>
            <a:r>
              <a:rPr lang="en-US" sz="2000" dirty="0" err="1">
                <a:latin typeface="Calibri" panose="020F0502020204030204" pitchFamily="34" charset="0"/>
                <a:ea typeface="Times New Roman" panose="02020603050405020304" pitchFamily="18" charset="0"/>
                <a:cs typeface="Calibri" panose="020F0502020204030204" pitchFamily="34" charset="0"/>
              </a:rPr>
              <a:t>xlsx</a:t>
            </a:r>
            <a:r>
              <a:rPr lang="en-US" sz="2000" dirty="0">
                <a:latin typeface="Calibri" panose="020F0502020204030204" pitchFamily="34" charset="0"/>
                <a:ea typeface="Times New Roman" panose="02020603050405020304" pitchFamily="18" charset="0"/>
                <a:cs typeface="Calibri" panose="020F0502020204030204" pitchFamily="34" charset="0"/>
              </a:rPr>
              <a:t> format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Bef>
                <a:spcPts val="0"/>
              </a:spcBef>
              <a:tabLst>
                <a:tab pos="457200" algn="l"/>
              </a:tabLst>
            </a:pPr>
            <a:r>
              <a:rPr lang="en-US" sz="2000" b="1" dirty="0">
                <a:latin typeface="Calibri" panose="020F0502020204030204" pitchFamily="34" charset="0"/>
                <a:ea typeface="Times New Roman" panose="02020603050405020304" pitchFamily="18" charset="0"/>
                <a:cs typeface="Calibri" panose="020F0502020204030204" pitchFamily="34" charset="0"/>
              </a:rPr>
              <a:t>No special characters</a:t>
            </a:r>
            <a:r>
              <a:rPr lang="en-US" sz="2000" dirty="0">
                <a:latin typeface="Calibri" panose="020F0502020204030204" pitchFamily="34" charset="0"/>
                <a:ea typeface="Times New Roman" panose="02020603050405020304" pitchFamily="18" charset="0"/>
                <a:cs typeface="Calibri" panose="020F0502020204030204" pitchFamily="34" charset="0"/>
              </a:rPr>
              <a:t> in measure names and measure values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Bef>
                <a:spcPts val="0"/>
              </a:spcBef>
              <a:tabLst>
                <a:tab pos="457200" algn="l"/>
              </a:tabLst>
            </a:pPr>
            <a:r>
              <a:rPr lang="en-US" sz="2000" b="1" dirty="0">
                <a:latin typeface="Calibri" panose="020F0502020204030204" pitchFamily="34" charset="0"/>
                <a:ea typeface="Times New Roman" panose="02020603050405020304" pitchFamily="18" charset="0"/>
                <a:cs typeface="Calibri" panose="020F0502020204030204" pitchFamily="34" charset="0"/>
              </a:rPr>
              <a:t>No blank</a:t>
            </a:r>
            <a:r>
              <a:rPr lang="en-US" sz="2000" dirty="0">
                <a:latin typeface="Calibri" panose="020F0502020204030204" pitchFamily="34" charset="0"/>
                <a:ea typeface="Times New Roman" panose="02020603050405020304" pitchFamily="18" charset="0"/>
                <a:cs typeface="Calibri" panose="020F0502020204030204" pitchFamily="34" charset="0"/>
              </a:rPr>
              <a:t> rows and No blank columns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Bef>
                <a:spcPts val="0"/>
              </a:spcBef>
              <a:tabLst>
                <a:tab pos="457200" algn="l"/>
              </a:tabLst>
            </a:pPr>
            <a:r>
              <a:rPr lang="en-US" sz="2000" dirty="0">
                <a:latin typeface="Calibri" panose="020F0502020204030204" pitchFamily="34" charset="0"/>
                <a:ea typeface="Times New Roman" panose="02020603050405020304" pitchFamily="18" charset="0"/>
                <a:cs typeface="Calibri" panose="020F0502020204030204" pitchFamily="34" charset="0"/>
              </a:rPr>
              <a:t>File should contain Time Period, Dimension(s) and KPI (Dependent) as mandatory columns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Bef>
                <a:spcPts val="0"/>
              </a:spcBef>
              <a:tabLst>
                <a:tab pos="457200" algn="l"/>
              </a:tabLst>
            </a:pPr>
            <a:r>
              <a:rPr lang="en-US" sz="2000" dirty="0">
                <a:latin typeface="Calibri" panose="020F0502020204030204" pitchFamily="34" charset="0"/>
                <a:ea typeface="Times New Roman" panose="02020603050405020304" pitchFamily="18" charset="0"/>
                <a:cs typeface="Calibri" panose="020F0502020204030204" pitchFamily="34" charset="0"/>
              </a:rPr>
              <a:t>Demand Drivers will always consider the </a:t>
            </a:r>
            <a:r>
              <a:rPr lang="en-US" sz="2000" b="1" dirty="0">
                <a:latin typeface="Calibri" panose="020F0502020204030204" pitchFamily="34" charset="0"/>
                <a:ea typeface="Times New Roman" panose="02020603050405020304" pitchFamily="18" charset="0"/>
                <a:cs typeface="Calibri" panose="020F0502020204030204" pitchFamily="34" charset="0"/>
              </a:rPr>
              <a:t>first sheet</a:t>
            </a:r>
            <a:r>
              <a:rPr lang="en-US" sz="2000" dirty="0">
                <a:latin typeface="Calibri" panose="020F0502020204030204" pitchFamily="34" charset="0"/>
                <a:ea typeface="Times New Roman" panose="02020603050405020304" pitchFamily="18" charset="0"/>
                <a:cs typeface="Calibri" panose="020F0502020204030204" pitchFamily="34" charset="0"/>
              </a:rPr>
              <a:t> of excel file that is uploaded</a:t>
            </a:r>
          </a:p>
          <a:p>
            <a:pPr marL="342900" lvl="0" indent="-342900">
              <a:lnSpc>
                <a:spcPct val="150000"/>
              </a:lnSpc>
              <a:spcBef>
                <a:spcPts val="0"/>
              </a:spcBef>
              <a:tabLst>
                <a:tab pos="457200" algn="l"/>
              </a:tabLst>
            </a:pPr>
            <a:r>
              <a:rPr lang="en-US" sz="2000" dirty="0">
                <a:latin typeface="Calibri" panose="020F0502020204030204" pitchFamily="34" charset="0"/>
                <a:ea typeface="Times New Roman" panose="02020603050405020304" pitchFamily="18" charset="0"/>
                <a:cs typeface="Calibri" panose="020F0502020204030204" pitchFamily="34" charset="0"/>
              </a:rPr>
              <a:t>There should not be any </a:t>
            </a:r>
            <a:r>
              <a:rPr lang="en-US" sz="2000" b="1" dirty="0">
                <a:latin typeface="Calibri" panose="020F0502020204030204" pitchFamily="34" charset="0"/>
                <a:ea typeface="Times New Roman" panose="02020603050405020304" pitchFamily="18" charset="0"/>
                <a:cs typeface="Calibri" panose="020F0502020204030204" pitchFamily="34" charset="0"/>
              </a:rPr>
              <a:t>hidden sheets</a:t>
            </a:r>
            <a:r>
              <a:rPr lang="en-US" sz="2000" dirty="0">
                <a:latin typeface="Calibri" panose="020F0502020204030204" pitchFamily="34" charset="0"/>
                <a:ea typeface="Times New Roman" panose="02020603050405020304" pitchFamily="18" charset="0"/>
                <a:cs typeface="Calibri" panose="020F0502020204030204" pitchFamily="34" charset="0"/>
              </a:rPr>
              <a:t> in the excel file</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Bef>
                <a:spcPts val="0"/>
              </a:spcBef>
              <a:tabLst>
                <a:tab pos="457200" algn="l"/>
              </a:tabLst>
            </a:pPr>
            <a:r>
              <a:rPr lang="en-US" sz="2000" dirty="0">
                <a:latin typeface="Calibri" panose="020F0502020204030204" pitchFamily="34" charset="0"/>
                <a:ea typeface="Times New Roman" panose="02020603050405020304" pitchFamily="18" charset="0"/>
                <a:cs typeface="Calibri" panose="020F0502020204030204" pitchFamily="34" charset="0"/>
              </a:rPr>
              <a:t>There should not be </a:t>
            </a:r>
            <a:r>
              <a:rPr lang="en-US" sz="2000" b="1" dirty="0">
                <a:latin typeface="Calibri" panose="020F0502020204030204" pitchFamily="34" charset="0"/>
                <a:ea typeface="Times New Roman" panose="02020603050405020304" pitchFamily="18" charset="0"/>
                <a:cs typeface="Calibri" panose="020F0502020204030204" pitchFamily="34" charset="0"/>
              </a:rPr>
              <a:t>any formulae</a:t>
            </a:r>
            <a:r>
              <a:rPr lang="en-US" sz="2000" dirty="0">
                <a:latin typeface="Calibri" panose="020F0502020204030204" pitchFamily="34" charset="0"/>
                <a:ea typeface="Times New Roman" panose="02020603050405020304" pitchFamily="18" charset="0"/>
                <a:cs typeface="Calibri" panose="020F0502020204030204" pitchFamily="34" charset="0"/>
              </a:rPr>
              <a:t> in the excel file</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Bef>
                <a:spcPts val="0"/>
              </a:spcBef>
              <a:tabLst>
                <a:tab pos="457200" algn="l"/>
              </a:tabLst>
            </a:pPr>
            <a:r>
              <a:rPr lang="en-US" sz="2000" dirty="0">
                <a:latin typeface="Calibri" panose="020F0502020204030204" pitchFamily="34" charset="0"/>
                <a:ea typeface="Times New Roman" panose="02020603050405020304" pitchFamily="18" charset="0"/>
                <a:cs typeface="Calibri" panose="020F0502020204030204" pitchFamily="34" charset="0"/>
              </a:rPr>
              <a:t>The variable name should not be more than </a:t>
            </a:r>
            <a:r>
              <a:rPr lang="en-US" sz="2000" b="1" dirty="0">
                <a:latin typeface="Calibri" panose="020F0502020204030204" pitchFamily="34" charset="0"/>
                <a:ea typeface="Times New Roman" panose="02020603050405020304" pitchFamily="18" charset="0"/>
                <a:cs typeface="Calibri" panose="020F0502020204030204" pitchFamily="34" charset="0"/>
              </a:rPr>
              <a:t>32 characters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Bef>
                <a:spcPts val="0"/>
              </a:spcBef>
              <a:tabLst>
                <a:tab pos="457200" algn="l"/>
              </a:tabLst>
            </a:pPr>
            <a:r>
              <a:rPr lang="en-US" sz="2000" dirty="0">
                <a:latin typeface="Calibri" panose="020F0502020204030204" pitchFamily="34" charset="0"/>
                <a:ea typeface="Times New Roman" panose="02020603050405020304" pitchFamily="18" charset="0"/>
                <a:cs typeface="Calibri" panose="020F0502020204030204" pitchFamily="34" charset="0"/>
              </a:rPr>
              <a:t>No </a:t>
            </a:r>
            <a:r>
              <a:rPr lang="en-US" sz="2000" b="1" dirty="0">
                <a:latin typeface="Calibri" panose="020F0502020204030204" pitchFamily="34" charset="0"/>
                <a:ea typeface="Times New Roman" panose="02020603050405020304" pitchFamily="18" charset="0"/>
                <a:cs typeface="Calibri" panose="020F0502020204030204" pitchFamily="34" charset="0"/>
              </a:rPr>
              <a:t>duplicate</a:t>
            </a:r>
            <a:r>
              <a:rPr lang="en-US" sz="2000" dirty="0">
                <a:latin typeface="Calibri" panose="020F0502020204030204" pitchFamily="34" charset="0"/>
                <a:ea typeface="Times New Roman" panose="02020603050405020304" pitchFamily="18" charset="0"/>
                <a:cs typeface="Calibri" panose="020F0502020204030204" pitchFamily="34" charset="0"/>
              </a:rPr>
              <a:t> measure names are allowed</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pPr lvl="0"/>
            <a:r>
              <a:rPr lang="en-US" dirty="0">
                <a:latin typeface="Calibri" panose="020F0502020204030204" pitchFamily="34" charset="0"/>
                <a:ea typeface="Calibri" panose="020F0502020204030204" pitchFamily="34" charset="0"/>
              </a:rPr>
              <a:t>“Do’s and Dont’s for the file upload</a:t>
            </a:r>
            <a:endParaRPr kumimoji="0" lang="en-GB" sz="2800" b="1" i="0" u="none" strike="noStrike" kern="1200" cap="none" spc="0" normalizeH="0" baseline="0" noProof="0" dirty="0">
              <a:ln>
                <a:noFill/>
              </a:ln>
              <a:solidFill>
                <a:srgbClr val="1F497D"/>
              </a:solidFill>
              <a:effectLst/>
              <a:uLnTx/>
              <a:uFillTx/>
              <a:latin typeface="Calibri"/>
              <a:ea typeface="+mj-ea"/>
              <a:cs typeface="+mj-cs"/>
            </a:endParaRPr>
          </a:p>
        </p:txBody>
      </p:sp>
    </p:spTree>
    <p:extLst>
      <p:ext uri="{BB962C8B-B14F-4D97-AF65-F5344CB8AC3E}">
        <p14:creationId xmlns:p14="http://schemas.microsoft.com/office/powerpoint/2010/main" val="386991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46150"/>
            <a:ext cx="10525125" cy="5272088"/>
          </a:xfrm>
        </p:spPr>
        <p:txBody>
          <a:bodyPr/>
          <a:lstStyle/>
          <a:p>
            <a:pPr>
              <a:lnSpc>
                <a:spcPct val="200000"/>
              </a:lnSpc>
            </a:pPr>
            <a:r>
              <a:rPr lang="en-IN" sz="2000" dirty="0">
                <a:latin typeface="Calibri" panose="020F0502020204030204" pitchFamily="34" charset="0"/>
                <a:cs typeface="Calibri" panose="020F0502020204030204" pitchFamily="34" charset="0"/>
              </a:rPr>
              <a:t>A typical output would require breaking the time into multiple periods like weekly, monthly, quarterly and yearly. </a:t>
            </a:r>
          </a:p>
          <a:p>
            <a:pPr>
              <a:lnSpc>
                <a:spcPct val="200000"/>
              </a:lnSpc>
            </a:pPr>
            <a:r>
              <a:rPr lang="en-IN" sz="2000" dirty="0">
                <a:latin typeface="Calibri" panose="020F0502020204030204" pitchFamily="34" charset="0"/>
                <a:cs typeface="Calibri" panose="020F0502020204030204" pitchFamily="34" charset="0"/>
              </a:rPr>
              <a:t>It is important to know the mapping of each day into corresponding day, month, quarter and year to be able to perform like to like comparison between current period and previous periods.</a:t>
            </a:r>
          </a:p>
          <a:p>
            <a:pPr>
              <a:lnSpc>
                <a:spcPct val="200000"/>
              </a:lnSpc>
            </a:pPr>
            <a:r>
              <a:rPr lang="en-IN" sz="2000" dirty="0">
                <a:latin typeface="Calibri" panose="020F0502020204030204" pitchFamily="34" charset="0"/>
                <a:cs typeface="Calibri" panose="020F0502020204030204" pitchFamily="34" charset="0"/>
              </a:rPr>
              <a:t>Project calendar setup ensures that the user is providing the mapping prior to loading the dataset.</a:t>
            </a:r>
          </a:p>
          <a:p>
            <a:endParaRPr lang="en-IN" dirty="0"/>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pPr lvl="0"/>
            <a:r>
              <a:rPr lang="en-US" dirty="0">
                <a:latin typeface="Calibri" panose="020F0502020204030204" pitchFamily="34" charset="0"/>
                <a:ea typeface="Calibri" panose="020F0502020204030204" pitchFamily="34" charset="0"/>
              </a:rPr>
              <a:t>Project Calendar</a:t>
            </a:r>
            <a:endParaRPr kumimoji="0" lang="en-GB" sz="2800" b="1" i="0" u="none" strike="noStrike" kern="1200" cap="none" spc="0" normalizeH="0" baseline="0" noProof="0" dirty="0">
              <a:ln>
                <a:noFill/>
              </a:ln>
              <a:solidFill>
                <a:srgbClr val="1F497D"/>
              </a:solidFill>
              <a:effectLst/>
              <a:uLnTx/>
              <a:uFillTx/>
              <a:latin typeface="Calibri"/>
              <a:ea typeface="+mj-ea"/>
              <a:cs typeface="+mj-cs"/>
            </a:endParaRPr>
          </a:p>
        </p:txBody>
      </p:sp>
    </p:spTree>
    <p:extLst>
      <p:ext uri="{BB962C8B-B14F-4D97-AF65-F5344CB8AC3E}">
        <p14:creationId xmlns:p14="http://schemas.microsoft.com/office/powerpoint/2010/main" val="281301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46150"/>
            <a:ext cx="10525125" cy="5272088"/>
          </a:xfrm>
        </p:spPr>
        <p:txBody>
          <a:bodyPr>
            <a:normAutofit/>
          </a:bodyPr>
          <a:lstStyle/>
          <a:p>
            <a:r>
              <a:rPr lang="en-US" sz="2000" dirty="0">
                <a:latin typeface="Calibri" panose="020F0502020204030204" pitchFamily="34" charset="0"/>
                <a:cs typeface="Calibri" panose="020F0502020204030204" pitchFamily="34" charset="0"/>
              </a:rPr>
              <a:t>The following sections in this module help to prepare data as required </a:t>
            </a:r>
            <a:endParaRPr lang="en-IN"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Upload Data Files</a:t>
            </a:r>
            <a:endParaRPr lang="en-IN"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Classify Data</a:t>
            </a:r>
            <a:endParaRPr lang="en-IN"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Edit Data</a:t>
            </a:r>
            <a:endParaRPr lang="en-IN"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Edit Measure Labels</a:t>
            </a:r>
            <a:endParaRPr lang="en-IN" sz="2000" dirty="0">
              <a:latin typeface="Calibri" panose="020F0502020204030204" pitchFamily="34" charset="0"/>
              <a:cs typeface="Calibri" panose="020F0502020204030204" pitchFamily="34" charset="0"/>
            </a:endParaRPr>
          </a:p>
          <a:p>
            <a:pPr lvl="0"/>
            <a:r>
              <a:rPr lang="en-US" sz="2000" dirty="0" smtClean="0">
                <a:latin typeface="Calibri" panose="020F0502020204030204" pitchFamily="34" charset="0"/>
                <a:cs typeface="Calibri" panose="020F0502020204030204" pitchFamily="34" charset="0"/>
              </a:rPr>
              <a:t>Create </a:t>
            </a:r>
            <a:r>
              <a:rPr lang="en-US" sz="2000" dirty="0">
                <a:latin typeface="Calibri" panose="020F0502020204030204" pitchFamily="34" charset="0"/>
                <a:cs typeface="Calibri" panose="020F0502020204030204" pitchFamily="34" charset="0"/>
              </a:rPr>
              <a:t>New </a:t>
            </a:r>
            <a:r>
              <a:rPr lang="en-US" sz="2000" dirty="0" smtClean="0">
                <a:latin typeface="Calibri" panose="020F0502020204030204" pitchFamily="34" charset="0"/>
                <a:cs typeface="Calibri" panose="020F0502020204030204" pitchFamily="34" charset="0"/>
              </a:rPr>
              <a:t>Measures</a:t>
            </a:r>
          </a:p>
          <a:p>
            <a:pPr lvl="0"/>
            <a:r>
              <a:rPr lang="en-US" sz="2000" dirty="0" smtClean="0">
                <a:latin typeface="Calibri" panose="020F0502020204030204" pitchFamily="34" charset="0"/>
                <a:cs typeface="Calibri" panose="020F0502020204030204" pitchFamily="34" charset="0"/>
              </a:rPr>
              <a:t>Edit Transformations</a:t>
            </a:r>
            <a:endParaRPr lang="en-IN" sz="2000" dirty="0">
              <a:latin typeface="Calibri" panose="020F0502020204030204" pitchFamily="34" charset="0"/>
              <a:cs typeface="Calibri" panose="020F0502020204030204" pitchFamily="34" charset="0"/>
            </a:endParaRPr>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pPr lvl="0"/>
            <a:r>
              <a:rPr lang="en-US" dirty="0">
                <a:latin typeface="Calibri" panose="020F0502020204030204" pitchFamily="34" charset="0"/>
                <a:ea typeface="Calibri" panose="020F0502020204030204" pitchFamily="34" charset="0"/>
              </a:rPr>
              <a:t>Input Module</a:t>
            </a:r>
            <a:endParaRPr kumimoji="0" lang="en-GB" sz="2800" b="1" i="0" u="none" strike="noStrike" kern="1200" cap="none" spc="0" normalizeH="0" baseline="0" noProof="0" dirty="0">
              <a:ln>
                <a:noFill/>
              </a:ln>
              <a:solidFill>
                <a:srgbClr val="1F497D"/>
              </a:solidFill>
              <a:effectLst/>
              <a:uLnTx/>
              <a:uFillTx/>
              <a:latin typeface="Calibri"/>
              <a:ea typeface="+mj-ea"/>
              <a:cs typeface="+mj-cs"/>
            </a:endParaRPr>
          </a:p>
        </p:txBody>
      </p:sp>
      <p:pic>
        <p:nvPicPr>
          <p:cNvPr id="4" name="Picture 3"/>
          <p:cNvPicPr/>
          <p:nvPr/>
        </p:nvPicPr>
        <p:blipFill>
          <a:blip r:embed="rId2"/>
          <a:stretch>
            <a:fillRect/>
          </a:stretch>
        </p:blipFill>
        <p:spPr>
          <a:xfrm>
            <a:off x="3984171" y="1407965"/>
            <a:ext cx="6714309" cy="4600949"/>
          </a:xfrm>
          <a:prstGeom prst="rect">
            <a:avLst/>
          </a:prstGeom>
        </p:spPr>
      </p:pic>
    </p:spTree>
    <p:extLst>
      <p:ext uri="{BB962C8B-B14F-4D97-AF65-F5344CB8AC3E}">
        <p14:creationId xmlns:p14="http://schemas.microsoft.com/office/powerpoint/2010/main" val="4171744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 y="946150"/>
            <a:ext cx="9326880" cy="5272088"/>
          </a:xfrm>
        </p:spPr>
        <p:txBody>
          <a:bodyPr>
            <a:normAutofit lnSpcReduction="10000"/>
          </a:bodyPr>
          <a:lstStyle/>
          <a:p>
            <a:r>
              <a:rPr lang="en-IN" sz="2000" dirty="0">
                <a:latin typeface="Calibri" panose="020F0502020204030204" pitchFamily="34" charset="0"/>
                <a:cs typeface="Calibri" panose="020F0502020204030204" pitchFamily="34" charset="0"/>
              </a:rPr>
              <a:t>In this section, User can classify the measures into relevant groups such as Baseline, Incremental, etc.</a:t>
            </a:r>
          </a:p>
          <a:p>
            <a:r>
              <a:rPr lang="en-US" sz="2000" dirty="0">
                <a:latin typeface="Calibri" panose="020F0502020204030204" pitchFamily="34" charset="0"/>
                <a:cs typeface="Calibri" panose="020F0502020204030204" pitchFamily="34" charset="0"/>
              </a:rPr>
              <a:t>Classification consists of Dimension, Dependent Variable, Base, Price, Media, Trade and Time.</a:t>
            </a:r>
            <a:endParaRPr lang="en-IN" sz="2000" dirty="0">
              <a:latin typeface="Calibri" panose="020F0502020204030204" pitchFamily="34" charset="0"/>
              <a:cs typeface="Calibri" panose="020F0502020204030204" pitchFamily="34" charset="0"/>
            </a:endParaRPr>
          </a:p>
          <a:p>
            <a:pPr lvl="0"/>
            <a:r>
              <a:rPr lang="en-US" sz="2000" b="1" dirty="0">
                <a:latin typeface="Calibri" panose="020F0502020204030204" pitchFamily="34" charset="0"/>
                <a:cs typeface="Calibri" panose="020F0502020204030204" pitchFamily="34" charset="0"/>
              </a:rPr>
              <a:t>Dimension - </a:t>
            </a:r>
            <a:r>
              <a:rPr lang="en-US" sz="2000" dirty="0">
                <a:latin typeface="Calibri" panose="020F0502020204030204" pitchFamily="34" charset="0"/>
                <a:cs typeface="Calibri" panose="020F0502020204030204" pitchFamily="34" charset="0"/>
              </a:rPr>
              <a:t>includes Brand and Channel</a:t>
            </a:r>
            <a:endParaRPr lang="en-IN" sz="2000" dirty="0">
              <a:latin typeface="Calibri" panose="020F0502020204030204" pitchFamily="34" charset="0"/>
              <a:cs typeface="Calibri" panose="020F0502020204030204" pitchFamily="34" charset="0"/>
            </a:endParaRPr>
          </a:p>
          <a:p>
            <a:pPr lvl="0"/>
            <a:r>
              <a:rPr lang="en-US" sz="2000" b="1" dirty="0">
                <a:latin typeface="Calibri" panose="020F0502020204030204" pitchFamily="34" charset="0"/>
                <a:cs typeface="Calibri" panose="020F0502020204030204" pitchFamily="34" charset="0"/>
              </a:rPr>
              <a:t>Dependent Variable - </a:t>
            </a:r>
            <a:r>
              <a:rPr lang="en-US" sz="2000" dirty="0">
                <a:latin typeface="Calibri" panose="020F0502020204030204" pitchFamily="34" charset="0"/>
                <a:cs typeface="Calibri" panose="020F0502020204030204" pitchFamily="34" charset="0"/>
              </a:rPr>
              <a:t>defines the Dependent Variable being modelled</a:t>
            </a:r>
          </a:p>
          <a:p>
            <a:r>
              <a:rPr lang="en-US" sz="2000" b="1" dirty="0">
                <a:latin typeface="Calibri" panose="020F0502020204030204" pitchFamily="34" charset="0"/>
                <a:cs typeface="Calibri" panose="020F0502020204030204" pitchFamily="34" charset="0"/>
              </a:rPr>
              <a:t>Time </a:t>
            </a:r>
            <a:r>
              <a:rPr lang="en-US" sz="2000" dirty="0">
                <a:latin typeface="Calibri" panose="020F0502020204030204" pitchFamily="34" charset="0"/>
                <a:cs typeface="Calibri" panose="020F0502020204030204" pitchFamily="34" charset="0"/>
              </a:rPr>
              <a:t>includes week ending, date range</a:t>
            </a:r>
            <a:endParaRPr lang="en-IN" sz="2000" dirty="0">
              <a:latin typeface="Calibri" panose="020F0502020204030204" pitchFamily="34" charset="0"/>
              <a:cs typeface="Calibri" panose="020F0502020204030204" pitchFamily="34" charset="0"/>
            </a:endParaRPr>
          </a:p>
          <a:p>
            <a:pPr lvl="0"/>
            <a:r>
              <a:rPr lang="en-US" sz="2000" b="1" dirty="0">
                <a:latin typeface="Calibri" panose="020F0502020204030204" pitchFamily="34" charset="0"/>
                <a:cs typeface="Calibri" panose="020F0502020204030204" pitchFamily="34" charset="0"/>
              </a:rPr>
              <a:t>Base </a:t>
            </a:r>
            <a:r>
              <a:rPr lang="en-US" sz="2000" dirty="0">
                <a:latin typeface="Calibri" panose="020F0502020204030204" pitchFamily="34" charset="0"/>
                <a:cs typeface="Calibri" panose="020F0502020204030204" pitchFamily="34" charset="0"/>
              </a:rPr>
              <a:t>is selected for the column whose outcome may vary each time; it includes Seasonality, Index, Average item per store, Points and distribution</a:t>
            </a:r>
            <a:endParaRPr lang="en-IN" sz="2000" dirty="0">
              <a:latin typeface="Calibri" panose="020F0502020204030204" pitchFamily="34" charset="0"/>
              <a:cs typeface="Calibri" panose="020F0502020204030204" pitchFamily="34" charset="0"/>
            </a:endParaRPr>
          </a:p>
          <a:p>
            <a:pPr lvl="0"/>
            <a:r>
              <a:rPr lang="en-US" sz="2000" b="1" dirty="0">
                <a:latin typeface="Calibri" panose="020F0502020204030204" pitchFamily="34" charset="0"/>
                <a:cs typeface="Calibri" panose="020F0502020204030204" pitchFamily="34" charset="0"/>
              </a:rPr>
              <a:t>Price </a:t>
            </a:r>
            <a:r>
              <a:rPr lang="en-US" sz="2000" dirty="0">
                <a:latin typeface="Calibri" panose="020F0502020204030204" pitchFamily="34" charset="0"/>
                <a:cs typeface="Calibri" panose="020F0502020204030204" pitchFamily="34" charset="0"/>
              </a:rPr>
              <a:t>includes Average and base equivalence price</a:t>
            </a:r>
            <a:endParaRPr lang="en-IN" sz="2000" dirty="0">
              <a:latin typeface="Calibri" panose="020F0502020204030204" pitchFamily="34" charset="0"/>
              <a:cs typeface="Calibri" panose="020F0502020204030204" pitchFamily="34" charset="0"/>
            </a:endParaRPr>
          </a:p>
          <a:p>
            <a:pPr lvl="0"/>
            <a:r>
              <a:rPr lang="en-US" sz="2000" b="1" dirty="0">
                <a:latin typeface="Calibri" panose="020F0502020204030204" pitchFamily="34" charset="0"/>
                <a:cs typeface="Calibri" panose="020F0502020204030204" pitchFamily="34" charset="0"/>
              </a:rPr>
              <a:t>Media </a:t>
            </a:r>
            <a:r>
              <a:rPr lang="en-US" sz="2000" dirty="0">
                <a:latin typeface="Calibri" panose="020F0502020204030204" pitchFamily="34" charset="0"/>
                <a:cs typeface="Calibri" panose="020F0502020204030204" pitchFamily="34" charset="0"/>
              </a:rPr>
              <a:t>is selected for the columns which are affected by media variables such as TV, Print, Digitals, Paid search prints and online ads</a:t>
            </a:r>
            <a:endParaRPr lang="en-IN" sz="2000" dirty="0">
              <a:latin typeface="Calibri" panose="020F0502020204030204" pitchFamily="34" charset="0"/>
              <a:cs typeface="Calibri" panose="020F0502020204030204" pitchFamily="34" charset="0"/>
            </a:endParaRPr>
          </a:p>
          <a:p>
            <a:pPr lvl="0"/>
            <a:r>
              <a:rPr lang="en-US" sz="2000" b="1" dirty="0">
                <a:latin typeface="Calibri" panose="020F0502020204030204" pitchFamily="34" charset="0"/>
                <a:cs typeface="Calibri" panose="020F0502020204030204" pitchFamily="34" charset="0"/>
              </a:rPr>
              <a:t>Trade – </a:t>
            </a:r>
            <a:r>
              <a:rPr lang="en-US" sz="2000" dirty="0">
                <a:latin typeface="Calibri" panose="020F0502020204030204" pitchFamily="34" charset="0"/>
                <a:cs typeface="Calibri" panose="020F0502020204030204" pitchFamily="34" charset="0"/>
              </a:rPr>
              <a:t>is selected for Any in-store promotions like Display, Feature and Price reductions</a:t>
            </a:r>
            <a:endParaRPr lang="en-IN" sz="2400" dirty="0">
              <a:latin typeface="Calibri" panose="020F0502020204030204" pitchFamily="34" charset="0"/>
              <a:cs typeface="Calibri" panose="020F0502020204030204" pitchFamily="34" charset="0"/>
            </a:endParaRPr>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pPr lvl="0"/>
            <a:r>
              <a:rPr lang="en-US" dirty="0">
                <a:latin typeface="Calibri" panose="020F0502020204030204" pitchFamily="34" charset="0"/>
                <a:ea typeface="Calibri" panose="020F0502020204030204" pitchFamily="34" charset="0"/>
              </a:rPr>
              <a:t>Data Classification</a:t>
            </a:r>
            <a:endParaRPr kumimoji="0" lang="en-GB" sz="2800" b="1" i="0" u="none" strike="noStrike" kern="1200" cap="none" spc="0" normalizeH="0" baseline="0" noProof="0" dirty="0">
              <a:ln>
                <a:noFill/>
              </a:ln>
              <a:solidFill>
                <a:srgbClr val="1F497D"/>
              </a:solidFill>
              <a:effectLst/>
              <a:uLnTx/>
              <a:uFillTx/>
              <a:latin typeface="Calibri"/>
              <a:ea typeface="+mj-ea"/>
              <a:cs typeface="+mj-cs"/>
            </a:endParaRPr>
          </a:p>
        </p:txBody>
      </p:sp>
    </p:spTree>
    <p:extLst>
      <p:ext uri="{BB962C8B-B14F-4D97-AF65-F5344CB8AC3E}">
        <p14:creationId xmlns:p14="http://schemas.microsoft.com/office/powerpoint/2010/main" val="426388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46150"/>
            <a:ext cx="9653451" cy="5649913"/>
          </a:xfrm>
        </p:spPr>
        <p:txBody>
          <a:bodyPr>
            <a:noAutofit/>
          </a:bodyPr>
          <a:lstStyle/>
          <a:p>
            <a:r>
              <a:rPr lang="en-US" dirty="0">
                <a:latin typeface="Calibri" panose="020F0502020204030204" pitchFamily="34" charset="0"/>
                <a:cs typeface="Calibri" panose="020F0502020204030204" pitchFamily="34" charset="0"/>
              </a:rPr>
              <a:t>The transformations are documented in the marketing science literature and widely used across clients. Following are a few in-built transformations in DDE:</a:t>
            </a:r>
            <a:endParaRPr lang="en-IN" dirty="0">
              <a:latin typeface="Calibri" panose="020F0502020204030204" pitchFamily="34" charset="0"/>
              <a:cs typeface="Calibri" panose="020F0502020204030204" pitchFamily="34" charset="0"/>
            </a:endParaRPr>
          </a:p>
          <a:p>
            <a:pPr lvl="0"/>
            <a:r>
              <a:rPr lang="en-US" b="1" dirty="0">
                <a:latin typeface="Calibri" panose="020F0502020204030204" pitchFamily="34" charset="0"/>
                <a:cs typeface="Calibri" panose="020F0502020204030204" pitchFamily="34" charset="0"/>
              </a:rPr>
              <a:t>Direct</a:t>
            </a:r>
            <a:r>
              <a:rPr lang="en-US" dirty="0">
                <a:latin typeface="Calibri" panose="020F0502020204030204" pitchFamily="34" charset="0"/>
                <a:cs typeface="Calibri" panose="020F0502020204030204" pitchFamily="34" charset="0"/>
              </a:rPr>
              <a:t> – “Direct” indicates the measure will be used as is in the model without any transformation.</a:t>
            </a:r>
            <a:endParaRPr lang="en-IN" dirty="0">
              <a:latin typeface="Calibri" panose="020F0502020204030204" pitchFamily="34" charset="0"/>
              <a:cs typeface="Calibri" panose="020F0502020204030204" pitchFamily="34" charset="0"/>
            </a:endParaRPr>
          </a:p>
          <a:p>
            <a:pPr lvl="0"/>
            <a:r>
              <a:rPr lang="en-US" b="1" dirty="0">
                <a:latin typeface="Calibri" panose="020F0502020204030204" pitchFamily="34" charset="0"/>
                <a:cs typeface="Calibri" panose="020F0502020204030204" pitchFamily="34" charset="0"/>
              </a:rPr>
              <a:t>Log</a:t>
            </a:r>
            <a:r>
              <a:rPr lang="en-US" dirty="0">
                <a:latin typeface="Calibri" panose="020F0502020204030204" pitchFamily="34" charset="0"/>
                <a:cs typeface="Calibri" panose="020F0502020204030204" pitchFamily="34" charset="0"/>
              </a:rPr>
              <a:t> – “Log” indicates the natural log of the measure will be used in the model.</a:t>
            </a:r>
            <a:endParaRPr lang="en-IN" dirty="0">
              <a:latin typeface="Calibri" panose="020F0502020204030204" pitchFamily="34" charset="0"/>
              <a:cs typeface="Calibri" panose="020F0502020204030204" pitchFamily="34" charset="0"/>
            </a:endParaRPr>
          </a:p>
          <a:p>
            <a:pPr lvl="0"/>
            <a:r>
              <a:rPr lang="en-US" b="1" dirty="0">
                <a:latin typeface="Calibri" panose="020F0502020204030204" pitchFamily="34" charset="0"/>
                <a:cs typeface="Calibri" panose="020F0502020204030204" pitchFamily="34" charset="0"/>
              </a:rPr>
              <a:t>Lag</a:t>
            </a:r>
            <a:r>
              <a:rPr lang="en-US" dirty="0">
                <a:latin typeface="Calibri" panose="020F0502020204030204" pitchFamily="34" charset="0"/>
                <a:cs typeface="Calibri" panose="020F0502020204030204" pitchFamily="34" charset="0"/>
              </a:rPr>
              <a:t> – “Lag” indicates the lagged values of the measure will be used in the model. Lag transformation expects user to provide the periodicity to take the lag i.e. one input parameter. If the time is in weeks, user has to provide the number of weeks by which the measure will be lagged. </a:t>
            </a:r>
            <a:endParaRPr lang="en-US" dirty="0" smtClean="0">
              <a:latin typeface="Calibri" panose="020F0502020204030204" pitchFamily="34" charset="0"/>
              <a:cs typeface="Calibri" panose="020F0502020204030204" pitchFamily="34" charset="0"/>
            </a:endParaRPr>
          </a:p>
          <a:p>
            <a:pPr lvl="0"/>
            <a:r>
              <a:rPr lang="en-US" b="1" dirty="0" smtClean="0">
                <a:latin typeface="Calibri" panose="020F0502020204030204" pitchFamily="34" charset="0"/>
                <a:cs typeface="Calibri" panose="020F0502020204030204" pitchFamily="34" charset="0"/>
              </a:rPr>
              <a:t>Moving </a:t>
            </a:r>
            <a:r>
              <a:rPr lang="en-US" b="1" dirty="0">
                <a:latin typeface="Calibri" panose="020F0502020204030204" pitchFamily="34" charset="0"/>
                <a:cs typeface="Calibri" panose="020F0502020204030204" pitchFamily="34" charset="0"/>
              </a:rPr>
              <a:t>Average</a:t>
            </a:r>
            <a:r>
              <a:rPr lang="en-US" dirty="0">
                <a:latin typeface="Calibri" panose="020F0502020204030204" pitchFamily="34" charset="0"/>
                <a:cs typeface="Calibri" panose="020F0502020204030204" pitchFamily="34" charset="0"/>
              </a:rPr>
              <a:t> – It indicates moving average values of the measure will be used in the model. It takes one input parameter i.e. Period and the value should be greater than 0.</a:t>
            </a:r>
            <a:endParaRPr lang="en-IN" dirty="0">
              <a:latin typeface="Calibri" panose="020F0502020204030204" pitchFamily="34" charset="0"/>
              <a:cs typeface="Calibri" panose="020F0502020204030204" pitchFamily="34" charset="0"/>
            </a:endParaRPr>
          </a:p>
          <a:p>
            <a:pPr lvl="0"/>
            <a:r>
              <a:rPr lang="en-US" b="1" dirty="0" smtClean="0">
                <a:latin typeface="Calibri" panose="020F0502020204030204" pitchFamily="34" charset="0"/>
                <a:cs typeface="Calibri" panose="020F0502020204030204" pitchFamily="34" charset="0"/>
              </a:rPr>
              <a:t>Ad-Stock</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Ad-Stock takes one input parameters viz. Decay. Decay parameter takes values between 0 and 1 and the standard values used are 0.1, 0.2, ---- 0.9. Decay parameter value of 0.1 means 10% of the impact of advertisement is observed during the time of </a:t>
            </a:r>
            <a:r>
              <a:rPr lang="en-US" dirty="0" smtClean="0">
                <a:latin typeface="Calibri" panose="020F0502020204030204" pitchFamily="34" charset="0"/>
                <a:cs typeface="Calibri" panose="020F0502020204030204" pitchFamily="34" charset="0"/>
              </a:rPr>
              <a:t>execution</a:t>
            </a:r>
            <a:endParaRPr lang="en-IN" dirty="0">
              <a:latin typeface="Calibri" panose="020F0502020204030204" pitchFamily="34" charset="0"/>
              <a:cs typeface="Calibri" panose="020F0502020204030204" pitchFamily="34" charset="0"/>
            </a:endParaRPr>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pPr lvl="0"/>
            <a:r>
              <a:rPr lang="en-US" dirty="0">
                <a:latin typeface="Calibri" panose="020F0502020204030204" pitchFamily="34" charset="0"/>
                <a:ea typeface="Calibri" panose="020F0502020204030204" pitchFamily="34" charset="0"/>
              </a:rPr>
              <a:t>Model Transformation</a:t>
            </a:r>
            <a:endParaRPr kumimoji="0" lang="en-GB" sz="2800" b="1" i="0" u="none" strike="noStrike" kern="1200" cap="none" spc="0" normalizeH="0" baseline="0" noProof="0" dirty="0">
              <a:ln>
                <a:noFill/>
              </a:ln>
              <a:solidFill>
                <a:srgbClr val="1F497D"/>
              </a:solidFill>
              <a:effectLst/>
              <a:uLnTx/>
              <a:uFillTx/>
              <a:latin typeface="Calibri"/>
              <a:ea typeface="+mj-ea"/>
              <a:cs typeface="+mj-cs"/>
            </a:endParaRPr>
          </a:p>
        </p:txBody>
      </p:sp>
    </p:spTree>
    <p:extLst>
      <p:ext uri="{BB962C8B-B14F-4D97-AF65-F5344CB8AC3E}">
        <p14:creationId xmlns:p14="http://schemas.microsoft.com/office/powerpoint/2010/main" val="2561819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369" y="1215072"/>
            <a:ext cx="8952077" cy="3477875"/>
          </a:xfrm>
          <a:prstGeom prst="rect">
            <a:avLst/>
          </a:prstGeom>
        </p:spPr>
        <p:txBody>
          <a:bodyPr wrap="square">
            <a:spAutoFit/>
          </a:bodyPr>
          <a:lstStyle/>
          <a:p>
            <a:r>
              <a:rPr lang="en-US" altLang="en-US" sz="2000" dirty="0">
                <a:solidFill>
                  <a:prstClr val="black"/>
                </a:solidFill>
                <a:latin typeface="Calibri" panose="020F0502020204030204" pitchFamily="34" charset="0"/>
                <a:cs typeface="Calibri" panose="020F0502020204030204" pitchFamily="34" charset="0"/>
              </a:rPr>
              <a:t>Before modeling, check correlations between independent variables and volume.</a:t>
            </a:r>
          </a:p>
          <a:p>
            <a:endParaRPr lang="en-US" altLang="en-US" sz="2000" dirty="0">
              <a:solidFill>
                <a:prstClr val="black"/>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000" dirty="0">
                <a:solidFill>
                  <a:prstClr val="black"/>
                </a:solidFill>
                <a:latin typeface="Calibri" panose="020F0502020204030204" pitchFamily="34" charset="0"/>
                <a:cs typeface="Calibri" panose="020F0502020204030204" pitchFamily="34" charset="0"/>
              </a:rPr>
              <a:t>Higher the </a:t>
            </a:r>
            <a:r>
              <a:rPr lang="en-US" altLang="en-US" sz="2000" dirty="0" smtClean="0">
                <a:solidFill>
                  <a:prstClr val="black"/>
                </a:solidFill>
                <a:latin typeface="Calibri" panose="020F0502020204030204" pitchFamily="34" charset="0"/>
                <a:cs typeface="Calibri" panose="020F0502020204030204" pitchFamily="34" charset="0"/>
              </a:rPr>
              <a:t>correlation, </a:t>
            </a:r>
            <a:r>
              <a:rPr lang="en-US" altLang="en-US" sz="2000" dirty="0">
                <a:solidFill>
                  <a:prstClr val="black"/>
                </a:solidFill>
                <a:latin typeface="Calibri" panose="020F0502020204030204" pitchFamily="34" charset="0"/>
                <a:cs typeface="Calibri" panose="020F0502020204030204" pitchFamily="34" charset="0"/>
              </a:rPr>
              <a:t>more is the influence of the independent variable on dependent variable volume</a:t>
            </a:r>
          </a:p>
          <a:p>
            <a:pPr marL="342900" indent="-342900">
              <a:buFont typeface="Arial" panose="020B0604020202020204" pitchFamily="34" charset="0"/>
              <a:buChar char="•"/>
            </a:pPr>
            <a:endParaRPr lang="en-US" altLang="en-US" sz="2000" dirty="0">
              <a:solidFill>
                <a:prstClr val="black"/>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000" dirty="0">
                <a:solidFill>
                  <a:prstClr val="black"/>
                </a:solidFill>
                <a:latin typeface="Calibri" panose="020F0502020204030204" pitchFamily="34" charset="0"/>
                <a:cs typeface="Calibri" panose="020F0502020204030204" pitchFamily="34" charset="0"/>
              </a:rPr>
              <a:t>If the variable is very important for the client and the correlation coefficient is counter intuitive, transformations usually come to rescue.</a:t>
            </a:r>
          </a:p>
          <a:p>
            <a:pPr marL="342900" indent="-342900">
              <a:buFont typeface="Arial" panose="020B0604020202020204" pitchFamily="34" charset="0"/>
              <a:buChar char="•"/>
            </a:pPr>
            <a:endParaRPr lang="en-US" altLang="en-US" sz="2000" dirty="0">
              <a:solidFill>
                <a:prstClr val="black"/>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000" dirty="0">
                <a:solidFill>
                  <a:prstClr val="black"/>
                </a:solidFill>
                <a:latin typeface="Calibri" panose="020F0502020204030204" pitchFamily="34" charset="0"/>
                <a:cs typeface="Calibri" panose="020F0502020204030204" pitchFamily="34" charset="0"/>
              </a:rPr>
              <a:t>In case of a very high correlation between 2 independent drivers, it indicates the possibility of </a:t>
            </a:r>
            <a:r>
              <a:rPr lang="en-US" altLang="en-US" sz="2000" b="1" dirty="0">
                <a:solidFill>
                  <a:prstClr val="black"/>
                </a:solidFill>
                <a:latin typeface="Calibri" panose="020F0502020204030204" pitchFamily="34" charset="0"/>
                <a:cs typeface="Calibri" panose="020F0502020204030204" pitchFamily="34" charset="0"/>
              </a:rPr>
              <a:t>multicollinearity</a:t>
            </a:r>
            <a:r>
              <a:rPr lang="en-US" altLang="en-US" sz="2000" dirty="0">
                <a:solidFill>
                  <a:prstClr val="black"/>
                </a:solidFill>
                <a:latin typeface="Calibri" panose="020F0502020204030204" pitchFamily="34" charset="0"/>
                <a:cs typeface="Calibri" panose="020F0502020204030204" pitchFamily="34" charset="0"/>
              </a:rPr>
              <a:t> in the model; we should assess whether to include both these drivers in the model</a:t>
            </a:r>
          </a:p>
        </p:txBody>
      </p:sp>
      <p:sp>
        <p:nvSpPr>
          <p:cNvPr id="7" name="Footer Placeholder 1"/>
          <p:cNvSpPr txBox="1">
            <a:spLocks/>
          </p:cNvSpPr>
          <p:nvPr/>
        </p:nvSpPr>
        <p:spPr>
          <a:xfrm>
            <a:off x="7454226" y="6345660"/>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r>
              <a:rPr lang="en-IN" dirty="0">
                <a:latin typeface="Calibri" panose="020F0502020204030204" pitchFamily="34" charset="0"/>
                <a:ea typeface="Calibri" panose="020F0502020204030204" pitchFamily="34" charset="0"/>
              </a:rPr>
              <a:t>Why do we need to do Correlation analysis?</a:t>
            </a:r>
          </a:p>
        </p:txBody>
      </p:sp>
    </p:spTree>
    <p:extLst>
      <p:ext uri="{BB962C8B-B14F-4D97-AF65-F5344CB8AC3E}">
        <p14:creationId xmlns:p14="http://schemas.microsoft.com/office/powerpoint/2010/main" val="1545868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46150"/>
            <a:ext cx="9679577" cy="5649913"/>
          </a:xfrm>
        </p:spPr>
        <p:txBody>
          <a:bodyPr>
            <a:noAutofit/>
          </a:bodyPr>
          <a:lstStyle/>
          <a:p>
            <a:pPr>
              <a:lnSpc>
                <a:spcPct val="200000"/>
              </a:lnSpc>
            </a:pPr>
            <a:r>
              <a:rPr lang="en-US" b="1" dirty="0">
                <a:latin typeface="Calibri" panose="020F0502020204030204" pitchFamily="34" charset="0"/>
                <a:cs typeface="Calibri" panose="020F0502020204030204" pitchFamily="34" charset="0"/>
              </a:rPr>
              <a:t>Model Fit </a:t>
            </a:r>
            <a:r>
              <a:rPr lang="en-US" b="1"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Depicts the Trend between the actual and Predicted Sales</a:t>
            </a:r>
            <a:endParaRPr lang="en-US" dirty="0">
              <a:latin typeface="Calibri" panose="020F0502020204030204" pitchFamily="34" charset="0"/>
              <a:cs typeface="Calibri" panose="020F0502020204030204" pitchFamily="34" charset="0"/>
            </a:endParaRPr>
          </a:p>
          <a:p>
            <a:pPr>
              <a:lnSpc>
                <a:spcPct val="200000"/>
              </a:lnSpc>
            </a:pPr>
            <a:r>
              <a:rPr lang="en-US" b="1" dirty="0">
                <a:latin typeface="Calibri" panose="020F0502020204030204" pitchFamily="34" charset="0"/>
                <a:cs typeface="Calibri" panose="020F0502020204030204" pitchFamily="34" charset="0"/>
              </a:rPr>
              <a:t>Elasticity</a:t>
            </a:r>
            <a:r>
              <a:rPr lang="en-US" dirty="0">
                <a:latin typeface="Calibri" panose="020F0502020204030204" pitchFamily="34" charset="0"/>
                <a:cs typeface="Calibri" panose="020F0502020204030204" pitchFamily="34" charset="0"/>
              </a:rPr>
              <a:t> can be defined as the percent change in total volumes with a unit percent change in the </a:t>
            </a:r>
            <a:r>
              <a:rPr lang="en-US" dirty="0" smtClean="0">
                <a:latin typeface="Calibri" panose="020F0502020204030204" pitchFamily="34" charset="0"/>
                <a:cs typeface="Calibri" panose="020F0502020204030204" pitchFamily="34" charset="0"/>
              </a:rPr>
              <a:t>driver</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a:lnSpc>
                <a:spcPct val="200000"/>
              </a:lnSpc>
            </a:pPr>
            <a:r>
              <a:rPr lang="en-US" b="1" dirty="0">
                <a:latin typeface="Calibri" panose="020F0502020204030204" pitchFamily="34" charset="0"/>
                <a:cs typeface="Calibri" panose="020F0502020204030204" pitchFamily="34" charset="0"/>
              </a:rPr>
              <a:t>Volume Contribution/Decomposition : </a:t>
            </a:r>
            <a:r>
              <a:rPr lang="en-US" dirty="0">
                <a:latin typeface="Calibri" panose="020F0502020204030204" pitchFamily="34" charset="0"/>
                <a:cs typeface="Calibri" panose="020F0502020204030204" pitchFamily="34" charset="0"/>
              </a:rPr>
              <a:t>Contribution is defined as the </a:t>
            </a:r>
            <a:r>
              <a:rPr lang="en-US" dirty="0" smtClean="0">
                <a:latin typeface="Calibri" panose="020F0502020204030204" pitchFamily="34" charset="0"/>
                <a:cs typeface="Calibri" panose="020F0502020204030204" pitchFamily="34" charset="0"/>
              </a:rPr>
              <a:t>incremental</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sales incurred due to the presence of a particular </a:t>
            </a:r>
            <a:r>
              <a:rPr lang="en-US" dirty="0" smtClean="0">
                <a:latin typeface="Calibri" panose="020F0502020204030204" pitchFamily="34" charset="0"/>
                <a:cs typeface="Calibri" panose="020F0502020204030204" pitchFamily="34" charset="0"/>
              </a:rPr>
              <a:t>driver (</a:t>
            </a:r>
            <a:r>
              <a:rPr lang="en-US" dirty="0" err="1" smtClean="0">
                <a:latin typeface="Calibri" panose="020F0502020204030204" pitchFamily="34" charset="0"/>
                <a:cs typeface="Calibri" panose="020F0502020204030204" pitchFamily="34" charset="0"/>
              </a:rPr>
              <a:t>Eg</a:t>
            </a:r>
            <a:r>
              <a:rPr lang="en-US" dirty="0" smtClean="0">
                <a:latin typeface="Calibri" panose="020F0502020204030204" pitchFamily="34" charset="0"/>
                <a:cs typeface="Calibri" panose="020F0502020204030204" pitchFamily="34" charset="0"/>
              </a:rPr>
              <a:t> – Media and Trade Drivers)</a:t>
            </a:r>
          </a:p>
          <a:p>
            <a:pPr>
              <a:lnSpc>
                <a:spcPct val="200000"/>
              </a:lnSpc>
            </a:pPr>
            <a:r>
              <a:rPr lang="en-US" b="1" dirty="0" smtClean="0">
                <a:latin typeface="Calibri" panose="020F0502020204030204" pitchFamily="34" charset="0"/>
                <a:cs typeface="Calibri" panose="020F0502020204030204" pitchFamily="34" charset="0"/>
              </a:rPr>
              <a:t>Due-</a:t>
            </a:r>
            <a:r>
              <a:rPr lang="en-US" b="1" dirty="0" err="1" smtClean="0">
                <a:latin typeface="Calibri" panose="020F0502020204030204" pitchFamily="34" charset="0"/>
                <a:cs typeface="Calibri" panose="020F0502020204030204" pitchFamily="34" charset="0"/>
              </a:rPr>
              <a:t>to’s</a:t>
            </a:r>
            <a:r>
              <a:rPr lang="en-US" b="1"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The difference in Contribution for a </a:t>
            </a:r>
            <a:r>
              <a:rPr lang="en-US" dirty="0" smtClean="0">
                <a:latin typeface="Calibri" panose="020F0502020204030204" pitchFamily="34" charset="0"/>
                <a:cs typeface="Calibri" panose="020F0502020204030204" pitchFamily="34" charset="0"/>
              </a:rPr>
              <a:t>particular driver</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with respect to the same time period year ago. Usually represented as Percentage. </a:t>
            </a:r>
          </a:p>
          <a:p>
            <a:pPr marL="0" indent="0">
              <a:lnSpc>
                <a:spcPct val="200000"/>
              </a:lnSpc>
              <a:buNone/>
            </a:pP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US" sz="2000" dirty="0"/>
          </a:p>
        </p:txBody>
      </p:sp>
      <p:sp>
        <p:nvSpPr>
          <p:cNvPr id="5" name="Title 2"/>
          <p:cNvSpPr txBox="1">
            <a:spLocks/>
          </p:cNvSpPr>
          <p:nvPr/>
        </p:nvSpPr>
        <p:spPr>
          <a:xfrm>
            <a:off x="145069" y="164815"/>
            <a:ext cx="10862787" cy="7819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a:solidFill>
                  <a:schemeClr val="tx2"/>
                </a:solidFill>
                <a:latin typeface="+mj-lt"/>
                <a:ea typeface="+mj-ea"/>
                <a:cs typeface="+mj-cs"/>
              </a:defRPr>
            </a:lvl1pPr>
          </a:lstStyle>
          <a:p>
            <a:pPr lvl="0"/>
            <a:r>
              <a:rPr lang="en-US" dirty="0">
                <a:latin typeface="Calibri" panose="020F0502020204030204" pitchFamily="34" charset="0"/>
                <a:ea typeface="Calibri" panose="020F0502020204030204" pitchFamily="34" charset="0"/>
              </a:rPr>
              <a:t>Summary sheet setup &amp; Key Outputs</a:t>
            </a:r>
            <a:endParaRPr kumimoji="0" lang="en-GB" sz="2800" b="1" i="0" u="none" strike="noStrike" kern="1200" cap="none" spc="0" normalizeH="0" baseline="0" noProof="0" dirty="0">
              <a:ln>
                <a:noFill/>
              </a:ln>
              <a:solidFill>
                <a:srgbClr val="1F497D"/>
              </a:solidFill>
              <a:effectLst/>
              <a:uLnTx/>
              <a:uFillTx/>
              <a:latin typeface="Calibri"/>
              <a:ea typeface="+mj-ea"/>
              <a:cs typeface="+mj-cs"/>
            </a:endParaRPr>
          </a:p>
        </p:txBody>
      </p:sp>
    </p:spTree>
    <p:extLst>
      <p:ext uri="{BB962C8B-B14F-4D97-AF65-F5344CB8AC3E}">
        <p14:creationId xmlns:p14="http://schemas.microsoft.com/office/powerpoint/2010/main" val="40350356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270</TotalTime>
  <Words>859</Words>
  <Application>Microsoft Office PowerPoint</Application>
  <PresentationFormat>Widescreen</PresentationFormat>
  <Paragraphs>80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Fontin Sans bold</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Sashank Ramesh</dc:creator>
  <cp:lastModifiedBy>Sashank Ramesh</cp:lastModifiedBy>
  <cp:revision>43</cp:revision>
  <dcterms:created xsi:type="dcterms:W3CDTF">2021-03-17T03:39:34Z</dcterms:created>
  <dcterms:modified xsi:type="dcterms:W3CDTF">2021-03-17T08:56:51Z</dcterms:modified>
</cp:coreProperties>
</file>