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03" r:id="rId2"/>
    <p:sldId id="353" r:id="rId3"/>
    <p:sldId id="1930" r:id="rId4"/>
    <p:sldId id="1942" r:id="rId5"/>
    <p:sldId id="1944" r:id="rId6"/>
    <p:sldId id="1943" r:id="rId7"/>
    <p:sldId id="194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F1062-B736-4784-D0DE-9DC99C7BA882}" v="2" dt="2021-06-14T10:10:13.7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av  Somani" userId="S::arnavsomani@analytic-edge.com::af986639-5aeb-41a5-a4d4-257752d599c7" providerId="AD" clId="Web-{113F1062-B736-4784-D0DE-9DC99C7BA882}"/>
    <pc:docChg chg="modSld">
      <pc:chgData name="Arnav  Somani" userId="S::arnavsomani@analytic-edge.com::af986639-5aeb-41a5-a4d4-257752d599c7" providerId="AD" clId="Web-{113F1062-B736-4784-D0DE-9DC99C7BA882}" dt="2021-06-14T10:10:13.750" v="1"/>
      <pc:docMkLst>
        <pc:docMk/>
      </pc:docMkLst>
      <pc:sldChg chg="modSp">
        <pc:chgData name="Arnav  Somani" userId="S::arnavsomani@analytic-edge.com::af986639-5aeb-41a5-a4d4-257752d599c7" providerId="AD" clId="Web-{113F1062-B736-4784-D0DE-9DC99C7BA882}" dt="2021-06-14T10:10:13.750" v="1"/>
        <pc:sldMkLst>
          <pc:docMk/>
          <pc:sldMk cId="4206347120" sldId="1942"/>
        </pc:sldMkLst>
        <pc:graphicFrameChg chg="mod modGraphic">
          <ac:chgData name="Arnav  Somani" userId="S::arnavsomani@analytic-edge.com::af986639-5aeb-41a5-a4d4-257752d599c7" providerId="AD" clId="Web-{113F1062-B736-4784-D0DE-9DC99C7BA882}" dt="2021-06-14T10:10:13.750" v="1"/>
          <ac:graphicFrameMkLst>
            <pc:docMk/>
            <pc:sldMk cId="4206347120" sldId="1942"/>
            <ac:graphicFrameMk id="5" creationId="{EDCECBB7-81E7-46D8-8FF0-130CD0BE7AB7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B1F7B-1FE2-40DA-85B4-6BEA7E67F111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672CF-A14C-4342-806B-CB0D5A46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47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&lt;Introductions&gt;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F143B-7D66-4A66-84BD-D97BF5DF26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939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F143B-7D66-4A66-84BD-D97BF5DF26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139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F143B-7D66-4A66-84BD-D97BF5DF26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097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lpana\Desktop\Sharmila_1\business-blue-wave-powerpoint-backgrounds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" y="-36286"/>
            <a:ext cx="12192000" cy="536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Kalpana\Desktop\Sharmila_1\business-blue-wave-powerpoint-backgrounds.jpg">
            <a:extLst>
              <a:ext uri="{FF2B5EF4-FFF2-40B4-BE49-F238E27FC236}">
                <a16:creationId xmlns:a16="http://schemas.microsoft.com/office/drawing/2014/main" id="{0636BE16-A213-404E-B705-D1D8AD3249A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87" b="19490"/>
          <a:stretch/>
        </p:blipFill>
        <p:spPr bwMode="auto">
          <a:xfrm>
            <a:off x="1848" y="3810000"/>
            <a:ext cx="1219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\\SONY\Users\Nivas\Desktop\analytic-edge\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557" y="5846127"/>
            <a:ext cx="1934570" cy="65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02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75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933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9651" y="274640"/>
            <a:ext cx="307128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3685" y="274640"/>
            <a:ext cx="9012767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972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791132" y="2024148"/>
            <a:ext cx="10887456" cy="407185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itle 8"/>
          <p:cNvSpPr>
            <a:spLocks noGrp="1"/>
          </p:cNvSpPr>
          <p:nvPr>
            <p:ph type="title" hasCustomPrompt="1"/>
          </p:nvPr>
        </p:nvSpPr>
        <p:spPr>
          <a:xfrm>
            <a:off x="792478" y="676656"/>
            <a:ext cx="10887456" cy="5715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aseline="0">
                <a:solidFill>
                  <a:srgbClr val="009DD9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92481" y="1280160"/>
            <a:ext cx="10887287" cy="315118"/>
          </a:xfrm>
          <a:prstGeom prst="rect">
            <a:avLst/>
          </a:prstGeom>
        </p:spPr>
        <p:txBody>
          <a:bodyPr wrap="square" tIns="0" bIns="0" anchor="t" anchorCtr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Slide Subtitle</a:t>
            </a:r>
          </a:p>
        </p:txBody>
      </p:sp>
    </p:spTree>
    <p:extLst>
      <p:ext uri="{BB962C8B-B14F-4D97-AF65-F5344CB8AC3E}">
        <p14:creationId xmlns:p14="http://schemas.microsoft.com/office/powerpoint/2010/main" val="115129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PPT-Chart-Templat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gray">
          <a:xfrm rot="16200000">
            <a:off x="-1042675" y="5582045"/>
            <a:ext cx="2364750" cy="1865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F5F5F"/>
                </a:solidFill>
                <a:latin typeface="Calibri"/>
                <a:cs typeface="Calibri"/>
              </a:rPr>
              <a:t>Copyright ©2014 The Nielsen Company. Confidential and proprietary.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1862583" y="6600634"/>
            <a:ext cx="13601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5C6C71C6-CA0A-4484-B53C-095B8346E4FB}" type="slidenum">
              <a:rPr lang="en-US" sz="900">
                <a:solidFill>
                  <a:srgbClr val="009DD9"/>
                </a:solidFill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rgbClr val="009DD9"/>
              </a:solidFill>
              <a:latin typeface="+mn-lt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92480" y="676656"/>
            <a:ext cx="10888896" cy="5715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009DD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92481" y="1280160"/>
            <a:ext cx="10880429" cy="315118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5"/>
          </p:nvPr>
        </p:nvSpPr>
        <p:spPr>
          <a:xfrm>
            <a:off x="792481" y="6373368"/>
            <a:ext cx="10887287" cy="365760"/>
          </a:xfrm>
          <a:prstGeom prst="rect">
            <a:avLst/>
          </a:prstGeom>
        </p:spPr>
        <p:txBody>
          <a:bodyPr tIns="0" bIns="0" anchor="b"/>
          <a:lstStyle>
            <a:lvl1pPr marL="0" indent="0">
              <a:spcBef>
                <a:spcPts val="60"/>
              </a:spcBef>
              <a:buNone/>
              <a:defRPr sz="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437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602667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© Analytic Edge Proprietary and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54AA1-24A0-4339-8B6B-5DD322A5590F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783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4" y="342900"/>
            <a:ext cx="10888133" cy="571500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Analytic Edge Proprietary and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806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76" y="234098"/>
            <a:ext cx="10967820" cy="365442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rgbClr val="00B0F0"/>
                </a:solidFill>
                <a:latin typeface="Calibri" panose="020F0502020204030204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627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6A8A4E7-4433-440B-85E7-CA7B3BA3471A}"/>
              </a:ext>
            </a:extLst>
          </p:cNvPr>
          <p:cNvSpPr/>
          <p:nvPr userDrawn="1"/>
        </p:nvSpPr>
        <p:spPr>
          <a:xfrm>
            <a:off x="1" y="5456906"/>
            <a:ext cx="12315475" cy="1401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82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B83A9049-CC78-42CC-993E-09BAB8E162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4298" y="2456892"/>
            <a:ext cx="10656009" cy="7921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376" b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Presentation Title</a:t>
            </a:r>
            <a:endParaRPr lang="en-GB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D766D85D-A88C-4AFF-962F-BC7ED572DAB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4233" y="3933056"/>
            <a:ext cx="10656009" cy="4680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980" b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61D341F-1319-4F81-A66D-D86D109247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4298" y="4581128"/>
            <a:ext cx="10656009" cy="4680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980" b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Location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2BC86D-2256-4728-A82D-68591B3725BC}"/>
              </a:ext>
            </a:extLst>
          </p:cNvPr>
          <p:cNvSpPr/>
          <p:nvPr userDrawn="1"/>
        </p:nvSpPr>
        <p:spPr>
          <a:xfrm>
            <a:off x="1" y="0"/>
            <a:ext cx="12315475" cy="527828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82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A1720A-C0C8-473E-AC3E-6B7098209A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8" b="25135"/>
          <a:stretch/>
        </p:blipFill>
        <p:spPr>
          <a:xfrm>
            <a:off x="-14897" y="-14748"/>
            <a:ext cx="12330373" cy="5737122"/>
          </a:xfrm>
          <a:prstGeom prst="rect">
            <a:avLst/>
          </a:prstGeom>
          <a:solidFill>
            <a:srgbClr val="C6CAD0"/>
          </a:solidFill>
          <a:ln>
            <a:noFill/>
          </a:ln>
        </p:spPr>
      </p:pic>
      <p:pic>
        <p:nvPicPr>
          <p:cNvPr id="13" name="Picture 2" descr="\\SONY\Users\Nivas\Desktop\analytic-edge\logo.png">
            <a:extLst>
              <a:ext uri="{FF2B5EF4-FFF2-40B4-BE49-F238E27FC236}">
                <a16:creationId xmlns:a16="http://schemas.microsoft.com/office/drawing/2014/main" id="{E5D03F4C-8BB1-4B60-8032-C29B764900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41" y="5864464"/>
            <a:ext cx="2715609" cy="9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93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9141" y="6602667"/>
            <a:ext cx="581906" cy="365125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6539" y="164815"/>
            <a:ext cx="10972800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1F234-817C-481C-831B-656333987140}"/>
              </a:ext>
            </a:extLst>
          </p:cNvPr>
          <p:cNvCxnSpPr>
            <a:cxnSpLocks/>
          </p:cNvCxnSpPr>
          <p:nvPr userDrawn="1"/>
        </p:nvCxnSpPr>
        <p:spPr>
          <a:xfrm>
            <a:off x="1" y="6597135"/>
            <a:ext cx="12192000" cy="0"/>
          </a:xfrm>
          <a:prstGeom prst="line">
            <a:avLst/>
          </a:prstGeom>
          <a:ln w="6350" cap="sq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6F83D20-4F50-4713-9AD7-08B4A11C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538" y="6602667"/>
            <a:ext cx="2558540" cy="365125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7631B4-031E-4E9C-904A-FDAA77D8772D}"/>
              </a:ext>
            </a:extLst>
          </p:cNvPr>
          <p:cNvGrpSpPr/>
          <p:nvPr userDrawn="1"/>
        </p:nvGrpSpPr>
        <p:grpSpPr>
          <a:xfrm>
            <a:off x="11085326" y="137746"/>
            <a:ext cx="1087187" cy="883335"/>
            <a:chOff x="10977375" y="137745"/>
            <a:chExt cx="1166440" cy="957326"/>
          </a:xfrm>
        </p:grpSpPr>
        <p:pic>
          <p:nvPicPr>
            <p:cNvPr id="18" name="Picture 2" descr="\\SONY\Users\Nivas\Desktop\analytic-edge\logo.png">
              <a:extLst>
                <a:ext uri="{FF2B5EF4-FFF2-40B4-BE49-F238E27FC236}">
                  <a16:creationId xmlns:a16="http://schemas.microsoft.com/office/drawing/2014/main" id="{BCF27C50-DEA2-424A-9413-590FF176E7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520A3F-0138-4D2A-A1D1-EB55C3757CD1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31" name="Rectangle 1">
                <a:extLst>
                  <a:ext uri="{FF2B5EF4-FFF2-40B4-BE49-F238E27FC236}">
                    <a16:creationId xmlns:a16="http://schemas.microsoft.com/office/drawing/2014/main" id="{A93A369D-10FE-4FAB-94CC-569AF6E4219F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EBF839C-7FE3-46CA-9753-1B1FCC7AB3AA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33" name="Freeform 10">
                  <a:extLst>
                    <a:ext uri="{FF2B5EF4-FFF2-40B4-BE49-F238E27FC236}">
                      <a16:creationId xmlns:a16="http://schemas.microsoft.com/office/drawing/2014/main" id="{68752C36-A713-47D5-925E-B6CB77B4D208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Freeform 11">
                  <a:extLst>
                    <a:ext uri="{FF2B5EF4-FFF2-40B4-BE49-F238E27FC236}">
                      <a16:creationId xmlns:a16="http://schemas.microsoft.com/office/drawing/2014/main" id="{E2B0347B-1377-48B4-9FE0-6657C5DAB7E1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9767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6539" y="164816"/>
            <a:ext cx="10972800" cy="781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6BB854-E3A7-46D7-9DAD-C1C8B6A6E041}"/>
              </a:ext>
            </a:extLst>
          </p:cNvPr>
          <p:cNvSpPr/>
          <p:nvPr userDrawn="1"/>
        </p:nvSpPr>
        <p:spPr>
          <a:xfrm>
            <a:off x="11610094" y="6248400"/>
            <a:ext cx="581906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B043C6-9E4E-4094-AA6A-1DFBB0F7A78F}"/>
              </a:ext>
            </a:extLst>
          </p:cNvPr>
          <p:cNvCxnSpPr>
            <a:cxnSpLocks/>
          </p:cNvCxnSpPr>
          <p:nvPr userDrawn="1"/>
        </p:nvCxnSpPr>
        <p:spPr>
          <a:xfrm>
            <a:off x="1" y="6597135"/>
            <a:ext cx="12192000" cy="0"/>
          </a:xfrm>
          <a:prstGeom prst="line">
            <a:avLst/>
          </a:prstGeom>
          <a:ln w="6350" cap="sq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9141" y="6602667"/>
            <a:ext cx="581906" cy="365125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2E41023E-13D4-42B3-8035-63959444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538" y="6602667"/>
            <a:ext cx="2558540" cy="365125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2F8354-9E89-4FB0-9D5A-7A0C3F378A47}"/>
              </a:ext>
            </a:extLst>
          </p:cNvPr>
          <p:cNvGrpSpPr/>
          <p:nvPr userDrawn="1"/>
        </p:nvGrpSpPr>
        <p:grpSpPr>
          <a:xfrm>
            <a:off x="11085326" y="137746"/>
            <a:ext cx="1087187" cy="883335"/>
            <a:chOff x="10977375" y="137745"/>
            <a:chExt cx="1166440" cy="957326"/>
          </a:xfrm>
        </p:grpSpPr>
        <p:pic>
          <p:nvPicPr>
            <p:cNvPr id="24" name="Picture 2" descr="\\SONY\Users\Nivas\Desktop\analytic-edge\logo.png">
              <a:extLst>
                <a:ext uri="{FF2B5EF4-FFF2-40B4-BE49-F238E27FC236}">
                  <a16:creationId xmlns:a16="http://schemas.microsoft.com/office/drawing/2014/main" id="{6F30A324-6E72-4A68-8728-D46630EA17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3DBE02F-00AD-4BCD-9662-74C209A98986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26" name="Rectangle 1">
                <a:extLst>
                  <a:ext uri="{FF2B5EF4-FFF2-40B4-BE49-F238E27FC236}">
                    <a16:creationId xmlns:a16="http://schemas.microsoft.com/office/drawing/2014/main" id="{6FB46412-BA9D-4716-8111-F4DBCE02DD8A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0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EE1FA035-07C0-4B27-9198-47262949B66E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28" name="Freeform 10">
                  <a:extLst>
                    <a:ext uri="{FF2B5EF4-FFF2-40B4-BE49-F238E27FC236}">
                      <a16:creationId xmlns:a16="http://schemas.microsoft.com/office/drawing/2014/main" id="{8D6207A7-5F7B-42FF-BDE5-668F3F9323C0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Freeform 11">
                  <a:extLst>
                    <a:ext uri="{FF2B5EF4-FFF2-40B4-BE49-F238E27FC236}">
                      <a16:creationId xmlns:a16="http://schemas.microsoft.com/office/drawing/2014/main" id="{02D220F0-1AFE-4C54-93C9-2C4EE8059CC3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96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27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3684" y="1600203"/>
            <a:ext cx="6040967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7852" y="1600203"/>
            <a:ext cx="604308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4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68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Kalpana\Desktop\Sharmila_1\105960555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61738" y="0"/>
            <a:ext cx="12315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1" name="Picture 2" descr="\\SONY\Users\Nivas\Desktop\analytic-edge\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733" y="152400"/>
            <a:ext cx="2550344" cy="85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73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75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73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00" y="6602667"/>
            <a:ext cx="2555300" cy="365125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218" y="6602667"/>
            <a:ext cx="581838" cy="365125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4C2143BD-DDDC-4030-AFD1-D2DD3F00D3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71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7" r:id="rId16"/>
    <p:sldLayoutId id="2147483678" r:id="rId17"/>
    <p:sldLayoutId id="2147483679" r:id="rId18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6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6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204115" y="6570848"/>
            <a:ext cx="3783772" cy="361464"/>
          </a:xfrm>
        </p:spPr>
        <p:txBody>
          <a:bodyPr/>
          <a:lstStyle/>
          <a:p>
            <a:r>
              <a:rPr lang="en-US">
                <a:solidFill>
                  <a:prstClr val="white"/>
                </a:solidFill>
                <a:latin typeface="Calibri"/>
              </a:rPr>
              <a:t>Analytic Edge Proprietary and Confidential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DE763-9331-4D53-8C77-E60A27057F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84897" y="6570848"/>
            <a:ext cx="2788042" cy="361464"/>
          </a:xfrm>
        </p:spPr>
        <p:txBody>
          <a:bodyPr/>
          <a:lstStyle/>
          <a:p>
            <a:fld id="{4C2143BD-DDDC-4030-AFD1-D2DD3F00D3BF}" type="slidenum">
              <a:rPr lang="en-US">
                <a:solidFill>
                  <a:prstClr val="white"/>
                </a:solidFill>
                <a:latin typeface="Calibri"/>
              </a:rPr>
              <a:pPr/>
              <a:t>1</a:t>
            </a:fld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7E6BA1F-1276-4735-AF75-65A09E056E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19" y="2430996"/>
            <a:ext cx="12208042" cy="641574"/>
          </a:xfrm>
          <a:prstGeom prst="rect">
            <a:avLst/>
          </a:prstGeom>
          <a:solidFill>
            <a:schemeClr val="accent6">
              <a:lumMod val="75000"/>
              <a:alpha val="69804"/>
            </a:schemeClr>
          </a:solidFill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1" indent="0" eaLnBrk="0" fontAlgn="base" hangingPunct="0">
              <a:spcBef>
                <a:spcPts val="891"/>
              </a:spcBef>
              <a:spcAft>
                <a:spcPts val="891"/>
              </a:spcAft>
              <a:buNone/>
            </a:pPr>
            <a:r>
              <a:rPr lang="en-US" sz="3564" b="1" dirty="0">
                <a:solidFill>
                  <a:schemeClr val="bg1"/>
                </a:solidFill>
                <a:ea typeface="Arimo" pitchFamily="34" charset="0"/>
                <a:cs typeface="Arial" pitchFamily="34" charset="0"/>
              </a:rPr>
              <a:t>Process training</a:t>
            </a:r>
          </a:p>
          <a:p>
            <a:pPr marL="0" lvl="1" indent="0" eaLnBrk="0" fontAlgn="base" hangingPunct="0">
              <a:spcBef>
                <a:spcPts val="891"/>
              </a:spcBef>
              <a:spcAft>
                <a:spcPts val="891"/>
              </a:spcAft>
              <a:buNone/>
            </a:pPr>
            <a:endParaRPr lang="en-US" sz="1782" b="1" dirty="0">
              <a:solidFill>
                <a:schemeClr val="bg1"/>
              </a:solidFill>
              <a:ea typeface="Arimo" pitchFamily="34" charset="0"/>
              <a:cs typeface="Arial" pitchFamily="34" charset="0"/>
            </a:endParaRP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E4FA8662-0EC4-490B-8618-772B008E6202}"/>
              </a:ext>
            </a:extLst>
          </p:cNvPr>
          <p:cNvSpPr txBox="1">
            <a:spLocks/>
          </p:cNvSpPr>
          <p:nvPr/>
        </p:nvSpPr>
        <p:spPr>
          <a:xfrm>
            <a:off x="61119" y="3072571"/>
            <a:ext cx="12208042" cy="1755508"/>
          </a:xfrm>
          <a:prstGeom prst="rect">
            <a:avLst/>
          </a:prstGeom>
          <a:solidFill>
            <a:schemeClr val="accent1">
              <a:lumMod val="50000"/>
              <a:alpha val="60000"/>
            </a:schemeClr>
          </a:solidFill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kern="1200" baseline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0" fontAlgn="base" hangingPunct="0">
              <a:lnSpc>
                <a:spcPct val="100000"/>
              </a:lnSpc>
              <a:spcBef>
                <a:spcPts val="891"/>
              </a:spcBef>
              <a:spcAft>
                <a:spcPts val="891"/>
              </a:spcAft>
              <a:buNone/>
            </a:pPr>
            <a:r>
              <a:rPr lang="en-US" sz="2772" b="1" dirty="0">
                <a:solidFill>
                  <a:prstClr val="white"/>
                </a:solidFill>
                <a:ea typeface="Arimo" pitchFamily="34" charset="0"/>
                <a:cs typeface="Arial" pitchFamily="34" charset="0"/>
              </a:rPr>
              <a:t>Model/Results Validation </a:t>
            </a:r>
          </a:p>
          <a:p>
            <a:pPr marL="0" lvl="1" indent="0" eaLnBrk="0" fontAlgn="base" hangingPunct="0">
              <a:lnSpc>
                <a:spcPct val="100000"/>
              </a:lnSpc>
              <a:spcBef>
                <a:spcPts val="891"/>
              </a:spcBef>
              <a:spcAft>
                <a:spcPts val="891"/>
              </a:spcAft>
              <a:buNone/>
            </a:pPr>
            <a:r>
              <a:rPr lang="en-US" sz="1782" b="1" dirty="0">
                <a:solidFill>
                  <a:prstClr val="white"/>
                </a:solidFill>
                <a:ea typeface="Arimo" pitchFamily="34" charset="0"/>
                <a:cs typeface="Arial" pitchFamily="34" charset="0"/>
              </a:rPr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252332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152C96-40BA-4EE8-8A19-B9D6B323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EF7C6A-88F9-44A7-992E-3D6F194B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10513-C51E-46C4-85A9-540963DC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67AA53-EE41-4224-B074-4408A2F49295}"/>
              </a:ext>
            </a:extLst>
          </p:cNvPr>
          <p:cNvSpPr>
            <a:spLocks noGrp="1" noChangeArrowheads="1"/>
          </p:cNvSpPr>
          <p:nvPr/>
        </p:nvSpPr>
        <p:spPr>
          <a:xfrm>
            <a:off x="462763" y="1389888"/>
            <a:ext cx="8165466" cy="407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4572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rgbClr val="5F5F5F"/>
              </a:buClr>
              <a:buFont typeface="Arial"/>
              <a:buChar char="•"/>
              <a:defRPr sz="1800" kern="1200" baseline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908050" indent="-457200" algn="l" defTabSz="4572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rgbClr val="5F5F5F"/>
              </a:buClr>
              <a:buFont typeface="Arial" pitchFamily="34" charset="0"/>
              <a:buChar char="•"/>
              <a:defRPr sz="1600" kern="1200" baseline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4572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F5F5F"/>
              </a:buClr>
              <a:buFont typeface="Arial"/>
              <a:buChar char="•"/>
              <a:defRPr sz="1400" kern="1200" baseline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1825625" indent="-454025" algn="l" defTabSz="4572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F5F5F"/>
              </a:buClr>
              <a:buFont typeface="Arial" pitchFamily="34" charset="0"/>
              <a:buChar char="•"/>
              <a:defRPr sz="1200" kern="1200" baseline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4572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F5F5F"/>
              </a:buClr>
              <a:buFont typeface="Arial" pitchFamily="34" charset="0"/>
              <a:buChar char="•"/>
              <a:defRPr sz="1200" kern="1200" baseline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tx1"/>
                </a:solidFill>
              </a:rPr>
              <a:t>Model validation</a:t>
            </a: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</a:rPr>
              <a:t>Result Validation</a:t>
            </a:r>
          </a:p>
        </p:txBody>
      </p:sp>
    </p:spTree>
    <p:extLst>
      <p:ext uri="{BB962C8B-B14F-4D97-AF65-F5344CB8AC3E}">
        <p14:creationId xmlns:p14="http://schemas.microsoft.com/office/powerpoint/2010/main" val="255676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BC9885-D512-4E9F-AAED-1B9AF1D7A8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F19FD89-EA71-4A53-8319-D1AEF236B3F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6" imgW="421" imgH="423" progId="TCLayout.ActiveDocument.1">
                  <p:embed/>
                </p:oleObj>
              </mc:Choice>
              <mc:Fallback>
                <p:oleObj name="think-cell Slide" r:id="rId6" imgW="421" imgH="42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F19FD89-EA71-4A53-8319-D1AEF236B3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DF1B06D-E21B-4408-BC6E-2E9EA4989E1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IN" sz="2800" b="1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6B0091-366A-4D18-936D-80D74D4A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8BD93FF-FA2E-4B40-AE23-E748543B4C18}"/>
              </a:ext>
            </a:extLst>
          </p:cNvPr>
          <p:cNvSpPr txBox="1">
            <a:spLocks/>
          </p:cNvSpPr>
          <p:nvPr/>
        </p:nvSpPr>
        <p:spPr>
          <a:xfrm>
            <a:off x="0" y="2819400"/>
            <a:ext cx="12192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7098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kern="1200" baseline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 eaLnBrk="0" fontAlgn="base" hangingPunct="0">
              <a:spcBef>
                <a:spcPts val="891"/>
              </a:spcBef>
              <a:spcAft>
                <a:spcPts val="891"/>
              </a:spcAft>
              <a:buNone/>
            </a:pPr>
            <a:r>
              <a:rPr lang="en-US" sz="4400" b="1" dirty="0">
                <a:solidFill>
                  <a:schemeClr val="bg1"/>
                </a:solidFill>
                <a:latin typeface="Calibri"/>
                <a:ea typeface="Arimo" pitchFamily="34" charset="0"/>
                <a:cs typeface="Arial" pitchFamily="34" charset="0"/>
              </a:rPr>
              <a:t>Model Validation</a:t>
            </a:r>
          </a:p>
        </p:txBody>
      </p:sp>
    </p:spTree>
    <p:extLst>
      <p:ext uri="{BB962C8B-B14F-4D97-AF65-F5344CB8AC3E}">
        <p14:creationId xmlns:p14="http://schemas.microsoft.com/office/powerpoint/2010/main" val="1523388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A1608B-D5F0-4AB9-AF0B-26283A6E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7348E1-A95C-4266-8B53-030C85D4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validate your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F32C9-E9B4-4A2B-A7F2-A4D01F63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6646B4-3147-4B2D-992D-59F8078DA0D1}"/>
              </a:ext>
            </a:extLst>
          </p:cNvPr>
          <p:cNvSpPr>
            <a:spLocks noGrp="1" noChangeArrowheads="1"/>
          </p:cNvSpPr>
          <p:nvPr/>
        </p:nvSpPr>
        <p:spPr>
          <a:xfrm>
            <a:off x="383485" y="1297989"/>
            <a:ext cx="11517562" cy="5182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4572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rgbClr val="5F5F5F"/>
              </a:buClr>
              <a:buFont typeface="Arial"/>
              <a:buChar char="•"/>
              <a:defRPr sz="1800" kern="1200" baseline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908050" indent="-457200" algn="l" defTabSz="4572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rgbClr val="5F5F5F"/>
              </a:buClr>
              <a:buFont typeface="Arial" pitchFamily="34" charset="0"/>
              <a:buChar char="•"/>
              <a:defRPr sz="1600" kern="1200" baseline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4572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F5F5F"/>
              </a:buClr>
              <a:buFont typeface="Arial"/>
              <a:buChar char="•"/>
              <a:defRPr sz="1400" kern="1200" baseline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1825625" indent="-454025" algn="l" defTabSz="4572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F5F5F"/>
              </a:buClr>
              <a:buFont typeface="Arial" pitchFamily="34" charset="0"/>
              <a:buChar char="•"/>
              <a:defRPr sz="1200" kern="1200" baseline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4572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F5F5F"/>
              </a:buClr>
              <a:buFont typeface="Arial" pitchFamily="34" charset="0"/>
              <a:buChar char="•"/>
              <a:defRPr sz="1200" kern="1200" baseline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F5F5F"/>
              </a:buClr>
              <a:buSzTx/>
              <a:buFont typeface="Times" pitchFamily="18" charset="0"/>
              <a:buNone/>
              <a:tabLst/>
              <a:defRPr/>
            </a:pPr>
            <a:r>
              <a:rPr kumimoji="1" lang="en-US" altLang="zh-CN" sz="1600" dirty="0">
                <a:solidFill>
                  <a:schemeClr val="tx1"/>
                </a:solidFill>
                <a:latin typeface="Calibri"/>
                <a:ea typeface="MS PGothic" pitchFamily="34" charset="-128"/>
              </a:rPr>
              <a:t>Model Validations can be bucketed into 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MS PGothic" pitchFamily="34" charset="-128"/>
              <a:cs typeface="+mn-cs"/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Technical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– Validate if your model stats are in range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endParaRPr lang="en-US" altLang="zh-CN" sz="1600" dirty="0">
              <a:solidFill>
                <a:schemeClr val="tx1"/>
              </a:solidFill>
              <a:latin typeface="Calibri"/>
              <a:ea typeface="宋体" pitchFamily="2" charset="-122"/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endParaRPr lang="en-US" altLang="zh-CN" sz="1600" dirty="0">
              <a:solidFill>
                <a:schemeClr val="tx1"/>
              </a:solidFill>
              <a:latin typeface="Calibri"/>
              <a:ea typeface="宋体" pitchFamily="2" charset="-122"/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endParaRPr lang="en-US" altLang="zh-CN" sz="1600" dirty="0">
              <a:solidFill>
                <a:schemeClr val="tx1"/>
              </a:solidFill>
              <a:latin typeface="Calibri"/>
              <a:ea typeface="宋体" pitchFamily="2" charset="-122"/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endParaRPr lang="en-US" altLang="zh-CN" sz="1600" dirty="0">
              <a:solidFill>
                <a:schemeClr val="tx1"/>
              </a:solidFill>
              <a:latin typeface="Calibri"/>
              <a:ea typeface="宋体" pitchFamily="2" charset="-122"/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endParaRPr lang="en-US" altLang="zh-CN" sz="1600" dirty="0">
              <a:solidFill>
                <a:schemeClr val="tx1"/>
              </a:solidFill>
              <a:latin typeface="Calibri"/>
              <a:ea typeface="宋体" pitchFamily="2" charset="-122"/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alibri"/>
                <a:ea typeface="宋体" pitchFamily="2" charset="-122"/>
              </a:rPr>
              <a:t>Logical – </a:t>
            </a:r>
            <a:r>
              <a:rPr lang="en-US" altLang="zh-CN" sz="1600" dirty="0">
                <a:solidFill>
                  <a:schemeClr val="tx1"/>
                </a:solidFill>
                <a:latin typeface="Calibri"/>
                <a:ea typeface="宋体" pitchFamily="2" charset="-122"/>
              </a:rPr>
              <a:t>Check if the model is making logical sense</a:t>
            </a:r>
            <a:r>
              <a:rPr lang="en-US" altLang="zh-CN" sz="1600" b="1" dirty="0">
                <a:solidFill>
                  <a:schemeClr val="tx1"/>
                </a:solidFill>
                <a:latin typeface="Calibri"/>
                <a:ea typeface="宋体" pitchFamily="2" charset="-122"/>
              </a:rPr>
              <a:t> </a:t>
            </a:r>
          </a:p>
          <a:p>
            <a:pPr lvl="1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Sign of coefficient</a:t>
            </a:r>
          </a:p>
          <a:p>
            <a:pPr lvl="1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altLang="zh-CN" sz="1400" dirty="0">
                <a:solidFill>
                  <a:schemeClr val="tx1"/>
                </a:solidFill>
                <a:latin typeface="Calibri"/>
                <a:ea typeface="宋体" pitchFamily="2" charset="-122"/>
              </a:rPr>
              <a:t>All variables in the model </a:t>
            </a:r>
          </a:p>
          <a:p>
            <a:pPr lvl="1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Variable </a:t>
            </a:r>
            <a:r>
              <a:rPr lang="en-US" altLang="zh-CN" sz="1400" dirty="0">
                <a:solidFill>
                  <a:schemeClr val="tx1"/>
                </a:solidFill>
                <a:latin typeface="Calibri"/>
                <a:ea typeface="宋体" pitchFamily="2" charset="-122"/>
              </a:rPr>
              <a:t>coefficient</a:t>
            </a:r>
          </a:p>
          <a:p>
            <a:pPr lvl="1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Intercept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DCECBB7-81E7-46D8-8FF0-130CD0BE7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213358"/>
              </p:ext>
            </p:extLst>
          </p:nvPr>
        </p:nvGraphicFramePr>
        <p:xfrm>
          <a:off x="892314" y="2380535"/>
          <a:ext cx="9947963" cy="1926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105">
                  <a:extLst>
                    <a:ext uri="{9D8B030D-6E8A-4147-A177-3AD203B41FA5}">
                      <a16:colId xmlns:a16="http://schemas.microsoft.com/office/drawing/2014/main" val="3492396385"/>
                    </a:ext>
                  </a:extLst>
                </a:gridCol>
                <a:gridCol w="5660607">
                  <a:extLst>
                    <a:ext uri="{9D8B030D-6E8A-4147-A177-3AD203B41FA5}">
                      <a16:colId xmlns:a16="http://schemas.microsoft.com/office/drawing/2014/main" val="3242018067"/>
                    </a:ext>
                  </a:extLst>
                </a:gridCol>
                <a:gridCol w="2038251">
                  <a:extLst>
                    <a:ext uri="{9D8B030D-6E8A-4147-A177-3AD203B41FA5}">
                      <a16:colId xmlns:a16="http://schemas.microsoft.com/office/drawing/2014/main" val="1234116263"/>
                    </a:ext>
                  </a:extLst>
                </a:gridCol>
              </a:tblGrid>
              <a:tr h="346376">
                <a:tc>
                  <a:txBody>
                    <a:bodyPr/>
                    <a:lstStyle/>
                    <a:p>
                      <a:r>
                        <a:rPr lang="en-US" sz="1600" dirty="0"/>
                        <a:t>Model 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560281"/>
                  </a:ext>
                </a:extLst>
              </a:tr>
              <a:tr h="346376">
                <a:tc>
                  <a:txBody>
                    <a:bodyPr/>
                    <a:lstStyle/>
                    <a:p>
                      <a:r>
                        <a:rPr lang="en-US" sz="1600" dirty="0"/>
                        <a:t>R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Checks your model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&gt;80%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79442"/>
                  </a:ext>
                </a:extLst>
              </a:tr>
              <a:tr h="346376">
                <a:tc>
                  <a:txBody>
                    <a:bodyPr/>
                    <a:lstStyle/>
                    <a:p>
                      <a:r>
                        <a:rPr lang="en-US" sz="1600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Checks for average weekly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145654"/>
                  </a:ext>
                </a:extLst>
              </a:tr>
              <a:tr h="540917">
                <a:tc>
                  <a:txBody>
                    <a:bodyPr/>
                    <a:lstStyle/>
                    <a:p>
                      <a:r>
                        <a:rPr lang="en-US" sz="1600" dirty="0"/>
                        <a:t>VIF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Checks for multicollinearity among independent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732328"/>
                  </a:ext>
                </a:extLst>
              </a:tr>
              <a:tr h="346376">
                <a:tc>
                  <a:txBody>
                    <a:bodyPr/>
                    <a:lstStyle/>
                    <a:p>
                      <a:r>
                        <a:rPr lang="en-US" sz="1600" dirty="0"/>
                        <a:t>DW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Checks for autocorrelation among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1.4 - 2.2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54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34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BC9885-D512-4E9F-AAED-1B9AF1D7A8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F19FD89-EA71-4A53-8319-D1AEF236B3F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Slide" r:id="rId6" imgW="421" imgH="423" progId="TCLayout.ActiveDocument.1">
                  <p:embed/>
                </p:oleObj>
              </mc:Choice>
              <mc:Fallback>
                <p:oleObj name="think-cell Slide" r:id="rId6" imgW="421" imgH="42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F19FD89-EA71-4A53-8319-D1AEF236B3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DF1B06D-E21B-4408-BC6E-2E9EA4989E1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IN" sz="2800" b="1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6B0091-366A-4D18-936D-80D74D4A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8BD93FF-FA2E-4B40-AE23-E748543B4C18}"/>
              </a:ext>
            </a:extLst>
          </p:cNvPr>
          <p:cNvSpPr txBox="1">
            <a:spLocks/>
          </p:cNvSpPr>
          <p:nvPr/>
        </p:nvSpPr>
        <p:spPr>
          <a:xfrm>
            <a:off x="0" y="2819400"/>
            <a:ext cx="12192000" cy="1219200"/>
          </a:xfrm>
          <a:prstGeom prst="rect">
            <a:avLst/>
          </a:prstGeom>
          <a:solidFill>
            <a:schemeClr val="tx2">
              <a:lumMod val="40000"/>
              <a:lumOff val="60000"/>
              <a:alpha val="7098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kern="1200" baseline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 eaLnBrk="0" fontAlgn="base" hangingPunct="0">
              <a:spcBef>
                <a:spcPts val="891"/>
              </a:spcBef>
              <a:spcAft>
                <a:spcPts val="891"/>
              </a:spcAft>
              <a:buNone/>
            </a:pPr>
            <a:r>
              <a:rPr lang="en-US" sz="4400" b="1" dirty="0">
                <a:solidFill>
                  <a:schemeClr val="bg1"/>
                </a:solidFill>
                <a:latin typeface="Calibri"/>
                <a:ea typeface="Arimo" pitchFamily="34" charset="0"/>
                <a:cs typeface="Arial" pitchFamily="34" charset="0"/>
              </a:rPr>
              <a:t>Results Validation</a:t>
            </a:r>
          </a:p>
        </p:txBody>
      </p:sp>
    </p:spTree>
    <p:extLst>
      <p:ext uri="{BB962C8B-B14F-4D97-AF65-F5344CB8AC3E}">
        <p14:creationId xmlns:p14="http://schemas.microsoft.com/office/powerpoint/2010/main" val="446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A1608B-D5F0-4AB9-AF0B-26283A6E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7348E1-A95C-4266-8B53-030C85D4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validate your 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F32C9-E9B4-4A2B-A7F2-A4D01F63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6646B4-3147-4B2D-992D-59F8078DA0D1}"/>
              </a:ext>
            </a:extLst>
          </p:cNvPr>
          <p:cNvSpPr>
            <a:spLocks noGrp="1" noChangeArrowheads="1"/>
          </p:cNvSpPr>
          <p:nvPr/>
        </p:nvSpPr>
        <p:spPr>
          <a:xfrm>
            <a:off x="383485" y="1297989"/>
            <a:ext cx="11517562" cy="5182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4572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rgbClr val="5F5F5F"/>
              </a:buClr>
              <a:buFont typeface="Arial"/>
              <a:buChar char="•"/>
              <a:defRPr sz="1800" kern="1200" baseline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908050" indent="-457200" algn="l" defTabSz="4572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rgbClr val="5F5F5F"/>
              </a:buClr>
              <a:buFont typeface="Arial" pitchFamily="34" charset="0"/>
              <a:buChar char="•"/>
              <a:defRPr sz="1600" kern="1200" baseline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4572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F5F5F"/>
              </a:buClr>
              <a:buFont typeface="Arial"/>
              <a:buChar char="•"/>
              <a:defRPr sz="1400" kern="1200" baseline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1825625" indent="-454025" algn="l" defTabSz="4572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F5F5F"/>
              </a:buClr>
              <a:buFont typeface="Arial" pitchFamily="34" charset="0"/>
              <a:buChar char="•"/>
              <a:defRPr sz="1200" kern="1200" baseline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4572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rgbClr val="5F5F5F"/>
              </a:buClr>
              <a:buFont typeface="Arial" pitchFamily="34" charset="0"/>
              <a:buChar char="•"/>
              <a:defRPr sz="1200" kern="1200" baseline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457200" rtl="0" eaLnBrk="1" fontAlgn="auto" latinLnBrk="0" hangingPunct="1">
              <a:spcBef>
                <a:spcPts val="800"/>
              </a:spcBef>
              <a:spcAft>
                <a:spcPts val="0"/>
              </a:spcAft>
              <a:buClr>
                <a:srgbClr val="5F5F5F"/>
              </a:buClr>
              <a:buSzTx/>
              <a:buFont typeface="Times" pitchFamily="18" charset="0"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For any model, you will have to validate based on </a:t>
            </a:r>
            <a:r>
              <a:rPr kumimoji="1" lang="en-US" altLang="zh-CN" sz="1600" dirty="0">
                <a:solidFill>
                  <a:schemeClr val="tx1"/>
                </a:solidFill>
                <a:latin typeface="Calibri"/>
                <a:ea typeface="MS PGothic" pitchFamily="34" charset="-128"/>
              </a:rPr>
              <a:t>the following results :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MS PGothic" pitchFamily="34" charset="-128"/>
              <a:cs typeface="+mn-cs"/>
            </a:endParaRPr>
          </a:p>
          <a:p>
            <a:pPr marL="457200" marR="0" lvl="0" indent="-457200" algn="just" defTabSz="457200" rtl="0" eaLnBrk="1" fontAlgn="auto" latinLnBrk="0" hangingPunct="1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alibri"/>
                <a:ea typeface="宋体" pitchFamily="2" charset="-122"/>
              </a:rPr>
              <a:t>Contributions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– </a:t>
            </a:r>
            <a:endParaRPr lang="en-US" altLang="zh-CN" sz="1600" dirty="0">
              <a:solidFill>
                <a:schemeClr val="tx1"/>
              </a:solidFill>
              <a:latin typeface="Calibri"/>
              <a:ea typeface="宋体" pitchFamily="2" charset="-122"/>
            </a:endParaRPr>
          </a:p>
          <a:p>
            <a:pPr lvl="1" algn="just">
              <a:buClr>
                <a:srgbClr val="000000"/>
              </a:buClr>
              <a:buFont typeface="Arial"/>
              <a:buChar char="•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Base vs incremental</a:t>
            </a:r>
          </a:p>
          <a:p>
            <a:pPr lvl="1" algn="just">
              <a:buClr>
                <a:srgbClr val="000000"/>
              </a:buClr>
              <a:buFont typeface="Arial"/>
              <a:buChar char="•"/>
              <a:defRPr/>
            </a:pPr>
            <a:r>
              <a:rPr lang="en-US" altLang="zh-CN" sz="1400" dirty="0">
                <a:solidFill>
                  <a:schemeClr val="tx1"/>
                </a:solidFill>
                <a:latin typeface="Calibri"/>
                <a:ea typeface="宋体" pitchFamily="2" charset="-122"/>
              </a:rPr>
              <a:t>Trade contributions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  <a:p>
            <a:pPr lvl="1" algn="just">
              <a:buClr>
                <a:srgbClr val="000000"/>
              </a:buClr>
              <a:buFont typeface="Arial"/>
              <a:buChar char="•"/>
              <a:defRPr/>
            </a:pPr>
            <a:r>
              <a:rPr lang="en-US" altLang="zh-CN" sz="1400" dirty="0">
                <a:solidFill>
                  <a:schemeClr val="tx1"/>
                </a:solidFill>
                <a:latin typeface="Calibri"/>
                <a:ea typeface="宋体" pitchFamily="2" charset="-122"/>
              </a:rPr>
              <a:t>Media contributions vs their spend share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  <a:p>
            <a:pPr marL="457200" marR="0" lvl="0" indent="-457200" algn="just" defTabSz="457200" rtl="0" eaLnBrk="1" fontAlgn="auto" latinLnBrk="0" hangingPunct="1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alibri"/>
                <a:ea typeface="宋体" pitchFamily="2" charset="-122"/>
              </a:rPr>
              <a:t>Effectiveness</a:t>
            </a:r>
            <a:r>
              <a:rPr lang="en-US" altLang="zh-CN" sz="1600" dirty="0">
                <a:solidFill>
                  <a:schemeClr val="tx1"/>
                </a:solidFill>
                <a:latin typeface="Calibri"/>
                <a:ea typeface="宋体" pitchFamily="2" charset="-122"/>
              </a:rPr>
              <a:t> – </a:t>
            </a:r>
          </a:p>
          <a:p>
            <a:pPr lvl="1" algn="just">
              <a:buClr>
                <a:srgbClr val="000000"/>
              </a:buClr>
              <a:buFont typeface="Arial"/>
              <a:buChar char="•"/>
              <a:defRPr/>
            </a:pPr>
            <a:r>
              <a:rPr lang="en-US" altLang="zh-CN" sz="1400" dirty="0">
                <a:solidFill>
                  <a:schemeClr val="tx1"/>
                </a:solidFill>
                <a:latin typeface="Calibri"/>
                <a:ea typeface="宋体" pitchFamily="2" charset="-122"/>
              </a:rPr>
              <a:t>Check effectiveness vs Cost per point</a:t>
            </a:r>
          </a:p>
          <a:p>
            <a:pPr lvl="1" algn="just">
              <a:buClr>
                <a:srgbClr val="000000"/>
              </a:buClr>
              <a:buFont typeface="Arial"/>
              <a:buChar char="•"/>
              <a:defRPr/>
            </a:pPr>
            <a:r>
              <a:rPr lang="en-US" altLang="zh-CN" sz="1400" dirty="0">
                <a:solidFill>
                  <a:schemeClr val="tx1"/>
                </a:solidFill>
                <a:latin typeface="Calibri"/>
                <a:ea typeface="宋体" pitchFamily="2" charset="-122"/>
              </a:rPr>
              <a:t>Compare effectiveness within similar media tactics</a:t>
            </a:r>
          </a:p>
          <a:p>
            <a:pPr marL="457200" marR="0" lvl="0" indent="-457200" algn="just" defTabSz="457200" rtl="0" eaLnBrk="1" fontAlgn="auto" latinLnBrk="0" hangingPunct="1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alibri"/>
                <a:ea typeface="宋体" pitchFamily="2" charset="-122"/>
              </a:rPr>
              <a:t>Efficiency – </a:t>
            </a:r>
          </a:p>
          <a:p>
            <a:pPr lvl="1" algn="just">
              <a:buClr>
                <a:srgbClr val="000000"/>
              </a:buClr>
              <a:buFont typeface="Arial"/>
              <a:buChar char="•"/>
              <a:defRPr/>
            </a:pPr>
            <a:r>
              <a:rPr lang="en-US" altLang="zh-CN" sz="1400" dirty="0">
                <a:solidFill>
                  <a:schemeClr val="tx1"/>
                </a:solidFill>
                <a:latin typeface="Calibri"/>
                <a:ea typeface="宋体" pitchFamily="2" charset="-122"/>
              </a:rPr>
              <a:t>Compare against all marketing tactics</a:t>
            </a:r>
          </a:p>
          <a:p>
            <a:pPr lvl="1" algn="just">
              <a:buClr>
                <a:srgbClr val="000000"/>
              </a:buClr>
              <a:buFont typeface="Arial"/>
              <a:buChar char="•"/>
              <a:defRPr/>
            </a:pPr>
            <a:r>
              <a:rPr lang="en-US" altLang="zh-CN" sz="1400" dirty="0">
                <a:solidFill>
                  <a:schemeClr val="tx1"/>
                </a:solidFill>
                <a:latin typeface="Calibri"/>
                <a:ea typeface="宋体" pitchFamily="2" charset="-122"/>
              </a:rPr>
              <a:t>Compare against Cost per point</a:t>
            </a:r>
          </a:p>
          <a:p>
            <a:pPr marL="457200" marR="0" lvl="0" indent="-457200" algn="just" defTabSz="457200" rtl="0" eaLnBrk="1" fontAlgn="auto" latinLnBrk="0" hangingPunct="1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alibri"/>
                <a:ea typeface="宋体" pitchFamily="2" charset="-122"/>
              </a:rPr>
              <a:t>Due-to -</a:t>
            </a:r>
            <a:r>
              <a:rPr lang="en-US" altLang="zh-CN" sz="1600" dirty="0">
                <a:solidFill>
                  <a:schemeClr val="tx1"/>
                </a:solidFill>
                <a:latin typeface="Calibri"/>
                <a:ea typeface="宋体" pitchFamily="2" charset="-122"/>
              </a:rPr>
              <a:t>	</a:t>
            </a:r>
          </a:p>
          <a:p>
            <a:pPr lvl="1" algn="just">
              <a:buClr>
                <a:srgbClr val="000000"/>
              </a:buClr>
              <a:buFont typeface="Arial"/>
              <a:buChar char="•"/>
              <a:defRPr/>
            </a:pPr>
            <a:r>
              <a:rPr lang="en-US" altLang="zh-CN" sz="1400" dirty="0">
                <a:solidFill>
                  <a:schemeClr val="tx1"/>
                </a:solidFill>
                <a:latin typeface="Calibri"/>
                <a:ea typeface="宋体" pitchFamily="2" charset="-122"/>
              </a:rPr>
              <a:t>Due-to for each tactic vs the </a:t>
            </a:r>
            <a:r>
              <a:rPr lang="en-US" altLang="zh-CN" sz="1400" dirty="0" err="1">
                <a:solidFill>
                  <a:schemeClr val="tx1"/>
                </a:solidFill>
                <a:latin typeface="Calibri"/>
                <a:ea typeface="宋体" pitchFamily="2" charset="-122"/>
              </a:rPr>
              <a:t>Y.o.Y</a:t>
            </a:r>
            <a:r>
              <a:rPr lang="en-US" altLang="zh-CN" sz="1400" dirty="0">
                <a:solidFill>
                  <a:schemeClr val="tx1"/>
                </a:solidFill>
                <a:latin typeface="Calibri"/>
                <a:ea typeface="宋体" pitchFamily="2" charset="-122"/>
              </a:rPr>
              <a:t> change for the tactic</a:t>
            </a:r>
          </a:p>
          <a:p>
            <a:pPr lvl="1" algn="just">
              <a:buClr>
                <a:srgbClr val="000000"/>
              </a:buClr>
              <a:buFont typeface="Arial"/>
              <a:buChar char="•"/>
              <a:defRPr/>
            </a:pPr>
            <a:r>
              <a:rPr lang="en-US" altLang="zh-CN" sz="1400" dirty="0">
                <a:solidFill>
                  <a:schemeClr val="tx1"/>
                </a:solidFill>
                <a:latin typeface="Calibri"/>
                <a:ea typeface="宋体" pitchFamily="2" charset="-122"/>
              </a:rPr>
              <a:t>Due-to for others has to be low</a:t>
            </a:r>
          </a:p>
        </p:txBody>
      </p:sp>
    </p:spTree>
    <p:extLst>
      <p:ext uri="{BB962C8B-B14F-4D97-AF65-F5344CB8AC3E}">
        <p14:creationId xmlns:p14="http://schemas.microsoft.com/office/powerpoint/2010/main" val="92305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2C60D-B290-47BE-A8C9-A6B0A5FB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E56C0B-3DF3-4860-91AC-A5220C39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9618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ZyhTkUU.dUJvgHcmE2mu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ZyhTkUU.dUJvgHcmE2mug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225</Words>
  <Application>Microsoft Office PowerPoint</Application>
  <PresentationFormat>Widescreen</PresentationFormat>
  <Paragraphs>67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2_Office Theme</vt:lpstr>
      <vt:lpstr>PowerPoint Presentation</vt:lpstr>
      <vt:lpstr>Agenda</vt:lpstr>
      <vt:lpstr> </vt:lpstr>
      <vt:lpstr>How to validate your Model</vt:lpstr>
      <vt:lpstr> </vt:lpstr>
      <vt:lpstr>How to validate your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Scope</dc:title>
  <dc:creator>Jimit Shah</dc:creator>
  <cp:lastModifiedBy>Jimit Shah</cp:lastModifiedBy>
  <cp:revision>13</cp:revision>
  <dcterms:created xsi:type="dcterms:W3CDTF">2021-03-05T01:18:00Z</dcterms:created>
  <dcterms:modified xsi:type="dcterms:W3CDTF">2021-06-14T10:10:21Z</dcterms:modified>
</cp:coreProperties>
</file>