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theme/themeOverride1.xml" ContentType="application/vnd.openxmlformats-officedocument.themeOverr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303"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Lst>
  <p:sldSz cx="1206976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864" userDrawn="1">
          <p15:clr>
            <a:srgbClr val="A4A3A4"/>
          </p15:clr>
        </p15:guide>
        <p15:guide id="3" pos="153">
          <p15:clr>
            <a:srgbClr val="A4A3A4"/>
          </p15:clr>
        </p15:guide>
        <p15:guide id="4" pos="7401">
          <p15:clr>
            <a:srgbClr val="A4A3A4"/>
          </p15:clr>
        </p15:guide>
        <p15:guide id="5" orient="horz" pos="13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0000"/>
    <a:srgbClr val="B9CDE5"/>
    <a:srgbClr val="717171"/>
    <a:srgbClr val="F7FDFF"/>
    <a:srgbClr val="0086AE"/>
    <a:srgbClr val="F3FCFF"/>
    <a:srgbClr val="BDEFFF"/>
    <a:srgbClr val="BEDFFF"/>
    <a:srgbClr val="6E9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56" autoAdjust="0"/>
    <p:restoredTop sz="79374" autoAdjust="0"/>
  </p:normalViewPr>
  <p:slideViewPr>
    <p:cSldViewPr showGuides="1">
      <p:cViewPr varScale="1">
        <p:scale>
          <a:sx n="57" d="100"/>
          <a:sy n="57" d="100"/>
        </p:scale>
        <p:origin x="1626" y="78"/>
      </p:cViewPr>
      <p:guideLst>
        <p:guide orient="horz" pos="4080"/>
        <p:guide orient="horz" pos="864"/>
        <p:guide pos="153"/>
        <p:guide pos="7401"/>
        <p:guide orient="horz" pos="1386"/>
      </p:guideLst>
    </p:cSldViewPr>
  </p:slideViewPr>
  <p:notesTextViewPr>
    <p:cViewPr>
      <p:scale>
        <a:sx n="1" d="1"/>
        <a:sy n="1" d="1"/>
      </p:scale>
      <p:origin x="0" y="0"/>
    </p:cViewPr>
  </p:notesTextViewPr>
  <p:sorterViewPr>
    <p:cViewPr>
      <p:scale>
        <a:sx n="83" d="80"/>
        <a:sy n="83" d="80"/>
      </p:scale>
      <p:origin x="0" y="-1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2" Type="http://schemas.openxmlformats.org/officeDocument/2006/relationships/oleObject" Target="file:///\\galileo.localbayes.es\CCTeam\CSE\Italy\2015\MVA\Data%20files\PriceElasticities_Italy_2015.xlsx" TargetMode="External"/><Relationship Id="rId1" Type="http://schemas.openxmlformats.org/officeDocument/2006/relationships/themeOverride" Target="../theme/themeOverride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r>
              <a:rPr lang="en-US" b="1" dirty="0"/>
              <a:t>Turkey Impact on Case Sales if temperature is +1 Degree Warmer</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0853626740366067E-2"/>
          <c:y val="0.12105446814502933"/>
          <c:w val="0.89700509290643304"/>
          <c:h val="0.63294038355004545"/>
        </c:manualLayout>
      </c:layout>
      <c:lineChart>
        <c:grouping val="standard"/>
        <c:varyColors val="0"/>
        <c:ser>
          <c:idx val="1"/>
          <c:order val="0"/>
          <c:tx>
            <c:strRef>
              <c:f>Sheet1!$C$3</c:f>
              <c:strCache>
                <c:ptCount val="1"/>
                <c:pt idx="0">
                  <c:v>Fanta</c:v>
                </c:pt>
              </c:strCache>
            </c:strRef>
          </c:tx>
          <c:spPr>
            <a:ln w="28575" cap="rnd">
              <a:solidFill>
                <a:schemeClr val="accent6"/>
              </a:solidFill>
              <a:round/>
            </a:ln>
            <a:effectLst/>
          </c:spPr>
          <c:marker>
            <c:symbol val="none"/>
          </c:marker>
          <c:cat>
            <c:numRef>
              <c:f>Sheet1!$A$4:$A$15</c:f>
              <c:numCache>
                <c:formatCode>General</c:formatCode>
                <c:ptCount val="12"/>
                <c:pt idx="0">
                  <c:v>201501</c:v>
                </c:pt>
                <c:pt idx="1">
                  <c:v>201502</c:v>
                </c:pt>
                <c:pt idx="2">
                  <c:v>201503</c:v>
                </c:pt>
                <c:pt idx="3">
                  <c:v>201504</c:v>
                </c:pt>
                <c:pt idx="4">
                  <c:v>201505</c:v>
                </c:pt>
                <c:pt idx="5">
                  <c:v>201506</c:v>
                </c:pt>
                <c:pt idx="6">
                  <c:v>201507</c:v>
                </c:pt>
                <c:pt idx="7">
                  <c:v>201508</c:v>
                </c:pt>
                <c:pt idx="8">
                  <c:v>201509</c:v>
                </c:pt>
                <c:pt idx="9">
                  <c:v>201510</c:v>
                </c:pt>
                <c:pt idx="10">
                  <c:v>201511</c:v>
                </c:pt>
                <c:pt idx="11">
                  <c:v>201512</c:v>
                </c:pt>
              </c:numCache>
            </c:numRef>
          </c:cat>
          <c:val>
            <c:numRef>
              <c:f>Sheet1!$C$4:$C$15</c:f>
              <c:numCache>
                <c:formatCode>0.0%</c:formatCode>
                <c:ptCount val="12"/>
                <c:pt idx="0">
                  <c:v>1.4110812737505141E-2</c:v>
                </c:pt>
                <c:pt idx="1">
                  <c:v>1.430981658583419E-2</c:v>
                </c:pt>
                <c:pt idx="2">
                  <c:v>1.785577323165044E-2</c:v>
                </c:pt>
                <c:pt idx="3">
                  <c:v>2.2008393387564773E-2</c:v>
                </c:pt>
                <c:pt idx="4">
                  <c:v>2.6436869201164281E-2</c:v>
                </c:pt>
                <c:pt idx="5">
                  <c:v>3.0833966434729909E-2</c:v>
                </c:pt>
                <c:pt idx="6">
                  <c:v>3.3857930672775316E-2</c:v>
                </c:pt>
                <c:pt idx="7">
                  <c:v>3.4502933666818558E-2</c:v>
                </c:pt>
                <c:pt idx="8">
                  <c:v>3.1000126623836E-2</c:v>
                </c:pt>
                <c:pt idx="9">
                  <c:v>2.569626160192251E-2</c:v>
                </c:pt>
                <c:pt idx="10">
                  <c:v>2.0512646273838087E-2</c:v>
                </c:pt>
                <c:pt idx="11">
                  <c:v>1.6116850639159797E-2</c:v>
                </c:pt>
              </c:numCache>
            </c:numRef>
          </c:val>
          <c:smooth val="0"/>
          <c:extLst>
            <c:ext xmlns:c16="http://schemas.microsoft.com/office/drawing/2014/chart" uri="{C3380CC4-5D6E-409C-BE32-E72D297353CC}">
              <c16:uniqueId val="{00000000-EFB0-4B45-9A6D-BC2401205CB5}"/>
            </c:ext>
          </c:extLst>
        </c:ser>
        <c:ser>
          <c:idx val="0"/>
          <c:order val="1"/>
          <c:tx>
            <c:strRef>
              <c:f>Sheet1!$B$3</c:f>
              <c:strCache>
                <c:ptCount val="1"/>
                <c:pt idx="0">
                  <c:v>Coke</c:v>
                </c:pt>
              </c:strCache>
            </c:strRef>
          </c:tx>
          <c:spPr>
            <a:ln w="28575" cap="rnd">
              <a:solidFill>
                <a:srgbClr val="FF0000"/>
              </a:solidFill>
              <a:round/>
            </a:ln>
            <a:effectLst/>
          </c:spPr>
          <c:marker>
            <c:symbol val="none"/>
          </c:marker>
          <c:cat>
            <c:numRef>
              <c:f>Sheet1!$A$4:$A$15</c:f>
              <c:numCache>
                <c:formatCode>General</c:formatCode>
                <c:ptCount val="12"/>
                <c:pt idx="0">
                  <c:v>201501</c:v>
                </c:pt>
                <c:pt idx="1">
                  <c:v>201502</c:v>
                </c:pt>
                <c:pt idx="2">
                  <c:v>201503</c:v>
                </c:pt>
                <c:pt idx="3">
                  <c:v>201504</c:v>
                </c:pt>
                <c:pt idx="4">
                  <c:v>201505</c:v>
                </c:pt>
                <c:pt idx="5">
                  <c:v>201506</c:v>
                </c:pt>
                <c:pt idx="6">
                  <c:v>201507</c:v>
                </c:pt>
                <c:pt idx="7">
                  <c:v>201508</c:v>
                </c:pt>
                <c:pt idx="8">
                  <c:v>201509</c:v>
                </c:pt>
                <c:pt idx="9">
                  <c:v>201510</c:v>
                </c:pt>
                <c:pt idx="10">
                  <c:v>201511</c:v>
                </c:pt>
                <c:pt idx="11">
                  <c:v>201512</c:v>
                </c:pt>
              </c:numCache>
            </c:numRef>
          </c:cat>
          <c:val>
            <c:numRef>
              <c:f>Sheet1!$B$4:$B$15</c:f>
              <c:numCache>
                <c:formatCode>0.0%</c:formatCode>
                <c:ptCount val="12"/>
                <c:pt idx="0">
                  <c:v>3.9083725174677841E-3</c:v>
                </c:pt>
                <c:pt idx="1">
                  <c:v>4.123508329737291E-3</c:v>
                </c:pt>
                <c:pt idx="2">
                  <c:v>7.9575636065154498E-3</c:v>
                </c:pt>
                <c:pt idx="3">
                  <c:v>1.2449134862535294E-2</c:v>
                </c:pt>
                <c:pt idx="4">
                  <c:v>1.7240929091191459E-2</c:v>
                </c:pt>
                <c:pt idx="5">
                  <c:v>2.200065343876112E-2</c:v>
                </c:pt>
                <c:pt idx="6">
                  <c:v>2.5275088102235665E-2</c:v>
                </c:pt>
                <c:pt idx="7">
                  <c:v>2.597362988741625E-2</c:v>
                </c:pt>
                <c:pt idx="8">
                  <c:v>2.2180553496798261E-2</c:v>
                </c:pt>
                <c:pt idx="9">
                  <c:v>1.6439428266759037E-2</c:v>
                </c:pt>
                <c:pt idx="10">
                  <c:v>1.083110582605773E-2</c:v>
                </c:pt>
                <c:pt idx="11">
                  <c:v>6.0772047458821365E-3</c:v>
                </c:pt>
              </c:numCache>
            </c:numRef>
          </c:val>
          <c:smooth val="0"/>
          <c:extLst>
            <c:ext xmlns:c16="http://schemas.microsoft.com/office/drawing/2014/chart" uri="{C3380CC4-5D6E-409C-BE32-E72D297353CC}">
              <c16:uniqueId val="{00000001-EFB0-4B45-9A6D-BC2401205CB5}"/>
            </c:ext>
          </c:extLst>
        </c:ser>
        <c:dLbls>
          <c:showLegendKey val="0"/>
          <c:showVal val="0"/>
          <c:showCatName val="0"/>
          <c:showSerName val="0"/>
          <c:showPercent val="0"/>
          <c:showBubbleSize val="0"/>
        </c:dLbls>
        <c:smooth val="0"/>
        <c:axId val="210592992"/>
        <c:axId val="210594624"/>
      </c:lineChart>
      <c:catAx>
        <c:axId val="21059299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Year and Month (4-4-5)</a:t>
                </a:r>
              </a:p>
            </c:rich>
          </c:tx>
          <c:layout>
            <c:manualLayout>
              <c:xMode val="edge"/>
              <c:yMode val="edge"/>
              <c:x val="0.45678712346387162"/>
              <c:y val="0.8593772348917443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0594624"/>
        <c:crosses val="autoZero"/>
        <c:auto val="1"/>
        <c:lblAlgn val="ctr"/>
        <c:lblOffset val="100"/>
        <c:noMultiLvlLbl val="0"/>
      </c:catAx>
      <c:valAx>
        <c:axId val="21059462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 Change in Volume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0%"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0592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r>
              <a:rPr lang="en-US" b="1" dirty="0"/>
              <a:t>% Change to Case Sales if </a:t>
            </a:r>
            <a:r>
              <a:rPr lang="en-US" b="1" dirty="0" err="1"/>
              <a:t>precip</a:t>
            </a:r>
            <a:r>
              <a:rPr lang="en-US" b="1" dirty="0"/>
              <a:t> is +1 mm average per day</a:t>
            </a:r>
          </a:p>
        </c:rich>
      </c:tx>
      <c:layout>
        <c:manualLayout>
          <c:xMode val="edge"/>
          <c:yMode val="edge"/>
          <c:x val="0.28124724061810152"/>
          <c:y val="1.4925373134328358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2057161747911287E-2"/>
          <c:y val="0.16451796137423119"/>
          <c:w val="0.71649788809511383"/>
          <c:h val="0.75279410036432015"/>
        </c:manualLayout>
      </c:layout>
      <c:lineChart>
        <c:grouping val="standard"/>
        <c:varyColors val="0"/>
        <c:ser>
          <c:idx val="3"/>
          <c:order val="0"/>
          <c:tx>
            <c:strRef>
              <c:f>Sheet1!$D$3</c:f>
              <c:strCache>
                <c:ptCount val="1"/>
                <c:pt idx="0">
                  <c:v>France</c:v>
                </c:pt>
              </c:strCache>
            </c:strRef>
          </c:tx>
          <c:spPr>
            <a:ln w="28575" cap="rnd">
              <a:solidFill>
                <a:schemeClr val="accent1"/>
              </a:solidFill>
              <a:round/>
            </a:ln>
            <a:effectLst/>
          </c:spPr>
          <c:marker>
            <c:symbol val="none"/>
          </c:marker>
          <c:cat>
            <c:numRef>
              <c:f>Sheet1!$A$4:$A$15</c:f>
              <c:numCache>
                <c:formatCode>General</c:formatCode>
                <c:ptCount val="12"/>
                <c:pt idx="0">
                  <c:v>201501</c:v>
                </c:pt>
                <c:pt idx="1">
                  <c:v>201502</c:v>
                </c:pt>
                <c:pt idx="2">
                  <c:v>201503</c:v>
                </c:pt>
                <c:pt idx="3">
                  <c:v>201504</c:v>
                </c:pt>
                <c:pt idx="4">
                  <c:v>201505</c:v>
                </c:pt>
                <c:pt idx="5">
                  <c:v>201506</c:v>
                </c:pt>
                <c:pt idx="6">
                  <c:v>201507</c:v>
                </c:pt>
                <c:pt idx="7">
                  <c:v>201508</c:v>
                </c:pt>
                <c:pt idx="8">
                  <c:v>201509</c:v>
                </c:pt>
                <c:pt idx="9">
                  <c:v>201510</c:v>
                </c:pt>
                <c:pt idx="10">
                  <c:v>201511</c:v>
                </c:pt>
                <c:pt idx="11">
                  <c:v>201512</c:v>
                </c:pt>
              </c:numCache>
            </c:numRef>
          </c:cat>
          <c:val>
            <c:numRef>
              <c:f>Sheet1!$D$4:$D$15</c:f>
              <c:numCache>
                <c:formatCode>0.0%</c:formatCode>
                <c:ptCount val="12"/>
                <c:pt idx="0">
                  <c:v>-5.2333389577285949E-4</c:v>
                </c:pt>
                <c:pt idx="1">
                  <c:v>-4.4877565990342205E-4</c:v>
                </c:pt>
                <c:pt idx="2">
                  <c:v>-3.3099887483534207E-4</c:v>
                </c:pt>
                <c:pt idx="3">
                  <c:v>-5.7368898290732773E-4</c:v>
                </c:pt>
                <c:pt idx="4">
                  <c:v>-5.4970321527725297E-4</c:v>
                </c:pt>
                <c:pt idx="5">
                  <c:v>-4.148291245540392E-4</c:v>
                </c:pt>
                <c:pt idx="6">
                  <c:v>-5.4744037729559381E-4</c:v>
                </c:pt>
                <c:pt idx="7">
                  <c:v>-4.4719151389849277E-4</c:v>
                </c:pt>
                <c:pt idx="8">
                  <c:v>-4.6968615187270579E-4</c:v>
                </c:pt>
                <c:pt idx="9">
                  <c:v>-6.5129936155605694E-4</c:v>
                </c:pt>
                <c:pt idx="10">
                  <c:v>-5.705210843267583E-4</c:v>
                </c:pt>
                <c:pt idx="11">
                  <c:v>-4.1549404254970224E-4</c:v>
                </c:pt>
              </c:numCache>
            </c:numRef>
          </c:val>
          <c:smooth val="0"/>
          <c:extLst>
            <c:ext xmlns:c16="http://schemas.microsoft.com/office/drawing/2014/chart" uri="{C3380CC4-5D6E-409C-BE32-E72D297353CC}">
              <c16:uniqueId val="{00000000-D311-44B8-8910-8D67E3B3D3ED}"/>
            </c:ext>
          </c:extLst>
        </c:ser>
        <c:ser>
          <c:idx val="4"/>
          <c:order val="1"/>
          <c:tx>
            <c:strRef>
              <c:f>Sheet1!$E$3</c:f>
              <c:strCache>
                <c:ptCount val="1"/>
                <c:pt idx="0">
                  <c:v>Nigeria</c:v>
                </c:pt>
              </c:strCache>
            </c:strRef>
          </c:tx>
          <c:spPr>
            <a:ln w="28575" cap="rnd">
              <a:solidFill>
                <a:schemeClr val="accent2"/>
              </a:solidFill>
              <a:round/>
            </a:ln>
            <a:effectLst/>
          </c:spPr>
          <c:marker>
            <c:symbol val="none"/>
          </c:marker>
          <c:cat>
            <c:numRef>
              <c:f>Sheet1!$A$4:$A$15</c:f>
              <c:numCache>
                <c:formatCode>General</c:formatCode>
                <c:ptCount val="12"/>
                <c:pt idx="0">
                  <c:v>201501</c:v>
                </c:pt>
                <c:pt idx="1">
                  <c:v>201502</c:v>
                </c:pt>
                <c:pt idx="2">
                  <c:v>201503</c:v>
                </c:pt>
                <c:pt idx="3">
                  <c:v>201504</c:v>
                </c:pt>
                <c:pt idx="4">
                  <c:v>201505</c:v>
                </c:pt>
                <c:pt idx="5">
                  <c:v>201506</c:v>
                </c:pt>
                <c:pt idx="6">
                  <c:v>201507</c:v>
                </c:pt>
                <c:pt idx="7">
                  <c:v>201508</c:v>
                </c:pt>
                <c:pt idx="8">
                  <c:v>201509</c:v>
                </c:pt>
                <c:pt idx="9">
                  <c:v>201510</c:v>
                </c:pt>
                <c:pt idx="10">
                  <c:v>201511</c:v>
                </c:pt>
                <c:pt idx="11">
                  <c:v>201512</c:v>
                </c:pt>
              </c:numCache>
            </c:numRef>
          </c:cat>
          <c:val>
            <c:numRef>
              <c:f>Sheet1!$E$4:$E$15</c:f>
              <c:numCache>
                <c:formatCode>0.00%</c:formatCode>
                <c:ptCount val="12"/>
                <c:pt idx="0">
                  <c:v>-1.3223920882274864E-3</c:v>
                </c:pt>
                <c:pt idx="1">
                  <c:v>-1.3016733379541678E-3</c:v>
                </c:pt>
                <c:pt idx="2">
                  <c:v>-1.3323297008532853E-3</c:v>
                </c:pt>
                <c:pt idx="3">
                  <c:v>-1.1686569811371061E-3</c:v>
                </c:pt>
                <c:pt idx="4">
                  <c:v>-9.5011823152124641E-4</c:v>
                </c:pt>
                <c:pt idx="5">
                  <c:v>-7.3592434107416782E-4</c:v>
                </c:pt>
                <c:pt idx="6">
                  <c:v>-4.9837580213352162E-4</c:v>
                </c:pt>
                <c:pt idx="7">
                  <c:v>-5.0014445454193979E-4</c:v>
                </c:pt>
                <c:pt idx="8">
                  <c:v>-1.0270634658084976E-3</c:v>
                </c:pt>
                <c:pt idx="9">
                  <c:v>-1.2066103072997381E-3</c:v>
                </c:pt>
                <c:pt idx="10">
                  <c:v>-1.3670588002958617E-3</c:v>
                </c:pt>
                <c:pt idx="11">
                  <c:v>-1.4417342735553174E-3</c:v>
                </c:pt>
              </c:numCache>
            </c:numRef>
          </c:val>
          <c:smooth val="0"/>
          <c:extLst>
            <c:ext xmlns:c16="http://schemas.microsoft.com/office/drawing/2014/chart" uri="{C3380CC4-5D6E-409C-BE32-E72D297353CC}">
              <c16:uniqueId val="{00000001-D311-44B8-8910-8D67E3B3D3ED}"/>
            </c:ext>
          </c:extLst>
        </c:ser>
        <c:ser>
          <c:idx val="2"/>
          <c:order val="2"/>
          <c:tx>
            <c:strRef>
              <c:f>Sheet1!$C$3</c:f>
              <c:strCache>
                <c:ptCount val="1"/>
                <c:pt idx="0">
                  <c:v>China</c:v>
                </c:pt>
              </c:strCache>
            </c:strRef>
          </c:tx>
          <c:spPr>
            <a:ln w="28575" cap="rnd">
              <a:solidFill>
                <a:schemeClr val="accent4"/>
              </a:solidFill>
              <a:round/>
            </a:ln>
            <a:effectLst/>
          </c:spPr>
          <c:marker>
            <c:symbol val="none"/>
          </c:marker>
          <c:cat>
            <c:numRef>
              <c:f>Sheet1!$A$4:$A$15</c:f>
              <c:numCache>
                <c:formatCode>General</c:formatCode>
                <c:ptCount val="12"/>
                <c:pt idx="0">
                  <c:v>201501</c:v>
                </c:pt>
                <c:pt idx="1">
                  <c:v>201502</c:v>
                </c:pt>
                <c:pt idx="2">
                  <c:v>201503</c:v>
                </c:pt>
                <c:pt idx="3">
                  <c:v>201504</c:v>
                </c:pt>
                <c:pt idx="4">
                  <c:v>201505</c:v>
                </c:pt>
                <c:pt idx="5">
                  <c:v>201506</c:v>
                </c:pt>
                <c:pt idx="6">
                  <c:v>201507</c:v>
                </c:pt>
                <c:pt idx="7">
                  <c:v>201508</c:v>
                </c:pt>
                <c:pt idx="8">
                  <c:v>201509</c:v>
                </c:pt>
                <c:pt idx="9">
                  <c:v>201510</c:v>
                </c:pt>
                <c:pt idx="10">
                  <c:v>201511</c:v>
                </c:pt>
                <c:pt idx="11">
                  <c:v>201512</c:v>
                </c:pt>
              </c:numCache>
            </c:numRef>
          </c:cat>
          <c:val>
            <c:numRef>
              <c:f>Sheet1!$C$4:$C$15</c:f>
              <c:numCache>
                <c:formatCode>0.0%</c:formatCode>
                <c:ptCount val="12"/>
                <c:pt idx="0">
                  <c:v>-5.0641978588753522E-3</c:v>
                </c:pt>
                <c:pt idx="1">
                  <c:v>-5.0641978588753522E-3</c:v>
                </c:pt>
                <c:pt idx="2">
                  <c:v>-5.0641978588753522E-3</c:v>
                </c:pt>
                <c:pt idx="3">
                  <c:v>-5.0641978588753522E-3</c:v>
                </c:pt>
                <c:pt idx="4">
                  <c:v>-5.0641978588753522E-3</c:v>
                </c:pt>
                <c:pt idx="5">
                  <c:v>-5.0641978588753522E-3</c:v>
                </c:pt>
                <c:pt idx="6">
                  <c:v>-5.0641978588753522E-3</c:v>
                </c:pt>
                <c:pt idx="7">
                  <c:v>-5.0641978588753522E-3</c:v>
                </c:pt>
                <c:pt idx="8">
                  <c:v>-5.0641978588753522E-3</c:v>
                </c:pt>
                <c:pt idx="9">
                  <c:v>-5.0641978588753522E-3</c:v>
                </c:pt>
                <c:pt idx="10">
                  <c:v>-5.0641978588753522E-3</c:v>
                </c:pt>
                <c:pt idx="11">
                  <c:v>-5.0641978588753522E-3</c:v>
                </c:pt>
              </c:numCache>
            </c:numRef>
          </c:val>
          <c:smooth val="0"/>
          <c:extLst>
            <c:ext xmlns:c16="http://schemas.microsoft.com/office/drawing/2014/chart" uri="{C3380CC4-5D6E-409C-BE32-E72D297353CC}">
              <c16:uniqueId val="{00000002-D311-44B8-8910-8D67E3B3D3ED}"/>
            </c:ext>
          </c:extLst>
        </c:ser>
        <c:ser>
          <c:idx val="0"/>
          <c:order val="3"/>
          <c:tx>
            <c:strRef>
              <c:f>Sheet1!$B$3</c:f>
              <c:strCache>
                <c:ptCount val="1"/>
                <c:pt idx="0">
                  <c:v>Colombia</c:v>
                </c:pt>
              </c:strCache>
            </c:strRef>
          </c:tx>
          <c:spPr>
            <a:ln w="28575" cap="rnd">
              <a:solidFill>
                <a:schemeClr val="accent5"/>
              </a:solidFill>
              <a:round/>
            </a:ln>
            <a:effectLst/>
          </c:spPr>
          <c:marker>
            <c:symbol val="none"/>
          </c:marker>
          <c:cat>
            <c:numRef>
              <c:f>Sheet1!$A$4:$A$15</c:f>
              <c:numCache>
                <c:formatCode>General</c:formatCode>
                <c:ptCount val="12"/>
                <c:pt idx="0">
                  <c:v>201501</c:v>
                </c:pt>
                <c:pt idx="1">
                  <c:v>201502</c:v>
                </c:pt>
                <c:pt idx="2">
                  <c:v>201503</c:v>
                </c:pt>
                <c:pt idx="3">
                  <c:v>201504</c:v>
                </c:pt>
                <c:pt idx="4">
                  <c:v>201505</c:v>
                </c:pt>
                <c:pt idx="5">
                  <c:v>201506</c:v>
                </c:pt>
                <c:pt idx="6">
                  <c:v>201507</c:v>
                </c:pt>
                <c:pt idx="7">
                  <c:v>201508</c:v>
                </c:pt>
                <c:pt idx="8">
                  <c:v>201509</c:v>
                </c:pt>
                <c:pt idx="9">
                  <c:v>201510</c:v>
                </c:pt>
                <c:pt idx="10">
                  <c:v>201511</c:v>
                </c:pt>
                <c:pt idx="11">
                  <c:v>201512</c:v>
                </c:pt>
              </c:numCache>
            </c:numRef>
          </c:cat>
          <c:val>
            <c:numRef>
              <c:f>Sheet1!$B$4:$B$15</c:f>
              <c:numCache>
                <c:formatCode>0.0%</c:formatCode>
                <c:ptCount val="12"/>
                <c:pt idx="0">
                  <c:v>-6.3338238835461969E-3</c:v>
                </c:pt>
                <c:pt idx="1">
                  <c:v>-6.3338238835461969E-3</c:v>
                </c:pt>
                <c:pt idx="2">
                  <c:v>-6.3338238835461969E-3</c:v>
                </c:pt>
                <c:pt idx="3">
                  <c:v>-6.3338238835461969E-3</c:v>
                </c:pt>
                <c:pt idx="4">
                  <c:v>-6.3338238835461969E-3</c:v>
                </c:pt>
                <c:pt idx="5">
                  <c:v>-6.3338238835461969E-3</c:v>
                </c:pt>
                <c:pt idx="6">
                  <c:v>-6.3338238835461969E-3</c:v>
                </c:pt>
                <c:pt idx="7">
                  <c:v>-6.3338238835461969E-3</c:v>
                </c:pt>
                <c:pt idx="8">
                  <c:v>-6.3338238835461969E-3</c:v>
                </c:pt>
                <c:pt idx="9">
                  <c:v>-6.3338238835461969E-3</c:v>
                </c:pt>
                <c:pt idx="10">
                  <c:v>-6.3338238835461969E-3</c:v>
                </c:pt>
                <c:pt idx="11">
                  <c:v>-6.3338238835461969E-3</c:v>
                </c:pt>
              </c:numCache>
            </c:numRef>
          </c:val>
          <c:smooth val="0"/>
          <c:extLst>
            <c:ext xmlns:c16="http://schemas.microsoft.com/office/drawing/2014/chart" uri="{C3380CC4-5D6E-409C-BE32-E72D297353CC}">
              <c16:uniqueId val="{00000003-D311-44B8-8910-8D67E3B3D3ED}"/>
            </c:ext>
          </c:extLst>
        </c:ser>
        <c:ser>
          <c:idx val="5"/>
          <c:order val="4"/>
          <c:tx>
            <c:strRef>
              <c:f>Sheet1!$F$3</c:f>
              <c:strCache>
                <c:ptCount val="1"/>
                <c:pt idx="0">
                  <c:v>Italy</c:v>
                </c:pt>
              </c:strCache>
            </c:strRef>
          </c:tx>
          <c:spPr>
            <a:ln w="28575" cap="rnd">
              <a:solidFill>
                <a:schemeClr val="accent6"/>
              </a:solidFill>
              <a:round/>
            </a:ln>
            <a:effectLst/>
          </c:spPr>
          <c:marker>
            <c:symbol val="none"/>
          </c:marker>
          <c:cat>
            <c:numRef>
              <c:f>Sheet1!$A$4:$A$15</c:f>
              <c:numCache>
                <c:formatCode>General</c:formatCode>
                <c:ptCount val="12"/>
                <c:pt idx="0">
                  <c:v>201501</c:v>
                </c:pt>
                <c:pt idx="1">
                  <c:v>201502</c:v>
                </c:pt>
                <c:pt idx="2">
                  <c:v>201503</c:v>
                </c:pt>
                <c:pt idx="3">
                  <c:v>201504</c:v>
                </c:pt>
                <c:pt idx="4">
                  <c:v>201505</c:v>
                </c:pt>
                <c:pt idx="5">
                  <c:v>201506</c:v>
                </c:pt>
                <c:pt idx="6">
                  <c:v>201507</c:v>
                </c:pt>
                <c:pt idx="7">
                  <c:v>201508</c:v>
                </c:pt>
                <c:pt idx="8">
                  <c:v>201509</c:v>
                </c:pt>
                <c:pt idx="9">
                  <c:v>201510</c:v>
                </c:pt>
                <c:pt idx="10">
                  <c:v>201511</c:v>
                </c:pt>
                <c:pt idx="11">
                  <c:v>201512</c:v>
                </c:pt>
              </c:numCache>
            </c:numRef>
          </c:cat>
          <c:val>
            <c:numRef>
              <c:f>Sheet1!$F$4:$F$15</c:f>
              <c:numCache>
                <c:formatCode>0.0%</c:formatCode>
                <c:ptCount val="12"/>
                <c:pt idx="0">
                  <c:v>-8.4619476538390082E-3</c:v>
                </c:pt>
                <c:pt idx="1">
                  <c:v>-8.4619476538390082E-3</c:v>
                </c:pt>
                <c:pt idx="2">
                  <c:v>-8.4619476538390082E-3</c:v>
                </c:pt>
                <c:pt idx="3">
                  <c:v>-8.4619476538390082E-3</c:v>
                </c:pt>
                <c:pt idx="4">
                  <c:v>-2.5175986052800248E-2</c:v>
                </c:pt>
                <c:pt idx="5">
                  <c:v>-2.5175986052800248E-2</c:v>
                </c:pt>
                <c:pt idx="6">
                  <c:v>-2.5175986052800248E-2</c:v>
                </c:pt>
                <c:pt idx="7">
                  <c:v>-2.5175986052800248E-2</c:v>
                </c:pt>
                <c:pt idx="8">
                  <c:v>-2.5175986052800248E-2</c:v>
                </c:pt>
                <c:pt idx="9">
                  <c:v>-8.4619476538390082E-3</c:v>
                </c:pt>
                <c:pt idx="10">
                  <c:v>-8.4619476538390082E-3</c:v>
                </c:pt>
                <c:pt idx="11">
                  <c:v>-8.4619476538390082E-3</c:v>
                </c:pt>
              </c:numCache>
            </c:numRef>
          </c:val>
          <c:smooth val="0"/>
          <c:extLst>
            <c:ext xmlns:c16="http://schemas.microsoft.com/office/drawing/2014/chart" uri="{C3380CC4-5D6E-409C-BE32-E72D297353CC}">
              <c16:uniqueId val="{00000004-D311-44B8-8910-8D67E3B3D3ED}"/>
            </c:ext>
          </c:extLst>
        </c:ser>
        <c:dLbls>
          <c:showLegendKey val="0"/>
          <c:showVal val="0"/>
          <c:showCatName val="0"/>
          <c:showSerName val="0"/>
          <c:showPercent val="0"/>
          <c:showBubbleSize val="0"/>
        </c:dLbls>
        <c:smooth val="0"/>
        <c:axId val="2109653072"/>
        <c:axId val="2109648176"/>
      </c:lineChart>
      <c:catAx>
        <c:axId val="210965307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Year and Month (4-4-5)</a:t>
                </a:r>
              </a:p>
            </c:rich>
          </c:tx>
          <c:layout>
            <c:manualLayout>
              <c:xMode val="edge"/>
              <c:yMode val="edge"/>
              <c:x val="0.41132154838261109"/>
              <c:y val="0.8526354448231284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high"/>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09648176"/>
        <c:crosses val="autoZero"/>
        <c:auto val="1"/>
        <c:lblAlgn val="ctr"/>
        <c:lblOffset val="100"/>
        <c:noMultiLvlLbl val="0"/>
      </c:catAx>
      <c:valAx>
        <c:axId val="2109648176"/>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 Change in Volume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0%"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0965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225186277894718"/>
          <c:y val="0.11911570513160492"/>
          <c:w val="0.81614258254400163"/>
          <c:h val="0.50630339887373788"/>
        </c:manualLayout>
      </c:layout>
      <c:scatterChart>
        <c:scatterStyle val="lineMarker"/>
        <c:varyColors val="0"/>
        <c:ser>
          <c:idx val="0"/>
          <c:order val="0"/>
          <c:tx>
            <c:strRef>
              <c:f>Sheet1!$C$4</c:f>
              <c:strCache>
                <c:ptCount val="1"/>
                <c:pt idx="0">
                  <c:v>Thums Up</c:v>
                </c:pt>
              </c:strCache>
            </c:strRef>
          </c:tx>
          <c:spPr>
            <a:ln w="25400" cap="rnd">
              <a:solidFill>
                <a:srgbClr val="92D050"/>
              </a:solidFill>
              <a:round/>
            </a:ln>
            <a:effectLst/>
          </c:spPr>
          <c:marker>
            <c:symbol val="none"/>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Sheet1!$C$5:$C$28</c:f>
              <c:numCache>
                <c:formatCode>0.00%</c:formatCode>
                <c:ptCount val="24"/>
                <c:pt idx="0">
                  <c:v>0.44510885029042635</c:v>
                </c:pt>
                <c:pt idx="1">
                  <c:v>0.29788984310148048</c:v>
                </c:pt>
                <c:pt idx="2">
                  <c:v>0.24205143471337576</c:v>
                </c:pt>
                <c:pt idx="3">
                  <c:v>0.20279483620285288</c:v>
                </c:pt>
                <c:pt idx="4">
                  <c:v>0.17377935691242352</c:v>
                </c:pt>
                <c:pt idx="5">
                  <c:v>0.15152091659189715</c:v>
                </c:pt>
                <c:pt idx="6">
                  <c:v>0.13394718218806734</c:v>
                </c:pt>
                <c:pt idx="7">
                  <c:v>0.11974933123559373</c:v>
                </c:pt>
                <c:pt idx="8">
                  <c:v>0.10806088112401468</c:v>
                </c:pt>
                <c:pt idx="9">
                  <c:v>9.8285945989143197E-2</c:v>
                </c:pt>
                <c:pt idx="10">
                  <c:v>9.0001651393409654E-2</c:v>
                </c:pt>
                <c:pt idx="11">
                  <c:v>8.2899869627713896E-2</c:v>
                </c:pt>
                <c:pt idx="12">
                  <c:v>7.6750966395263465E-2</c:v>
                </c:pt>
                <c:pt idx="13">
                  <c:v>7.1380441203897638E-2</c:v>
                </c:pt>
                <c:pt idx="14">
                  <c:v>6.6653417391222547E-2</c:v>
                </c:pt>
                <c:pt idx="15">
                  <c:v>6.2464072232595091E-2</c:v>
                </c:pt>
                <c:pt idx="16">
                  <c:v>5.8728267183339122E-2</c:v>
                </c:pt>
                <c:pt idx="17">
                  <c:v>5.5378304463973738E-2</c:v>
                </c:pt>
              </c:numCache>
            </c:numRef>
          </c:yVal>
          <c:smooth val="0"/>
          <c:extLst>
            <c:ext xmlns:c16="http://schemas.microsoft.com/office/drawing/2014/chart" uri="{C3380CC4-5D6E-409C-BE32-E72D297353CC}">
              <c16:uniqueId val="{00000000-6430-4E3B-B9E0-E2280E750300}"/>
            </c:ext>
          </c:extLst>
        </c:ser>
        <c:ser>
          <c:idx val="1"/>
          <c:order val="1"/>
          <c:tx>
            <c:strRef>
              <c:f>Sheet1!$D$4</c:f>
              <c:strCache>
                <c:ptCount val="1"/>
                <c:pt idx="0">
                  <c:v>TU 2015</c:v>
                </c:pt>
              </c:strCache>
            </c:strRef>
          </c:tx>
          <c:spPr>
            <a:ln w="25400" cap="rnd">
              <a:noFill/>
              <a:round/>
            </a:ln>
            <a:effectLst/>
          </c:spPr>
          <c:marker>
            <c:symbol val="circle"/>
            <c:size val="7"/>
            <c:spPr>
              <a:solidFill>
                <a:srgbClr val="92D050"/>
              </a:solidFill>
              <a:ln w="9525">
                <a:solidFill>
                  <a:srgbClr val="92D050"/>
                </a:solidFill>
              </a:ln>
              <a:effectLst/>
            </c:spPr>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Sheet1!$D$5:$D$28</c:f>
              <c:numCache>
                <c:formatCode>General</c:formatCode>
                <c:ptCount val="24"/>
                <c:pt idx="18" formatCode="0.00%">
                  <c:v>7.8554483418726395E-2</c:v>
                </c:pt>
              </c:numCache>
            </c:numRef>
          </c:yVal>
          <c:smooth val="0"/>
          <c:extLst>
            <c:ext xmlns:c16="http://schemas.microsoft.com/office/drawing/2014/chart" uri="{C3380CC4-5D6E-409C-BE32-E72D297353CC}">
              <c16:uniqueId val="{00000003-6430-4E3B-B9E0-E2280E750300}"/>
            </c:ext>
          </c:extLst>
        </c:ser>
        <c:ser>
          <c:idx val="2"/>
          <c:order val="2"/>
          <c:tx>
            <c:strRef>
              <c:f>Sheet1!$E$4</c:f>
              <c:strCache>
                <c:ptCount val="1"/>
                <c:pt idx="0">
                  <c:v>Coke</c:v>
                </c:pt>
              </c:strCache>
            </c:strRef>
          </c:tx>
          <c:spPr>
            <a:ln w="25400" cap="rnd">
              <a:solidFill>
                <a:srgbClr val="FF0000"/>
              </a:solidFill>
              <a:round/>
            </a:ln>
            <a:effectLst/>
          </c:spPr>
          <c:marker>
            <c:symbol val="none"/>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Sheet1!$E$5:$E$28</c:f>
              <c:numCache>
                <c:formatCode>0.00%</c:formatCode>
                <c:ptCount val="24"/>
                <c:pt idx="0">
                  <c:v>0.36373716103937204</c:v>
                </c:pt>
                <c:pt idx="1">
                  <c:v>0.24569898292619707</c:v>
                </c:pt>
                <c:pt idx="2">
                  <c:v>0.20038650835175398</c:v>
                </c:pt>
                <c:pt idx="3">
                  <c:v>0.16833835185485224</c:v>
                </c:pt>
                <c:pt idx="4">
                  <c:v>0.14454504162278425</c:v>
                </c:pt>
                <c:pt idx="5">
                  <c:v>0.1262299065056427</c:v>
                </c:pt>
                <c:pt idx="6">
                  <c:v>0.11173016666337365</c:v>
                </c:pt>
                <c:pt idx="7">
                  <c:v>9.9989966105932471E-2</c:v>
                </c:pt>
                <c:pt idx="8">
                  <c:v>9.0307200191723558E-2</c:v>
                </c:pt>
                <c:pt idx="9">
                  <c:v>8.2197251634912982E-2</c:v>
                </c:pt>
                <c:pt idx="10">
                  <c:v>7.5315142821044789E-2</c:v>
                </c:pt>
                <c:pt idx="11">
                  <c:v>6.9408841031249446E-2</c:v>
                </c:pt>
                <c:pt idx="12">
                  <c:v>6.4290088958539382E-2</c:v>
                </c:pt>
                <c:pt idx="13">
                  <c:v>5.9815544939129106E-2</c:v>
                </c:pt>
                <c:pt idx="14">
                  <c:v>5.5874223089056541E-2</c:v>
                </c:pt>
                <c:pt idx="15">
                  <c:v>5.2378911222191071E-2</c:v>
                </c:pt>
                <c:pt idx="16">
                  <c:v>4.9260173021264508E-2</c:v>
                </c:pt>
                <c:pt idx="17">
                  <c:v>4.6462071775489333E-2</c:v>
                </c:pt>
                <c:pt idx="18">
                  <c:v>6.579193105487624E-2</c:v>
                </c:pt>
                <c:pt idx="19">
                  <c:v>0.10541509383570369</c:v>
                </c:pt>
                <c:pt idx="20">
                  <c:v>6.7781427757711121E-2</c:v>
                </c:pt>
                <c:pt idx="21">
                  <c:v>9.5563152252754469E-2</c:v>
                </c:pt>
                <c:pt idx="22">
                  <c:v>0.10955469653071792</c:v>
                </c:pt>
                <c:pt idx="23">
                  <c:v>0.102015049703859</c:v>
                </c:pt>
              </c:numCache>
            </c:numRef>
          </c:yVal>
          <c:smooth val="0"/>
          <c:extLst>
            <c:ext xmlns:c16="http://schemas.microsoft.com/office/drawing/2014/chart" uri="{C3380CC4-5D6E-409C-BE32-E72D297353CC}">
              <c16:uniqueId val="{00000004-6430-4E3B-B9E0-E2280E750300}"/>
            </c:ext>
          </c:extLst>
        </c:ser>
        <c:ser>
          <c:idx val="3"/>
          <c:order val="3"/>
          <c:tx>
            <c:strRef>
              <c:f>Sheet1!$F$4</c:f>
              <c:strCache>
                <c:ptCount val="1"/>
                <c:pt idx="0">
                  <c:v>Coke2015</c:v>
                </c:pt>
              </c:strCache>
            </c:strRef>
          </c:tx>
          <c:spPr>
            <a:ln w="25400" cap="rnd">
              <a:noFill/>
              <a:round/>
            </a:ln>
            <a:effectLst/>
          </c:spPr>
          <c:marker>
            <c:symbol val="circle"/>
            <c:size val="7"/>
            <c:spPr>
              <a:solidFill>
                <a:srgbClr val="FF0000"/>
              </a:solidFill>
              <a:ln w="9525">
                <a:solidFill>
                  <a:srgbClr val="FF0000"/>
                </a:solidFill>
              </a:ln>
              <a:effectLst/>
            </c:spPr>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Sheet1!$F$5:$F$28</c:f>
              <c:numCache>
                <c:formatCode>General</c:formatCode>
                <c:ptCount val="24"/>
                <c:pt idx="19" formatCode="0.00%">
                  <c:v>0.10541509383570369</c:v>
                </c:pt>
              </c:numCache>
            </c:numRef>
          </c:yVal>
          <c:smooth val="0"/>
          <c:extLst>
            <c:ext xmlns:c16="http://schemas.microsoft.com/office/drawing/2014/chart" uri="{C3380CC4-5D6E-409C-BE32-E72D297353CC}">
              <c16:uniqueId val="{00000008-6430-4E3B-B9E0-E2280E750300}"/>
            </c:ext>
          </c:extLst>
        </c:ser>
        <c:ser>
          <c:idx val="4"/>
          <c:order val="4"/>
          <c:tx>
            <c:strRef>
              <c:f>Sheet1!$G$4</c:f>
              <c:strCache>
                <c:ptCount val="1"/>
                <c:pt idx="0">
                  <c:v>Sprite</c:v>
                </c:pt>
              </c:strCache>
            </c:strRef>
          </c:tx>
          <c:spPr>
            <a:ln w="25400" cap="rnd">
              <a:solidFill>
                <a:srgbClr val="00B050"/>
              </a:solidFill>
              <a:round/>
            </a:ln>
            <a:effectLst/>
          </c:spPr>
          <c:marker>
            <c:symbol val="none"/>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Sheet1!$G$5:$G$28</c:f>
              <c:numCache>
                <c:formatCode>0.00%</c:formatCode>
                <c:ptCount val="24"/>
                <c:pt idx="0">
                  <c:v>0.42757463325672251</c:v>
                </c:pt>
                <c:pt idx="1">
                  <c:v>0.28671767509002777</c:v>
                </c:pt>
                <c:pt idx="2">
                  <c:v>0.23315663629467376</c:v>
                </c:pt>
                <c:pt idx="3">
                  <c:v>0.19545349454795646</c:v>
                </c:pt>
                <c:pt idx="4">
                  <c:v>0.16756004770228361</c:v>
                </c:pt>
                <c:pt idx="5">
                  <c:v>0.14614687145642935</c:v>
                </c:pt>
                <c:pt idx="6">
                  <c:v>0.1292308143658949</c:v>
                </c:pt>
                <c:pt idx="7">
                  <c:v>0.11555795865954344</c:v>
                </c:pt>
                <c:pt idx="8">
                  <c:v>0.10429740176197111</c:v>
                </c:pt>
                <c:pt idx="9">
                  <c:v>9.4877286652270687E-2</c:v>
                </c:pt>
                <c:pt idx="10">
                  <c:v>8.6891527738326424E-2</c:v>
                </c:pt>
                <c:pt idx="11">
                  <c:v>8.0044066582839912E-2</c:v>
                </c:pt>
                <c:pt idx="12">
                  <c:v>7.4114158152501997E-2</c:v>
                </c:pt>
                <c:pt idx="13">
                  <c:v>6.8933987173683153E-2</c:v>
                </c:pt>
                <c:pt idx="14">
                  <c:v>6.4373796835334174E-2</c:v>
                </c:pt>
                <c:pt idx="15">
                  <c:v>6.0331748541744279E-2</c:v>
                </c:pt>
                <c:pt idx="16">
                  <c:v>5.6726848248667361E-2</c:v>
                </c:pt>
                <c:pt idx="17">
                  <c:v>5.3493911506199421E-2</c:v>
                </c:pt>
                <c:pt idx="18">
                  <c:v>7.5853558524736409E-2</c:v>
                </c:pt>
                <c:pt idx="19">
                  <c:v>0.12187350258561302</c:v>
                </c:pt>
                <c:pt idx="20">
                  <c:v>7.8158306229301644E-2</c:v>
                </c:pt>
                <c:pt idx="21">
                  <c:v>0.11040798110846217</c:v>
                </c:pt>
                <c:pt idx="22">
                  <c:v>0.12669560721751827</c:v>
                </c:pt>
                <c:pt idx="23">
                  <c:v>0.11791487943533774</c:v>
                </c:pt>
              </c:numCache>
            </c:numRef>
          </c:yVal>
          <c:smooth val="0"/>
          <c:extLst>
            <c:ext xmlns:c16="http://schemas.microsoft.com/office/drawing/2014/chart" uri="{C3380CC4-5D6E-409C-BE32-E72D297353CC}">
              <c16:uniqueId val="{00000009-6430-4E3B-B9E0-E2280E750300}"/>
            </c:ext>
          </c:extLst>
        </c:ser>
        <c:ser>
          <c:idx val="5"/>
          <c:order val="5"/>
          <c:tx>
            <c:strRef>
              <c:f>Sheet1!$H$4</c:f>
              <c:strCache>
                <c:ptCount val="1"/>
                <c:pt idx="0">
                  <c:v>Sprite2015</c:v>
                </c:pt>
              </c:strCache>
            </c:strRef>
          </c:tx>
          <c:spPr>
            <a:ln w="25400" cap="rnd">
              <a:noFill/>
              <a:round/>
            </a:ln>
            <a:effectLst/>
          </c:spPr>
          <c:marker>
            <c:symbol val="circle"/>
            <c:size val="7"/>
            <c:spPr>
              <a:solidFill>
                <a:srgbClr val="009639"/>
              </a:solidFill>
              <a:ln w="9525">
                <a:solidFill>
                  <a:srgbClr val="009639"/>
                </a:solidFill>
              </a:ln>
              <a:effectLst/>
            </c:spPr>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Sheet1!$H$5:$H$28</c:f>
              <c:numCache>
                <c:formatCode>General</c:formatCode>
                <c:ptCount val="24"/>
                <c:pt idx="20" formatCode="0.00%">
                  <c:v>7.8158306229301644E-2</c:v>
                </c:pt>
              </c:numCache>
            </c:numRef>
          </c:yVal>
          <c:smooth val="0"/>
          <c:extLst>
            <c:ext xmlns:c16="http://schemas.microsoft.com/office/drawing/2014/chart" uri="{C3380CC4-5D6E-409C-BE32-E72D297353CC}">
              <c16:uniqueId val="{0000000D-6430-4E3B-B9E0-E2280E750300}"/>
            </c:ext>
          </c:extLst>
        </c:ser>
        <c:ser>
          <c:idx val="6"/>
          <c:order val="6"/>
          <c:tx>
            <c:strRef>
              <c:f>Sheet1!$I$4</c:f>
              <c:strCache>
                <c:ptCount val="1"/>
                <c:pt idx="0">
                  <c:v>Fanta</c:v>
                </c:pt>
              </c:strCache>
            </c:strRef>
          </c:tx>
          <c:spPr>
            <a:ln w="28575" cap="rnd">
              <a:solidFill>
                <a:schemeClr val="accent6"/>
              </a:solidFill>
              <a:round/>
            </a:ln>
            <a:effectLst/>
          </c:spPr>
          <c:marker>
            <c:symbol val="none"/>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Sheet1!$I$5:$I$28</c:f>
              <c:numCache>
                <c:formatCode>0.00%</c:formatCode>
                <c:ptCount val="24"/>
                <c:pt idx="0">
                  <c:v>0.39831604671353715</c:v>
                </c:pt>
                <c:pt idx="1">
                  <c:v>0.2679855202870931</c:v>
                </c:pt>
                <c:pt idx="2">
                  <c:v>0.21821358441350225</c:v>
                </c:pt>
                <c:pt idx="3">
                  <c:v>0.18310250853060861</c:v>
                </c:pt>
                <c:pt idx="4">
                  <c:v>0.15708533596473018</c:v>
                </c:pt>
                <c:pt idx="5">
                  <c:v>0.13708802931254227</c:v>
                </c:pt>
                <c:pt idx="6">
                  <c:v>0.12127513172431992</c:v>
                </c:pt>
                <c:pt idx="7">
                  <c:v>0.10848386934427801</c:v>
                </c:pt>
                <c:pt idx="8">
                  <c:v>9.7942520601271621E-2</c:v>
                </c:pt>
                <c:pt idx="9">
                  <c:v>8.9119262991541603E-2</c:v>
                </c:pt>
                <c:pt idx="10">
                  <c:v>8.1636022930650309E-2</c:v>
                </c:pt>
                <c:pt idx="11">
                  <c:v>7.5216904395740691E-2</c:v>
                </c:pt>
                <c:pt idx="12">
                  <c:v>6.9656028456179131E-2</c:v>
                </c:pt>
                <c:pt idx="13">
                  <c:v>6.4796770622202349E-2</c:v>
                </c:pt>
                <c:pt idx="14">
                  <c:v>6.0517951741132947E-2</c:v>
                </c:pt>
                <c:pt idx="15">
                  <c:v>5.6724413142081875E-2</c:v>
                </c:pt>
                <c:pt idx="16">
                  <c:v>5.3340436514465184E-2</c:v>
                </c:pt>
                <c:pt idx="17">
                  <c:v>5.0305056749978316E-2</c:v>
                </c:pt>
                <c:pt idx="18">
                  <c:v>7.1287366415086373E-2</c:v>
                </c:pt>
                <c:pt idx="19">
                  <c:v>0.11439332865726648</c:v>
                </c:pt>
                <c:pt idx="20">
                  <c:v>7.3448692516464353E-2</c:v>
                </c:pt>
                <c:pt idx="21">
                  <c:v>0.10366359109846002</c:v>
                </c:pt>
                <c:pt idx="22">
                  <c:v>0.11890407235768108</c:v>
                </c:pt>
                <c:pt idx="23">
                  <c:v>0.11068946897151566</c:v>
                </c:pt>
              </c:numCache>
            </c:numRef>
          </c:yVal>
          <c:smooth val="0"/>
          <c:extLst>
            <c:ext xmlns:c16="http://schemas.microsoft.com/office/drawing/2014/chart" uri="{C3380CC4-5D6E-409C-BE32-E72D297353CC}">
              <c16:uniqueId val="{0000000E-6430-4E3B-B9E0-E2280E750300}"/>
            </c:ext>
          </c:extLst>
        </c:ser>
        <c:ser>
          <c:idx val="7"/>
          <c:order val="7"/>
          <c:tx>
            <c:strRef>
              <c:f>Sheet1!$J$4</c:f>
              <c:strCache>
                <c:ptCount val="1"/>
                <c:pt idx="0">
                  <c:v>Fanta2015</c:v>
                </c:pt>
              </c:strCache>
            </c:strRef>
          </c:tx>
          <c:spPr>
            <a:ln w="28575" cap="rnd">
              <a:noFill/>
              <a:round/>
            </a:ln>
            <a:effectLst/>
          </c:spPr>
          <c:marker>
            <c:symbol val="circle"/>
            <c:size val="7"/>
            <c:spPr>
              <a:solidFill>
                <a:schemeClr val="accent6"/>
              </a:solidFill>
              <a:ln w="9525">
                <a:solidFill>
                  <a:schemeClr val="accent6"/>
                </a:solidFill>
              </a:ln>
              <a:effectLst/>
            </c:spPr>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Sheet1!$J$5:$J$28</c:f>
              <c:numCache>
                <c:formatCode>General</c:formatCode>
                <c:ptCount val="24"/>
                <c:pt idx="21" formatCode="0.00%">
                  <c:v>0.10366359109846002</c:v>
                </c:pt>
              </c:numCache>
            </c:numRef>
          </c:yVal>
          <c:smooth val="0"/>
          <c:extLst>
            <c:ext xmlns:c16="http://schemas.microsoft.com/office/drawing/2014/chart" uri="{C3380CC4-5D6E-409C-BE32-E72D297353CC}">
              <c16:uniqueId val="{00000011-6430-4E3B-B9E0-E2280E750300}"/>
            </c:ext>
          </c:extLst>
        </c:ser>
        <c:ser>
          <c:idx val="8"/>
          <c:order val="8"/>
          <c:tx>
            <c:strRef>
              <c:f>Sheet1!$K$4</c:f>
              <c:strCache>
                <c:ptCount val="1"/>
                <c:pt idx="0">
                  <c:v>Limca</c:v>
                </c:pt>
              </c:strCache>
            </c:strRef>
          </c:tx>
          <c:spPr>
            <a:ln w="28575" cap="rnd">
              <a:solidFill>
                <a:srgbClr val="FFC000"/>
              </a:solidFill>
              <a:round/>
            </a:ln>
            <a:effectLst/>
          </c:spPr>
          <c:marker>
            <c:symbol val="none"/>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Sheet1!$K$5:$K$28</c:f>
              <c:numCache>
                <c:formatCode>0.00%</c:formatCode>
                <c:ptCount val="24"/>
                <c:pt idx="0">
                  <c:v>0.54414277639820963</c:v>
                </c:pt>
                <c:pt idx="1">
                  <c:v>0.36026661002691429</c:v>
                </c:pt>
                <c:pt idx="2">
                  <c:v>0.2914795295553827</c:v>
                </c:pt>
                <c:pt idx="3">
                  <c:v>0.24345031945258433</c:v>
                </c:pt>
                <c:pt idx="4">
                  <c:v>0.20813124713059916</c:v>
                </c:pt>
                <c:pt idx="5">
                  <c:v>0.18114331692803987</c:v>
                </c:pt>
                <c:pt idx="6">
                  <c:v>0.15990166287472962</c:v>
                </c:pt>
                <c:pt idx="7">
                  <c:v>0.14278368110040351</c:v>
                </c:pt>
                <c:pt idx="8">
                  <c:v>0.12872049414054465</c:v>
                </c:pt>
                <c:pt idx="9">
                  <c:v>0.11698006769478275</c:v>
                </c:pt>
                <c:pt idx="10">
                  <c:v>0.10704472199964643</c:v>
                </c:pt>
                <c:pt idx="11">
                  <c:v>9.8538374230818349E-2</c:v>
                </c:pt>
                <c:pt idx="12">
                  <c:v>9.1181467543085093E-2</c:v>
                </c:pt>
                <c:pt idx="13">
                  <c:v>8.4762041319089709E-2</c:v>
                </c:pt>
                <c:pt idx="14">
                  <c:v>7.9116587367157765E-2</c:v>
                </c:pt>
                <c:pt idx="15">
                  <c:v>7.4117042298116553E-2</c:v>
                </c:pt>
                <c:pt idx="16">
                  <c:v>6.9661741967527835E-2</c:v>
                </c:pt>
                <c:pt idx="17">
                  <c:v>6.566900090975647E-2</c:v>
                </c:pt>
                <c:pt idx="18">
                  <c:v>9.3338518672461568E-2</c:v>
                </c:pt>
                <c:pt idx="19">
                  <c:v>0.15068482696474672</c:v>
                </c:pt>
                <c:pt idx="20">
                  <c:v>9.6197848306122324E-2</c:v>
                </c:pt>
                <c:pt idx="21">
                  <c:v>0.13634802678405888</c:v>
                </c:pt>
                <c:pt idx="22">
                  <c:v>0.15672419496261569</c:v>
                </c:pt>
                <c:pt idx="23">
                  <c:v>0.14573118787796435</c:v>
                </c:pt>
              </c:numCache>
            </c:numRef>
          </c:yVal>
          <c:smooth val="0"/>
          <c:extLst>
            <c:ext xmlns:c16="http://schemas.microsoft.com/office/drawing/2014/chart" uri="{C3380CC4-5D6E-409C-BE32-E72D297353CC}">
              <c16:uniqueId val="{00000012-6430-4E3B-B9E0-E2280E750300}"/>
            </c:ext>
          </c:extLst>
        </c:ser>
        <c:ser>
          <c:idx val="9"/>
          <c:order val="9"/>
          <c:tx>
            <c:strRef>
              <c:f>Sheet1!$L$4</c:f>
              <c:strCache>
                <c:ptCount val="1"/>
                <c:pt idx="0">
                  <c:v>Limca2015</c:v>
                </c:pt>
              </c:strCache>
            </c:strRef>
          </c:tx>
          <c:spPr>
            <a:ln w="28575" cap="rnd">
              <a:noFill/>
              <a:round/>
            </a:ln>
            <a:effectLst/>
          </c:spPr>
          <c:marker>
            <c:symbol val="circle"/>
            <c:size val="7"/>
            <c:spPr>
              <a:solidFill>
                <a:srgbClr val="FFC000"/>
              </a:solidFill>
              <a:ln w="9525">
                <a:solidFill>
                  <a:srgbClr val="FFC000"/>
                </a:solidFill>
              </a:ln>
              <a:effectLst/>
            </c:spPr>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Sheet1!$L$5:$L$28</c:f>
              <c:numCache>
                <c:formatCode>General</c:formatCode>
                <c:ptCount val="24"/>
                <c:pt idx="22" formatCode="0.00%">
                  <c:v>0.15672419496261569</c:v>
                </c:pt>
              </c:numCache>
            </c:numRef>
          </c:yVal>
          <c:smooth val="0"/>
          <c:extLst>
            <c:ext xmlns:c16="http://schemas.microsoft.com/office/drawing/2014/chart" uri="{C3380CC4-5D6E-409C-BE32-E72D297353CC}">
              <c16:uniqueId val="{00000015-6430-4E3B-B9E0-E2280E750300}"/>
            </c:ext>
          </c:extLst>
        </c:ser>
        <c:ser>
          <c:idx val="10"/>
          <c:order val="10"/>
          <c:tx>
            <c:strRef>
              <c:f>Sheet1!$M$4</c:f>
              <c:strCache>
                <c:ptCount val="1"/>
                <c:pt idx="0">
                  <c:v>Maaza</c:v>
                </c:pt>
              </c:strCache>
            </c:strRef>
          </c:tx>
          <c:spPr>
            <a:ln w="28575" cap="rnd">
              <a:solidFill>
                <a:srgbClr val="FFFF00"/>
              </a:solidFill>
              <a:round/>
            </a:ln>
            <a:effectLst/>
          </c:spPr>
          <c:marker>
            <c:symbol val="none"/>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Sheet1!$M$5:$M$28</c:f>
              <c:numCache>
                <c:formatCode>0.00%</c:formatCode>
                <c:ptCount val="24"/>
                <c:pt idx="0">
                  <c:v>0.35431168035259697</c:v>
                </c:pt>
                <c:pt idx="1">
                  <c:v>0.23959565691833085</c:v>
                </c:pt>
                <c:pt idx="2">
                  <c:v>0.19549508769019841</c:v>
                </c:pt>
                <c:pt idx="3">
                  <c:v>0.16428167697740115</c:v>
                </c:pt>
                <c:pt idx="4">
                  <c:v>0.14109574579728057</c:v>
                </c:pt>
                <c:pt idx="5">
                  <c:v>0.12324081676528076</c:v>
                </c:pt>
                <c:pt idx="6">
                  <c:v>0.10910081371558222</c:v>
                </c:pt>
                <c:pt idx="7">
                  <c:v>9.7648867550980567E-2</c:v>
                </c:pt>
                <c:pt idx="8">
                  <c:v>8.8201785176621472E-2</c:v>
                </c:pt>
                <c:pt idx="9">
                  <c:v>8.0287794157180015E-2</c:v>
                </c:pt>
                <c:pt idx="10">
                  <c:v>7.3570935405158133E-2</c:v>
                </c:pt>
                <c:pt idx="11">
                  <c:v>6.7805686906677876E-2</c:v>
                </c:pt>
                <c:pt idx="12">
                  <c:v>6.2808604306890059E-2</c:v>
                </c:pt>
                <c:pt idx="13">
                  <c:v>5.8439977287532363E-2</c:v>
                </c:pt>
                <c:pt idx="14">
                  <c:v>5.4591609004641661E-2</c:v>
                </c:pt>
                <c:pt idx="15">
                  <c:v>5.1178463180801659E-2</c:v>
                </c:pt>
                <c:pt idx="16">
                  <c:v>4.8132824786936146E-2</c:v>
                </c:pt>
                <c:pt idx="17">
                  <c:v>4.5400135740720104E-2</c:v>
                </c:pt>
                <c:pt idx="18">
                  <c:v>6.4274804154941245E-2</c:v>
                </c:pt>
                <c:pt idx="19">
                  <c:v>0.10294113123750592</c:v>
                </c:pt>
                <c:pt idx="20">
                  <c:v>6.6217014308970867E-2</c:v>
                </c:pt>
                <c:pt idx="21">
                  <c:v>9.3330036315879772E-2</c:v>
                </c:pt>
                <c:pt idx="22">
                  <c:v>0.10697896232025261</c:v>
                </c:pt>
                <c:pt idx="23">
                  <c:v>9.9624423958648345E-2</c:v>
                </c:pt>
              </c:numCache>
            </c:numRef>
          </c:yVal>
          <c:smooth val="0"/>
          <c:extLst>
            <c:ext xmlns:c16="http://schemas.microsoft.com/office/drawing/2014/chart" uri="{C3380CC4-5D6E-409C-BE32-E72D297353CC}">
              <c16:uniqueId val="{00000016-6430-4E3B-B9E0-E2280E750300}"/>
            </c:ext>
          </c:extLst>
        </c:ser>
        <c:ser>
          <c:idx val="11"/>
          <c:order val="11"/>
          <c:tx>
            <c:strRef>
              <c:f>Sheet1!$N$4</c:f>
              <c:strCache>
                <c:ptCount val="1"/>
                <c:pt idx="0">
                  <c:v>Maaza2015</c:v>
                </c:pt>
              </c:strCache>
            </c:strRef>
          </c:tx>
          <c:spPr>
            <a:ln w="28575" cap="rnd">
              <a:noFill/>
              <a:round/>
            </a:ln>
            <a:effectLst/>
          </c:spPr>
          <c:marker>
            <c:symbol val="circle"/>
            <c:size val="7"/>
            <c:spPr>
              <a:solidFill>
                <a:srgbClr val="FFFF00"/>
              </a:solidFill>
              <a:ln w="9525">
                <a:solidFill>
                  <a:srgbClr val="FFFF00"/>
                </a:solidFill>
              </a:ln>
              <a:effectLst/>
            </c:spPr>
          </c:marker>
          <c:xVal>
            <c:numRef>
              <c:f>Sheet1!$B$5:$B$28</c:f>
              <c:numCache>
                <c:formatCode>0.00</c:formatCode>
                <c:ptCount val="24"/>
                <c:pt idx="0">
                  <c:v>1</c:v>
                </c:pt>
                <c:pt idx="1">
                  <c:v>1.3</c:v>
                </c:pt>
                <c:pt idx="2">
                  <c:v>1.5</c:v>
                </c:pt>
                <c:pt idx="3">
                  <c:v>1.7</c:v>
                </c:pt>
                <c:pt idx="4">
                  <c:v>1.9</c:v>
                </c:pt>
                <c:pt idx="5">
                  <c:v>2.1</c:v>
                </c:pt>
                <c:pt idx="6">
                  <c:v>2.3000000000000003</c:v>
                </c:pt>
                <c:pt idx="7">
                  <c:v>2.5000000000000004</c:v>
                </c:pt>
                <c:pt idx="8">
                  <c:v>2.7000000000000006</c:v>
                </c:pt>
                <c:pt idx="9">
                  <c:v>2.9000000000000008</c:v>
                </c:pt>
                <c:pt idx="10">
                  <c:v>3.100000000000001</c:v>
                </c:pt>
                <c:pt idx="11">
                  <c:v>3.3000000000000012</c:v>
                </c:pt>
                <c:pt idx="12">
                  <c:v>3.5000000000000013</c:v>
                </c:pt>
                <c:pt idx="13">
                  <c:v>3.7000000000000015</c:v>
                </c:pt>
                <c:pt idx="14">
                  <c:v>3.9000000000000017</c:v>
                </c:pt>
                <c:pt idx="15">
                  <c:v>4.1000000000000014</c:v>
                </c:pt>
                <c:pt idx="16">
                  <c:v>4.3000000000000016</c:v>
                </c:pt>
                <c:pt idx="17">
                  <c:v>4.5000000000000018</c:v>
                </c:pt>
                <c:pt idx="18">
                  <c:v>3.4384060916666672</c:v>
                </c:pt>
                <c:pt idx="19">
                  <c:v>2.402568735</c:v>
                </c:pt>
                <c:pt idx="20">
                  <c:v>3.3606222775000005</c:v>
                </c:pt>
                <c:pt idx="21">
                  <c:v>2.5868854474999994</c:v>
                </c:pt>
                <c:pt idx="22">
                  <c:v>2.3341240600000002</c:v>
                </c:pt>
                <c:pt idx="23">
                  <c:v>2.462534335</c:v>
                </c:pt>
              </c:numCache>
            </c:numRef>
          </c:xVal>
          <c:yVal>
            <c:numRef>
              <c:f>Sheet1!$N$5:$N$28</c:f>
              <c:numCache>
                <c:formatCode>General</c:formatCode>
                <c:ptCount val="24"/>
                <c:pt idx="23" formatCode="0.00%">
                  <c:v>9.9624423958648345E-2</c:v>
                </c:pt>
              </c:numCache>
            </c:numRef>
          </c:yVal>
          <c:smooth val="0"/>
          <c:extLst>
            <c:ext xmlns:c16="http://schemas.microsoft.com/office/drawing/2014/chart" uri="{C3380CC4-5D6E-409C-BE32-E72D297353CC}">
              <c16:uniqueId val="{00000018-6430-4E3B-B9E0-E2280E750300}"/>
            </c:ext>
          </c:extLst>
        </c:ser>
        <c:dLbls>
          <c:showLegendKey val="0"/>
          <c:showVal val="0"/>
          <c:showCatName val="0"/>
          <c:showSerName val="0"/>
          <c:showPercent val="0"/>
          <c:showBubbleSize val="0"/>
        </c:dLbls>
        <c:axId val="22295280"/>
        <c:axId val="22292560"/>
      </c:scatterChart>
      <c:valAx>
        <c:axId val="22295280"/>
        <c:scaling>
          <c:orientation val="minMax"/>
          <c:min val="1"/>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Starting IPS Level</a:t>
                </a:r>
              </a:p>
            </c:rich>
          </c:tx>
          <c:layout>
            <c:manualLayout>
              <c:xMode val="edge"/>
              <c:yMode val="edge"/>
              <c:x val="0.46051549030093064"/>
              <c:y val="0.7017127302121739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2292560"/>
        <c:crosses val="autoZero"/>
        <c:crossBetween val="midCat"/>
      </c:valAx>
      <c:valAx>
        <c:axId val="22292560"/>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 </a:t>
                </a:r>
                <a:r>
                  <a:rPr lang="en-US" b="1" dirty="0" err="1"/>
                  <a:t>Chg</a:t>
                </a:r>
                <a:r>
                  <a:rPr lang="en-US" b="1" dirty="0"/>
                  <a:t> Channel Specific Volume</a:t>
                </a:r>
              </a:p>
            </c:rich>
          </c:tx>
          <c:layout>
            <c:manualLayout>
              <c:xMode val="edge"/>
              <c:yMode val="edge"/>
              <c:x val="3.5947460020015358E-2"/>
              <c:y val="6.0619948305655279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2295280"/>
        <c:crosses val="autoZero"/>
        <c:crossBetween val="midCat"/>
      </c:valAx>
      <c:spPr>
        <a:noFill/>
        <a:ln>
          <a:noFill/>
        </a:ln>
        <a:effectLst/>
      </c:spPr>
    </c:plotArea>
    <c:legend>
      <c:legendPos val="b"/>
      <c:layout>
        <c:manualLayout>
          <c:xMode val="edge"/>
          <c:yMode val="edge"/>
          <c:x val="0.12595896001314286"/>
          <c:y val="0.76193195906520284"/>
          <c:w val="0.84990970836357793"/>
          <c:h val="0.2185694315541236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427566225959197E-2"/>
          <c:y val="3.0301557671582571E-2"/>
          <c:w val="0.91181696254885902"/>
          <c:h val="0.74097236918545528"/>
        </c:manualLayout>
      </c:layout>
      <c:lineChart>
        <c:grouping val="standard"/>
        <c:varyColors val="0"/>
        <c:ser>
          <c:idx val="0"/>
          <c:order val="0"/>
          <c:tx>
            <c:strRef>
              <c:f>Sheet1!$B$4</c:f>
              <c:strCache>
                <c:ptCount val="1"/>
                <c:pt idx="0">
                  <c:v>log-log, β=0.15</c:v>
                </c:pt>
              </c:strCache>
            </c:strRef>
          </c:tx>
          <c:spPr>
            <a:ln w="28575" cap="rnd">
              <a:solidFill>
                <a:schemeClr val="accent1"/>
              </a:solidFill>
              <a:round/>
            </a:ln>
            <a:effectLst/>
          </c:spPr>
          <c:marker>
            <c:symbol val="none"/>
          </c:marker>
          <c:cat>
            <c:numRef>
              <c:f>Sheet1!$A$5:$A$24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Sheet1!$B$5:$B$24</c:f>
              <c:numCache>
                <c:formatCode>0%</c:formatCode>
                <c:ptCount val="20"/>
                <c:pt idx="1">
                  <c:v>0.10956947206784506</c:v>
                </c:pt>
                <c:pt idx="2">
                  <c:v>6.2707361156802977E-2</c:v>
                </c:pt>
                <c:pt idx="3">
                  <c:v>4.4096910046836024E-2</c:v>
                </c:pt>
                <c:pt idx="4">
                  <c:v>3.4038007034165041E-2</c:v>
                </c:pt>
                <c:pt idx="5">
                  <c:v>2.7725628968772176E-2</c:v>
                </c:pt>
                <c:pt idx="6">
                  <c:v>2.3392001735783818E-2</c:v>
                </c:pt>
                <c:pt idx="7">
                  <c:v>2.0231649530125795E-2</c:v>
                </c:pt>
                <c:pt idx="8">
                  <c:v>1.7824448028614492E-2</c:v>
                </c:pt>
                <c:pt idx="9">
                  <c:v>1.5929622281086075E-2</c:v>
                </c:pt>
                <c:pt idx="10">
                  <c:v>1.4399211070816653E-2</c:v>
                </c:pt>
                <c:pt idx="11">
                  <c:v>1.3137251835880104E-2</c:v>
                </c:pt>
                <c:pt idx="12">
                  <c:v>1.2078772374781055E-2</c:v>
                </c:pt>
                <c:pt idx="13">
                  <c:v>1.1178210303192992E-2</c:v>
                </c:pt>
                <c:pt idx="14">
                  <c:v>1.0402666114572412E-2</c:v>
                </c:pt>
                <c:pt idx="15">
                  <c:v>9.7277884799631398E-3</c:v>
                </c:pt>
                <c:pt idx="16">
                  <c:v>9.1351665208063704E-3</c:v>
                </c:pt>
                <c:pt idx="17">
                  <c:v>8.6106220416102275E-3</c:v>
                </c:pt>
                <c:pt idx="18">
                  <c:v>8.1430590004600845E-3</c:v>
                </c:pt>
                <c:pt idx="19">
                  <c:v>7.723668988353749E-3</c:v>
                </c:pt>
              </c:numCache>
            </c:numRef>
          </c:val>
          <c:smooth val="0"/>
          <c:extLst>
            <c:ext xmlns:c16="http://schemas.microsoft.com/office/drawing/2014/chart" uri="{C3380CC4-5D6E-409C-BE32-E72D297353CC}">
              <c16:uniqueId val="{00000000-7BA1-4298-A16D-420619808CCD}"/>
            </c:ext>
          </c:extLst>
        </c:ser>
        <c:ser>
          <c:idx val="1"/>
          <c:order val="1"/>
          <c:tx>
            <c:strRef>
              <c:f>Sheet1!$C$4</c:f>
              <c:strCache>
                <c:ptCount val="1"/>
                <c:pt idx="0">
                  <c:v>neg exp, λ = 0.5, β=0.8</c:v>
                </c:pt>
              </c:strCache>
            </c:strRef>
          </c:tx>
          <c:spPr>
            <a:ln w="28575" cap="rnd">
              <a:solidFill>
                <a:schemeClr val="accent2"/>
              </a:solidFill>
              <a:round/>
            </a:ln>
            <a:effectLst/>
          </c:spPr>
          <c:marker>
            <c:symbol val="none"/>
          </c:marker>
          <c:cat>
            <c:numRef>
              <c:f>Sheet1!$A$5:$A$24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Sheet1!$C$5:$C$24</c:f>
              <c:numCache>
                <c:formatCode>0%</c:formatCode>
                <c:ptCount val="20"/>
                <c:pt idx="1">
                  <c:v>0.36995168422610369</c:v>
                </c:pt>
                <c:pt idx="2">
                  <c:v>0.21036379910044123</c:v>
                </c:pt>
                <c:pt idx="3">
                  <c:v>0.12277064962005513</c:v>
                </c:pt>
                <c:pt idx="4">
                  <c:v>7.2761217419161639E-2</c:v>
                </c:pt>
                <c:pt idx="5">
                  <c:v>4.3520640795935872E-2</c:v>
                </c:pt>
                <c:pt idx="6">
                  <c:v>2.6175047921053185E-2</c:v>
                </c:pt>
                <c:pt idx="7">
                  <c:v>1.5795193826227516E-2</c:v>
                </c:pt>
                <c:pt idx="8">
                  <c:v>9.5507153801253075E-3</c:v>
                </c:pt>
                <c:pt idx="9">
                  <c:v>5.7819652872788119E-3</c:v>
                </c:pt>
                <c:pt idx="10">
                  <c:v>3.5029607077570191E-3</c:v>
                </c:pt>
                <c:pt idx="11">
                  <c:v>2.1231912336694414E-3</c:v>
                </c:pt>
                <c:pt idx="12">
                  <c:v>1.2872431966624021E-3</c:v>
                </c:pt>
                <c:pt idx="13">
                  <c:v>7.8055486146788589E-4</c:v>
                </c:pt>
                <c:pt idx="14">
                  <c:v>4.7335778039037102E-4</c:v>
                </c:pt>
                <c:pt idx="15">
                  <c:v>2.870792756957119E-4</c:v>
                </c:pt>
                <c:pt idx="16">
                  <c:v>1.7411254962707012E-4</c:v>
                </c:pt>
                <c:pt idx="17">
                  <c:v>1.056009825046722E-4</c:v>
                </c:pt>
                <c:pt idx="18">
                  <c:v>6.404890298261634E-5</c:v>
                </c:pt>
                <c:pt idx="19">
                  <c:v>3.8847133889463592E-5</c:v>
                </c:pt>
              </c:numCache>
            </c:numRef>
          </c:val>
          <c:smooth val="0"/>
          <c:extLst>
            <c:ext xmlns:c16="http://schemas.microsoft.com/office/drawing/2014/chart" uri="{C3380CC4-5D6E-409C-BE32-E72D297353CC}">
              <c16:uniqueId val="{00000001-7BA1-4298-A16D-420619808CCD}"/>
            </c:ext>
          </c:extLst>
        </c:ser>
        <c:ser>
          <c:idx val="2"/>
          <c:order val="2"/>
          <c:tx>
            <c:strRef>
              <c:f>Sheet1!$D$4</c:f>
              <c:strCache>
                <c:ptCount val="1"/>
                <c:pt idx="0">
                  <c:v>double log, λ=2, β=1, γ=2</c:v>
                </c:pt>
              </c:strCache>
            </c:strRef>
          </c:tx>
          <c:spPr>
            <a:ln w="28575" cap="rnd">
              <a:solidFill>
                <a:schemeClr val="accent3"/>
              </a:solidFill>
              <a:round/>
            </a:ln>
            <a:effectLst/>
          </c:spPr>
          <c:marker>
            <c:symbol val="none"/>
          </c:marker>
          <c:cat>
            <c:numRef>
              <c:f>Sheet1!$A$5:$A$24</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Sheet1!$D$5:$D$24</c:f>
              <c:numCache>
                <c:formatCode>0.0%</c:formatCode>
                <c:ptCount val="20"/>
                <c:pt idx="1">
                  <c:v>0.6931471805599454</c:v>
                </c:pt>
                <c:pt idx="2">
                  <c:v>0.23947422454678291</c:v>
                </c:pt>
                <c:pt idx="3">
                  <c:v>0.13708204893547005</c:v>
                </c:pt>
                <c:pt idx="4">
                  <c:v>9.3510488458552254E-2</c:v>
                </c:pt>
                <c:pt idx="5">
                  <c:v>6.9870049762511544E-2</c:v>
                </c:pt>
                <c:pt idx="6">
                  <c:v>5.5216318427992128E-2</c:v>
                </c:pt>
                <c:pt idx="7">
                  <c:v>4.5327720761389356E-2</c:v>
                </c:pt>
                <c:pt idx="8">
                  <c:v>3.8248180412651545E-2</c:v>
                </c:pt>
                <c:pt idx="9">
                  <c:v>3.2953742569315381E-2</c:v>
                </c:pt>
                <c:pt idx="10">
                  <c:v>2.8859265430135839E-2</c:v>
                </c:pt>
                <c:pt idx="11">
                  <c:v>2.5607433426860782E-2</c:v>
                </c:pt>
                <c:pt idx="12">
                  <c:v>2.2968393623515215E-2</c:v>
                </c:pt>
                <c:pt idx="13">
                  <c:v>2.0787945275747788E-2</c:v>
                </c:pt>
                <c:pt idx="14">
                  <c:v>1.8958995486406893E-2</c:v>
                </c:pt>
                <c:pt idx="15">
                  <c:v>1.7404975023905367E-2</c:v>
                </c:pt>
                <c:pt idx="16">
                  <c:v>1.606976701675622E-2</c:v>
                </c:pt>
                <c:pt idx="17">
                  <c:v>1.4911357315547713E-2</c:v>
                </c:pt>
                <c:pt idx="18">
                  <c:v>1.3897700434550408E-2</c:v>
                </c:pt>
                <c:pt idx="19">
                  <c:v>1.3003951806193292E-2</c:v>
                </c:pt>
              </c:numCache>
            </c:numRef>
          </c:val>
          <c:smooth val="0"/>
          <c:extLst>
            <c:ext xmlns:c16="http://schemas.microsoft.com/office/drawing/2014/chart" uri="{C3380CC4-5D6E-409C-BE32-E72D297353CC}">
              <c16:uniqueId val="{00000002-7BA1-4298-A16D-420619808CCD}"/>
            </c:ext>
          </c:extLst>
        </c:ser>
        <c:dLbls>
          <c:showLegendKey val="0"/>
          <c:showVal val="0"/>
          <c:showCatName val="0"/>
          <c:showSerName val="0"/>
          <c:showPercent val="0"/>
          <c:showBubbleSize val="0"/>
        </c:dLbls>
        <c:smooth val="0"/>
        <c:axId val="134721424"/>
        <c:axId val="134718704"/>
      </c:lineChart>
      <c:catAx>
        <c:axId val="13472142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Starting # of IPS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34718704"/>
        <c:crosses val="autoZero"/>
        <c:auto val="1"/>
        <c:lblAlgn val="ctr"/>
        <c:lblOffset val="100"/>
        <c:noMultiLvlLbl val="0"/>
      </c:catAx>
      <c:valAx>
        <c:axId val="134718704"/>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Volume lift for adding one item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34721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50045606001377E-2"/>
          <c:y val="3.5416779799076842E-2"/>
          <c:w val="0.90649717987379241"/>
          <c:h val="0.73126824455059181"/>
        </c:manualLayout>
      </c:layout>
      <c:lineChart>
        <c:grouping val="standard"/>
        <c:varyColors val="0"/>
        <c:ser>
          <c:idx val="0"/>
          <c:order val="0"/>
          <c:tx>
            <c:strRef>
              <c:f>Sheet1!$D$3</c:f>
              <c:strCache>
                <c:ptCount val="1"/>
                <c:pt idx="0">
                  <c:v>β*WDPromo*(1 - min(PromoPrice,ShelfPrice)/ShelfPrice )</c:v>
                </c:pt>
              </c:strCache>
            </c:strRef>
          </c:tx>
          <c:spPr>
            <a:ln w="28575" cap="rnd">
              <a:solidFill>
                <a:schemeClr val="accent1"/>
              </a:solidFill>
              <a:round/>
            </a:ln>
            <a:effectLst/>
          </c:spPr>
          <c:marker>
            <c:symbol val="none"/>
          </c:marker>
          <c:cat>
            <c:numRef>
              <c:f>Sheet1!$C$4:$C$34</c:f>
              <c:numCache>
                <c:formatCode>0.00%</c:formatCode>
                <c:ptCount val="31"/>
                <c:pt idx="0" formatCode="0%">
                  <c:v>0</c:v>
                </c:pt>
                <c:pt idx="1">
                  <c:v>0.02</c:v>
                </c:pt>
                <c:pt idx="2">
                  <c:v>0.04</c:v>
                </c:pt>
                <c:pt idx="3">
                  <c:v>0.06</c:v>
                </c:pt>
                <c:pt idx="4">
                  <c:v>0.08</c:v>
                </c:pt>
                <c:pt idx="5">
                  <c:v>0.1</c:v>
                </c:pt>
                <c:pt idx="6">
                  <c:v>0.12000000000000001</c:v>
                </c:pt>
                <c:pt idx="7">
                  <c:v>0.14000000000000001</c:v>
                </c:pt>
                <c:pt idx="8">
                  <c:v>0.16</c:v>
                </c:pt>
                <c:pt idx="9">
                  <c:v>0.18</c:v>
                </c:pt>
                <c:pt idx="10">
                  <c:v>0.19999999999999998</c:v>
                </c:pt>
                <c:pt idx="11">
                  <c:v>0.21999999999999997</c:v>
                </c:pt>
                <c:pt idx="12">
                  <c:v>0.23999999999999996</c:v>
                </c:pt>
                <c:pt idx="13">
                  <c:v>0.25999999999999995</c:v>
                </c:pt>
                <c:pt idx="14">
                  <c:v>0.27999999999999997</c:v>
                </c:pt>
                <c:pt idx="15">
                  <c:v>0.3</c:v>
                </c:pt>
                <c:pt idx="16">
                  <c:v>0.32</c:v>
                </c:pt>
                <c:pt idx="17">
                  <c:v>0.34</c:v>
                </c:pt>
                <c:pt idx="18">
                  <c:v>0.36000000000000004</c:v>
                </c:pt>
                <c:pt idx="19">
                  <c:v>0.38000000000000006</c:v>
                </c:pt>
                <c:pt idx="20">
                  <c:v>0.40000000000000008</c:v>
                </c:pt>
                <c:pt idx="21">
                  <c:v>0.4200000000000001</c:v>
                </c:pt>
                <c:pt idx="22">
                  <c:v>0.44000000000000011</c:v>
                </c:pt>
                <c:pt idx="23">
                  <c:v>0.46000000000000013</c:v>
                </c:pt>
                <c:pt idx="24">
                  <c:v>0.48000000000000015</c:v>
                </c:pt>
                <c:pt idx="25">
                  <c:v>0.50000000000000011</c:v>
                </c:pt>
                <c:pt idx="26">
                  <c:v>0.52000000000000013</c:v>
                </c:pt>
                <c:pt idx="27">
                  <c:v>0.54000000000000015</c:v>
                </c:pt>
                <c:pt idx="28">
                  <c:v>0.56000000000000016</c:v>
                </c:pt>
                <c:pt idx="29">
                  <c:v>0.58000000000000018</c:v>
                </c:pt>
                <c:pt idx="30">
                  <c:v>0.6000000000000002</c:v>
                </c:pt>
              </c:numCache>
            </c:numRef>
          </c:cat>
          <c:val>
            <c:numRef>
              <c:f>Sheet1!$D$4:$D$34</c:f>
              <c:numCache>
                <c:formatCode>0%</c:formatCode>
                <c:ptCount val="31"/>
                <c:pt idx="0">
                  <c:v>0</c:v>
                </c:pt>
                <c:pt idx="1">
                  <c:v>3.6012598771806514E-2</c:v>
                </c:pt>
                <c:pt idx="2">
                  <c:v>7.3322104813912103E-2</c:v>
                </c:pt>
                <c:pt idx="3">
                  <c:v>0.1119752231274862</c:v>
                </c:pt>
                <c:pt idx="4">
                  <c:v>0.1520203406821663</c:v>
                </c:pt>
                <c:pt idx="5">
                  <c:v>0.1935075869881131</c:v>
                </c:pt>
                <c:pt idx="6">
                  <c:v>0.23648889684942276</c:v>
                </c:pt>
                <c:pt idx="7">
                  <c:v>0.28101807537745471</c:v>
                </c:pt>
                <c:pt idx="8">
                  <c:v>0.32715086534545468</c:v>
                </c:pt>
                <c:pt idx="9">
                  <c:v>0.37494501696879623</c:v>
                </c:pt>
                <c:pt idx="10">
                  <c:v>0.424460360198188</c:v>
                </c:pt>
                <c:pt idx="11">
                  <c:v>0.47575887961634833</c:v>
                </c:pt>
                <c:pt idx="12">
                  <c:v>0.52890479203190255</c:v>
                </c:pt>
                <c:pt idx="13">
                  <c:v>0.5839646268676395</c:v>
                </c:pt>
                <c:pt idx="14">
                  <c:v>0.64100730944375806</c:v>
                </c:pt>
                <c:pt idx="15">
                  <c:v>0.7001042472603578</c:v>
                </c:pt>
                <c:pt idx="16">
                  <c:v>0.76132941938718912</c:v>
                </c:pt>
                <c:pt idx="17">
                  <c:v>0.82475946907255882</c:v>
                </c:pt>
                <c:pt idx="18">
                  <c:v>0.89047379968732354</c:v>
                </c:pt>
                <c:pt idx="19">
                  <c:v>0.95855467412407558</c:v>
                </c:pt>
                <c:pt idx="20">
                  <c:v>1.0290873177759523</c:v>
                </c:pt>
                <c:pt idx="21">
                  <c:v>1.1021600252239785</c:v>
                </c:pt>
                <c:pt idx="22">
                  <c:v>1.1778642707665004</c:v>
                </c:pt>
                <c:pt idx="23">
                  <c:v>1.2562948229290671</c:v>
                </c:pt>
                <c:pt idx="24">
                  <c:v>1.3375498630981157</c:v>
                </c:pt>
                <c:pt idx="25">
                  <c:v>1.4217311084269593</c:v>
                </c:pt>
                <c:pt idx="26">
                  <c:v>1.5089439391679416</c:v>
                </c:pt>
                <c:pt idx="27">
                  <c:v>1.5992975305901522</c:v>
                </c:pt>
                <c:pt idx="28">
                  <c:v>1.6929049896478432</c:v>
                </c:pt>
                <c:pt idx="29">
                  <c:v>1.7898834965706261</c:v>
                </c:pt>
                <c:pt idx="30">
                  <c:v>1.8903544515527093</c:v>
                </c:pt>
              </c:numCache>
            </c:numRef>
          </c:val>
          <c:smooth val="0"/>
          <c:extLst>
            <c:ext xmlns:c16="http://schemas.microsoft.com/office/drawing/2014/chart" uri="{C3380CC4-5D6E-409C-BE32-E72D297353CC}">
              <c16:uniqueId val="{00000000-A8A4-47AF-A747-2BC593C05865}"/>
            </c:ext>
          </c:extLst>
        </c:ser>
        <c:ser>
          <c:idx val="1"/>
          <c:order val="1"/>
          <c:tx>
            <c:strRef>
              <c:f>Sheet1!$E$3</c:f>
              <c:strCache>
                <c:ptCount val="1"/>
                <c:pt idx="0">
                  <c:v>β*WDPromo*(1 / (1-disc) -1)</c:v>
                </c:pt>
              </c:strCache>
            </c:strRef>
          </c:tx>
          <c:spPr>
            <a:ln w="28575" cap="rnd">
              <a:solidFill>
                <a:schemeClr val="accent2"/>
              </a:solidFill>
              <a:round/>
            </a:ln>
            <a:effectLst/>
          </c:spPr>
          <c:marker>
            <c:symbol val="none"/>
          </c:marker>
          <c:cat>
            <c:numRef>
              <c:f>Sheet1!$C$4:$C$34</c:f>
              <c:numCache>
                <c:formatCode>0.00%</c:formatCode>
                <c:ptCount val="31"/>
                <c:pt idx="0" formatCode="0%">
                  <c:v>0</c:v>
                </c:pt>
                <c:pt idx="1">
                  <c:v>0.02</c:v>
                </c:pt>
                <c:pt idx="2">
                  <c:v>0.04</c:v>
                </c:pt>
                <c:pt idx="3">
                  <c:v>0.06</c:v>
                </c:pt>
                <c:pt idx="4">
                  <c:v>0.08</c:v>
                </c:pt>
                <c:pt idx="5">
                  <c:v>0.1</c:v>
                </c:pt>
                <c:pt idx="6">
                  <c:v>0.12000000000000001</c:v>
                </c:pt>
                <c:pt idx="7">
                  <c:v>0.14000000000000001</c:v>
                </c:pt>
                <c:pt idx="8">
                  <c:v>0.16</c:v>
                </c:pt>
                <c:pt idx="9">
                  <c:v>0.18</c:v>
                </c:pt>
                <c:pt idx="10">
                  <c:v>0.19999999999999998</c:v>
                </c:pt>
                <c:pt idx="11">
                  <c:v>0.21999999999999997</c:v>
                </c:pt>
                <c:pt idx="12">
                  <c:v>0.23999999999999996</c:v>
                </c:pt>
                <c:pt idx="13">
                  <c:v>0.25999999999999995</c:v>
                </c:pt>
                <c:pt idx="14">
                  <c:v>0.27999999999999997</c:v>
                </c:pt>
                <c:pt idx="15">
                  <c:v>0.3</c:v>
                </c:pt>
                <c:pt idx="16">
                  <c:v>0.32</c:v>
                </c:pt>
                <c:pt idx="17">
                  <c:v>0.34</c:v>
                </c:pt>
                <c:pt idx="18">
                  <c:v>0.36000000000000004</c:v>
                </c:pt>
                <c:pt idx="19">
                  <c:v>0.38000000000000006</c:v>
                </c:pt>
                <c:pt idx="20">
                  <c:v>0.40000000000000008</c:v>
                </c:pt>
                <c:pt idx="21">
                  <c:v>0.4200000000000001</c:v>
                </c:pt>
                <c:pt idx="22">
                  <c:v>0.44000000000000011</c:v>
                </c:pt>
                <c:pt idx="23">
                  <c:v>0.46000000000000013</c:v>
                </c:pt>
                <c:pt idx="24">
                  <c:v>0.48000000000000015</c:v>
                </c:pt>
                <c:pt idx="25">
                  <c:v>0.50000000000000011</c:v>
                </c:pt>
                <c:pt idx="26">
                  <c:v>0.52000000000000013</c:v>
                </c:pt>
                <c:pt idx="27">
                  <c:v>0.54000000000000015</c:v>
                </c:pt>
                <c:pt idx="28">
                  <c:v>0.56000000000000016</c:v>
                </c:pt>
                <c:pt idx="29">
                  <c:v>0.58000000000000018</c:v>
                </c:pt>
                <c:pt idx="30">
                  <c:v>0.6000000000000002</c:v>
                </c:pt>
              </c:numCache>
            </c:numRef>
          </c:cat>
          <c:val>
            <c:numRef>
              <c:f>Sheet1!$E$4:$E$34</c:f>
              <c:numCache>
                <c:formatCode>0%</c:formatCode>
                <c:ptCount val="31"/>
                <c:pt idx="0">
                  <c:v>0</c:v>
                </c:pt>
                <c:pt idx="1">
                  <c:v>1.853706414813483E-2</c:v>
                </c:pt>
                <c:pt idx="2">
                  <c:v>3.82119970818251E-2</c:v>
                </c:pt>
                <c:pt idx="3">
                  <c:v>5.912893251104423E-2</c:v>
                </c:pt>
                <c:pt idx="4">
                  <c:v>8.1404727457978332E-2</c:v>
                </c:pt>
                <c:pt idx="5">
                  <c:v>0.10517091807564771</c:v>
                </c:pt>
                <c:pt idx="6">
                  <c:v>0.13057603997745648</c:v>
                </c:pt>
                <c:pt idx="7">
                  <c:v>0.15778839339592277</c:v>
                </c:pt>
                <c:pt idx="8">
                  <c:v>0.18699935403601087</c:v>
                </c:pt>
                <c:pt idx="9">
                  <c:v>0.21842735705565364</c:v>
                </c:pt>
                <c:pt idx="10">
                  <c:v>0.25232271619186442</c:v>
                </c:pt>
                <c:pt idx="11">
                  <c:v>0.28897348539975942</c:v>
                </c:pt>
                <c:pt idx="12">
                  <c:v>0.32871263028450248</c:v>
                </c:pt>
                <c:pt idx="13">
                  <c:v>0.37192685639375433</c:v>
                </c:pt>
                <c:pt idx="14">
                  <c:v>0.41906754859325712</c:v>
                </c:pt>
                <c:pt idx="15">
                  <c:v>0.47066442094735028</c:v>
                </c:pt>
                <c:pt idx="16">
                  <c:v>0.52734267514581168</c:v>
                </c:pt>
                <c:pt idx="17">
                  <c:v>0.58984473995361242</c:v>
                </c:pt>
                <c:pt idx="18">
                  <c:v>0.65905804742091689</c:v>
                </c:pt>
                <c:pt idx="19">
                  <c:v>0.7360508429550725</c:v>
                </c:pt>
                <c:pt idx="20">
                  <c:v>0.82211880039050955</c:v>
                </c:pt>
                <c:pt idx="21">
                  <c:v>0.91884633437038543</c:v>
                </c:pt>
                <c:pt idx="22">
                  <c:v>1.0281881491547282</c:v>
                </c:pt>
                <c:pt idx="23">
                  <c:v>1.1525790183195888</c:v>
                </c:pt>
                <c:pt idx="24">
                  <c:v>1.2950835102735248</c:v>
                </c:pt>
                <c:pt idx="25">
                  <c:v>1.4596031111569507</c:v>
                </c:pt>
                <c:pt idx="26">
                  <c:v>1.6511672109826079</c:v>
                </c:pt>
                <c:pt idx="27">
                  <c:v>1.8763488778641109</c:v>
                </c:pt>
                <c:pt idx="28">
                  <c:v>2.1438700639556596</c:v>
                </c:pt>
                <c:pt idx="29">
                  <c:v>2.4655007640778264</c:v>
                </c:pt>
                <c:pt idx="30">
                  <c:v>2.8574255306969789</c:v>
                </c:pt>
              </c:numCache>
            </c:numRef>
          </c:val>
          <c:smooth val="0"/>
          <c:extLst>
            <c:ext xmlns:c16="http://schemas.microsoft.com/office/drawing/2014/chart" uri="{C3380CC4-5D6E-409C-BE32-E72D297353CC}">
              <c16:uniqueId val="{00000001-A8A4-47AF-A747-2BC593C05865}"/>
            </c:ext>
          </c:extLst>
        </c:ser>
        <c:ser>
          <c:idx val="2"/>
          <c:order val="2"/>
          <c:tx>
            <c:strRef>
              <c:f>Sheet1!$F$3</c:f>
              <c:strCache>
                <c:ptCount val="1"/>
                <c:pt idx="0">
                  <c:v>3rd option, with saturation</c:v>
                </c:pt>
              </c:strCache>
            </c:strRef>
          </c:tx>
          <c:spPr>
            <a:ln w="28575" cap="rnd">
              <a:solidFill>
                <a:schemeClr val="accent3"/>
              </a:solidFill>
              <a:round/>
            </a:ln>
            <a:effectLst/>
          </c:spPr>
          <c:marker>
            <c:symbol val="none"/>
          </c:marker>
          <c:cat>
            <c:numRef>
              <c:f>Sheet1!$C$4:$C$34</c:f>
              <c:numCache>
                <c:formatCode>0.00%</c:formatCode>
                <c:ptCount val="31"/>
                <c:pt idx="0" formatCode="0%">
                  <c:v>0</c:v>
                </c:pt>
                <c:pt idx="1">
                  <c:v>0.02</c:v>
                </c:pt>
                <c:pt idx="2">
                  <c:v>0.04</c:v>
                </c:pt>
                <c:pt idx="3">
                  <c:v>0.06</c:v>
                </c:pt>
                <c:pt idx="4">
                  <c:v>0.08</c:v>
                </c:pt>
                <c:pt idx="5">
                  <c:v>0.1</c:v>
                </c:pt>
                <c:pt idx="6">
                  <c:v>0.12000000000000001</c:v>
                </c:pt>
                <c:pt idx="7">
                  <c:v>0.14000000000000001</c:v>
                </c:pt>
                <c:pt idx="8">
                  <c:v>0.16</c:v>
                </c:pt>
                <c:pt idx="9">
                  <c:v>0.18</c:v>
                </c:pt>
                <c:pt idx="10">
                  <c:v>0.19999999999999998</c:v>
                </c:pt>
                <c:pt idx="11">
                  <c:v>0.21999999999999997</c:v>
                </c:pt>
                <c:pt idx="12">
                  <c:v>0.23999999999999996</c:v>
                </c:pt>
                <c:pt idx="13">
                  <c:v>0.25999999999999995</c:v>
                </c:pt>
                <c:pt idx="14">
                  <c:v>0.27999999999999997</c:v>
                </c:pt>
                <c:pt idx="15">
                  <c:v>0.3</c:v>
                </c:pt>
                <c:pt idx="16">
                  <c:v>0.32</c:v>
                </c:pt>
                <c:pt idx="17">
                  <c:v>0.34</c:v>
                </c:pt>
                <c:pt idx="18">
                  <c:v>0.36000000000000004</c:v>
                </c:pt>
                <c:pt idx="19">
                  <c:v>0.38000000000000006</c:v>
                </c:pt>
                <c:pt idx="20">
                  <c:v>0.40000000000000008</c:v>
                </c:pt>
                <c:pt idx="21">
                  <c:v>0.4200000000000001</c:v>
                </c:pt>
                <c:pt idx="22">
                  <c:v>0.44000000000000011</c:v>
                </c:pt>
                <c:pt idx="23">
                  <c:v>0.46000000000000013</c:v>
                </c:pt>
                <c:pt idx="24">
                  <c:v>0.48000000000000015</c:v>
                </c:pt>
                <c:pt idx="25">
                  <c:v>0.50000000000000011</c:v>
                </c:pt>
                <c:pt idx="26">
                  <c:v>0.52000000000000013</c:v>
                </c:pt>
                <c:pt idx="27">
                  <c:v>0.54000000000000015</c:v>
                </c:pt>
                <c:pt idx="28">
                  <c:v>0.56000000000000016</c:v>
                </c:pt>
                <c:pt idx="29">
                  <c:v>0.58000000000000018</c:v>
                </c:pt>
                <c:pt idx="30">
                  <c:v>0.6000000000000002</c:v>
                </c:pt>
              </c:numCache>
            </c:numRef>
          </c:cat>
          <c:val>
            <c:numRef>
              <c:f>Sheet1!$F$4:$F$34</c:f>
              <c:numCache>
                <c:formatCode>0%</c:formatCode>
                <c:ptCount val="31"/>
                <c:pt idx="0">
                  <c:v>0</c:v>
                </c:pt>
                <c:pt idx="1">
                  <c:v>1.853706414813483E-2</c:v>
                </c:pt>
                <c:pt idx="2">
                  <c:v>3.82119970818251E-2</c:v>
                </c:pt>
                <c:pt idx="3">
                  <c:v>5.912893251104423E-2</c:v>
                </c:pt>
                <c:pt idx="4">
                  <c:v>8.1404727457978332E-2</c:v>
                </c:pt>
                <c:pt idx="5">
                  <c:v>0.10517091807564771</c:v>
                </c:pt>
                <c:pt idx="6">
                  <c:v>0.13057603997745648</c:v>
                </c:pt>
                <c:pt idx="7">
                  <c:v>0.15778839339592277</c:v>
                </c:pt>
                <c:pt idx="8">
                  <c:v>0.18699935403601087</c:v>
                </c:pt>
                <c:pt idx="9">
                  <c:v>0.21842735705565364</c:v>
                </c:pt>
                <c:pt idx="10">
                  <c:v>0.25232271619186442</c:v>
                </c:pt>
                <c:pt idx="11">
                  <c:v>0.28897348539975942</c:v>
                </c:pt>
                <c:pt idx="12">
                  <c:v>0.32871263028450248</c:v>
                </c:pt>
                <c:pt idx="13">
                  <c:v>0.37192685639375433</c:v>
                </c:pt>
                <c:pt idx="14">
                  <c:v>0.41906754859325712</c:v>
                </c:pt>
                <c:pt idx="15">
                  <c:v>0.47066442094735028</c:v>
                </c:pt>
                <c:pt idx="16">
                  <c:v>0.52734267514581168</c:v>
                </c:pt>
                <c:pt idx="17">
                  <c:v>0.58984473995361242</c:v>
                </c:pt>
                <c:pt idx="18">
                  <c:v>0.65905804742091689</c:v>
                </c:pt>
                <c:pt idx="19">
                  <c:v>0.7360508429550725</c:v>
                </c:pt>
                <c:pt idx="20">
                  <c:v>0.82211880039050955</c:v>
                </c:pt>
                <c:pt idx="21">
                  <c:v>0.91884633437038543</c:v>
                </c:pt>
                <c:pt idx="22">
                  <c:v>1.0281881491547282</c:v>
                </c:pt>
                <c:pt idx="23">
                  <c:v>1.1525790183195888</c:v>
                </c:pt>
                <c:pt idx="24">
                  <c:v>1.2950835102735248</c:v>
                </c:pt>
                <c:pt idx="25">
                  <c:v>1.4596031111569499</c:v>
                </c:pt>
                <c:pt idx="26">
                  <c:v>1.5042768243931568</c:v>
                </c:pt>
                <c:pt idx="27">
                  <c:v>1.5497619452281173</c:v>
                </c:pt>
                <c:pt idx="28">
                  <c:v>1.5960732112388905</c:v>
                </c:pt>
                <c:pt idx="29">
                  <c:v>1.6432256276807986</c:v>
                </c:pt>
                <c:pt idx="30">
                  <c:v>1.6912344723492625</c:v>
                </c:pt>
              </c:numCache>
            </c:numRef>
          </c:val>
          <c:smooth val="0"/>
          <c:extLst>
            <c:ext xmlns:c16="http://schemas.microsoft.com/office/drawing/2014/chart" uri="{C3380CC4-5D6E-409C-BE32-E72D297353CC}">
              <c16:uniqueId val="{00000002-A8A4-47AF-A747-2BC593C05865}"/>
            </c:ext>
          </c:extLst>
        </c:ser>
        <c:dLbls>
          <c:showLegendKey val="0"/>
          <c:showVal val="0"/>
          <c:showCatName val="0"/>
          <c:showSerName val="0"/>
          <c:showPercent val="0"/>
          <c:showBubbleSize val="0"/>
        </c:dLbls>
        <c:smooth val="0"/>
        <c:axId val="387553040"/>
        <c:axId val="387549232"/>
      </c:lineChart>
      <c:catAx>
        <c:axId val="38755304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b="1" dirty="0"/>
                  <a:t>Depth of Discount (Shelf - Promoted Price) / Shelf Price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387549232"/>
        <c:crosses val="autoZero"/>
        <c:auto val="1"/>
        <c:lblAlgn val="ctr"/>
        <c:lblOffset val="100"/>
        <c:noMultiLvlLbl val="0"/>
      </c:catAx>
      <c:valAx>
        <c:axId val="387549232"/>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b="1" dirty="0"/>
                  <a:t>% Lift in Stores with the Promoted Price</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387553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3.2329632846577458E-2"/>
          <c:y val="0.20104242614792914"/>
          <c:w val="0.9217541473404296"/>
          <c:h val="0.78628366675972428"/>
        </c:manualLayout>
      </c:layout>
      <c:barChart>
        <c:barDir val="col"/>
        <c:grouping val="stacked"/>
        <c:varyColors val="0"/>
        <c:ser>
          <c:idx val="0"/>
          <c:order val="0"/>
          <c:tx>
            <c:strRef>
              <c:f>Ita_Price!$E$143</c:f>
              <c:strCache>
                <c:ptCount val="1"/>
                <c:pt idx="0">
                  <c:v>All Price Change</c:v>
                </c:pt>
              </c:strCache>
            </c:strRef>
          </c:tx>
          <c:spPr>
            <a:solidFill>
              <a:srgbClr val="9BBB59"/>
            </a:solidFill>
            <a:ln>
              <a:solidFill>
                <a:sysClr val="window" lastClr="FFFFFF"/>
              </a:solidFill>
            </a:ln>
            <a:effectLst/>
            <a:scene3d>
              <a:camera prst="orthographicFront"/>
              <a:lightRig rig="threePt" dir="t"/>
            </a:scene3d>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Ita_Price!$B$153:$B$156</c:f>
              <c:strCache>
                <c:ptCount val="4"/>
                <c:pt idx="0">
                  <c:v>CokeRegular</c:v>
                </c:pt>
                <c:pt idx="1">
                  <c:v>CokeLight</c:v>
                </c:pt>
                <c:pt idx="2">
                  <c:v>CokeZero</c:v>
                </c:pt>
                <c:pt idx="3">
                  <c:v>Fanta</c:v>
                </c:pt>
              </c:strCache>
            </c:strRef>
          </c:cat>
          <c:val>
            <c:numRef>
              <c:f>Ita_Price!$E$153:$E$156</c:f>
              <c:numCache>
                <c:formatCode>_-* #,##0.00\ _€_-;\-* #,##0.00\ _€_-;_-* "-"??\ _€_-;_-@_-</c:formatCode>
                <c:ptCount val="4"/>
                <c:pt idx="0">
                  <c:v>-0.5424250555870036</c:v>
                </c:pt>
                <c:pt idx="1">
                  <c:v>-0.7614372103066358</c:v>
                </c:pt>
                <c:pt idx="2">
                  <c:v>-0.70972422059830398</c:v>
                </c:pt>
                <c:pt idx="3">
                  <c:v>-0.71573917959605482</c:v>
                </c:pt>
              </c:numCache>
            </c:numRef>
          </c:val>
          <c:extLst>
            <c:ext xmlns:c16="http://schemas.microsoft.com/office/drawing/2014/chart" uri="{C3380CC4-5D6E-409C-BE32-E72D297353CC}">
              <c16:uniqueId val="{00000000-115E-41B7-9CF7-1F0061C966FF}"/>
            </c:ext>
          </c:extLst>
        </c:ser>
        <c:ser>
          <c:idx val="1"/>
          <c:order val="1"/>
          <c:tx>
            <c:strRef>
              <c:f>Ita_Price!$D$143</c:f>
              <c:strCache>
                <c:ptCount val="1"/>
                <c:pt idx="0">
                  <c:v>Only TCCC Price Change</c:v>
                </c:pt>
              </c:strCache>
            </c:strRef>
          </c:tx>
          <c:spPr>
            <a:solidFill>
              <a:srgbClr val="C0504D"/>
            </a:solidFill>
            <a:ln>
              <a:solidFill>
                <a:sysClr val="window" lastClr="FFFFFF"/>
              </a:solidFill>
            </a:ln>
            <a:effectLst/>
            <a:scene3d>
              <a:camera prst="orthographicFront"/>
              <a:lightRig rig="threePt" dir="t"/>
            </a:scene3d>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Ita_Price!$B$153:$B$156</c:f>
              <c:strCache>
                <c:ptCount val="4"/>
                <c:pt idx="0">
                  <c:v>CokeRegular</c:v>
                </c:pt>
                <c:pt idx="1">
                  <c:v>CokeLight</c:v>
                </c:pt>
                <c:pt idx="2">
                  <c:v>CokeZero</c:v>
                </c:pt>
                <c:pt idx="3">
                  <c:v>Fanta</c:v>
                </c:pt>
              </c:strCache>
            </c:strRef>
          </c:cat>
          <c:val>
            <c:numRef>
              <c:f>Ita_Price!$D$153:$D$156</c:f>
              <c:numCache>
                <c:formatCode>_-* #,##0.00\ _€_-;\-* #,##0.00\ _€_-;_-* "-"??\ _€_-;_-@_-</c:formatCode>
                <c:ptCount val="4"/>
                <c:pt idx="0">
                  <c:v>-0.64169773492640103</c:v>
                </c:pt>
                <c:pt idx="1">
                  <c:v>-0.27452854582605474</c:v>
                </c:pt>
                <c:pt idx="2">
                  <c:v>-0.44440376638984502</c:v>
                </c:pt>
                <c:pt idx="3">
                  <c:v>-0.65256860976003739</c:v>
                </c:pt>
              </c:numCache>
            </c:numRef>
          </c:val>
          <c:extLst>
            <c:ext xmlns:c16="http://schemas.microsoft.com/office/drawing/2014/chart" uri="{C3380CC4-5D6E-409C-BE32-E72D297353CC}">
              <c16:uniqueId val="{00000001-115E-41B7-9CF7-1F0061C966FF}"/>
            </c:ext>
          </c:extLst>
        </c:ser>
        <c:ser>
          <c:idx val="2"/>
          <c:order val="2"/>
          <c:tx>
            <c:strRef>
              <c:f>Ita_Price!$C$143</c:f>
              <c:strCache>
                <c:ptCount val="1"/>
                <c:pt idx="0">
                  <c:v>Only Own Price change</c:v>
                </c:pt>
              </c:strCache>
            </c:strRef>
          </c:tx>
          <c:spPr>
            <a:solidFill>
              <a:srgbClr val="4F81BD"/>
            </a:solidFill>
            <a:ln>
              <a:solidFill>
                <a:sysClr val="window" lastClr="FFFFFF"/>
              </a:solidFill>
            </a:ln>
            <a:effectLst/>
            <a:scene3d>
              <a:camera prst="orthographicFront"/>
              <a:lightRig rig="threePt" dir="t"/>
            </a:scene3d>
          </c:spPr>
          <c:invertIfNegative val="0"/>
          <c:dLbls>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Ita_Price!$B$153:$B$156</c:f>
              <c:strCache>
                <c:ptCount val="4"/>
                <c:pt idx="0">
                  <c:v>CokeRegular</c:v>
                </c:pt>
                <c:pt idx="1">
                  <c:v>CokeLight</c:v>
                </c:pt>
                <c:pt idx="2">
                  <c:v>CokeZero</c:v>
                </c:pt>
                <c:pt idx="3">
                  <c:v>Fanta</c:v>
                </c:pt>
              </c:strCache>
            </c:strRef>
          </c:cat>
          <c:val>
            <c:numRef>
              <c:f>Ita_Price!$C$153:$C$156</c:f>
              <c:numCache>
                <c:formatCode>_-* #,##0.00\ _€_-;\-* #,##0.00\ _€_-;_-* "-"??\ _€_-;_-@_-</c:formatCode>
                <c:ptCount val="4"/>
                <c:pt idx="0">
                  <c:v>-0.36006330138064829</c:v>
                </c:pt>
                <c:pt idx="1">
                  <c:v>-0.63994037244154434</c:v>
                </c:pt>
                <c:pt idx="2">
                  <c:v>-0.4630159151896438</c:v>
                </c:pt>
                <c:pt idx="3">
                  <c:v>-0.68110507219443583</c:v>
                </c:pt>
              </c:numCache>
            </c:numRef>
          </c:val>
          <c:extLst>
            <c:ext xmlns:c16="http://schemas.microsoft.com/office/drawing/2014/chart" uri="{C3380CC4-5D6E-409C-BE32-E72D297353CC}">
              <c16:uniqueId val="{00000002-115E-41B7-9CF7-1F0061C966FF}"/>
            </c:ext>
          </c:extLst>
        </c:ser>
        <c:dLbls>
          <c:showLegendKey val="0"/>
          <c:showVal val="0"/>
          <c:showCatName val="0"/>
          <c:showSerName val="0"/>
          <c:showPercent val="0"/>
          <c:showBubbleSize val="0"/>
        </c:dLbls>
        <c:gapWidth val="150"/>
        <c:overlap val="100"/>
        <c:axId val="133721888"/>
        <c:axId val="133727328"/>
      </c:barChart>
      <c:catAx>
        <c:axId val="133721888"/>
        <c:scaling>
          <c:orientation val="minMax"/>
        </c:scaling>
        <c:delete val="0"/>
        <c:axPos val="b"/>
        <c:numFmt formatCode="General" sourceLinked="1"/>
        <c:majorTickMark val="out"/>
        <c:minorTickMark val="none"/>
        <c:tickLblPos val="none"/>
        <c:spPr>
          <a:ln>
            <a:solidFill>
              <a:sysClr val="windowText" lastClr="000000"/>
            </a:solidFill>
          </a:ln>
        </c:spPr>
        <c:txPr>
          <a:bodyPr rot="0" vert="horz"/>
          <a:lstStyle/>
          <a:p>
            <a:pPr>
              <a:defRPr/>
            </a:pPr>
            <a:endParaRPr lang="en-US"/>
          </a:p>
        </c:txPr>
        <c:crossAx val="133727328"/>
        <c:crosses val="autoZero"/>
        <c:auto val="1"/>
        <c:lblAlgn val="ctr"/>
        <c:lblOffset val="100"/>
        <c:noMultiLvlLbl val="0"/>
      </c:catAx>
      <c:valAx>
        <c:axId val="133727328"/>
        <c:scaling>
          <c:orientation val="minMax"/>
        </c:scaling>
        <c:delete val="1"/>
        <c:axPos val="l"/>
        <c:numFmt formatCode="_-* #,##0.00\ _€_-;\-* #,##0.00\ _€_-;_-* &quot;-&quot;??\ _€_-;_-@_-" sourceLinked="1"/>
        <c:majorTickMark val="out"/>
        <c:minorTickMark val="none"/>
        <c:tickLblPos val="none"/>
        <c:crossAx val="133721888"/>
        <c:crosses val="autoZero"/>
        <c:crossBetween val="between"/>
      </c:valAx>
    </c:plotArea>
    <c:plotVisOnly val="1"/>
    <c:dispBlanksAs val="gap"/>
    <c:showDLblsOverMax val="0"/>
  </c:chart>
  <c:spPr>
    <a:ln>
      <a:noFill/>
    </a:ln>
  </c:spPr>
  <c:txPr>
    <a:bodyPr/>
    <a:lstStyle/>
    <a:p>
      <a:pPr>
        <a:defRPr sz="1200" b="0" i="0" u="none" strike="noStrike" baseline="0">
          <a:solidFill>
            <a:srgbClr val="003366"/>
          </a:solidFill>
          <a:latin typeface="+mn-lt"/>
          <a:ea typeface="Arial"/>
          <a:cs typeface="Arial"/>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Sheet1!$B$2</c:f>
              <c:strCache>
                <c:ptCount val="1"/>
                <c:pt idx="0">
                  <c:v>Reach 1+</c:v>
                </c:pt>
              </c:strCache>
            </c:strRef>
          </c:tx>
          <c:spPr>
            <a:ln w="25400" cap="rnd">
              <a:solidFill>
                <a:srgbClr val="C00000"/>
              </a:solidFill>
              <a:round/>
            </a:ln>
            <a:effectLst/>
          </c:spPr>
          <c:marker>
            <c:symbol val="none"/>
          </c:marker>
          <c:xVal>
            <c:numRef>
              <c:f>Sheet1!$A$4:$A$43</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Sheet1!$B$4:$B$43</c:f>
              <c:numCache>
                <c:formatCode>General</c:formatCode>
                <c:ptCount val="20"/>
                <c:pt idx="0">
                  <c:v>31.9</c:v>
                </c:pt>
                <c:pt idx="1">
                  <c:v>46.9</c:v>
                </c:pt>
                <c:pt idx="2">
                  <c:v>55.6</c:v>
                </c:pt>
                <c:pt idx="3">
                  <c:v>61.4</c:v>
                </c:pt>
                <c:pt idx="4">
                  <c:v>65.5</c:v>
                </c:pt>
                <c:pt idx="5">
                  <c:v>68.5</c:v>
                </c:pt>
                <c:pt idx="6">
                  <c:v>70.8</c:v>
                </c:pt>
                <c:pt idx="7">
                  <c:v>72.7</c:v>
                </c:pt>
                <c:pt idx="8">
                  <c:v>74.3</c:v>
                </c:pt>
                <c:pt idx="9">
                  <c:v>75.5</c:v>
                </c:pt>
                <c:pt idx="10">
                  <c:v>76.599999999999994</c:v>
                </c:pt>
                <c:pt idx="11">
                  <c:v>77.599999999999994</c:v>
                </c:pt>
                <c:pt idx="12">
                  <c:v>78.400000000000006</c:v>
                </c:pt>
                <c:pt idx="13">
                  <c:v>79.099999999999994</c:v>
                </c:pt>
                <c:pt idx="14">
                  <c:v>79.7</c:v>
                </c:pt>
                <c:pt idx="15">
                  <c:v>80.2</c:v>
                </c:pt>
                <c:pt idx="16">
                  <c:v>80.7</c:v>
                </c:pt>
                <c:pt idx="17">
                  <c:v>81.2</c:v>
                </c:pt>
                <c:pt idx="18">
                  <c:v>81.599999999999994</c:v>
                </c:pt>
                <c:pt idx="19">
                  <c:v>82</c:v>
                </c:pt>
              </c:numCache>
            </c:numRef>
          </c:yVal>
          <c:smooth val="0"/>
          <c:extLst>
            <c:ext xmlns:c16="http://schemas.microsoft.com/office/drawing/2014/chart" uri="{C3380CC4-5D6E-409C-BE32-E72D297353CC}">
              <c16:uniqueId val="{00000000-B522-4D55-98F7-599C6DEC0693}"/>
            </c:ext>
          </c:extLst>
        </c:ser>
        <c:ser>
          <c:idx val="1"/>
          <c:order val="1"/>
          <c:tx>
            <c:strRef>
              <c:f>Sheet1!$C$2</c:f>
              <c:strCache>
                <c:ptCount val="1"/>
                <c:pt idx="0">
                  <c:v>Saturated, scaled</c:v>
                </c:pt>
              </c:strCache>
            </c:strRef>
          </c:tx>
          <c:spPr>
            <a:ln w="25400" cap="rnd">
              <a:solidFill>
                <a:schemeClr val="accent4"/>
              </a:solidFill>
              <a:round/>
            </a:ln>
            <a:effectLst/>
          </c:spPr>
          <c:marker>
            <c:symbol val="none"/>
          </c:marker>
          <c:xVal>
            <c:numRef>
              <c:f>Sheet1!$A$4:$A$43</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Sheet1!$C$4:$C$43</c:f>
              <c:numCache>
                <c:formatCode>_(* #,##0.00_);_(* \(#,##0.00\);_(* "-"??_);_(@_)</c:formatCode>
                <c:ptCount val="20"/>
                <c:pt idx="0">
                  <c:v>27.524120489163543</c:v>
                </c:pt>
                <c:pt idx="1">
                  <c:v>45.361789273363925</c:v>
                </c:pt>
                <c:pt idx="2">
                  <c:v>56.921919878812602</c:v>
                </c:pt>
                <c:pt idx="3">
                  <c:v>64.413740768176766</c:v>
                </c:pt>
                <c:pt idx="4">
                  <c:v>69.268995622465226</c:v>
                </c:pt>
                <c:pt idx="5">
                  <c:v>72.41556039599817</c:v>
                </c:pt>
                <c:pt idx="6">
                  <c:v>74.454767434799308</c:v>
                </c:pt>
                <c:pt idx="7">
                  <c:v>75.776324639683153</c:v>
                </c:pt>
                <c:pt idx="8">
                  <c:v>76.63279159597964</c:v>
                </c:pt>
                <c:pt idx="9">
                  <c:v>77.187845622030849</c:v>
                </c:pt>
                <c:pt idx="10">
                  <c:v>77.547561743675359</c:v>
                </c:pt>
                <c:pt idx="11">
                  <c:v>77.780684434616873</c:v>
                </c:pt>
                <c:pt idx="12">
                  <c:v>77.931765205707578</c:v>
                </c:pt>
                <c:pt idx="13">
                  <c:v>78.02967673590301</c:v>
                </c:pt>
                <c:pt idx="14">
                  <c:v>78.093130659761115</c:v>
                </c:pt>
                <c:pt idx="15">
                  <c:v>78.134253502443187</c:v>
                </c:pt>
                <c:pt idx="16">
                  <c:v>78.160904150463594</c:v>
                </c:pt>
                <c:pt idx="17">
                  <c:v>78.17817574439006</c:v>
                </c:pt>
                <c:pt idx="18">
                  <c:v>78.189369016558629</c:v>
                </c:pt>
                <c:pt idx="19">
                  <c:v>78.196623086007747</c:v>
                </c:pt>
              </c:numCache>
            </c:numRef>
          </c:yVal>
          <c:smooth val="0"/>
          <c:extLst>
            <c:ext xmlns:c16="http://schemas.microsoft.com/office/drawing/2014/chart" uri="{C3380CC4-5D6E-409C-BE32-E72D297353CC}">
              <c16:uniqueId val="{00000001-B522-4D55-98F7-599C6DEC0693}"/>
            </c:ext>
          </c:extLst>
        </c:ser>
        <c:dLbls>
          <c:showLegendKey val="0"/>
          <c:showVal val="0"/>
          <c:showCatName val="0"/>
          <c:showSerName val="0"/>
          <c:showPercent val="0"/>
          <c:showBubbleSize val="0"/>
        </c:dLbls>
        <c:axId val="127544800"/>
        <c:axId val="127549152"/>
      </c:scatterChart>
      <c:valAx>
        <c:axId val="127544800"/>
        <c:scaling>
          <c:orientation val="minMax"/>
          <c:max val="700"/>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solidFill>
                      <a:schemeClr val="tx1"/>
                    </a:solidFill>
                  </a:rPr>
                  <a:t>TV GRPs in Week</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27549152"/>
        <c:crosses val="autoZero"/>
        <c:crossBetween val="midCat"/>
      </c:valAx>
      <c:valAx>
        <c:axId val="127549152"/>
        <c:scaling>
          <c:orientation val="minMax"/>
          <c:max val="100"/>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Reach 1+</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27544800"/>
        <c:crosses val="autoZero"/>
        <c:crossBetween val="midCat"/>
      </c:valAx>
      <c:spPr>
        <a:noFill/>
        <a:ln>
          <a:noFill/>
        </a:ln>
        <a:effectLst/>
      </c:spPr>
    </c:plotArea>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56696230958902E-2"/>
          <c:y val="3.3915397721873276E-2"/>
          <c:w val="0.84654108901441849"/>
          <c:h val="0.70372227311101476"/>
        </c:manualLayout>
      </c:layout>
      <c:barChart>
        <c:barDir val="col"/>
        <c:grouping val="clustered"/>
        <c:varyColors val="0"/>
        <c:ser>
          <c:idx val="0"/>
          <c:order val="0"/>
          <c:tx>
            <c:strRef>
              <c:f>Sheet1!$B$3</c:f>
              <c:strCache>
                <c:ptCount val="1"/>
                <c:pt idx="0">
                  <c:v>Samples</c:v>
                </c:pt>
              </c:strCache>
            </c:strRef>
          </c:tx>
          <c:spPr>
            <a:solidFill>
              <a:schemeClr val="accent1"/>
            </a:solidFill>
            <a:ln>
              <a:noFill/>
            </a:ln>
            <a:effectLst/>
          </c:spPr>
          <c:invertIfNegative val="0"/>
          <c:cat>
            <c:numRef>
              <c:f>Sheet1!$A$4:$A$75</c:f>
              <c:numCache>
                <c:formatCode>m/d/yyyy</c:formatCode>
                <c:ptCount val="7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pt idx="12">
                  <c:v>40909</c:v>
                </c:pt>
                <c:pt idx="13">
                  <c:v>40940</c:v>
                </c:pt>
                <c:pt idx="14">
                  <c:v>40969</c:v>
                </c:pt>
                <c:pt idx="15">
                  <c:v>41000</c:v>
                </c:pt>
                <c:pt idx="16">
                  <c:v>41030</c:v>
                </c:pt>
                <c:pt idx="17">
                  <c:v>41061</c:v>
                </c:pt>
                <c:pt idx="18">
                  <c:v>41091</c:v>
                </c:pt>
                <c:pt idx="19">
                  <c:v>41122</c:v>
                </c:pt>
                <c:pt idx="20">
                  <c:v>41153</c:v>
                </c:pt>
                <c:pt idx="21">
                  <c:v>41183</c:v>
                </c:pt>
                <c:pt idx="22">
                  <c:v>41214</c:v>
                </c:pt>
                <c:pt idx="23">
                  <c:v>41244</c:v>
                </c:pt>
                <c:pt idx="24">
                  <c:v>41275</c:v>
                </c:pt>
                <c:pt idx="25">
                  <c:v>41306</c:v>
                </c:pt>
                <c:pt idx="26">
                  <c:v>41334</c:v>
                </c:pt>
                <c:pt idx="27">
                  <c:v>41365</c:v>
                </c:pt>
                <c:pt idx="28">
                  <c:v>41395</c:v>
                </c:pt>
                <c:pt idx="29">
                  <c:v>41426</c:v>
                </c:pt>
                <c:pt idx="30">
                  <c:v>41456</c:v>
                </c:pt>
                <c:pt idx="31">
                  <c:v>41487</c:v>
                </c:pt>
                <c:pt idx="32">
                  <c:v>41518</c:v>
                </c:pt>
                <c:pt idx="33">
                  <c:v>41548</c:v>
                </c:pt>
                <c:pt idx="34">
                  <c:v>41579</c:v>
                </c:pt>
                <c:pt idx="35">
                  <c:v>41609</c:v>
                </c:pt>
                <c:pt idx="36">
                  <c:v>41640</c:v>
                </c:pt>
                <c:pt idx="37">
                  <c:v>41671</c:v>
                </c:pt>
                <c:pt idx="38">
                  <c:v>41699</c:v>
                </c:pt>
                <c:pt idx="39">
                  <c:v>41730</c:v>
                </c:pt>
                <c:pt idx="40">
                  <c:v>41760</c:v>
                </c:pt>
                <c:pt idx="41">
                  <c:v>41791</c:v>
                </c:pt>
                <c:pt idx="42">
                  <c:v>41821</c:v>
                </c:pt>
                <c:pt idx="43">
                  <c:v>41852</c:v>
                </c:pt>
                <c:pt idx="44">
                  <c:v>41883</c:v>
                </c:pt>
                <c:pt idx="45">
                  <c:v>41913</c:v>
                </c:pt>
                <c:pt idx="46">
                  <c:v>41944</c:v>
                </c:pt>
                <c:pt idx="47">
                  <c:v>41974</c:v>
                </c:pt>
                <c:pt idx="48">
                  <c:v>42005</c:v>
                </c:pt>
                <c:pt idx="49">
                  <c:v>42036</c:v>
                </c:pt>
                <c:pt idx="50">
                  <c:v>42064</c:v>
                </c:pt>
                <c:pt idx="51">
                  <c:v>42095</c:v>
                </c:pt>
                <c:pt idx="52">
                  <c:v>42125</c:v>
                </c:pt>
                <c:pt idx="53">
                  <c:v>42156</c:v>
                </c:pt>
                <c:pt idx="54">
                  <c:v>42186</c:v>
                </c:pt>
                <c:pt idx="55">
                  <c:v>42217</c:v>
                </c:pt>
                <c:pt idx="56">
                  <c:v>42248</c:v>
                </c:pt>
                <c:pt idx="57">
                  <c:v>42278</c:v>
                </c:pt>
                <c:pt idx="58">
                  <c:v>42309</c:v>
                </c:pt>
                <c:pt idx="59">
                  <c:v>42339</c:v>
                </c:pt>
                <c:pt idx="60">
                  <c:v>42370</c:v>
                </c:pt>
                <c:pt idx="61">
                  <c:v>42401</c:v>
                </c:pt>
                <c:pt idx="62">
                  <c:v>42430</c:v>
                </c:pt>
                <c:pt idx="63">
                  <c:v>42461</c:v>
                </c:pt>
                <c:pt idx="64">
                  <c:v>42491</c:v>
                </c:pt>
                <c:pt idx="65">
                  <c:v>42522</c:v>
                </c:pt>
                <c:pt idx="66">
                  <c:v>42552</c:v>
                </c:pt>
                <c:pt idx="67">
                  <c:v>42583</c:v>
                </c:pt>
                <c:pt idx="68">
                  <c:v>42614</c:v>
                </c:pt>
                <c:pt idx="69">
                  <c:v>42644</c:v>
                </c:pt>
                <c:pt idx="70">
                  <c:v>42675</c:v>
                </c:pt>
                <c:pt idx="71">
                  <c:v>42705</c:v>
                </c:pt>
              </c:numCache>
            </c:numRef>
          </c:cat>
          <c:val>
            <c:numRef>
              <c:f>Sheet1!$B$4:$B$75</c:f>
              <c:numCache>
                <c:formatCode>#,##0.00</c:formatCode>
                <c:ptCount val="72"/>
                <c:pt idx="0">
                  <c:v>1.5599999999999999E-2</c:v>
                </c:pt>
                <c:pt idx="1">
                  <c:v>0.28236</c:v>
                </c:pt>
                <c:pt idx="2">
                  <c:v>18.235555000000002</c:v>
                </c:pt>
                <c:pt idx="3">
                  <c:v>22.73921</c:v>
                </c:pt>
                <c:pt idx="4">
                  <c:v>27.281085000000001</c:v>
                </c:pt>
                <c:pt idx="5">
                  <c:v>17.921019999999999</c:v>
                </c:pt>
                <c:pt idx="6">
                  <c:v>15.304964999999999</c:v>
                </c:pt>
                <c:pt idx="7">
                  <c:v>14.72198</c:v>
                </c:pt>
                <c:pt idx="8">
                  <c:v>8.2860700000000005</c:v>
                </c:pt>
                <c:pt idx="9">
                  <c:v>4.4777199999999997</c:v>
                </c:pt>
                <c:pt idx="10">
                  <c:v>7.8803400000000003</c:v>
                </c:pt>
                <c:pt idx="11">
                  <c:v>1.3434200000000001</c:v>
                </c:pt>
                <c:pt idx="12">
                  <c:v>0</c:v>
                </c:pt>
                <c:pt idx="13">
                  <c:v>0</c:v>
                </c:pt>
                <c:pt idx="14">
                  <c:v>0</c:v>
                </c:pt>
                <c:pt idx="15">
                  <c:v>0</c:v>
                </c:pt>
                <c:pt idx="16">
                  <c:v>0</c:v>
                </c:pt>
                <c:pt idx="17">
                  <c:v>0</c:v>
                </c:pt>
                <c:pt idx="18">
                  <c:v>0.83557499999999996</c:v>
                </c:pt>
                <c:pt idx="19">
                  <c:v>3.6002200000000002</c:v>
                </c:pt>
                <c:pt idx="20">
                  <c:v>1.06392</c:v>
                </c:pt>
                <c:pt idx="21">
                  <c:v>69.023629999999997</c:v>
                </c:pt>
                <c:pt idx="22">
                  <c:v>0</c:v>
                </c:pt>
                <c:pt idx="23">
                  <c:v>0</c:v>
                </c:pt>
                <c:pt idx="24">
                  <c:v>0</c:v>
                </c:pt>
                <c:pt idx="25">
                  <c:v>0</c:v>
                </c:pt>
                <c:pt idx="26">
                  <c:v>0</c:v>
                </c:pt>
                <c:pt idx="27">
                  <c:v>7.4592700000000001</c:v>
                </c:pt>
                <c:pt idx="28">
                  <c:v>12.883585</c:v>
                </c:pt>
                <c:pt idx="29">
                  <c:v>0</c:v>
                </c:pt>
                <c:pt idx="30">
                  <c:v>12.422345</c:v>
                </c:pt>
                <c:pt idx="31">
                  <c:v>0.35613499999999998</c:v>
                </c:pt>
                <c:pt idx="32">
                  <c:v>1.3884000000000001</c:v>
                </c:pt>
                <c:pt idx="33">
                  <c:v>1.58613</c:v>
                </c:pt>
                <c:pt idx="34">
                  <c:v>0.49270000000000003</c:v>
                </c:pt>
                <c:pt idx="35">
                  <c:v>0</c:v>
                </c:pt>
                <c:pt idx="36">
                  <c:v>0</c:v>
                </c:pt>
                <c:pt idx="37">
                  <c:v>0</c:v>
                </c:pt>
                <c:pt idx="38">
                  <c:v>0.24374999999999999</c:v>
                </c:pt>
                <c:pt idx="39">
                  <c:v>9.282E-2</c:v>
                </c:pt>
                <c:pt idx="40">
                  <c:v>0</c:v>
                </c:pt>
                <c:pt idx="41">
                  <c:v>0</c:v>
                </c:pt>
                <c:pt idx="42">
                  <c:v>0</c:v>
                </c:pt>
                <c:pt idx="43">
                  <c:v>0</c:v>
                </c:pt>
                <c:pt idx="44">
                  <c:v>0</c:v>
                </c:pt>
                <c:pt idx="45">
                  <c:v>0.24959999999999999</c:v>
                </c:pt>
                <c:pt idx="46">
                  <c:v>0</c:v>
                </c:pt>
                <c:pt idx="47">
                  <c:v>0</c:v>
                </c:pt>
                <c:pt idx="48">
                  <c:v>0</c:v>
                </c:pt>
                <c:pt idx="49">
                  <c:v>0</c:v>
                </c:pt>
                <c:pt idx="50">
                  <c:v>0</c:v>
                </c:pt>
                <c:pt idx="51">
                  <c:v>0</c:v>
                </c:pt>
                <c:pt idx="52">
                  <c:v>0</c:v>
                </c:pt>
                <c:pt idx="53">
                  <c:v>8.0437499999999904</c:v>
                </c:pt>
                <c:pt idx="54">
                  <c:v>0</c:v>
                </c:pt>
                <c:pt idx="55">
                  <c:v>0</c:v>
                </c:pt>
                <c:pt idx="56">
                  <c:v>0</c:v>
                </c:pt>
                <c:pt idx="57">
                  <c:v>0.24959999999999999</c:v>
                </c:pt>
                <c:pt idx="58">
                  <c:v>0</c:v>
                </c:pt>
                <c:pt idx="59">
                  <c:v>0</c:v>
                </c:pt>
                <c:pt idx="60">
                  <c:v>0</c:v>
                </c:pt>
                <c:pt idx="61">
                  <c:v>0</c:v>
                </c:pt>
                <c:pt idx="62">
                  <c:v>0</c:v>
                </c:pt>
                <c:pt idx="63">
                  <c:v>0</c:v>
                </c:pt>
                <c:pt idx="64">
                  <c:v>0</c:v>
                </c:pt>
                <c:pt idx="65">
                  <c:v>8.0437499999999904</c:v>
                </c:pt>
                <c:pt idx="66">
                  <c:v>0</c:v>
                </c:pt>
                <c:pt idx="67">
                  <c:v>0</c:v>
                </c:pt>
                <c:pt idx="68">
                  <c:v>0</c:v>
                </c:pt>
                <c:pt idx="69">
                  <c:v>0.24959999999999999</c:v>
                </c:pt>
                <c:pt idx="70">
                  <c:v>0</c:v>
                </c:pt>
                <c:pt idx="71">
                  <c:v>0</c:v>
                </c:pt>
              </c:numCache>
            </c:numRef>
          </c:val>
          <c:extLst>
            <c:ext xmlns:c16="http://schemas.microsoft.com/office/drawing/2014/chart" uri="{C3380CC4-5D6E-409C-BE32-E72D297353CC}">
              <c16:uniqueId val="{00000000-2A05-4A4F-928E-7A2970E4841B}"/>
            </c:ext>
          </c:extLst>
        </c:ser>
        <c:dLbls>
          <c:showLegendKey val="0"/>
          <c:showVal val="0"/>
          <c:showCatName val="0"/>
          <c:showSerName val="0"/>
          <c:showPercent val="0"/>
          <c:showBubbleSize val="0"/>
        </c:dLbls>
        <c:gapWidth val="219"/>
        <c:overlap val="-27"/>
        <c:axId val="222781216"/>
        <c:axId val="222777408"/>
      </c:barChart>
      <c:lineChart>
        <c:grouping val="standard"/>
        <c:varyColors val="0"/>
        <c:ser>
          <c:idx val="1"/>
          <c:order val="1"/>
          <c:tx>
            <c:strRef>
              <c:f>Sheet1!$C$3</c:f>
              <c:strCache>
                <c:ptCount val="1"/>
                <c:pt idx="0">
                  <c:v>ST Impact</c:v>
                </c:pt>
              </c:strCache>
            </c:strRef>
          </c:tx>
          <c:spPr>
            <a:ln w="28575" cap="rnd">
              <a:solidFill>
                <a:schemeClr val="accent2"/>
              </a:solidFill>
              <a:round/>
            </a:ln>
            <a:effectLst/>
          </c:spPr>
          <c:marker>
            <c:symbol val="none"/>
          </c:marker>
          <c:cat>
            <c:numRef>
              <c:f>Sheet1!$A$4:$A$75</c:f>
              <c:numCache>
                <c:formatCode>m/d/yyyy</c:formatCode>
                <c:ptCount val="7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pt idx="12">
                  <c:v>40909</c:v>
                </c:pt>
                <c:pt idx="13">
                  <c:v>40940</c:v>
                </c:pt>
                <c:pt idx="14">
                  <c:v>40969</c:v>
                </c:pt>
                <c:pt idx="15">
                  <c:v>41000</c:v>
                </c:pt>
                <c:pt idx="16">
                  <c:v>41030</c:v>
                </c:pt>
                <c:pt idx="17">
                  <c:v>41061</c:v>
                </c:pt>
                <c:pt idx="18">
                  <c:v>41091</c:v>
                </c:pt>
                <c:pt idx="19">
                  <c:v>41122</c:v>
                </c:pt>
                <c:pt idx="20">
                  <c:v>41153</c:v>
                </c:pt>
                <c:pt idx="21">
                  <c:v>41183</c:v>
                </c:pt>
                <c:pt idx="22">
                  <c:v>41214</c:v>
                </c:pt>
                <c:pt idx="23">
                  <c:v>41244</c:v>
                </c:pt>
                <c:pt idx="24">
                  <c:v>41275</c:v>
                </c:pt>
                <c:pt idx="25">
                  <c:v>41306</c:v>
                </c:pt>
                <c:pt idx="26">
                  <c:v>41334</c:v>
                </c:pt>
                <c:pt idx="27">
                  <c:v>41365</c:v>
                </c:pt>
                <c:pt idx="28">
                  <c:v>41395</c:v>
                </c:pt>
                <c:pt idx="29">
                  <c:v>41426</c:v>
                </c:pt>
                <c:pt idx="30">
                  <c:v>41456</c:v>
                </c:pt>
                <c:pt idx="31">
                  <c:v>41487</c:v>
                </c:pt>
                <c:pt idx="32">
                  <c:v>41518</c:v>
                </c:pt>
                <c:pt idx="33">
                  <c:v>41548</c:v>
                </c:pt>
                <c:pt idx="34">
                  <c:v>41579</c:v>
                </c:pt>
                <c:pt idx="35">
                  <c:v>41609</c:v>
                </c:pt>
                <c:pt idx="36">
                  <c:v>41640</c:v>
                </c:pt>
                <c:pt idx="37">
                  <c:v>41671</c:v>
                </c:pt>
                <c:pt idx="38">
                  <c:v>41699</c:v>
                </c:pt>
                <c:pt idx="39">
                  <c:v>41730</c:v>
                </c:pt>
                <c:pt idx="40">
                  <c:v>41760</c:v>
                </c:pt>
                <c:pt idx="41">
                  <c:v>41791</c:v>
                </c:pt>
                <c:pt idx="42">
                  <c:v>41821</c:v>
                </c:pt>
                <c:pt idx="43">
                  <c:v>41852</c:v>
                </c:pt>
                <c:pt idx="44">
                  <c:v>41883</c:v>
                </c:pt>
                <c:pt idx="45">
                  <c:v>41913</c:v>
                </c:pt>
                <c:pt idx="46">
                  <c:v>41944</c:v>
                </c:pt>
                <c:pt idx="47">
                  <c:v>41974</c:v>
                </c:pt>
                <c:pt idx="48">
                  <c:v>42005</c:v>
                </c:pt>
                <c:pt idx="49">
                  <c:v>42036</c:v>
                </c:pt>
                <c:pt idx="50">
                  <c:v>42064</c:v>
                </c:pt>
                <c:pt idx="51">
                  <c:v>42095</c:v>
                </c:pt>
                <c:pt idx="52">
                  <c:v>42125</c:v>
                </c:pt>
                <c:pt idx="53">
                  <c:v>42156</c:v>
                </c:pt>
                <c:pt idx="54">
                  <c:v>42186</c:v>
                </c:pt>
                <c:pt idx="55">
                  <c:v>42217</c:v>
                </c:pt>
                <c:pt idx="56">
                  <c:v>42248</c:v>
                </c:pt>
                <c:pt idx="57">
                  <c:v>42278</c:v>
                </c:pt>
                <c:pt idx="58">
                  <c:v>42309</c:v>
                </c:pt>
                <c:pt idx="59">
                  <c:v>42339</c:v>
                </c:pt>
                <c:pt idx="60">
                  <c:v>42370</c:v>
                </c:pt>
                <c:pt idx="61">
                  <c:v>42401</c:v>
                </c:pt>
                <c:pt idx="62">
                  <c:v>42430</c:v>
                </c:pt>
                <c:pt idx="63">
                  <c:v>42461</c:v>
                </c:pt>
                <c:pt idx="64">
                  <c:v>42491</c:v>
                </c:pt>
                <c:pt idx="65">
                  <c:v>42522</c:v>
                </c:pt>
                <c:pt idx="66">
                  <c:v>42552</c:v>
                </c:pt>
                <c:pt idx="67">
                  <c:v>42583</c:v>
                </c:pt>
                <c:pt idx="68">
                  <c:v>42614</c:v>
                </c:pt>
                <c:pt idx="69">
                  <c:v>42644</c:v>
                </c:pt>
                <c:pt idx="70">
                  <c:v>42675</c:v>
                </c:pt>
                <c:pt idx="71">
                  <c:v>42705</c:v>
                </c:pt>
              </c:numCache>
            </c:numRef>
          </c:cat>
          <c:val>
            <c:numRef>
              <c:f>Sheet1!$C$4:$C$75</c:f>
              <c:numCache>
                <c:formatCode>0.0%</c:formatCode>
                <c:ptCount val="72"/>
                <c:pt idx="0">
                  <c:v>1.3140777782583157E-6</c:v>
                </c:pt>
                <c:pt idx="1">
                  <c:v>2.0853943332843627E-5</c:v>
                </c:pt>
                <c:pt idx="2">
                  <c:v>9.0310144446448248E-4</c:v>
                </c:pt>
                <c:pt idx="3">
                  <c:v>1.4079535943215538E-3</c:v>
                </c:pt>
                <c:pt idx="4">
                  <c:v>1.8719989147919502E-3</c:v>
                </c:pt>
                <c:pt idx="5">
                  <c:v>1.0872516440780799E-3</c:v>
                </c:pt>
                <c:pt idx="6">
                  <c:v>1.1842487127708967E-3</c:v>
                </c:pt>
                <c:pt idx="7">
                  <c:v>1.1451095922396792E-3</c:v>
                </c:pt>
                <c:pt idx="8">
                  <c:v>5.6100102735612278E-4</c:v>
                </c:pt>
                <c:pt idx="9">
                  <c:v>3.7056333958385146E-4</c:v>
                </c:pt>
                <c:pt idx="10">
                  <c:v>4.6279043783159501E-4</c:v>
                </c:pt>
                <c:pt idx="11">
                  <c:v>4.8025299343112948E-5</c:v>
                </c:pt>
                <c:pt idx="12">
                  <c:v>9.0769954208536063E-7</c:v>
                </c:pt>
                <c:pt idx="13">
                  <c:v>1.7155528997392366E-8</c:v>
                </c:pt>
                <c:pt idx="14">
                  <c:v>3.2423952411875234E-10</c:v>
                </c:pt>
                <c:pt idx="15">
                  <c:v>6.1280980290234766E-12</c:v>
                </c:pt>
                <c:pt idx="16">
                  <c:v>1.1579626146840383E-13</c:v>
                </c:pt>
                <c:pt idx="17">
                  <c:v>2.2204460492503131E-15</c:v>
                </c:pt>
                <c:pt idx="18">
                  <c:v>5.1878953336026434E-5</c:v>
                </c:pt>
                <c:pt idx="19">
                  <c:v>2.1877987474538951E-4</c:v>
                </c:pt>
                <c:pt idx="20">
                  <c:v>5.3534544244060456E-5</c:v>
                </c:pt>
                <c:pt idx="21">
                  <c:v>4.0597110046641793E-3</c:v>
                </c:pt>
                <c:pt idx="22">
                  <c:v>7.6881753094837357E-5</c:v>
                </c:pt>
                <c:pt idx="23">
                  <c:v>1.4531199377110227E-6</c:v>
                </c:pt>
                <c:pt idx="24">
                  <c:v>2.7463986418396757E-8</c:v>
                </c:pt>
                <c:pt idx="25">
                  <c:v>5.1906934306344965E-10</c:v>
                </c:pt>
                <c:pt idx="26">
                  <c:v>9.8103747347977333E-12</c:v>
                </c:pt>
                <c:pt idx="27">
                  <c:v>2.329591429717226E-4</c:v>
                </c:pt>
                <c:pt idx="28">
                  <c:v>4.5613307485381505E-4</c:v>
                </c:pt>
                <c:pt idx="29">
                  <c:v>8.6228446781744239E-6</c:v>
                </c:pt>
                <c:pt idx="30">
                  <c:v>5.8299800781924649E-4</c:v>
                </c:pt>
                <c:pt idx="31">
                  <c:v>2.7657116039248031E-5</c:v>
                </c:pt>
                <c:pt idx="32">
                  <c:v>5.1090098541761719E-5</c:v>
                </c:pt>
                <c:pt idx="33">
                  <c:v>7.3766272117192777E-5</c:v>
                </c:pt>
                <c:pt idx="34">
                  <c:v>2.1653926912335031E-5</c:v>
                </c:pt>
                <c:pt idx="35">
                  <c:v>4.0926356603687708E-7</c:v>
                </c:pt>
                <c:pt idx="36">
                  <c:v>7.7350829075228944E-9</c:v>
                </c:pt>
                <c:pt idx="37">
                  <c:v>1.4619305765961599E-10</c:v>
                </c:pt>
                <c:pt idx="38">
                  <c:v>6.8060111533263523E-6</c:v>
                </c:pt>
                <c:pt idx="39">
                  <c:v>3.1791616589282867E-6</c:v>
                </c:pt>
                <c:pt idx="40">
                  <c:v>6.0086249087376586E-8</c:v>
                </c:pt>
                <c:pt idx="41">
                  <c:v>1.1356301454767959E-9</c:v>
                </c:pt>
                <c:pt idx="42">
                  <c:v>2.1463386623565839E-11</c:v>
                </c:pt>
                <c:pt idx="43">
                  <c:v>4.056754931980322E-13</c:v>
                </c:pt>
                <c:pt idx="44">
                  <c:v>7.6605388699135801E-15</c:v>
                </c:pt>
                <c:pt idx="45">
                  <c:v>1.081225624033344E-5</c:v>
                </c:pt>
                <c:pt idx="46">
                  <c:v>2.0435272685137562E-7</c:v>
                </c:pt>
                <c:pt idx="47">
                  <c:v>3.8622669507049068E-9</c:v>
                </c:pt>
                <c:pt idx="48">
                  <c:v>7.2996830802196655E-11</c:v>
                </c:pt>
                <c:pt idx="49">
                  <c:v>1.379674152701682E-12</c:v>
                </c:pt>
                <c:pt idx="50">
                  <c:v>2.6090241078691179E-14</c:v>
                </c:pt>
                <c:pt idx="51">
                  <c:v>0</c:v>
                </c:pt>
                <c:pt idx="52">
                  <c:v>0</c:v>
                </c:pt>
                <c:pt idx="53">
                  <c:v>2.4521728357773664E-4</c:v>
                </c:pt>
                <c:pt idx="54">
                  <c:v>4.6351642529751658E-6</c:v>
                </c:pt>
                <c:pt idx="55">
                  <c:v>8.7604803522545183E-8</c:v>
                </c:pt>
                <c:pt idx="56">
                  <c:v>1.6557308857301223E-9</c:v>
                </c:pt>
                <c:pt idx="57">
                  <c:v>1.0812287533079612E-5</c:v>
                </c:pt>
                <c:pt idx="58">
                  <c:v>2.0435331826718084E-7</c:v>
                </c:pt>
                <c:pt idx="59">
                  <c:v>3.862278052935153E-9</c:v>
                </c:pt>
                <c:pt idx="60">
                  <c:v>7.299705284680158E-11</c:v>
                </c:pt>
                <c:pt idx="61">
                  <c:v>1.379674152701682E-12</c:v>
                </c:pt>
                <c:pt idx="62">
                  <c:v>2.6090241078691179E-14</c:v>
                </c:pt>
                <c:pt idx="63">
                  <c:v>0</c:v>
                </c:pt>
                <c:pt idx="64">
                  <c:v>0</c:v>
                </c:pt>
                <c:pt idx="65">
                  <c:v>2.4521728357773664E-4</c:v>
                </c:pt>
                <c:pt idx="66">
                  <c:v>4.6351642529751658E-6</c:v>
                </c:pt>
                <c:pt idx="67">
                  <c:v>8.7604803522545183E-8</c:v>
                </c:pt>
                <c:pt idx="68">
                  <c:v>1.6557308857301223E-9</c:v>
                </c:pt>
                <c:pt idx="69">
                  <c:v>1.0812287533079612E-5</c:v>
                </c:pt>
                <c:pt idx="70">
                  <c:v>2.0435331826718084E-7</c:v>
                </c:pt>
                <c:pt idx="71">
                  <c:v>3.862278052935153E-9</c:v>
                </c:pt>
              </c:numCache>
            </c:numRef>
          </c:val>
          <c:smooth val="0"/>
          <c:extLst>
            <c:ext xmlns:c16="http://schemas.microsoft.com/office/drawing/2014/chart" uri="{C3380CC4-5D6E-409C-BE32-E72D297353CC}">
              <c16:uniqueId val="{00000001-2A05-4A4F-928E-7A2970E4841B}"/>
            </c:ext>
          </c:extLst>
        </c:ser>
        <c:ser>
          <c:idx val="2"/>
          <c:order val="2"/>
          <c:tx>
            <c:strRef>
              <c:f>Sheet1!$D$3</c:f>
              <c:strCache>
                <c:ptCount val="1"/>
                <c:pt idx="0">
                  <c:v>LT Impact</c:v>
                </c:pt>
              </c:strCache>
            </c:strRef>
          </c:tx>
          <c:spPr>
            <a:ln w="28575" cap="rnd">
              <a:solidFill>
                <a:schemeClr val="accent3"/>
              </a:solidFill>
              <a:round/>
            </a:ln>
            <a:effectLst/>
          </c:spPr>
          <c:marker>
            <c:symbol val="none"/>
          </c:marker>
          <c:cat>
            <c:numRef>
              <c:f>Sheet1!$A$4:$A$75</c:f>
              <c:numCache>
                <c:formatCode>m/d/yyyy</c:formatCode>
                <c:ptCount val="72"/>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pt idx="12">
                  <c:v>40909</c:v>
                </c:pt>
                <c:pt idx="13">
                  <c:v>40940</c:v>
                </c:pt>
                <c:pt idx="14">
                  <c:v>40969</c:v>
                </c:pt>
                <c:pt idx="15">
                  <c:v>41000</c:v>
                </c:pt>
                <c:pt idx="16">
                  <c:v>41030</c:v>
                </c:pt>
                <c:pt idx="17">
                  <c:v>41061</c:v>
                </c:pt>
                <c:pt idx="18">
                  <c:v>41091</c:v>
                </c:pt>
                <c:pt idx="19">
                  <c:v>41122</c:v>
                </c:pt>
                <c:pt idx="20">
                  <c:v>41153</c:v>
                </c:pt>
                <c:pt idx="21">
                  <c:v>41183</c:v>
                </c:pt>
                <c:pt idx="22">
                  <c:v>41214</c:v>
                </c:pt>
                <c:pt idx="23">
                  <c:v>41244</c:v>
                </c:pt>
                <c:pt idx="24">
                  <c:v>41275</c:v>
                </c:pt>
                <c:pt idx="25">
                  <c:v>41306</c:v>
                </c:pt>
                <c:pt idx="26">
                  <c:v>41334</c:v>
                </c:pt>
                <c:pt idx="27">
                  <c:v>41365</c:v>
                </c:pt>
                <c:pt idx="28">
                  <c:v>41395</c:v>
                </c:pt>
                <c:pt idx="29">
                  <c:v>41426</c:v>
                </c:pt>
                <c:pt idx="30">
                  <c:v>41456</c:v>
                </c:pt>
                <c:pt idx="31">
                  <c:v>41487</c:v>
                </c:pt>
                <c:pt idx="32">
                  <c:v>41518</c:v>
                </c:pt>
                <c:pt idx="33">
                  <c:v>41548</c:v>
                </c:pt>
                <c:pt idx="34">
                  <c:v>41579</c:v>
                </c:pt>
                <c:pt idx="35">
                  <c:v>41609</c:v>
                </c:pt>
                <c:pt idx="36">
                  <c:v>41640</c:v>
                </c:pt>
                <c:pt idx="37">
                  <c:v>41671</c:v>
                </c:pt>
                <c:pt idx="38">
                  <c:v>41699</c:v>
                </c:pt>
                <c:pt idx="39">
                  <c:v>41730</c:v>
                </c:pt>
                <c:pt idx="40">
                  <c:v>41760</c:v>
                </c:pt>
                <c:pt idx="41">
                  <c:v>41791</c:v>
                </c:pt>
                <c:pt idx="42">
                  <c:v>41821</c:v>
                </c:pt>
                <c:pt idx="43">
                  <c:v>41852</c:v>
                </c:pt>
                <c:pt idx="44">
                  <c:v>41883</c:v>
                </c:pt>
                <c:pt idx="45">
                  <c:v>41913</c:v>
                </c:pt>
                <c:pt idx="46">
                  <c:v>41944</c:v>
                </c:pt>
                <c:pt idx="47">
                  <c:v>41974</c:v>
                </c:pt>
                <c:pt idx="48">
                  <c:v>42005</c:v>
                </c:pt>
                <c:pt idx="49">
                  <c:v>42036</c:v>
                </c:pt>
                <c:pt idx="50">
                  <c:v>42064</c:v>
                </c:pt>
                <c:pt idx="51">
                  <c:v>42095</c:v>
                </c:pt>
                <c:pt idx="52">
                  <c:v>42125</c:v>
                </c:pt>
                <c:pt idx="53">
                  <c:v>42156</c:v>
                </c:pt>
                <c:pt idx="54">
                  <c:v>42186</c:v>
                </c:pt>
                <c:pt idx="55">
                  <c:v>42217</c:v>
                </c:pt>
                <c:pt idx="56">
                  <c:v>42248</c:v>
                </c:pt>
                <c:pt idx="57">
                  <c:v>42278</c:v>
                </c:pt>
                <c:pt idx="58">
                  <c:v>42309</c:v>
                </c:pt>
                <c:pt idx="59">
                  <c:v>42339</c:v>
                </c:pt>
                <c:pt idx="60">
                  <c:v>42370</c:v>
                </c:pt>
                <c:pt idx="61">
                  <c:v>42401</c:v>
                </c:pt>
                <c:pt idx="62">
                  <c:v>42430</c:v>
                </c:pt>
                <c:pt idx="63">
                  <c:v>42461</c:v>
                </c:pt>
                <c:pt idx="64">
                  <c:v>42491</c:v>
                </c:pt>
                <c:pt idx="65">
                  <c:v>42522</c:v>
                </c:pt>
                <c:pt idx="66">
                  <c:v>42552</c:v>
                </c:pt>
                <c:pt idx="67">
                  <c:v>42583</c:v>
                </c:pt>
                <c:pt idx="68">
                  <c:v>42614</c:v>
                </c:pt>
                <c:pt idx="69">
                  <c:v>42644</c:v>
                </c:pt>
                <c:pt idx="70">
                  <c:v>42675</c:v>
                </c:pt>
                <c:pt idx="71">
                  <c:v>42705</c:v>
                </c:pt>
              </c:numCache>
            </c:numRef>
          </c:cat>
          <c:val>
            <c:numRef>
              <c:f>Sheet1!$D$4:$D$75</c:f>
              <c:numCache>
                <c:formatCode>0.0%</c:formatCode>
                <c:ptCount val="72"/>
                <c:pt idx="0">
                  <c:v>5.4621678091670844E-7</c:v>
                </c:pt>
                <c:pt idx="1">
                  <c:v>9.1670602496707332E-6</c:v>
                </c:pt>
                <c:pt idx="2">
                  <c:v>3.8386378021459944E-4</c:v>
                </c:pt>
                <c:pt idx="3">
                  <c:v>9.3594329393253961E-4</c:v>
                </c:pt>
                <c:pt idx="4">
                  <c:v>1.6391482386810541E-3</c:v>
                </c:pt>
                <c:pt idx="5">
                  <c:v>1.9644658130187898E-3</c:v>
                </c:pt>
                <c:pt idx="6">
                  <c:v>2.3139980755841894E-3</c:v>
                </c:pt>
                <c:pt idx="7">
                  <c:v>2.6226461679694779E-3</c:v>
                </c:pt>
                <c:pt idx="8">
                  <c:v>2.6682040071391855E-3</c:v>
                </c:pt>
                <c:pt idx="9">
                  <c:v>2.6362589731288022E-3</c:v>
                </c:pt>
                <c:pt idx="10">
                  <c:v>2.6462290013545831E-3</c:v>
                </c:pt>
                <c:pt idx="11">
                  <c:v>2.4827935060129924E-3</c:v>
                </c:pt>
                <c:pt idx="12">
                  <c:v>2.3141590536608359E-3</c:v>
                </c:pt>
                <c:pt idx="13">
                  <c:v>2.1569660777494004E-3</c:v>
                </c:pt>
                <c:pt idx="14">
                  <c:v>2.0104399263004558E-3</c:v>
                </c:pt>
                <c:pt idx="15">
                  <c:v>1.8738581818108502E-3</c:v>
                </c:pt>
                <c:pt idx="16">
                  <c:v>1.7465471672295507E-3</c:v>
                </c:pt>
                <c:pt idx="17">
                  <c:v>1.6278786819448055E-3</c:v>
                </c:pt>
                <c:pt idx="18">
                  <c:v>1.5387988429015342E-3</c:v>
                </c:pt>
                <c:pt idx="19">
                  <c:v>1.5246432282096656E-3</c:v>
                </c:pt>
                <c:pt idx="20">
                  <c:v>1.4415459087807614E-3</c:v>
                </c:pt>
                <c:pt idx="21">
                  <c:v>3.0303843470594893E-3</c:v>
                </c:pt>
                <c:pt idx="22">
                  <c:v>2.8246095240556102E-3</c:v>
                </c:pt>
                <c:pt idx="23">
                  <c:v>2.6327891511579438E-3</c:v>
                </c:pt>
                <c:pt idx="24">
                  <c:v>2.4539793428961509E-3</c:v>
                </c:pt>
                <c:pt idx="25">
                  <c:v>2.2872997400986694E-3</c:v>
                </c:pt>
                <c:pt idx="26">
                  <c:v>2.1319292763060105E-3</c:v>
                </c:pt>
                <c:pt idx="27">
                  <c:v>2.0837494206943363E-3</c:v>
                </c:pt>
                <c:pt idx="28">
                  <c:v>2.1296213854501422E-3</c:v>
                </c:pt>
                <c:pt idx="29">
                  <c:v>1.9849509544981325E-3</c:v>
                </c:pt>
                <c:pt idx="30">
                  <c:v>2.0919565627777192E-3</c:v>
                </c:pt>
                <c:pt idx="31">
                  <c:v>1.9567436404868133E-3</c:v>
                </c:pt>
                <c:pt idx="32">
                  <c:v>1.8447875754401544E-3</c:v>
                </c:pt>
                <c:pt idx="33">
                  <c:v>1.7496592771109043E-3</c:v>
                </c:pt>
                <c:pt idx="34">
                  <c:v>1.6391870940681841E-3</c:v>
                </c:pt>
                <c:pt idx="35">
                  <c:v>1.5278075649742817E-3</c:v>
                </c:pt>
                <c:pt idx="36">
                  <c:v>1.4239906568193073E-3</c:v>
                </c:pt>
                <c:pt idx="37">
                  <c:v>1.3272235800759757E-3</c:v>
                </c:pt>
                <c:pt idx="38">
                  <c:v>1.2398537498972129E-3</c:v>
                </c:pt>
                <c:pt idx="39">
                  <c:v>1.1568589629616932E-3</c:v>
                </c:pt>
                <c:pt idx="40">
                  <c:v>1.0782349797248125E-3</c:v>
                </c:pt>
                <c:pt idx="41">
                  <c:v>1.0049518554258174E-3</c:v>
                </c:pt>
                <c:pt idx="42">
                  <c:v>9.3664714331798127E-4</c:v>
                </c:pt>
                <c:pt idx="43">
                  <c:v>8.7298294697846224E-4</c:v>
                </c:pt>
                <c:pt idx="44">
                  <c:v>8.1364426349284091E-4</c:v>
                </c:pt>
                <c:pt idx="45">
                  <c:v>7.6282832369511944E-4</c:v>
                </c:pt>
                <c:pt idx="46">
                  <c:v>7.1097444216405847E-4</c:v>
                </c:pt>
                <c:pt idx="47">
                  <c:v>6.6264420195039087E-4</c:v>
                </c:pt>
                <c:pt idx="48">
                  <c:v>6.1759831361773987E-4</c:v>
                </c:pt>
                <c:pt idx="49">
                  <c:v>5.7561371763026337E-4</c:v>
                </c:pt>
                <c:pt idx="50">
                  <c:v>5.3648248620508099E-4</c:v>
                </c:pt>
                <c:pt idx="51">
                  <c:v>5.0001079911832225E-4</c:v>
                </c:pt>
                <c:pt idx="52">
                  <c:v>4.6601798853107557E-4</c:v>
                </c:pt>
                <c:pt idx="53">
                  <c:v>5.3622700019906322E-4</c:v>
                </c:pt>
                <c:pt idx="54">
                  <c:v>4.9977267747380871E-4</c:v>
                </c:pt>
                <c:pt idx="55">
                  <c:v>4.6579605161234383E-4</c:v>
                </c:pt>
                <c:pt idx="56">
                  <c:v>4.3412879646043123E-4</c:v>
                </c:pt>
                <c:pt idx="57">
                  <c:v>4.0910648717606968E-4</c:v>
                </c:pt>
                <c:pt idx="58">
                  <c:v>3.8129255038166221E-4</c:v>
                </c:pt>
                <c:pt idx="59">
                  <c:v>3.5536926450963069E-4</c:v>
                </c:pt>
                <c:pt idx="60">
                  <c:v>3.3120815682174953E-4</c:v>
                </c:pt>
                <c:pt idx="61">
                  <c:v>3.0868947870477115E-4</c:v>
                </c:pt>
                <c:pt idx="62">
                  <c:v>2.8770161400870631E-4</c:v>
                </c:pt>
                <c:pt idx="63">
                  <c:v>2.6814052741086503E-4</c:v>
                </c:pt>
                <c:pt idx="64">
                  <c:v>2.4990925011081355E-4</c:v>
                </c:pt>
                <c:pt idx="65">
                  <c:v>3.3482928401262768E-4</c:v>
                </c:pt>
                <c:pt idx="66">
                  <c:v>3.1206444568554481E-4</c:v>
                </c:pt>
                <c:pt idx="67">
                  <c:v>2.9084714963290015E-4</c:v>
                </c:pt>
                <c:pt idx="68">
                  <c:v>2.7107222428879307E-4</c:v>
                </c:pt>
                <c:pt idx="69">
                  <c:v>2.5713480049316395E-4</c:v>
                </c:pt>
                <c:pt idx="70">
                  <c:v>2.3965172940831891E-4</c:v>
                </c:pt>
                <c:pt idx="71">
                  <c:v>2.2335723189925716E-4</c:v>
                </c:pt>
              </c:numCache>
            </c:numRef>
          </c:val>
          <c:smooth val="0"/>
          <c:extLst>
            <c:ext xmlns:c16="http://schemas.microsoft.com/office/drawing/2014/chart" uri="{C3380CC4-5D6E-409C-BE32-E72D297353CC}">
              <c16:uniqueId val="{00000002-2A05-4A4F-928E-7A2970E4841B}"/>
            </c:ext>
          </c:extLst>
        </c:ser>
        <c:dLbls>
          <c:showLegendKey val="0"/>
          <c:showVal val="0"/>
          <c:showCatName val="0"/>
          <c:showSerName val="0"/>
          <c:showPercent val="0"/>
          <c:showBubbleSize val="0"/>
        </c:dLbls>
        <c:marker val="1"/>
        <c:smooth val="0"/>
        <c:axId val="222779584"/>
        <c:axId val="222779040"/>
      </c:lineChart>
      <c:dateAx>
        <c:axId val="222781216"/>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22777408"/>
        <c:crosses val="autoZero"/>
        <c:auto val="1"/>
        <c:lblOffset val="100"/>
        <c:baseTimeUnit val="months"/>
      </c:dateAx>
      <c:valAx>
        <c:axId val="22277740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Samples Given (</a:t>
                </a:r>
                <a:r>
                  <a:rPr lang="en-US" b="1" dirty="0" err="1"/>
                  <a:t>Ucs</a:t>
                </a:r>
                <a:r>
                  <a:rPr lang="en-US" b="1" dirty="0"/>
                  <a: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22781216"/>
        <c:crosses val="autoZero"/>
        <c:crossBetween val="between"/>
      </c:valAx>
      <c:valAx>
        <c:axId val="222779040"/>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b="1" dirty="0"/>
                  <a:t>% Volume Contribution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22779584"/>
        <c:crosses val="max"/>
        <c:crossBetween val="between"/>
      </c:valAx>
      <c:dateAx>
        <c:axId val="222779584"/>
        <c:scaling>
          <c:orientation val="minMax"/>
        </c:scaling>
        <c:delete val="1"/>
        <c:axPos val="b"/>
        <c:numFmt formatCode="m/d/yyyy" sourceLinked="1"/>
        <c:majorTickMark val="out"/>
        <c:minorTickMark val="none"/>
        <c:tickLblPos val="nextTo"/>
        <c:crossAx val="222779040"/>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B1DD2-0DE1-48F8-9FBF-2774A195291D}" type="datetimeFigureOut">
              <a:rPr lang="en-US" smtClean="0"/>
              <a:t>1/23/2019</a:t>
            </a:fld>
            <a:endParaRPr lang="en-US" dirty="0"/>
          </a:p>
        </p:txBody>
      </p:sp>
      <p:sp>
        <p:nvSpPr>
          <p:cNvPr id="4" name="Slide Image Placeholder 3"/>
          <p:cNvSpPr>
            <a:spLocks noGrp="1" noRot="1" noChangeAspect="1"/>
          </p:cNvSpPr>
          <p:nvPr>
            <p:ph type="sldImg" idx="2"/>
          </p:nvPr>
        </p:nvSpPr>
        <p:spPr>
          <a:xfrm>
            <a:off x="412750" y="685800"/>
            <a:ext cx="6032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F143B-7D66-4A66-84BD-D97BF5DF26FC}" type="slidenum">
              <a:rPr lang="en-US" smtClean="0"/>
              <a:t>‹#›</a:t>
            </a:fld>
            <a:endParaRPr lang="en-US" dirty="0"/>
          </a:p>
        </p:txBody>
      </p:sp>
    </p:spTree>
    <p:extLst>
      <p:ext uri="{BB962C8B-B14F-4D97-AF65-F5344CB8AC3E}">
        <p14:creationId xmlns:p14="http://schemas.microsoft.com/office/powerpoint/2010/main" val="143599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F143B-7D66-4A66-84BD-D97BF5DF26FC}"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6793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&lt;AK&gt; </a:t>
            </a:r>
          </a:p>
        </p:txBody>
      </p:sp>
      <p:sp>
        <p:nvSpPr>
          <p:cNvPr id="4" name="Slide Number Placeholder 3"/>
          <p:cNvSpPr>
            <a:spLocks noGrp="1"/>
          </p:cNvSpPr>
          <p:nvPr>
            <p:ph type="sldNum" sz="quarter" idx="5"/>
          </p:nvPr>
        </p:nvSpPr>
        <p:spPr/>
        <p:txBody>
          <a:bodyPr/>
          <a:lstStyle/>
          <a:p>
            <a:fld id="{87DF143B-7D66-4A66-84BD-D97BF5DF26FC}" type="slidenum">
              <a:rPr lang="en-US" smtClean="0"/>
              <a:t>2</a:t>
            </a:fld>
            <a:endParaRPr lang="en-US" dirty="0"/>
          </a:p>
        </p:txBody>
      </p:sp>
    </p:spTree>
    <p:extLst>
      <p:ext uri="{BB962C8B-B14F-4D97-AF65-F5344CB8AC3E}">
        <p14:creationId xmlns:p14="http://schemas.microsoft.com/office/powerpoint/2010/main" val="356085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F143B-7D66-4A66-84BD-D97BF5DF26FC}"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302341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52" name="Picture 4" descr="C:\Users\Kalpana\Desktop\Sharmila_1\business-blue-wave-powerpoint-backgroun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9" y="-36286"/>
            <a:ext cx="12069763" cy="5364339"/>
          </a:xfrm>
          <a:prstGeom prst="rect">
            <a:avLst/>
          </a:prstGeom>
          <a:noFill/>
          <a:extLst>
            <a:ext uri="{909E8E84-426E-40DD-AFC4-6F175D3DCCD1}">
              <a14:hiddenFill xmlns:a14="http://schemas.microsoft.com/office/drawing/2010/main">
                <a:solidFill>
                  <a:srgbClr val="FFFFFF"/>
                </a:solidFill>
              </a14:hiddenFill>
            </a:ext>
          </a:extLst>
        </p:spPr>
      </p:pic>
      <p:sp>
        <p:nvSpPr>
          <p:cNvPr id="20" name="Date Placeholder 3"/>
          <p:cNvSpPr>
            <a:spLocks noGrp="1"/>
          </p:cNvSpPr>
          <p:nvPr userDrawn="1">
            <p:ph type="dt" sz="half" idx="10"/>
          </p:nvPr>
        </p:nvSpPr>
        <p:spPr>
          <a:xfrm>
            <a:off x="603488" y="6602666"/>
            <a:ext cx="2816278" cy="365125"/>
          </a:xfrm>
          <a:prstGeom prst="rect">
            <a:avLst/>
          </a:prstGeom>
        </p:spPr>
        <p:txBody>
          <a:bodyPr/>
          <a:lstStyle>
            <a:lvl1pPr>
              <a:defRPr sz="1200">
                <a:solidFill>
                  <a:schemeClr val="bg1"/>
                </a:solidFill>
              </a:defRPr>
            </a:lvl1pPr>
          </a:lstStyle>
          <a:p>
            <a:fld id="{CA80623E-194B-493A-B935-E9EDAE558919}" type="datetime1">
              <a:rPr lang="en-US" smtClean="0">
                <a:solidFill>
                  <a:prstClr val="white"/>
                </a:solidFill>
              </a:rPr>
              <a:t>1/23/2019</a:t>
            </a:fld>
            <a:endParaRPr lang="en-US" dirty="0">
              <a:solidFill>
                <a:prstClr val="white"/>
              </a:solidFill>
            </a:endParaRPr>
          </a:p>
        </p:txBody>
      </p:sp>
      <p:sp>
        <p:nvSpPr>
          <p:cNvPr id="21" name="Footer Placeholder 4"/>
          <p:cNvSpPr>
            <a:spLocks noGrp="1"/>
          </p:cNvSpPr>
          <p:nvPr userDrawn="1">
            <p:ph type="ftr" sz="quarter" idx="11"/>
          </p:nvPr>
        </p:nvSpPr>
        <p:spPr>
          <a:xfrm>
            <a:off x="4123836" y="6602666"/>
            <a:ext cx="3822092" cy="365125"/>
          </a:xfrm>
          <a:prstGeom prst="rect">
            <a:avLst/>
          </a:prstGeom>
        </p:spPr>
        <p:txBody>
          <a:bodyPr/>
          <a:lstStyle>
            <a:lvl1pPr algn="ctr">
              <a:defRPr sz="1200">
                <a:solidFill>
                  <a:schemeClr val="bg1"/>
                </a:solidFill>
              </a:defRPr>
            </a:lvl1pPr>
          </a:lstStyle>
          <a:p>
            <a:r>
              <a:rPr lang="en-US" dirty="0">
                <a:solidFill>
                  <a:prstClr val="white"/>
                </a:solidFill>
              </a:rPr>
              <a:t>Analytic Edge Proprietary and confidential</a:t>
            </a:r>
          </a:p>
        </p:txBody>
      </p:sp>
      <p:sp>
        <p:nvSpPr>
          <p:cNvPr id="22" name="Slide Number Placeholder 5"/>
          <p:cNvSpPr>
            <a:spLocks noGrp="1"/>
          </p:cNvSpPr>
          <p:nvPr userDrawn="1">
            <p:ph type="sldNum" sz="quarter" idx="12"/>
          </p:nvPr>
        </p:nvSpPr>
        <p:spPr>
          <a:xfrm>
            <a:off x="8649997" y="6602666"/>
            <a:ext cx="2816278" cy="365125"/>
          </a:xfrm>
          <a:prstGeom prst="rect">
            <a:avLst/>
          </a:prstGeom>
        </p:spPr>
        <p:txBody>
          <a:bodyPr/>
          <a:lstStyle>
            <a:lvl1pPr algn="r">
              <a:defRPr sz="1200">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pic>
        <p:nvPicPr>
          <p:cNvPr id="14" name="Picture 2" descr="\\SONY\Users\Nivas\Desktop\analytic-edge\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33507" y="5638800"/>
            <a:ext cx="2524774" cy="85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28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3489" y="274638"/>
            <a:ext cx="10862787"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3489" y="1600202"/>
            <a:ext cx="10862787"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3488" y="6356352"/>
            <a:ext cx="2816278" cy="365125"/>
          </a:xfrm>
          <a:prstGeom prst="rect">
            <a:avLst/>
          </a:prstGeom>
        </p:spPr>
        <p:txBody>
          <a:bodyPr/>
          <a:lstStyle/>
          <a:p>
            <a:fld id="{0C711B1F-8EB3-45AF-A39B-CB74C0990A64}" type="datetime1">
              <a:rPr lang="en-US" smtClean="0">
                <a:solidFill>
                  <a:prstClr val="white"/>
                </a:solidFill>
              </a:rPr>
              <a:t>1/23/2019</a:t>
            </a:fld>
            <a:endParaRPr lang="en-US" dirty="0">
              <a:solidFill>
                <a:prstClr val="white"/>
              </a:solidFill>
            </a:endParaRPr>
          </a:p>
        </p:txBody>
      </p:sp>
      <p:sp>
        <p:nvSpPr>
          <p:cNvPr id="5" name="Footer Placeholder 4"/>
          <p:cNvSpPr>
            <a:spLocks noGrp="1"/>
          </p:cNvSpPr>
          <p:nvPr>
            <p:ph type="ftr" sz="quarter" idx="11"/>
          </p:nvPr>
        </p:nvSpPr>
        <p:spPr>
          <a:xfrm>
            <a:off x="4123836" y="6356352"/>
            <a:ext cx="3822092" cy="365125"/>
          </a:xfrm>
          <a:prstGeom prst="rect">
            <a:avLst/>
          </a:prstGeom>
        </p:spPr>
        <p:txBody>
          <a:body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8649997" y="6356352"/>
            <a:ext cx="2816278" cy="365125"/>
          </a:xfrm>
          <a:prstGeom prst="rect">
            <a:avLst/>
          </a:prstGeom>
        </p:spPr>
        <p:txBody>
          <a:bodyPr/>
          <a:lstStyle/>
          <a:p>
            <a:fld id="{4C2143BD-DDDC-4030-AFD1-D2DD3F00D3B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9296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00397" y="274639"/>
            <a:ext cx="304049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76830" y="274639"/>
            <a:ext cx="892240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3488" y="6356352"/>
            <a:ext cx="2816278" cy="365125"/>
          </a:xfrm>
          <a:prstGeom prst="rect">
            <a:avLst/>
          </a:prstGeom>
        </p:spPr>
        <p:txBody>
          <a:bodyPr/>
          <a:lstStyle/>
          <a:p>
            <a:fld id="{5CDB6141-EC43-4DE5-B822-5F68CFFD50EB}" type="datetime1">
              <a:rPr lang="en-US" smtClean="0">
                <a:solidFill>
                  <a:prstClr val="white"/>
                </a:solidFill>
              </a:rPr>
              <a:t>1/23/2019</a:t>
            </a:fld>
            <a:endParaRPr lang="en-US" dirty="0">
              <a:solidFill>
                <a:prstClr val="white"/>
              </a:solidFill>
            </a:endParaRPr>
          </a:p>
        </p:txBody>
      </p:sp>
      <p:sp>
        <p:nvSpPr>
          <p:cNvPr id="5" name="Footer Placeholder 4"/>
          <p:cNvSpPr>
            <a:spLocks noGrp="1"/>
          </p:cNvSpPr>
          <p:nvPr>
            <p:ph type="ftr" sz="quarter" idx="11"/>
          </p:nvPr>
        </p:nvSpPr>
        <p:spPr>
          <a:xfrm>
            <a:off x="4123836" y="6356352"/>
            <a:ext cx="3822092" cy="365125"/>
          </a:xfrm>
          <a:prstGeom prst="rect">
            <a:avLst/>
          </a:prstGeom>
        </p:spPr>
        <p:txBody>
          <a:body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8649997" y="6356352"/>
            <a:ext cx="2816278" cy="365125"/>
          </a:xfrm>
          <a:prstGeom prst="rect">
            <a:avLst/>
          </a:prstGeom>
        </p:spPr>
        <p:txBody>
          <a:bodyPr/>
          <a:lstStyle/>
          <a:p>
            <a:fld id="{4C2143BD-DDDC-4030-AFD1-D2DD3F00D3B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68754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4" name="Text Placeholder 13"/>
          <p:cNvSpPr>
            <a:spLocks noGrp="1"/>
          </p:cNvSpPr>
          <p:nvPr>
            <p:ph type="body" sz="quarter" idx="18" hasCustomPrompt="1"/>
          </p:nvPr>
        </p:nvSpPr>
        <p:spPr>
          <a:xfrm>
            <a:off x="783200" y="2024148"/>
            <a:ext cx="10778298" cy="4071852"/>
          </a:xfrm>
          <a:prstGeom prst="rect">
            <a:avLst/>
          </a:prstGeom>
        </p:spPr>
        <p:txBody>
          <a:bodyPr/>
          <a:lstStyle>
            <a:lvl1pPr>
              <a:defRPr/>
            </a:lvl1pPr>
          </a:lstStyle>
          <a:p>
            <a:pPr lvl="0"/>
            <a:r>
              <a:rPr lang="en-US" dirty="0"/>
              <a:t>Click to add text</a:t>
            </a:r>
          </a:p>
        </p:txBody>
      </p:sp>
      <p:sp>
        <p:nvSpPr>
          <p:cNvPr id="15" name="Title 8"/>
          <p:cNvSpPr>
            <a:spLocks noGrp="1"/>
          </p:cNvSpPr>
          <p:nvPr>
            <p:ph type="title" hasCustomPrompt="1"/>
          </p:nvPr>
        </p:nvSpPr>
        <p:spPr>
          <a:xfrm>
            <a:off x="784533" y="676656"/>
            <a:ext cx="10778298" cy="571500"/>
          </a:xfrm>
          <a:prstGeom prst="rect">
            <a:avLst/>
          </a:prstGeom>
        </p:spPr>
        <p:txBody>
          <a:bodyPr>
            <a:noAutofit/>
          </a:bodyPr>
          <a:lstStyle>
            <a:lvl1pPr>
              <a:defRPr baseline="0">
                <a:solidFill>
                  <a:srgbClr val="009DD9"/>
                </a:solidFill>
              </a:defRPr>
            </a:lvl1pPr>
          </a:lstStyle>
          <a:p>
            <a:r>
              <a:rPr lang="en-US" dirty="0"/>
              <a:t>Slide title</a:t>
            </a:r>
          </a:p>
        </p:txBody>
      </p:sp>
      <p:sp>
        <p:nvSpPr>
          <p:cNvPr id="16" name="Text Placeholder 2"/>
          <p:cNvSpPr>
            <a:spLocks noGrp="1"/>
          </p:cNvSpPr>
          <p:nvPr>
            <p:ph type="body" idx="13" hasCustomPrompt="1"/>
          </p:nvPr>
        </p:nvSpPr>
        <p:spPr>
          <a:xfrm>
            <a:off x="784535" y="1280160"/>
            <a:ext cx="10778131" cy="315118"/>
          </a:xfrm>
          <a:prstGeom prst="rect">
            <a:avLst/>
          </a:prstGeo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Slide Subtitle</a:t>
            </a:r>
          </a:p>
        </p:txBody>
      </p:sp>
    </p:spTree>
    <p:extLst>
      <p:ext uri="{BB962C8B-B14F-4D97-AF65-F5344CB8AC3E}">
        <p14:creationId xmlns:p14="http://schemas.microsoft.com/office/powerpoint/2010/main" val="3479747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only 2">
    <p:spTree>
      <p:nvGrpSpPr>
        <p:cNvPr id="1" name=""/>
        <p:cNvGrpSpPr/>
        <p:nvPr/>
      </p:nvGrpSpPr>
      <p:grpSpPr>
        <a:xfrm>
          <a:off x="0" y="0"/>
          <a:ext cx="0" cy="0"/>
          <a:chOff x="0" y="0"/>
          <a:chExt cx="0" cy="0"/>
        </a:xfrm>
      </p:grpSpPr>
      <p:pic>
        <p:nvPicPr>
          <p:cNvPr id="6" name="Picture 6" descr="PPT-Chart-Template.png"/>
          <p:cNvPicPr>
            <a:picLocks noChangeAspect="1"/>
          </p:cNvPicPr>
          <p:nvPr/>
        </p:nvPicPr>
        <p:blipFill>
          <a:blip r:embed="rId2" cstate="print"/>
          <a:srcRect/>
          <a:stretch>
            <a:fillRect/>
          </a:stretch>
        </p:blipFill>
        <p:spPr bwMode="auto">
          <a:xfrm>
            <a:off x="0" y="0"/>
            <a:ext cx="12069763" cy="6858000"/>
          </a:xfrm>
          <a:prstGeom prst="rect">
            <a:avLst/>
          </a:prstGeom>
          <a:noFill/>
          <a:ln w="9525">
            <a:noFill/>
            <a:miter lim="800000"/>
            <a:headEnd/>
            <a:tailEnd/>
          </a:ln>
        </p:spPr>
      </p:pic>
      <p:sp>
        <p:nvSpPr>
          <p:cNvPr id="7" name="Rectangle 6"/>
          <p:cNvSpPr/>
          <p:nvPr/>
        </p:nvSpPr>
        <p:spPr bwMode="gray">
          <a:xfrm rot="16200000">
            <a:off x="-1044076" y="5582980"/>
            <a:ext cx="2364750" cy="184666"/>
          </a:xfrm>
          <a:prstGeom prst="rect">
            <a:avLst/>
          </a:prstGeom>
        </p:spPr>
        <p:txBody>
          <a:bodyPr wrap="none">
            <a:spAutoFit/>
          </a:bodyPr>
          <a:lstStyle/>
          <a:p>
            <a:pPr fontAlgn="auto">
              <a:spcBef>
                <a:spcPct val="50000"/>
              </a:spcBef>
              <a:spcAft>
                <a:spcPts val="0"/>
              </a:spcAft>
              <a:defRPr/>
            </a:pPr>
            <a:r>
              <a:rPr lang="en-US" sz="600" dirty="0">
                <a:solidFill>
                  <a:srgbClr val="5F5F5F"/>
                </a:solidFill>
                <a:latin typeface="Calibri"/>
                <a:cs typeface="Calibri"/>
              </a:rPr>
              <a:t>Copyright ©2014 The Nielsen Company. Confidential and proprietary.</a:t>
            </a:r>
          </a:p>
        </p:txBody>
      </p:sp>
      <p:sp>
        <p:nvSpPr>
          <p:cNvPr id="10" name="Text Box 17"/>
          <p:cNvSpPr txBox="1">
            <a:spLocks noChangeArrowheads="1"/>
          </p:cNvSpPr>
          <p:nvPr/>
        </p:nvSpPr>
        <p:spPr bwMode="auto">
          <a:xfrm>
            <a:off x="11743649" y="6600633"/>
            <a:ext cx="134652" cy="138499"/>
          </a:xfrm>
          <a:prstGeom prst="rect">
            <a:avLst/>
          </a:prstGeom>
          <a:noFill/>
          <a:ln w="9525">
            <a:noFill/>
            <a:miter lim="800000"/>
            <a:headEnd/>
            <a:tailEnd/>
          </a:ln>
          <a:effectLst/>
        </p:spPr>
        <p:txBody>
          <a:bodyPr wrap="none" lIns="0" tIns="0" rIns="0" bIns="0" anchor="ctr">
            <a:spAutoFit/>
          </a:bodyPr>
          <a:lstStyle/>
          <a:p>
            <a:pPr algn="ctr" fontAlgn="auto">
              <a:spcBef>
                <a:spcPts val="0"/>
              </a:spcBef>
              <a:spcAft>
                <a:spcPts val="0"/>
              </a:spcAft>
              <a:defRPr/>
            </a:pPr>
            <a:fld id="{5C6C71C6-CA0A-4484-B53C-095B8346E4FB}" type="slidenum">
              <a:rPr lang="en-US" sz="900">
                <a:solidFill>
                  <a:srgbClr val="009DD9"/>
                </a:solidFill>
                <a:latin typeface="+mn-lt"/>
                <a:cs typeface="+mn-cs"/>
              </a:rPr>
              <a:pPr algn="ctr" fontAlgn="auto">
                <a:spcBef>
                  <a:spcPts val="0"/>
                </a:spcBef>
                <a:spcAft>
                  <a:spcPts val="0"/>
                </a:spcAft>
                <a:defRPr/>
              </a:pPr>
              <a:t>‹#›</a:t>
            </a:fld>
            <a:endParaRPr lang="en-US" sz="900" dirty="0">
              <a:solidFill>
                <a:srgbClr val="009DD9"/>
              </a:solidFill>
              <a:latin typeface="+mn-lt"/>
              <a:cs typeface="+mn-cs"/>
            </a:endParaRPr>
          </a:p>
        </p:txBody>
      </p:sp>
      <p:sp>
        <p:nvSpPr>
          <p:cNvPr id="9" name="Title 8"/>
          <p:cNvSpPr>
            <a:spLocks noGrp="1"/>
          </p:cNvSpPr>
          <p:nvPr>
            <p:ph type="title"/>
          </p:nvPr>
        </p:nvSpPr>
        <p:spPr>
          <a:xfrm>
            <a:off x="784535" y="676656"/>
            <a:ext cx="10779724" cy="571500"/>
          </a:xfrm>
          <a:prstGeom prst="rect">
            <a:avLst/>
          </a:prstGeom>
        </p:spPr>
        <p:txBody>
          <a:bodyPr/>
          <a:lstStyle>
            <a:lvl1pPr>
              <a:defRPr baseline="0">
                <a:solidFill>
                  <a:srgbClr val="009DD9"/>
                </a:solidFill>
              </a:defRPr>
            </a:lvl1pPr>
          </a:lstStyle>
          <a:p>
            <a:r>
              <a:rPr lang="en-US"/>
              <a:t>Click to edit Master title style</a:t>
            </a:r>
            <a:endParaRPr lang="en-US" dirty="0"/>
          </a:p>
        </p:txBody>
      </p:sp>
      <p:sp>
        <p:nvSpPr>
          <p:cNvPr id="8" name="Text Placeholder 2"/>
          <p:cNvSpPr>
            <a:spLocks noGrp="1"/>
          </p:cNvSpPr>
          <p:nvPr>
            <p:ph type="body" idx="13"/>
          </p:nvPr>
        </p:nvSpPr>
        <p:spPr>
          <a:xfrm>
            <a:off x="784535" y="1280160"/>
            <a:ext cx="10771342" cy="315118"/>
          </a:xfrm>
          <a:prstGeom prst="rect">
            <a:avLst/>
          </a:prstGeom>
        </p:spPr>
        <p:txBody>
          <a:bodyPr tIns="0" bIns="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2"/>
          <p:cNvSpPr>
            <a:spLocks noGrp="1"/>
          </p:cNvSpPr>
          <p:nvPr>
            <p:ph type="body" idx="15"/>
          </p:nvPr>
        </p:nvSpPr>
        <p:spPr>
          <a:xfrm>
            <a:off x="784535" y="6373368"/>
            <a:ext cx="10778131" cy="365760"/>
          </a:xfrm>
          <a:prstGeom prst="rect">
            <a:avLst/>
          </a:prstGeom>
        </p:spPr>
        <p:txBody>
          <a:bodyPr tIns="0" bIns="0" anchor="b"/>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086072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3C68C2-8C4D-4215-846D-84ABBD169995}" type="datetime1">
              <a:rPr lang="en-US" smtClean="0">
                <a:solidFill>
                  <a:prstClr val="black">
                    <a:tint val="75000"/>
                  </a:prstClr>
                </a:solidFill>
              </a:rPr>
              <a:t>1/23/2019</a:t>
            </a:fld>
            <a:endParaRPr 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dirty="0">
                <a:solidFill>
                  <a:prstClr val="black">
                    <a:tint val="75000"/>
                  </a:prstClr>
                </a:solidFill>
              </a:rPr>
              <a:t>Analytic Edge Proprietary and confidential</a:t>
            </a:r>
          </a:p>
        </p:txBody>
      </p:sp>
      <p:sp>
        <p:nvSpPr>
          <p:cNvPr id="4" name="Slide Number Placeholder 5"/>
          <p:cNvSpPr>
            <a:spLocks noGrp="1"/>
          </p:cNvSpPr>
          <p:nvPr>
            <p:ph type="sldNum" sz="quarter" idx="12"/>
          </p:nvPr>
        </p:nvSpPr>
        <p:spPr/>
        <p:txBody>
          <a:bodyPr/>
          <a:lstStyle>
            <a:lvl1pPr>
              <a:defRPr/>
            </a:lvl1pPr>
          </a:lstStyle>
          <a:p>
            <a:pPr>
              <a:defRPr/>
            </a:pPr>
            <a:fld id="{4C254AA1-24A0-4339-8B6B-5DD322A5590F}" type="slidenum">
              <a:rPr lang="en-US" altLang="en-US">
                <a:solidFill>
                  <a:prstClr val="black">
                    <a:tint val="75000"/>
                  </a:prstClr>
                </a:solidFill>
              </a:rPr>
              <a:pPr>
                <a:defRPr/>
              </a:pPr>
              <a:t>‹#›</a:t>
            </a:fld>
            <a:endParaRPr lang="en-US" altLang="en-US" dirty="0">
              <a:solidFill>
                <a:prstClr val="black">
                  <a:tint val="75000"/>
                </a:prstClr>
              </a:solidFill>
            </a:endParaRPr>
          </a:p>
        </p:txBody>
      </p:sp>
    </p:spTree>
    <p:extLst>
      <p:ext uri="{BB962C8B-B14F-4D97-AF65-F5344CB8AC3E}">
        <p14:creationId xmlns:p14="http://schemas.microsoft.com/office/powerpoint/2010/main" val="2952289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6724" y="457200"/>
            <a:ext cx="11097477" cy="5905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78343" y="1295400"/>
            <a:ext cx="11131004" cy="5029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8469DFA-4677-419C-96F9-D6F5DF3D3A23}" type="slidenum">
              <a:rPr lang="en-US" altLang="en-US"/>
              <a:pPr/>
              <a:t>‹#›</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Analytic Edge Proprietary and confidential</a:t>
            </a:r>
          </a:p>
        </p:txBody>
      </p:sp>
    </p:spTree>
    <p:extLst>
      <p:ext uri="{BB962C8B-B14F-4D97-AF65-F5344CB8AC3E}">
        <p14:creationId xmlns:p14="http://schemas.microsoft.com/office/powerpoint/2010/main" val="286792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4816" y="342900"/>
            <a:ext cx="10778969" cy="571500"/>
          </a:xfrm>
          <a:prstGeom prst="rect">
            <a:avLst/>
          </a:prstGeom>
        </p:spPr>
        <p:txBody>
          <a:bodyPr/>
          <a:lstStyle>
            <a:lvl1pPr>
              <a:lnSpc>
                <a:spcPts val="2500"/>
              </a:lnSpc>
              <a:defRPr sz="2800"/>
            </a:lvl1pPr>
          </a:lstStyle>
          <a:p>
            <a:r>
              <a:rPr lang="en-US"/>
              <a:t>Click to edit Master title style</a:t>
            </a:r>
          </a:p>
        </p:txBody>
      </p:sp>
      <p:sp>
        <p:nvSpPr>
          <p:cNvPr id="3" name="Footer Placeholder 3"/>
          <p:cNvSpPr>
            <a:spLocks noGrp="1"/>
          </p:cNvSpPr>
          <p:nvPr>
            <p:ph type="ftr" sz="quarter" idx="10"/>
          </p:nvPr>
        </p:nvSpPr>
        <p:spPr/>
        <p:txBody>
          <a:bodyPr/>
          <a:lstStyle>
            <a:lvl1pPr>
              <a:defRPr/>
            </a:lvl1pPr>
          </a:lstStyle>
          <a:p>
            <a:pPr>
              <a:defRPr/>
            </a:pPr>
            <a:r>
              <a:rPr lang="en-US" dirty="0"/>
              <a:t>Analytic Edge Proprietary and confidential</a:t>
            </a:r>
            <a:endParaRPr lang="en-GB" dirty="0"/>
          </a:p>
        </p:txBody>
      </p:sp>
    </p:spTree>
    <p:extLst>
      <p:ext uri="{BB962C8B-B14F-4D97-AF65-F5344CB8AC3E}">
        <p14:creationId xmlns:p14="http://schemas.microsoft.com/office/powerpoint/2010/main" val="1284236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ue title">
    <p:spTree>
      <p:nvGrpSpPr>
        <p:cNvPr id="1" name=""/>
        <p:cNvGrpSpPr/>
        <p:nvPr/>
      </p:nvGrpSpPr>
      <p:grpSpPr>
        <a:xfrm>
          <a:off x="0" y="0"/>
          <a:ext cx="0" cy="0"/>
          <a:chOff x="0" y="0"/>
          <a:chExt cx="0" cy="0"/>
        </a:xfrm>
      </p:grpSpPr>
      <p:sp>
        <p:nvSpPr>
          <p:cNvPr id="2" name="Title 1"/>
          <p:cNvSpPr>
            <a:spLocks noGrp="1"/>
          </p:cNvSpPr>
          <p:nvPr>
            <p:ph type="title"/>
          </p:nvPr>
        </p:nvSpPr>
        <p:spPr>
          <a:xfrm>
            <a:off x="331914" y="234098"/>
            <a:ext cx="10857857" cy="365442"/>
          </a:xfrm>
          <a:prstGeom prst="rect">
            <a:avLst/>
          </a:prstGeom>
        </p:spPr>
        <p:txBody>
          <a:bodyPr anchor="ctr"/>
          <a:lstStyle>
            <a:lvl1pPr>
              <a:defRPr sz="2000" b="1">
                <a:solidFill>
                  <a:srgbClr val="00B0F0"/>
                </a:solidFill>
                <a:latin typeface="Calibri" panose="020F0502020204030204" pitchFamily="34" charset="0"/>
                <a:ea typeface="맑은 고딕" pitchFamily="50" charset="-127"/>
              </a:defRPr>
            </a:lvl1pPr>
          </a:lstStyle>
          <a:p>
            <a:r>
              <a:rPr lang="ko-KR" altLang="en-US" dirty="0"/>
              <a:t>마스터 제목 스타일 편집</a:t>
            </a:r>
            <a:endParaRPr lang="en-US" dirty="0"/>
          </a:p>
        </p:txBody>
      </p:sp>
    </p:spTree>
    <p:extLst>
      <p:ext uri="{BB962C8B-B14F-4D97-AF65-F5344CB8AC3E}">
        <p14:creationId xmlns:p14="http://schemas.microsoft.com/office/powerpoint/2010/main" val="202326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0" y="6616700"/>
            <a:ext cx="12069763"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Date Placeholder 3"/>
          <p:cNvSpPr>
            <a:spLocks noGrp="1"/>
          </p:cNvSpPr>
          <p:nvPr>
            <p:ph type="dt" sz="half" idx="10"/>
          </p:nvPr>
        </p:nvSpPr>
        <p:spPr>
          <a:xfrm>
            <a:off x="603488" y="6602666"/>
            <a:ext cx="2816278" cy="365125"/>
          </a:xfrm>
          <a:prstGeom prst="rect">
            <a:avLst/>
          </a:prstGeom>
        </p:spPr>
        <p:txBody>
          <a:bodyPr/>
          <a:lstStyle>
            <a:lvl1pPr>
              <a:defRPr sz="1200">
                <a:solidFill>
                  <a:schemeClr val="bg1"/>
                </a:solidFill>
              </a:defRPr>
            </a:lvl1pPr>
          </a:lstStyle>
          <a:p>
            <a:fld id="{BAE0C4D6-28A6-49BE-8633-95C6F6472F7C}" type="datetime1">
              <a:rPr lang="en-US" smtClean="0">
                <a:solidFill>
                  <a:prstClr val="white"/>
                </a:solidFill>
              </a:rPr>
              <a:t>1/23/2019</a:t>
            </a:fld>
            <a:endParaRPr lang="en-US" dirty="0">
              <a:solidFill>
                <a:prstClr val="white"/>
              </a:solidFill>
            </a:endParaRPr>
          </a:p>
        </p:txBody>
      </p:sp>
      <p:sp>
        <p:nvSpPr>
          <p:cNvPr id="5" name="Footer Placeholder 4"/>
          <p:cNvSpPr>
            <a:spLocks noGrp="1"/>
          </p:cNvSpPr>
          <p:nvPr>
            <p:ph type="ftr" sz="quarter" idx="11"/>
          </p:nvPr>
        </p:nvSpPr>
        <p:spPr>
          <a:xfrm>
            <a:off x="4123836" y="6602666"/>
            <a:ext cx="3822092" cy="365125"/>
          </a:xfrm>
          <a:prstGeom prst="rect">
            <a:avLst/>
          </a:prstGeom>
        </p:spPr>
        <p:txBody>
          <a:bodyPr/>
          <a:lstStyle>
            <a:lvl1pPr algn="ctr">
              <a:defRPr sz="1200">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8649997" y="6602666"/>
            <a:ext cx="2816278" cy="365125"/>
          </a:xfrm>
          <a:prstGeom prst="rect">
            <a:avLst/>
          </a:prstGeom>
        </p:spPr>
        <p:txBody>
          <a:bodyPr/>
          <a:lstStyle>
            <a:lvl1pPr algn="r">
              <a:defRPr sz="1200">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45069" y="44823"/>
            <a:ext cx="10862787" cy="1021977"/>
          </a:xfrm>
          <a:prstGeom prst="rect">
            <a:avLst/>
          </a:prstGeom>
        </p:spPr>
        <p:txBody>
          <a:bodyPr vert="horz" lIns="91440" tIns="45720" rIns="91440" bIns="45720" rtlCol="0" anchor="ctr">
            <a:normAutofit/>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80865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3428" y="4406902"/>
            <a:ext cx="10259299"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53428" y="2906713"/>
            <a:ext cx="10259299"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3488" y="6356352"/>
            <a:ext cx="2816278" cy="365125"/>
          </a:xfrm>
          <a:prstGeom prst="rect">
            <a:avLst/>
          </a:prstGeom>
        </p:spPr>
        <p:txBody>
          <a:bodyPr/>
          <a:lstStyle/>
          <a:p>
            <a:fld id="{4B710052-7B75-402D-AE42-5C590BD0A5B6}" type="datetime1">
              <a:rPr lang="en-US" smtClean="0">
                <a:solidFill>
                  <a:prstClr val="white"/>
                </a:solidFill>
              </a:rPr>
              <a:t>1/23/2019</a:t>
            </a:fld>
            <a:endParaRPr lang="en-US" dirty="0">
              <a:solidFill>
                <a:prstClr val="white"/>
              </a:solidFill>
            </a:endParaRPr>
          </a:p>
        </p:txBody>
      </p:sp>
      <p:sp>
        <p:nvSpPr>
          <p:cNvPr id="5" name="Footer Placeholder 4"/>
          <p:cNvSpPr>
            <a:spLocks noGrp="1"/>
          </p:cNvSpPr>
          <p:nvPr>
            <p:ph type="ftr" sz="quarter" idx="11"/>
          </p:nvPr>
        </p:nvSpPr>
        <p:spPr>
          <a:xfrm>
            <a:off x="4123836" y="6356352"/>
            <a:ext cx="3822092" cy="365125"/>
          </a:xfrm>
          <a:prstGeom prst="rect">
            <a:avLst/>
          </a:prstGeom>
        </p:spPr>
        <p:txBody>
          <a:body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8649997" y="6356352"/>
            <a:ext cx="2816278" cy="365125"/>
          </a:xfrm>
          <a:prstGeom prst="rect">
            <a:avLst/>
          </a:prstGeom>
        </p:spPr>
        <p:txBody>
          <a:bodyPr/>
          <a:lstStyle/>
          <a:p>
            <a:fld id="{4C2143BD-DDDC-4030-AFD1-D2DD3F00D3B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40286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3489" y="274638"/>
            <a:ext cx="10862787"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76830" y="1600202"/>
            <a:ext cx="5980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393" y="1600202"/>
            <a:ext cx="5982494"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3488" y="6356352"/>
            <a:ext cx="2816278" cy="365125"/>
          </a:xfrm>
          <a:prstGeom prst="rect">
            <a:avLst/>
          </a:prstGeom>
        </p:spPr>
        <p:txBody>
          <a:bodyPr/>
          <a:lstStyle/>
          <a:p>
            <a:fld id="{EC0A1E06-E460-41C6-B8C7-41DDA49311BD}" type="datetime1">
              <a:rPr lang="en-US" smtClean="0">
                <a:solidFill>
                  <a:prstClr val="white"/>
                </a:solidFill>
              </a:rPr>
              <a:t>1/23/2019</a:t>
            </a:fld>
            <a:endParaRPr lang="en-US" dirty="0">
              <a:solidFill>
                <a:prstClr val="white"/>
              </a:solidFill>
            </a:endParaRPr>
          </a:p>
        </p:txBody>
      </p:sp>
      <p:sp>
        <p:nvSpPr>
          <p:cNvPr id="6" name="Footer Placeholder 5"/>
          <p:cNvSpPr>
            <a:spLocks noGrp="1"/>
          </p:cNvSpPr>
          <p:nvPr>
            <p:ph type="ftr" sz="quarter" idx="11"/>
          </p:nvPr>
        </p:nvSpPr>
        <p:spPr>
          <a:xfrm>
            <a:off x="4123836" y="6356352"/>
            <a:ext cx="3822092" cy="365125"/>
          </a:xfrm>
          <a:prstGeom prst="rect">
            <a:avLst/>
          </a:prstGeom>
        </p:spPr>
        <p:txBody>
          <a:bodyPr/>
          <a:lstStyle/>
          <a:p>
            <a:r>
              <a:rPr lang="en-US" dirty="0">
                <a:solidFill>
                  <a:prstClr val="white"/>
                </a:solidFill>
              </a:rPr>
              <a:t>Analytic Edge Proprietary and confidential</a:t>
            </a:r>
          </a:p>
        </p:txBody>
      </p:sp>
      <p:sp>
        <p:nvSpPr>
          <p:cNvPr id="7" name="Slide Number Placeholder 6"/>
          <p:cNvSpPr>
            <a:spLocks noGrp="1"/>
          </p:cNvSpPr>
          <p:nvPr>
            <p:ph type="sldNum" sz="quarter" idx="12"/>
          </p:nvPr>
        </p:nvSpPr>
        <p:spPr>
          <a:xfrm>
            <a:off x="8649997" y="6356352"/>
            <a:ext cx="2816278" cy="365125"/>
          </a:xfrm>
          <a:prstGeom prst="rect">
            <a:avLst/>
          </a:prstGeom>
        </p:spPr>
        <p:txBody>
          <a:bodyPr/>
          <a:lstStyle/>
          <a:p>
            <a:fld id="{4C2143BD-DDDC-4030-AFD1-D2DD3F00D3B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7101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3489" y="274638"/>
            <a:ext cx="10862787"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3488" y="1535113"/>
            <a:ext cx="533290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3488" y="2174875"/>
            <a:ext cx="533290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31272" y="1535113"/>
            <a:ext cx="533500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31272" y="2174875"/>
            <a:ext cx="533500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3488" y="6356352"/>
            <a:ext cx="2816278" cy="365125"/>
          </a:xfrm>
          <a:prstGeom prst="rect">
            <a:avLst/>
          </a:prstGeom>
        </p:spPr>
        <p:txBody>
          <a:bodyPr/>
          <a:lstStyle/>
          <a:p>
            <a:fld id="{3D29D9F1-BC96-4BF1-A628-C86EA0BC1056}" type="datetime1">
              <a:rPr lang="en-US" smtClean="0">
                <a:solidFill>
                  <a:prstClr val="white"/>
                </a:solidFill>
              </a:rPr>
              <a:t>1/23/2019</a:t>
            </a:fld>
            <a:endParaRPr lang="en-US" dirty="0">
              <a:solidFill>
                <a:prstClr val="white"/>
              </a:solidFill>
            </a:endParaRPr>
          </a:p>
        </p:txBody>
      </p:sp>
      <p:sp>
        <p:nvSpPr>
          <p:cNvPr id="8" name="Footer Placeholder 7"/>
          <p:cNvSpPr>
            <a:spLocks noGrp="1"/>
          </p:cNvSpPr>
          <p:nvPr>
            <p:ph type="ftr" sz="quarter" idx="11"/>
          </p:nvPr>
        </p:nvSpPr>
        <p:spPr>
          <a:xfrm>
            <a:off x="4123836" y="6356352"/>
            <a:ext cx="3822092" cy="365125"/>
          </a:xfrm>
          <a:prstGeom prst="rect">
            <a:avLst/>
          </a:prstGeom>
        </p:spPr>
        <p:txBody>
          <a:bodyPr/>
          <a:lstStyle/>
          <a:p>
            <a:r>
              <a:rPr lang="en-US" dirty="0">
                <a:solidFill>
                  <a:prstClr val="white"/>
                </a:solidFill>
              </a:rPr>
              <a:t>Analytic Edge Proprietary and confidential</a:t>
            </a:r>
          </a:p>
        </p:txBody>
      </p:sp>
      <p:sp>
        <p:nvSpPr>
          <p:cNvPr id="9" name="Slide Number Placeholder 8"/>
          <p:cNvSpPr>
            <a:spLocks noGrp="1"/>
          </p:cNvSpPr>
          <p:nvPr>
            <p:ph type="sldNum" sz="quarter" idx="12"/>
          </p:nvPr>
        </p:nvSpPr>
        <p:spPr>
          <a:xfrm>
            <a:off x="8649997" y="6356352"/>
            <a:ext cx="2816278" cy="365125"/>
          </a:xfrm>
          <a:prstGeom prst="rect">
            <a:avLst/>
          </a:prstGeom>
        </p:spPr>
        <p:txBody>
          <a:bodyPr/>
          <a:lstStyle/>
          <a:p>
            <a:fld id="{4C2143BD-DDDC-4030-AFD1-D2DD3F00D3B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5759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2" name="Picture 2" descr="C:\Users\Kalpana\Desktop\Sharmila_1\105960555.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61119"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a:xfrm>
            <a:off x="603488" y="6356352"/>
            <a:ext cx="2816278" cy="365125"/>
          </a:xfrm>
          <a:prstGeom prst="rect">
            <a:avLst/>
          </a:prstGeom>
        </p:spPr>
        <p:txBody>
          <a:bodyPr/>
          <a:lstStyle>
            <a:lvl1pPr>
              <a:defRPr>
                <a:solidFill>
                  <a:schemeClr val="bg1"/>
                </a:solidFill>
              </a:defRPr>
            </a:lvl1pPr>
          </a:lstStyle>
          <a:p>
            <a:fld id="{9EA2924B-6F47-453B-8C4A-DE7CB2837160}" type="datetime1">
              <a:rPr lang="en-US" smtClean="0">
                <a:solidFill>
                  <a:prstClr val="white"/>
                </a:solidFill>
              </a:rPr>
              <a:t>1/23/2019</a:t>
            </a:fld>
            <a:endParaRPr lang="en-US" dirty="0">
              <a:solidFill>
                <a:prstClr val="white"/>
              </a:solidFill>
            </a:endParaRPr>
          </a:p>
        </p:txBody>
      </p:sp>
      <p:sp>
        <p:nvSpPr>
          <p:cNvPr id="4" name="Footer Placeholder 3"/>
          <p:cNvSpPr>
            <a:spLocks noGrp="1"/>
          </p:cNvSpPr>
          <p:nvPr>
            <p:ph type="ftr" sz="quarter" idx="11"/>
          </p:nvPr>
        </p:nvSpPr>
        <p:spPr>
          <a:xfrm>
            <a:off x="4123836" y="6356352"/>
            <a:ext cx="3822092" cy="365125"/>
          </a:xfrm>
          <a:prstGeom prst="rect">
            <a:avLst/>
          </a:prstGeom>
        </p:spPr>
        <p:txBody>
          <a:bodyPr/>
          <a:lstStyle>
            <a:lvl1pPr>
              <a:defRPr>
                <a:solidFill>
                  <a:schemeClr val="bg1"/>
                </a:solidFill>
              </a:defRPr>
            </a:lvl1pPr>
          </a:lstStyle>
          <a:p>
            <a:r>
              <a:rPr lang="en-US" dirty="0">
                <a:solidFill>
                  <a:prstClr val="white"/>
                </a:solidFill>
              </a:rPr>
              <a:t>Analytic Edge Proprietary and confidential</a:t>
            </a:r>
          </a:p>
        </p:txBody>
      </p:sp>
      <p:sp>
        <p:nvSpPr>
          <p:cNvPr id="5" name="Slide Number Placeholder 4"/>
          <p:cNvSpPr>
            <a:spLocks noGrp="1"/>
          </p:cNvSpPr>
          <p:nvPr>
            <p:ph type="sldNum" sz="quarter" idx="12"/>
          </p:nvPr>
        </p:nvSpPr>
        <p:spPr>
          <a:xfrm>
            <a:off x="8649997" y="6356352"/>
            <a:ext cx="2816278" cy="365125"/>
          </a:xfrm>
          <a:prstGeom prst="rect">
            <a:avLst/>
          </a:prstGeom>
        </p:spPr>
        <p:txBody>
          <a:bodyPr/>
          <a:lstStyle>
            <a:lvl1pPr>
              <a:defRPr>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pic>
        <p:nvPicPr>
          <p:cNvPr id="21" name="Picture 2" descr="\\SONY\Users\Nivas\Desktop\analytic-edge\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24314" y="152400"/>
            <a:ext cx="2524774" cy="85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41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488" y="6356352"/>
            <a:ext cx="2816278" cy="365125"/>
          </a:xfrm>
          <a:prstGeom prst="rect">
            <a:avLst/>
          </a:prstGeom>
        </p:spPr>
        <p:txBody>
          <a:bodyPr/>
          <a:lstStyle/>
          <a:p>
            <a:fld id="{45E5E23A-5EFE-4421-B8F4-602618CBD47C}" type="datetime1">
              <a:rPr lang="en-US" smtClean="0">
                <a:solidFill>
                  <a:prstClr val="white"/>
                </a:solidFill>
              </a:rPr>
              <a:t>1/23/2019</a:t>
            </a:fld>
            <a:endParaRPr lang="en-US" dirty="0">
              <a:solidFill>
                <a:prstClr val="white"/>
              </a:solidFill>
            </a:endParaRPr>
          </a:p>
        </p:txBody>
      </p:sp>
      <p:sp>
        <p:nvSpPr>
          <p:cNvPr id="3" name="Footer Placeholder 2"/>
          <p:cNvSpPr>
            <a:spLocks noGrp="1"/>
          </p:cNvSpPr>
          <p:nvPr>
            <p:ph type="ftr" sz="quarter" idx="11"/>
          </p:nvPr>
        </p:nvSpPr>
        <p:spPr>
          <a:xfrm>
            <a:off x="4123836" y="6356352"/>
            <a:ext cx="3822092" cy="365125"/>
          </a:xfrm>
          <a:prstGeom prst="rect">
            <a:avLst/>
          </a:prstGeom>
        </p:spPr>
        <p:txBody>
          <a:bodyPr/>
          <a:lstStyle/>
          <a:p>
            <a:r>
              <a:rPr lang="en-US" dirty="0">
                <a:solidFill>
                  <a:prstClr val="white"/>
                </a:solidFill>
              </a:rPr>
              <a:t>Analytic Edge Proprietary and confidential</a:t>
            </a:r>
          </a:p>
        </p:txBody>
      </p:sp>
      <p:sp>
        <p:nvSpPr>
          <p:cNvPr id="4" name="Slide Number Placeholder 3"/>
          <p:cNvSpPr>
            <a:spLocks noGrp="1"/>
          </p:cNvSpPr>
          <p:nvPr>
            <p:ph type="sldNum" sz="quarter" idx="12"/>
          </p:nvPr>
        </p:nvSpPr>
        <p:spPr>
          <a:xfrm>
            <a:off x="8649997" y="6356352"/>
            <a:ext cx="2816278" cy="365125"/>
          </a:xfrm>
          <a:prstGeom prst="rect">
            <a:avLst/>
          </a:prstGeom>
        </p:spPr>
        <p:txBody>
          <a:bodyPr/>
          <a:lstStyle/>
          <a:p>
            <a:fld id="{4C2143BD-DDDC-4030-AFD1-D2DD3F00D3B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4752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3489" y="273050"/>
            <a:ext cx="397086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18943" y="273052"/>
            <a:ext cx="674733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3489" y="1435102"/>
            <a:ext cx="397086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3488" y="6356352"/>
            <a:ext cx="2816278" cy="365125"/>
          </a:xfrm>
          <a:prstGeom prst="rect">
            <a:avLst/>
          </a:prstGeom>
        </p:spPr>
        <p:txBody>
          <a:bodyPr/>
          <a:lstStyle/>
          <a:p>
            <a:fld id="{DD0C916C-DDA0-4D4A-ADD6-07DA12DD3ED3}" type="datetime1">
              <a:rPr lang="en-US" smtClean="0">
                <a:solidFill>
                  <a:prstClr val="white"/>
                </a:solidFill>
              </a:rPr>
              <a:t>1/23/2019</a:t>
            </a:fld>
            <a:endParaRPr lang="en-US" dirty="0">
              <a:solidFill>
                <a:prstClr val="white"/>
              </a:solidFill>
            </a:endParaRPr>
          </a:p>
        </p:txBody>
      </p:sp>
      <p:sp>
        <p:nvSpPr>
          <p:cNvPr id="6" name="Footer Placeholder 5"/>
          <p:cNvSpPr>
            <a:spLocks noGrp="1"/>
          </p:cNvSpPr>
          <p:nvPr>
            <p:ph type="ftr" sz="quarter" idx="11"/>
          </p:nvPr>
        </p:nvSpPr>
        <p:spPr>
          <a:xfrm>
            <a:off x="4123836" y="6356352"/>
            <a:ext cx="3822092" cy="365125"/>
          </a:xfrm>
          <a:prstGeom prst="rect">
            <a:avLst/>
          </a:prstGeom>
        </p:spPr>
        <p:txBody>
          <a:bodyPr/>
          <a:lstStyle/>
          <a:p>
            <a:r>
              <a:rPr lang="en-US" dirty="0">
                <a:solidFill>
                  <a:prstClr val="white"/>
                </a:solidFill>
              </a:rPr>
              <a:t>Analytic Edge Proprietary and confidential</a:t>
            </a:r>
          </a:p>
        </p:txBody>
      </p:sp>
      <p:sp>
        <p:nvSpPr>
          <p:cNvPr id="7" name="Slide Number Placeholder 6"/>
          <p:cNvSpPr>
            <a:spLocks noGrp="1"/>
          </p:cNvSpPr>
          <p:nvPr>
            <p:ph type="sldNum" sz="quarter" idx="12"/>
          </p:nvPr>
        </p:nvSpPr>
        <p:spPr>
          <a:xfrm>
            <a:off x="8649997" y="6356352"/>
            <a:ext cx="2816278" cy="365125"/>
          </a:xfrm>
          <a:prstGeom prst="rect">
            <a:avLst/>
          </a:prstGeom>
        </p:spPr>
        <p:txBody>
          <a:bodyPr/>
          <a:lstStyle/>
          <a:p>
            <a:fld id="{4C2143BD-DDDC-4030-AFD1-D2DD3F00D3B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8704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5758" y="4800600"/>
            <a:ext cx="724185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65758" y="612775"/>
            <a:ext cx="724185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65758" y="5367338"/>
            <a:ext cx="724185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3488" y="6356352"/>
            <a:ext cx="2816278" cy="365125"/>
          </a:xfrm>
          <a:prstGeom prst="rect">
            <a:avLst/>
          </a:prstGeom>
        </p:spPr>
        <p:txBody>
          <a:bodyPr/>
          <a:lstStyle/>
          <a:p>
            <a:fld id="{247235EF-DA43-430E-B167-92E04E4AFA14}" type="datetime1">
              <a:rPr lang="en-US" smtClean="0">
                <a:solidFill>
                  <a:prstClr val="white"/>
                </a:solidFill>
              </a:rPr>
              <a:t>1/23/2019</a:t>
            </a:fld>
            <a:endParaRPr lang="en-US" dirty="0">
              <a:solidFill>
                <a:prstClr val="white"/>
              </a:solidFill>
            </a:endParaRPr>
          </a:p>
        </p:txBody>
      </p:sp>
      <p:sp>
        <p:nvSpPr>
          <p:cNvPr id="6" name="Footer Placeholder 5"/>
          <p:cNvSpPr>
            <a:spLocks noGrp="1"/>
          </p:cNvSpPr>
          <p:nvPr>
            <p:ph type="ftr" sz="quarter" idx="11"/>
          </p:nvPr>
        </p:nvSpPr>
        <p:spPr>
          <a:xfrm>
            <a:off x="4123836" y="6356352"/>
            <a:ext cx="3822092" cy="365125"/>
          </a:xfrm>
          <a:prstGeom prst="rect">
            <a:avLst/>
          </a:prstGeom>
        </p:spPr>
        <p:txBody>
          <a:bodyPr/>
          <a:lstStyle/>
          <a:p>
            <a:r>
              <a:rPr lang="en-US" dirty="0">
                <a:solidFill>
                  <a:prstClr val="white"/>
                </a:solidFill>
              </a:rPr>
              <a:t>Analytic Edge Proprietary and confidential</a:t>
            </a:r>
          </a:p>
        </p:txBody>
      </p:sp>
      <p:sp>
        <p:nvSpPr>
          <p:cNvPr id="7" name="Slide Number Placeholder 6"/>
          <p:cNvSpPr>
            <a:spLocks noGrp="1"/>
          </p:cNvSpPr>
          <p:nvPr>
            <p:ph type="sldNum" sz="quarter" idx="12"/>
          </p:nvPr>
        </p:nvSpPr>
        <p:spPr>
          <a:xfrm>
            <a:off x="8649997" y="6356352"/>
            <a:ext cx="2816278" cy="365125"/>
          </a:xfrm>
          <a:prstGeom prst="rect">
            <a:avLst/>
          </a:prstGeom>
        </p:spPr>
        <p:txBody>
          <a:bodyPr/>
          <a:lstStyle/>
          <a:p>
            <a:fld id="{4C2143BD-DDDC-4030-AFD1-D2DD3F00D3B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3709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12700"/>
            <a:ext cx="9400381" cy="1079500"/>
          </a:xfrm>
          <a:custGeom>
            <a:avLst/>
            <a:gdLst>
              <a:gd name="connsiteX0" fmla="*/ 0 w 8778081"/>
              <a:gd name="connsiteY0" fmla="*/ 0 h 1066800"/>
              <a:gd name="connsiteX1" fmla="*/ 8778081 w 8778081"/>
              <a:gd name="connsiteY1" fmla="*/ 0 h 1066800"/>
              <a:gd name="connsiteX2" fmla="*/ 8778081 w 8778081"/>
              <a:gd name="connsiteY2" fmla="*/ 1066800 h 1066800"/>
              <a:gd name="connsiteX3" fmla="*/ 0 w 8778081"/>
              <a:gd name="connsiteY3" fmla="*/ 1066800 h 1066800"/>
              <a:gd name="connsiteX4" fmla="*/ 0 w 8778081"/>
              <a:gd name="connsiteY4" fmla="*/ 0 h 1066800"/>
              <a:gd name="connsiteX0" fmla="*/ 0 w 8778081"/>
              <a:gd name="connsiteY0" fmla="*/ 0 h 1066800"/>
              <a:gd name="connsiteX1" fmla="*/ 8206581 w 8778081"/>
              <a:gd name="connsiteY1" fmla="*/ 0 h 1066800"/>
              <a:gd name="connsiteX2" fmla="*/ 8778081 w 8778081"/>
              <a:gd name="connsiteY2" fmla="*/ 1066800 h 1066800"/>
              <a:gd name="connsiteX3" fmla="*/ 0 w 8778081"/>
              <a:gd name="connsiteY3" fmla="*/ 1066800 h 1066800"/>
              <a:gd name="connsiteX4" fmla="*/ 0 w 8778081"/>
              <a:gd name="connsiteY4" fmla="*/ 0 h 1066800"/>
              <a:gd name="connsiteX0" fmla="*/ 0 w 9400381"/>
              <a:gd name="connsiteY0" fmla="*/ 12700 h 1079500"/>
              <a:gd name="connsiteX1" fmla="*/ 9400381 w 9400381"/>
              <a:gd name="connsiteY1" fmla="*/ 0 h 1079500"/>
              <a:gd name="connsiteX2" fmla="*/ 8778081 w 9400381"/>
              <a:gd name="connsiteY2" fmla="*/ 1079500 h 1079500"/>
              <a:gd name="connsiteX3" fmla="*/ 0 w 9400381"/>
              <a:gd name="connsiteY3" fmla="*/ 1079500 h 1079500"/>
              <a:gd name="connsiteX4" fmla="*/ 0 w 9400381"/>
              <a:gd name="connsiteY4" fmla="*/ 12700 h 1079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0381" h="1079500">
                <a:moveTo>
                  <a:pt x="0" y="12700"/>
                </a:moveTo>
                <a:lnTo>
                  <a:pt x="9400381" y="0"/>
                </a:lnTo>
                <a:lnTo>
                  <a:pt x="8778081" y="1079500"/>
                </a:lnTo>
                <a:lnTo>
                  <a:pt x="0" y="1079500"/>
                </a:lnTo>
                <a:lnTo>
                  <a:pt x="0" y="12700"/>
                </a:lnTo>
                <a:close/>
              </a:path>
            </a:pathLst>
          </a:custGeom>
          <a:solidFill>
            <a:srgbClr val="007FA8">
              <a:alpha val="74902"/>
            </a:srgbClr>
          </a:solidFill>
          <a:ln>
            <a:noFill/>
          </a:ln>
        </p:spPr>
        <p:txBody>
          <a:bodyPr vert="horz" wrap="square" lIns="91440" tIns="45720" rIns="91440" bIns="45720" numCol="1" anchor="t" anchorCtr="0" compatLnSpc="1">
            <a:prstTxWarp prst="textNoShape">
              <a:avLst/>
            </a:prstTxWarp>
          </a:bodyPr>
          <a:lstStyle/>
          <a:p>
            <a:endParaRPr lang="en-US" sz="1400" kern="0" dirty="0">
              <a:solidFill>
                <a:srgbClr val="000000"/>
              </a:solidFill>
            </a:endParaRPr>
          </a:p>
        </p:txBody>
      </p:sp>
      <p:pic>
        <p:nvPicPr>
          <p:cNvPr id="9" name="Picture 2" descr="\\SONY\Users\Nivas\Desktop\analytic-edge\logo.png"/>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9246167" y="254000"/>
            <a:ext cx="2524774" cy="8586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6616700"/>
            <a:ext cx="12069763"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Date Placeholder 3"/>
          <p:cNvSpPr>
            <a:spLocks noGrp="1"/>
          </p:cNvSpPr>
          <p:nvPr>
            <p:ph type="dt" sz="half" idx="2"/>
          </p:nvPr>
        </p:nvSpPr>
        <p:spPr>
          <a:xfrm>
            <a:off x="603488" y="6602666"/>
            <a:ext cx="2816278" cy="365125"/>
          </a:xfrm>
          <a:prstGeom prst="rect">
            <a:avLst/>
          </a:prstGeom>
        </p:spPr>
        <p:txBody>
          <a:bodyPr/>
          <a:lstStyle>
            <a:lvl1pPr>
              <a:defRPr sz="1200">
                <a:solidFill>
                  <a:schemeClr val="bg1"/>
                </a:solidFill>
              </a:defRPr>
            </a:lvl1pPr>
          </a:lstStyle>
          <a:p>
            <a:fld id="{C7E6A07A-EEE2-4358-8BC8-667BE5DDAF7A}" type="datetime1">
              <a:rPr lang="en-US" smtClean="0">
                <a:solidFill>
                  <a:prstClr val="white"/>
                </a:solidFill>
              </a:rPr>
              <a:t>1/23/2019</a:t>
            </a:fld>
            <a:endParaRPr lang="en-US" dirty="0">
              <a:solidFill>
                <a:prstClr val="white"/>
              </a:solidFill>
            </a:endParaRPr>
          </a:p>
        </p:txBody>
      </p:sp>
      <p:sp>
        <p:nvSpPr>
          <p:cNvPr id="15" name="Footer Placeholder 4"/>
          <p:cNvSpPr>
            <a:spLocks noGrp="1"/>
          </p:cNvSpPr>
          <p:nvPr>
            <p:ph type="ftr" sz="quarter" idx="3"/>
          </p:nvPr>
        </p:nvSpPr>
        <p:spPr>
          <a:xfrm>
            <a:off x="4123836" y="6602666"/>
            <a:ext cx="3822092" cy="365125"/>
          </a:xfrm>
          <a:prstGeom prst="rect">
            <a:avLst/>
          </a:prstGeom>
        </p:spPr>
        <p:txBody>
          <a:bodyPr/>
          <a:lstStyle>
            <a:lvl1pPr algn="ctr">
              <a:defRPr sz="1200">
                <a:solidFill>
                  <a:schemeClr val="bg1"/>
                </a:solidFill>
              </a:defRPr>
            </a:lvl1pPr>
          </a:lstStyle>
          <a:p>
            <a:r>
              <a:rPr lang="en-US" dirty="0">
                <a:solidFill>
                  <a:prstClr val="white"/>
                </a:solidFill>
              </a:rPr>
              <a:t>Analytic Edge Proprietary and confidential</a:t>
            </a:r>
          </a:p>
        </p:txBody>
      </p:sp>
      <p:sp>
        <p:nvSpPr>
          <p:cNvPr id="16" name="Slide Number Placeholder 5"/>
          <p:cNvSpPr>
            <a:spLocks noGrp="1"/>
          </p:cNvSpPr>
          <p:nvPr>
            <p:ph type="sldNum" sz="quarter" idx="4"/>
          </p:nvPr>
        </p:nvSpPr>
        <p:spPr>
          <a:xfrm>
            <a:off x="8649997" y="6602666"/>
            <a:ext cx="2816278" cy="365125"/>
          </a:xfrm>
          <a:prstGeom prst="rect">
            <a:avLst/>
          </a:prstGeom>
        </p:spPr>
        <p:txBody>
          <a:bodyPr/>
          <a:lstStyle>
            <a:lvl1pPr algn="r">
              <a:defRPr sz="1200">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688515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09" r:id="rId12"/>
    <p:sldLayoutId id="2147483712" r:id="rId13"/>
    <p:sldLayoutId id="2147483713" r:id="rId14"/>
    <p:sldLayoutId id="2147483714" r:id="rId15"/>
    <p:sldLayoutId id="2147483715" r:id="rId16"/>
    <p:sldLayoutId id="2147483716" r:id="rId17"/>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chart" Target="../charts/char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mmons.wikimedia.org/wiki/File:Coca-Cola_logo.sv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Exponent" TargetMode="External"/><Relationship Id="rId2" Type="http://schemas.openxmlformats.org/officeDocument/2006/relationships/hyperlink" Target="https://en.wikipedia.org/wiki/Mathematical_constant"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en.wikipedia.org/wiki/Base_(exponentiation)" TargetMode="Externa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234135" y="4267200"/>
            <a:ext cx="5601493" cy="707886"/>
          </a:xfrm>
          <a:prstGeom prst="rect">
            <a:avLst/>
          </a:prstGeom>
          <a:noFill/>
        </p:spPr>
        <p:txBody>
          <a:bodyPr wrap="square" rtlCol="0">
            <a:spAutoFit/>
          </a:bodyPr>
          <a:lstStyle/>
          <a:p>
            <a:pPr algn="ctr">
              <a:defRPr/>
            </a:pPr>
            <a:r>
              <a:rPr lang="en-US" sz="4000" b="1" kern="0" dirty="0"/>
              <a:t>Concepts of MVA</a:t>
            </a:r>
          </a:p>
        </p:txBody>
      </p:sp>
      <p:sp>
        <p:nvSpPr>
          <p:cNvPr id="6" name="Footer Placeholder 1"/>
          <p:cNvSpPr>
            <a:spLocks noGrp="1"/>
          </p:cNvSpPr>
          <p:nvPr>
            <p:ph type="ftr" sz="quarter" idx="11"/>
          </p:nvPr>
        </p:nvSpPr>
        <p:spPr>
          <a:xfrm>
            <a:off x="4123836" y="6602666"/>
            <a:ext cx="3822092" cy="365125"/>
          </a:xfrm>
        </p:spPr>
        <p:txBody>
          <a:bodyPr/>
          <a:lstStyle/>
          <a:p>
            <a:r>
              <a:rPr lang="en-US" dirty="0">
                <a:solidFill>
                  <a:prstClr val="white"/>
                </a:solidFill>
              </a:rPr>
              <a:t>Analytic Edge Proprietary and confidential</a:t>
            </a:r>
          </a:p>
        </p:txBody>
      </p:sp>
    </p:spTree>
    <p:extLst>
      <p:ext uri="{BB962C8B-B14F-4D97-AF65-F5344CB8AC3E}">
        <p14:creationId xmlns:p14="http://schemas.microsoft.com/office/powerpoint/2010/main" val="252332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10</a:t>
            </a:fld>
            <a:endParaRPr lang="en-US" dirty="0"/>
          </a:p>
        </p:txBody>
      </p:sp>
      <p:sp>
        <p:nvSpPr>
          <p:cNvPr id="5" name="Title 4"/>
          <p:cNvSpPr>
            <a:spLocks noGrp="1"/>
          </p:cNvSpPr>
          <p:nvPr>
            <p:ph type="title"/>
          </p:nvPr>
        </p:nvSpPr>
        <p:spPr/>
        <p:txBody>
          <a:bodyPr>
            <a:normAutofit/>
          </a:bodyPr>
          <a:lstStyle/>
          <a:p>
            <a:r>
              <a:rPr lang="en-US" sz="3200" dirty="0"/>
              <a:t>Precipitation data transformations tried in MVA</a:t>
            </a:r>
          </a:p>
        </p:txBody>
      </p:sp>
      <p:graphicFrame>
        <p:nvGraphicFramePr>
          <p:cNvPr id="8" name="Content Placeholder 5"/>
          <p:cNvGraphicFramePr>
            <a:graphicFrameLocks/>
          </p:cNvGraphicFramePr>
          <p:nvPr>
            <p:extLst>
              <p:ext uri="{D42A27DB-BD31-4B8C-83A1-F6EECF244321}">
                <p14:modId xmlns:p14="http://schemas.microsoft.com/office/powerpoint/2010/main" val="330943316"/>
              </p:ext>
            </p:extLst>
          </p:nvPr>
        </p:nvGraphicFramePr>
        <p:xfrm>
          <a:off x="242888" y="1371600"/>
          <a:ext cx="11506197" cy="5053645"/>
        </p:xfrm>
        <a:graphic>
          <a:graphicData uri="http://schemas.openxmlformats.org/drawingml/2006/table">
            <a:tbl>
              <a:tblPr firstRow="1" bandRow="1">
                <a:tableStyleId>{00A15C55-8517-42AA-B614-E9B94910E393}</a:tableStyleId>
              </a:tblPr>
              <a:tblGrid>
                <a:gridCol w="2362993">
                  <a:extLst>
                    <a:ext uri="{9D8B030D-6E8A-4147-A177-3AD203B41FA5}">
                      <a16:colId xmlns:a16="http://schemas.microsoft.com/office/drawing/2014/main" val="20000"/>
                    </a:ext>
                  </a:extLst>
                </a:gridCol>
                <a:gridCol w="2184866">
                  <a:extLst>
                    <a:ext uri="{9D8B030D-6E8A-4147-A177-3AD203B41FA5}">
                      <a16:colId xmlns:a16="http://schemas.microsoft.com/office/drawing/2014/main" val="20001"/>
                    </a:ext>
                  </a:extLst>
                </a:gridCol>
                <a:gridCol w="1159723">
                  <a:extLst>
                    <a:ext uri="{9D8B030D-6E8A-4147-A177-3AD203B41FA5}">
                      <a16:colId xmlns:a16="http://schemas.microsoft.com/office/drawing/2014/main" val="20002"/>
                    </a:ext>
                  </a:extLst>
                </a:gridCol>
                <a:gridCol w="1159723">
                  <a:extLst>
                    <a:ext uri="{9D8B030D-6E8A-4147-A177-3AD203B41FA5}">
                      <a16:colId xmlns:a16="http://schemas.microsoft.com/office/drawing/2014/main" val="20003"/>
                    </a:ext>
                  </a:extLst>
                </a:gridCol>
                <a:gridCol w="1159723">
                  <a:extLst>
                    <a:ext uri="{9D8B030D-6E8A-4147-A177-3AD203B41FA5}">
                      <a16:colId xmlns:a16="http://schemas.microsoft.com/office/drawing/2014/main" val="20004"/>
                    </a:ext>
                  </a:extLst>
                </a:gridCol>
                <a:gridCol w="1159723">
                  <a:extLst>
                    <a:ext uri="{9D8B030D-6E8A-4147-A177-3AD203B41FA5}">
                      <a16:colId xmlns:a16="http://schemas.microsoft.com/office/drawing/2014/main" val="20005"/>
                    </a:ext>
                  </a:extLst>
                </a:gridCol>
                <a:gridCol w="1159723">
                  <a:extLst>
                    <a:ext uri="{9D8B030D-6E8A-4147-A177-3AD203B41FA5}">
                      <a16:colId xmlns:a16="http://schemas.microsoft.com/office/drawing/2014/main" val="20006"/>
                    </a:ext>
                  </a:extLst>
                </a:gridCol>
                <a:gridCol w="1159723">
                  <a:extLst>
                    <a:ext uri="{9D8B030D-6E8A-4147-A177-3AD203B41FA5}">
                      <a16:colId xmlns:a16="http://schemas.microsoft.com/office/drawing/2014/main" val="20007"/>
                    </a:ext>
                  </a:extLst>
                </a:gridCol>
              </a:tblGrid>
              <a:tr h="838201">
                <a:tc>
                  <a:txBody>
                    <a:bodyPr/>
                    <a:lstStyle/>
                    <a:p>
                      <a:r>
                        <a:rPr lang="en-US" sz="1000" dirty="0">
                          <a:latin typeface="+mn-lt"/>
                        </a:rPr>
                        <a:t>Transformations tried in MVA</a:t>
                      </a:r>
                    </a:p>
                  </a:txBody>
                  <a:tcPr anchor="b">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000" dirty="0">
                          <a:latin typeface="+mn-lt"/>
                        </a:rPr>
                        <a:t>% chg vol for +1 mm per day</a:t>
                      </a:r>
                    </a:p>
                    <a:p>
                      <a:endParaRPr lang="en-US" sz="1000" dirty="0">
                        <a:latin typeface="+mn-lt"/>
                      </a:endParaRPr>
                    </a:p>
                    <a:p>
                      <a:endParaRPr lang="en-US" sz="10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000" dirty="0">
                          <a:latin typeface="+mn-lt"/>
                        </a:rPr>
                        <a:t>Negative vol for more precip</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000" dirty="0">
                          <a:latin typeface="+mn-lt"/>
                        </a:rPr>
                        <a:t>Effect never veers off</a:t>
                      </a:r>
                      <a:r>
                        <a:rPr lang="en-US" sz="1000" baseline="0" dirty="0">
                          <a:latin typeface="+mn-lt"/>
                        </a:rPr>
                        <a:t> to + or - infinity</a:t>
                      </a:r>
                      <a:endParaRPr lang="en-US" sz="1000" dirty="0">
                        <a:latin typeface="+mn-lt"/>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000" dirty="0">
                          <a:latin typeface="+mn-lt"/>
                        </a:rPr>
                        <a:t>Not confounded with seasonality?</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000" dirty="0">
                          <a:latin typeface="+mn-lt"/>
                        </a:rPr>
                        <a:t>Bigger effect in drier or wetter months?</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000" dirty="0">
                          <a:latin typeface="+mn-lt"/>
                        </a:rPr>
                        <a:t>Parsimonious</a:t>
                      </a:r>
                      <a:r>
                        <a:rPr lang="en-US" sz="1000" baseline="0" dirty="0">
                          <a:latin typeface="+mn-lt"/>
                        </a:rPr>
                        <a:t> and Linearizable?</a:t>
                      </a:r>
                      <a:endParaRPr lang="en-US" sz="1000" dirty="0">
                        <a:latin typeface="+mn-lt"/>
                      </a:endParaRP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000" dirty="0">
                          <a:latin typeface="+mn-lt"/>
                        </a:rPr>
                        <a:t>Countries</a:t>
                      </a:r>
                      <a:r>
                        <a:rPr lang="en-US" sz="1000" baseline="0" dirty="0">
                          <a:latin typeface="+mn-lt"/>
                        </a:rPr>
                        <a:t> using this functional form</a:t>
                      </a:r>
                      <a:endParaRPr lang="en-US" sz="1000" dirty="0">
                        <a:latin typeface="+mn-lt"/>
                      </a:endParaRPr>
                    </a:p>
                  </a:txBody>
                  <a:tcPr anchor="b">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702574">
                <a:tc>
                  <a:txBody>
                    <a:bodyPr/>
                    <a:lstStyle/>
                    <a:p>
                      <a:pPr marL="0" lvl="0" indent="0" algn="l">
                        <a:buFont typeface="+mj-lt"/>
                        <a:buNone/>
                      </a:pPr>
                      <a:r>
                        <a:rPr lang="en-US" sz="1000" b="1" dirty="0">
                          <a:latin typeface="+mn-lt"/>
                        </a:rPr>
                        <a:t>Straight precip</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0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latin typeface="+mn-lt"/>
                          <a:sym typeface="Wingdings 2" panose="05020102010507070707" pitchFamily="18" charset="2"/>
                        </a:rPr>
                        <a:t></a:t>
                      </a:r>
                      <a:endParaRPr lang="en-US" sz="12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latin typeface="+mn-lt"/>
                          <a:sym typeface="Wingdings 2" panose="05020102010507070707" pitchFamily="18" charset="2"/>
                        </a:rPr>
                        <a:t></a:t>
                      </a:r>
                      <a:endParaRPr lang="en-US" sz="12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COL, ECU, EGY, KOR, MYS, MAR all Products,</a:t>
                      </a:r>
                      <a:r>
                        <a:rPr lang="en-US" sz="1000" baseline="0" dirty="0">
                          <a:latin typeface="+mn-lt"/>
                        </a:rPr>
                        <a:t> SNG, ROM, TUR, </a:t>
                      </a:r>
                      <a:r>
                        <a:rPr lang="en-US" sz="1000" dirty="0">
                          <a:latin typeface="+mn-lt"/>
                        </a:rPr>
                        <a:t>VNM</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6"/>
                  </a:ext>
                </a:extLst>
              </a:tr>
              <a:tr h="702574">
                <a:tc>
                  <a:txBody>
                    <a:bodyPr/>
                    <a:lstStyle/>
                    <a:p>
                      <a:pPr marL="0" marR="0" lvl="0" indent="0" algn="l" defTabSz="1219140" rtl="0" eaLnBrk="1" fontAlgn="auto" latinLnBrk="0" hangingPunct="1">
                        <a:lnSpc>
                          <a:spcPct val="100000"/>
                        </a:lnSpc>
                        <a:spcBef>
                          <a:spcPts val="0"/>
                        </a:spcBef>
                        <a:spcAft>
                          <a:spcPts val="0"/>
                        </a:spcAft>
                        <a:buClrTx/>
                        <a:buSzTx/>
                        <a:buFont typeface="+mj-lt"/>
                        <a:buNone/>
                        <a:tabLst/>
                        <a:defRPr/>
                      </a:pPr>
                      <a:r>
                        <a:rPr lang="en-US" sz="1000" b="1" dirty="0">
                          <a:latin typeface="+mn-lt"/>
                        </a:rPr>
                        <a:t>Difference from norm1 </a:t>
                      </a:r>
                    </a:p>
                    <a:p>
                      <a:pPr marL="0" marR="0" lvl="0" indent="0" algn="l" defTabSz="1219140" rtl="0" eaLnBrk="1" fontAlgn="auto" latinLnBrk="0" hangingPunct="1">
                        <a:lnSpc>
                          <a:spcPct val="100000"/>
                        </a:lnSpc>
                        <a:spcBef>
                          <a:spcPts val="0"/>
                        </a:spcBef>
                        <a:spcAft>
                          <a:spcPts val="0"/>
                        </a:spcAft>
                        <a:buClrTx/>
                        <a:buSzTx/>
                        <a:buFont typeface="+mj-lt"/>
                        <a:buNone/>
                        <a:tabLst/>
                        <a:defRPr/>
                      </a:pPr>
                      <a:r>
                        <a:rPr lang="en-US" sz="1000" dirty="0">
                          <a:latin typeface="+mn-lt"/>
                        </a:rPr>
                        <a:t>beta*(Precip – Norm)</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0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latin typeface="+mn-lt"/>
                          <a:sym typeface="Wingdings 2" panose="05020102010507070707" pitchFamily="18" charset="2"/>
                        </a:rPr>
                        <a:t></a:t>
                      </a:r>
                      <a:endParaRPr lang="en-US" sz="12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000" dirty="0">
                          <a:latin typeface="+mn-lt"/>
                        </a:rPr>
                        <a:t>CHN, IND, IDN, MAR Coke, PHL</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702574">
                <a:tc>
                  <a:txBody>
                    <a:bodyPr/>
                    <a:lstStyle/>
                    <a:p>
                      <a:pPr marL="0" lvl="0" indent="0" algn="l">
                        <a:buFont typeface="+mj-lt"/>
                        <a:buNone/>
                      </a:pPr>
                      <a:r>
                        <a:rPr lang="en-US" sz="1000" b="1" dirty="0">
                          <a:latin typeface="+mn-lt"/>
                        </a:rPr>
                        <a:t>Difference from norm2</a:t>
                      </a:r>
                    </a:p>
                    <a:p>
                      <a:pPr marL="0" marR="0" lvl="0" indent="0" algn="l" defTabSz="1219140" rtl="0" eaLnBrk="1" fontAlgn="auto" latinLnBrk="0" hangingPunct="1">
                        <a:lnSpc>
                          <a:spcPct val="100000"/>
                        </a:lnSpc>
                        <a:spcBef>
                          <a:spcPts val="0"/>
                        </a:spcBef>
                        <a:spcAft>
                          <a:spcPts val="0"/>
                        </a:spcAft>
                        <a:buClrTx/>
                        <a:buSzTx/>
                        <a:buFont typeface="+mj-lt"/>
                        <a:buNone/>
                        <a:tabLst/>
                        <a:defRPr/>
                      </a:pPr>
                      <a:r>
                        <a:rPr lang="en-US" sz="1000" dirty="0">
                          <a:latin typeface="+mn-lt"/>
                        </a:rPr>
                        <a:t>beta*(Precip – Norm) </a:t>
                      </a:r>
                    </a:p>
                    <a:p>
                      <a:pPr marL="0" marR="0" lvl="0" indent="0" algn="l" defTabSz="1219140" rtl="0" eaLnBrk="1" fontAlgn="auto" latinLnBrk="0" hangingPunct="1">
                        <a:lnSpc>
                          <a:spcPct val="100000"/>
                        </a:lnSpc>
                        <a:spcBef>
                          <a:spcPts val="0"/>
                        </a:spcBef>
                        <a:spcAft>
                          <a:spcPts val="0"/>
                        </a:spcAft>
                        <a:buClrTx/>
                        <a:buSzTx/>
                        <a:buFont typeface="+mj-lt"/>
                        <a:buNone/>
                        <a:tabLst/>
                        <a:defRPr/>
                      </a:pPr>
                      <a:r>
                        <a:rPr lang="en-US" sz="1000" dirty="0">
                          <a:latin typeface="+mn-lt"/>
                        </a:rPr>
                        <a:t>+ beta*(Precip-Norm)*(</a:t>
                      </a:r>
                      <a:r>
                        <a:rPr lang="en-US" sz="1000" dirty="0" err="1">
                          <a:latin typeface="+mn-lt"/>
                        </a:rPr>
                        <a:t>NormNormalized</a:t>
                      </a:r>
                      <a:r>
                        <a:rPr lang="en-US" sz="1000" dirty="0">
                          <a:latin typeface="+mn-lt"/>
                        </a:rPr>
                        <a:t>)</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0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sym typeface="Wingdings"/>
                        </a:rPr>
                        <a:t>wetter</a:t>
                      </a:r>
                      <a:endParaRPr lang="en-US" sz="1000" b="1"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FRA(+</a:t>
                      </a:r>
                      <a:r>
                        <a:rPr lang="en-US" sz="1000" baseline="0" dirty="0">
                          <a:latin typeface="+mn-lt"/>
                        </a:rPr>
                        <a:t> </a:t>
                      </a:r>
                      <a:r>
                        <a:rPr lang="en-US" sz="1000" dirty="0">
                          <a:latin typeface="+mn-lt"/>
                        </a:rPr>
                        <a:t>lag), GBR (+</a:t>
                      </a:r>
                      <a:r>
                        <a:rPr lang="en-US" sz="1000" baseline="0" dirty="0">
                          <a:latin typeface="+mn-lt"/>
                        </a:rPr>
                        <a:t> lag</a:t>
                      </a:r>
                      <a:r>
                        <a:rPr lang="en-US" sz="1000" dirty="0">
                          <a:latin typeface="+mn-lt"/>
                        </a:rPr>
                        <a:t>), MEX, PAK, CHE, THA</a:t>
                      </a:r>
                      <a:endParaRPr lang="en-US" sz="1000" b="1" dirty="0">
                        <a:latin typeface="+mn-lt"/>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702574">
                <a:tc>
                  <a:txBody>
                    <a:bodyPr/>
                    <a:lstStyle/>
                    <a:p>
                      <a:r>
                        <a:rPr lang="en-US" sz="1000" b="1" dirty="0">
                          <a:latin typeface="+mn-lt"/>
                        </a:rPr>
                        <a:t>Diff from Norm 3: </a:t>
                      </a:r>
                    </a:p>
                    <a:p>
                      <a:r>
                        <a:rPr lang="en-US" sz="1000" dirty="0">
                          <a:latin typeface="+mn-lt"/>
                        </a:rPr>
                        <a:t>beta*(Precip – Norm) </a:t>
                      </a:r>
                    </a:p>
                    <a:p>
                      <a:r>
                        <a:rPr lang="en-US" sz="1000" dirty="0">
                          <a:latin typeface="+mn-lt"/>
                        </a:rPr>
                        <a:t>+ beta*(Precip-Norm)*(1-NormNormalized)</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0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mn-lt"/>
                        </a:rPr>
                        <a:t>drier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latin typeface="+mn-lt"/>
                        </a:rPr>
                        <a:t>Kenya, Nigeria, Tanzania, Uganda</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3"/>
                  </a:ext>
                </a:extLst>
              </a:tr>
              <a:tr h="702574">
                <a:tc>
                  <a:txBody>
                    <a:bodyPr/>
                    <a:lstStyle/>
                    <a:p>
                      <a:r>
                        <a:rPr lang="en-US" sz="1000" b="1" dirty="0">
                          <a:latin typeface="+mn-lt"/>
                        </a:rPr>
                        <a:t>Diff from norm4 with additional effect </a:t>
                      </a:r>
                      <a:r>
                        <a:rPr lang="en-US" sz="1000" dirty="0">
                          <a:latin typeface="+mn-lt"/>
                        </a:rPr>
                        <a:t>during summer, summer defined by indicator variable, value of 0 or 1</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0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latin typeface="+mn-lt"/>
                        </a:rPr>
                        <a:t>Italy</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4"/>
                  </a:ext>
                </a:extLst>
              </a:tr>
              <a:tr h="702574">
                <a:tc>
                  <a:txBody>
                    <a:bodyPr/>
                    <a:lstStyle/>
                    <a:p>
                      <a:r>
                        <a:rPr lang="en-US" sz="1000" b="1" dirty="0">
                          <a:latin typeface="+mn-lt"/>
                        </a:rPr>
                        <a:t>Humidity</a:t>
                      </a:r>
                    </a:p>
                    <a:p>
                      <a:pPr marL="0" marR="0" lvl="0" indent="0" algn="l" defTabSz="1219140" rtl="0" eaLnBrk="1" fontAlgn="auto" latinLnBrk="0" hangingPunct="1">
                        <a:lnSpc>
                          <a:spcPct val="100000"/>
                        </a:lnSpc>
                        <a:spcBef>
                          <a:spcPts val="0"/>
                        </a:spcBef>
                        <a:spcAft>
                          <a:spcPts val="0"/>
                        </a:spcAft>
                        <a:buClrTx/>
                        <a:buSzTx/>
                        <a:buFontTx/>
                        <a:buNone/>
                        <a:tabLst/>
                        <a:defRPr/>
                      </a:pPr>
                      <a:r>
                        <a:rPr lang="en-US" sz="1000" dirty="0">
                          <a:latin typeface="+mn-lt"/>
                        </a:rPr>
                        <a:t>Diff from Norm2</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0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a:latin typeface="+mn-lt"/>
                        </a:rPr>
                        <a:t>More humid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B050"/>
                          </a:solidFill>
                          <a:latin typeface="+mn-lt"/>
                          <a:sym typeface="Wingdings"/>
                        </a:rPr>
                        <a:t></a:t>
                      </a:r>
                      <a:endParaRPr lang="en-US" sz="12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latin typeface="+mn-lt"/>
                        </a:rPr>
                        <a:t>Peru</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5"/>
                  </a:ext>
                </a:extLst>
              </a:tr>
            </a:tbl>
          </a:graphicData>
        </a:graphic>
      </p:graphicFrame>
      <p:cxnSp>
        <p:nvCxnSpPr>
          <p:cNvPr id="21" name="Straight Connector 20"/>
          <p:cNvCxnSpPr/>
          <p:nvPr/>
        </p:nvCxnSpPr>
        <p:spPr>
          <a:xfrm>
            <a:off x="2940180" y="1624013"/>
            <a:ext cx="0" cy="3676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940180" y="1991651"/>
            <a:ext cx="16201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6200000">
            <a:off x="2459031" y="1708005"/>
            <a:ext cx="696024" cy="253916"/>
          </a:xfrm>
          <a:prstGeom prst="rect">
            <a:avLst/>
          </a:prstGeom>
          <a:noFill/>
        </p:spPr>
        <p:txBody>
          <a:bodyPr wrap="none" rtlCol="0">
            <a:spAutoFit/>
          </a:bodyPr>
          <a:lstStyle/>
          <a:p>
            <a:r>
              <a:rPr lang="en-US" sz="1000" dirty="0">
                <a:solidFill>
                  <a:schemeClr val="bg1"/>
                </a:solidFill>
              </a:rPr>
              <a:t>% chg vol</a:t>
            </a:r>
          </a:p>
        </p:txBody>
      </p:sp>
      <p:sp>
        <p:nvSpPr>
          <p:cNvPr id="24" name="TextBox 23"/>
          <p:cNvSpPr txBox="1"/>
          <p:nvPr/>
        </p:nvSpPr>
        <p:spPr>
          <a:xfrm>
            <a:off x="2870372" y="1782216"/>
            <a:ext cx="1759332" cy="415498"/>
          </a:xfrm>
          <a:prstGeom prst="rect">
            <a:avLst/>
          </a:prstGeom>
          <a:noFill/>
        </p:spPr>
        <p:txBody>
          <a:bodyPr wrap="square" rtlCol="0">
            <a:spAutoFit/>
          </a:bodyPr>
          <a:lstStyle/>
          <a:p>
            <a:pPr algn="ctr">
              <a:tabLst>
                <a:tab pos="685800" algn="dec"/>
                <a:tab pos="1490663" algn="r"/>
              </a:tabLst>
            </a:pPr>
            <a:r>
              <a:rPr lang="en-US" sz="1000" dirty="0">
                <a:solidFill>
                  <a:schemeClr val="bg1"/>
                </a:solidFill>
              </a:rPr>
              <a:t>0		10</a:t>
            </a:r>
          </a:p>
          <a:p>
            <a:pPr algn="ctr"/>
            <a:r>
              <a:rPr lang="en-US" sz="1000" dirty="0">
                <a:solidFill>
                  <a:schemeClr val="bg1"/>
                </a:solidFill>
              </a:rPr>
              <a:t>Starting Precip</a:t>
            </a:r>
          </a:p>
        </p:txBody>
      </p:sp>
      <p:cxnSp>
        <p:nvCxnSpPr>
          <p:cNvPr id="25" name="Straight Connector 24"/>
          <p:cNvCxnSpPr/>
          <p:nvPr/>
        </p:nvCxnSpPr>
        <p:spPr>
          <a:xfrm>
            <a:off x="2872964" y="2532566"/>
            <a:ext cx="1754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872964" y="3276600"/>
            <a:ext cx="1754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61568" y="3809279"/>
            <a:ext cx="1777405" cy="301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968443" y="4416212"/>
            <a:ext cx="1563654" cy="511440"/>
          </a:xfrm>
          <a:prstGeom prst="line">
            <a:avLst/>
          </a:prstGeom>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flipV="1">
            <a:off x="2912070" y="5280350"/>
            <a:ext cx="1676400" cy="309464"/>
          </a:xfrm>
          <a:custGeom>
            <a:avLst/>
            <a:gdLst>
              <a:gd name="connsiteX0" fmla="*/ 0 w 1676400"/>
              <a:gd name="connsiteY0" fmla="*/ 287693 h 309464"/>
              <a:gd name="connsiteX1" fmla="*/ 0 w 1676400"/>
              <a:gd name="connsiteY1" fmla="*/ 287693 h 309464"/>
              <a:gd name="connsiteX2" fmla="*/ 435428 w 1676400"/>
              <a:gd name="connsiteY2" fmla="*/ 287693 h 309464"/>
              <a:gd name="connsiteX3" fmla="*/ 489857 w 1676400"/>
              <a:gd name="connsiteY3" fmla="*/ 276807 h 309464"/>
              <a:gd name="connsiteX4" fmla="*/ 500743 w 1676400"/>
              <a:gd name="connsiteY4" fmla="*/ 4664 h 309464"/>
              <a:gd name="connsiteX5" fmla="*/ 544285 w 1676400"/>
              <a:gd name="connsiteY5" fmla="*/ 15550 h 309464"/>
              <a:gd name="connsiteX6" fmla="*/ 794657 w 1676400"/>
              <a:gd name="connsiteY6" fmla="*/ 26436 h 309464"/>
              <a:gd name="connsiteX7" fmla="*/ 1219200 w 1676400"/>
              <a:gd name="connsiteY7" fmla="*/ 26436 h 309464"/>
              <a:gd name="connsiteX8" fmla="*/ 1230085 w 1676400"/>
              <a:gd name="connsiteY8" fmla="*/ 276807 h 309464"/>
              <a:gd name="connsiteX9" fmla="*/ 1240971 w 1676400"/>
              <a:gd name="connsiteY9" fmla="*/ 309464 h 309464"/>
              <a:gd name="connsiteX10" fmla="*/ 1665514 w 1676400"/>
              <a:gd name="connsiteY10" fmla="*/ 298579 h 309464"/>
              <a:gd name="connsiteX11" fmla="*/ 1676400 w 1676400"/>
              <a:gd name="connsiteY11" fmla="*/ 287693 h 30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6400" h="309464">
                <a:moveTo>
                  <a:pt x="0" y="287693"/>
                </a:moveTo>
                <a:lnTo>
                  <a:pt x="0" y="287693"/>
                </a:lnTo>
                <a:cubicBezTo>
                  <a:pt x="226049" y="296735"/>
                  <a:pt x="242002" y="307036"/>
                  <a:pt x="435428" y="287693"/>
                </a:cubicBezTo>
                <a:cubicBezTo>
                  <a:pt x="453838" y="285852"/>
                  <a:pt x="471714" y="280436"/>
                  <a:pt x="489857" y="276807"/>
                </a:cubicBezTo>
                <a:cubicBezTo>
                  <a:pt x="493486" y="186093"/>
                  <a:pt x="482227" y="93543"/>
                  <a:pt x="500743" y="4664"/>
                </a:cubicBezTo>
                <a:cubicBezTo>
                  <a:pt x="503794" y="-9982"/>
                  <a:pt x="529365" y="14445"/>
                  <a:pt x="544285" y="15550"/>
                </a:cubicBezTo>
                <a:cubicBezTo>
                  <a:pt x="627593" y="21721"/>
                  <a:pt x="711200" y="22807"/>
                  <a:pt x="794657" y="26436"/>
                </a:cubicBezTo>
                <a:cubicBezTo>
                  <a:pt x="891791" y="18341"/>
                  <a:pt x="1175993" y="-10599"/>
                  <a:pt x="1219200" y="26436"/>
                </a:cubicBezTo>
                <a:cubicBezTo>
                  <a:pt x="1282625" y="80800"/>
                  <a:pt x="1223678" y="193517"/>
                  <a:pt x="1230085" y="276807"/>
                </a:cubicBezTo>
                <a:cubicBezTo>
                  <a:pt x="1230965" y="288248"/>
                  <a:pt x="1237342" y="298578"/>
                  <a:pt x="1240971" y="309464"/>
                </a:cubicBezTo>
                <a:lnTo>
                  <a:pt x="1665514" y="298579"/>
                </a:lnTo>
                <a:lnTo>
                  <a:pt x="1676400" y="287693"/>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2861568" y="5920612"/>
            <a:ext cx="1777405" cy="301083"/>
          </a:xfrm>
          <a:prstGeom prst="line">
            <a:avLst/>
          </a:prstGeom>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42888" y="4305300"/>
            <a:ext cx="11506200" cy="7620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96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11</a:t>
            </a:fld>
            <a:endParaRPr lang="en-US" dirty="0"/>
          </a:p>
        </p:txBody>
      </p:sp>
      <p:sp>
        <p:nvSpPr>
          <p:cNvPr id="5" name="Title 4"/>
          <p:cNvSpPr>
            <a:spLocks noGrp="1"/>
          </p:cNvSpPr>
          <p:nvPr>
            <p:ph type="title"/>
          </p:nvPr>
        </p:nvSpPr>
        <p:spPr/>
        <p:txBody>
          <a:bodyPr>
            <a:normAutofit fontScale="90000"/>
          </a:bodyPr>
          <a:lstStyle/>
          <a:p>
            <a:r>
              <a:rPr lang="en-US" sz="3200" dirty="0"/>
              <a:t>Of candidate drivers considered, the best appear to be: </a:t>
            </a:r>
            <a:br>
              <a:rPr lang="en-US" sz="3200" dirty="0"/>
            </a:br>
            <a:r>
              <a:rPr lang="en-US" sz="3200" dirty="0"/>
              <a:t>GDP or Industrial Production, plus population 12-49</a:t>
            </a:r>
          </a:p>
        </p:txBody>
      </p:sp>
      <p:graphicFrame>
        <p:nvGraphicFramePr>
          <p:cNvPr id="17" name="Content Placeholder 5"/>
          <p:cNvGraphicFramePr>
            <a:graphicFrameLocks/>
          </p:cNvGraphicFramePr>
          <p:nvPr>
            <p:extLst>
              <p:ext uri="{D42A27DB-BD31-4B8C-83A1-F6EECF244321}">
                <p14:modId xmlns:p14="http://schemas.microsoft.com/office/powerpoint/2010/main" val="313654552"/>
              </p:ext>
            </p:extLst>
          </p:nvPr>
        </p:nvGraphicFramePr>
        <p:xfrm>
          <a:off x="242888" y="1371600"/>
          <a:ext cx="11506204" cy="5105400"/>
        </p:xfrm>
        <a:graphic>
          <a:graphicData uri="http://schemas.openxmlformats.org/drawingml/2006/table">
            <a:tbl>
              <a:tblPr firstRow="1" bandRow="1">
                <a:tableStyleId>{00A15C55-8517-42AA-B614-E9B94910E393}</a:tableStyleId>
              </a:tblPr>
              <a:tblGrid>
                <a:gridCol w="1357312">
                  <a:extLst>
                    <a:ext uri="{9D8B030D-6E8A-4147-A177-3AD203B41FA5}">
                      <a16:colId xmlns:a16="http://schemas.microsoft.com/office/drawing/2014/main" val="20000"/>
                    </a:ext>
                  </a:extLst>
                </a:gridCol>
                <a:gridCol w="4968084">
                  <a:extLst>
                    <a:ext uri="{9D8B030D-6E8A-4147-A177-3AD203B41FA5}">
                      <a16:colId xmlns:a16="http://schemas.microsoft.com/office/drawing/2014/main" val="20001"/>
                    </a:ext>
                  </a:extLst>
                </a:gridCol>
                <a:gridCol w="1295202">
                  <a:extLst>
                    <a:ext uri="{9D8B030D-6E8A-4147-A177-3AD203B41FA5}">
                      <a16:colId xmlns:a16="http://schemas.microsoft.com/office/drawing/2014/main" val="20002"/>
                    </a:ext>
                  </a:extLst>
                </a:gridCol>
                <a:gridCol w="1295202">
                  <a:extLst>
                    <a:ext uri="{9D8B030D-6E8A-4147-A177-3AD203B41FA5}">
                      <a16:colId xmlns:a16="http://schemas.microsoft.com/office/drawing/2014/main" val="20003"/>
                    </a:ext>
                  </a:extLst>
                </a:gridCol>
                <a:gridCol w="1295202">
                  <a:extLst>
                    <a:ext uri="{9D8B030D-6E8A-4147-A177-3AD203B41FA5}">
                      <a16:colId xmlns:a16="http://schemas.microsoft.com/office/drawing/2014/main" val="20004"/>
                    </a:ext>
                  </a:extLst>
                </a:gridCol>
                <a:gridCol w="1295202">
                  <a:extLst>
                    <a:ext uri="{9D8B030D-6E8A-4147-A177-3AD203B41FA5}">
                      <a16:colId xmlns:a16="http://schemas.microsoft.com/office/drawing/2014/main" val="20005"/>
                    </a:ext>
                  </a:extLst>
                </a:gridCol>
              </a:tblGrid>
              <a:tr h="1008073">
                <a:tc>
                  <a:txBody>
                    <a:bodyPr/>
                    <a:lstStyle/>
                    <a:p>
                      <a:r>
                        <a:rPr lang="en-US" sz="1400" dirty="0">
                          <a:latin typeface="+mn-lt"/>
                        </a:rPr>
                        <a:t>Economy Driver</a:t>
                      </a:r>
                    </a:p>
                  </a:txBody>
                  <a:tcPr anchor="b">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400" dirty="0">
                          <a:latin typeface="+mn-lt"/>
                        </a:rPr>
                        <a:t>Commentary</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mn-lt"/>
                        </a:rPr>
                        <a:t>Periodicity available</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mn-lt"/>
                        </a:rPr>
                        <a:t>R2 with Industry Unit Cases, 2002 forward</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mn-lt"/>
                        </a:rPr>
                        <a:t>R2 with TCCC Unit Cases, 1993 to 2015</a:t>
                      </a:r>
                    </a:p>
                  </a:txBody>
                  <a:tcPr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mn-lt"/>
                        </a:rPr>
                        <a:t>Expected Elasticity of TCCC sales to driver</a:t>
                      </a:r>
                    </a:p>
                  </a:txBody>
                  <a:tcPr anchor="b">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552814">
                <a:tc>
                  <a:txBody>
                    <a:bodyPr/>
                    <a:lstStyle/>
                    <a:p>
                      <a:r>
                        <a:rPr lang="en-US" sz="1400" b="1" dirty="0">
                          <a:latin typeface="+mn-lt"/>
                        </a:rPr>
                        <a:t>Disposable Income</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latin typeface="+mn-lt"/>
                        </a:rPr>
                        <a:t>Conceptually the best metric, representing well “cash in people’s pockets.”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Annual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0.4%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0.6 to 1.0</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552814">
                <a:tc>
                  <a:txBody>
                    <a:bodyPr/>
                    <a:lstStyle/>
                    <a:p>
                      <a:r>
                        <a:rPr lang="en-US" sz="1400" b="1" dirty="0">
                          <a:latin typeface="+mn-lt"/>
                        </a:rPr>
                        <a:t>PCE</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dirty="0">
                          <a:latin typeface="+mn-lt"/>
                          <a:cs typeface="Arial" panose="020B0604020202020204" pitchFamily="34" charset="0"/>
                        </a:rPr>
                        <a:t>Private Consumption Expenditure. Global standard today.</a:t>
                      </a:r>
                      <a:r>
                        <a:rPr lang="en-US" sz="1400" baseline="0" dirty="0">
                          <a:latin typeface="+mn-lt"/>
                          <a:cs typeface="Arial" panose="020B0604020202020204" pitchFamily="34" charset="0"/>
                        </a:rPr>
                        <a:t> But it is “bouncy” in China, relative to GDP</a:t>
                      </a:r>
                      <a:endParaRPr lang="en-US" sz="1400" dirty="0">
                        <a:latin typeface="+mn-lt"/>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Quarterly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0.0%, wrong sign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0.6%, wrong sign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0.6 to 1.0</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552814">
                <a:tc>
                  <a:txBody>
                    <a:bodyPr/>
                    <a:lstStyle/>
                    <a:p>
                      <a:r>
                        <a:rPr lang="en-US" sz="1400" b="1" dirty="0">
                          <a:latin typeface="+mn-lt"/>
                        </a:rPr>
                        <a:t>GDP</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latin typeface="+mn-lt"/>
                        </a:rPr>
                        <a:t>Global MVA</a:t>
                      </a:r>
                      <a:r>
                        <a:rPr lang="en-US" sz="1400" baseline="0" dirty="0">
                          <a:latin typeface="+mn-lt"/>
                        </a:rPr>
                        <a:t> standard back up to PCE. Economists frequently question the validity of GDP and by extension PCE also</a:t>
                      </a:r>
                      <a:endParaRPr lang="en-US" sz="14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Quarterly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56.6%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32.4%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0.6 to 1.0</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3"/>
                  </a:ext>
                </a:extLst>
              </a:tr>
              <a:tr h="552814">
                <a:tc>
                  <a:txBody>
                    <a:bodyPr/>
                    <a:lstStyle/>
                    <a:p>
                      <a:r>
                        <a:rPr lang="en-US" sz="1400" b="1" dirty="0">
                          <a:latin typeface="+mn-lt"/>
                        </a:rPr>
                        <a:t>Retail Sales</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latin typeface="+mn-lt"/>
                        </a:rPr>
                        <a:t>A component of PCE. Retail good + services = PCE. Works well for MVA</a:t>
                      </a:r>
                      <a:r>
                        <a:rPr lang="en-US" sz="1400" baseline="0" dirty="0">
                          <a:latin typeface="+mn-lt"/>
                        </a:rPr>
                        <a:t> Australia.</a:t>
                      </a:r>
                      <a:endParaRPr lang="en-US" sz="14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Monthly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11.0%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5.0%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400" dirty="0">
                          <a:latin typeface="+mn-lt"/>
                        </a:rPr>
                        <a:t>0.6 to 1.0</a:t>
                      </a:r>
                    </a:p>
                    <a:p>
                      <a:pPr algn="ctr"/>
                      <a:endParaRPr lang="en-US" sz="1400" dirty="0">
                        <a:latin typeface="+mn-lt"/>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4"/>
                  </a:ext>
                </a:extLst>
              </a:tr>
              <a:tr h="780443">
                <a:tc>
                  <a:txBody>
                    <a:bodyPr/>
                    <a:lstStyle/>
                    <a:p>
                      <a:r>
                        <a:rPr lang="en-US" sz="1400" b="1" dirty="0">
                          <a:latin typeface="+mn-lt"/>
                        </a:rPr>
                        <a:t>Industrial Production</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latin typeface="+mn-lt"/>
                        </a:rPr>
                        <a:t>A component of GDP. Economists seem to trust</a:t>
                      </a:r>
                      <a:r>
                        <a:rPr lang="en-US" sz="1400" baseline="0" dirty="0">
                          <a:latin typeface="+mn-lt"/>
                        </a:rPr>
                        <a:t> this metric more than GDP and when consultants make a new macro economy measure it typically considers this one.</a:t>
                      </a:r>
                      <a:endParaRPr lang="en-US" sz="14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Monthly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44.5%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30.9%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400" dirty="0">
                          <a:latin typeface="+mn-lt"/>
                        </a:rPr>
                        <a:t>0.6 to 1.0</a:t>
                      </a:r>
                    </a:p>
                    <a:p>
                      <a:pPr algn="ctr"/>
                      <a:endParaRPr lang="en-US" sz="1400" dirty="0">
                        <a:latin typeface="+mn-lt"/>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5"/>
                  </a:ext>
                </a:extLst>
              </a:tr>
              <a:tr h="552814">
                <a:tc>
                  <a:txBody>
                    <a:bodyPr/>
                    <a:lstStyle/>
                    <a:p>
                      <a:r>
                        <a:rPr lang="en-US" sz="1400" b="1" dirty="0">
                          <a:latin typeface="+mn-lt"/>
                        </a:rPr>
                        <a:t>Unemployment</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latin typeface="+mn-lt"/>
                        </a:rPr>
                        <a:t>Useful in 8 or 9 countries’ MVAs as a second metric in addition to</a:t>
                      </a:r>
                      <a:r>
                        <a:rPr lang="en-US" sz="1400" baseline="0" dirty="0">
                          <a:latin typeface="+mn-lt"/>
                        </a:rPr>
                        <a:t> a primary macro economy driver (typically PCE)</a:t>
                      </a:r>
                      <a:endParaRPr lang="en-US" sz="14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Monthly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9.4%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-0.1 to -0.3</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6"/>
                  </a:ext>
                </a:extLst>
              </a:tr>
              <a:tr h="552814">
                <a:tc>
                  <a:txBody>
                    <a:bodyPr/>
                    <a:lstStyle/>
                    <a:p>
                      <a:r>
                        <a:rPr lang="en-US" sz="1400" b="1" dirty="0">
                          <a:latin typeface="+mn-lt"/>
                        </a:rPr>
                        <a:t>Population </a:t>
                      </a:r>
                    </a:p>
                    <a:p>
                      <a:r>
                        <a:rPr lang="en-US" sz="1400" b="1" dirty="0">
                          <a:latin typeface="+mn-lt"/>
                        </a:rPr>
                        <a:t>P12-49</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latin typeface="+mn-lt"/>
                        </a:rPr>
                        <a:t>Our target consumer and the audience is shrinking.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Annual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18%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latin typeface="+mn-lt"/>
                        </a:rPr>
                        <a:t>~1</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5890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12</a:t>
            </a:fld>
            <a:endParaRPr lang="en-US" dirty="0"/>
          </a:p>
        </p:txBody>
      </p:sp>
      <p:sp>
        <p:nvSpPr>
          <p:cNvPr id="5" name="Title 4"/>
          <p:cNvSpPr>
            <a:spLocks noGrp="1"/>
          </p:cNvSpPr>
          <p:nvPr>
            <p:ph type="title"/>
          </p:nvPr>
        </p:nvSpPr>
        <p:spPr/>
        <p:txBody>
          <a:bodyPr>
            <a:normAutofit/>
          </a:bodyPr>
          <a:lstStyle/>
          <a:p>
            <a:r>
              <a:rPr lang="en-US" sz="3200" dirty="0"/>
              <a:t>[ ]</a:t>
            </a:r>
          </a:p>
        </p:txBody>
      </p:sp>
      <p:graphicFrame>
        <p:nvGraphicFramePr>
          <p:cNvPr id="6" name="Content Placeholder 5"/>
          <p:cNvGraphicFramePr>
            <a:graphicFrameLocks/>
          </p:cNvGraphicFramePr>
          <p:nvPr>
            <p:extLst>
              <p:ext uri="{D42A27DB-BD31-4B8C-83A1-F6EECF244321}">
                <p14:modId xmlns:p14="http://schemas.microsoft.com/office/powerpoint/2010/main" val="1607265589"/>
              </p:ext>
            </p:extLst>
          </p:nvPr>
        </p:nvGraphicFramePr>
        <p:xfrm>
          <a:off x="242888" y="1371600"/>
          <a:ext cx="11506200" cy="3037840"/>
        </p:xfrm>
        <a:graphic>
          <a:graphicData uri="http://schemas.openxmlformats.org/drawingml/2006/table">
            <a:tbl>
              <a:tblPr firstRow="1" bandRow="1">
                <a:tableStyleId>{00A15C55-8517-42AA-B614-E9B94910E393}</a:tableStyleId>
              </a:tblPr>
              <a:tblGrid>
                <a:gridCol w="1875568">
                  <a:extLst>
                    <a:ext uri="{9D8B030D-6E8A-4147-A177-3AD203B41FA5}">
                      <a16:colId xmlns:a16="http://schemas.microsoft.com/office/drawing/2014/main" val="20000"/>
                    </a:ext>
                  </a:extLst>
                </a:gridCol>
                <a:gridCol w="9630632">
                  <a:extLst>
                    <a:ext uri="{9D8B030D-6E8A-4147-A177-3AD203B41FA5}">
                      <a16:colId xmlns:a16="http://schemas.microsoft.com/office/drawing/2014/main" val="20001"/>
                    </a:ext>
                  </a:extLst>
                </a:gridCol>
              </a:tblGrid>
              <a:tr h="370840">
                <a:tc>
                  <a:txBody>
                    <a:bodyPr/>
                    <a:lstStyle/>
                    <a:p>
                      <a:r>
                        <a:rPr lang="en-US" dirty="0"/>
                        <a:t>Driver</a:t>
                      </a:r>
                    </a:p>
                  </a:txBody>
                  <a:tcP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dirty="0"/>
                        <a:t>Functional form with some suggested Bayesian Prior</a:t>
                      </a:r>
                    </a:p>
                  </a:txBody>
                  <a:tcP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0840">
                <a:tc>
                  <a:txBody>
                    <a:bodyPr/>
                    <a:lstStyle/>
                    <a:p>
                      <a:r>
                        <a:rPr lang="en-US" sz="1800" b="1" dirty="0"/>
                        <a:t>Temperature</a:t>
                      </a: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l-GR" sz="1800" dirty="0">
                          <a:latin typeface="Calibri" panose="020F0502020204030204" pitchFamily="34" charset="0"/>
                        </a:rPr>
                        <a:t>β</a:t>
                      </a:r>
                      <a:r>
                        <a:rPr lang="en-US" sz="1800" dirty="0">
                          <a:latin typeface="Calibri" panose="020F0502020204030204" pitchFamily="34" charset="0"/>
                          <a:sym typeface="Symbol" panose="05050102010706020507" pitchFamily="18" charset="2"/>
                        </a:rPr>
                        <a:t>(Temp - norm) + </a:t>
                      </a:r>
                      <a:r>
                        <a:rPr lang="el-GR" sz="1800" dirty="0">
                          <a:latin typeface="Calibri" panose="020F0502020204030204" pitchFamily="34" charset="0"/>
                        </a:rPr>
                        <a:t>β</a:t>
                      </a:r>
                      <a:r>
                        <a:rPr lang="en-US" sz="1800" dirty="0">
                          <a:latin typeface="Calibri" panose="020F0502020204030204" pitchFamily="34" charset="0"/>
                          <a:sym typeface="Symbol" panose="05050102010706020507" pitchFamily="18" charset="2"/>
                        </a:rPr>
                        <a:t>(Temp_t-1 – norm_t-1) </a:t>
                      </a:r>
                    </a:p>
                    <a:p>
                      <a:pPr marL="0" marR="0" lvl="0" indent="0" algn="l" defTabSz="121914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rPr>
                        <a:t>+</a:t>
                      </a:r>
                      <a:r>
                        <a:rPr lang="el-GR" sz="1800" dirty="0">
                          <a:latin typeface="Calibri" panose="020F0502020204030204" pitchFamily="34" charset="0"/>
                        </a:rPr>
                        <a:t>β</a:t>
                      </a:r>
                      <a:r>
                        <a:rPr lang="en-US" sz="1800" dirty="0">
                          <a:latin typeface="Calibri" panose="020F0502020204030204" pitchFamily="34" charset="0"/>
                          <a:sym typeface="Symbol" panose="05050102010706020507" pitchFamily="18" charset="2"/>
                        </a:rPr>
                        <a:t>(Temp - norm) </a:t>
                      </a:r>
                      <a:r>
                        <a:rPr lang="en-US" sz="1800" dirty="0" err="1">
                          <a:latin typeface="Calibri" panose="020F0502020204030204" pitchFamily="34" charset="0"/>
                          <a:sym typeface="Symbol" panose="05050102010706020507" pitchFamily="18" charset="2"/>
                        </a:rPr>
                        <a:t>norm_normalized</a:t>
                      </a:r>
                      <a:r>
                        <a:rPr lang="en-US" sz="1800" dirty="0">
                          <a:latin typeface="Calibri" panose="020F0502020204030204" pitchFamily="34" charset="0"/>
                          <a:sym typeface="Symbol" panose="05050102010706020507" pitchFamily="18" charset="2"/>
                        </a:rPr>
                        <a:t> + </a:t>
                      </a:r>
                      <a:r>
                        <a:rPr lang="el-GR" sz="1800" dirty="0">
                          <a:latin typeface="Calibri" panose="020F0502020204030204" pitchFamily="34" charset="0"/>
                        </a:rPr>
                        <a:t>β</a:t>
                      </a:r>
                      <a:r>
                        <a:rPr lang="en-US" sz="1800" dirty="0">
                          <a:latin typeface="Calibri" panose="020F0502020204030204" pitchFamily="34" charset="0"/>
                          <a:sym typeface="Symbol" panose="05050102010706020507" pitchFamily="18" charset="2"/>
                        </a:rPr>
                        <a:t>(Temp_t-1 – norm_t-1) </a:t>
                      </a:r>
                      <a:r>
                        <a:rPr lang="en-US" sz="1800" dirty="0" err="1">
                          <a:latin typeface="Calibri" panose="020F0502020204030204" pitchFamily="34" charset="0"/>
                          <a:sym typeface="Symbol" panose="05050102010706020507" pitchFamily="18" charset="2"/>
                        </a:rPr>
                        <a:t>norm_normalized</a:t>
                      </a:r>
                      <a:endParaRPr lang="en-US" sz="1800" dirty="0"/>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r>
                        <a:rPr lang="en-US" sz="1800" b="1" dirty="0"/>
                        <a:t>Precipitation</a:t>
                      </a: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l-GR" sz="1800" dirty="0">
                          <a:latin typeface="Calibri" panose="020F0502020204030204" pitchFamily="34" charset="0"/>
                        </a:rPr>
                        <a:t>β</a:t>
                      </a:r>
                      <a:r>
                        <a:rPr lang="en-US" sz="1800" dirty="0">
                          <a:latin typeface="Calibri" panose="020F0502020204030204" pitchFamily="34" charset="0"/>
                          <a:sym typeface="Symbol" panose="05050102010706020507" pitchFamily="18" charset="2"/>
                        </a:rPr>
                        <a:t>(Precip per day - norm) + </a:t>
                      </a:r>
                      <a:r>
                        <a:rPr lang="el-GR" sz="1800" dirty="0">
                          <a:latin typeface="Calibri" panose="020F0502020204030204" pitchFamily="34" charset="0"/>
                        </a:rPr>
                        <a:t>β</a:t>
                      </a:r>
                      <a:r>
                        <a:rPr lang="en-US" sz="1800" dirty="0">
                          <a:latin typeface="Calibri" panose="020F0502020204030204" pitchFamily="34" charset="0"/>
                          <a:sym typeface="Symbol" panose="05050102010706020507" pitchFamily="18" charset="2"/>
                        </a:rPr>
                        <a:t>(Precip per day _t-1 – norm_t-1) </a:t>
                      </a:r>
                    </a:p>
                    <a:p>
                      <a:pPr marL="0" marR="0" lvl="0" indent="0" algn="l" defTabSz="121914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rPr>
                        <a:t>+</a:t>
                      </a:r>
                      <a:r>
                        <a:rPr lang="el-GR" sz="1800" dirty="0">
                          <a:latin typeface="Calibri" panose="020F0502020204030204" pitchFamily="34" charset="0"/>
                        </a:rPr>
                        <a:t>β</a:t>
                      </a:r>
                      <a:r>
                        <a:rPr lang="en-US" sz="1800" dirty="0">
                          <a:latin typeface="Calibri" panose="020F0502020204030204" pitchFamily="34" charset="0"/>
                          <a:sym typeface="Symbol" panose="05050102010706020507" pitchFamily="18" charset="2"/>
                        </a:rPr>
                        <a:t>(Precip per day - norm) </a:t>
                      </a:r>
                      <a:r>
                        <a:rPr lang="en-US" sz="1800" dirty="0">
                          <a:solidFill>
                            <a:srgbClr val="FF0000"/>
                          </a:solidFill>
                          <a:latin typeface="Calibri" panose="020F0502020204030204" pitchFamily="34" charset="0"/>
                          <a:sym typeface="Symbol" panose="05050102010706020507" pitchFamily="18" charset="2"/>
                        </a:rPr>
                        <a:t>(1-norm_normalized) </a:t>
                      </a:r>
                      <a:r>
                        <a:rPr lang="en-US" sz="1800" dirty="0">
                          <a:latin typeface="Calibri" panose="020F0502020204030204" pitchFamily="34" charset="0"/>
                          <a:sym typeface="Symbol" panose="05050102010706020507" pitchFamily="18" charset="2"/>
                        </a:rPr>
                        <a:t>+ </a:t>
                      </a:r>
                      <a:r>
                        <a:rPr lang="el-GR" sz="1800" dirty="0">
                          <a:latin typeface="Calibri" panose="020F0502020204030204" pitchFamily="34" charset="0"/>
                        </a:rPr>
                        <a:t>β</a:t>
                      </a:r>
                      <a:r>
                        <a:rPr lang="en-US" sz="1800" dirty="0">
                          <a:latin typeface="Calibri" panose="020F0502020204030204" pitchFamily="34" charset="0"/>
                          <a:sym typeface="Symbol" panose="05050102010706020507" pitchFamily="18" charset="2"/>
                        </a:rPr>
                        <a:t>(Precip per day _t-1 – norm_t-1) </a:t>
                      </a:r>
                      <a:br>
                        <a:rPr lang="en-US" sz="1800" dirty="0">
                          <a:latin typeface="Calibri" panose="020F0502020204030204" pitchFamily="34" charset="0"/>
                          <a:sym typeface="Symbol" panose="05050102010706020507" pitchFamily="18" charset="2"/>
                        </a:rPr>
                      </a:br>
                      <a:r>
                        <a:rPr lang="en-US" sz="1800" dirty="0">
                          <a:solidFill>
                            <a:srgbClr val="FF0000"/>
                          </a:solidFill>
                          <a:latin typeface="Calibri" panose="020F0502020204030204" pitchFamily="34" charset="0"/>
                          <a:sym typeface="Symbol" panose="05050102010706020507" pitchFamily="18" charset="2"/>
                        </a:rPr>
                        <a:t>(1-norm_normalized)</a:t>
                      </a:r>
                      <a:endParaRPr lang="en-US" sz="1800" dirty="0">
                        <a:solidFill>
                          <a:srgbClr val="FF0000"/>
                        </a:solidFill>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370840">
                <a:tc>
                  <a:txBody>
                    <a:bodyPr/>
                    <a:lstStyle/>
                    <a:p>
                      <a:r>
                        <a:rPr lang="en-US" sz="1800" b="1" dirty="0"/>
                        <a:t>PCE</a:t>
                      </a: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800" dirty="0"/>
                        <a:t>1.0</a:t>
                      </a:r>
                      <a:r>
                        <a:rPr lang="en-US" sz="1800" dirty="0">
                          <a:latin typeface="Calibri" panose="020F0502020204030204" pitchFamily="34" charset="0"/>
                          <a:sym typeface="Symbol" panose="05050102010706020507" pitchFamily="18" charset="2"/>
                        </a:rPr>
                        <a:t>ln(PCE)</a:t>
                      </a:r>
                      <a:endParaRPr lang="en-US" sz="1800" dirty="0"/>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3"/>
                  </a:ext>
                </a:extLst>
              </a:tr>
              <a:tr h="370840">
                <a:tc>
                  <a:txBody>
                    <a:bodyPr/>
                    <a:lstStyle/>
                    <a:p>
                      <a:r>
                        <a:rPr lang="en-US" sz="1800" b="1" dirty="0"/>
                        <a:t>Unemployment</a:t>
                      </a: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800" dirty="0"/>
                        <a:t>-0.2</a:t>
                      </a:r>
                      <a:r>
                        <a:rPr lang="en-US" sz="1800" dirty="0">
                          <a:latin typeface="Calibri" panose="020F0502020204030204" pitchFamily="34" charset="0"/>
                          <a:sym typeface="Symbol" panose="05050102010706020507" pitchFamily="18" charset="2"/>
                        </a:rPr>
                        <a:t>(</a:t>
                      </a:r>
                      <a:r>
                        <a:rPr lang="en-US" sz="1800" dirty="0" err="1">
                          <a:latin typeface="Calibri" panose="020F0502020204030204" pitchFamily="34" charset="0"/>
                          <a:sym typeface="Symbol" panose="05050102010706020507" pitchFamily="18" charset="2"/>
                        </a:rPr>
                        <a:t>UnemploymentRate</a:t>
                      </a:r>
                      <a:r>
                        <a:rPr lang="en-US" sz="1800" dirty="0">
                          <a:latin typeface="Calibri" panose="020F0502020204030204" pitchFamily="34" charset="0"/>
                          <a:sym typeface="Symbol" panose="05050102010706020507" pitchFamily="18" charset="2"/>
                        </a:rPr>
                        <a:t>/100)</a:t>
                      </a:r>
                      <a:endParaRPr lang="en-US" sz="1800" dirty="0"/>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4"/>
                  </a:ext>
                </a:extLst>
              </a:tr>
              <a:tr h="370840">
                <a:tc>
                  <a:txBody>
                    <a:bodyPr/>
                    <a:lstStyle/>
                    <a:p>
                      <a:r>
                        <a:rPr lang="en-US" sz="1800" b="1" dirty="0"/>
                        <a:t>Tourists</a:t>
                      </a: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n-US" sz="1800" dirty="0"/>
                        <a:t>0.13</a:t>
                      </a:r>
                      <a:r>
                        <a:rPr lang="en-US" sz="1800" dirty="0">
                          <a:latin typeface="Calibri" panose="020F0502020204030204" pitchFamily="34" charset="0"/>
                          <a:sym typeface="Symbol" panose="05050102010706020507" pitchFamily="18" charset="2"/>
                        </a:rPr>
                        <a:t>ln(#Tourists)</a:t>
                      </a:r>
                      <a:endParaRPr lang="en-US" sz="1800" dirty="0"/>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5"/>
                  </a:ext>
                </a:extLst>
              </a:tr>
            </a:tbl>
          </a:graphicData>
        </a:graphic>
      </p:graphicFrame>
      <p:sp>
        <p:nvSpPr>
          <p:cNvPr id="7" name="Rounded Rectangle 6"/>
          <p:cNvSpPr/>
          <p:nvPr/>
        </p:nvSpPr>
        <p:spPr>
          <a:xfrm>
            <a:off x="242888" y="4476033"/>
            <a:ext cx="11506200" cy="715089"/>
          </a:xfrm>
          <a:prstGeom prst="roundRect">
            <a:avLst/>
          </a:prstGeom>
          <a:solidFill>
            <a:schemeClr val="accent6"/>
          </a:solidFill>
          <a:ln>
            <a:solidFill>
              <a:schemeClr val="accent6"/>
            </a:solidFill>
          </a:ln>
        </p:spPr>
        <p:txBody>
          <a:bodyPr wrap="square">
            <a:noAutofit/>
          </a:bodyPr>
          <a:lstStyle/>
          <a:p>
            <a:pPr algn="ctr"/>
            <a:endParaRPr lang="en-US" b="1" dirty="0">
              <a:solidFill>
                <a:schemeClr val="bg1"/>
              </a:solidFill>
            </a:endParaRPr>
          </a:p>
        </p:txBody>
      </p:sp>
      <p:sp>
        <p:nvSpPr>
          <p:cNvPr id="8" name="Rounded Rectangle 7"/>
          <p:cNvSpPr/>
          <p:nvPr/>
        </p:nvSpPr>
        <p:spPr>
          <a:xfrm>
            <a:off x="394495" y="4514133"/>
            <a:ext cx="11202986" cy="638890"/>
          </a:xfrm>
          <a:prstGeom prst="roundRect">
            <a:avLst/>
          </a:prstGeom>
          <a:solidFill>
            <a:schemeClr val="bg1"/>
          </a:solidFill>
          <a:ln>
            <a:solidFill>
              <a:schemeClr val="accent6"/>
            </a:solidFill>
          </a:ln>
        </p:spPr>
        <p:txBody>
          <a:bodyPr wrap="square" anchor="ctr">
            <a:noAutofit/>
          </a:bodyPr>
          <a:lstStyle/>
          <a:p>
            <a:pPr algn="ctr"/>
            <a:r>
              <a:rPr lang="en-US" dirty="0"/>
              <a:t>Quarterly and monthly data series need to be interpolated to apply to weeks. </a:t>
            </a:r>
            <a:br>
              <a:rPr lang="en-US" dirty="0"/>
            </a:br>
            <a:r>
              <a:rPr lang="en-US" dirty="0"/>
              <a:t>Simple interpolation is desired over Spline interpolations. </a:t>
            </a:r>
          </a:p>
        </p:txBody>
      </p:sp>
    </p:spTree>
    <p:extLst>
      <p:ext uri="{BB962C8B-B14F-4D97-AF65-F5344CB8AC3E}">
        <p14:creationId xmlns:p14="http://schemas.microsoft.com/office/powerpoint/2010/main" val="167921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13</a:t>
            </a:fld>
            <a:endParaRPr lang="en-US" dirty="0"/>
          </a:p>
        </p:txBody>
      </p:sp>
      <p:sp>
        <p:nvSpPr>
          <p:cNvPr id="5" name="Title 4"/>
          <p:cNvSpPr>
            <a:spLocks noGrp="1"/>
          </p:cNvSpPr>
          <p:nvPr>
            <p:ph type="title"/>
          </p:nvPr>
        </p:nvSpPr>
        <p:spPr/>
        <p:txBody>
          <a:bodyPr>
            <a:normAutofit/>
          </a:bodyPr>
          <a:lstStyle/>
          <a:p>
            <a:r>
              <a:rPr lang="en-US" sz="2400" dirty="0"/>
              <a:t>Most MVA models for TCCC have a structure like this for execution </a:t>
            </a:r>
            <a:br>
              <a:rPr lang="en-US" sz="2400" dirty="0"/>
            </a:br>
            <a:r>
              <a:rPr lang="en-US" sz="2400" dirty="0"/>
              <a:t>drivers, with all-channels, brand granularity on the output</a:t>
            </a:r>
          </a:p>
        </p:txBody>
      </p:sp>
      <p:grpSp>
        <p:nvGrpSpPr>
          <p:cNvPr id="4" name="Group 3"/>
          <p:cNvGrpSpPr/>
          <p:nvPr/>
        </p:nvGrpSpPr>
        <p:grpSpPr>
          <a:xfrm>
            <a:off x="242888" y="1371600"/>
            <a:ext cx="11506200" cy="3390900"/>
            <a:chOff x="242888" y="1371600"/>
            <a:chExt cx="11506200" cy="5105400"/>
          </a:xfrm>
        </p:grpSpPr>
        <p:sp>
          <p:nvSpPr>
            <p:cNvPr id="9" name="Rounded Rectangle 8"/>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25848" y="1643063"/>
              <a:ext cx="11169252" cy="4562474"/>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500" dirty="0">
                  <a:solidFill>
                    <a:srgbClr val="000000"/>
                  </a:solidFill>
                  <a:latin typeface="Calibri" panose="020F0502020204030204" pitchFamily="34" charset="0"/>
                </a:rPr>
                <a:t>Ln(unit case volume) =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Ln(Store Universe)</a:t>
              </a:r>
            </a:p>
            <a:p>
              <a:pPr>
                <a:spcBef>
                  <a:spcPts val="300"/>
                </a:spcBef>
              </a:pPr>
              <a:r>
                <a:rPr lang="en-US" sz="1500" dirty="0">
                  <a:solidFill>
                    <a:srgbClr val="000000"/>
                  </a:solidFill>
                  <a:latin typeface="Calibri" panose="020F0502020204030204" pitchFamily="34" charset="0"/>
                </a:rPr>
                <a:t>+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WtCh1WDCh1/100 + </a:t>
              </a:r>
              <a:r>
                <a:rPr lang="el-GR" sz="1500" dirty="0">
                  <a:solidFill>
                    <a:srgbClr val="000000"/>
                  </a:solidFill>
                  <a:latin typeface="Calibri" panose="020F0502020204030204" pitchFamily="34" charset="0"/>
                  <a:sym typeface="Symbol" panose="05050102010706020507" pitchFamily="18" charset="2"/>
                </a:rPr>
                <a:t>β</a:t>
              </a:r>
              <a:r>
                <a:rPr lang="en-US" sz="1500" dirty="0">
                  <a:solidFill>
                    <a:srgbClr val="000000"/>
                  </a:solidFill>
                  <a:latin typeface="Calibri" panose="020F0502020204030204" pitchFamily="34" charset="0"/>
                  <a:sym typeface="Symbol" panose="05050102010706020507" pitchFamily="18" charset="2"/>
                </a:rPr>
                <a:t>WtCh2WDCh2/100 + …</a:t>
              </a:r>
            </a:p>
            <a:p>
              <a:pPr>
                <a:spcBef>
                  <a:spcPts val="300"/>
                </a:spcBef>
              </a:pPr>
              <a:r>
                <a:rPr lang="en-US" sz="1500" dirty="0">
                  <a:solidFill>
                    <a:srgbClr val="000000"/>
                  </a:solidFill>
                  <a:latin typeface="Calibri" panose="020F0502020204030204" pitchFamily="34" charset="0"/>
                </a:rPr>
                <a:t>+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WtCh1Ln(1+LN(IPSCh2)) + </a:t>
              </a:r>
              <a:r>
                <a:rPr lang="el-GR" sz="1500" dirty="0">
                  <a:solidFill>
                    <a:srgbClr val="000000"/>
                  </a:solidFill>
                  <a:latin typeface="Calibri" panose="020F0502020204030204" pitchFamily="34" charset="0"/>
                  <a:sym typeface="Symbol" panose="05050102010706020507" pitchFamily="18" charset="2"/>
                </a:rPr>
                <a:t>β</a:t>
              </a:r>
              <a:r>
                <a:rPr lang="en-US" sz="1500" dirty="0">
                  <a:solidFill>
                    <a:srgbClr val="000000"/>
                  </a:solidFill>
                  <a:latin typeface="Calibri" panose="020F0502020204030204" pitchFamily="34" charset="0"/>
                  <a:sym typeface="Symbol" panose="05050102010706020507" pitchFamily="18" charset="2"/>
                </a:rPr>
                <a:t>WtCh2 Ln(1+LN(IPSCh2)) + …</a:t>
              </a:r>
            </a:p>
            <a:p>
              <a:pPr>
                <a:spcBef>
                  <a:spcPts val="300"/>
                </a:spcBef>
              </a:pPr>
              <a:r>
                <a:rPr lang="en-US" sz="1500" dirty="0">
                  <a:solidFill>
                    <a:srgbClr val="000000"/>
                  </a:solidFill>
                  <a:latin typeface="Calibri" panose="020F0502020204030204" pitchFamily="34" charset="0"/>
                </a:rPr>
                <a:t>+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WtCh1Ln(TranSizeCh1) + </a:t>
              </a:r>
              <a:r>
                <a:rPr lang="el-GR" sz="1500" dirty="0">
                  <a:solidFill>
                    <a:srgbClr val="000000"/>
                  </a:solidFill>
                  <a:latin typeface="Calibri" panose="020F0502020204030204" pitchFamily="34" charset="0"/>
                  <a:sym typeface="Symbol" panose="05050102010706020507" pitchFamily="18" charset="2"/>
                </a:rPr>
                <a:t>β</a:t>
              </a:r>
              <a:r>
                <a:rPr lang="en-US" sz="1500" dirty="0">
                  <a:solidFill>
                    <a:srgbClr val="000000"/>
                  </a:solidFill>
                  <a:latin typeface="Calibri" panose="020F0502020204030204" pitchFamily="34" charset="0"/>
                  <a:sym typeface="Symbol" panose="05050102010706020507" pitchFamily="18" charset="2"/>
                </a:rPr>
                <a:t>WtCh2Ln(TransSizeCh2) + …</a:t>
              </a:r>
            </a:p>
            <a:p>
              <a:pPr>
                <a:spcBef>
                  <a:spcPts val="300"/>
                </a:spcBef>
              </a:pPr>
              <a:r>
                <a:rPr lang="en-US" sz="1500" dirty="0">
                  <a:solidFill>
                    <a:srgbClr val="000000"/>
                  </a:solidFill>
                  <a:latin typeface="Calibri" panose="020F0502020204030204" pitchFamily="34" charset="0"/>
                </a:rPr>
                <a:t>+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WtCh1(FSSCh1 or SOVICh1) + </a:t>
              </a:r>
              <a:r>
                <a:rPr lang="el-GR" sz="1500" dirty="0">
                  <a:solidFill>
                    <a:srgbClr val="000000"/>
                  </a:solidFill>
                  <a:latin typeface="Calibri" panose="020F0502020204030204" pitchFamily="34" charset="0"/>
                  <a:sym typeface="Symbol" panose="05050102010706020507" pitchFamily="18" charset="2"/>
                </a:rPr>
                <a:t>β</a:t>
              </a:r>
              <a:r>
                <a:rPr lang="en-US" sz="1500" dirty="0">
                  <a:solidFill>
                    <a:srgbClr val="000000"/>
                  </a:solidFill>
                  <a:latin typeface="Calibri" panose="020F0502020204030204" pitchFamily="34" charset="0"/>
                  <a:sym typeface="Symbol" panose="05050102010706020507" pitchFamily="18" charset="2"/>
                </a:rPr>
                <a:t>WtCh1(OOS) + </a:t>
              </a:r>
              <a:r>
                <a:rPr lang="el-GR" sz="1500" dirty="0">
                  <a:solidFill>
                    <a:srgbClr val="000000"/>
                  </a:solidFill>
                  <a:latin typeface="Calibri" panose="020F0502020204030204" pitchFamily="34" charset="0"/>
                  <a:sym typeface="Symbol" panose="05050102010706020507" pitchFamily="18" charset="2"/>
                </a:rPr>
                <a:t>β</a:t>
              </a:r>
              <a:r>
                <a:rPr lang="en-US" sz="1500" dirty="0">
                  <a:solidFill>
                    <a:srgbClr val="000000"/>
                  </a:solidFill>
                  <a:latin typeface="Calibri" panose="020F0502020204030204" pitchFamily="34" charset="0"/>
                  <a:sym typeface="Symbol" panose="05050102010706020507" pitchFamily="18" charset="2"/>
                </a:rPr>
                <a:t>Ln(</a:t>
              </a:r>
              <a:r>
                <a:rPr lang="en-US" sz="1500" dirty="0" err="1">
                  <a:solidFill>
                    <a:srgbClr val="000000"/>
                  </a:solidFill>
                  <a:latin typeface="Calibri" panose="020F0502020204030204" pitchFamily="34" charset="0"/>
                  <a:sym typeface="Symbol" panose="05050102010706020507" pitchFamily="18" charset="2"/>
                </a:rPr>
                <a:t>CoolerInventory</a:t>
              </a:r>
              <a:r>
                <a:rPr lang="en-US" sz="1500" dirty="0">
                  <a:solidFill>
                    <a:srgbClr val="000000"/>
                  </a:solidFill>
                  <a:latin typeface="Calibri" panose="020F0502020204030204" pitchFamily="34" charset="0"/>
                  <a:sym typeface="Symbol" panose="05050102010706020507" pitchFamily="18" charset="2"/>
                </a:rPr>
                <a:t>)</a:t>
              </a:r>
            </a:p>
            <a:p>
              <a:pPr>
                <a:spcBef>
                  <a:spcPts val="300"/>
                </a:spcBef>
              </a:pPr>
              <a:r>
                <a:rPr lang="en-US" sz="1500" dirty="0">
                  <a:solidFill>
                    <a:srgbClr val="000000"/>
                  </a:solidFill>
                  <a:latin typeface="Calibri" panose="020F0502020204030204" pitchFamily="34" charset="0"/>
                </a:rPr>
                <a:t>+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WtCh1WtCompet1  WDCompet1Ch1/100 + …</a:t>
              </a:r>
            </a:p>
            <a:p>
              <a:pPr>
                <a:spcBef>
                  <a:spcPts val="300"/>
                </a:spcBef>
              </a:pPr>
              <a:r>
                <a:rPr lang="en-US" sz="1500" dirty="0">
                  <a:solidFill>
                    <a:srgbClr val="000000"/>
                  </a:solidFill>
                  <a:latin typeface="Calibri" panose="020F0502020204030204" pitchFamily="34" charset="0"/>
                </a:rPr>
                <a:t>+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WtCh1WtCompet1(1-exp(-0.5*IPSCompet1Ch1 - 1)) + …</a:t>
              </a:r>
            </a:p>
            <a:p>
              <a:pPr>
                <a:spcBef>
                  <a:spcPts val="300"/>
                </a:spcBef>
              </a:pPr>
              <a:r>
                <a:rPr lang="en-US" sz="1500" dirty="0">
                  <a:solidFill>
                    <a:srgbClr val="000000"/>
                  </a:solidFill>
                  <a:latin typeface="Calibri" panose="020F0502020204030204" pitchFamily="34" charset="0"/>
                </a:rPr>
                <a:t>+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WtPack1Ch1Ln(PricePack1Ch1/CPI) + …</a:t>
              </a:r>
            </a:p>
            <a:p>
              <a:pPr>
                <a:spcBef>
                  <a:spcPts val="300"/>
                </a:spcBef>
              </a:pPr>
              <a:r>
                <a:rPr lang="en-US" sz="1500" dirty="0">
                  <a:solidFill>
                    <a:srgbClr val="000000"/>
                  </a:solidFill>
                  <a:latin typeface="Calibri" panose="020F0502020204030204" pitchFamily="34" charset="0"/>
                </a:rPr>
                <a:t>+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WtPack1Ch1WtCompet1  Ln(PriceCompetPack1Ch1/PricePack1Ch1) + …</a:t>
              </a:r>
            </a:p>
            <a:p>
              <a:pPr>
                <a:spcBef>
                  <a:spcPts val="300"/>
                </a:spcBef>
              </a:pPr>
              <a:r>
                <a:rPr lang="en-US" sz="1500" dirty="0">
                  <a:solidFill>
                    <a:srgbClr val="000000"/>
                  </a:solidFill>
                  <a:latin typeface="Calibri" panose="020F0502020204030204" pitchFamily="34" charset="0"/>
                </a:rPr>
                <a:t>+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WtPack1Ch1(RetailUnitCasesIncrPromoPack1Ch1/RetailUnitCasesTotalPack1Ch1)) + …</a:t>
              </a:r>
            </a:p>
            <a:p>
              <a:pPr>
                <a:spcBef>
                  <a:spcPts val="300"/>
                </a:spcBef>
              </a:pPr>
              <a:r>
                <a:rPr lang="en-US" sz="1500" dirty="0">
                  <a:solidFill>
                    <a:srgbClr val="000000"/>
                  </a:solidFill>
                  <a:latin typeface="Calibri" panose="020F0502020204030204" pitchFamily="34" charset="0"/>
                </a:rPr>
                <a:t>OR + </a:t>
              </a:r>
              <a:r>
                <a:rPr lang="el-GR" sz="1500" dirty="0">
                  <a:solidFill>
                    <a:srgbClr val="000000"/>
                  </a:solidFill>
                  <a:latin typeface="Calibri" panose="020F0502020204030204" pitchFamily="34" charset="0"/>
                </a:rPr>
                <a:t>β</a:t>
              </a:r>
              <a:r>
                <a:rPr lang="en-US" sz="1500" dirty="0">
                  <a:solidFill>
                    <a:srgbClr val="000000"/>
                  </a:solidFill>
                  <a:latin typeface="Calibri" panose="020F0502020204030204" pitchFamily="34" charset="0"/>
                  <a:sym typeface="Symbol" panose="05050102010706020507" pitchFamily="18" charset="2"/>
                </a:rPr>
                <a:t>WtPack1Ch1DepthDiscountPack1Ch1</a:t>
              </a:r>
              <a:endParaRPr lang="en-US" sz="1500" dirty="0">
                <a:solidFill>
                  <a:srgbClr val="000000"/>
                </a:solidFill>
                <a:latin typeface="Calibri" panose="020F0502020204030204" pitchFamily="34" charset="0"/>
              </a:endParaRPr>
            </a:p>
          </p:txBody>
        </p:sp>
      </p:grpSp>
      <p:sp>
        <p:nvSpPr>
          <p:cNvPr id="14" name="Rectangle 13"/>
          <p:cNvSpPr/>
          <p:nvPr/>
        </p:nvSpPr>
        <p:spPr>
          <a:xfrm>
            <a:off x="257968" y="4782284"/>
            <a:ext cx="11491119" cy="1631216"/>
          </a:xfrm>
          <a:prstGeom prst="rect">
            <a:avLst/>
          </a:prstGeom>
        </p:spPr>
        <p:txBody>
          <a:bodyPr wrap="square">
            <a:spAutoFit/>
          </a:bodyPr>
          <a:lstStyle/>
          <a:p>
            <a:r>
              <a:rPr lang="en-US" sz="1000" dirty="0"/>
              <a:t>Dependent measure is brand all channels total country level, e.g. Coke China</a:t>
            </a:r>
          </a:p>
          <a:p>
            <a:r>
              <a:rPr lang="en-US" sz="1000" dirty="0"/>
              <a:t>βs are different #s of course; subscript notation left off for ease of  illustration</a:t>
            </a:r>
          </a:p>
          <a:p>
            <a:r>
              <a:rPr lang="en-US" sz="1000" dirty="0"/>
              <a:t>WtCh1 = weight for channel1. Channels for China were: Modern Trade, General Trade, Town, Village</a:t>
            </a:r>
          </a:p>
          <a:p>
            <a:r>
              <a:rPr lang="en-US" sz="1000" dirty="0"/>
              <a:t>WD = weighted distribution, e.g. 80</a:t>
            </a:r>
          </a:p>
          <a:p>
            <a:r>
              <a:rPr lang="en-US" sz="1000" dirty="0"/>
              <a:t>… implies more similar terms for more channels</a:t>
            </a:r>
          </a:p>
          <a:p>
            <a:r>
              <a:rPr lang="en-US" sz="1000" dirty="0"/>
              <a:t>IPS = items per store = sum of WD across SKUs for brand divided by brand WD. 2 to 4 in GT; 5 to 10 in MT</a:t>
            </a:r>
          </a:p>
          <a:p>
            <a:r>
              <a:rPr lang="en-US" sz="1000" dirty="0" err="1"/>
              <a:t>TransSize</a:t>
            </a:r>
            <a:r>
              <a:rPr lang="en-US" sz="1000" dirty="0"/>
              <a:t> = transaction size = WD weighted ml per pack. Note: final model also split this driver into pack groups 5-600ml, 2-2.5L</a:t>
            </a:r>
          </a:p>
          <a:p>
            <a:r>
              <a:rPr lang="en-US" sz="1000" dirty="0"/>
              <a:t>FSS = forward stock share, available only in General Trade channel</a:t>
            </a:r>
          </a:p>
          <a:p>
            <a:r>
              <a:rPr lang="en-US" sz="1000" dirty="0" err="1"/>
              <a:t>WtCompet</a:t>
            </a:r>
            <a:r>
              <a:rPr lang="en-US" sz="1000" dirty="0"/>
              <a:t> typically set to min(1, </a:t>
            </a:r>
            <a:r>
              <a:rPr lang="en-US" sz="1000" dirty="0" err="1"/>
              <a:t>compet</a:t>
            </a:r>
            <a:r>
              <a:rPr lang="en-US" sz="1000" dirty="0"/>
              <a:t>/target brand volume)</a:t>
            </a:r>
          </a:p>
          <a:p>
            <a:r>
              <a:rPr lang="en-US" sz="1000" dirty="0"/>
              <a:t>Compet1 = competitor </a:t>
            </a:r>
          </a:p>
        </p:txBody>
      </p:sp>
    </p:spTree>
    <p:extLst>
      <p:ext uri="{BB962C8B-B14F-4D97-AF65-F5344CB8AC3E}">
        <p14:creationId xmlns:p14="http://schemas.microsoft.com/office/powerpoint/2010/main" val="375449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14</a:t>
            </a:fld>
            <a:endParaRPr lang="en-US" dirty="0"/>
          </a:p>
        </p:txBody>
      </p:sp>
      <p:sp>
        <p:nvSpPr>
          <p:cNvPr id="5" name="Title 4"/>
          <p:cNvSpPr>
            <a:spLocks noGrp="1"/>
          </p:cNvSpPr>
          <p:nvPr>
            <p:ph type="title"/>
          </p:nvPr>
        </p:nvSpPr>
        <p:spPr/>
        <p:txBody>
          <a:bodyPr>
            <a:noAutofit/>
          </a:bodyPr>
          <a:lstStyle/>
          <a:p>
            <a:r>
              <a:rPr lang="en-US" sz="3200" dirty="0"/>
              <a:t>Typical Execution drivers in models with </a:t>
            </a:r>
            <a:br>
              <a:rPr lang="en-US" sz="3200" dirty="0"/>
            </a:br>
            <a:r>
              <a:rPr lang="en-US" sz="3200" dirty="0"/>
              <a:t>brand level output</a:t>
            </a:r>
          </a:p>
        </p:txBody>
      </p:sp>
      <p:grpSp>
        <p:nvGrpSpPr>
          <p:cNvPr id="4" name="Group 3"/>
          <p:cNvGrpSpPr/>
          <p:nvPr/>
        </p:nvGrpSpPr>
        <p:grpSpPr>
          <a:xfrm>
            <a:off x="242888" y="1371600"/>
            <a:ext cx="11506200" cy="5105400"/>
            <a:chOff x="242888" y="1371600"/>
            <a:chExt cx="11506200" cy="5105400"/>
          </a:xfrm>
        </p:grpSpPr>
        <p:sp>
          <p:nvSpPr>
            <p:cNvPr id="9" name="Rounded Rectangle 8"/>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100" dirty="0">
                  <a:solidFill>
                    <a:schemeClr val="tx1"/>
                  </a:solidFill>
                </a:rPr>
                <a:t>Assume 2 channels and 2 packs make up the total</a:t>
              </a:r>
            </a:p>
            <a:p>
              <a:pPr>
                <a:spcBef>
                  <a:spcPts val="300"/>
                </a:spcBef>
              </a:pPr>
              <a:r>
                <a:rPr lang="en-US" sz="1100" dirty="0">
                  <a:solidFill>
                    <a:schemeClr val="tx1"/>
                  </a:solidFill>
                </a:rPr>
                <a:t>Log(Unit Case Shipments) = other stuff</a:t>
              </a:r>
            </a:p>
            <a:p>
              <a:pPr>
                <a:spcBef>
                  <a:spcPts val="300"/>
                </a:spcBef>
              </a:pPr>
              <a:r>
                <a:rPr lang="en-US" sz="1100" dirty="0">
                  <a:solidFill>
                    <a:schemeClr val="tx1"/>
                  </a:solidFill>
                </a:rPr>
                <a:t>+ β * Wt_Channel1 * WD_Channel1/100 + β * Wt_Channel2 * WD_Channel2/100</a:t>
              </a:r>
            </a:p>
            <a:p>
              <a:pPr>
                <a:spcBef>
                  <a:spcPts val="300"/>
                </a:spcBef>
              </a:pPr>
              <a:r>
                <a:rPr lang="en-US" sz="1100" dirty="0">
                  <a:solidFill>
                    <a:schemeClr val="tx1"/>
                  </a:solidFill>
                </a:rPr>
                <a:t>+ β * Wt_Channel1 * IPS^_Channel1 + β * Wt_Channel2 * IPS^_Channel2</a:t>
              </a:r>
            </a:p>
            <a:p>
              <a:pPr>
                <a:spcBef>
                  <a:spcPts val="300"/>
                </a:spcBef>
              </a:pPr>
              <a:r>
                <a:rPr lang="en-US" sz="1100" dirty="0">
                  <a:solidFill>
                    <a:schemeClr val="tx1"/>
                  </a:solidFill>
                </a:rPr>
                <a:t>+ β * Wt_Channel1 * OOS_Channel1/100 + β * Wt_Channel2 * OOS_Channel2/100</a:t>
              </a:r>
            </a:p>
            <a:p>
              <a:pPr>
                <a:spcBef>
                  <a:spcPts val="300"/>
                </a:spcBef>
              </a:pPr>
              <a:r>
                <a:rPr lang="en-US" sz="1100" dirty="0">
                  <a:solidFill>
                    <a:schemeClr val="tx1"/>
                  </a:solidFill>
                </a:rPr>
                <a:t>+ β * Wt_Channel1 * SOVI_Channel1/100 + β * Wt_Channel2 * SOVI_Channel2/100</a:t>
              </a:r>
            </a:p>
            <a:p>
              <a:pPr>
                <a:spcBef>
                  <a:spcPts val="300"/>
                </a:spcBef>
              </a:pPr>
              <a:endParaRPr lang="en-US" sz="1100" dirty="0">
                <a:solidFill>
                  <a:schemeClr val="tx1"/>
                </a:solidFill>
              </a:endParaRPr>
            </a:p>
            <a:p>
              <a:pPr>
                <a:spcBef>
                  <a:spcPts val="300"/>
                </a:spcBef>
              </a:pPr>
              <a:r>
                <a:rPr lang="en-US" sz="1100" dirty="0">
                  <a:solidFill>
                    <a:schemeClr val="tx1"/>
                  </a:solidFill>
                </a:rPr>
                <a:t>+ β * Wt_Channel1 * Wt_Pack1*ln(Price/CPI) + β * Wt_Channel1 * Wt_Pack2*ln(Price/CPI) </a:t>
              </a:r>
            </a:p>
            <a:p>
              <a:pPr>
                <a:spcBef>
                  <a:spcPts val="300"/>
                </a:spcBef>
              </a:pPr>
              <a:r>
                <a:rPr lang="en-US" sz="1100" dirty="0">
                  <a:solidFill>
                    <a:schemeClr val="tx1"/>
                  </a:solidFill>
                </a:rPr>
                <a:t>+ β * Wt_Channel2 * Wt_Pack1*ln(Price/CPI) + β * Wt_Channel2 * Wt_Pack2*ln(Price/CPI) </a:t>
              </a:r>
            </a:p>
            <a:p>
              <a:pPr>
                <a:spcBef>
                  <a:spcPts val="300"/>
                </a:spcBef>
              </a:pPr>
              <a:endParaRPr lang="en-US" sz="1100" dirty="0">
                <a:solidFill>
                  <a:schemeClr val="tx1"/>
                </a:solidFill>
              </a:endParaRPr>
            </a:p>
            <a:p>
              <a:pPr>
                <a:spcBef>
                  <a:spcPts val="300"/>
                </a:spcBef>
              </a:pPr>
              <a:r>
                <a:rPr lang="en-US" sz="1100" dirty="0">
                  <a:solidFill>
                    <a:schemeClr val="tx1"/>
                  </a:solidFill>
                </a:rPr>
                <a:t>+ β * Wt_Ch1 * Wt_Pk1*WDPromo_Pk1*Disc^ + β * Wt_Ch1 * Wt_Pk2*WDPromo_Pk2*Disc^ </a:t>
              </a:r>
            </a:p>
            <a:p>
              <a:pPr>
                <a:spcBef>
                  <a:spcPts val="300"/>
                </a:spcBef>
              </a:pPr>
              <a:r>
                <a:rPr lang="en-US" sz="1100" dirty="0">
                  <a:solidFill>
                    <a:schemeClr val="tx1"/>
                  </a:solidFill>
                </a:rPr>
                <a:t>+ β * Wt_Ch1 * Wt_Pk1*WDPromo_Pk1*Disc^ + β * Wt_Ch1 * Wt_Pk2*WDPromo_Pk2*Disc^ </a:t>
              </a:r>
            </a:p>
            <a:p>
              <a:pPr>
                <a:spcBef>
                  <a:spcPts val="300"/>
                </a:spcBef>
              </a:pPr>
              <a:r>
                <a:rPr lang="en-US" sz="1100" dirty="0">
                  <a:solidFill>
                    <a:schemeClr val="tx1"/>
                  </a:solidFill>
                </a:rPr>
                <a:t>- OR - </a:t>
              </a:r>
            </a:p>
            <a:p>
              <a:pPr>
                <a:spcBef>
                  <a:spcPts val="300"/>
                </a:spcBef>
              </a:pPr>
              <a:r>
                <a:rPr lang="en-US" sz="1100" dirty="0">
                  <a:solidFill>
                    <a:schemeClr val="tx1"/>
                  </a:solidFill>
                </a:rPr>
                <a:t>+ β * Wt_Ch1 * Wt_Pk1*(Retail Promo Vol/ Retail Tot </a:t>
              </a:r>
              <a:r>
                <a:rPr lang="en-US" sz="1100" dirty="0" err="1">
                  <a:solidFill>
                    <a:schemeClr val="tx1"/>
                  </a:solidFill>
                </a:rPr>
                <a:t>vol</a:t>
              </a:r>
              <a:r>
                <a:rPr lang="en-US" sz="1100" dirty="0">
                  <a:solidFill>
                    <a:schemeClr val="tx1"/>
                  </a:solidFill>
                </a:rPr>
                <a:t>) + β * Wt_Ch1 * Wt_Pk2*(Promo/Tot Vol) </a:t>
              </a:r>
            </a:p>
            <a:p>
              <a:pPr>
                <a:spcBef>
                  <a:spcPts val="300"/>
                </a:spcBef>
              </a:pPr>
              <a:r>
                <a:rPr lang="en-US" sz="1100" dirty="0">
                  <a:solidFill>
                    <a:schemeClr val="tx1"/>
                  </a:solidFill>
                </a:rPr>
                <a:t>+ β * Wt_Ch1 * Wt_Pk1*WDPromo_Pk1*Discount + β * Wt_Ch1 * Wt_Pk2*WDPromo_Pk2*Discount </a:t>
              </a:r>
            </a:p>
            <a:p>
              <a:pPr>
                <a:spcBef>
                  <a:spcPts val="300"/>
                </a:spcBef>
              </a:pPr>
              <a:endParaRPr lang="en-US" sz="1100" dirty="0">
                <a:solidFill>
                  <a:schemeClr val="tx1"/>
                </a:solidFill>
              </a:endParaRPr>
            </a:p>
            <a:p>
              <a:pPr>
                <a:spcBef>
                  <a:spcPts val="300"/>
                </a:spcBef>
              </a:pPr>
              <a:r>
                <a:rPr lang="en-US" sz="1100" dirty="0" err="1">
                  <a:solidFill>
                    <a:schemeClr val="tx1"/>
                  </a:solidFill>
                </a:rPr>
                <a:t>Wt</a:t>
              </a:r>
              <a:r>
                <a:rPr lang="en-US" sz="1100" dirty="0">
                  <a:solidFill>
                    <a:schemeClr val="tx1"/>
                  </a:solidFill>
                </a:rPr>
                <a:t> = weight. Ideally weights sum to 1.00 and will be based on ship volume. </a:t>
              </a:r>
            </a:p>
            <a:p>
              <a:pPr marL="171450" indent="-171450">
                <a:spcBef>
                  <a:spcPts val="300"/>
                </a:spcBef>
              </a:pPr>
              <a:r>
                <a:rPr lang="en-US" sz="1100" dirty="0">
                  <a:solidFill>
                    <a:schemeClr val="tx1"/>
                  </a:solidFill>
                </a:rPr>
                <a:t>Channel weights sum to less than 1.00 if channels with this sort of data do not sum to total shipments. </a:t>
              </a:r>
            </a:p>
            <a:p>
              <a:pPr marL="171450" indent="-171450">
                <a:spcBef>
                  <a:spcPts val="300"/>
                </a:spcBef>
              </a:pPr>
              <a:r>
                <a:rPr lang="en-US" sz="1100" dirty="0">
                  <a:solidFill>
                    <a:schemeClr val="tx1"/>
                  </a:solidFill>
                </a:rPr>
                <a:t>If OOS or SOVI are available in only 1 channel, do remember to use the weight of that 1 channel in the computation</a:t>
              </a:r>
            </a:p>
            <a:p>
              <a:pPr>
                <a:spcBef>
                  <a:spcPts val="300"/>
                </a:spcBef>
              </a:pPr>
              <a:r>
                <a:rPr lang="en-US" sz="1100" dirty="0">
                  <a:solidFill>
                    <a:schemeClr val="tx1"/>
                  </a:solidFill>
                </a:rPr>
                <a:t>Pack weights usually do sum to 1.00. Even if not all packs are included in the model structure, we put packs that make a majority of the volume and assume they represent the total and make the weights sum to 1.00</a:t>
              </a:r>
            </a:p>
            <a:p>
              <a:pPr>
                <a:spcBef>
                  <a:spcPts val="300"/>
                </a:spcBef>
              </a:pPr>
              <a:r>
                <a:rPr lang="en-US" sz="1100" dirty="0">
                  <a:solidFill>
                    <a:schemeClr val="tx1"/>
                  </a:solidFill>
                </a:rPr>
                <a:t>^ transformations explored on following pages</a:t>
              </a:r>
            </a:p>
          </p:txBody>
        </p:sp>
      </p:grpSp>
      <p:graphicFrame>
        <p:nvGraphicFramePr>
          <p:cNvPr id="10" name="Table 9"/>
          <p:cNvGraphicFramePr>
            <a:graphicFrameLocks noGrp="1"/>
          </p:cNvGraphicFramePr>
          <p:nvPr>
            <p:extLst>
              <p:ext uri="{D42A27DB-BD31-4B8C-83A1-F6EECF244321}">
                <p14:modId xmlns:p14="http://schemas.microsoft.com/office/powerpoint/2010/main" val="2772668541"/>
              </p:ext>
            </p:extLst>
          </p:nvPr>
        </p:nvGraphicFramePr>
        <p:xfrm>
          <a:off x="7787481" y="1676400"/>
          <a:ext cx="3657599" cy="2606040"/>
        </p:xfrm>
        <a:graphic>
          <a:graphicData uri="http://schemas.openxmlformats.org/drawingml/2006/table">
            <a:tbl>
              <a:tblPr firstRow="1" bandRow="1">
                <a:tableStyleId>{5940675A-B579-460E-94D1-54222C63F5DA}</a:tableStyleId>
              </a:tblPr>
              <a:tblGrid>
                <a:gridCol w="2891279">
                  <a:extLst>
                    <a:ext uri="{9D8B030D-6E8A-4147-A177-3AD203B41FA5}">
                      <a16:colId xmlns:a16="http://schemas.microsoft.com/office/drawing/2014/main" val="20000"/>
                    </a:ext>
                  </a:extLst>
                </a:gridCol>
                <a:gridCol w="383160">
                  <a:extLst>
                    <a:ext uri="{9D8B030D-6E8A-4147-A177-3AD203B41FA5}">
                      <a16:colId xmlns:a16="http://schemas.microsoft.com/office/drawing/2014/main" val="20001"/>
                    </a:ext>
                  </a:extLst>
                </a:gridCol>
                <a:gridCol w="383160">
                  <a:extLst>
                    <a:ext uri="{9D8B030D-6E8A-4147-A177-3AD203B41FA5}">
                      <a16:colId xmlns:a16="http://schemas.microsoft.com/office/drawing/2014/main" val="20002"/>
                    </a:ext>
                  </a:extLst>
                </a:gridCol>
              </a:tblGrid>
              <a:tr h="434340">
                <a:tc>
                  <a:txBody>
                    <a:bodyPr/>
                    <a:lstStyle/>
                    <a:p>
                      <a:r>
                        <a:rPr lang="en-US" sz="1200" dirty="0"/>
                        <a:t>Width:</a:t>
                      </a:r>
                      <a:r>
                        <a:rPr lang="en-US" sz="1200" baseline="0" dirty="0"/>
                        <a:t> Weighted Distribution, % outlets</a:t>
                      </a:r>
                      <a:endParaRPr lang="en-US" sz="12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3">
                  <a:txBody>
                    <a:bodyPr/>
                    <a:lstStyle/>
                    <a:p>
                      <a:pPr algn="ctr"/>
                      <a:r>
                        <a:rPr lang="en-US" sz="1200" b="1" dirty="0">
                          <a:solidFill>
                            <a:schemeClr val="bg1"/>
                          </a:solidFill>
                        </a:rPr>
                        <a:t>Distribution</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rowSpan="6">
                  <a:txBody>
                    <a:bodyPr/>
                    <a:lstStyle/>
                    <a:p>
                      <a:pPr algn="ctr"/>
                      <a:r>
                        <a:rPr lang="en-US" sz="1200" b="1" dirty="0">
                          <a:solidFill>
                            <a:schemeClr val="bg1">
                              <a:lumMod val="95000"/>
                            </a:schemeClr>
                          </a:solidFill>
                        </a:rPr>
                        <a:t>2 Execution</a:t>
                      </a:r>
                    </a:p>
                  </a:txBody>
                  <a:tcPr vert="vert270"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434340">
                <a:tc>
                  <a:txBody>
                    <a:bodyPr/>
                    <a:lstStyle/>
                    <a:p>
                      <a:r>
                        <a:rPr lang="en-US" sz="1200" dirty="0"/>
                        <a:t>Depth:</a:t>
                      </a:r>
                      <a:r>
                        <a:rPr lang="en-US" sz="1200" baseline="0" dirty="0"/>
                        <a:t> items per Store</a:t>
                      </a:r>
                      <a:endParaRPr lang="en-US" sz="1200" dirty="0"/>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34340">
                <a:tc>
                  <a:txBody>
                    <a:bodyPr/>
                    <a:lstStyle/>
                    <a:p>
                      <a:r>
                        <a:rPr lang="en-US" sz="1200" dirty="0"/>
                        <a:t>Quality:</a:t>
                      </a:r>
                      <a:r>
                        <a:rPr lang="en-US" sz="1200" baseline="0" dirty="0"/>
                        <a:t> out of stock, location in outlet</a:t>
                      </a:r>
                      <a:endParaRPr lang="en-US" sz="1200" dirty="0"/>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434340">
                <a:tc>
                  <a:txBody>
                    <a:bodyPr/>
                    <a:lstStyle/>
                    <a:p>
                      <a:r>
                        <a:rPr lang="en-US" sz="1200" dirty="0"/>
                        <a:t>Retail Price, CPI adjusted</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200" b="1" dirty="0">
                          <a:solidFill>
                            <a:schemeClr val="bg1"/>
                          </a:solidFill>
                        </a:rPr>
                        <a:t>Price</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400" dirty="0"/>
                    </a:p>
                  </a:txBody>
                  <a:tcPr vert="vert270" anchor="ctr"/>
                </a:tc>
                <a:extLst>
                  <a:ext uri="{0D108BD9-81ED-4DB2-BD59-A6C34878D82A}">
                    <a16:rowId xmlns:a16="http://schemas.microsoft.com/office/drawing/2014/main" val="10003"/>
                  </a:ext>
                </a:extLst>
              </a:tr>
              <a:tr h="434340">
                <a:tc>
                  <a:txBody>
                    <a:bodyPr/>
                    <a:lstStyle/>
                    <a:p>
                      <a:r>
                        <a:rPr lang="en-US" sz="1200" dirty="0"/>
                        <a:t>Promoted price, depth of discount</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algn="ctr"/>
                      <a:r>
                        <a:rPr lang="en-US" sz="1200" b="1" dirty="0">
                          <a:solidFill>
                            <a:schemeClr val="bg1"/>
                          </a:solidFill>
                        </a:rPr>
                        <a:t>In-Outlet Promo</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60000"/>
                        <a:lumOff val="40000"/>
                      </a:schemeClr>
                    </a:solidFill>
                  </a:tcPr>
                </a:tc>
                <a:tc vMerge="1">
                  <a:txBody>
                    <a:bodyPr/>
                    <a:lstStyle/>
                    <a:p>
                      <a:pPr algn="ctr"/>
                      <a:endParaRPr lang="en-US" sz="1400" dirty="0"/>
                    </a:p>
                  </a:txBody>
                  <a:tcPr vert="vert270" anchor="ctr"/>
                </a:tc>
                <a:extLst>
                  <a:ext uri="{0D108BD9-81ED-4DB2-BD59-A6C34878D82A}">
                    <a16:rowId xmlns:a16="http://schemas.microsoft.com/office/drawing/2014/main" val="10004"/>
                  </a:ext>
                </a:extLst>
              </a:tr>
              <a:tr h="434340">
                <a:tc>
                  <a:txBody>
                    <a:bodyPr/>
                    <a:lstStyle/>
                    <a:p>
                      <a:r>
                        <a:rPr lang="en-US" sz="1200" dirty="0"/>
                        <a:t>Displays, Flyers,</a:t>
                      </a:r>
                      <a:r>
                        <a:rPr lang="en-US" sz="1200" baseline="0" dirty="0"/>
                        <a:t> promoters</a:t>
                      </a:r>
                      <a:endParaRPr lang="en-US" sz="1200" dirty="0"/>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763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2888" y="1371600"/>
            <a:ext cx="11506200" cy="5105400"/>
            <a:chOff x="242888" y="1371600"/>
            <a:chExt cx="11506200" cy="5105400"/>
          </a:xfrm>
        </p:grpSpPr>
        <p:sp>
          <p:nvSpPr>
            <p:cNvPr id="15" name="Rounded Rectangle 14"/>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sz="1100" dirty="0">
                <a:solidFill>
                  <a:schemeClr val="tx1"/>
                </a:solidFill>
              </a:endParaRPr>
            </a:p>
          </p:txBody>
        </p:sp>
      </p:grpSp>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15</a:t>
            </a:fld>
            <a:endParaRPr lang="en-US" dirty="0"/>
          </a:p>
        </p:txBody>
      </p:sp>
      <p:sp>
        <p:nvSpPr>
          <p:cNvPr id="5" name="Title 4"/>
          <p:cNvSpPr>
            <a:spLocks noGrp="1"/>
          </p:cNvSpPr>
          <p:nvPr>
            <p:ph type="title"/>
          </p:nvPr>
        </p:nvSpPr>
        <p:spPr/>
        <p:txBody>
          <a:bodyPr>
            <a:noAutofit/>
          </a:bodyPr>
          <a:lstStyle/>
          <a:p>
            <a:r>
              <a:rPr lang="en-US" sz="3200" dirty="0"/>
              <a:t>Double-log transformation on IPS gives steep </a:t>
            </a:r>
            <a:br>
              <a:rPr lang="en-US" sz="3200" dirty="0"/>
            </a:br>
            <a:r>
              <a:rPr lang="en-US" sz="3200" dirty="0"/>
              <a:t>diminishing returns</a:t>
            </a:r>
          </a:p>
        </p:txBody>
      </p:sp>
      <p:graphicFrame>
        <p:nvGraphicFramePr>
          <p:cNvPr id="12" name="Chart 11"/>
          <p:cNvGraphicFramePr/>
          <p:nvPr>
            <p:extLst>
              <p:ext uri="{D42A27DB-BD31-4B8C-83A1-F6EECF244321}">
                <p14:modId xmlns:p14="http://schemas.microsoft.com/office/powerpoint/2010/main" val="2262488411"/>
              </p:ext>
            </p:extLst>
          </p:nvPr>
        </p:nvGraphicFramePr>
        <p:xfrm>
          <a:off x="533173" y="2438400"/>
          <a:ext cx="6111308" cy="3907971"/>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497455" y="1560286"/>
            <a:ext cx="4473853" cy="369332"/>
          </a:xfrm>
          <a:prstGeom prst="rect">
            <a:avLst/>
          </a:prstGeom>
        </p:spPr>
        <p:txBody>
          <a:bodyPr wrap="none">
            <a:spAutoFit/>
          </a:bodyPr>
          <a:lstStyle/>
          <a:p>
            <a:r>
              <a:rPr lang="en-US" b="1" dirty="0">
                <a:solidFill>
                  <a:schemeClr val="accent1"/>
                </a:solidFill>
              </a:rPr>
              <a:t>% Lift in volume for +1 IPS from starting level</a:t>
            </a:r>
          </a:p>
        </p:txBody>
      </p:sp>
      <p:sp>
        <p:nvSpPr>
          <p:cNvPr id="7" name="Rectangle 6"/>
          <p:cNvSpPr/>
          <p:nvPr/>
        </p:nvSpPr>
        <p:spPr>
          <a:xfrm>
            <a:off x="460602" y="1941286"/>
            <a:ext cx="11060680" cy="892552"/>
          </a:xfrm>
          <a:prstGeom prst="rect">
            <a:avLst/>
          </a:prstGeom>
        </p:spPr>
        <p:txBody>
          <a:bodyPr wrap="square">
            <a:spAutoFit/>
          </a:bodyPr>
          <a:lstStyle/>
          <a:p>
            <a:r>
              <a:rPr lang="en-US" b="1" dirty="0"/>
              <a:t>India CBO Territory: current best practice model formulation and insight presentation format</a:t>
            </a:r>
          </a:p>
          <a:p>
            <a:r>
              <a:rPr lang="en-US" sz="1600" dirty="0"/>
              <a:t>Ln(1+ln(IPS))</a:t>
            </a:r>
          </a:p>
          <a:p>
            <a:endParaRPr lang="en-US" dirty="0"/>
          </a:p>
        </p:txBody>
      </p:sp>
      <p:sp>
        <p:nvSpPr>
          <p:cNvPr id="13" name="TextBox 12"/>
          <p:cNvSpPr txBox="1"/>
          <p:nvPr/>
        </p:nvSpPr>
        <p:spPr>
          <a:xfrm>
            <a:off x="6528724" y="2766332"/>
            <a:ext cx="4828478" cy="1754326"/>
          </a:xfrm>
          <a:prstGeom prst="rect">
            <a:avLst/>
          </a:prstGeom>
          <a:noFill/>
        </p:spPr>
        <p:txBody>
          <a:bodyPr wrap="square" rtlCol="0">
            <a:spAutoFit/>
          </a:bodyPr>
          <a:lstStyle/>
          <a:p>
            <a:pPr marL="174625" indent="-174625">
              <a:buFont typeface="Arial" panose="020B0604020202020204" pitchFamily="34" charset="0"/>
              <a:buChar char="•"/>
            </a:pPr>
            <a:r>
              <a:rPr lang="en-US" dirty="0"/>
              <a:t>This formulation makes sense if brand level volume is the granularity of the dependent measure. </a:t>
            </a:r>
          </a:p>
          <a:p>
            <a:pPr marL="174625" indent="-174625">
              <a:buFont typeface="Arial" panose="020B0604020202020204" pitchFamily="34" charset="0"/>
              <a:buChar char="•"/>
            </a:pPr>
            <a:r>
              <a:rPr lang="en-US" dirty="0"/>
              <a:t>What might we expect when pack group is the granularity? Similar shape but lower starting level?</a:t>
            </a:r>
          </a:p>
        </p:txBody>
      </p:sp>
    </p:spTree>
    <p:extLst>
      <p:ext uri="{BB962C8B-B14F-4D97-AF65-F5344CB8AC3E}">
        <p14:creationId xmlns:p14="http://schemas.microsoft.com/office/powerpoint/2010/main" val="562179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2888" y="1371600"/>
            <a:ext cx="11506200" cy="5105400"/>
            <a:chOff x="242888" y="1371600"/>
            <a:chExt cx="11506200" cy="5105400"/>
          </a:xfrm>
        </p:grpSpPr>
        <p:sp>
          <p:nvSpPr>
            <p:cNvPr id="15" name="Rounded Rectangle 14"/>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endParaRPr lang="en-US" sz="1100" dirty="0">
                <a:solidFill>
                  <a:schemeClr val="tx1"/>
                </a:solidFill>
              </a:endParaRPr>
            </a:p>
          </p:txBody>
        </p:sp>
      </p:grpSp>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16</a:t>
            </a:fld>
            <a:endParaRPr lang="en-US" dirty="0"/>
          </a:p>
        </p:txBody>
      </p:sp>
      <p:sp>
        <p:nvSpPr>
          <p:cNvPr id="5" name="Title 4"/>
          <p:cNvSpPr>
            <a:spLocks noGrp="1"/>
          </p:cNvSpPr>
          <p:nvPr>
            <p:ph type="title"/>
          </p:nvPr>
        </p:nvSpPr>
        <p:spPr/>
        <p:txBody>
          <a:bodyPr>
            <a:noAutofit/>
          </a:bodyPr>
          <a:lstStyle/>
          <a:p>
            <a:r>
              <a:rPr lang="en-US" sz="3200" dirty="0"/>
              <a:t>Best IPS data transformation: Negative </a:t>
            </a:r>
            <a:br>
              <a:rPr lang="en-US" sz="3200" dirty="0"/>
            </a:br>
            <a:r>
              <a:rPr lang="en-US" sz="3200" dirty="0"/>
              <a:t>exponential or double log</a:t>
            </a:r>
          </a:p>
        </p:txBody>
      </p:sp>
      <p:sp>
        <p:nvSpPr>
          <p:cNvPr id="6" name="Rectangle 5"/>
          <p:cNvSpPr/>
          <p:nvPr/>
        </p:nvSpPr>
        <p:spPr>
          <a:xfrm>
            <a:off x="497455" y="1560286"/>
            <a:ext cx="3301673" cy="369332"/>
          </a:xfrm>
          <a:prstGeom prst="rect">
            <a:avLst/>
          </a:prstGeom>
        </p:spPr>
        <p:txBody>
          <a:bodyPr wrap="none">
            <a:spAutoFit/>
          </a:bodyPr>
          <a:lstStyle/>
          <a:p>
            <a:r>
              <a:rPr lang="en-US" b="1" dirty="0">
                <a:solidFill>
                  <a:schemeClr val="accent1"/>
                </a:solidFill>
              </a:rPr>
              <a:t>IPS Data Transformation Options</a:t>
            </a:r>
          </a:p>
        </p:txBody>
      </p:sp>
      <p:graphicFrame>
        <p:nvGraphicFramePr>
          <p:cNvPr id="17" name="Content Placeholder 8"/>
          <p:cNvGraphicFramePr>
            <a:graphicFrameLocks/>
          </p:cNvGraphicFramePr>
          <p:nvPr>
            <p:extLst>
              <p:ext uri="{D42A27DB-BD31-4B8C-83A1-F6EECF244321}">
                <p14:modId xmlns:p14="http://schemas.microsoft.com/office/powerpoint/2010/main" val="410106516"/>
              </p:ext>
            </p:extLst>
          </p:nvPr>
        </p:nvGraphicFramePr>
        <p:xfrm>
          <a:off x="347021" y="1955800"/>
          <a:ext cx="10952163" cy="4375622"/>
        </p:xfrm>
        <a:graphic>
          <a:graphicData uri="http://schemas.openxmlformats.org/drawingml/2006/chart">
            <c:chart xmlns:c="http://schemas.openxmlformats.org/drawingml/2006/chart" xmlns:r="http://schemas.openxmlformats.org/officeDocument/2006/relationships" r:id="rId2"/>
          </a:graphicData>
        </a:graphic>
      </p:graphicFrame>
      <p:sp>
        <p:nvSpPr>
          <p:cNvPr id="18" name="Line Callout 1 17"/>
          <p:cNvSpPr/>
          <p:nvPr/>
        </p:nvSpPr>
        <p:spPr>
          <a:xfrm>
            <a:off x="3367881" y="3352800"/>
            <a:ext cx="1102516" cy="627311"/>
          </a:xfrm>
          <a:prstGeom prst="borderCallout1">
            <a:avLst>
              <a:gd name="adj1" fmla="val 105090"/>
              <a:gd name="adj2" fmla="val 48158"/>
              <a:gd name="adj3" fmla="val 273562"/>
              <a:gd name="adj4" fmla="val 49108"/>
            </a:avLst>
          </a:prstGeom>
          <a:solidFill>
            <a:schemeClr val="accent6">
              <a:lumMod val="20000"/>
              <a:lumOff val="80000"/>
            </a:schemeClr>
          </a:solidFill>
          <a:ln w="12700">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solidFill>
                  <a:schemeClr val="tx1"/>
                </a:solidFill>
              </a:rPr>
              <a:t>Coke Italy </a:t>
            </a:r>
            <a:r>
              <a:rPr lang="en-US" sz="1200" dirty="0" err="1">
                <a:solidFill>
                  <a:schemeClr val="tx1"/>
                </a:solidFill>
              </a:rPr>
              <a:t>HyperSuper</a:t>
            </a:r>
            <a:endParaRPr lang="en-US" sz="1200" dirty="0">
              <a:solidFill>
                <a:schemeClr val="tx1"/>
              </a:solidFill>
            </a:endParaRPr>
          </a:p>
          <a:p>
            <a:pPr algn="ctr"/>
            <a:r>
              <a:rPr lang="en-US" sz="1200" dirty="0">
                <a:solidFill>
                  <a:schemeClr val="tx1"/>
                </a:solidFill>
              </a:rPr>
              <a:t>6.4 to 8.5</a:t>
            </a:r>
          </a:p>
          <a:p>
            <a:pPr algn="ctr"/>
            <a:endParaRPr lang="en-US" sz="1200" dirty="0">
              <a:solidFill>
                <a:schemeClr val="tx1"/>
              </a:solidFill>
            </a:endParaRPr>
          </a:p>
        </p:txBody>
      </p:sp>
      <p:sp>
        <p:nvSpPr>
          <p:cNvPr id="19" name="Line Callout 1 18"/>
          <p:cNvSpPr/>
          <p:nvPr/>
        </p:nvSpPr>
        <p:spPr>
          <a:xfrm>
            <a:off x="2293528" y="2395804"/>
            <a:ext cx="1080120" cy="627311"/>
          </a:xfrm>
          <a:prstGeom prst="borderCallout1">
            <a:avLst>
              <a:gd name="adj1" fmla="val 105090"/>
              <a:gd name="adj2" fmla="val 48158"/>
              <a:gd name="adj3" fmla="val 279028"/>
              <a:gd name="adj4" fmla="val 9079"/>
            </a:avLst>
          </a:prstGeom>
          <a:solidFill>
            <a:schemeClr val="accent6">
              <a:lumMod val="20000"/>
              <a:lumOff val="80000"/>
            </a:schemeClr>
          </a:solidFill>
          <a:ln w="12700">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solidFill>
                  <a:schemeClr val="tx1"/>
                </a:solidFill>
              </a:rPr>
              <a:t>Coke Italy Discounters</a:t>
            </a:r>
          </a:p>
          <a:p>
            <a:pPr algn="ctr"/>
            <a:r>
              <a:rPr lang="en-US" sz="1200" dirty="0">
                <a:solidFill>
                  <a:schemeClr val="tx1"/>
                </a:solidFill>
              </a:rPr>
              <a:t>2.1 to 3.5</a:t>
            </a:r>
          </a:p>
          <a:p>
            <a:pPr algn="ctr"/>
            <a:endParaRPr lang="en-US" sz="1200" dirty="0">
              <a:solidFill>
                <a:schemeClr val="tx1"/>
              </a:solidFill>
            </a:endParaRPr>
          </a:p>
        </p:txBody>
      </p:sp>
      <p:sp>
        <p:nvSpPr>
          <p:cNvPr id="20" name="Line Callout 1 19"/>
          <p:cNvSpPr/>
          <p:nvPr/>
        </p:nvSpPr>
        <p:spPr>
          <a:xfrm>
            <a:off x="8861176" y="4378616"/>
            <a:ext cx="1759446" cy="504056"/>
          </a:xfrm>
          <a:prstGeom prst="borderCallout1">
            <a:avLst>
              <a:gd name="adj1" fmla="val 43140"/>
              <a:gd name="adj2" fmla="val 103369"/>
              <a:gd name="adj3" fmla="val 187925"/>
              <a:gd name="adj4" fmla="val 117432"/>
            </a:avLst>
          </a:prstGeom>
          <a:solidFill>
            <a:schemeClr val="accent6">
              <a:lumMod val="20000"/>
              <a:lumOff val="80000"/>
            </a:schemeClr>
          </a:solidFill>
          <a:ln w="12700">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a:solidFill>
                  <a:schemeClr val="tx1"/>
                </a:solidFill>
              </a:rPr>
              <a:t>Coke Australia</a:t>
            </a:r>
          </a:p>
          <a:p>
            <a:pPr algn="ctr"/>
            <a:r>
              <a:rPr lang="en-US" sz="1200" dirty="0" err="1">
                <a:solidFill>
                  <a:schemeClr val="tx1"/>
                </a:solidFill>
              </a:rPr>
              <a:t>FoodStores</a:t>
            </a:r>
            <a:r>
              <a:rPr lang="en-US" sz="1200" dirty="0">
                <a:solidFill>
                  <a:schemeClr val="tx1"/>
                </a:solidFill>
              </a:rPr>
              <a:t> ~20</a:t>
            </a:r>
          </a:p>
        </p:txBody>
      </p:sp>
      <p:sp>
        <p:nvSpPr>
          <p:cNvPr id="13" name="TextBox 12"/>
          <p:cNvSpPr txBox="1"/>
          <p:nvPr/>
        </p:nvSpPr>
        <p:spPr>
          <a:xfrm>
            <a:off x="5653881" y="1600200"/>
            <a:ext cx="5972061" cy="2893100"/>
          </a:xfrm>
          <a:prstGeom prst="rect">
            <a:avLst/>
          </a:prstGeom>
          <a:noFill/>
        </p:spPr>
        <p:txBody>
          <a:bodyPr wrap="square" rtlCol="0">
            <a:spAutoFit/>
          </a:bodyPr>
          <a:lstStyle/>
          <a:p>
            <a:pPr marL="231775" indent="-231775">
              <a:buFont typeface="+mj-lt"/>
              <a:buAutoNum type="arabicPeriod"/>
            </a:pPr>
            <a:r>
              <a:rPr lang="en-US" sz="1400" b="1" dirty="0"/>
              <a:t>Log-log: ln(unit cases) = β*ln(IPS) + other stuff</a:t>
            </a:r>
          </a:p>
          <a:p>
            <a:pPr marL="406400" lvl="1" indent="-174625">
              <a:buFont typeface="Arial" panose="020B0604020202020204" pitchFamily="34" charset="0"/>
              <a:buChar char="•"/>
            </a:pPr>
            <a:r>
              <a:rPr lang="en-US" sz="1400" dirty="0"/>
              <a:t>Problem: not steep enough at low starting levels of IPS</a:t>
            </a:r>
          </a:p>
          <a:p>
            <a:pPr marL="406400" lvl="1" indent="-174625">
              <a:buFont typeface="Arial" panose="020B0604020202020204" pitchFamily="34" charset="0"/>
              <a:buChar char="•"/>
            </a:pPr>
            <a:r>
              <a:rPr lang="en-US" sz="1400" dirty="0"/>
              <a:t>But. . .  If IPS is 10 or more for all time periods, choice of data transformation doesn’t matter</a:t>
            </a:r>
          </a:p>
          <a:p>
            <a:pPr marL="231775" indent="-231775">
              <a:buFont typeface="+mj-lt"/>
              <a:buAutoNum type="arabicPeriod"/>
            </a:pPr>
            <a:r>
              <a:rPr lang="en-US" sz="1400" b="1" dirty="0"/>
              <a:t>Negative exponential: ln(unit cases) = β*(1-Exp(-λ(IPS-1))  ) + other stuff</a:t>
            </a:r>
          </a:p>
          <a:p>
            <a:pPr marL="406400" lvl="1" indent="-174625">
              <a:buFont typeface="Arial" panose="020B0604020202020204" pitchFamily="34" charset="0"/>
              <a:buChar char="•"/>
            </a:pPr>
            <a:r>
              <a:rPr lang="en-US" sz="1400" dirty="0"/>
              <a:t>Solve β in the model. </a:t>
            </a:r>
          </a:p>
          <a:p>
            <a:pPr marL="406400" lvl="1" indent="-174625">
              <a:buFont typeface="Arial" panose="020B0604020202020204" pitchFamily="34" charset="0"/>
              <a:buChar char="•"/>
            </a:pPr>
            <a:r>
              <a:rPr lang="en-US" sz="1400" dirty="0"/>
              <a:t>λ today is set to 0.5 in several markets; not sure this is ideal, maybe should be higher to give higher result at </a:t>
            </a:r>
            <a:r>
              <a:rPr lang="en-US" sz="1400" dirty="0" err="1"/>
              <a:t>ips</a:t>
            </a:r>
            <a:r>
              <a:rPr lang="en-US" sz="1400" dirty="0"/>
              <a:t> starting level 2</a:t>
            </a:r>
          </a:p>
          <a:p>
            <a:pPr marL="231775" indent="-231775">
              <a:buFont typeface="+mj-lt"/>
              <a:buAutoNum type="arabicPeriod"/>
            </a:pPr>
            <a:r>
              <a:rPr lang="en-US" sz="1400" b="1" dirty="0"/>
              <a:t>Double log: ln(unit cases) = β*log(  δ + α*log(IPS)) - β*log(γ)+ other stuff</a:t>
            </a:r>
          </a:p>
          <a:p>
            <a:pPr marL="406400" lvl="1" indent="-174625">
              <a:buFont typeface="Arial" panose="020B0604020202020204" pitchFamily="34" charset="0"/>
              <a:buChar char="•"/>
            </a:pPr>
            <a:r>
              <a:rPr lang="en-US" sz="1400" dirty="0"/>
              <a:t>Solve β in the model. </a:t>
            </a:r>
          </a:p>
          <a:p>
            <a:pPr marL="406400" lvl="1" indent="-174625">
              <a:buFont typeface="Arial" panose="020B0604020202020204" pitchFamily="34" charset="0"/>
              <a:buChar char="•"/>
            </a:pPr>
            <a:r>
              <a:rPr lang="en-US" sz="1400" dirty="0"/>
              <a:t>λ and γ today are set to ? And ? In one market where implemented so far</a:t>
            </a:r>
          </a:p>
          <a:p>
            <a:pPr marL="406400" lvl="1" indent="-174625">
              <a:buFont typeface="Arial" panose="020B0604020202020204" pitchFamily="34" charset="0"/>
              <a:buChar char="•"/>
            </a:pPr>
            <a:r>
              <a:rPr lang="en-US" sz="1400" dirty="0"/>
              <a:t>Β*α  &lt;=  γ</a:t>
            </a:r>
          </a:p>
          <a:p>
            <a:pPr marL="406400" lvl="1" indent="-174625">
              <a:buFont typeface="Arial" panose="020B0604020202020204" pitchFamily="34" charset="0"/>
              <a:buChar char="•"/>
            </a:pPr>
            <a:endParaRPr lang="en-US" sz="1400" dirty="0"/>
          </a:p>
        </p:txBody>
      </p:sp>
    </p:spTree>
    <p:extLst>
      <p:ext uri="{BB962C8B-B14F-4D97-AF65-F5344CB8AC3E}">
        <p14:creationId xmlns:p14="http://schemas.microsoft.com/office/powerpoint/2010/main" val="230956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400" b="1" dirty="0">
                <a:solidFill>
                  <a:schemeClr val="accent1"/>
                </a:solidFill>
              </a:rPr>
              <a:t>Stated in OOS Companion Guide PPT form global commercial leadership</a:t>
            </a:r>
          </a:p>
          <a:p>
            <a:pPr marL="177800" indent="-177800">
              <a:spcBef>
                <a:spcPts val="300"/>
              </a:spcBef>
              <a:buFont typeface="+mj-lt"/>
              <a:buAutoNum type="arabicPeriod"/>
            </a:pPr>
            <a:r>
              <a:rPr lang="en-US" sz="1400" dirty="0">
                <a:solidFill>
                  <a:schemeClr val="tx1"/>
                </a:solidFill>
              </a:rPr>
              <a:t>Define velocity of SKU as Nielsen unit case volume / WD</a:t>
            </a:r>
          </a:p>
          <a:p>
            <a:pPr marL="285750" indent="-107950">
              <a:spcBef>
                <a:spcPts val="300"/>
              </a:spcBef>
              <a:buFont typeface="Arial" panose="020B0604020202020204" pitchFamily="34" charset="0"/>
              <a:buChar char="•"/>
            </a:pPr>
            <a:r>
              <a:rPr lang="en-US" sz="1400" dirty="0">
                <a:solidFill>
                  <a:schemeClr val="tx1"/>
                </a:solidFill>
              </a:rPr>
              <a:t>For ease of notation we will represent WD  as (# Stores Selling / # Stores) in Universe; In reality each store counts not with a weight of 1.0 but with a weight commensurate with it’s contribution to Category or NARTD or ACV sales in the universe</a:t>
            </a:r>
          </a:p>
          <a:p>
            <a:pPr marL="171450" indent="-171450">
              <a:spcBef>
                <a:spcPts val="300"/>
              </a:spcBef>
              <a:buFont typeface="+mj-lt"/>
              <a:buAutoNum type="arabicPeriod" startAt="2"/>
            </a:pPr>
            <a:r>
              <a:rPr lang="en-US" sz="1400" dirty="0">
                <a:solidFill>
                  <a:schemeClr val="tx1"/>
                </a:solidFill>
              </a:rPr>
              <a:t>Get OOS WD of each SKU </a:t>
            </a:r>
          </a:p>
          <a:p>
            <a:pPr marL="177800" indent="-177800">
              <a:spcBef>
                <a:spcPts val="300"/>
              </a:spcBef>
              <a:buFont typeface="+mj-lt"/>
              <a:buAutoNum type="arabicPeriod" startAt="2"/>
            </a:pPr>
            <a:r>
              <a:rPr lang="en-US" sz="1400" dirty="0">
                <a:solidFill>
                  <a:schemeClr val="tx1"/>
                </a:solidFill>
              </a:rPr>
              <a:t>Multiply OOS WD of each SKU by velocity </a:t>
            </a:r>
          </a:p>
          <a:p>
            <a:pPr marL="177800" indent="-177800">
              <a:spcBef>
                <a:spcPts val="300"/>
              </a:spcBef>
              <a:buFont typeface="+mj-lt"/>
              <a:buAutoNum type="arabicPeriod" startAt="2"/>
            </a:pPr>
            <a:r>
              <a:rPr lang="en-US" sz="1400" dirty="0">
                <a:solidFill>
                  <a:schemeClr val="tx1"/>
                </a:solidFill>
              </a:rPr>
              <a:t>Add #3 across SKUs </a:t>
            </a:r>
          </a:p>
          <a:p>
            <a:pPr marL="177800" indent="-177800">
              <a:spcBef>
                <a:spcPts val="300"/>
              </a:spcBef>
              <a:buFont typeface="+mj-lt"/>
              <a:buAutoNum type="arabicPeriod" startAt="2"/>
            </a:pPr>
            <a:r>
              <a:rPr lang="en-US" sz="1400" dirty="0">
                <a:solidFill>
                  <a:schemeClr val="tx1"/>
                </a:solidFill>
              </a:rPr>
              <a:t>Divide by volume sum across SKUs</a:t>
            </a:r>
          </a:p>
          <a:p>
            <a:pPr marL="177800" indent="-177800">
              <a:spcBef>
                <a:spcPts val="300"/>
              </a:spcBef>
              <a:buFont typeface="+mj-lt"/>
              <a:buAutoNum type="arabicPeriod" startAt="2"/>
            </a:pPr>
            <a:endParaRPr lang="en-US" sz="1400" dirty="0">
              <a:solidFill>
                <a:schemeClr val="tx1"/>
              </a:solidFill>
            </a:endParaRPr>
          </a:p>
        </p:txBody>
      </p:sp>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17</a:t>
            </a:fld>
            <a:endParaRPr lang="en-US" dirty="0"/>
          </a:p>
        </p:txBody>
      </p:sp>
      <p:sp>
        <p:nvSpPr>
          <p:cNvPr id="5" name="Title 4"/>
          <p:cNvSpPr>
            <a:spLocks noGrp="1"/>
          </p:cNvSpPr>
          <p:nvPr>
            <p:ph type="title"/>
          </p:nvPr>
        </p:nvSpPr>
        <p:spPr/>
        <p:txBody>
          <a:bodyPr>
            <a:noAutofit/>
          </a:bodyPr>
          <a:lstStyle/>
          <a:p>
            <a:r>
              <a:rPr lang="en-US" sz="3200" dirty="0"/>
              <a:t>Use the global definition for out of stocks</a:t>
            </a:r>
          </a:p>
        </p:txBody>
      </p:sp>
      <mc:AlternateContent xmlns:mc="http://schemas.openxmlformats.org/markup-compatibility/2006" xmlns:a14="http://schemas.microsoft.com/office/drawing/2010/main">
        <mc:Choice Requires="a14">
          <p:sp>
            <p:nvSpPr>
              <p:cNvPr id="21" name="TextBox 20"/>
              <p:cNvSpPr txBox="1"/>
              <p:nvPr/>
            </p:nvSpPr>
            <p:spPr>
              <a:xfrm>
                <a:off x="4218781" y="2848399"/>
                <a:ext cx="3638368" cy="692305"/>
              </a:xfrm>
              <a:prstGeom prst="rect">
                <a:avLst/>
              </a:prstGeom>
              <a:noFill/>
              <a:ln>
                <a:solidFill>
                  <a:schemeClr val="accent4"/>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a:rPr>
                                <m:t>𝑆</m:t>
                              </m:r>
                              <m:r>
                                <a:rPr lang="en-US" i="1">
                                  <a:latin typeface="Cambria Math"/>
                                </a:rPr>
                                <m:t>𝐾𝑈</m:t>
                              </m:r>
                              <m:r>
                                <a:rPr lang="en-US" i="1">
                                  <a:latin typeface="Cambria Math"/>
                                </a:rPr>
                                <m:t>=1</m:t>
                              </m:r>
                            </m:sub>
                            <m:sup>
                              <m:r>
                                <a:rPr lang="en-US" i="1">
                                  <a:latin typeface="Cambria Math"/>
                                </a:rPr>
                                <m:t>𝑛</m:t>
                              </m:r>
                            </m:sup>
                            <m:e>
                              <m:d>
                                <m:dPr>
                                  <m:begChr m:val="{"/>
                                  <m:endChr m:val="}"/>
                                  <m:ctrlPr>
                                    <a:rPr lang="en-US" i="1">
                                      <a:latin typeface="Cambria Math" panose="02040503050406030204" pitchFamily="18" charset="0"/>
                                    </a:rPr>
                                  </m:ctrlPr>
                                </m:dPr>
                                <m:e>
                                  <m:r>
                                    <a:rPr lang="en-US" i="1">
                                      <a:latin typeface="Cambria Math"/>
                                    </a:rPr>
                                    <m:t>𝑂𝑂𝑆</m:t>
                                  </m:r>
                                  <m:r>
                                    <a:rPr lang="en-US" i="1">
                                      <a:latin typeface="Cambria Math"/>
                                    </a:rPr>
                                    <m:t> </m:t>
                                  </m:r>
                                  <m:r>
                                    <a:rPr lang="en-US" i="1">
                                      <a:latin typeface="Cambria Math"/>
                                    </a:rPr>
                                    <m:t>𝑊𝐷</m:t>
                                  </m:r>
                                  <m:r>
                                    <a:rPr lang="en-US" i="1">
                                      <a:latin typeface="Cambria Math"/>
                                    </a:rPr>
                                    <m:t> ∗</m:t>
                                  </m:r>
                                  <m:r>
                                    <a:rPr lang="en-US" i="1">
                                      <a:latin typeface="Cambria Math"/>
                                    </a:rPr>
                                    <m:t>𝑆𝐾𝑈</m:t>
                                  </m:r>
                                  <m:r>
                                    <a:rPr lang="en-US" i="1">
                                      <a:latin typeface="Cambria Math"/>
                                    </a:rPr>
                                    <m:t> </m:t>
                                  </m:r>
                                  <m:r>
                                    <a:rPr lang="en-US" i="1">
                                      <a:latin typeface="Cambria Math"/>
                                    </a:rPr>
                                    <m:t>𝑉𝑒𝑙𝑜𝑐𝑖𝑡𝑦</m:t>
                                  </m:r>
                                </m:e>
                              </m:d>
                            </m:e>
                          </m:nary>
                        </m:num>
                        <m:den>
                          <m:nary>
                            <m:naryPr>
                              <m:chr m:val="∑"/>
                              <m:ctrlPr>
                                <a:rPr lang="en-US" i="1">
                                  <a:latin typeface="Cambria Math" panose="02040503050406030204" pitchFamily="18" charset="0"/>
                                </a:rPr>
                              </m:ctrlPr>
                            </m:naryPr>
                            <m:sub>
                              <m:r>
                                <m:rPr>
                                  <m:brk m:alnAt="23"/>
                                </m:rPr>
                                <a:rPr lang="en-US" i="1">
                                  <a:latin typeface="Cambria Math"/>
                                </a:rPr>
                                <m:t>𝑆</m:t>
                              </m:r>
                              <m:r>
                                <a:rPr lang="en-US" i="1">
                                  <a:latin typeface="Cambria Math"/>
                                </a:rPr>
                                <m:t>𝐾𝑈</m:t>
                              </m:r>
                              <m:r>
                                <a:rPr lang="en-US" i="1">
                                  <a:latin typeface="Cambria Math"/>
                                </a:rPr>
                                <m:t>=1</m:t>
                              </m:r>
                            </m:sub>
                            <m:sup>
                              <m:r>
                                <a:rPr lang="en-US" i="1">
                                  <a:latin typeface="Cambria Math"/>
                                </a:rPr>
                                <m:t>𝑛</m:t>
                              </m:r>
                            </m:sup>
                            <m:e>
                              <m:d>
                                <m:dPr>
                                  <m:begChr m:val="{"/>
                                  <m:endChr m:val="}"/>
                                  <m:ctrlPr>
                                    <a:rPr lang="en-US" i="1">
                                      <a:latin typeface="Cambria Math" panose="02040503050406030204" pitchFamily="18" charset="0"/>
                                    </a:rPr>
                                  </m:ctrlPr>
                                </m:dPr>
                                <m:e>
                                  <m:r>
                                    <a:rPr lang="en-US" i="1">
                                      <a:latin typeface="Cambria Math"/>
                                    </a:rPr>
                                    <m:t>𝑈𝑛𝑖𝑡</m:t>
                                  </m:r>
                                  <m:r>
                                    <a:rPr lang="en-US" i="1">
                                      <a:latin typeface="Cambria Math"/>
                                    </a:rPr>
                                    <m:t> </m:t>
                                  </m:r>
                                  <m:r>
                                    <a:rPr lang="en-US" i="1">
                                      <a:latin typeface="Cambria Math"/>
                                    </a:rPr>
                                    <m:t>𝐶𝑎𝑠𝑒𝑠</m:t>
                                  </m:r>
                                </m:e>
                              </m:d>
                            </m:e>
                          </m:nary>
                        </m:den>
                      </m:f>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218781" y="2848399"/>
                <a:ext cx="3638368" cy="692305"/>
              </a:xfrm>
              <a:prstGeom prst="rect">
                <a:avLst/>
              </a:prstGeom>
              <a:blipFill rotWithShape="0">
                <a:blip r:embed="rId2"/>
                <a:stretch>
                  <a:fillRect/>
                </a:stretch>
              </a:blipFill>
              <a:ln>
                <a:solidFill>
                  <a:schemeClr val="accent4"/>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24681" y="3673575"/>
                <a:ext cx="7614649" cy="1083053"/>
              </a:xfrm>
              <a:prstGeom prst="rect">
                <a:avLst/>
              </a:prstGeom>
              <a:noFill/>
              <a:ln>
                <a:solidFill>
                  <a:schemeClr val="accent4"/>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a:rPr>
                                <m:t>𝑆</m:t>
                              </m:r>
                              <m:r>
                                <a:rPr lang="en-US" i="1">
                                  <a:latin typeface="Cambria Math"/>
                                </a:rPr>
                                <m:t>𝐾𝑈</m:t>
                              </m:r>
                              <m:r>
                                <a:rPr lang="en-US" i="1">
                                  <a:latin typeface="Cambria Math"/>
                                </a:rPr>
                                <m:t>=1</m:t>
                              </m:r>
                            </m:sub>
                            <m:sup>
                              <m:r>
                                <a:rPr lang="en-US" i="1">
                                  <a:latin typeface="Cambria Math"/>
                                </a:rPr>
                                <m:t>𝑛</m:t>
                              </m:r>
                            </m:sup>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 </m:t>
                                      </m:r>
                                      <m:r>
                                        <a:rPr lang="en-US" i="1">
                                          <a:latin typeface="Cambria Math"/>
                                        </a:rPr>
                                        <m:t>𝑆𝑡𝑜𝑟𝑒𝑠</m:t>
                                      </m:r>
                                      <m:r>
                                        <a:rPr lang="en-US" i="1">
                                          <a:latin typeface="Cambria Math"/>
                                        </a:rPr>
                                        <m:t> </m:t>
                                      </m:r>
                                      <m:r>
                                        <a:rPr lang="en-US" i="1">
                                          <a:latin typeface="Cambria Math"/>
                                        </a:rPr>
                                        <m:t>𝑂𝑂𝑆</m:t>
                                      </m:r>
                                    </m:num>
                                    <m:den>
                                      <m:r>
                                        <a:rPr lang="en-US" i="1">
                                          <a:latin typeface="Cambria Math"/>
                                        </a:rPr>
                                        <m:t># </m:t>
                                      </m:r>
                                      <m:r>
                                        <a:rPr lang="en-US" i="1">
                                          <a:latin typeface="Cambria Math"/>
                                        </a:rPr>
                                        <m:t>𝑆𝑡𝑜𝑟𝑒𝑠</m:t>
                                      </m:r>
                                      <m:r>
                                        <a:rPr lang="en-US" i="1">
                                          <a:latin typeface="Cambria Math"/>
                                        </a:rPr>
                                        <m:t> </m:t>
                                      </m:r>
                                      <m:r>
                                        <a:rPr lang="en-US" i="1">
                                          <a:latin typeface="Cambria Math"/>
                                        </a:rPr>
                                        <m:t>𝑖𝑛</m:t>
                                      </m:r>
                                      <m:r>
                                        <a:rPr lang="en-US" i="1">
                                          <a:latin typeface="Cambria Math"/>
                                        </a:rPr>
                                        <m:t> </m:t>
                                      </m:r>
                                      <m:r>
                                        <a:rPr lang="en-US" i="1">
                                          <a:latin typeface="Cambria Math"/>
                                        </a:rPr>
                                        <m:t>𝑈𝑛𝑖𝑣𝑒𝑟𝑠𝑒</m:t>
                                      </m:r>
                                    </m:den>
                                  </m:f>
                                  <m:r>
                                    <a:rPr lang="en-US" i="1">
                                      <a:latin typeface="Cambria Math"/>
                                    </a:rPr>
                                    <m:t>∗</m:t>
                                  </m:r>
                                  <m:r>
                                    <a:rPr lang="en-US" b="0" i="1" smtClean="0">
                                      <a:latin typeface="Cambria Math"/>
                                    </a:rPr>
                                    <m:t>  </m:t>
                                  </m:r>
                                  <m:f>
                                    <m:fPr>
                                      <m:ctrlPr>
                                        <a:rPr lang="en-US" i="1">
                                          <a:latin typeface="Cambria Math" panose="02040503050406030204" pitchFamily="18" charset="0"/>
                                        </a:rPr>
                                      </m:ctrlPr>
                                    </m:fPr>
                                    <m:num>
                                      <m:r>
                                        <a:rPr lang="en-US" i="1">
                                          <a:latin typeface="Cambria Math"/>
                                        </a:rPr>
                                        <m:t>𝑈𝑛𝑖𝑡</m:t>
                                      </m:r>
                                      <m:r>
                                        <a:rPr lang="en-US" i="1">
                                          <a:latin typeface="Cambria Math"/>
                                        </a:rPr>
                                        <m:t> </m:t>
                                      </m:r>
                                      <m:r>
                                        <a:rPr lang="en-US" i="1">
                                          <a:latin typeface="Cambria Math"/>
                                        </a:rPr>
                                        <m:t>𝐶𝑎𝑠𝑒</m:t>
                                      </m:r>
                                      <m:r>
                                        <a:rPr lang="en-US" i="1">
                                          <a:latin typeface="Cambria Math"/>
                                        </a:rPr>
                                        <m:t> </m:t>
                                      </m:r>
                                      <m:r>
                                        <a:rPr lang="en-US" i="1">
                                          <a:latin typeface="Cambria Math"/>
                                        </a:rPr>
                                        <m:t>𝑉𝑜𝑙𝑢𝑚𝑒</m:t>
                                      </m:r>
                                    </m:num>
                                    <m:den>
                                      <m:f>
                                        <m:fPr>
                                          <m:type m:val="skw"/>
                                          <m:ctrlPr>
                                            <a:rPr lang="en-US" i="1">
                                              <a:latin typeface="Cambria Math" panose="02040503050406030204" pitchFamily="18" charset="0"/>
                                            </a:rPr>
                                          </m:ctrlPr>
                                        </m:fPr>
                                        <m:num>
                                          <m:r>
                                            <a:rPr lang="en-US" i="1">
                                              <a:latin typeface="Cambria Math"/>
                                            </a:rPr>
                                            <m:t># </m:t>
                                          </m:r>
                                          <m:r>
                                            <a:rPr lang="en-US" i="1">
                                              <a:latin typeface="Cambria Math"/>
                                            </a:rPr>
                                            <m:t>𝑆𝑡𝑜𝑟𝑒𝑠</m:t>
                                          </m:r>
                                          <m:r>
                                            <a:rPr lang="en-US" i="1">
                                              <a:latin typeface="Cambria Math"/>
                                            </a:rPr>
                                            <m:t> </m:t>
                                          </m:r>
                                          <m:r>
                                            <a:rPr lang="en-US" i="1">
                                              <a:latin typeface="Cambria Math"/>
                                            </a:rPr>
                                            <m:t>𝑆𝑒𝑙𝑙𝑖𝑛𝑔</m:t>
                                          </m:r>
                                        </m:num>
                                        <m:den>
                                          <m:r>
                                            <a:rPr lang="en-US" i="1">
                                              <a:latin typeface="Cambria Math"/>
                                            </a:rPr>
                                            <m:t># </m:t>
                                          </m:r>
                                          <m:r>
                                            <a:rPr lang="en-US" i="1">
                                              <a:latin typeface="Cambria Math"/>
                                            </a:rPr>
                                            <m:t>𝑆𝑡𝑜𝑟𝑒𝑠</m:t>
                                          </m:r>
                                          <m:r>
                                            <a:rPr lang="en-US" i="1">
                                              <a:latin typeface="Cambria Math"/>
                                            </a:rPr>
                                            <m:t> </m:t>
                                          </m:r>
                                          <m:r>
                                            <a:rPr lang="en-US" i="1">
                                              <a:latin typeface="Cambria Math"/>
                                            </a:rPr>
                                            <m:t>𝑖𝑛</m:t>
                                          </m:r>
                                          <m:r>
                                            <a:rPr lang="en-US" i="1">
                                              <a:latin typeface="Cambria Math"/>
                                            </a:rPr>
                                            <m:t> </m:t>
                                          </m:r>
                                          <m:r>
                                            <a:rPr lang="en-US" i="1">
                                              <a:latin typeface="Cambria Math"/>
                                            </a:rPr>
                                            <m:t>𝑈𝑛𝑖𝑣𝑒𝑟𝑠𝑒</m:t>
                                          </m:r>
                                        </m:den>
                                      </m:f>
                                      <m:r>
                                        <m:rPr>
                                          <m:nor/>
                                        </m:rPr>
                                        <a:rPr lang="en-US" dirty="0"/>
                                        <m:t> </m:t>
                                      </m:r>
                                    </m:den>
                                  </m:f>
                                </m:e>
                              </m:d>
                            </m:e>
                          </m:nary>
                        </m:num>
                        <m:den>
                          <m:nary>
                            <m:naryPr>
                              <m:chr m:val="∑"/>
                              <m:ctrlPr>
                                <a:rPr lang="en-US" i="1">
                                  <a:latin typeface="Cambria Math" panose="02040503050406030204" pitchFamily="18" charset="0"/>
                                </a:rPr>
                              </m:ctrlPr>
                            </m:naryPr>
                            <m:sub>
                              <m:r>
                                <m:rPr>
                                  <m:brk m:alnAt="23"/>
                                </m:rPr>
                                <a:rPr lang="en-US" i="1">
                                  <a:latin typeface="Cambria Math"/>
                                </a:rPr>
                                <m:t>𝑆</m:t>
                              </m:r>
                              <m:r>
                                <a:rPr lang="en-US" i="1">
                                  <a:latin typeface="Cambria Math"/>
                                </a:rPr>
                                <m:t>𝐾𝑈</m:t>
                              </m:r>
                              <m:r>
                                <a:rPr lang="en-US" i="1">
                                  <a:latin typeface="Cambria Math"/>
                                </a:rPr>
                                <m:t>=1</m:t>
                              </m:r>
                            </m:sub>
                            <m:sup>
                              <m:r>
                                <a:rPr lang="en-US" i="1">
                                  <a:latin typeface="Cambria Math"/>
                                </a:rPr>
                                <m:t>𝑛</m:t>
                              </m:r>
                            </m:sup>
                            <m:e>
                              <m:d>
                                <m:dPr>
                                  <m:begChr m:val="{"/>
                                  <m:endChr m:val="}"/>
                                  <m:ctrlPr>
                                    <a:rPr lang="en-US" i="1">
                                      <a:latin typeface="Cambria Math" panose="02040503050406030204" pitchFamily="18" charset="0"/>
                                    </a:rPr>
                                  </m:ctrlPr>
                                </m:dPr>
                                <m:e>
                                  <m:r>
                                    <a:rPr lang="en-US" i="1">
                                      <a:latin typeface="Cambria Math"/>
                                    </a:rPr>
                                    <m:t>𝑈𝑛𝑖𝑡</m:t>
                                  </m:r>
                                  <m:r>
                                    <a:rPr lang="en-US" i="1">
                                      <a:latin typeface="Cambria Math"/>
                                    </a:rPr>
                                    <m:t> </m:t>
                                  </m:r>
                                  <m:r>
                                    <a:rPr lang="en-US" i="1">
                                      <a:latin typeface="Cambria Math"/>
                                    </a:rPr>
                                    <m:t>𝐶𝑎𝑠𝑒𝑠</m:t>
                                  </m:r>
                                </m:e>
                              </m:d>
                            </m:e>
                          </m:nary>
                        </m:den>
                      </m:f>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624681" y="3673575"/>
                <a:ext cx="7614649" cy="1083053"/>
              </a:xfrm>
              <a:prstGeom prst="rect">
                <a:avLst/>
              </a:prstGeom>
              <a:blipFill rotWithShape="0">
                <a:blip r:embed="rId3"/>
                <a:stretch>
                  <a:fillRect/>
                </a:stretch>
              </a:blipFill>
              <a:ln>
                <a:solidFill>
                  <a:schemeClr val="accent4"/>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24681" y="4889500"/>
                <a:ext cx="4674421" cy="906402"/>
              </a:xfrm>
              <a:prstGeom prst="rect">
                <a:avLst/>
              </a:prstGeom>
              <a:noFill/>
              <a:ln>
                <a:solidFill>
                  <a:schemeClr val="accent4"/>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a:rPr>
                                <m:t>𝑆</m:t>
                              </m:r>
                              <m:r>
                                <a:rPr lang="en-US" i="1">
                                  <a:latin typeface="Cambria Math"/>
                                </a:rPr>
                                <m:t>𝐾𝑈</m:t>
                              </m:r>
                              <m:r>
                                <a:rPr lang="en-US" i="1">
                                  <a:latin typeface="Cambria Math"/>
                                </a:rPr>
                                <m:t>=1</m:t>
                              </m:r>
                            </m:sub>
                            <m:sup>
                              <m:r>
                                <a:rPr lang="en-US" i="1">
                                  <a:latin typeface="Cambria Math"/>
                                </a:rPr>
                                <m:t>𝑛</m:t>
                              </m:r>
                            </m:sup>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 </m:t>
                                      </m:r>
                                      <m:r>
                                        <a:rPr lang="en-US" i="1">
                                          <a:latin typeface="Cambria Math"/>
                                        </a:rPr>
                                        <m:t>𝑆𝑡𝑜𝑟𝑒𝑠</m:t>
                                      </m:r>
                                      <m:r>
                                        <a:rPr lang="en-US" i="1">
                                          <a:latin typeface="Cambria Math"/>
                                        </a:rPr>
                                        <m:t> </m:t>
                                      </m:r>
                                      <m:r>
                                        <a:rPr lang="en-US" i="1">
                                          <a:latin typeface="Cambria Math"/>
                                        </a:rPr>
                                        <m:t>𝑂𝑂𝑆</m:t>
                                      </m:r>
                                      <m:r>
                                        <a:rPr lang="en-US" b="0" i="1" smtClean="0">
                                          <a:latin typeface="Cambria Math"/>
                                        </a:rPr>
                                        <m:t> ∗</m:t>
                                      </m:r>
                                      <m:r>
                                        <a:rPr lang="en-US" b="0" i="1" smtClean="0">
                                          <a:latin typeface="Cambria Math"/>
                                        </a:rPr>
                                        <m:t>𝑈𝑛𝑖𝑡</m:t>
                                      </m:r>
                                      <m:r>
                                        <a:rPr lang="en-US" b="0" i="1" smtClean="0">
                                          <a:latin typeface="Cambria Math"/>
                                        </a:rPr>
                                        <m:t> </m:t>
                                      </m:r>
                                      <m:r>
                                        <a:rPr lang="en-US" b="0" i="1" smtClean="0">
                                          <a:latin typeface="Cambria Math"/>
                                        </a:rPr>
                                        <m:t>𝐶𝑎𝑠𝑒</m:t>
                                      </m:r>
                                      <m:r>
                                        <a:rPr lang="en-US" b="0" i="1" smtClean="0">
                                          <a:latin typeface="Cambria Math"/>
                                        </a:rPr>
                                        <m:t> </m:t>
                                      </m:r>
                                      <m:r>
                                        <a:rPr lang="en-US" b="0" i="1" smtClean="0">
                                          <a:latin typeface="Cambria Math"/>
                                        </a:rPr>
                                        <m:t>𝑉𝑜𝑙𝑢𝑚𝑒</m:t>
                                      </m:r>
                                    </m:num>
                                    <m:den>
                                      <m:r>
                                        <a:rPr lang="en-US" i="1">
                                          <a:latin typeface="Cambria Math"/>
                                        </a:rPr>
                                        <m:t># </m:t>
                                      </m:r>
                                      <m:r>
                                        <a:rPr lang="en-US" i="1">
                                          <a:latin typeface="Cambria Math"/>
                                        </a:rPr>
                                        <m:t>𝑆𝑡𝑜𝑟𝑒𝑠</m:t>
                                      </m:r>
                                      <m:r>
                                        <a:rPr lang="en-US" i="1">
                                          <a:latin typeface="Cambria Math"/>
                                        </a:rPr>
                                        <m:t> </m:t>
                                      </m:r>
                                      <m:r>
                                        <a:rPr lang="en-US" i="1">
                                          <a:latin typeface="Cambria Math"/>
                                        </a:rPr>
                                        <m:t>𝑖𝑛</m:t>
                                      </m:r>
                                      <m:r>
                                        <a:rPr lang="en-US" i="1">
                                          <a:latin typeface="Cambria Math"/>
                                        </a:rPr>
                                        <m:t> </m:t>
                                      </m:r>
                                      <m:r>
                                        <a:rPr lang="en-US" b="0" i="1" smtClean="0">
                                          <a:latin typeface="Cambria Math"/>
                                        </a:rPr>
                                        <m:t>𝑆𝑒𝑙𝑙𝑖𝑛𝑔</m:t>
                                      </m:r>
                                    </m:den>
                                  </m:f>
                                </m:e>
                              </m:d>
                            </m:e>
                          </m:nary>
                        </m:num>
                        <m:den>
                          <m:nary>
                            <m:naryPr>
                              <m:chr m:val="∑"/>
                              <m:ctrlPr>
                                <a:rPr lang="en-US" i="1">
                                  <a:latin typeface="Cambria Math" panose="02040503050406030204" pitchFamily="18" charset="0"/>
                                </a:rPr>
                              </m:ctrlPr>
                            </m:naryPr>
                            <m:sub>
                              <m:r>
                                <m:rPr>
                                  <m:brk m:alnAt="23"/>
                                </m:rPr>
                                <a:rPr lang="en-US" i="1">
                                  <a:latin typeface="Cambria Math"/>
                                </a:rPr>
                                <m:t>𝑆</m:t>
                              </m:r>
                              <m:r>
                                <a:rPr lang="en-US" i="1">
                                  <a:latin typeface="Cambria Math"/>
                                </a:rPr>
                                <m:t>𝐾𝑈</m:t>
                              </m:r>
                              <m:r>
                                <a:rPr lang="en-US" i="1">
                                  <a:latin typeface="Cambria Math"/>
                                </a:rPr>
                                <m:t>=1</m:t>
                              </m:r>
                            </m:sub>
                            <m:sup>
                              <m:r>
                                <a:rPr lang="en-US" i="1">
                                  <a:latin typeface="Cambria Math"/>
                                </a:rPr>
                                <m:t>𝑛</m:t>
                              </m:r>
                            </m:sup>
                            <m:e>
                              <m:d>
                                <m:dPr>
                                  <m:begChr m:val="{"/>
                                  <m:endChr m:val="}"/>
                                  <m:ctrlPr>
                                    <a:rPr lang="en-US" i="1">
                                      <a:latin typeface="Cambria Math" panose="02040503050406030204" pitchFamily="18" charset="0"/>
                                    </a:rPr>
                                  </m:ctrlPr>
                                </m:dPr>
                                <m:e>
                                  <m:r>
                                    <a:rPr lang="en-US" i="1">
                                      <a:latin typeface="Cambria Math"/>
                                    </a:rPr>
                                    <m:t>𝑈𝑛𝑖𝑡</m:t>
                                  </m:r>
                                  <m:r>
                                    <a:rPr lang="en-US" i="1">
                                      <a:latin typeface="Cambria Math"/>
                                    </a:rPr>
                                    <m:t> </m:t>
                                  </m:r>
                                  <m:r>
                                    <a:rPr lang="en-US" i="1">
                                      <a:latin typeface="Cambria Math"/>
                                    </a:rPr>
                                    <m:t>𝐶𝑎𝑠𝑒𝑠</m:t>
                                  </m:r>
                                </m:e>
                              </m:d>
                            </m:e>
                          </m:nary>
                        </m:den>
                      </m:f>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624681" y="4889500"/>
                <a:ext cx="4674421" cy="906402"/>
              </a:xfrm>
              <a:prstGeom prst="rect">
                <a:avLst/>
              </a:prstGeom>
              <a:blipFill rotWithShape="0">
                <a:blip r:embed="rId4"/>
                <a:stretch>
                  <a:fillRect/>
                </a:stretch>
              </a:blipFill>
              <a:ln>
                <a:solidFill>
                  <a:schemeClr val="accent4"/>
                </a:solidFill>
                <a:prstDash val="dash"/>
              </a:ln>
            </p:spPr>
            <p:txBody>
              <a:bodyPr/>
              <a:lstStyle/>
              <a:p>
                <a:r>
                  <a:rPr lang="en-US">
                    <a:noFill/>
                  </a:rPr>
                  <a:t> </a:t>
                </a:r>
              </a:p>
            </p:txBody>
          </p:sp>
        </mc:Fallback>
      </mc:AlternateContent>
      <p:sp>
        <p:nvSpPr>
          <p:cNvPr id="4" name="Rectangle 3"/>
          <p:cNvSpPr/>
          <p:nvPr/>
        </p:nvSpPr>
        <p:spPr>
          <a:xfrm>
            <a:off x="1843881" y="5867400"/>
            <a:ext cx="8382000" cy="307777"/>
          </a:xfrm>
          <a:prstGeom prst="rect">
            <a:avLst/>
          </a:prstGeom>
        </p:spPr>
        <p:txBody>
          <a:bodyPr wrap="square">
            <a:spAutoFit/>
          </a:bodyPr>
          <a:lstStyle/>
          <a:p>
            <a:pPr algn="ctr"/>
            <a:r>
              <a:rPr lang="en-US" sz="1400" b="1" dirty="0">
                <a:solidFill>
                  <a:srgbClr val="FF0000"/>
                </a:solidFill>
              </a:rPr>
              <a:t>Essentially volume-weighted across SKUs, out of stocks as a % of stores selling. </a:t>
            </a:r>
          </a:p>
        </p:txBody>
      </p:sp>
    </p:spTree>
    <p:extLst>
      <p:ext uri="{BB962C8B-B14F-4D97-AF65-F5344CB8AC3E}">
        <p14:creationId xmlns:p14="http://schemas.microsoft.com/office/powerpoint/2010/main" val="323132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600" b="1" dirty="0">
                <a:solidFill>
                  <a:schemeClr val="accent1"/>
                </a:solidFill>
              </a:rPr>
              <a:t>Depth of Discount Data Transformation Options</a:t>
            </a:r>
          </a:p>
        </p:txBody>
      </p:sp>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18</a:t>
            </a:fld>
            <a:endParaRPr lang="en-US" dirty="0"/>
          </a:p>
        </p:txBody>
      </p:sp>
      <p:sp>
        <p:nvSpPr>
          <p:cNvPr id="5" name="Title 4"/>
          <p:cNvSpPr>
            <a:spLocks noGrp="1"/>
          </p:cNvSpPr>
          <p:nvPr>
            <p:ph type="title"/>
          </p:nvPr>
        </p:nvSpPr>
        <p:spPr/>
        <p:txBody>
          <a:bodyPr>
            <a:noAutofit/>
          </a:bodyPr>
          <a:lstStyle/>
          <a:p>
            <a:r>
              <a:rPr lang="en-US" sz="2400" dirty="0"/>
              <a:t>Depth of discount driver: preferred transformation has accelerating </a:t>
            </a:r>
            <a:br>
              <a:rPr lang="en-US" sz="2400" dirty="0"/>
            </a:br>
            <a:r>
              <a:rPr lang="en-US" sz="2400" dirty="0"/>
              <a:t>volume lift for deeper discounts, up to a saturation level</a:t>
            </a:r>
          </a:p>
        </p:txBody>
      </p:sp>
      <p:graphicFrame>
        <p:nvGraphicFramePr>
          <p:cNvPr id="11" name="Chart 10"/>
          <p:cNvGraphicFramePr/>
          <p:nvPr>
            <p:extLst>
              <p:ext uri="{D42A27DB-BD31-4B8C-83A1-F6EECF244321}">
                <p14:modId xmlns:p14="http://schemas.microsoft.com/office/powerpoint/2010/main" val="4214829420"/>
              </p:ext>
            </p:extLst>
          </p:nvPr>
        </p:nvGraphicFramePr>
        <p:xfrm>
          <a:off x="396081" y="1905001"/>
          <a:ext cx="11049000" cy="3657599"/>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ular Callout 11"/>
          <p:cNvSpPr/>
          <p:nvPr/>
        </p:nvSpPr>
        <p:spPr>
          <a:xfrm>
            <a:off x="7254081" y="2187575"/>
            <a:ext cx="2772308" cy="950390"/>
          </a:xfrm>
          <a:prstGeom prst="wedgeRoundRectCallout">
            <a:avLst>
              <a:gd name="adj1" fmla="val 89763"/>
              <a:gd name="adj2" fmla="val 62457"/>
              <a:gd name="adj3" fmla="val 16667"/>
            </a:avLst>
          </a:prstGeom>
          <a:solidFill>
            <a:schemeClr val="accent1">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This linear one was used in last year’s Italy model, coefs varied by pack, averaging 1.74</a:t>
            </a:r>
          </a:p>
        </p:txBody>
      </p:sp>
      <p:sp>
        <p:nvSpPr>
          <p:cNvPr id="13" name="TextBox 12"/>
          <p:cNvSpPr txBox="1"/>
          <p:nvPr/>
        </p:nvSpPr>
        <p:spPr>
          <a:xfrm>
            <a:off x="693181" y="5617404"/>
            <a:ext cx="10605615" cy="578882"/>
          </a:xfrm>
          <a:prstGeom prst="roundRect">
            <a:avLst/>
          </a:prstGeom>
          <a:solidFill>
            <a:schemeClr val="accent6">
              <a:lumMod val="20000"/>
              <a:lumOff val="80000"/>
            </a:schemeClr>
          </a:solidFill>
        </p:spPr>
        <p:txBody>
          <a:bodyPr wrap="square" rtlCol="0">
            <a:spAutoFit/>
          </a:bodyPr>
          <a:lstStyle/>
          <a:p>
            <a:pPr algn="ctr"/>
            <a:r>
              <a:rPr lang="en-US" sz="1400" b="1" dirty="0"/>
              <a:t>Recommendation: </a:t>
            </a:r>
            <a:r>
              <a:rPr lang="en-US" sz="1400" dirty="0"/>
              <a:t>Ask local team if they have a Nielsen price &amp; promo model done in within the past 5 years. </a:t>
            </a:r>
            <a:br>
              <a:rPr lang="en-US" sz="1400" dirty="0"/>
            </a:br>
            <a:r>
              <a:rPr lang="en-US" sz="1400" dirty="0"/>
              <a:t>Depth of discount elasticities tend not to vary much over time and previous study could give Bayesian prior for new model.</a:t>
            </a:r>
          </a:p>
        </p:txBody>
      </p:sp>
    </p:spTree>
    <p:extLst>
      <p:ext uri="{BB962C8B-B14F-4D97-AF65-F5344CB8AC3E}">
        <p14:creationId xmlns:p14="http://schemas.microsoft.com/office/powerpoint/2010/main" val="3694528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600" b="1" dirty="0">
                <a:solidFill>
                  <a:schemeClr val="accent1"/>
                </a:solidFill>
              </a:rPr>
              <a:t>% Lift in volume for -1% Price</a:t>
            </a:r>
          </a:p>
        </p:txBody>
      </p:sp>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19</a:t>
            </a:fld>
            <a:endParaRPr lang="en-US" dirty="0"/>
          </a:p>
        </p:txBody>
      </p:sp>
      <p:sp>
        <p:nvSpPr>
          <p:cNvPr id="5" name="Title 4"/>
          <p:cNvSpPr>
            <a:spLocks noGrp="1"/>
          </p:cNvSpPr>
          <p:nvPr>
            <p:ph type="title"/>
          </p:nvPr>
        </p:nvSpPr>
        <p:spPr/>
        <p:txBody>
          <a:bodyPr>
            <a:noAutofit/>
          </a:bodyPr>
          <a:lstStyle/>
          <a:p>
            <a:r>
              <a:rPr lang="en-US" sz="3200" dirty="0"/>
              <a:t>Price elasticities could be reported in this way</a:t>
            </a:r>
          </a:p>
        </p:txBody>
      </p:sp>
      <p:sp>
        <p:nvSpPr>
          <p:cNvPr id="10" name="10 Flecha abajo"/>
          <p:cNvSpPr/>
          <p:nvPr/>
        </p:nvSpPr>
        <p:spPr>
          <a:xfrm>
            <a:off x="546335" y="2144540"/>
            <a:ext cx="944082" cy="2879262"/>
          </a:xfrm>
          <a:prstGeom prst="downArrow">
            <a:avLst/>
          </a:prstGeom>
          <a:solidFill>
            <a:schemeClr val="accent1"/>
          </a:solidFill>
          <a:ln>
            <a:noFill/>
          </a:ln>
          <a:effectLst/>
        </p:spPr>
        <p:style>
          <a:lnRef idx="1">
            <a:schemeClr val="accent6"/>
          </a:lnRef>
          <a:fillRef idx="2">
            <a:schemeClr val="accent6"/>
          </a:fillRef>
          <a:effectRef idx="1">
            <a:schemeClr val="accent6"/>
          </a:effectRef>
          <a:fontRef idx="minor">
            <a:schemeClr val="dk1"/>
          </a:fontRef>
        </p:style>
        <p:txBody>
          <a:bodyPr vert="vert270" rtlCol="0" anchor="ctr"/>
          <a:lstStyle/>
          <a:p>
            <a:pPr lvl="0" algn="r"/>
            <a:r>
              <a:rPr lang="en-US" sz="1200" b="1" dirty="0">
                <a:solidFill>
                  <a:schemeClr val="bg1"/>
                </a:solidFill>
                <a:latin typeface="Calibri" pitchFamily="34" charset="0"/>
                <a:cs typeface="Calibri" pitchFamily="34" charset="0"/>
              </a:rPr>
              <a:t>Only Own Price Change</a:t>
            </a:r>
          </a:p>
        </p:txBody>
      </p:sp>
      <p:sp>
        <p:nvSpPr>
          <p:cNvPr id="14" name="11 Flecha abajo"/>
          <p:cNvSpPr/>
          <p:nvPr/>
        </p:nvSpPr>
        <p:spPr>
          <a:xfrm>
            <a:off x="1203931" y="2132566"/>
            <a:ext cx="944082" cy="1887414"/>
          </a:xfrm>
          <a:prstGeom prst="downArrow">
            <a:avLst/>
          </a:prstGeom>
          <a:solidFill>
            <a:schemeClr val="accent2"/>
          </a:solidFill>
          <a:ln>
            <a:noFill/>
          </a:ln>
          <a:effectLst/>
        </p:spPr>
        <p:style>
          <a:lnRef idx="1">
            <a:schemeClr val="accent6"/>
          </a:lnRef>
          <a:fillRef idx="2">
            <a:schemeClr val="accent6"/>
          </a:fillRef>
          <a:effectRef idx="1">
            <a:schemeClr val="accent6"/>
          </a:effectRef>
          <a:fontRef idx="minor">
            <a:schemeClr val="dk1"/>
          </a:fontRef>
        </p:style>
        <p:txBody>
          <a:bodyPr vert="vert270" rtlCol="0" anchor="ctr"/>
          <a:lstStyle/>
          <a:p>
            <a:pPr lvl="0" algn="r"/>
            <a:r>
              <a:rPr lang="en-US" sz="1200" b="1" dirty="0">
                <a:solidFill>
                  <a:schemeClr val="bg1"/>
                </a:solidFill>
                <a:latin typeface="Calibri" pitchFamily="34" charset="0"/>
                <a:cs typeface="Calibri" pitchFamily="34" charset="0"/>
              </a:rPr>
              <a:t>Only TCCC Price Change</a:t>
            </a:r>
          </a:p>
        </p:txBody>
      </p:sp>
      <p:sp>
        <p:nvSpPr>
          <p:cNvPr id="17" name="12 Flecha abajo"/>
          <p:cNvSpPr/>
          <p:nvPr/>
        </p:nvSpPr>
        <p:spPr>
          <a:xfrm>
            <a:off x="1899662" y="2144540"/>
            <a:ext cx="944082" cy="1473254"/>
          </a:xfrm>
          <a:prstGeom prst="downArrow">
            <a:avLst/>
          </a:prstGeom>
          <a:solidFill>
            <a:schemeClr val="accent3"/>
          </a:solidFill>
          <a:ln>
            <a:noFill/>
          </a:ln>
          <a:effectLst/>
        </p:spPr>
        <p:style>
          <a:lnRef idx="1">
            <a:schemeClr val="accent6"/>
          </a:lnRef>
          <a:fillRef idx="2">
            <a:schemeClr val="accent6"/>
          </a:fillRef>
          <a:effectRef idx="1">
            <a:schemeClr val="accent6"/>
          </a:effectRef>
          <a:fontRef idx="minor">
            <a:schemeClr val="dk1"/>
          </a:fontRef>
        </p:style>
        <p:txBody>
          <a:bodyPr vert="vert270" rtlCol="0" anchor="ctr"/>
          <a:lstStyle/>
          <a:p>
            <a:pPr lvl="0" algn="r"/>
            <a:r>
              <a:rPr lang="en-US" sz="1200" b="1" dirty="0">
                <a:solidFill>
                  <a:schemeClr val="bg1"/>
                </a:solidFill>
                <a:latin typeface="Calibri" pitchFamily="34" charset="0"/>
                <a:cs typeface="Calibri" pitchFamily="34" charset="0"/>
              </a:rPr>
              <a:t>All Price Change</a:t>
            </a:r>
          </a:p>
        </p:txBody>
      </p:sp>
      <p:graphicFrame>
        <p:nvGraphicFramePr>
          <p:cNvPr id="18" name="13 Tabla"/>
          <p:cNvGraphicFramePr>
            <a:graphicFrameLocks noGrp="1"/>
          </p:cNvGraphicFramePr>
          <p:nvPr>
            <p:extLst>
              <p:ext uri="{D42A27DB-BD31-4B8C-83A1-F6EECF244321}">
                <p14:modId xmlns:p14="http://schemas.microsoft.com/office/powerpoint/2010/main" val="1158514287"/>
              </p:ext>
            </p:extLst>
          </p:nvPr>
        </p:nvGraphicFramePr>
        <p:xfrm>
          <a:off x="1386681" y="4800600"/>
          <a:ext cx="1907704" cy="1371600"/>
        </p:xfrm>
        <a:graphic>
          <a:graphicData uri="http://schemas.openxmlformats.org/drawingml/2006/table">
            <a:tbl>
              <a:tblPr firstRow="1" bandRow="1"/>
              <a:tblGrid>
                <a:gridCol w="1907704">
                  <a:extLst>
                    <a:ext uri="{9D8B030D-6E8A-4147-A177-3AD203B41FA5}">
                      <a16:colId xmlns:a16="http://schemas.microsoft.com/office/drawing/2014/main" val="20000"/>
                    </a:ext>
                  </a:extLst>
                </a:gridCol>
              </a:tblGrid>
              <a:tr h="342900">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r" fontAlgn="b"/>
                      <a:r>
                        <a:rPr lang="en-US" sz="1400" b="0" i="0" u="none" strike="noStrike" noProof="0" dirty="0">
                          <a:solidFill>
                            <a:schemeClr val="tx1"/>
                          </a:solidFill>
                          <a:latin typeface="Calibri" pitchFamily="34" charset="0"/>
                          <a:cs typeface="Calibri" pitchFamily="34" charset="0"/>
                        </a:rPr>
                        <a:t>Elasticities</a:t>
                      </a:r>
                      <a:r>
                        <a:rPr lang="en-US" sz="1400" b="0" i="0" u="none" strike="noStrike" baseline="0" noProof="0" dirty="0">
                          <a:solidFill>
                            <a:schemeClr val="tx1"/>
                          </a:solidFill>
                          <a:latin typeface="Calibri" pitchFamily="34" charset="0"/>
                          <a:cs typeface="Calibri" pitchFamily="34" charset="0"/>
                        </a:rPr>
                        <a:t> when:</a:t>
                      </a:r>
                      <a:endParaRPr lang="en-US" sz="1400" b="0" i="0" u="none" strike="noStrike" noProof="0" dirty="0">
                        <a:solidFill>
                          <a:schemeClr val="tx1"/>
                        </a:solidFill>
                        <a:latin typeface="Calibri" pitchFamily="34" charset="0"/>
                        <a:cs typeface="Calibri" pitchFamily="34" charset="0"/>
                      </a:endParaRPr>
                    </a:p>
                  </a:txBody>
                  <a:tcPr marL="0" marR="0" marT="0" marB="0" anchor="ctr">
                    <a:lnL>
                      <a:noFill/>
                    </a:lnL>
                    <a:lnR>
                      <a:noFill/>
                    </a:lnR>
                    <a:lnT>
                      <a:noFill/>
                    </a:lnT>
                    <a:lnB w="254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defPPr>
                        <a:defRPr lang="en-US"/>
                      </a:defPPr>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pPr algn="r" fontAlgn="b"/>
                      <a:r>
                        <a:rPr lang="en-US" sz="1400" b="1" u="none" strike="noStrike" dirty="0">
                          <a:solidFill>
                            <a:schemeClr val="tx1"/>
                          </a:solidFill>
                          <a:latin typeface="Calibri" pitchFamily="34" charset="0"/>
                          <a:cs typeface="Calibri" pitchFamily="34" charset="0"/>
                        </a:rPr>
                        <a:t>All  Price Change</a:t>
                      </a:r>
                      <a:endParaRPr lang="en-US" sz="1400" b="1" i="0" u="none" strike="noStrike" dirty="0">
                        <a:solidFill>
                          <a:schemeClr val="tx1"/>
                        </a:solidFill>
                        <a:latin typeface="Calibri" pitchFamily="34" charset="0"/>
                        <a:cs typeface="Calibri" pitchFamily="34" charset="0"/>
                      </a:endParaRPr>
                    </a:p>
                  </a:txBody>
                  <a:tcPr marL="0" marR="0" marT="0" marB="0" anchor="ctr">
                    <a:lnL>
                      <a:noFill/>
                    </a:lnL>
                    <a:lnR>
                      <a:noFill/>
                    </a:lnR>
                    <a:lnT w="25400" cmpd="sng">
                      <a:solidFill>
                        <a:srgbClr val="FFFFFF"/>
                      </a:solid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defPPr>
                        <a:defRPr lang="en-US"/>
                      </a:defPPr>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pPr algn="r" fontAlgn="b"/>
                      <a:r>
                        <a:rPr lang="en-US" sz="1400" b="1" u="none" strike="noStrike" dirty="0">
                          <a:solidFill>
                            <a:schemeClr val="tx1"/>
                          </a:solidFill>
                          <a:latin typeface="Calibri" pitchFamily="34" charset="0"/>
                          <a:cs typeface="Calibri" pitchFamily="34" charset="0"/>
                        </a:rPr>
                        <a:t>Only TCCC Price Change</a:t>
                      </a:r>
                      <a:endParaRPr lang="en-US" sz="1400" b="1" i="0" u="none" strike="noStrike" dirty="0">
                        <a:solidFill>
                          <a:schemeClr val="tx1"/>
                        </a:solidFill>
                        <a:latin typeface="Calibri" pitchFamily="34" charset="0"/>
                        <a:cs typeface="Calibri"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defPPr>
                        <a:defRPr lang="en-US"/>
                      </a:defPPr>
                      <a:lvl1pPr marL="0" algn="l" defTabSz="914400" rtl="0" eaLnBrk="1" latinLnBrk="0" hangingPunct="1">
                        <a:defRPr sz="1800" kern="1200">
                          <a:solidFill>
                            <a:schemeClr val="lt1"/>
                          </a:solidFill>
                          <a:latin typeface="Arial"/>
                        </a:defRPr>
                      </a:lvl1pPr>
                      <a:lvl2pPr marL="457200" algn="l" defTabSz="914400" rtl="0" eaLnBrk="1" latinLnBrk="0" hangingPunct="1">
                        <a:defRPr sz="1800" kern="1200">
                          <a:solidFill>
                            <a:schemeClr val="lt1"/>
                          </a:solidFill>
                          <a:latin typeface="Arial"/>
                        </a:defRPr>
                      </a:lvl2pPr>
                      <a:lvl3pPr marL="914400" algn="l" defTabSz="914400" rtl="0" eaLnBrk="1" latinLnBrk="0" hangingPunct="1">
                        <a:defRPr sz="1800" kern="1200">
                          <a:solidFill>
                            <a:schemeClr val="lt1"/>
                          </a:solidFill>
                          <a:latin typeface="Arial"/>
                        </a:defRPr>
                      </a:lvl3pPr>
                      <a:lvl4pPr marL="1371600" algn="l" defTabSz="914400" rtl="0" eaLnBrk="1" latinLnBrk="0" hangingPunct="1">
                        <a:defRPr sz="1800" kern="1200">
                          <a:solidFill>
                            <a:schemeClr val="lt1"/>
                          </a:solidFill>
                          <a:latin typeface="Arial"/>
                        </a:defRPr>
                      </a:lvl4pPr>
                      <a:lvl5pPr marL="1828800" algn="l" defTabSz="914400" rtl="0" eaLnBrk="1" latinLnBrk="0" hangingPunct="1">
                        <a:defRPr sz="1800" kern="1200">
                          <a:solidFill>
                            <a:schemeClr val="lt1"/>
                          </a:solidFill>
                          <a:latin typeface="Arial"/>
                        </a:defRPr>
                      </a:lvl5pPr>
                      <a:lvl6pPr marL="2286000" algn="l" defTabSz="914400" rtl="0" eaLnBrk="1" latinLnBrk="0" hangingPunct="1">
                        <a:defRPr sz="1800" kern="1200">
                          <a:solidFill>
                            <a:schemeClr val="lt1"/>
                          </a:solidFill>
                          <a:latin typeface="Arial"/>
                        </a:defRPr>
                      </a:lvl6pPr>
                      <a:lvl7pPr marL="2743200" algn="l" defTabSz="914400" rtl="0" eaLnBrk="1" latinLnBrk="0" hangingPunct="1">
                        <a:defRPr sz="1800" kern="1200">
                          <a:solidFill>
                            <a:schemeClr val="lt1"/>
                          </a:solidFill>
                          <a:latin typeface="Arial"/>
                        </a:defRPr>
                      </a:lvl7pPr>
                      <a:lvl8pPr marL="3200400" algn="l" defTabSz="914400" rtl="0" eaLnBrk="1" latinLnBrk="0" hangingPunct="1">
                        <a:defRPr sz="1800" kern="1200">
                          <a:solidFill>
                            <a:schemeClr val="lt1"/>
                          </a:solidFill>
                          <a:latin typeface="Arial"/>
                        </a:defRPr>
                      </a:lvl8pPr>
                      <a:lvl9pPr marL="3657600" algn="l" defTabSz="914400" rtl="0" eaLnBrk="1" latinLnBrk="0" hangingPunct="1">
                        <a:defRPr sz="1800" kern="1200">
                          <a:solidFill>
                            <a:schemeClr val="lt1"/>
                          </a:solidFill>
                          <a:latin typeface="Arial"/>
                        </a:defRPr>
                      </a:lvl9pPr>
                    </a:lstStyle>
                    <a:p>
                      <a:pPr algn="r" fontAlgn="b"/>
                      <a:r>
                        <a:rPr lang="en-US" sz="1400" b="1" u="none" strike="noStrike" dirty="0">
                          <a:solidFill>
                            <a:schemeClr val="tx1"/>
                          </a:solidFill>
                          <a:latin typeface="Calibri" pitchFamily="34" charset="0"/>
                          <a:cs typeface="Calibri" pitchFamily="34" charset="0"/>
                        </a:rPr>
                        <a:t>Only Own Price Change</a:t>
                      </a:r>
                      <a:endParaRPr lang="en-US" sz="1400" b="1" i="0" u="none" strike="noStrike" dirty="0">
                        <a:solidFill>
                          <a:schemeClr val="tx1"/>
                        </a:solidFill>
                        <a:latin typeface="Calibri" pitchFamily="34" charset="0"/>
                        <a:cs typeface="Calibri"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9" name="14 Tabla"/>
          <p:cNvGraphicFramePr>
            <a:graphicFrameLocks noGrp="1"/>
          </p:cNvGraphicFramePr>
          <p:nvPr>
            <p:extLst>
              <p:ext uri="{D42A27DB-BD31-4B8C-83A1-F6EECF244321}">
                <p14:modId xmlns:p14="http://schemas.microsoft.com/office/powerpoint/2010/main" val="3049533533"/>
              </p:ext>
            </p:extLst>
          </p:nvPr>
        </p:nvGraphicFramePr>
        <p:xfrm>
          <a:off x="3367879" y="4800600"/>
          <a:ext cx="6934204" cy="1368152"/>
        </p:xfrm>
        <a:graphic>
          <a:graphicData uri="http://schemas.openxmlformats.org/drawingml/2006/table">
            <a:tbl>
              <a:tblPr firstRow="1" bandRow="1"/>
              <a:tblGrid>
                <a:gridCol w="1733551">
                  <a:extLst>
                    <a:ext uri="{9D8B030D-6E8A-4147-A177-3AD203B41FA5}">
                      <a16:colId xmlns:a16="http://schemas.microsoft.com/office/drawing/2014/main" val="20000"/>
                    </a:ext>
                  </a:extLst>
                </a:gridCol>
                <a:gridCol w="1733551">
                  <a:extLst>
                    <a:ext uri="{9D8B030D-6E8A-4147-A177-3AD203B41FA5}">
                      <a16:colId xmlns:a16="http://schemas.microsoft.com/office/drawing/2014/main" val="20001"/>
                    </a:ext>
                  </a:extLst>
                </a:gridCol>
                <a:gridCol w="1733551">
                  <a:extLst>
                    <a:ext uri="{9D8B030D-6E8A-4147-A177-3AD203B41FA5}">
                      <a16:colId xmlns:a16="http://schemas.microsoft.com/office/drawing/2014/main" val="20002"/>
                    </a:ext>
                  </a:extLst>
                </a:gridCol>
                <a:gridCol w="1733551">
                  <a:extLst>
                    <a:ext uri="{9D8B030D-6E8A-4147-A177-3AD203B41FA5}">
                      <a16:colId xmlns:a16="http://schemas.microsoft.com/office/drawing/2014/main" val="20003"/>
                    </a:ext>
                  </a:extLst>
                </a:gridCol>
              </a:tblGrid>
              <a:tr h="342038">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b"/>
                      <a:r>
                        <a:rPr lang="es-ES" sz="1400" b="1" i="0" u="none" strike="noStrike" kern="1200" noProof="0" dirty="0" err="1">
                          <a:solidFill>
                            <a:schemeClr val="bg1">
                              <a:lumMod val="95000"/>
                            </a:schemeClr>
                          </a:solidFill>
                          <a:latin typeface="+mn-lt"/>
                          <a:ea typeface="+mn-ea"/>
                          <a:cs typeface="Calibri" pitchFamily="34" charset="0"/>
                        </a:rPr>
                        <a:t>Coke</a:t>
                      </a:r>
                      <a:r>
                        <a:rPr lang="es-ES" sz="1400" b="1" i="0" u="none" strike="noStrike" kern="1200" noProof="0" dirty="0">
                          <a:solidFill>
                            <a:schemeClr val="bg1">
                              <a:lumMod val="95000"/>
                            </a:schemeClr>
                          </a:solidFill>
                          <a:latin typeface="+mn-lt"/>
                          <a:ea typeface="+mn-ea"/>
                          <a:cs typeface="Calibri" pitchFamily="34" charset="0"/>
                        </a:rPr>
                        <a:t> Regular</a:t>
                      </a:r>
                    </a:p>
                  </a:txBody>
                  <a:tcPr marL="0" marR="0" marT="0"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b"/>
                      <a:r>
                        <a:rPr lang="es-ES" sz="1400" b="1" i="0" u="none" strike="noStrike" kern="1200" noProof="0" dirty="0" err="1">
                          <a:solidFill>
                            <a:schemeClr val="bg1">
                              <a:lumMod val="95000"/>
                            </a:schemeClr>
                          </a:solidFill>
                          <a:latin typeface="+mn-lt"/>
                          <a:ea typeface="+mn-ea"/>
                          <a:cs typeface="Calibri" pitchFamily="34" charset="0"/>
                        </a:rPr>
                        <a:t>Coke</a:t>
                      </a:r>
                      <a:r>
                        <a:rPr lang="es-ES" sz="1400" b="1" i="0" u="none" strike="noStrike" kern="1200" noProof="0" dirty="0">
                          <a:solidFill>
                            <a:schemeClr val="bg1">
                              <a:lumMod val="95000"/>
                            </a:schemeClr>
                          </a:solidFill>
                          <a:latin typeface="+mn-lt"/>
                          <a:ea typeface="+mn-ea"/>
                          <a:cs typeface="Calibri" pitchFamily="34" charset="0"/>
                        </a:rPr>
                        <a:t> Light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b"/>
                      <a:r>
                        <a:rPr lang="es-ES" sz="1400" b="1" i="0" u="none" strike="noStrike" kern="1200" noProof="0" dirty="0" err="1">
                          <a:solidFill>
                            <a:schemeClr val="bg1">
                              <a:lumMod val="95000"/>
                            </a:schemeClr>
                          </a:solidFill>
                          <a:latin typeface="+mn-lt"/>
                          <a:ea typeface="+mn-ea"/>
                          <a:cs typeface="Calibri" pitchFamily="34" charset="0"/>
                        </a:rPr>
                        <a:t>Coke</a:t>
                      </a:r>
                      <a:r>
                        <a:rPr lang="es-ES" sz="1400" b="1" i="0" u="none" strike="noStrike" kern="1200" baseline="0" noProof="0" dirty="0">
                          <a:solidFill>
                            <a:schemeClr val="bg1">
                              <a:lumMod val="95000"/>
                            </a:schemeClr>
                          </a:solidFill>
                          <a:latin typeface="+mn-lt"/>
                          <a:ea typeface="+mn-ea"/>
                          <a:cs typeface="Calibri" pitchFamily="34" charset="0"/>
                        </a:rPr>
                        <a:t> </a:t>
                      </a:r>
                      <a:r>
                        <a:rPr lang="es-ES" sz="1400" b="1" i="0" u="none" strike="noStrike" kern="1200" baseline="0" noProof="0" dirty="0" err="1">
                          <a:solidFill>
                            <a:schemeClr val="bg1">
                              <a:lumMod val="95000"/>
                            </a:schemeClr>
                          </a:solidFill>
                          <a:latin typeface="+mn-lt"/>
                          <a:ea typeface="+mn-ea"/>
                          <a:cs typeface="Calibri" pitchFamily="34" charset="0"/>
                        </a:rPr>
                        <a:t>Zero</a:t>
                      </a:r>
                      <a:endParaRPr lang="es-ES" sz="1400" b="1" i="0" u="none" strike="noStrike" kern="1200" noProof="0" dirty="0">
                        <a:solidFill>
                          <a:schemeClr val="bg1">
                            <a:lumMod val="95000"/>
                          </a:schemeClr>
                        </a:solidFill>
                        <a:latin typeface="+mn-lt"/>
                        <a:ea typeface="+mn-ea"/>
                        <a:cs typeface="Calibri"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b"/>
                      <a:r>
                        <a:rPr lang="es-ES" sz="1400" b="1" i="0" u="none" strike="noStrike" kern="1200" noProof="0" dirty="0" err="1">
                          <a:solidFill>
                            <a:schemeClr val="bg1">
                              <a:lumMod val="95000"/>
                            </a:schemeClr>
                          </a:solidFill>
                          <a:latin typeface="+mn-lt"/>
                          <a:ea typeface="+mn-ea"/>
                          <a:cs typeface="Calibri" pitchFamily="34" charset="0"/>
                        </a:rPr>
                        <a:t>Fanta</a:t>
                      </a:r>
                      <a:endParaRPr lang="es-ES" sz="1400" b="1" i="0" u="none" strike="noStrike" kern="1200" noProof="0" dirty="0">
                        <a:solidFill>
                          <a:schemeClr val="bg1">
                            <a:lumMod val="95000"/>
                          </a:schemeClr>
                        </a:solidFill>
                        <a:latin typeface="+mn-lt"/>
                        <a:ea typeface="+mn-ea"/>
                        <a:cs typeface="Calibri" pitchFamily="34" charset="0"/>
                      </a:endParaRPr>
                    </a:p>
                  </a:txBody>
                  <a:tcPr marL="0" marR="0" marT="0"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342038">
                <a:tc>
                  <a:txBody>
                    <a:bodyPr/>
                    <a:lstStyle/>
                    <a:p>
                      <a:pPr algn="ctr" rtl="0" fontAlgn="ctr"/>
                      <a:r>
                        <a:rPr lang="en-US" sz="1400" b="0" i="0" u="none" strike="noStrike" dirty="0">
                          <a:solidFill>
                            <a:schemeClr val="tx1"/>
                          </a:solidFill>
                          <a:latin typeface="+mn-lt"/>
                        </a:rPr>
                        <a:t>-0.54</a:t>
                      </a:r>
                    </a:p>
                  </a:txBody>
                  <a:tcPr marL="0" marR="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alpha val="40000"/>
                      </a:srgbClr>
                    </a:solidFill>
                  </a:tcPr>
                </a:tc>
                <a:tc>
                  <a:txBody>
                    <a:bodyPr/>
                    <a:lstStyle/>
                    <a:p>
                      <a:pPr algn="ctr" rtl="0" fontAlgn="ctr"/>
                      <a:r>
                        <a:rPr lang="en-US" sz="1400" b="0" i="0" u="none" strike="noStrike" dirty="0">
                          <a:solidFill>
                            <a:schemeClr val="tx1"/>
                          </a:solidFill>
                          <a:latin typeface="+mn-lt"/>
                        </a:rPr>
                        <a:t>-0.76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400" b="0" i="0" u="none" strike="noStrike" dirty="0">
                          <a:solidFill>
                            <a:schemeClr val="tx1"/>
                          </a:solidFill>
                          <a:latin typeface="+mn-lt"/>
                        </a:rPr>
                        <a:t>-0.71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rtl="0" fontAlgn="ctr"/>
                      <a:r>
                        <a:rPr lang="en-US" sz="1400" b="0" i="0" u="none" strike="noStrike" dirty="0">
                          <a:solidFill>
                            <a:schemeClr val="tx1"/>
                          </a:solidFill>
                          <a:latin typeface="+mn-lt"/>
                        </a:rPr>
                        <a:t>-0.72</a:t>
                      </a:r>
                    </a:p>
                  </a:txBody>
                  <a:tcPr marL="0" marR="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1"/>
                  </a:ext>
                </a:extLst>
              </a:tr>
              <a:tr h="342038">
                <a:tc>
                  <a:txBody>
                    <a:bodyPr/>
                    <a:lstStyle/>
                    <a:p>
                      <a:pPr algn="ctr" rtl="0" fontAlgn="ctr"/>
                      <a:r>
                        <a:rPr lang="en-US" sz="1400" b="0" i="0" u="none" strike="noStrike" dirty="0">
                          <a:solidFill>
                            <a:schemeClr val="tx1"/>
                          </a:solidFill>
                          <a:latin typeface="+mn-lt"/>
                        </a:rPr>
                        <a:t>-1.18</a:t>
                      </a:r>
                    </a:p>
                  </a:txBody>
                  <a:tcPr marL="0" marR="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pPr algn="ctr" rtl="0" fontAlgn="ctr"/>
                      <a:r>
                        <a:rPr lang="en-US" sz="1400" b="0" i="0" u="none" strike="noStrike" dirty="0">
                          <a:solidFill>
                            <a:schemeClr val="tx1"/>
                          </a:solidFill>
                          <a:latin typeface="+mn-lt"/>
                        </a:rPr>
                        <a:t>-1.04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1400" b="0" i="0" u="none" strike="noStrike" dirty="0">
                          <a:solidFill>
                            <a:schemeClr val="tx1"/>
                          </a:solidFill>
                          <a:latin typeface="+mn-lt"/>
                        </a:rPr>
                        <a:t>-1.15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BFBF">
                        <a:alpha val="60000"/>
                      </a:srgbClr>
                    </a:solidFill>
                  </a:tcPr>
                </a:tc>
                <a:tc>
                  <a:txBody>
                    <a:bodyPr/>
                    <a:lstStyle/>
                    <a:p>
                      <a:pPr algn="ctr" rtl="0" fontAlgn="ctr"/>
                      <a:r>
                        <a:rPr lang="en-US" sz="1400" b="0" i="0" u="none" strike="noStrike" dirty="0">
                          <a:solidFill>
                            <a:schemeClr val="tx1"/>
                          </a:solidFill>
                          <a:latin typeface="+mn-lt"/>
                        </a:rPr>
                        <a:t>-1.37</a:t>
                      </a:r>
                    </a:p>
                  </a:txBody>
                  <a:tcPr marL="0" marR="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2"/>
                  </a:ext>
                </a:extLst>
              </a:tr>
              <a:tr h="342038">
                <a:tc>
                  <a:txBody>
                    <a:bodyPr/>
                    <a:lstStyle/>
                    <a:p>
                      <a:pPr algn="ctr" rtl="0" fontAlgn="ctr"/>
                      <a:r>
                        <a:rPr lang="en-US" sz="1400" b="0" i="0" u="none" strike="noStrike" dirty="0">
                          <a:solidFill>
                            <a:schemeClr val="tx1"/>
                          </a:solidFill>
                          <a:latin typeface="+mn-lt"/>
                        </a:rPr>
                        <a:t>-1.54</a:t>
                      </a:r>
                    </a:p>
                  </a:txBody>
                  <a:tcPr marL="0" marR="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FF0000">
                        <a:alpha val="40000"/>
                      </a:srgbClr>
                    </a:solidFill>
                  </a:tcPr>
                </a:tc>
                <a:tc>
                  <a:txBody>
                    <a:bodyPr/>
                    <a:lstStyle/>
                    <a:p>
                      <a:pPr algn="ctr" rtl="0" fontAlgn="ctr"/>
                      <a:r>
                        <a:rPr lang="en-US" sz="1400" b="0" i="0" u="none" strike="noStrike" dirty="0">
                          <a:solidFill>
                            <a:schemeClr val="tx1"/>
                          </a:solidFill>
                          <a:latin typeface="+mn-lt"/>
                        </a:rPr>
                        <a:t>-1.68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tc>
                  <a:txBody>
                    <a:bodyPr/>
                    <a:lstStyle/>
                    <a:p>
                      <a:pPr algn="ctr" rtl="0" fontAlgn="ctr"/>
                      <a:r>
                        <a:rPr lang="en-US" sz="1400" b="0" i="0" u="none" strike="noStrike" dirty="0">
                          <a:solidFill>
                            <a:schemeClr val="tx1"/>
                          </a:solidFill>
                          <a:latin typeface="+mn-lt"/>
                        </a:rPr>
                        <a:t>-1.62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schemeClr>
                    </a:solidFill>
                  </a:tcPr>
                </a:tc>
                <a:tc>
                  <a:txBody>
                    <a:bodyPr/>
                    <a:lstStyle/>
                    <a:p>
                      <a:pPr algn="ctr" rtl="0" fontAlgn="ctr"/>
                      <a:r>
                        <a:rPr lang="en-US" sz="1400" b="0" i="0" u="none" strike="noStrike" dirty="0">
                          <a:solidFill>
                            <a:schemeClr val="tx1"/>
                          </a:solidFill>
                          <a:latin typeface="+mn-lt"/>
                        </a:rPr>
                        <a:t>-2.05</a:t>
                      </a:r>
                    </a:p>
                  </a:txBody>
                  <a:tcPr marL="0" marR="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pic>
        <p:nvPicPr>
          <p:cNvPr id="20" name="Picture 7" descr="CC Light.jpg"/>
          <p:cNvPicPr>
            <a:picLocks noChangeAspect="1"/>
          </p:cNvPicPr>
          <p:nvPr/>
        </p:nvPicPr>
        <p:blipFill>
          <a:blip r:embed="rId2" cstate="print"/>
          <a:srcRect/>
          <a:stretch>
            <a:fillRect/>
          </a:stretch>
        </p:blipFill>
        <p:spPr bwMode="auto">
          <a:xfrm>
            <a:off x="5309424" y="1860676"/>
            <a:ext cx="1224840" cy="641584"/>
          </a:xfrm>
          <a:prstGeom prst="rect">
            <a:avLst/>
          </a:prstGeom>
          <a:noFill/>
          <a:ln w="9525">
            <a:noFill/>
            <a:miter lim="800000"/>
            <a:headEnd/>
            <a:tailEnd/>
          </a:ln>
        </p:spPr>
      </p:pic>
      <p:pic>
        <p:nvPicPr>
          <p:cNvPr id="21" name="Picture 8" descr="CC Zero.jpg"/>
          <p:cNvPicPr>
            <a:picLocks noChangeAspect="1"/>
          </p:cNvPicPr>
          <p:nvPr/>
        </p:nvPicPr>
        <p:blipFill>
          <a:blip r:embed="rId3" cstate="print"/>
          <a:srcRect/>
          <a:stretch>
            <a:fillRect/>
          </a:stretch>
        </p:blipFill>
        <p:spPr bwMode="auto">
          <a:xfrm>
            <a:off x="7174733" y="1939263"/>
            <a:ext cx="1025240" cy="548219"/>
          </a:xfrm>
          <a:prstGeom prst="rect">
            <a:avLst/>
          </a:prstGeom>
          <a:noFill/>
          <a:ln w="9525">
            <a:noFill/>
            <a:miter lim="800000"/>
            <a:headEnd/>
            <a:tailEnd/>
          </a:ln>
        </p:spPr>
      </p:pic>
      <p:graphicFrame>
        <p:nvGraphicFramePr>
          <p:cNvPr id="22" name="3 Gráfico"/>
          <p:cNvGraphicFramePr>
            <a:graphicFrameLocks/>
          </p:cNvGraphicFramePr>
          <p:nvPr>
            <p:extLst>
              <p:ext uri="{D42A27DB-BD31-4B8C-83A1-F6EECF244321}">
                <p14:modId xmlns:p14="http://schemas.microsoft.com/office/powerpoint/2010/main" val="1105784912"/>
              </p:ext>
            </p:extLst>
          </p:nvPr>
        </p:nvGraphicFramePr>
        <p:xfrm>
          <a:off x="3067247" y="2141771"/>
          <a:ext cx="7626002" cy="2582629"/>
        </p:xfrm>
        <a:graphic>
          <a:graphicData uri="http://schemas.openxmlformats.org/drawingml/2006/chart">
            <c:chart xmlns:c="http://schemas.openxmlformats.org/drawingml/2006/chart" xmlns:r="http://schemas.openxmlformats.org/officeDocument/2006/relationships" r:id="rId4"/>
          </a:graphicData>
        </a:graphic>
      </p:graphicFrame>
      <p:pic>
        <p:nvPicPr>
          <p:cNvPr id="23" name="Picture 4" descr="CC Regular.jpg"/>
          <p:cNvPicPr>
            <a:picLocks noChangeAspect="1"/>
          </p:cNvPicPr>
          <p:nvPr/>
        </p:nvPicPr>
        <p:blipFill>
          <a:blip r:embed="rId5" cstate="print"/>
          <a:srcRect/>
          <a:stretch>
            <a:fillRect/>
          </a:stretch>
        </p:blipFill>
        <p:spPr bwMode="auto">
          <a:xfrm>
            <a:off x="3611412" y="1846799"/>
            <a:ext cx="1203562" cy="648072"/>
          </a:xfrm>
          <a:prstGeom prst="rect">
            <a:avLst/>
          </a:prstGeom>
          <a:noFill/>
          <a:ln w="9525">
            <a:noFill/>
            <a:miter lim="800000"/>
            <a:headEnd/>
            <a:tailEnd/>
          </a:ln>
        </p:spPr>
      </p:pic>
      <p:pic>
        <p:nvPicPr>
          <p:cNvPr id="24" name="Picture 8"/>
          <p:cNvPicPr>
            <a:picLocks noChangeAspect="1"/>
          </p:cNvPicPr>
          <p:nvPr/>
        </p:nvPicPr>
        <p:blipFill>
          <a:blip r:embed="rId6" cstate="print"/>
          <a:stretch>
            <a:fillRect/>
          </a:stretch>
        </p:blipFill>
        <p:spPr>
          <a:xfrm>
            <a:off x="9084020" y="1778896"/>
            <a:ext cx="720080" cy="720080"/>
          </a:xfrm>
          <a:prstGeom prst="rect">
            <a:avLst/>
          </a:prstGeom>
          <a:effectLst>
            <a:outerShdw blurRad="63500" sx="102000" sy="102000" algn="ctr" rotWithShape="0">
              <a:prstClr val="black">
                <a:alpha val="70000"/>
              </a:prstClr>
            </a:outerShdw>
          </a:effectLst>
        </p:spPr>
      </p:pic>
    </p:spTree>
    <p:extLst>
      <p:ext uri="{BB962C8B-B14F-4D97-AF65-F5344CB8AC3E}">
        <p14:creationId xmlns:p14="http://schemas.microsoft.com/office/powerpoint/2010/main" val="266317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a:t>
            </a:fld>
            <a:endParaRPr lang="en-US" dirty="0"/>
          </a:p>
        </p:txBody>
      </p:sp>
      <p:sp>
        <p:nvSpPr>
          <p:cNvPr id="5" name="Title 4"/>
          <p:cNvSpPr>
            <a:spLocks noGrp="1"/>
          </p:cNvSpPr>
          <p:nvPr>
            <p:ph type="title"/>
          </p:nvPr>
        </p:nvSpPr>
        <p:spPr/>
        <p:txBody>
          <a:bodyPr/>
          <a:lstStyle/>
          <a:p>
            <a:r>
              <a:rPr lang="en-US" dirty="0"/>
              <a:t>Terminology</a:t>
            </a:r>
          </a:p>
        </p:txBody>
      </p:sp>
      <p:sp>
        <p:nvSpPr>
          <p:cNvPr id="6" name="Rounded Rectangle 5"/>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99667" y="1685926"/>
            <a:ext cx="10992643" cy="4562474"/>
            <a:chOff x="528638" y="1714500"/>
            <a:chExt cx="9999068" cy="4419600"/>
          </a:xfrm>
        </p:grpSpPr>
        <p:sp>
          <p:nvSpPr>
            <p:cNvPr id="33" name="Rounded Rectangle 32"/>
            <p:cNvSpPr/>
            <p:nvPr/>
          </p:nvSpPr>
          <p:spPr>
            <a:xfrm>
              <a:off x="528638" y="1714500"/>
              <a:ext cx="3223288" cy="441960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spcBef>
                  <a:spcPts val="400"/>
                </a:spcBef>
                <a:spcAft>
                  <a:spcPts val="500"/>
                </a:spcAft>
                <a:buClr>
                  <a:schemeClr val="tx1"/>
                </a:buClr>
                <a:buFont typeface="Arial" panose="020B0604020202020204" pitchFamily="34" charset="0"/>
                <a:buChar char="•"/>
              </a:pPr>
              <a:r>
                <a:rPr lang="en-US" b="1" dirty="0">
                  <a:solidFill>
                    <a:srgbClr val="FF0000"/>
                  </a:solidFill>
                </a:rPr>
                <a:t>Model form</a:t>
              </a:r>
            </a:p>
            <a:p>
              <a:pPr marL="171450" indent="-171450">
                <a:spcBef>
                  <a:spcPts val="400"/>
                </a:spcBef>
                <a:spcAft>
                  <a:spcPts val="500"/>
                </a:spcAft>
                <a:buFont typeface="Arial" panose="020B0604020202020204" pitchFamily="34" charset="0"/>
                <a:buChar char="•"/>
              </a:pPr>
              <a:r>
                <a:rPr lang="en-US" dirty="0">
                  <a:solidFill>
                    <a:schemeClr val="tx1"/>
                  </a:solidFill>
                </a:rPr>
                <a:t>Elasticity</a:t>
              </a:r>
            </a:p>
            <a:p>
              <a:pPr marL="171450" indent="-171450">
                <a:spcBef>
                  <a:spcPts val="400"/>
                </a:spcBef>
                <a:spcAft>
                  <a:spcPts val="500"/>
                </a:spcAft>
                <a:buFont typeface="Arial" panose="020B0604020202020204" pitchFamily="34" charset="0"/>
                <a:buChar char="•"/>
              </a:pPr>
              <a:r>
                <a:rPr lang="en-US" dirty="0">
                  <a:solidFill>
                    <a:schemeClr val="tx1"/>
                  </a:solidFill>
                </a:rPr>
                <a:t>Weights</a:t>
              </a:r>
            </a:p>
            <a:p>
              <a:pPr marL="171450" indent="-171450">
                <a:spcBef>
                  <a:spcPts val="400"/>
                </a:spcBef>
                <a:spcAft>
                  <a:spcPts val="500"/>
                </a:spcAft>
                <a:buFont typeface="Arial" panose="020B0604020202020204" pitchFamily="34" charset="0"/>
                <a:buChar char="•"/>
              </a:pPr>
              <a:r>
                <a:rPr lang="en-US" dirty="0">
                  <a:solidFill>
                    <a:schemeClr val="tx1"/>
                  </a:solidFill>
                </a:rPr>
                <a:t>DME</a:t>
              </a:r>
            </a:p>
            <a:p>
              <a:pPr marL="171450" indent="-171450">
                <a:spcBef>
                  <a:spcPts val="400"/>
                </a:spcBef>
                <a:spcAft>
                  <a:spcPts val="500"/>
                </a:spcAft>
                <a:buFont typeface="Arial" panose="020B0604020202020204" pitchFamily="34" charset="0"/>
                <a:buChar char="•"/>
              </a:pPr>
              <a:r>
                <a:rPr lang="en-US" dirty="0">
                  <a:solidFill>
                    <a:schemeClr val="tx1"/>
                  </a:solidFill>
                </a:rPr>
                <a:t>Due-to</a:t>
              </a:r>
            </a:p>
            <a:p>
              <a:pPr marL="171450" indent="-171450">
                <a:spcBef>
                  <a:spcPts val="400"/>
                </a:spcBef>
                <a:spcAft>
                  <a:spcPts val="500"/>
                </a:spcAft>
                <a:buFont typeface="Arial" panose="020B0604020202020204" pitchFamily="34" charset="0"/>
                <a:buChar char="•"/>
              </a:pPr>
              <a:r>
                <a:rPr lang="en-US" dirty="0">
                  <a:solidFill>
                    <a:schemeClr val="tx1"/>
                  </a:solidFill>
                </a:rPr>
                <a:t>Contribution</a:t>
              </a:r>
            </a:p>
            <a:p>
              <a:pPr marL="171450" indent="-171450">
                <a:spcBef>
                  <a:spcPts val="400"/>
                </a:spcBef>
                <a:spcAft>
                  <a:spcPts val="500"/>
                </a:spcAft>
                <a:buFont typeface="Arial" panose="020B0604020202020204" pitchFamily="34" charset="0"/>
                <a:buChar char="•"/>
              </a:pPr>
              <a:r>
                <a:rPr lang="en-US" dirty="0">
                  <a:solidFill>
                    <a:schemeClr val="tx1"/>
                  </a:solidFill>
                </a:rPr>
                <a:t>Second Stage</a:t>
              </a:r>
            </a:p>
            <a:p>
              <a:pPr marL="171450" indent="-171450">
                <a:spcBef>
                  <a:spcPts val="400"/>
                </a:spcBef>
                <a:spcAft>
                  <a:spcPts val="500"/>
                </a:spcAft>
                <a:buFont typeface="Arial" panose="020B0604020202020204" pitchFamily="34" charset="0"/>
                <a:buChar char="•"/>
              </a:pPr>
              <a:r>
                <a:rPr lang="en-US" dirty="0">
                  <a:solidFill>
                    <a:schemeClr val="tx1"/>
                  </a:solidFill>
                </a:rPr>
                <a:t>Pooled</a:t>
              </a:r>
            </a:p>
            <a:p>
              <a:pPr marL="171450" indent="-171450">
                <a:spcBef>
                  <a:spcPts val="400"/>
                </a:spcBef>
                <a:spcAft>
                  <a:spcPts val="500"/>
                </a:spcAft>
                <a:buFont typeface="Arial" panose="020B0604020202020204" pitchFamily="34" charset="0"/>
                <a:buChar char="•"/>
              </a:pPr>
              <a:r>
                <a:rPr lang="en-US" dirty="0">
                  <a:solidFill>
                    <a:schemeClr val="tx1"/>
                  </a:solidFill>
                </a:rPr>
                <a:t>Bayesian Shrinkage</a:t>
              </a:r>
            </a:p>
            <a:p>
              <a:pPr marL="171450" indent="-171450">
                <a:spcBef>
                  <a:spcPts val="400"/>
                </a:spcBef>
                <a:spcAft>
                  <a:spcPts val="500"/>
                </a:spcAft>
                <a:buFont typeface="Arial" panose="020B0604020202020204" pitchFamily="34" charset="0"/>
                <a:buChar char="•"/>
              </a:pPr>
              <a:r>
                <a:rPr lang="en-US" dirty="0">
                  <a:solidFill>
                    <a:schemeClr val="tx1"/>
                  </a:solidFill>
                </a:rPr>
                <a:t>Synergy</a:t>
              </a:r>
            </a:p>
          </p:txBody>
        </p:sp>
        <p:sp>
          <p:nvSpPr>
            <p:cNvPr id="34" name="Rounded Rectangle 33"/>
            <p:cNvSpPr/>
            <p:nvPr/>
          </p:nvSpPr>
          <p:spPr>
            <a:xfrm>
              <a:off x="3916528" y="1714500"/>
              <a:ext cx="3223288" cy="441960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spcBef>
                  <a:spcPts val="400"/>
                </a:spcBef>
                <a:spcAft>
                  <a:spcPts val="500"/>
                </a:spcAft>
                <a:buFont typeface="Arial" panose="020B0604020202020204" pitchFamily="34" charset="0"/>
                <a:buChar char="•"/>
              </a:pPr>
              <a:r>
                <a:rPr lang="en-US" dirty="0">
                  <a:solidFill>
                    <a:schemeClr val="tx1"/>
                  </a:solidFill>
                </a:rPr>
                <a:t>Bayesian Priors</a:t>
              </a:r>
            </a:p>
            <a:p>
              <a:pPr marL="171450" indent="-171450">
                <a:spcBef>
                  <a:spcPts val="400"/>
                </a:spcBef>
                <a:spcAft>
                  <a:spcPts val="500"/>
                </a:spcAft>
                <a:buFont typeface="Arial" panose="020B0604020202020204" pitchFamily="34" charset="0"/>
                <a:buChar char="•"/>
              </a:pPr>
              <a:r>
                <a:rPr lang="en-US" dirty="0">
                  <a:solidFill>
                    <a:schemeClr val="tx1"/>
                  </a:solidFill>
                </a:rPr>
                <a:t>p-value</a:t>
              </a:r>
            </a:p>
            <a:p>
              <a:pPr marL="171450" indent="-171450">
                <a:spcBef>
                  <a:spcPts val="400"/>
                </a:spcBef>
                <a:spcAft>
                  <a:spcPts val="500"/>
                </a:spcAft>
                <a:buFont typeface="Arial" panose="020B0604020202020204" pitchFamily="34" charset="0"/>
                <a:buChar char="•"/>
              </a:pPr>
              <a:r>
                <a:rPr lang="en-US" dirty="0" err="1">
                  <a:solidFill>
                    <a:schemeClr val="tx1"/>
                  </a:solidFill>
                </a:rPr>
                <a:t>Decomps</a:t>
              </a:r>
              <a:r>
                <a:rPr lang="en-US" dirty="0">
                  <a:solidFill>
                    <a:schemeClr val="tx1"/>
                  </a:solidFill>
                </a:rPr>
                <a:t> (Removal approach)</a:t>
              </a:r>
            </a:p>
            <a:p>
              <a:pPr marL="171450" indent="-171450">
                <a:spcBef>
                  <a:spcPts val="400"/>
                </a:spcBef>
                <a:spcAft>
                  <a:spcPts val="500"/>
                </a:spcAft>
                <a:buFont typeface="Arial" panose="020B0604020202020204" pitchFamily="34" charset="0"/>
                <a:buChar char="•"/>
              </a:pPr>
              <a:r>
                <a:rPr lang="en-US" dirty="0">
                  <a:solidFill>
                    <a:schemeClr val="tx1"/>
                  </a:solidFill>
                </a:rPr>
                <a:t>Impressions vs. GRPs</a:t>
              </a:r>
            </a:p>
            <a:p>
              <a:pPr marL="171450" indent="-171450">
                <a:spcBef>
                  <a:spcPts val="400"/>
                </a:spcBef>
                <a:spcAft>
                  <a:spcPts val="500"/>
                </a:spcAft>
                <a:buFont typeface="Arial" panose="020B0604020202020204" pitchFamily="34" charset="0"/>
                <a:buChar char="•"/>
              </a:pPr>
              <a:r>
                <a:rPr lang="en-US" dirty="0">
                  <a:solidFill>
                    <a:schemeClr val="tx1"/>
                  </a:solidFill>
                </a:rPr>
                <a:t>Retail vs. Shipments</a:t>
              </a:r>
            </a:p>
            <a:p>
              <a:pPr marL="171450" indent="-171450">
                <a:spcBef>
                  <a:spcPts val="400"/>
                </a:spcBef>
                <a:spcAft>
                  <a:spcPts val="500"/>
                </a:spcAft>
                <a:buFont typeface="Arial" panose="020B0604020202020204" pitchFamily="34" charset="0"/>
                <a:buChar char="•"/>
              </a:pPr>
              <a:r>
                <a:rPr lang="en-US" dirty="0">
                  <a:solidFill>
                    <a:schemeClr val="tx1"/>
                  </a:solidFill>
                </a:rPr>
                <a:t>Diminishing returns</a:t>
              </a:r>
            </a:p>
            <a:p>
              <a:pPr marL="171450" indent="-171450">
                <a:spcBef>
                  <a:spcPts val="400"/>
                </a:spcBef>
                <a:spcAft>
                  <a:spcPts val="500"/>
                </a:spcAft>
                <a:buFont typeface="Arial" panose="020B0604020202020204" pitchFamily="34" charset="0"/>
                <a:buChar char="•"/>
              </a:pPr>
              <a:r>
                <a:rPr lang="en-US" dirty="0">
                  <a:solidFill>
                    <a:schemeClr val="tx1"/>
                  </a:solidFill>
                </a:rPr>
                <a:t>Saturation</a:t>
              </a:r>
            </a:p>
            <a:p>
              <a:pPr marL="171450" indent="-171450">
                <a:spcBef>
                  <a:spcPts val="400"/>
                </a:spcBef>
                <a:spcAft>
                  <a:spcPts val="500"/>
                </a:spcAft>
                <a:buFont typeface="Arial" panose="020B0604020202020204" pitchFamily="34" charset="0"/>
                <a:buChar char="•"/>
              </a:pPr>
              <a:r>
                <a:rPr lang="en-US" dirty="0">
                  <a:solidFill>
                    <a:schemeClr val="tx1"/>
                  </a:solidFill>
                </a:rPr>
                <a:t>Response Curves</a:t>
              </a:r>
            </a:p>
            <a:p>
              <a:pPr marL="171450" indent="-171450">
                <a:spcBef>
                  <a:spcPts val="400"/>
                </a:spcBef>
                <a:spcAft>
                  <a:spcPts val="500"/>
                </a:spcAft>
                <a:buFont typeface="Arial" panose="020B0604020202020204" pitchFamily="34" charset="0"/>
                <a:buChar char="•"/>
              </a:pPr>
              <a:r>
                <a:rPr lang="en-US" dirty="0">
                  <a:solidFill>
                    <a:schemeClr val="tx1"/>
                  </a:solidFill>
                </a:rPr>
                <a:t>Long Term</a:t>
              </a:r>
            </a:p>
            <a:p>
              <a:pPr marL="171450" indent="-171450">
                <a:spcBef>
                  <a:spcPts val="400"/>
                </a:spcBef>
                <a:spcAft>
                  <a:spcPts val="500"/>
                </a:spcAft>
                <a:buFont typeface="Arial" panose="020B0604020202020204" pitchFamily="34" charset="0"/>
                <a:buChar char="•"/>
              </a:pPr>
              <a:r>
                <a:rPr lang="en-US" dirty="0">
                  <a:solidFill>
                    <a:schemeClr val="tx1"/>
                  </a:solidFill>
                </a:rPr>
                <a:t>Simulations</a:t>
              </a:r>
            </a:p>
            <a:p>
              <a:pPr marL="171450" indent="-171450">
                <a:spcBef>
                  <a:spcPts val="400"/>
                </a:spcBef>
                <a:spcAft>
                  <a:spcPts val="500"/>
                </a:spcAft>
                <a:buFont typeface="Arial" panose="020B0604020202020204" pitchFamily="34" charset="0"/>
                <a:buChar char="•"/>
              </a:pPr>
              <a:endParaRPr lang="en-US" dirty="0">
                <a:solidFill>
                  <a:schemeClr val="tx1"/>
                </a:solidFill>
              </a:endParaRPr>
            </a:p>
          </p:txBody>
        </p:sp>
        <p:sp>
          <p:nvSpPr>
            <p:cNvPr id="35" name="Rounded Rectangle 34"/>
            <p:cNvSpPr/>
            <p:nvPr/>
          </p:nvSpPr>
          <p:spPr>
            <a:xfrm>
              <a:off x="7304418" y="1714500"/>
              <a:ext cx="3223288" cy="441960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spcBef>
                  <a:spcPts val="400"/>
                </a:spcBef>
                <a:spcAft>
                  <a:spcPts val="500"/>
                </a:spcAft>
                <a:buFont typeface="Arial" panose="020B0604020202020204" pitchFamily="34" charset="0"/>
                <a:buChar char="•"/>
              </a:pPr>
              <a:r>
                <a:rPr lang="en-US" dirty="0">
                  <a:solidFill>
                    <a:schemeClr val="tx1"/>
                  </a:solidFill>
                </a:rPr>
                <a:t>Effectiveness/Efficiency/ROI</a:t>
              </a:r>
            </a:p>
            <a:p>
              <a:pPr marL="171450" indent="-171450">
                <a:spcBef>
                  <a:spcPts val="400"/>
                </a:spcBef>
                <a:spcAft>
                  <a:spcPts val="500"/>
                </a:spcAft>
                <a:buFont typeface="Arial" panose="020B0604020202020204" pitchFamily="34" charset="0"/>
                <a:buChar char="•"/>
              </a:pPr>
              <a:r>
                <a:rPr lang="en-US" dirty="0">
                  <a:solidFill>
                    <a:schemeClr val="tx1"/>
                  </a:solidFill>
                </a:rPr>
                <a:t>GP/UC</a:t>
              </a:r>
            </a:p>
            <a:p>
              <a:pPr marL="171450" indent="-171450">
                <a:spcBef>
                  <a:spcPts val="400"/>
                </a:spcBef>
                <a:spcAft>
                  <a:spcPts val="500"/>
                </a:spcAft>
                <a:buClr>
                  <a:schemeClr val="tx1"/>
                </a:buClr>
                <a:buFont typeface="Arial" panose="020B0604020202020204" pitchFamily="34" charset="0"/>
                <a:buChar char="•"/>
              </a:pPr>
              <a:r>
                <a:rPr lang="en-US" b="1" dirty="0">
                  <a:solidFill>
                    <a:srgbClr val="FF0000"/>
                  </a:solidFill>
                </a:rPr>
                <a:t>Temp Norm/Normalized</a:t>
              </a:r>
            </a:p>
            <a:p>
              <a:pPr marL="171450" indent="-171450">
                <a:spcBef>
                  <a:spcPts val="400"/>
                </a:spcBef>
                <a:spcAft>
                  <a:spcPts val="500"/>
                </a:spcAft>
                <a:buClr>
                  <a:schemeClr val="tx1"/>
                </a:buClr>
                <a:buFont typeface="Arial" panose="020B0604020202020204" pitchFamily="34" charset="0"/>
                <a:buChar char="•"/>
              </a:pPr>
              <a:r>
                <a:rPr lang="en-US" b="1" dirty="0">
                  <a:solidFill>
                    <a:srgbClr val="FF0000"/>
                  </a:solidFill>
                </a:rPr>
                <a:t>Price Index</a:t>
              </a:r>
            </a:p>
            <a:p>
              <a:pPr marL="171450" indent="-171450">
                <a:spcBef>
                  <a:spcPts val="400"/>
                </a:spcBef>
                <a:spcAft>
                  <a:spcPts val="500"/>
                </a:spcAft>
                <a:buClr>
                  <a:schemeClr val="tx1"/>
                </a:buClr>
                <a:buFont typeface="Arial" panose="020B0604020202020204" pitchFamily="34" charset="0"/>
                <a:buChar char="•"/>
              </a:pPr>
              <a:r>
                <a:rPr lang="en-US" b="1" dirty="0">
                  <a:solidFill>
                    <a:srgbClr val="FF0000"/>
                  </a:solidFill>
                </a:rPr>
                <a:t>Own Price vs. All Price change</a:t>
              </a:r>
            </a:p>
            <a:p>
              <a:pPr marL="171450" indent="-171450">
                <a:spcBef>
                  <a:spcPts val="400"/>
                </a:spcBef>
                <a:spcAft>
                  <a:spcPts val="500"/>
                </a:spcAft>
                <a:buFont typeface="Arial" panose="020B0604020202020204" pitchFamily="34" charset="0"/>
                <a:buChar char="•"/>
              </a:pPr>
              <a:r>
                <a:rPr lang="en-US" dirty="0">
                  <a:solidFill>
                    <a:schemeClr val="tx1"/>
                  </a:solidFill>
                </a:rPr>
                <a:t>Log / Double log</a:t>
              </a:r>
            </a:p>
            <a:p>
              <a:pPr marL="171450" indent="-171450">
                <a:spcBef>
                  <a:spcPts val="400"/>
                </a:spcBef>
                <a:spcAft>
                  <a:spcPts val="500"/>
                </a:spcAft>
                <a:buFont typeface="Arial" panose="020B0604020202020204" pitchFamily="34" charset="0"/>
                <a:buChar char="•"/>
              </a:pPr>
              <a:r>
                <a:rPr lang="en-US" dirty="0">
                  <a:solidFill>
                    <a:schemeClr val="tx1"/>
                  </a:solidFill>
                </a:rPr>
                <a:t>445/Consumption days</a:t>
              </a:r>
            </a:p>
            <a:p>
              <a:pPr marL="171450" indent="-171450">
                <a:spcBef>
                  <a:spcPts val="400"/>
                </a:spcBef>
                <a:spcAft>
                  <a:spcPts val="500"/>
                </a:spcAft>
                <a:buFont typeface="Arial" panose="020B0604020202020204" pitchFamily="34" charset="0"/>
                <a:buChar char="•"/>
              </a:pPr>
              <a:r>
                <a:rPr lang="en-US" dirty="0">
                  <a:solidFill>
                    <a:schemeClr val="tx1"/>
                  </a:solidFill>
                </a:rPr>
                <a:t>Category headwinds</a:t>
              </a:r>
            </a:p>
            <a:p>
              <a:pPr marL="171450" indent="-171450">
                <a:spcBef>
                  <a:spcPts val="400"/>
                </a:spcBef>
                <a:spcAft>
                  <a:spcPts val="500"/>
                </a:spcAft>
                <a:buFont typeface="Arial" panose="020B0604020202020204" pitchFamily="34" charset="0"/>
                <a:buChar char="•"/>
              </a:pPr>
              <a:r>
                <a:rPr lang="en-US" dirty="0">
                  <a:solidFill>
                    <a:schemeClr val="tx1"/>
                  </a:solidFill>
                </a:rPr>
                <a:t>Difference vs. Level Models</a:t>
              </a:r>
            </a:p>
            <a:p>
              <a:pPr marL="171450" indent="-171450">
                <a:spcBef>
                  <a:spcPts val="400"/>
                </a:spcBef>
                <a:spcAft>
                  <a:spcPts val="500"/>
                </a:spcAft>
                <a:buFont typeface="Arial" panose="020B0604020202020204" pitchFamily="34" charset="0"/>
                <a:buChar char="•"/>
              </a:pPr>
              <a:r>
                <a:rPr lang="en-US" dirty="0">
                  <a:solidFill>
                    <a:schemeClr val="tx1"/>
                  </a:solidFill>
                </a:rPr>
                <a:t>C vs S</a:t>
              </a:r>
            </a:p>
            <a:p>
              <a:pPr marL="171450" indent="-171450">
                <a:spcBef>
                  <a:spcPts val="400"/>
                </a:spcBef>
                <a:spcAft>
                  <a:spcPts val="500"/>
                </a:spcAft>
                <a:buFont typeface="Arial" panose="020B0604020202020204" pitchFamily="34" charset="0"/>
                <a:buChar char="•"/>
              </a:pPr>
              <a:r>
                <a:rPr lang="en-US" dirty="0" err="1">
                  <a:solidFill>
                    <a:schemeClr val="tx1"/>
                  </a:solidFill>
                </a:rPr>
                <a:t>Flighting</a:t>
              </a:r>
              <a:endParaRPr lang="en-US" dirty="0">
                <a:solidFill>
                  <a:schemeClr val="tx1"/>
                </a:solidFill>
              </a:endParaRPr>
            </a:p>
          </p:txBody>
        </p:sp>
      </p:grpSp>
    </p:spTree>
    <p:extLst>
      <p:ext uri="{BB962C8B-B14F-4D97-AF65-F5344CB8AC3E}">
        <p14:creationId xmlns:p14="http://schemas.microsoft.com/office/powerpoint/2010/main" val="220645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20</a:t>
            </a:fld>
            <a:endParaRPr lang="en-US" dirty="0"/>
          </a:p>
        </p:txBody>
      </p:sp>
      <p:sp>
        <p:nvSpPr>
          <p:cNvPr id="5" name="Title 4"/>
          <p:cNvSpPr>
            <a:spLocks noGrp="1"/>
          </p:cNvSpPr>
          <p:nvPr>
            <p:ph type="title"/>
          </p:nvPr>
        </p:nvSpPr>
        <p:spPr/>
        <p:txBody>
          <a:bodyPr>
            <a:noAutofit/>
          </a:bodyPr>
          <a:lstStyle/>
          <a:p>
            <a:r>
              <a:rPr lang="en-US" sz="3200" dirty="0"/>
              <a:t>Reach curves can inform MVA </a:t>
            </a:r>
            <a:r>
              <a:rPr lang="en-US" sz="3200" dirty="0" err="1"/>
              <a:t>adstock</a:t>
            </a:r>
            <a:r>
              <a:rPr lang="en-US" sz="3200" dirty="0"/>
              <a:t> calculation: </a:t>
            </a:r>
            <a:br>
              <a:rPr lang="en-US" sz="3200" dirty="0"/>
            </a:br>
            <a:r>
              <a:rPr lang="en-US" sz="3200" dirty="0"/>
              <a:t>Ask Italy TCCC for them</a:t>
            </a:r>
          </a:p>
        </p:txBody>
      </p:sp>
      <p:graphicFrame>
        <p:nvGraphicFramePr>
          <p:cNvPr id="25" name="Content Placeholder 8"/>
          <p:cNvGraphicFramePr>
            <a:graphicFrameLocks/>
          </p:cNvGraphicFramePr>
          <p:nvPr>
            <p:extLst>
              <p:ext uri="{D42A27DB-BD31-4B8C-83A1-F6EECF244321}">
                <p14:modId xmlns:p14="http://schemas.microsoft.com/office/powerpoint/2010/main" val="1697099444"/>
              </p:ext>
            </p:extLst>
          </p:nvPr>
        </p:nvGraphicFramePr>
        <p:xfrm>
          <a:off x="267494" y="1371600"/>
          <a:ext cx="11481594"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3978709" y="1390650"/>
            <a:ext cx="4112344" cy="369332"/>
          </a:xfrm>
          <a:prstGeom prst="rect">
            <a:avLst/>
          </a:prstGeom>
        </p:spPr>
        <p:txBody>
          <a:bodyPr wrap="none">
            <a:spAutoFit/>
          </a:bodyPr>
          <a:lstStyle/>
          <a:p>
            <a:r>
              <a:rPr lang="en-US" b="1" dirty="0"/>
              <a:t>Negative exponential with r value of 0.42</a:t>
            </a:r>
          </a:p>
        </p:txBody>
      </p:sp>
    </p:spTree>
    <p:extLst>
      <p:ext uri="{BB962C8B-B14F-4D97-AF65-F5344CB8AC3E}">
        <p14:creationId xmlns:p14="http://schemas.microsoft.com/office/powerpoint/2010/main" val="4150640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21</a:t>
            </a:fld>
            <a:endParaRPr lang="en-US" dirty="0"/>
          </a:p>
        </p:txBody>
      </p:sp>
      <p:sp>
        <p:nvSpPr>
          <p:cNvPr id="5" name="Title 4"/>
          <p:cNvSpPr>
            <a:spLocks noGrp="1"/>
          </p:cNvSpPr>
          <p:nvPr>
            <p:ph type="title"/>
          </p:nvPr>
        </p:nvSpPr>
        <p:spPr/>
        <p:txBody>
          <a:bodyPr>
            <a:noAutofit/>
          </a:bodyPr>
          <a:lstStyle/>
          <a:p>
            <a:r>
              <a:rPr lang="en-US" sz="3200" dirty="0"/>
              <a:t>What goes into an MVA model when </a:t>
            </a:r>
            <a:br>
              <a:rPr lang="en-US" sz="3200" dirty="0"/>
            </a:br>
            <a:r>
              <a:rPr lang="en-US" sz="3200" dirty="0"/>
              <a:t>we don’t have GRPs?</a:t>
            </a:r>
          </a:p>
        </p:txBody>
      </p:sp>
      <p:sp>
        <p:nvSpPr>
          <p:cNvPr id="4" name="Rectangle 3"/>
          <p:cNvSpPr/>
          <p:nvPr/>
        </p:nvSpPr>
        <p:spPr>
          <a:xfrm>
            <a:off x="238919" y="3276600"/>
            <a:ext cx="3890962" cy="830997"/>
          </a:xfrm>
          <a:prstGeom prst="rect">
            <a:avLst/>
          </a:prstGeom>
        </p:spPr>
        <p:txBody>
          <a:bodyPr wrap="square">
            <a:spAutoFit/>
          </a:bodyPr>
          <a:lstStyle/>
          <a:p>
            <a:r>
              <a:rPr lang="en-US" sz="1600" dirty="0"/>
              <a:t>What universe? P12-49 seems appropriate because the aim is to get digital impressions on something close to the same scale as TV.</a:t>
            </a:r>
          </a:p>
        </p:txBody>
      </p:sp>
      <p:pic>
        <p:nvPicPr>
          <p:cNvPr id="25" name="Picture 24"/>
          <p:cNvPicPr>
            <a:picLocks noChangeAspect="1"/>
          </p:cNvPicPr>
          <p:nvPr/>
        </p:nvPicPr>
        <p:blipFill rotWithShape="1">
          <a:blip r:embed="rId2"/>
          <a:srcRect l="357" t="22825" r="42929" b="30064"/>
          <a:stretch/>
        </p:blipFill>
        <p:spPr>
          <a:xfrm>
            <a:off x="4282281" y="3287774"/>
            <a:ext cx="7086600" cy="3189225"/>
          </a:xfrm>
          <a:prstGeom prst="rect">
            <a:avLst/>
          </a:prstGeom>
        </p:spPr>
      </p:pic>
      <p:graphicFrame>
        <p:nvGraphicFramePr>
          <p:cNvPr id="26" name="Content Placeholder 7"/>
          <p:cNvGraphicFramePr>
            <a:graphicFrameLocks/>
          </p:cNvGraphicFramePr>
          <p:nvPr>
            <p:extLst>
              <p:ext uri="{D42A27DB-BD31-4B8C-83A1-F6EECF244321}">
                <p14:modId xmlns:p14="http://schemas.microsoft.com/office/powerpoint/2010/main" val="3487087951"/>
              </p:ext>
            </p:extLst>
          </p:nvPr>
        </p:nvGraphicFramePr>
        <p:xfrm>
          <a:off x="252412" y="1380057"/>
          <a:ext cx="11496680" cy="1772920"/>
        </p:xfrm>
        <a:graphic>
          <a:graphicData uri="http://schemas.openxmlformats.org/drawingml/2006/table">
            <a:tbl>
              <a:tblPr firstRow="1" bandRow="1">
                <a:tableStyleId>{5940675A-B579-460E-94D1-54222C63F5DA}</a:tableStyleId>
              </a:tblPr>
              <a:tblGrid>
                <a:gridCol w="1676401">
                  <a:extLst>
                    <a:ext uri="{9D8B030D-6E8A-4147-A177-3AD203B41FA5}">
                      <a16:colId xmlns:a16="http://schemas.microsoft.com/office/drawing/2014/main" val="20000"/>
                    </a:ext>
                  </a:extLst>
                </a:gridCol>
                <a:gridCol w="9820279">
                  <a:extLst>
                    <a:ext uri="{9D8B030D-6E8A-4147-A177-3AD203B41FA5}">
                      <a16:colId xmlns:a16="http://schemas.microsoft.com/office/drawing/2014/main" val="20001"/>
                    </a:ext>
                  </a:extLst>
                </a:gridCol>
              </a:tblGrid>
              <a:tr h="370840">
                <a:tc>
                  <a:txBody>
                    <a:bodyPr/>
                    <a:lstStyle/>
                    <a:p>
                      <a:r>
                        <a:rPr lang="en-US" sz="1600" b="1" dirty="0">
                          <a:solidFill>
                            <a:schemeClr val="bg1"/>
                          </a:solidFill>
                        </a:rPr>
                        <a:t>Metric</a:t>
                      </a: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600" b="1" dirty="0">
                          <a:solidFill>
                            <a:schemeClr val="bg1"/>
                          </a:solidFill>
                        </a:rPr>
                        <a:t>Use in MVA,</a:t>
                      </a:r>
                      <a:r>
                        <a:rPr lang="en-US" sz="1600" b="1" baseline="0" dirty="0">
                          <a:solidFill>
                            <a:schemeClr val="bg1"/>
                          </a:solidFill>
                        </a:rPr>
                        <a:t> past model formulation</a:t>
                      </a:r>
                      <a:endParaRPr lang="en-US" sz="1600" b="1" dirty="0">
                        <a:solidFill>
                          <a:schemeClr val="bg1"/>
                        </a:solidFill>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0840">
                <a:tc>
                  <a:txBody>
                    <a:bodyPr/>
                    <a:lstStyle/>
                    <a:p>
                      <a:r>
                        <a:rPr lang="en-US" sz="1600" b="1" dirty="0"/>
                        <a:t>Spend, e.g.</a:t>
                      </a:r>
                      <a:r>
                        <a:rPr lang="en-US" sz="1600" b="1" baseline="0" dirty="0"/>
                        <a:t> cinema in Italy</a:t>
                      </a:r>
                      <a:endParaRPr lang="en-US" sz="1600" b="1"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l-GR" sz="1600" dirty="0"/>
                        <a:t>β</a:t>
                      </a:r>
                      <a:r>
                        <a:rPr lang="en-US" sz="1600" dirty="0"/>
                        <a:t>1</a:t>
                      </a:r>
                      <a:r>
                        <a:rPr lang="en-US" sz="1600" dirty="0">
                          <a:sym typeface="Symbol" panose="05050102010706020507" pitchFamily="18" charset="2"/>
                        </a:rPr>
                        <a:t>(1-r^(Adstock(spend/</a:t>
                      </a:r>
                      <a:r>
                        <a:rPr lang="en-US" sz="1600" dirty="0" err="1">
                          <a:sym typeface="Symbol" panose="05050102010706020507" pitchFamily="18" charset="2"/>
                        </a:rPr>
                        <a:t>cost_per_tv_GRP</a:t>
                      </a:r>
                      <a:r>
                        <a:rPr lang="en-US" sz="1600" dirty="0">
                          <a:sym typeface="Symbol" panose="05050102010706020507" pitchFamily="18" charset="2"/>
                        </a:rPr>
                        <a:t>)/100)  )</a:t>
                      </a:r>
                    </a:p>
                    <a:p>
                      <a:pPr marL="0" marR="0" lvl="0" indent="0" algn="l" defTabSz="1219140" rtl="0" eaLnBrk="1" fontAlgn="auto" latinLnBrk="0" hangingPunct="1">
                        <a:lnSpc>
                          <a:spcPct val="100000"/>
                        </a:lnSpc>
                        <a:spcBef>
                          <a:spcPts val="0"/>
                        </a:spcBef>
                        <a:spcAft>
                          <a:spcPts val="0"/>
                        </a:spcAft>
                        <a:buClrTx/>
                        <a:buSzTx/>
                        <a:buFontTx/>
                        <a:buNone/>
                        <a:tabLst/>
                        <a:defRPr/>
                      </a:pPr>
                      <a:r>
                        <a:rPr lang="en-US" sz="1600" dirty="0">
                          <a:sym typeface="Symbol" panose="05050102010706020507" pitchFamily="18" charset="2"/>
                        </a:rPr>
                        <a:t>Cost per TV GRP should be chosen carefully</a:t>
                      </a:r>
                      <a:r>
                        <a:rPr lang="en-US" sz="1600" baseline="0" dirty="0">
                          <a:sym typeface="Symbol" panose="05050102010706020507" pitchFamily="18" charset="2"/>
                        </a:rPr>
                        <a:t> after considering alternatives, e.g. 1 figure for 5 years, 1 figure by year-brand.</a:t>
                      </a:r>
                      <a:endParaRPr lang="en-US" sz="1600" dirty="0">
                        <a:sym typeface="Symbol" panose="05050102010706020507" pitchFamily="18" charset="2"/>
                      </a:endParaRP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r>
                        <a:rPr lang="en-US" sz="1600" b="1" dirty="0"/>
                        <a:t>Impressions, e.g. digital in Italy</a:t>
                      </a: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el-GR" sz="1600" dirty="0"/>
                        <a:t>β</a:t>
                      </a:r>
                      <a:r>
                        <a:rPr lang="en-US" sz="1600" dirty="0"/>
                        <a:t>1</a:t>
                      </a:r>
                      <a:r>
                        <a:rPr lang="en-US" sz="1600" dirty="0">
                          <a:sym typeface="Symbol" panose="05050102010706020507" pitchFamily="18" charset="2"/>
                        </a:rPr>
                        <a:t>(1-r^(Adstock(Impressions*100/Universe)/100)  )</a:t>
                      </a:r>
                    </a:p>
                    <a:p>
                      <a:endParaRPr lang="en-US" sz="1600" dirty="0"/>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6036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22</a:t>
            </a:fld>
            <a:endParaRPr lang="en-US" dirty="0"/>
          </a:p>
        </p:txBody>
      </p:sp>
      <p:sp>
        <p:nvSpPr>
          <p:cNvPr id="5" name="Title 4"/>
          <p:cNvSpPr>
            <a:spLocks noGrp="1"/>
          </p:cNvSpPr>
          <p:nvPr>
            <p:ph type="title"/>
          </p:nvPr>
        </p:nvSpPr>
        <p:spPr/>
        <p:txBody>
          <a:bodyPr>
            <a:noAutofit/>
          </a:bodyPr>
          <a:lstStyle/>
          <a:p>
            <a:r>
              <a:rPr lang="en-US" sz="3200" dirty="0"/>
              <a:t>Today’s MVA formulation looks for volume impact </a:t>
            </a:r>
            <a:br>
              <a:rPr lang="en-US" sz="3200" dirty="0"/>
            </a:br>
            <a:r>
              <a:rPr lang="en-US" sz="3200" dirty="0"/>
              <a:t>for a very long time after sampling activity.</a:t>
            </a:r>
          </a:p>
        </p:txBody>
      </p:sp>
      <p:sp>
        <p:nvSpPr>
          <p:cNvPr id="4" name="Rectangle 3"/>
          <p:cNvSpPr/>
          <p:nvPr/>
        </p:nvSpPr>
        <p:spPr>
          <a:xfrm>
            <a:off x="4846831" y="1390650"/>
            <a:ext cx="2376100" cy="369332"/>
          </a:xfrm>
          <a:prstGeom prst="rect">
            <a:avLst/>
          </a:prstGeom>
        </p:spPr>
        <p:txBody>
          <a:bodyPr wrap="none">
            <a:spAutoFit/>
          </a:bodyPr>
          <a:lstStyle/>
          <a:p>
            <a:r>
              <a:rPr lang="en-US" b="1" dirty="0"/>
              <a:t>Coke Thailand Samples</a:t>
            </a:r>
          </a:p>
        </p:txBody>
      </p:sp>
      <p:graphicFrame>
        <p:nvGraphicFramePr>
          <p:cNvPr id="7" name="Content Placeholder 5"/>
          <p:cNvGraphicFramePr>
            <a:graphicFrameLocks/>
          </p:cNvGraphicFramePr>
          <p:nvPr>
            <p:extLst>
              <p:ext uri="{D42A27DB-BD31-4B8C-83A1-F6EECF244321}">
                <p14:modId xmlns:p14="http://schemas.microsoft.com/office/powerpoint/2010/main" val="4012916667"/>
              </p:ext>
            </p:extLst>
          </p:nvPr>
        </p:nvGraphicFramePr>
        <p:xfrm>
          <a:off x="238919" y="1371600"/>
          <a:ext cx="11510169" cy="5072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2119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23</a:t>
            </a:fld>
            <a:endParaRPr lang="en-US" dirty="0"/>
          </a:p>
        </p:txBody>
      </p:sp>
      <p:sp>
        <p:nvSpPr>
          <p:cNvPr id="5" name="Title 4"/>
          <p:cNvSpPr>
            <a:spLocks noGrp="1"/>
          </p:cNvSpPr>
          <p:nvPr>
            <p:ph type="title"/>
          </p:nvPr>
        </p:nvSpPr>
        <p:spPr/>
        <p:txBody>
          <a:bodyPr>
            <a:noAutofit/>
          </a:bodyPr>
          <a:lstStyle/>
          <a:p>
            <a:r>
              <a:rPr lang="en-US" sz="3200" dirty="0"/>
              <a:t>Summary of outputs from various studies that can </a:t>
            </a:r>
            <a:br>
              <a:rPr lang="en-US" sz="3200" dirty="0"/>
            </a:br>
            <a:r>
              <a:rPr lang="en-US" sz="3200" dirty="0"/>
              <a:t>inform </a:t>
            </a:r>
            <a:r>
              <a:rPr lang="en-US" sz="3200" dirty="0" err="1"/>
              <a:t>Mva</a:t>
            </a:r>
            <a:r>
              <a:rPr lang="en-US" sz="3200" dirty="0"/>
              <a:t> Sampling coefficients and half lives</a:t>
            </a:r>
          </a:p>
        </p:txBody>
      </p:sp>
      <p:graphicFrame>
        <p:nvGraphicFramePr>
          <p:cNvPr id="8" name="Content Placeholder 6"/>
          <p:cNvGraphicFramePr>
            <a:graphicFrameLocks/>
          </p:cNvGraphicFramePr>
          <p:nvPr>
            <p:extLst>
              <p:ext uri="{D42A27DB-BD31-4B8C-83A1-F6EECF244321}">
                <p14:modId xmlns:p14="http://schemas.microsoft.com/office/powerpoint/2010/main" val="3761285989"/>
              </p:ext>
            </p:extLst>
          </p:nvPr>
        </p:nvGraphicFramePr>
        <p:xfrm>
          <a:off x="242888" y="1371599"/>
          <a:ext cx="11506208" cy="5105400"/>
        </p:xfrm>
        <a:graphic>
          <a:graphicData uri="http://schemas.openxmlformats.org/drawingml/2006/table">
            <a:tbl>
              <a:tblPr firstRow="1" bandRow="1">
                <a:tableStyleId>{00A15C55-8517-42AA-B614-E9B94910E393}</a:tableStyleId>
              </a:tblPr>
              <a:tblGrid>
                <a:gridCol w="1677193">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gridCol w="1751815">
                  <a:extLst>
                    <a:ext uri="{9D8B030D-6E8A-4147-A177-3AD203B41FA5}">
                      <a16:colId xmlns:a16="http://schemas.microsoft.com/office/drawing/2014/main" val="20005"/>
                    </a:ext>
                  </a:extLst>
                </a:gridCol>
              </a:tblGrid>
              <a:tr h="436359">
                <a:tc>
                  <a:txBody>
                    <a:bodyPr/>
                    <a:lstStyle/>
                    <a:p>
                      <a:pPr algn="l"/>
                      <a:r>
                        <a:rPr lang="en-US" sz="1400" dirty="0"/>
                        <a:t>Study</a:t>
                      </a: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t>Type of product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t>Short</a:t>
                      </a:r>
                      <a:r>
                        <a:rPr lang="en-US" sz="1400" baseline="0" dirty="0"/>
                        <a:t> Term Coef</a:t>
                      </a: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t>Short Term HL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t>Long Term Coef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t>Long Term half Life</a:t>
                      </a: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36359">
                <a:tc>
                  <a:txBody>
                    <a:bodyPr/>
                    <a:lstStyle/>
                    <a:p>
                      <a:pPr algn="l"/>
                      <a:r>
                        <a:rPr lang="en-US" sz="1400" b="1" dirty="0"/>
                        <a:t>TCCC surveys</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Various, Europe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0 to</a:t>
                      </a:r>
                      <a:r>
                        <a:rPr lang="en-US" sz="1400" baseline="0" dirty="0"/>
                        <a:t> 0.6 conversion rates</a:t>
                      </a: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436359">
                <a:tc>
                  <a:txBody>
                    <a:bodyPr/>
                    <a:lstStyle/>
                    <a:p>
                      <a:pPr algn="l"/>
                      <a:r>
                        <a:rPr lang="en-US" sz="1400" b="1" dirty="0"/>
                        <a:t>Various</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Various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.25 to 0.58 conversion rates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741810">
                <a:tc>
                  <a:txBody>
                    <a:bodyPr/>
                    <a:lstStyle/>
                    <a:p>
                      <a:pPr algn="l"/>
                      <a:r>
                        <a:rPr lang="en-US" sz="1400" b="1" dirty="0"/>
                        <a:t>TCCC GB 2010, Purchase intent</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Diet Coke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21 weeks, purchase intent t2b</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436359">
                <a:tc>
                  <a:txBody>
                    <a:bodyPr/>
                    <a:lstStyle/>
                    <a:p>
                      <a:pPr algn="l"/>
                      <a:r>
                        <a:rPr lang="en-US" sz="1400" b="1" dirty="0" err="1"/>
                        <a:t>Heilman</a:t>
                      </a:r>
                      <a:r>
                        <a:rPr lang="en-US" sz="1400" b="1" dirty="0"/>
                        <a:t> et al, 2005</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6 products</a:t>
                      </a:r>
                      <a:r>
                        <a:rPr lang="en-US" sz="1400" baseline="0" dirty="0"/>
                        <a:t> in diff categories</a:t>
                      </a: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0.6 conversion rate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US"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9.2 =</a:t>
                      </a:r>
                      <a:r>
                        <a:rPr lang="en-US" sz="1400" baseline="0" dirty="0"/>
                        <a:t> </a:t>
                      </a:r>
                      <a:r>
                        <a:rPr lang="en-US" sz="1400" baseline="0" dirty="0" err="1"/>
                        <a:t>wk</a:t>
                      </a:r>
                      <a:r>
                        <a:rPr lang="en-US" sz="1400" baseline="0" dirty="0"/>
                        <a:t> 3to20/wk1to2</a:t>
                      </a: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5 weeks</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4"/>
                  </a:ext>
                </a:extLst>
              </a:tr>
              <a:tr h="436359">
                <a:tc rowSpan="3">
                  <a:txBody>
                    <a:bodyPr/>
                    <a:lstStyle/>
                    <a:p>
                      <a:pPr algn="l"/>
                      <a:r>
                        <a:rPr lang="en-US" sz="1400" b="1" dirty="0"/>
                        <a:t>Knowledge Networks, 2009</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Line Ext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US" sz="1400" dirty="0"/>
                        <a:t>7.8 =</a:t>
                      </a:r>
                      <a:r>
                        <a:rPr lang="en-US" sz="1400" baseline="0" dirty="0"/>
                        <a:t> </a:t>
                      </a:r>
                      <a:r>
                        <a:rPr lang="en-US" sz="1400" baseline="0" dirty="0" err="1"/>
                        <a:t>wk</a:t>
                      </a:r>
                      <a:r>
                        <a:rPr lang="en-US" sz="1400" baseline="0" dirty="0"/>
                        <a:t> 3to20/wk1to2</a:t>
                      </a: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6.4 weeks</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5"/>
                  </a:ext>
                </a:extLst>
              </a:tr>
              <a:tr h="436359">
                <a:tc vMerge="1">
                  <a:txBody>
                    <a:bodyPr/>
                    <a:lstStyle/>
                    <a:p>
                      <a:endParaRPr lang="en-US" sz="1800" dirty="0"/>
                    </a:p>
                  </a:txBody>
                  <a:tcPr/>
                </a:tc>
                <a:tc>
                  <a:txBody>
                    <a:bodyPr/>
                    <a:lstStyle/>
                    <a:p>
                      <a:pPr algn="ctr"/>
                      <a:r>
                        <a:rPr lang="en-US" sz="1400" dirty="0"/>
                        <a:t>New Prod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en-US" sz="1400" dirty="0"/>
                        <a:t>11.6 =</a:t>
                      </a:r>
                      <a:r>
                        <a:rPr lang="en-US" sz="1400" baseline="0" dirty="0"/>
                        <a:t> </a:t>
                      </a:r>
                      <a:r>
                        <a:rPr lang="en-US" sz="1400" baseline="0" dirty="0" err="1"/>
                        <a:t>wk</a:t>
                      </a:r>
                      <a:r>
                        <a:rPr lang="en-US" sz="1400" baseline="0" dirty="0"/>
                        <a:t> 3to20/wk1to2</a:t>
                      </a: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8.1 weeks</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6"/>
                  </a:ext>
                </a:extLst>
              </a:tr>
              <a:tr h="436359">
                <a:tc vMerge="1">
                  <a:txBody>
                    <a:bodyPr/>
                    <a:lstStyle/>
                    <a:p>
                      <a:endParaRPr lang="en-US" sz="1800" dirty="0"/>
                    </a:p>
                  </a:txBody>
                  <a:tcPr/>
                </a:tc>
                <a:tc>
                  <a:txBody>
                    <a:bodyPr/>
                    <a:lstStyle/>
                    <a:p>
                      <a:pPr algn="ctr"/>
                      <a:r>
                        <a:rPr lang="en-US" sz="1400" dirty="0"/>
                        <a:t>Established Prod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12.2 weeks</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7"/>
                  </a:ext>
                </a:extLst>
              </a:tr>
              <a:tr h="436359">
                <a:tc rowSpan="2">
                  <a:txBody>
                    <a:bodyPr/>
                    <a:lstStyle/>
                    <a:p>
                      <a:pPr algn="l"/>
                      <a:r>
                        <a:rPr lang="en-US" sz="1400" b="1" dirty="0" err="1"/>
                        <a:t>Bawa</a:t>
                      </a:r>
                      <a:r>
                        <a:rPr lang="en-US" sz="1400" b="1" dirty="0"/>
                        <a:t> &amp; </a:t>
                      </a:r>
                      <a:br>
                        <a:rPr lang="en-US" sz="1400" b="1" dirty="0"/>
                      </a:br>
                      <a:r>
                        <a:rPr lang="en-US" sz="1400" b="1" dirty="0"/>
                        <a:t>Shoemaker, 2004</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Large</a:t>
                      </a:r>
                      <a:r>
                        <a:rPr lang="en-US" sz="1400" baseline="0" dirty="0"/>
                        <a:t> share</a:t>
                      </a:r>
                      <a:r>
                        <a:rPr lang="en-US" sz="1400" dirty="0"/>
                        <a:t>, 28% penetration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US"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2 weeks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3.8 times 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19 weeks</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8"/>
                  </a:ext>
                </a:extLst>
              </a:tr>
              <a:tr h="436359">
                <a:tc vMerge="1">
                  <a:txBody>
                    <a:bodyPr/>
                    <a:lstStyle/>
                    <a:p>
                      <a:endParaRPr lang="en-US" dirty="0"/>
                    </a:p>
                  </a:txBody>
                  <a:tcPr/>
                </a:tc>
                <a:tc>
                  <a:txBody>
                    <a:bodyPr/>
                    <a:lstStyle/>
                    <a:p>
                      <a:pPr algn="ctr"/>
                      <a:r>
                        <a:rPr lang="en-US" sz="1400" dirty="0"/>
                        <a:t>Line Ext, 5% penetration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US"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2 weeks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0.86 times 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t>12 weeks</a:t>
                      </a: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9"/>
                  </a:ext>
                </a:extLst>
              </a:tr>
              <a:tr h="436359">
                <a:tc>
                  <a:txBody>
                    <a:bodyPr/>
                    <a:lstStyle/>
                    <a:p>
                      <a:pPr algn="l"/>
                      <a:r>
                        <a:rPr lang="en-US" sz="1400" b="1" dirty="0"/>
                        <a:t>Lawson et al, 1989</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Near 0 or negative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10"/>
                  </a:ext>
                </a:extLst>
              </a:tr>
            </a:tbl>
          </a:graphicData>
        </a:graphic>
      </p:graphicFrame>
      <p:sp>
        <p:nvSpPr>
          <p:cNvPr id="9" name="TextBox 8"/>
          <p:cNvSpPr txBox="1"/>
          <p:nvPr/>
        </p:nvSpPr>
        <p:spPr>
          <a:xfrm>
            <a:off x="10201001" y="6116155"/>
            <a:ext cx="1304396" cy="338554"/>
          </a:xfrm>
          <a:prstGeom prst="rect">
            <a:avLst/>
          </a:prstGeom>
          <a:noFill/>
        </p:spPr>
        <p:txBody>
          <a:bodyPr wrap="none" rtlCol="0">
            <a:spAutoFit/>
          </a:bodyPr>
          <a:lstStyle/>
          <a:p>
            <a:r>
              <a:rPr lang="en-US" sz="1600" b="1" dirty="0">
                <a:solidFill>
                  <a:srgbClr val="FF0000"/>
                </a:solidFill>
              </a:rPr>
              <a:t>Average is 12</a:t>
            </a:r>
          </a:p>
        </p:txBody>
      </p:sp>
    </p:spTree>
    <p:extLst>
      <p:ext uri="{BB962C8B-B14F-4D97-AF65-F5344CB8AC3E}">
        <p14:creationId xmlns:p14="http://schemas.microsoft.com/office/powerpoint/2010/main" val="2798112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24</a:t>
            </a:fld>
            <a:endParaRPr lang="en-US" dirty="0"/>
          </a:p>
        </p:txBody>
      </p:sp>
      <p:sp>
        <p:nvSpPr>
          <p:cNvPr id="5" name="Title 4"/>
          <p:cNvSpPr>
            <a:spLocks noGrp="1"/>
          </p:cNvSpPr>
          <p:nvPr>
            <p:ph type="title"/>
          </p:nvPr>
        </p:nvSpPr>
        <p:spPr/>
        <p:txBody>
          <a:bodyPr>
            <a:noAutofit/>
          </a:bodyPr>
          <a:lstStyle/>
          <a:p>
            <a:r>
              <a:rPr lang="en-US" sz="3200" dirty="0"/>
              <a:t>Use a PITA framework to check MVA Sampling </a:t>
            </a:r>
            <a:br>
              <a:rPr lang="en-US" sz="3200" dirty="0"/>
            </a:br>
            <a:r>
              <a:rPr lang="en-US" sz="3200" dirty="0"/>
              <a:t>volume uplift for face validity</a:t>
            </a:r>
          </a:p>
        </p:txBody>
      </p:sp>
      <p:pic>
        <p:nvPicPr>
          <p:cNvPr id="7" name="Picture 6"/>
          <p:cNvPicPr>
            <a:picLocks noChangeAspect="1"/>
          </p:cNvPicPr>
          <p:nvPr/>
        </p:nvPicPr>
        <p:blipFill rotWithShape="1">
          <a:blip r:embed="rId2"/>
          <a:srcRect l="-571" t="23968" r="33214" b="7334"/>
          <a:stretch/>
        </p:blipFill>
        <p:spPr>
          <a:xfrm>
            <a:off x="1579959" y="1381125"/>
            <a:ext cx="8909844" cy="5111586"/>
          </a:xfrm>
          <a:prstGeom prst="rect">
            <a:avLst/>
          </a:prstGeom>
        </p:spPr>
      </p:pic>
    </p:spTree>
    <p:extLst>
      <p:ext uri="{BB962C8B-B14F-4D97-AF65-F5344CB8AC3E}">
        <p14:creationId xmlns:p14="http://schemas.microsoft.com/office/powerpoint/2010/main" val="1186801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053681" y="1350799"/>
            <a:ext cx="838200" cy="849475"/>
          </a:xfrm>
          <a:prstGeom prst="rect">
            <a:avLst/>
          </a:prstGeom>
        </p:spPr>
      </p:pic>
      <p:pic>
        <p:nvPicPr>
          <p:cNvPr id="16" name="Picture 15"/>
          <p:cNvPicPr>
            <a:picLocks noChangeAspect="1"/>
          </p:cNvPicPr>
          <p:nvPr/>
        </p:nvPicPr>
        <p:blipFill>
          <a:blip r:embed="rId3"/>
          <a:stretch>
            <a:fillRect/>
          </a:stretch>
        </p:blipFill>
        <p:spPr>
          <a:xfrm>
            <a:off x="5783037" y="1333499"/>
            <a:ext cx="894521" cy="922855"/>
          </a:xfrm>
          <a:prstGeom prst="rect">
            <a:avLst/>
          </a:prstGeom>
        </p:spPr>
      </p:pic>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25</a:t>
            </a:fld>
            <a:endParaRPr lang="en-US" dirty="0"/>
          </a:p>
        </p:txBody>
      </p:sp>
      <p:sp>
        <p:nvSpPr>
          <p:cNvPr id="5" name="Title 4"/>
          <p:cNvSpPr>
            <a:spLocks noGrp="1"/>
          </p:cNvSpPr>
          <p:nvPr>
            <p:ph type="title"/>
          </p:nvPr>
        </p:nvSpPr>
        <p:spPr/>
        <p:txBody>
          <a:bodyPr>
            <a:noAutofit/>
          </a:bodyPr>
          <a:lstStyle/>
          <a:p>
            <a:r>
              <a:rPr lang="en-US" sz="3200" dirty="0"/>
              <a:t>Synergy is “baked in” to multiplicative volume form</a:t>
            </a:r>
          </a:p>
        </p:txBody>
      </p:sp>
      <p:graphicFrame>
        <p:nvGraphicFramePr>
          <p:cNvPr id="6" name="Group 4"/>
          <p:cNvGraphicFramePr>
            <a:graphicFrameLocks/>
          </p:cNvGraphicFramePr>
          <p:nvPr>
            <p:extLst>
              <p:ext uri="{D42A27DB-BD31-4B8C-83A1-F6EECF244321}">
                <p14:modId xmlns:p14="http://schemas.microsoft.com/office/powerpoint/2010/main" val="1655168857"/>
              </p:ext>
            </p:extLst>
          </p:nvPr>
        </p:nvGraphicFramePr>
        <p:xfrm>
          <a:off x="242888" y="2209800"/>
          <a:ext cx="10489933" cy="3088007"/>
        </p:xfrm>
        <a:graphic>
          <a:graphicData uri="http://schemas.openxmlformats.org/drawingml/2006/table">
            <a:tbl>
              <a:tblPr/>
              <a:tblGrid>
                <a:gridCol w="3722914">
                  <a:extLst>
                    <a:ext uri="{9D8B030D-6E8A-4147-A177-3AD203B41FA5}">
                      <a16:colId xmlns:a16="http://schemas.microsoft.com/office/drawing/2014/main" val="20000"/>
                    </a:ext>
                  </a:extLst>
                </a:gridCol>
                <a:gridCol w="884418">
                  <a:extLst>
                    <a:ext uri="{9D8B030D-6E8A-4147-A177-3AD203B41FA5}">
                      <a16:colId xmlns:a16="http://schemas.microsoft.com/office/drawing/2014/main" val="20001"/>
                    </a:ext>
                  </a:extLst>
                </a:gridCol>
                <a:gridCol w="675919">
                  <a:extLst>
                    <a:ext uri="{9D8B030D-6E8A-4147-A177-3AD203B41FA5}">
                      <a16:colId xmlns:a16="http://schemas.microsoft.com/office/drawing/2014/main" val="20002"/>
                    </a:ext>
                  </a:extLst>
                </a:gridCol>
                <a:gridCol w="1491772">
                  <a:extLst>
                    <a:ext uri="{9D8B030D-6E8A-4147-A177-3AD203B41FA5}">
                      <a16:colId xmlns:a16="http://schemas.microsoft.com/office/drawing/2014/main" val="20003"/>
                    </a:ext>
                  </a:extLst>
                </a:gridCol>
                <a:gridCol w="842256">
                  <a:extLst>
                    <a:ext uri="{9D8B030D-6E8A-4147-A177-3AD203B41FA5}">
                      <a16:colId xmlns:a16="http://schemas.microsoft.com/office/drawing/2014/main" val="20004"/>
                    </a:ext>
                  </a:extLst>
                </a:gridCol>
                <a:gridCol w="1436327">
                  <a:extLst>
                    <a:ext uri="{9D8B030D-6E8A-4147-A177-3AD203B41FA5}">
                      <a16:colId xmlns:a16="http://schemas.microsoft.com/office/drawing/2014/main" val="20005"/>
                    </a:ext>
                  </a:extLst>
                </a:gridCol>
                <a:gridCol w="1436327">
                  <a:extLst>
                    <a:ext uri="{9D8B030D-6E8A-4147-A177-3AD203B41FA5}">
                      <a16:colId xmlns:a16="http://schemas.microsoft.com/office/drawing/2014/main" val="20006"/>
                    </a:ext>
                  </a:extLst>
                </a:gridCol>
              </a:tblGrid>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bg1"/>
                        </a:solidFill>
                        <a:effectLst/>
                        <a:latin typeface="+mn-lt"/>
                      </a:endParaRP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People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a:ln>
                            <a:noFill/>
                          </a:ln>
                          <a:solidFill>
                            <a:schemeClr val="bg1"/>
                          </a:solidFill>
                          <a:effectLst/>
                          <a:latin typeface="+mn-lt"/>
                        </a:rPr>
                        <a:t>Drinks Each</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Total Drinks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Raw DueTo Bucket</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Weekend 1</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Weekend 2</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2"/>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Change</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bg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32-18=14</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Change DueTo # people</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24-18=6</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4"/>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Change DueTo # drinks per person</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24-18=6</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5"/>
                  </a:ext>
                </a:extLst>
              </a:tr>
              <a:tr h="413597">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Sum of raw DueTo buckets</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6+6=12</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6"/>
                  </a:ext>
                </a:extLst>
              </a:tr>
            </a:tbl>
          </a:graphicData>
        </a:graphic>
      </p:graphicFrame>
      <p:sp>
        <p:nvSpPr>
          <p:cNvPr id="8" name="Text Box 100"/>
          <p:cNvSpPr txBox="1">
            <a:spLocks noChangeArrowheads="1"/>
          </p:cNvSpPr>
          <p:nvPr/>
        </p:nvSpPr>
        <p:spPr bwMode="gray">
          <a:xfrm>
            <a:off x="8843861" y="5486400"/>
            <a:ext cx="1832041" cy="338554"/>
          </a:xfrm>
          <a:prstGeom prst="rect">
            <a:avLst/>
          </a:prstGeom>
          <a:noFill/>
          <a:ln w="9525" algn="ctr">
            <a:solidFill>
              <a:srgbClr val="FF0000"/>
            </a:solidFill>
            <a:miter lim="800000"/>
            <a:headEnd/>
            <a:tailEnd/>
          </a:ln>
        </p:spPr>
        <p:txBody>
          <a:bodyPr wrap="none" lIns="91440">
            <a:spAutoFit/>
          </a:bodyPr>
          <a:lstStyle/>
          <a:p>
            <a:pPr algn="ctr"/>
            <a:r>
              <a:rPr lang="en-US" sz="1600" b="1" dirty="0">
                <a:solidFill>
                  <a:srgbClr val="FF0000"/>
                </a:solidFill>
              </a:rPr>
              <a:t>Synergy: 12 - 14 = 2</a:t>
            </a:r>
          </a:p>
        </p:txBody>
      </p:sp>
      <p:cxnSp>
        <p:nvCxnSpPr>
          <p:cNvPr id="9" name="Curved Connector 8"/>
          <p:cNvCxnSpPr/>
          <p:nvPr/>
        </p:nvCxnSpPr>
        <p:spPr>
          <a:xfrm flipV="1">
            <a:off x="10689958" y="4300538"/>
            <a:ext cx="12700" cy="1404732"/>
          </a:xfrm>
          <a:prstGeom prst="curvedConnector4">
            <a:avLst>
              <a:gd name="adj1" fmla="val 6642858"/>
              <a:gd name="adj2" fmla="val 9937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flipV="1">
            <a:off x="10689958" y="4645298"/>
            <a:ext cx="12700" cy="1059972"/>
          </a:xfrm>
          <a:prstGeom prst="curvedConnector4">
            <a:avLst>
              <a:gd name="adj1" fmla="val 2946433"/>
              <a:gd name="adj2" fmla="val 99127"/>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902346" y="3944422"/>
            <a:ext cx="417102" cy="369332"/>
          </a:xfrm>
          <a:prstGeom prst="rect">
            <a:avLst/>
          </a:prstGeom>
          <a:noFill/>
        </p:spPr>
        <p:txBody>
          <a:bodyPr wrap="none" rtlCol="0">
            <a:spAutoFit/>
          </a:bodyPr>
          <a:lstStyle/>
          <a:p>
            <a:r>
              <a:rPr lang="en-US" dirty="0">
                <a:solidFill>
                  <a:srgbClr val="FF0000"/>
                </a:solidFill>
              </a:rPr>
              <a:t>+2</a:t>
            </a:r>
          </a:p>
        </p:txBody>
      </p:sp>
      <p:sp>
        <p:nvSpPr>
          <p:cNvPr id="12" name="TextBox 11"/>
          <p:cNvSpPr txBox="1"/>
          <p:nvPr/>
        </p:nvSpPr>
        <p:spPr>
          <a:xfrm>
            <a:off x="10907789" y="4480311"/>
            <a:ext cx="417102" cy="369332"/>
          </a:xfrm>
          <a:prstGeom prst="rect">
            <a:avLst/>
          </a:prstGeom>
          <a:noFill/>
        </p:spPr>
        <p:txBody>
          <a:bodyPr wrap="none" rtlCol="0">
            <a:spAutoFit/>
          </a:bodyPr>
          <a:lstStyle/>
          <a:p>
            <a:r>
              <a:rPr lang="en-US" dirty="0">
                <a:solidFill>
                  <a:srgbClr val="FF0000"/>
                </a:solidFill>
              </a:rPr>
              <a:t>+2</a:t>
            </a:r>
          </a:p>
        </p:txBody>
      </p:sp>
      <p:sp>
        <p:nvSpPr>
          <p:cNvPr id="18" name="TextBox 17"/>
          <p:cNvSpPr txBox="1"/>
          <p:nvPr/>
        </p:nvSpPr>
        <p:spPr>
          <a:xfrm>
            <a:off x="257969" y="5410200"/>
            <a:ext cx="5591467" cy="584775"/>
          </a:xfrm>
          <a:prstGeom prst="rect">
            <a:avLst/>
          </a:prstGeom>
          <a:noFill/>
        </p:spPr>
        <p:txBody>
          <a:bodyPr wrap="none" rtlCol="0">
            <a:spAutoFit/>
          </a:bodyPr>
          <a:lstStyle/>
          <a:p>
            <a:r>
              <a:rPr lang="en-US" sz="1600" dirty="0"/>
              <a:t>Log(volume) = beta1*covariate1 + beta1 * covariate2 + etc.</a:t>
            </a:r>
          </a:p>
          <a:p>
            <a:r>
              <a:rPr lang="en-US" sz="1600" dirty="0"/>
              <a:t>Volume = </a:t>
            </a:r>
            <a:r>
              <a:rPr lang="en-US" sz="1600" dirty="0" err="1"/>
              <a:t>exp</a:t>
            </a:r>
            <a:r>
              <a:rPr lang="en-US" sz="1600" dirty="0"/>
              <a:t>(beta1*covariate1) * </a:t>
            </a:r>
            <a:r>
              <a:rPr lang="en-US" sz="1600" dirty="0" err="1"/>
              <a:t>exp</a:t>
            </a:r>
            <a:r>
              <a:rPr lang="en-US" sz="1600" dirty="0"/>
              <a:t>(beta1 * covariate 2) * etc.</a:t>
            </a:r>
          </a:p>
        </p:txBody>
      </p:sp>
    </p:spTree>
    <p:extLst>
      <p:ext uri="{BB962C8B-B14F-4D97-AF65-F5344CB8AC3E}">
        <p14:creationId xmlns:p14="http://schemas.microsoft.com/office/powerpoint/2010/main" val="3652374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26</a:t>
            </a:fld>
            <a:endParaRPr lang="en-US" dirty="0"/>
          </a:p>
        </p:txBody>
      </p:sp>
      <p:sp>
        <p:nvSpPr>
          <p:cNvPr id="5" name="Title 4"/>
          <p:cNvSpPr>
            <a:spLocks noGrp="1"/>
          </p:cNvSpPr>
          <p:nvPr>
            <p:ph type="title"/>
          </p:nvPr>
        </p:nvSpPr>
        <p:spPr/>
        <p:txBody>
          <a:bodyPr>
            <a:noAutofit/>
          </a:bodyPr>
          <a:lstStyle/>
          <a:p>
            <a:r>
              <a:rPr lang="en-US" sz="3200" dirty="0"/>
              <a:t>Multiplicative models have a synergy component to </a:t>
            </a:r>
            <a:br>
              <a:rPr lang="en-US" sz="3200" dirty="0"/>
            </a:br>
            <a:r>
              <a:rPr lang="en-US" sz="3200" dirty="0"/>
              <a:t>be managed when computing </a:t>
            </a:r>
            <a:r>
              <a:rPr lang="en-US" sz="3200" dirty="0" err="1"/>
              <a:t>decomps</a:t>
            </a:r>
            <a:r>
              <a:rPr lang="en-US" sz="3200" dirty="0"/>
              <a:t> and </a:t>
            </a:r>
            <a:r>
              <a:rPr lang="en-US" sz="3200" dirty="0" err="1"/>
              <a:t>duetos</a:t>
            </a:r>
            <a:endParaRPr lang="en-US" sz="3200" dirty="0"/>
          </a:p>
        </p:txBody>
      </p:sp>
      <p:graphicFrame>
        <p:nvGraphicFramePr>
          <p:cNvPr id="6" name="Group 4"/>
          <p:cNvGraphicFramePr>
            <a:graphicFrameLocks/>
          </p:cNvGraphicFramePr>
          <p:nvPr>
            <p:extLst>
              <p:ext uri="{D42A27DB-BD31-4B8C-83A1-F6EECF244321}">
                <p14:modId xmlns:p14="http://schemas.microsoft.com/office/powerpoint/2010/main" val="2570568977"/>
              </p:ext>
            </p:extLst>
          </p:nvPr>
        </p:nvGraphicFramePr>
        <p:xfrm>
          <a:off x="242888" y="1733550"/>
          <a:ext cx="11506206" cy="3694432"/>
        </p:xfrm>
        <a:graphic>
          <a:graphicData uri="http://schemas.openxmlformats.org/drawingml/2006/table">
            <a:tbl>
              <a:tblPr/>
              <a:tblGrid>
                <a:gridCol w="2388334">
                  <a:extLst>
                    <a:ext uri="{9D8B030D-6E8A-4147-A177-3AD203B41FA5}">
                      <a16:colId xmlns:a16="http://schemas.microsoft.com/office/drawing/2014/main" val="20000"/>
                    </a:ext>
                  </a:extLst>
                </a:gridCol>
                <a:gridCol w="1422459">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1447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1980413">
                  <a:extLst>
                    <a:ext uri="{9D8B030D-6E8A-4147-A177-3AD203B41FA5}">
                      <a16:colId xmlns:a16="http://schemas.microsoft.com/office/drawing/2014/main" val="20006"/>
                    </a:ext>
                  </a:extLst>
                </a:gridCol>
              </a:tblGrid>
              <a:tr h="461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txBody>
                  <a:tcPr marL="45720"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Component A</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a:ln>
                            <a:noFill/>
                          </a:ln>
                          <a:solidFill>
                            <a:schemeClr val="bg1"/>
                          </a:solidFill>
                          <a:effectLst/>
                          <a:latin typeface="+mn-lt"/>
                        </a:rPr>
                        <a:t>Component B</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a:ln>
                            <a:noFill/>
                          </a:ln>
                          <a:solidFill>
                            <a:schemeClr val="bg1"/>
                          </a:solidFill>
                          <a:effectLst/>
                          <a:latin typeface="+mn-lt"/>
                        </a:rPr>
                        <a:t>Component C</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Total Volume</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Raw </a:t>
                      </a:r>
                      <a:r>
                        <a:rPr kumimoji="0" lang="en-US" sz="1600" b="1" i="0" u="none" strike="noStrike" cap="none" normalizeH="0" baseline="0" dirty="0" err="1">
                          <a:ln>
                            <a:noFill/>
                          </a:ln>
                          <a:solidFill>
                            <a:schemeClr val="bg1"/>
                          </a:solidFill>
                          <a:effectLst/>
                          <a:latin typeface="+mn-lt"/>
                        </a:rPr>
                        <a:t>DueTo</a:t>
                      </a:r>
                      <a:r>
                        <a:rPr kumimoji="0" lang="en-US" sz="1600" b="1" i="0" u="none" strike="noStrike" cap="none" normalizeH="0" baseline="0" dirty="0">
                          <a:ln>
                            <a:noFill/>
                          </a:ln>
                          <a:solidFill>
                            <a:schemeClr val="bg1"/>
                          </a:solidFill>
                          <a:effectLst/>
                          <a:latin typeface="+mn-lt"/>
                        </a:rPr>
                        <a:t> Bucket</a:t>
                      </a:r>
                    </a:p>
                  </a:txBody>
                  <a:tcPr marL="45720"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1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Vol components, Period 1</a:t>
                      </a:r>
                    </a:p>
                  </a:txBody>
                  <a:tcPr marL="45720"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30</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2.2</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1.15</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75.9</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7"/>
                  </a:ext>
                </a:extLst>
              </a:tr>
              <a:tr h="461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Vol components, Period 2</a:t>
                      </a:r>
                    </a:p>
                  </a:txBody>
                  <a:tcPr marL="45720"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28</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2.5</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1.7</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119</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461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Change:</a:t>
                      </a:r>
                    </a:p>
                  </a:txBody>
                  <a:tcPr marL="45720"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-2</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0.3</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0.55</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43.1</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2"/>
                  </a:ext>
                </a:extLst>
              </a:tr>
              <a:tr h="461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Change DueTo Base</a:t>
                      </a:r>
                    </a:p>
                  </a:txBody>
                  <a:tcPr marL="45720"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30</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2.5</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1.7</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127.5</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-8.5</a:t>
                      </a:r>
                    </a:p>
                  </a:txBody>
                  <a:tcPr marL="45720"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461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Change DueTo Trade</a:t>
                      </a:r>
                    </a:p>
                  </a:txBody>
                  <a:tcPr marL="45720"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28</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2.2</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1.7</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104.72</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14.3</a:t>
                      </a:r>
                    </a:p>
                  </a:txBody>
                  <a:tcPr marL="45720"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4"/>
                  </a:ext>
                </a:extLst>
              </a:tr>
              <a:tr h="461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Change DueTo TV</a:t>
                      </a:r>
                    </a:p>
                  </a:txBody>
                  <a:tcPr marL="45720"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28</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2.5</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1.15</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80.5</a:t>
                      </a: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38.5</a:t>
                      </a:r>
                    </a:p>
                  </a:txBody>
                  <a:tcPr marL="45720"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5"/>
                  </a:ext>
                </a:extLst>
              </a:tr>
              <a:tr h="4618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txBody>
                  <a:tcPr marL="45720"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txBody>
                  <a:tcPr marL="4572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46.5</a:t>
                      </a:r>
                    </a:p>
                  </a:txBody>
                  <a:tcPr marL="45720"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6"/>
                  </a:ext>
                </a:extLst>
              </a:tr>
            </a:tbl>
          </a:graphicData>
        </a:graphic>
      </p:graphicFrame>
      <p:sp>
        <p:nvSpPr>
          <p:cNvPr id="8" name="Text Box 100"/>
          <p:cNvSpPr txBox="1">
            <a:spLocks noChangeArrowheads="1"/>
          </p:cNvSpPr>
          <p:nvPr/>
        </p:nvSpPr>
        <p:spPr bwMode="gray">
          <a:xfrm>
            <a:off x="9355607" y="5562600"/>
            <a:ext cx="2370650" cy="338554"/>
          </a:xfrm>
          <a:prstGeom prst="rect">
            <a:avLst/>
          </a:prstGeom>
          <a:noFill/>
          <a:ln w="9525" algn="ctr">
            <a:solidFill>
              <a:srgbClr val="FF0000"/>
            </a:solidFill>
            <a:miter lim="800000"/>
            <a:headEnd/>
            <a:tailEnd/>
          </a:ln>
        </p:spPr>
        <p:txBody>
          <a:bodyPr wrap="none" lIns="91440">
            <a:spAutoFit/>
          </a:bodyPr>
          <a:lstStyle/>
          <a:p>
            <a:pPr algn="ctr"/>
            <a:r>
              <a:rPr lang="en-US" sz="1600" b="1" dirty="0">
                <a:solidFill>
                  <a:srgbClr val="FF0000"/>
                </a:solidFill>
              </a:rPr>
              <a:t>Synergy: 43.1 - 46.5 = -3.4</a:t>
            </a:r>
          </a:p>
        </p:txBody>
      </p:sp>
      <p:sp>
        <p:nvSpPr>
          <p:cNvPr id="4" name="Rectangle 3"/>
          <p:cNvSpPr/>
          <p:nvPr/>
        </p:nvSpPr>
        <p:spPr>
          <a:xfrm>
            <a:off x="3911800" y="1371600"/>
            <a:ext cx="3828997" cy="369332"/>
          </a:xfrm>
          <a:prstGeom prst="rect">
            <a:avLst/>
          </a:prstGeom>
        </p:spPr>
        <p:txBody>
          <a:bodyPr wrap="none">
            <a:spAutoFit/>
          </a:bodyPr>
          <a:lstStyle/>
          <a:p>
            <a:r>
              <a:rPr lang="en-US" b="1" dirty="0">
                <a:solidFill>
                  <a:schemeClr val="accent1"/>
                </a:solidFill>
              </a:rPr>
              <a:t>Here is an subtractive </a:t>
            </a:r>
            <a:r>
              <a:rPr lang="en-US" b="1" dirty="0" err="1">
                <a:solidFill>
                  <a:schemeClr val="accent1"/>
                </a:solidFill>
              </a:rPr>
              <a:t>DueTo</a:t>
            </a:r>
            <a:r>
              <a:rPr lang="en-US" b="1" dirty="0">
                <a:solidFill>
                  <a:schemeClr val="accent1"/>
                </a:solidFill>
              </a:rPr>
              <a:t> example:</a:t>
            </a:r>
          </a:p>
        </p:txBody>
      </p:sp>
    </p:spTree>
    <p:extLst>
      <p:ext uri="{BB962C8B-B14F-4D97-AF65-F5344CB8AC3E}">
        <p14:creationId xmlns:p14="http://schemas.microsoft.com/office/powerpoint/2010/main" val="360935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spcAft>
                <a:spcPts val="100"/>
              </a:spcAft>
            </a:pPr>
            <a:r>
              <a:rPr lang="en-US" sz="1600" b="1" dirty="0">
                <a:solidFill>
                  <a:schemeClr val="tx1"/>
                </a:solidFill>
              </a:rPr>
              <a:t>Additive </a:t>
            </a:r>
          </a:p>
          <a:p>
            <a:pPr marL="114300" indent="-114300">
              <a:spcBef>
                <a:spcPts val="300"/>
              </a:spcBef>
              <a:spcAft>
                <a:spcPts val="100"/>
              </a:spcAft>
              <a:buFont typeface="Arial" panose="020B0604020202020204" pitchFamily="34" charset="0"/>
              <a:buChar char="•"/>
            </a:pPr>
            <a:r>
              <a:rPr lang="en-US" sz="1600" dirty="0">
                <a:solidFill>
                  <a:schemeClr val="tx1"/>
                </a:solidFill>
              </a:rPr>
              <a:t>Turn all marketing levers off.  Volume estimate is base.</a:t>
            </a:r>
          </a:p>
          <a:p>
            <a:pPr marL="114300" indent="-114300">
              <a:spcBef>
                <a:spcPts val="300"/>
              </a:spcBef>
              <a:spcAft>
                <a:spcPts val="100"/>
              </a:spcAft>
              <a:buFont typeface="Arial" panose="020B0604020202020204" pitchFamily="34" charset="0"/>
              <a:buChar char="•"/>
            </a:pPr>
            <a:r>
              <a:rPr lang="en-US" sz="1600" dirty="0">
                <a:solidFill>
                  <a:schemeClr val="tx1"/>
                </a:solidFill>
              </a:rPr>
              <a:t>Turn marketing levers on, one at a time.  Each time the simulated volume minus base is incremental from that activity.</a:t>
            </a:r>
          </a:p>
          <a:p>
            <a:pPr>
              <a:spcBef>
                <a:spcPts val="300"/>
              </a:spcBef>
              <a:spcAft>
                <a:spcPts val="100"/>
              </a:spcAft>
            </a:pPr>
            <a:r>
              <a:rPr lang="en-US" sz="1600" b="1" dirty="0">
                <a:solidFill>
                  <a:schemeClr val="tx1"/>
                </a:solidFill>
              </a:rPr>
              <a:t>Subtractive</a:t>
            </a:r>
          </a:p>
          <a:p>
            <a:pPr marL="114300" indent="-114300">
              <a:spcBef>
                <a:spcPts val="300"/>
              </a:spcBef>
              <a:spcAft>
                <a:spcPts val="100"/>
              </a:spcAft>
              <a:buFont typeface="Arial" panose="020B0604020202020204" pitchFamily="34" charset="0"/>
              <a:buChar char="•"/>
            </a:pPr>
            <a:r>
              <a:rPr lang="en-US" sz="1600" dirty="0">
                <a:solidFill>
                  <a:schemeClr val="tx1"/>
                </a:solidFill>
              </a:rPr>
              <a:t>Turn all marketing levers off.  Volume estimate is base.</a:t>
            </a:r>
          </a:p>
          <a:p>
            <a:pPr marL="114300" indent="-114300">
              <a:spcBef>
                <a:spcPts val="300"/>
              </a:spcBef>
              <a:spcAft>
                <a:spcPts val="100"/>
              </a:spcAft>
              <a:buFont typeface="Arial" panose="020B0604020202020204" pitchFamily="34" charset="0"/>
              <a:buChar char="•"/>
            </a:pPr>
            <a:r>
              <a:rPr lang="en-US" sz="1600" dirty="0">
                <a:solidFill>
                  <a:schemeClr val="tx1"/>
                </a:solidFill>
              </a:rPr>
              <a:t>Turn marketing levers </a:t>
            </a:r>
            <a:r>
              <a:rPr lang="en-US" sz="1600" u="sng" dirty="0">
                <a:solidFill>
                  <a:schemeClr val="tx1"/>
                </a:solidFill>
              </a:rPr>
              <a:t>off</a:t>
            </a:r>
            <a:r>
              <a:rPr lang="en-US" sz="1600" dirty="0">
                <a:solidFill>
                  <a:schemeClr val="tx1"/>
                </a:solidFill>
              </a:rPr>
              <a:t>, one at a time.  Each time, total volume minus simulated volume is incremental volume from that activity.</a:t>
            </a:r>
          </a:p>
          <a:p>
            <a:pPr>
              <a:spcBef>
                <a:spcPts val="300"/>
              </a:spcBef>
              <a:spcAft>
                <a:spcPts val="100"/>
              </a:spcAft>
            </a:pPr>
            <a:r>
              <a:rPr lang="en-US" sz="1600" b="1" dirty="0">
                <a:solidFill>
                  <a:schemeClr val="tx1"/>
                </a:solidFill>
              </a:rPr>
              <a:t>Additive to base makes sense if you are mostly simulating “blank slate” scenarios</a:t>
            </a:r>
          </a:p>
          <a:p>
            <a:pPr marL="114300" indent="-114300">
              <a:spcBef>
                <a:spcPts val="300"/>
              </a:spcBef>
              <a:spcAft>
                <a:spcPts val="100"/>
              </a:spcAft>
              <a:buFont typeface="Arial" panose="020B0604020202020204" pitchFamily="34" charset="0"/>
              <a:buChar char="•"/>
            </a:pPr>
            <a:r>
              <a:rPr lang="en-US" sz="1600" dirty="0">
                <a:solidFill>
                  <a:schemeClr val="tx1"/>
                </a:solidFill>
              </a:rPr>
              <a:t>If I had complete freedom to spend marketing money on any activity in any market against any product, where should I put my first dollar?  How should I allocate my total budget?</a:t>
            </a:r>
          </a:p>
          <a:p>
            <a:pPr>
              <a:spcBef>
                <a:spcPts val="300"/>
              </a:spcBef>
              <a:spcAft>
                <a:spcPts val="100"/>
              </a:spcAft>
            </a:pPr>
            <a:r>
              <a:rPr lang="en-US" sz="1600" b="1" dirty="0">
                <a:solidFill>
                  <a:schemeClr val="tx1"/>
                </a:solidFill>
              </a:rPr>
              <a:t>Subtractive makes sense if you are simulating mostly “adjustments from last year” scenarios</a:t>
            </a:r>
          </a:p>
          <a:p>
            <a:pPr marL="114300" indent="-114300">
              <a:spcBef>
                <a:spcPts val="300"/>
              </a:spcBef>
              <a:spcAft>
                <a:spcPts val="100"/>
              </a:spcAft>
              <a:buFont typeface="Arial" panose="020B0604020202020204" pitchFamily="34" charset="0"/>
              <a:buChar char="•"/>
            </a:pPr>
            <a:r>
              <a:rPr lang="en-US" sz="1600" dirty="0">
                <a:solidFill>
                  <a:schemeClr val="tx1"/>
                </a:solidFill>
              </a:rPr>
              <a:t>I have $x more to spend or to cut.  Where should I allocate it?</a:t>
            </a:r>
          </a:p>
          <a:p>
            <a:pPr marL="114300" indent="-114300">
              <a:spcBef>
                <a:spcPts val="300"/>
              </a:spcBef>
              <a:spcAft>
                <a:spcPts val="100"/>
              </a:spcAft>
              <a:buFont typeface="Arial" panose="020B0604020202020204" pitchFamily="34" charset="0"/>
              <a:buChar char="•"/>
            </a:pPr>
            <a:r>
              <a:rPr lang="en-US" sz="1600" dirty="0">
                <a:solidFill>
                  <a:schemeClr val="tx1"/>
                </a:solidFill>
              </a:rPr>
              <a:t>I’m thinking of shifting money around between markets, but politically I cannot shift more than +/- 20%, how should I shift the money?</a:t>
            </a:r>
          </a:p>
          <a:p>
            <a:pPr marL="114300" indent="-114300">
              <a:spcBef>
                <a:spcPts val="300"/>
              </a:spcBef>
              <a:spcAft>
                <a:spcPts val="100"/>
              </a:spcAft>
              <a:buFont typeface="Arial" panose="020B0604020202020204" pitchFamily="34" charset="0"/>
              <a:buChar char="•"/>
            </a:pPr>
            <a:r>
              <a:rPr lang="en-US" sz="1600" dirty="0">
                <a:solidFill>
                  <a:schemeClr val="tx1"/>
                </a:solidFill>
              </a:rPr>
              <a:t>I recently took a price increase.  How much more or less volume would I sell if my price had been the same as last year?</a:t>
            </a:r>
          </a:p>
          <a:p>
            <a:pPr>
              <a:spcBef>
                <a:spcPts val="300"/>
              </a:spcBef>
              <a:spcAft>
                <a:spcPts val="100"/>
              </a:spcAft>
            </a:pPr>
            <a:r>
              <a:rPr lang="en-US" sz="1600" b="1" dirty="0">
                <a:solidFill>
                  <a:schemeClr val="tx1"/>
                </a:solidFill>
              </a:rPr>
              <a:t>Consistency is important:  better to pick one approach that fits most scenarios, and systematize or hard code the algorithm, than to swap back and forth and provide different answers to the same question over time.</a:t>
            </a:r>
          </a:p>
        </p:txBody>
      </p:sp>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27</a:t>
            </a:fld>
            <a:endParaRPr lang="en-US" dirty="0"/>
          </a:p>
        </p:txBody>
      </p:sp>
      <p:sp>
        <p:nvSpPr>
          <p:cNvPr id="5" name="Title 4"/>
          <p:cNvSpPr>
            <a:spLocks noGrp="1"/>
          </p:cNvSpPr>
          <p:nvPr>
            <p:ph type="title"/>
          </p:nvPr>
        </p:nvSpPr>
        <p:spPr/>
        <p:txBody>
          <a:bodyPr>
            <a:noAutofit/>
          </a:bodyPr>
          <a:lstStyle/>
          <a:p>
            <a:r>
              <a:rPr lang="en-US" sz="3200" dirty="0"/>
              <a:t>“Subtractive” approach to </a:t>
            </a:r>
            <a:r>
              <a:rPr lang="en-US" sz="3200" dirty="0" err="1"/>
              <a:t>decomps</a:t>
            </a:r>
            <a:r>
              <a:rPr lang="en-US" sz="3200" dirty="0"/>
              <a:t> and </a:t>
            </a:r>
            <a:r>
              <a:rPr lang="en-US" sz="3200" dirty="0" err="1"/>
              <a:t>Duetos</a:t>
            </a:r>
            <a:r>
              <a:rPr lang="en-US" sz="3200" dirty="0"/>
              <a:t> </a:t>
            </a:r>
            <a:br>
              <a:rPr lang="en-US" sz="3200" dirty="0"/>
            </a:br>
            <a:r>
              <a:rPr lang="en-US" sz="3200" dirty="0"/>
              <a:t>makes most sense at TCCC</a:t>
            </a:r>
          </a:p>
        </p:txBody>
      </p:sp>
    </p:spTree>
    <p:extLst>
      <p:ext uri="{BB962C8B-B14F-4D97-AF65-F5344CB8AC3E}">
        <p14:creationId xmlns:p14="http://schemas.microsoft.com/office/powerpoint/2010/main" val="3510259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en-US" b="1" dirty="0">
                <a:solidFill>
                  <a:schemeClr val="tx1"/>
                </a:solidFill>
              </a:rPr>
              <a:t>Yes, of course we should allocate it!</a:t>
            </a:r>
          </a:p>
          <a:p>
            <a:pPr marL="114300" indent="-114300">
              <a:spcBef>
                <a:spcPts val="600"/>
              </a:spcBef>
              <a:spcAft>
                <a:spcPts val="600"/>
              </a:spcAft>
              <a:buFont typeface="Arial" panose="020B0604020202020204" pitchFamily="34" charset="0"/>
              <a:buChar char="•"/>
            </a:pPr>
            <a:r>
              <a:rPr lang="en-US" dirty="0">
                <a:solidFill>
                  <a:schemeClr val="tx1"/>
                </a:solidFill>
              </a:rPr>
              <a:t>Not allocating it begs the question. . . but if my marketing activity is contributing to that synergy, when I calculate an ROI, shouldn’t I give my marketing some credit for some portion of the synergy?</a:t>
            </a:r>
          </a:p>
          <a:p>
            <a:pPr marL="114300" indent="-114300">
              <a:spcBef>
                <a:spcPts val="600"/>
              </a:spcBef>
              <a:spcAft>
                <a:spcPts val="600"/>
              </a:spcAft>
              <a:buFont typeface="Arial" panose="020B0604020202020204" pitchFamily="34" charset="0"/>
              <a:buChar char="•"/>
            </a:pPr>
            <a:r>
              <a:rPr lang="en-US" dirty="0">
                <a:solidFill>
                  <a:schemeClr val="tx1"/>
                </a:solidFill>
              </a:rPr>
              <a:t>And. . .while most brand managers understand synergy on an intellectual level, having a synergy slice of the pie doesn’t help them with marketing decision making</a:t>
            </a:r>
          </a:p>
          <a:p>
            <a:pPr marL="114300" indent="-114300">
              <a:spcBef>
                <a:spcPts val="600"/>
              </a:spcBef>
              <a:spcAft>
                <a:spcPts val="600"/>
              </a:spcAft>
              <a:buFont typeface="Arial" panose="020B0604020202020204" pitchFamily="34" charset="0"/>
              <a:buChar char="•"/>
            </a:pPr>
            <a:r>
              <a:rPr lang="en-US" dirty="0">
                <a:solidFill>
                  <a:schemeClr val="tx1"/>
                </a:solidFill>
              </a:rPr>
              <a:t>And. . .it can be an uphill battle to try to explain synergy</a:t>
            </a:r>
          </a:p>
          <a:p>
            <a:pPr marL="114300" indent="-114300">
              <a:spcBef>
                <a:spcPts val="600"/>
              </a:spcBef>
              <a:spcAft>
                <a:spcPts val="600"/>
              </a:spcAft>
              <a:buFont typeface="Arial" panose="020B0604020202020204" pitchFamily="34" charset="0"/>
              <a:buChar char="•"/>
            </a:pPr>
            <a:r>
              <a:rPr lang="en-US" dirty="0">
                <a:solidFill>
                  <a:schemeClr val="tx1"/>
                </a:solidFill>
              </a:rPr>
              <a:t>And. . .some would argue that is as much an algebraic artifact of the model form as it is of “magic” of multiple marketing efforts simultaneously</a:t>
            </a:r>
          </a:p>
          <a:p>
            <a:pPr marL="114300" indent="-114300">
              <a:spcBef>
                <a:spcPts val="600"/>
              </a:spcBef>
              <a:spcAft>
                <a:spcPts val="600"/>
              </a:spcAft>
              <a:buFont typeface="Arial" panose="020B0604020202020204" pitchFamily="34" charset="0"/>
              <a:buChar char="•"/>
            </a:pPr>
            <a:endParaRPr lang="en-US" dirty="0">
              <a:solidFill>
                <a:schemeClr val="tx1"/>
              </a:solidFill>
            </a:endParaRPr>
          </a:p>
        </p:txBody>
      </p:sp>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28</a:t>
            </a:fld>
            <a:endParaRPr lang="en-US" dirty="0"/>
          </a:p>
        </p:txBody>
      </p:sp>
      <p:sp>
        <p:nvSpPr>
          <p:cNvPr id="5" name="Title 4"/>
          <p:cNvSpPr>
            <a:spLocks noGrp="1"/>
          </p:cNvSpPr>
          <p:nvPr>
            <p:ph type="title"/>
          </p:nvPr>
        </p:nvSpPr>
        <p:spPr/>
        <p:txBody>
          <a:bodyPr>
            <a:noAutofit/>
          </a:bodyPr>
          <a:lstStyle/>
          <a:p>
            <a:r>
              <a:rPr lang="en-US" sz="3200" dirty="0"/>
              <a:t>Should we allocate synergy or leave it as </a:t>
            </a:r>
            <a:br>
              <a:rPr lang="en-US" sz="3200" dirty="0"/>
            </a:br>
            <a:r>
              <a:rPr lang="en-US" sz="3200" dirty="0"/>
              <a:t>its own slice of the pie?</a:t>
            </a:r>
          </a:p>
        </p:txBody>
      </p:sp>
    </p:spTree>
    <p:extLst>
      <p:ext uri="{BB962C8B-B14F-4D97-AF65-F5344CB8AC3E}">
        <p14:creationId xmlns:p14="http://schemas.microsoft.com/office/powerpoint/2010/main" val="1874295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en-US" b="1" dirty="0">
                <a:solidFill>
                  <a:schemeClr val="tx1"/>
                </a:solidFill>
              </a:rPr>
              <a:t>In a volume decomposition</a:t>
            </a:r>
          </a:p>
          <a:p>
            <a:pPr marL="114300" indent="-114300">
              <a:spcBef>
                <a:spcPts val="600"/>
              </a:spcBef>
              <a:spcAft>
                <a:spcPts val="600"/>
              </a:spcAft>
              <a:buFont typeface="Arial" panose="020B0604020202020204" pitchFamily="34" charset="0"/>
              <a:buChar char="•"/>
            </a:pPr>
            <a:r>
              <a:rPr lang="en-US" dirty="0">
                <a:solidFill>
                  <a:schemeClr val="tx1"/>
                </a:solidFill>
              </a:rPr>
              <a:t>Allocate synergy only to incremental volume if you believe the synergy is driven mostly by the magic of integrated and aligned marketing activities</a:t>
            </a:r>
          </a:p>
          <a:p>
            <a:pPr marL="285750" indent="-171450">
              <a:spcBef>
                <a:spcPts val="600"/>
              </a:spcBef>
              <a:spcAft>
                <a:spcPts val="600"/>
              </a:spcAft>
              <a:buFont typeface="Calibri" panose="020F0502020204030204" pitchFamily="34" charset="0"/>
              <a:buChar char="–"/>
            </a:pPr>
            <a:r>
              <a:rPr lang="en-US" dirty="0">
                <a:solidFill>
                  <a:schemeClr val="tx1"/>
                </a:solidFill>
              </a:rPr>
              <a:t>This is the case at The Coca-Cola Company</a:t>
            </a:r>
          </a:p>
          <a:p>
            <a:pPr marL="285750" indent="-171450">
              <a:spcBef>
                <a:spcPts val="600"/>
              </a:spcBef>
              <a:spcAft>
                <a:spcPts val="600"/>
              </a:spcAft>
              <a:buFont typeface="Calibri" panose="020F0502020204030204" pitchFamily="34" charset="0"/>
              <a:buChar char="–"/>
            </a:pPr>
            <a:r>
              <a:rPr lang="en-US" dirty="0">
                <a:solidFill>
                  <a:schemeClr val="tx1"/>
                </a:solidFill>
              </a:rPr>
              <a:t>Belief: for TCCC, we strive for integrated media messaging and for driving “marketing magic” synergistic effects</a:t>
            </a:r>
          </a:p>
          <a:p>
            <a:pPr marL="114300" indent="-114300">
              <a:spcBef>
                <a:spcPts val="600"/>
              </a:spcBef>
              <a:spcAft>
                <a:spcPts val="600"/>
              </a:spcAft>
              <a:buFont typeface="Arial" panose="020B0604020202020204" pitchFamily="34" charset="0"/>
              <a:buChar char="•"/>
            </a:pPr>
            <a:r>
              <a:rPr lang="en-US" dirty="0">
                <a:solidFill>
                  <a:schemeClr val="tx1"/>
                </a:solidFill>
              </a:rPr>
              <a:t>Allocate synergy to both base and incremental if you believe all components of the model contribute to the synergy effect and it is mostly a model artifact.</a:t>
            </a:r>
          </a:p>
          <a:p>
            <a:pPr marL="285750" indent="-171450">
              <a:spcBef>
                <a:spcPts val="600"/>
              </a:spcBef>
              <a:spcAft>
                <a:spcPts val="600"/>
              </a:spcAft>
              <a:buFont typeface="Calibri" panose="020F0502020204030204" pitchFamily="34" charset="0"/>
              <a:buChar char="–"/>
            </a:pPr>
            <a:r>
              <a:rPr lang="en-US" dirty="0">
                <a:solidFill>
                  <a:schemeClr val="tx1"/>
                </a:solidFill>
              </a:rPr>
              <a:t>Base volume can be much higher in summer (index of 1.2), and on holidays (index of 1.5 or 2).  More people are in the market, buying the category during these times.</a:t>
            </a:r>
          </a:p>
          <a:p>
            <a:pPr>
              <a:spcBef>
                <a:spcPts val="600"/>
              </a:spcBef>
              <a:spcAft>
                <a:spcPts val="600"/>
              </a:spcAft>
            </a:pPr>
            <a:r>
              <a:rPr lang="en-US" b="1" dirty="0">
                <a:solidFill>
                  <a:schemeClr val="tx1"/>
                </a:solidFill>
              </a:rPr>
              <a:t>In a </a:t>
            </a:r>
            <a:r>
              <a:rPr lang="en-US" b="1" dirty="0" err="1">
                <a:solidFill>
                  <a:schemeClr val="tx1"/>
                </a:solidFill>
              </a:rPr>
              <a:t>DueTo</a:t>
            </a:r>
            <a:endParaRPr lang="en-US" b="1" dirty="0">
              <a:solidFill>
                <a:schemeClr val="tx1"/>
              </a:solidFill>
            </a:endParaRPr>
          </a:p>
          <a:p>
            <a:pPr marL="114300" indent="-114300">
              <a:spcBef>
                <a:spcPts val="600"/>
              </a:spcBef>
              <a:spcAft>
                <a:spcPts val="600"/>
              </a:spcAft>
              <a:buFont typeface="Arial" panose="020B0604020202020204" pitchFamily="34" charset="0"/>
              <a:buChar char="•"/>
            </a:pPr>
            <a:r>
              <a:rPr lang="en-US" dirty="0">
                <a:solidFill>
                  <a:schemeClr val="tx1"/>
                </a:solidFill>
              </a:rPr>
              <a:t>For TCCC, following similar logic, it makes the most sense to allocate synergy to only incremental drivers.</a:t>
            </a:r>
          </a:p>
        </p:txBody>
      </p:sp>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29</a:t>
            </a:fld>
            <a:endParaRPr lang="en-US" dirty="0"/>
          </a:p>
        </p:txBody>
      </p:sp>
      <p:sp>
        <p:nvSpPr>
          <p:cNvPr id="5" name="Title 4"/>
          <p:cNvSpPr>
            <a:spLocks noGrp="1"/>
          </p:cNvSpPr>
          <p:nvPr>
            <p:ph type="title"/>
          </p:nvPr>
        </p:nvSpPr>
        <p:spPr/>
        <p:txBody>
          <a:bodyPr>
            <a:noAutofit/>
          </a:bodyPr>
          <a:lstStyle/>
          <a:p>
            <a:r>
              <a:rPr lang="en-US" sz="3200" dirty="0"/>
              <a:t>Should we allocate synergy to only incremental, </a:t>
            </a:r>
            <a:br>
              <a:rPr lang="en-US" sz="3200" dirty="0"/>
            </a:br>
            <a:r>
              <a:rPr lang="en-US" sz="3200" dirty="0"/>
              <a:t>or incremental and base?</a:t>
            </a:r>
          </a:p>
        </p:txBody>
      </p:sp>
    </p:spTree>
    <p:extLst>
      <p:ext uri="{BB962C8B-B14F-4D97-AF65-F5344CB8AC3E}">
        <p14:creationId xmlns:p14="http://schemas.microsoft.com/office/powerpoint/2010/main" val="92002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3</a:t>
            </a:fld>
            <a:endParaRPr lang="en-US" dirty="0"/>
          </a:p>
        </p:txBody>
      </p:sp>
      <p:sp>
        <p:nvSpPr>
          <p:cNvPr id="5" name="Title 4"/>
          <p:cNvSpPr>
            <a:spLocks noGrp="1"/>
          </p:cNvSpPr>
          <p:nvPr>
            <p:ph type="title"/>
          </p:nvPr>
        </p:nvSpPr>
        <p:spPr/>
        <p:txBody>
          <a:bodyPr/>
          <a:lstStyle/>
          <a:p>
            <a:r>
              <a:rPr lang="en-US" dirty="0"/>
              <a:t>Model form</a:t>
            </a:r>
          </a:p>
        </p:txBody>
      </p:sp>
      <p:sp>
        <p:nvSpPr>
          <p:cNvPr id="4" name="Pentagon 3"/>
          <p:cNvSpPr/>
          <p:nvPr/>
        </p:nvSpPr>
        <p:spPr>
          <a:xfrm>
            <a:off x="242888" y="1404937"/>
            <a:ext cx="3124993" cy="762000"/>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Log (Volume) </a:t>
            </a:r>
          </a:p>
        </p:txBody>
      </p:sp>
      <p:sp>
        <p:nvSpPr>
          <p:cNvPr id="12" name="Chevron 11"/>
          <p:cNvSpPr/>
          <p:nvPr/>
        </p:nvSpPr>
        <p:spPr>
          <a:xfrm>
            <a:off x="3696490" y="1404937"/>
            <a:ext cx="7924007" cy="762000"/>
          </a:xfrm>
          <a:prstGeom prst="chevron">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dirty="0">
                <a:solidFill>
                  <a:schemeClr val="tx1"/>
                </a:solidFill>
              </a:rPr>
              <a:t>ParVal1*driver1 + ParVal2*driver2 + </a:t>
            </a:r>
            <a:r>
              <a:rPr lang="en-US" dirty="0" err="1">
                <a:solidFill>
                  <a:schemeClr val="tx1"/>
                </a:solidFill>
              </a:rPr>
              <a:t>etc</a:t>
            </a:r>
            <a:endParaRPr lang="en-US" dirty="0">
              <a:solidFill>
                <a:schemeClr val="tx1"/>
              </a:solidFill>
            </a:endParaRPr>
          </a:p>
        </p:txBody>
      </p:sp>
      <p:sp>
        <p:nvSpPr>
          <p:cNvPr id="8" name="Oval 7"/>
          <p:cNvSpPr/>
          <p:nvPr/>
        </p:nvSpPr>
        <p:spPr>
          <a:xfrm>
            <a:off x="3410740" y="1328737"/>
            <a:ext cx="914400" cy="91440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qual 6"/>
          <p:cNvSpPr/>
          <p:nvPr/>
        </p:nvSpPr>
        <p:spPr>
          <a:xfrm>
            <a:off x="3529802" y="1447799"/>
            <a:ext cx="676276" cy="676276"/>
          </a:xfrm>
          <a:prstGeom prst="mathEqual">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Pentagon 16"/>
          <p:cNvSpPr/>
          <p:nvPr/>
        </p:nvSpPr>
        <p:spPr>
          <a:xfrm>
            <a:off x="242888" y="2463403"/>
            <a:ext cx="3124993" cy="762000"/>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 </a:t>
            </a:r>
            <a:r>
              <a:rPr lang="en-US" b="1" dirty="0" err="1">
                <a:solidFill>
                  <a:schemeClr val="bg1"/>
                </a:solidFill>
              </a:rPr>
              <a:t>Chg</a:t>
            </a:r>
            <a:r>
              <a:rPr lang="en-US" b="1" dirty="0">
                <a:solidFill>
                  <a:schemeClr val="bg1"/>
                </a:solidFill>
              </a:rPr>
              <a:t> Vol </a:t>
            </a:r>
          </a:p>
        </p:txBody>
      </p:sp>
      <p:sp>
        <p:nvSpPr>
          <p:cNvPr id="18" name="Chevron 17"/>
          <p:cNvSpPr/>
          <p:nvPr/>
        </p:nvSpPr>
        <p:spPr>
          <a:xfrm>
            <a:off x="3696490" y="2463403"/>
            <a:ext cx="7924007" cy="762000"/>
          </a:xfrm>
          <a:prstGeom prst="chevron">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dirty="0" err="1">
                <a:solidFill>
                  <a:schemeClr val="tx1"/>
                </a:solidFill>
              </a:rPr>
              <a:t>Exp</a:t>
            </a:r>
            <a:r>
              <a:rPr lang="en-US" dirty="0">
                <a:solidFill>
                  <a:schemeClr val="tx1"/>
                </a:solidFill>
              </a:rPr>
              <a:t>(ParVal1*driver1 + ParVal2*driver2 + </a:t>
            </a:r>
            <a:r>
              <a:rPr lang="en-US" dirty="0" err="1">
                <a:solidFill>
                  <a:schemeClr val="tx1"/>
                </a:solidFill>
              </a:rPr>
              <a:t>etc</a:t>
            </a:r>
            <a:r>
              <a:rPr lang="en-US" dirty="0">
                <a:solidFill>
                  <a:schemeClr val="tx1"/>
                </a:solidFill>
              </a:rPr>
              <a:t>) </a:t>
            </a:r>
          </a:p>
        </p:txBody>
      </p:sp>
      <p:sp>
        <p:nvSpPr>
          <p:cNvPr id="19" name="Oval 18"/>
          <p:cNvSpPr/>
          <p:nvPr/>
        </p:nvSpPr>
        <p:spPr>
          <a:xfrm>
            <a:off x="3410740" y="2387203"/>
            <a:ext cx="914400" cy="91440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qual 19"/>
          <p:cNvSpPr/>
          <p:nvPr/>
        </p:nvSpPr>
        <p:spPr>
          <a:xfrm>
            <a:off x="3529802" y="2506265"/>
            <a:ext cx="676276" cy="676276"/>
          </a:xfrm>
          <a:prstGeom prst="mathEqual">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Pentagon 21"/>
          <p:cNvSpPr/>
          <p:nvPr/>
        </p:nvSpPr>
        <p:spPr>
          <a:xfrm>
            <a:off x="242888" y="3521869"/>
            <a:ext cx="3124993" cy="762000"/>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 </a:t>
            </a:r>
            <a:r>
              <a:rPr lang="en-US" b="1" dirty="0" err="1">
                <a:solidFill>
                  <a:schemeClr val="bg1"/>
                </a:solidFill>
              </a:rPr>
              <a:t>Chg</a:t>
            </a:r>
            <a:r>
              <a:rPr lang="en-US" b="1" dirty="0">
                <a:solidFill>
                  <a:schemeClr val="bg1"/>
                </a:solidFill>
              </a:rPr>
              <a:t> Vol </a:t>
            </a:r>
          </a:p>
        </p:txBody>
      </p:sp>
      <p:sp>
        <p:nvSpPr>
          <p:cNvPr id="23" name="Chevron 22"/>
          <p:cNvSpPr/>
          <p:nvPr/>
        </p:nvSpPr>
        <p:spPr>
          <a:xfrm>
            <a:off x="3696490" y="3521869"/>
            <a:ext cx="7924007" cy="762000"/>
          </a:xfrm>
          <a:prstGeom prst="chevron">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dirty="0">
                <a:solidFill>
                  <a:schemeClr val="tx1"/>
                </a:solidFill>
              </a:rPr>
              <a:t>Volume2/Volume1 - 1 </a:t>
            </a:r>
          </a:p>
        </p:txBody>
      </p:sp>
      <p:sp>
        <p:nvSpPr>
          <p:cNvPr id="24" name="Oval 23"/>
          <p:cNvSpPr/>
          <p:nvPr/>
        </p:nvSpPr>
        <p:spPr>
          <a:xfrm>
            <a:off x="3410740" y="3445669"/>
            <a:ext cx="914400" cy="91440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qual 24"/>
          <p:cNvSpPr/>
          <p:nvPr/>
        </p:nvSpPr>
        <p:spPr>
          <a:xfrm>
            <a:off x="3529802" y="3564731"/>
            <a:ext cx="676276" cy="676276"/>
          </a:xfrm>
          <a:prstGeom prst="mathEqual">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Pentagon 26"/>
          <p:cNvSpPr/>
          <p:nvPr/>
        </p:nvSpPr>
        <p:spPr>
          <a:xfrm>
            <a:off x="242888" y="4580335"/>
            <a:ext cx="3124993" cy="762000"/>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 </a:t>
            </a:r>
            <a:r>
              <a:rPr lang="en-US" b="1" dirty="0" err="1">
                <a:solidFill>
                  <a:schemeClr val="bg1"/>
                </a:solidFill>
              </a:rPr>
              <a:t>Chg</a:t>
            </a:r>
            <a:r>
              <a:rPr lang="en-US" b="1" dirty="0">
                <a:solidFill>
                  <a:schemeClr val="bg1"/>
                </a:solidFill>
              </a:rPr>
              <a:t> Vol </a:t>
            </a:r>
          </a:p>
        </p:txBody>
      </p:sp>
      <p:sp>
        <p:nvSpPr>
          <p:cNvPr id="28" name="Chevron 27"/>
          <p:cNvSpPr/>
          <p:nvPr/>
        </p:nvSpPr>
        <p:spPr>
          <a:xfrm>
            <a:off x="3696490" y="4580335"/>
            <a:ext cx="7924007" cy="762000"/>
          </a:xfrm>
          <a:prstGeom prst="chevron">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pt-BR" dirty="0">
                <a:solidFill>
                  <a:schemeClr val="tx1"/>
                </a:solidFill>
              </a:rPr>
              <a:t>Exp(A)/Exp(B) -1 = Exp(A-B)- 1</a:t>
            </a:r>
          </a:p>
        </p:txBody>
      </p:sp>
      <p:sp>
        <p:nvSpPr>
          <p:cNvPr id="29" name="Oval 28"/>
          <p:cNvSpPr/>
          <p:nvPr/>
        </p:nvSpPr>
        <p:spPr>
          <a:xfrm>
            <a:off x="3410740" y="4504135"/>
            <a:ext cx="914400" cy="91440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qual 29"/>
          <p:cNvSpPr/>
          <p:nvPr/>
        </p:nvSpPr>
        <p:spPr>
          <a:xfrm>
            <a:off x="3529802" y="4623197"/>
            <a:ext cx="676276" cy="676276"/>
          </a:xfrm>
          <a:prstGeom prst="mathEqual">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Pentagon 31"/>
          <p:cNvSpPr/>
          <p:nvPr/>
        </p:nvSpPr>
        <p:spPr>
          <a:xfrm>
            <a:off x="242888" y="5638800"/>
            <a:ext cx="3124993" cy="762000"/>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 </a:t>
            </a:r>
            <a:r>
              <a:rPr lang="en-US" b="1" dirty="0" err="1">
                <a:solidFill>
                  <a:schemeClr val="bg1"/>
                </a:solidFill>
              </a:rPr>
              <a:t>Chg</a:t>
            </a:r>
            <a:r>
              <a:rPr lang="en-US" b="1" dirty="0">
                <a:solidFill>
                  <a:schemeClr val="bg1"/>
                </a:solidFill>
              </a:rPr>
              <a:t> Vol Due To </a:t>
            </a:r>
            <a:r>
              <a:rPr lang="en-US" b="1" dirty="0" err="1">
                <a:solidFill>
                  <a:schemeClr val="bg1"/>
                </a:solidFill>
              </a:rPr>
              <a:t>Temperatuer</a:t>
            </a:r>
            <a:r>
              <a:rPr lang="en-US" b="1" dirty="0">
                <a:solidFill>
                  <a:schemeClr val="bg1"/>
                </a:solidFill>
              </a:rPr>
              <a:t> Change </a:t>
            </a:r>
          </a:p>
        </p:txBody>
      </p:sp>
      <p:sp>
        <p:nvSpPr>
          <p:cNvPr id="36" name="Chevron 35"/>
          <p:cNvSpPr/>
          <p:nvPr/>
        </p:nvSpPr>
        <p:spPr>
          <a:xfrm>
            <a:off x="3696490" y="5638800"/>
            <a:ext cx="7924007" cy="762000"/>
          </a:xfrm>
          <a:prstGeom prst="chevron">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en-US" dirty="0" err="1">
                <a:solidFill>
                  <a:schemeClr val="tx1"/>
                </a:solidFill>
              </a:rPr>
              <a:t>Exp</a:t>
            </a:r>
            <a:r>
              <a:rPr lang="en-US" dirty="0">
                <a:solidFill>
                  <a:schemeClr val="tx1"/>
                </a:solidFill>
              </a:rPr>
              <a:t>(ParValTem0*(temperature </a:t>
            </a:r>
            <a:r>
              <a:rPr lang="en-US" dirty="0" err="1">
                <a:solidFill>
                  <a:schemeClr val="tx1"/>
                </a:solidFill>
              </a:rPr>
              <a:t>chg</a:t>
            </a:r>
            <a:r>
              <a:rPr lang="en-US" dirty="0">
                <a:solidFill>
                  <a:schemeClr val="tx1"/>
                </a:solidFill>
              </a:rPr>
              <a:t>) + ParValTem1*(temperature change)*norm normalized) -1</a:t>
            </a:r>
          </a:p>
        </p:txBody>
      </p:sp>
      <p:sp>
        <p:nvSpPr>
          <p:cNvPr id="37" name="Oval 36"/>
          <p:cNvSpPr/>
          <p:nvPr/>
        </p:nvSpPr>
        <p:spPr>
          <a:xfrm>
            <a:off x="3410740" y="5562600"/>
            <a:ext cx="914400" cy="91440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qual 37"/>
          <p:cNvSpPr/>
          <p:nvPr/>
        </p:nvSpPr>
        <p:spPr>
          <a:xfrm>
            <a:off x="3529802" y="5681662"/>
            <a:ext cx="676276" cy="676276"/>
          </a:xfrm>
          <a:prstGeom prst="mathEqual">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447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11362" y="1552575"/>
            <a:ext cx="11169252" cy="4743450"/>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a:spcBef>
                <a:spcPts val="300"/>
              </a:spcBef>
              <a:spcAft>
                <a:spcPts val="200"/>
              </a:spcAft>
              <a:buFont typeface="+mj-lt"/>
              <a:buAutoNum type="arabicPeriod"/>
            </a:pPr>
            <a:r>
              <a:rPr lang="en-US" sz="1400" b="1" dirty="0">
                <a:solidFill>
                  <a:schemeClr val="accent1"/>
                </a:solidFill>
              </a:rPr>
              <a:t>Multiplicative: multiplying each </a:t>
            </a:r>
            <a:r>
              <a:rPr lang="en-US" sz="1400" b="1" dirty="0" err="1">
                <a:solidFill>
                  <a:schemeClr val="accent1"/>
                </a:solidFill>
              </a:rPr>
              <a:t>Decomp</a:t>
            </a:r>
            <a:r>
              <a:rPr lang="en-US" sz="1400" b="1" dirty="0">
                <a:solidFill>
                  <a:schemeClr val="accent1"/>
                </a:solidFill>
              </a:rPr>
              <a:t> raw bucket by the ratio of total volume change to the sum of the </a:t>
            </a:r>
            <a:r>
              <a:rPr lang="en-US" sz="1400" b="1" dirty="0" err="1">
                <a:solidFill>
                  <a:schemeClr val="accent1"/>
                </a:solidFill>
              </a:rPr>
              <a:t>Decomp</a:t>
            </a:r>
            <a:r>
              <a:rPr lang="en-US" sz="1400" b="1" dirty="0">
                <a:solidFill>
                  <a:schemeClr val="accent1"/>
                </a:solidFill>
              </a:rPr>
              <a:t> buckets</a:t>
            </a:r>
          </a:p>
          <a:p>
            <a:pPr marL="347663" lvl="1" indent="-173038">
              <a:spcBef>
                <a:spcPts val="300"/>
              </a:spcBef>
              <a:spcAft>
                <a:spcPts val="200"/>
              </a:spcAft>
              <a:buFont typeface="Arial" panose="020B0604020202020204" pitchFamily="34" charset="0"/>
              <a:buChar char="•"/>
            </a:pPr>
            <a:r>
              <a:rPr lang="en-US" sz="1400" dirty="0">
                <a:solidFill>
                  <a:schemeClr val="tx1"/>
                </a:solidFill>
              </a:rPr>
              <a:t>Why: simple, straightforward, first idea we typically have is to do it this way</a:t>
            </a:r>
          </a:p>
          <a:p>
            <a:pPr marL="347663" lvl="1" indent="-173038">
              <a:spcBef>
                <a:spcPts val="300"/>
              </a:spcBef>
              <a:spcAft>
                <a:spcPts val="200"/>
              </a:spcAft>
              <a:buFont typeface="Arial" panose="020B0604020202020204" pitchFamily="34" charset="0"/>
              <a:buChar char="•"/>
            </a:pPr>
            <a:r>
              <a:rPr lang="en-US" sz="1400" dirty="0">
                <a:solidFill>
                  <a:schemeClr val="tx1"/>
                </a:solidFill>
              </a:rPr>
              <a:t>Issue:  Can flip signs in a </a:t>
            </a:r>
            <a:r>
              <a:rPr lang="en-US" sz="1400" dirty="0" err="1">
                <a:solidFill>
                  <a:schemeClr val="tx1"/>
                </a:solidFill>
              </a:rPr>
              <a:t>DueTo</a:t>
            </a:r>
            <a:r>
              <a:rPr lang="en-US" sz="1400" dirty="0">
                <a:solidFill>
                  <a:schemeClr val="tx1"/>
                </a:solidFill>
              </a:rPr>
              <a:t> </a:t>
            </a:r>
            <a:r>
              <a:rPr lang="en-US" sz="1400" u="sng" dirty="0">
                <a:solidFill>
                  <a:schemeClr val="tx1"/>
                </a:solidFill>
              </a:rPr>
              <a:t>and</a:t>
            </a:r>
            <a:r>
              <a:rPr lang="en-US" sz="1400" dirty="0">
                <a:solidFill>
                  <a:schemeClr val="tx1"/>
                </a:solidFill>
              </a:rPr>
              <a:t> dramatically amplify size of bucket</a:t>
            </a:r>
          </a:p>
          <a:p>
            <a:pPr marL="174625" indent="-174625">
              <a:spcBef>
                <a:spcPts val="300"/>
              </a:spcBef>
              <a:spcAft>
                <a:spcPts val="200"/>
              </a:spcAft>
              <a:buFont typeface="+mj-lt"/>
              <a:buAutoNum type="arabicPeriod"/>
            </a:pPr>
            <a:r>
              <a:rPr lang="en-US" sz="1400" b="1" dirty="0">
                <a:solidFill>
                  <a:schemeClr val="accent1"/>
                </a:solidFill>
              </a:rPr>
              <a:t>Multiplicative with Like sign: only allocate synergy to raw buckets with same sign as synergy</a:t>
            </a:r>
          </a:p>
          <a:p>
            <a:pPr marL="347663" lvl="1" indent="-173038">
              <a:spcBef>
                <a:spcPts val="300"/>
              </a:spcBef>
              <a:spcAft>
                <a:spcPts val="200"/>
              </a:spcAft>
              <a:buFont typeface="Arial" panose="020B0604020202020204" pitchFamily="34" charset="0"/>
              <a:buChar char="•"/>
            </a:pPr>
            <a:r>
              <a:rPr lang="en-US" sz="1400" dirty="0">
                <a:solidFill>
                  <a:schemeClr val="tx1"/>
                </a:solidFill>
              </a:rPr>
              <a:t>Why: some would argue positive synergy is only being driven by positive marketing drivers</a:t>
            </a:r>
          </a:p>
          <a:p>
            <a:pPr marL="347663" lvl="1" indent="-173038">
              <a:spcBef>
                <a:spcPts val="300"/>
              </a:spcBef>
              <a:spcAft>
                <a:spcPts val="200"/>
              </a:spcAft>
              <a:buFont typeface="Arial" panose="020B0604020202020204" pitchFamily="34" charset="0"/>
              <a:buChar char="•"/>
            </a:pPr>
            <a:r>
              <a:rPr lang="en-US" sz="1400" dirty="0">
                <a:solidFill>
                  <a:schemeClr val="tx1"/>
                </a:solidFill>
              </a:rPr>
              <a:t>Issue: get a different answer if run the analysis at different levels of aggregation</a:t>
            </a:r>
          </a:p>
          <a:p>
            <a:pPr marL="174625" indent="-174625">
              <a:spcBef>
                <a:spcPts val="300"/>
              </a:spcBef>
              <a:spcAft>
                <a:spcPts val="200"/>
              </a:spcAft>
              <a:buFont typeface="+mj-lt"/>
              <a:buAutoNum type="arabicPeriod"/>
            </a:pPr>
            <a:r>
              <a:rPr lang="en-US" sz="1400" b="1" dirty="0">
                <a:solidFill>
                  <a:schemeClr val="accent1"/>
                </a:solidFill>
              </a:rPr>
              <a:t>Covariate Ratio</a:t>
            </a:r>
          </a:p>
          <a:p>
            <a:pPr marL="347663" lvl="1" indent="-173038">
              <a:spcBef>
                <a:spcPts val="300"/>
              </a:spcBef>
              <a:spcAft>
                <a:spcPts val="200"/>
              </a:spcAft>
              <a:buFont typeface="Arial" panose="020B0604020202020204" pitchFamily="34" charset="0"/>
              <a:buChar char="•"/>
            </a:pPr>
            <a:r>
              <a:rPr lang="en-US" sz="1400" dirty="0">
                <a:solidFill>
                  <a:schemeClr val="tx1"/>
                </a:solidFill>
              </a:rPr>
              <a:t>Why: avoid sign flipping of multiplicative methods and allocate some synergy to all buckets</a:t>
            </a:r>
          </a:p>
          <a:p>
            <a:pPr marL="347663" lvl="1" indent="-173038">
              <a:spcBef>
                <a:spcPts val="300"/>
              </a:spcBef>
              <a:spcAft>
                <a:spcPts val="200"/>
              </a:spcAft>
              <a:buFont typeface="Arial" panose="020B0604020202020204" pitchFamily="34" charset="0"/>
              <a:buChar char="•"/>
            </a:pPr>
            <a:r>
              <a:rPr lang="en-US" sz="1400" dirty="0">
                <a:solidFill>
                  <a:schemeClr val="tx1"/>
                </a:solidFill>
              </a:rPr>
              <a:t>Approach: allocate synergy by indexing raw </a:t>
            </a:r>
            <a:r>
              <a:rPr lang="en-US" sz="1400" dirty="0" err="1">
                <a:solidFill>
                  <a:schemeClr val="tx1"/>
                </a:solidFill>
              </a:rPr>
              <a:t>Decomp</a:t>
            </a:r>
            <a:r>
              <a:rPr lang="en-US" sz="1400" dirty="0">
                <a:solidFill>
                  <a:schemeClr val="tx1"/>
                </a:solidFill>
              </a:rPr>
              <a:t> buckets proportionally to the size of each “covariate”, i.e. each coefficient * </a:t>
            </a:r>
            <a:br>
              <a:rPr lang="en-US" sz="1400" dirty="0">
                <a:solidFill>
                  <a:schemeClr val="tx1"/>
                </a:solidFill>
              </a:rPr>
            </a:br>
            <a:r>
              <a:rPr lang="en-US" sz="1400" dirty="0">
                <a:solidFill>
                  <a:schemeClr val="tx1"/>
                </a:solidFill>
              </a:rPr>
              <a:t>data value component</a:t>
            </a:r>
          </a:p>
          <a:p>
            <a:pPr marL="347663" lvl="1" indent="-173038">
              <a:spcBef>
                <a:spcPts val="300"/>
              </a:spcBef>
              <a:spcAft>
                <a:spcPts val="200"/>
              </a:spcAft>
              <a:buFont typeface="Arial" panose="020B0604020202020204" pitchFamily="34" charset="0"/>
              <a:buChar char="•"/>
            </a:pPr>
            <a:r>
              <a:rPr lang="en-US" sz="1400" dirty="0">
                <a:solidFill>
                  <a:schemeClr val="tx1"/>
                </a:solidFill>
              </a:rPr>
              <a:t>Issue: largest slice changes most, more than it would with the absolute method</a:t>
            </a:r>
          </a:p>
          <a:p>
            <a:pPr marL="174625" indent="-174625">
              <a:spcBef>
                <a:spcPts val="300"/>
              </a:spcBef>
              <a:spcAft>
                <a:spcPts val="200"/>
              </a:spcAft>
              <a:buFont typeface="+mj-lt"/>
              <a:buAutoNum type="arabicPeriod"/>
            </a:pPr>
            <a:r>
              <a:rPr lang="en-US" sz="1400" b="1" dirty="0">
                <a:solidFill>
                  <a:schemeClr val="accent1"/>
                </a:solidFill>
              </a:rPr>
              <a:t>Absolute: proportional to the absolute value of the raw </a:t>
            </a:r>
            <a:r>
              <a:rPr lang="en-US" sz="1400" b="1" dirty="0" err="1">
                <a:solidFill>
                  <a:schemeClr val="accent1"/>
                </a:solidFill>
              </a:rPr>
              <a:t>Decomp</a:t>
            </a:r>
            <a:r>
              <a:rPr lang="en-US" sz="1400" b="1" dirty="0">
                <a:solidFill>
                  <a:schemeClr val="accent1"/>
                </a:solidFill>
              </a:rPr>
              <a:t> bucket</a:t>
            </a:r>
          </a:p>
          <a:p>
            <a:pPr marL="347663" lvl="1" indent="-173038">
              <a:spcBef>
                <a:spcPts val="300"/>
              </a:spcBef>
              <a:spcAft>
                <a:spcPts val="200"/>
              </a:spcAft>
              <a:buFont typeface="Arial" panose="020B0604020202020204" pitchFamily="34" charset="0"/>
              <a:buChar char="•"/>
            </a:pPr>
            <a:r>
              <a:rPr lang="en-US" sz="1400" dirty="0">
                <a:solidFill>
                  <a:schemeClr val="tx1"/>
                </a:solidFill>
              </a:rPr>
              <a:t>Why: Avoids multiplicative amplification problems. Minimizes sign flipping.</a:t>
            </a:r>
          </a:p>
          <a:p>
            <a:pPr marL="347663" lvl="1" indent="-173038">
              <a:spcBef>
                <a:spcPts val="300"/>
              </a:spcBef>
              <a:spcAft>
                <a:spcPts val="200"/>
              </a:spcAft>
              <a:buFont typeface="Arial" panose="020B0604020202020204" pitchFamily="34" charset="0"/>
              <a:buChar char="•"/>
            </a:pPr>
            <a:r>
              <a:rPr lang="en-US" sz="1400" dirty="0">
                <a:solidFill>
                  <a:schemeClr val="tx1"/>
                </a:solidFill>
              </a:rPr>
              <a:t>Issue:  can get sign flipping on small drivers, but minimized with this approach</a:t>
            </a:r>
          </a:p>
          <a:p>
            <a:pPr marL="347663" lvl="1" indent="-173038">
              <a:spcBef>
                <a:spcPts val="300"/>
              </a:spcBef>
              <a:spcAft>
                <a:spcPts val="200"/>
              </a:spcAft>
              <a:buFont typeface="Arial" panose="020B0604020202020204" pitchFamily="34" charset="0"/>
              <a:buChar char="•"/>
            </a:pPr>
            <a:r>
              <a:rPr lang="en-US" sz="1400" b="1" dirty="0">
                <a:solidFill>
                  <a:schemeClr val="tx1"/>
                </a:solidFill>
              </a:rPr>
              <a:t>Issue with all methods: can get a different answer if run the analysis at different levels, e.g. total television versus by campaign, or </a:t>
            </a:r>
            <a:br>
              <a:rPr lang="en-US" sz="1400" b="1" dirty="0">
                <a:solidFill>
                  <a:schemeClr val="tx1"/>
                </a:solidFill>
              </a:rPr>
            </a:br>
            <a:r>
              <a:rPr lang="en-US" sz="1400" b="1" dirty="0">
                <a:solidFill>
                  <a:schemeClr val="tx1"/>
                </a:solidFill>
              </a:rPr>
              <a:t>quarters vs. weeks. </a:t>
            </a:r>
          </a:p>
          <a:p>
            <a:pPr marL="347663" lvl="1" indent="-173038">
              <a:spcBef>
                <a:spcPts val="300"/>
              </a:spcBef>
              <a:spcAft>
                <a:spcPts val="200"/>
              </a:spcAft>
              <a:buFont typeface="Arial" panose="020B0604020202020204" pitchFamily="34" charset="0"/>
              <a:buChar char="•"/>
            </a:pPr>
            <a:r>
              <a:rPr lang="en-US" sz="1400" b="1" dirty="0">
                <a:solidFill>
                  <a:schemeClr val="tx1"/>
                </a:solidFill>
              </a:rPr>
              <a:t>Absolute, Use Atomic, and allocating only to incremental drivers is all around best method for TCCC</a:t>
            </a:r>
          </a:p>
        </p:txBody>
      </p:sp>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30</a:t>
            </a:fld>
            <a:endParaRPr lang="en-US" dirty="0"/>
          </a:p>
        </p:txBody>
      </p:sp>
      <p:sp>
        <p:nvSpPr>
          <p:cNvPr id="5" name="Title 4"/>
          <p:cNvSpPr>
            <a:spLocks noGrp="1"/>
          </p:cNvSpPr>
          <p:nvPr>
            <p:ph type="title"/>
          </p:nvPr>
        </p:nvSpPr>
        <p:spPr/>
        <p:txBody>
          <a:bodyPr>
            <a:noAutofit/>
          </a:bodyPr>
          <a:lstStyle/>
          <a:p>
            <a:r>
              <a:rPr lang="en-US" sz="3200" dirty="0"/>
              <a:t>How should we allocate synergy?</a:t>
            </a:r>
          </a:p>
        </p:txBody>
      </p:sp>
    </p:spTree>
    <p:extLst>
      <p:ext uri="{BB962C8B-B14F-4D97-AF65-F5344CB8AC3E}">
        <p14:creationId xmlns:p14="http://schemas.microsoft.com/office/powerpoint/2010/main" val="433005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053681" y="1350799"/>
            <a:ext cx="838200" cy="849475"/>
          </a:xfrm>
          <a:prstGeom prst="rect">
            <a:avLst/>
          </a:prstGeom>
        </p:spPr>
      </p:pic>
      <p:pic>
        <p:nvPicPr>
          <p:cNvPr id="16" name="Picture 15"/>
          <p:cNvPicPr>
            <a:picLocks noChangeAspect="1"/>
          </p:cNvPicPr>
          <p:nvPr/>
        </p:nvPicPr>
        <p:blipFill>
          <a:blip r:embed="rId3"/>
          <a:stretch>
            <a:fillRect/>
          </a:stretch>
        </p:blipFill>
        <p:spPr>
          <a:xfrm>
            <a:off x="5783037" y="1333499"/>
            <a:ext cx="894521" cy="922855"/>
          </a:xfrm>
          <a:prstGeom prst="rect">
            <a:avLst/>
          </a:prstGeom>
        </p:spPr>
      </p:pic>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31</a:t>
            </a:fld>
            <a:endParaRPr lang="en-US" dirty="0"/>
          </a:p>
        </p:txBody>
      </p:sp>
      <p:sp>
        <p:nvSpPr>
          <p:cNvPr id="5" name="Title 4"/>
          <p:cNvSpPr>
            <a:spLocks noGrp="1"/>
          </p:cNvSpPr>
          <p:nvPr>
            <p:ph type="title"/>
          </p:nvPr>
        </p:nvSpPr>
        <p:spPr/>
        <p:txBody>
          <a:bodyPr>
            <a:noAutofit/>
          </a:bodyPr>
          <a:lstStyle/>
          <a:p>
            <a:r>
              <a:rPr lang="en-US" sz="3200" dirty="0"/>
              <a:t>Synergy example, proportional to absolute </a:t>
            </a:r>
            <a:br>
              <a:rPr lang="en-US" sz="3200" dirty="0"/>
            </a:br>
            <a:r>
              <a:rPr lang="en-US" sz="3200" dirty="0"/>
              <a:t>value of covariate</a:t>
            </a:r>
          </a:p>
        </p:txBody>
      </p:sp>
      <p:graphicFrame>
        <p:nvGraphicFramePr>
          <p:cNvPr id="6" name="Group 4"/>
          <p:cNvGraphicFramePr>
            <a:graphicFrameLocks/>
          </p:cNvGraphicFramePr>
          <p:nvPr>
            <p:extLst>
              <p:ext uri="{D42A27DB-BD31-4B8C-83A1-F6EECF244321}">
                <p14:modId xmlns:p14="http://schemas.microsoft.com/office/powerpoint/2010/main" val="3816048017"/>
              </p:ext>
            </p:extLst>
          </p:nvPr>
        </p:nvGraphicFramePr>
        <p:xfrm>
          <a:off x="242888" y="2209800"/>
          <a:ext cx="10489933" cy="3088007"/>
        </p:xfrm>
        <a:graphic>
          <a:graphicData uri="http://schemas.openxmlformats.org/drawingml/2006/table">
            <a:tbl>
              <a:tblPr/>
              <a:tblGrid>
                <a:gridCol w="3722914">
                  <a:extLst>
                    <a:ext uri="{9D8B030D-6E8A-4147-A177-3AD203B41FA5}">
                      <a16:colId xmlns:a16="http://schemas.microsoft.com/office/drawing/2014/main" val="20000"/>
                    </a:ext>
                  </a:extLst>
                </a:gridCol>
                <a:gridCol w="884418">
                  <a:extLst>
                    <a:ext uri="{9D8B030D-6E8A-4147-A177-3AD203B41FA5}">
                      <a16:colId xmlns:a16="http://schemas.microsoft.com/office/drawing/2014/main" val="20001"/>
                    </a:ext>
                  </a:extLst>
                </a:gridCol>
                <a:gridCol w="675919">
                  <a:extLst>
                    <a:ext uri="{9D8B030D-6E8A-4147-A177-3AD203B41FA5}">
                      <a16:colId xmlns:a16="http://schemas.microsoft.com/office/drawing/2014/main" val="20002"/>
                    </a:ext>
                  </a:extLst>
                </a:gridCol>
                <a:gridCol w="1491772">
                  <a:extLst>
                    <a:ext uri="{9D8B030D-6E8A-4147-A177-3AD203B41FA5}">
                      <a16:colId xmlns:a16="http://schemas.microsoft.com/office/drawing/2014/main" val="20003"/>
                    </a:ext>
                  </a:extLst>
                </a:gridCol>
                <a:gridCol w="842256">
                  <a:extLst>
                    <a:ext uri="{9D8B030D-6E8A-4147-A177-3AD203B41FA5}">
                      <a16:colId xmlns:a16="http://schemas.microsoft.com/office/drawing/2014/main" val="20004"/>
                    </a:ext>
                  </a:extLst>
                </a:gridCol>
                <a:gridCol w="1436327">
                  <a:extLst>
                    <a:ext uri="{9D8B030D-6E8A-4147-A177-3AD203B41FA5}">
                      <a16:colId xmlns:a16="http://schemas.microsoft.com/office/drawing/2014/main" val="20005"/>
                    </a:ext>
                  </a:extLst>
                </a:gridCol>
                <a:gridCol w="1436327">
                  <a:extLst>
                    <a:ext uri="{9D8B030D-6E8A-4147-A177-3AD203B41FA5}">
                      <a16:colId xmlns:a16="http://schemas.microsoft.com/office/drawing/2014/main" val="20006"/>
                    </a:ext>
                  </a:extLst>
                </a:gridCol>
              </a:tblGrid>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bg1"/>
                        </a:solidFill>
                        <a:effectLst/>
                        <a:latin typeface="+mn-lt"/>
                      </a:endParaRP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People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a:ln>
                            <a:noFill/>
                          </a:ln>
                          <a:solidFill>
                            <a:schemeClr val="bg1"/>
                          </a:solidFill>
                          <a:effectLst/>
                          <a:latin typeface="+mn-lt"/>
                        </a:rPr>
                        <a:t>Drinks Each</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Total Drinks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Raw DueTo Bucket</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Weekend 1</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6</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3</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18</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kern="1200" cap="none" normalizeH="0" baseline="0" dirty="0">
                        <a:ln>
                          <a:noFill/>
                        </a:ln>
                        <a:solidFill>
                          <a:schemeClr val="tx1"/>
                        </a:solidFill>
                        <a:effectLst/>
                        <a:latin typeface="+mn-lt"/>
                        <a:ea typeface="+mn-ea"/>
                        <a:cs typeface="+mn-cs"/>
                      </a:endParaRPr>
                    </a:p>
                  </a:txBody>
                  <a:tcPr marL="45720"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Weekend 2</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7</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2</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14</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kern="1200" cap="none" normalizeH="0" baseline="0">
                        <a:ln>
                          <a:noFill/>
                        </a:ln>
                        <a:solidFill>
                          <a:schemeClr val="tx1"/>
                        </a:solidFill>
                        <a:effectLst/>
                        <a:latin typeface="+mn-lt"/>
                        <a:ea typeface="+mn-ea"/>
                        <a:cs typeface="+mn-cs"/>
                      </a:endParaRPr>
                    </a:p>
                  </a:txBody>
                  <a:tcPr marL="45720"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2"/>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Change</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+1</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kern="1200" cap="none" normalizeH="0" baseline="0">
                        <a:ln>
                          <a:noFill/>
                        </a:ln>
                        <a:solidFill>
                          <a:schemeClr val="tx1"/>
                        </a:solidFill>
                        <a:effectLst/>
                        <a:latin typeface="+mn-lt"/>
                        <a:ea typeface="+mn-ea"/>
                        <a:cs typeface="+mn-cs"/>
                      </a:endParaRP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-1</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kern="1200" cap="none" normalizeH="0" baseline="0" dirty="0">
                        <a:ln>
                          <a:noFill/>
                        </a:ln>
                        <a:solidFill>
                          <a:schemeClr val="tx1"/>
                        </a:solidFill>
                        <a:effectLst/>
                        <a:latin typeface="+mn-lt"/>
                        <a:ea typeface="+mn-ea"/>
                        <a:cs typeface="+mn-cs"/>
                      </a:endParaRP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kern="1200" cap="none" normalizeH="0" baseline="0" dirty="0">
                        <a:ln>
                          <a:noFill/>
                        </a:ln>
                        <a:solidFill>
                          <a:schemeClr val="tx1"/>
                        </a:solidFill>
                        <a:effectLst/>
                        <a:latin typeface="+mn-lt"/>
                        <a:ea typeface="+mn-ea"/>
                        <a:cs typeface="+mn-cs"/>
                      </a:endParaRP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14-18=-4</a:t>
                      </a:r>
                    </a:p>
                  </a:txBody>
                  <a:tcPr marL="45720"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Change DueTo # people</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7</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3</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21</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21-18=3</a:t>
                      </a:r>
                    </a:p>
                  </a:txBody>
                  <a:tcPr marL="45720"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4"/>
                  </a:ext>
                </a:extLst>
              </a:tr>
              <a:tr h="413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Change DueTo # drinks per person</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6</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2</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12</a:t>
                      </a:r>
                    </a:p>
                  </a:txBody>
                  <a:tcPr marL="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mn-lt"/>
                          <a:ea typeface="+mn-ea"/>
                          <a:cs typeface="+mn-cs"/>
                        </a:rPr>
                        <a:t>12-18=-6</a:t>
                      </a:r>
                    </a:p>
                  </a:txBody>
                  <a:tcPr marL="45720"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5"/>
                  </a:ext>
                </a:extLst>
              </a:tr>
              <a:tr h="413597">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Sum of raw DueTo buckets</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20000"/>
                        <a:lumOff val="8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txBody>
                  <a:tcPr marL="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+3-6=-3</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6"/>
                  </a:ext>
                </a:extLst>
              </a:tr>
            </a:tbl>
          </a:graphicData>
        </a:graphic>
      </p:graphicFrame>
      <p:sp>
        <p:nvSpPr>
          <p:cNvPr id="8" name="Text Box 100"/>
          <p:cNvSpPr txBox="1">
            <a:spLocks noChangeArrowheads="1"/>
          </p:cNvSpPr>
          <p:nvPr/>
        </p:nvSpPr>
        <p:spPr bwMode="gray">
          <a:xfrm>
            <a:off x="8770123" y="5486400"/>
            <a:ext cx="1979517" cy="338554"/>
          </a:xfrm>
          <a:prstGeom prst="rect">
            <a:avLst/>
          </a:prstGeom>
          <a:noFill/>
          <a:ln w="9525" algn="ctr">
            <a:solidFill>
              <a:srgbClr val="FF0000"/>
            </a:solidFill>
            <a:miter lim="800000"/>
            <a:headEnd/>
            <a:tailEnd/>
          </a:ln>
        </p:spPr>
        <p:txBody>
          <a:bodyPr wrap="none" lIns="91440">
            <a:spAutoFit/>
          </a:bodyPr>
          <a:lstStyle/>
          <a:p>
            <a:pPr algn="ctr"/>
            <a:r>
              <a:rPr lang="en-US" sz="1600" b="1" dirty="0">
                <a:solidFill>
                  <a:srgbClr val="FF0000"/>
                </a:solidFill>
              </a:rPr>
              <a:t>Synergy: -3 – (-4) = -1</a:t>
            </a:r>
          </a:p>
        </p:txBody>
      </p:sp>
      <p:cxnSp>
        <p:nvCxnSpPr>
          <p:cNvPr id="9" name="Curved Connector 8"/>
          <p:cNvCxnSpPr/>
          <p:nvPr/>
        </p:nvCxnSpPr>
        <p:spPr>
          <a:xfrm flipV="1">
            <a:off x="10689958" y="4300538"/>
            <a:ext cx="12700" cy="1404732"/>
          </a:xfrm>
          <a:prstGeom prst="curvedConnector4">
            <a:avLst>
              <a:gd name="adj1" fmla="val 6642858"/>
              <a:gd name="adj2" fmla="val 9937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flipV="1">
            <a:off x="10689958" y="4645298"/>
            <a:ext cx="12700" cy="1059972"/>
          </a:xfrm>
          <a:prstGeom prst="curvedConnector4">
            <a:avLst>
              <a:gd name="adj1" fmla="val 2946433"/>
              <a:gd name="adj2" fmla="val 99127"/>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902346" y="3944422"/>
            <a:ext cx="886781" cy="369332"/>
          </a:xfrm>
          <a:prstGeom prst="rect">
            <a:avLst/>
          </a:prstGeom>
          <a:noFill/>
        </p:spPr>
        <p:txBody>
          <a:bodyPr wrap="none" rtlCol="0">
            <a:spAutoFit/>
          </a:bodyPr>
          <a:lstStyle/>
          <a:p>
            <a:r>
              <a:rPr lang="en-US" dirty="0">
                <a:solidFill>
                  <a:srgbClr val="FF0000"/>
                </a:solidFill>
              </a:rPr>
              <a:t>-1*33%</a:t>
            </a:r>
          </a:p>
        </p:txBody>
      </p:sp>
      <p:sp>
        <p:nvSpPr>
          <p:cNvPr id="12" name="TextBox 11"/>
          <p:cNvSpPr txBox="1"/>
          <p:nvPr/>
        </p:nvSpPr>
        <p:spPr>
          <a:xfrm>
            <a:off x="10907789" y="4480311"/>
            <a:ext cx="886781" cy="369332"/>
          </a:xfrm>
          <a:prstGeom prst="rect">
            <a:avLst/>
          </a:prstGeom>
          <a:noFill/>
        </p:spPr>
        <p:txBody>
          <a:bodyPr wrap="none" rtlCol="0">
            <a:spAutoFit/>
          </a:bodyPr>
          <a:lstStyle/>
          <a:p>
            <a:r>
              <a:rPr lang="en-US" dirty="0">
                <a:solidFill>
                  <a:srgbClr val="FF0000"/>
                </a:solidFill>
              </a:rPr>
              <a:t>-1*67%</a:t>
            </a:r>
          </a:p>
        </p:txBody>
      </p:sp>
    </p:spTree>
    <p:extLst>
      <p:ext uri="{BB962C8B-B14F-4D97-AF65-F5344CB8AC3E}">
        <p14:creationId xmlns:p14="http://schemas.microsoft.com/office/powerpoint/2010/main" val="2348361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234135" y="4267200"/>
            <a:ext cx="5601493" cy="1323439"/>
          </a:xfrm>
          <a:prstGeom prst="rect">
            <a:avLst/>
          </a:prstGeom>
          <a:noFill/>
        </p:spPr>
        <p:txBody>
          <a:bodyPr wrap="square" rtlCol="0">
            <a:spAutoFit/>
          </a:bodyPr>
          <a:lstStyle/>
          <a:p>
            <a:pPr algn="ctr">
              <a:defRPr/>
            </a:pPr>
            <a:r>
              <a:rPr lang="en-US" sz="4000" b="1" kern="0" dirty="0"/>
              <a:t>MVA Data Templates and Illustrative Outputs</a:t>
            </a:r>
          </a:p>
        </p:txBody>
      </p:sp>
      <p:sp>
        <p:nvSpPr>
          <p:cNvPr id="6" name="Footer Placeholder 1"/>
          <p:cNvSpPr>
            <a:spLocks noGrp="1"/>
          </p:cNvSpPr>
          <p:nvPr>
            <p:ph type="ftr" sz="quarter" idx="11"/>
          </p:nvPr>
        </p:nvSpPr>
        <p:spPr>
          <a:xfrm>
            <a:off x="4123836" y="6602666"/>
            <a:ext cx="3822092" cy="365125"/>
          </a:xfrm>
        </p:spPr>
        <p:txBody>
          <a:bodyPr/>
          <a:lstStyle/>
          <a:p>
            <a:r>
              <a:rPr lang="en-US" dirty="0">
                <a:solidFill>
                  <a:prstClr val="white"/>
                </a:solidFill>
              </a:rPr>
              <a:t>Analytic Edge Proprietary and confidential</a:t>
            </a:r>
          </a:p>
        </p:txBody>
      </p:sp>
      <p:pic>
        <p:nvPicPr>
          <p:cNvPr id="4" name="Picture 2" descr="Image result for coca cola company logo">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664562" y="5638800"/>
            <a:ext cx="2084526" cy="67945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53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4</a:t>
            </a:fld>
            <a:endParaRPr lang="en-US" dirty="0"/>
          </a:p>
        </p:txBody>
      </p:sp>
      <p:sp>
        <p:nvSpPr>
          <p:cNvPr id="5" name="Title 4"/>
          <p:cNvSpPr>
            <a:spLocks noGrp="1"/>
          </p:cNvSpPr>
          <p:nvPr>
            <p:ph type="title"/>
          </p:nvPr>
        </p:nvSpPr>
        <p:spPr/>
        <p:txBody>
          <a:bodyPr/>
          <a:lstStyle/>
          <a:p>
            <a:r>
              <a:rPr lang="en-US" dirty="0"/>
              <a:t>Functions</a:t>
            </a:r>
          </a:p>
        </p:txBody>
      </p:sp>
      <p:sp>
        <p:nvSpPr>
          <p:cNvPr id="31" name="Pentagon 30"/>
          <p:cNvSpPr/>
          <p:nvPr/>
        </p:nvSpPr>
        <p:spPr>
          <a:xfrm>
            <a:off x="243681" y="1371599"/>
            <a:ext cx="762000" cy="914400"/>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entagon 34"/>
          <p:cNvSpPr/>
          <p:nvPr/>
        </p:nvSpPr>
        <p:spPr>
          <a:xfrm>
            <a:off x="243681" y="2430065"/>
            <a:ext cx="762000" cy="914400"/>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entagon 40"/>
          <p:cNvSpPr/>
          <p:nvPr/>
        </p:nvSpPr>
        <p:spPr>
          <a:xfrm>
            <a:off x="243681" y="3488531"/>
            <a:ext cx="762000" cy="914400"/>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entagon 43"/>
          <p:cNvSpPr/>
          <p:nvPr/>
        </p:nvSpPr>
        <p:spPr>
          <a:xfrm>
            <a:off x="243681" y="4546997"/>
            <a:ext cx="762000" cy="914400"/>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evron 25"/>
          <p:cNvSpPr/>
          <p:nvPr/>
        </p:nvSpPr>
        <p:spPr>
          <a:xfrm>
            <a:off x="529431" y="1447799"/>
            <a:ext cx="11219657" cy="762000"/>
          </a:xfrm>
          <a:prstGeom prst="chevron">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r>
              <a:rPr lang="en-US" sz="2000" dirty="0">
                <a:solidFill>
                  <a:schemeClr val="tx1"/>
                </a:solidFill>
              </a:rPr>
              <a:t>Log / LN</a:t>
            </a:r>
          </a:p>
        </p:txBody>
      </p:sp>
      <p:sp>
        <p:nvSpPr>
          <p:cNvPr id="34" name="Chevron 33"/>
          <p:cNvSpPr/>
          <p:nvPr/>
        </p:nvSpPr>
        <p:spPr>
          <a:xfrm>
            <a:off x="529431" y="2506265"/>
            <a:ext cx="11219657" cy="762000"/>
          </a:xfrm>
          <a:prstGeom prst="chevron">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r>
              <a:rPr lang="en-US" sz="2000" dirty="0" err="1">
                <a:solidFill>
                  <a:schemeClr val="tx1"/>
                </a:solidFill>
              </a:rPr>
              <a:t>Exp</a:t>
            </a:r>
            <a:endParaRPr lang="en-US" sz="2000" dirty="0">
              <a:solidFill>
                <a:schemeClr val="tx1"/>
              </a:solidFill>
            </a:endParaRPr>
          </a:p>
        </p:txBody>
      </p:sp>
      <p:sp>
        <p:nvSpPr>
          <p:cNvPr id="40" name="Chevron 39"/>
          <p:cNvSpPr/>
          <p:nvPr/>
        </p:nvSpPr>
        <p:spPr>
          <a:xfrm>
            <a:off x="529431" y="3564731"/>
            <a:ext cx="11219657" cy="762000"/>
          </a:xfrm>
          <a:prstGeom prst="chevron">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r>
              <a:rPr lang="en-US" sz="2000" dirty="0">
                <a:solidFill>
                  <a:schemeClr val="tx1"/>
                </a:solidFill>
              </a:rPr>
              <a:t>Power</a:t>
            </a:r>
          </a:p>
        </p:txBody>
      </p:sp>
      <p:sp>
        <p:nvSpPr>
          <p:cNvPr id="43" name="Chevron 42"/>
          <p:cNvSpPr/>
          <p:nvPr/>
        </p:nvSpPr>
        <p:spPr>
          <a:xfrm>
            <a:off x="529431" y="4623197"/>
            <a:ext cx="11219657" cy="762000"/>
          </a:xfrm>
          <a:prstGeom prst="chevron">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a:r>
              <a:rPr lang="pt-BR" sz="2000" dirty="0">
                <a:solidFill>
                  <a:schemeClr val="tx1"/>
                </a:solidFill>
              </a:rPr>
              <a:t>Negative Exponential</a:t>
            </a:r>
          </a:p>
        </p:txBody>
      </p:sp>
    </p:spTree>
    <p:extLst>
      <p:ext uri="{BB962C8B-B14F-4D97-AF65-F5344CB8AC3E}">
        <p14:creationId xmlns:p14="http://schemas.microsoft.com/office/powerpoint/2010/main" val="66686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5</a:t>
            </a:fld>
            <a:endParaRPr lang="en-US" dirty="0"/>
          </a:p>
        </p:txBody>
      </p:sp>
      <p:sp>
        <p:nvSpPr>
          <p:cNvPr id="5" name="Title 4"/>
          <p:cNvSpPr>
            <a:spLocks noGrp="1"/>
          </p:cNvSpPr>
          <p:nvPr>
            <p:ph type="title"/>
          </p:nvPr>
        </p:nvSpPr>
        <p:spPr/>
        <p:txBody>
          <a:bodyPr/>
          <a:lstStyle/>
          <a:p>
            <a:r>
              <a:rPr lang="en-US" dirty="0"/>
              <a:t>Model Criteria</a:t>
            </a:r>
          </a:p>
        </p:txBody>
      </p:sp>
      <p:sp>
        <p:nvSpPr>
          <p:cNvPr id="4" name="Rounded Rectangle 3"/>
          <p:cNvSpPr/>
          <p:nvPr/>
        </p:nvSpPr>
        <p:spPr>
          <a:xfrm>
            <a:off x="242888" y="5761911"/>
            <a:ext cx="11506200" cy="715089"/>
          </a:xfrm>
          <a:prstGeom prst="roundRect">
            <a:avLst/>
          </a:prstGeom>
          <a:solidFill>
            <a:schemeClr val="accent6"/>
          </a:solidFill>
          <a:ln>
            <a:solidFill>
              <a:schemeClr val="accent6"/>
            </a:solidFill>
          </a:ln>
        </p:spPr>
        <p:txBody>
          <a:bodyPr wrap="square">
            <a:noAutofit/>
          </a:bodyPr>
          <a:lstStyle/>
          <a:p>
            <a:pPr algn="ctr"/>
            <a:endParaRPr lang="en-US" b="1" dirty="0">
              <a:solidFill>
                <a:schemeClr val="bg1"/>
              </a:solidFill>
            </a:endParaRPr>
          </a:p>
        </p:txBody>
      </p:sp>
      <p:sp>
        <p:nvSpPr>
          <p:cNvPr id="14" name="Rounded Rectangle 13"/>
          <p:cNvSpPr/>
          <p:nvPr/>
        </p:nvSpPr>
        <p:spPr>
          <a:xfrm>
            <a:off x="394495" y="5800011"/>
            <a:ext cx="11202986" cy="638890"/>
          </a:xfrm>
          <a:prstGeom prst="roundRect">
            <a:avLst/>
          </a:prstGeom>
          <a:solidFill>
            <a:schemeClr val="bg1"/>
          </a:solidFill>
          <a:ln>
            <a:solidFill>
              <a:schemeClr val="accent6"/>
            </a:solidFill>
          </a:ln>
        </p:spPr>
        <p:txBody>
          <a:bodyPr wrap="square" anchor="ctr">
            <a:noAutofit/>
          </a:bodyPr>
          <a:lstStyle/>
          <a:p>
            <a:pPr algn="ctr"/>
            <a:r>
              <a:rPr lang="en-US" dirty="0"/>
              <a:t>The statistical criteria are necessary, but not sufficient for model quality. </a:t>
            </a:r>
            <a:br>
              <a:rPr lang="en-US" dirty="0"/>
            </a:br>
            <a:r>
              <a:rPr lang="en-US" dirty="0"/>
              <a:t>When not all criteria can be met, face validity is valued over statistical validity</a:t>
            </a:r>
          </a:p>
        </p:txBody>
      </p:sp>
      <p:grpSp>
        <p:nvGrpSpPr>
          <p:cNvPr id="6" name="Group 5"/>
          <p:cNvGrpSpPr/>
          <p:nvPr/>
        </p:nvGrpSpPr>
        <p:grpSpPr>
          <a:xfrm>
            <a:off x="242888" y="1404937"/>
            <a:ext cx="11506200" cy="500063"/>
            <a:chOff x="242888" y="1404937"/>
            <a:chExt cx="12188372" cy="500063"/>
          </a:xfrm>
        </p:grpSpPr>
        <p:sp>
          <p:nvSpPr>
            <p:cNvPr id="15" name="Pentagon 14"/>
            <p:cNvSpPr/>
            <p:nvPr/>
          </p:nvSpPr>
          <p:spPr>
            <a:xfrm>
              <a:off x="242888" y="1404937"/>
              <a:ext cx="6172993" cy="500063"/>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Face validity criteria are</a:t>
              </a:r>
            </a:p>
          </p:txBody>
        </p:sp>
        <p:sp>
          <p:nvSpPr>
            <p:cNvPr id="16" name="Chevron 15"/>
            <p:cNvSpPr/>
            <p:nvPr/>
          </p:nvSpPr>
          <p:spPr>
            <a:xfrm>
              <a:off x="6258267" y="1404937"/>
              <a:ext cx="6172993" cy="500063"/>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Statistical validity criteria are</a:t>
              </a:r>
            </a:p>
          </p:txBody>
        </p:sp>
      </p:grpSp>
      <p:sp>
        <p:nvSpPr>
          <p:cNvPr id="19" name="Pentagon 18"/>
          <p:cNvSpPr/>
          <p:nvPr/>
        </p:nvSpPr>
        <p:spPr>
          <a:xfrm>
            <a:off x="242888" y="1981200"/>
            <a:ext cx="5588237" cy="37084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spcBef>
                <a:spcPts val="300"/>
              </a:spcBef>
              <a:spcAft>
                <a:spcPts val="300"/>
              </a:spcAft>
              <a:buFont typeface="Arial" panose="020B0604020202020204" pitchFamily="34" charset="0"/>
              <a:buChar char="•"/>
            </a:pPr>
            <a:r>
              <a:rPr lang="en-US" dirty="0">
                <a:solidFill>
                  <a:schemeClr val="tx1"/>
                </a:solidFill>
              </a:rPr>
              <a:t>Data transformations based on mental models and adhering to global best practices</a:t>
            </a:r>
          </a:p>
          <a:p>
            <a:pPr marL="171450" indent="-171450">
              <a:spcBef>
                <a:spcPts val="300"/>
              </a:spcBef>
              <a:spcAft>
                <a:spcPts val="300"/>
              </a:spcAft>
              <a:buFont typeface="Arial" panose="020B0604020202020204" pitchFamily="34" charset="0"/>
              <a:buChar char="•"/>
            </a:pPr>
            <a:r>
              <a:rPr lang="en-US" dirty="0">
                <a:solidFill>
                  <a:schemeClr val="tx1"/>
                </a:solidFill>
              </a:rPr>
              <a:t>Correct signs on coefficients</a:t>
            </a:r>
          </a:p>
          <a:p>
            <a:pPr marL="171450" indent="-171450">
              <a:spcBef>
                <a:spcPts val="300"/>
              </a:spcBef>
              <a:spcAft>
                <a:spcPts val="300"/>
              </a:spcAft>
              <a:buFont typeface="Arial" panose="020B0604020202020204" pitchFamily="34" charset="0"/>
              <a:buChar char="•"/>
            </a:pPr>
            <a:r>
              <a:rPr lang="en-US" dirty="0">
                <a:solidFill>
                  <a:schemeClr val="tx1"/>
                </a:solidFill>
              </a:rPr>
              <a:t>Elasticities or volume response rates within reasonable ranges</a:t>
            </a:r>
          </a:p>
          <a:p>
            <a:pPr marL="171450" indent="-171450">
              <a:spcBef>
                <a:spcPts val="300"/>
              </a:spcBef>
              <a:spcAft>
                <a:spcPts val="300"/>
              </a:spcAft>
              <a:buFont typeface="Arial" panose="020B0604020202020204" pitchFamily="34" charset="0"/>
              <a:buChar char="•"/>
            </a:pPr>
            <a:r>
              <a:rPr lang="en-US" dirty="0">
                <a:solidFill>
                  <a:schemeClr val="tx1"/>
                </a:solidFill>
              </a:rPr>
              <a:t>Interactions and competitive effects within reasonable ranges</a:t>
            </a:r>
          </a:p>
          <a:p>
            <a:pPr marL="171450" indent="-171450">
              <a:spcBef>
                <a:spcPts val="300"/>
              </a:spcBef>
              <a:spcAft>
                <a:spcPts val="300"/>
              </a:spcAft>
              <a:buFont typeface="Arial" panose="020B0604020202020204" pitchFamily="34" charset="0"/>
              <a:buChar char="•"/>
            </a:pPr>
            <a:r>
              <a:rPr lang="en-US" dirty="0">
                <a:solidFill>
                  <a:schemeClr val="tx1"/>
                </a:solidFill>
              </a:rPr>
              <a:t>Volume contributions within reasonable ranges </a:t>
            </a:r>
          </a:p>
          <a:p>
            <a:pPr marL="171450" indent="-171450">
              <a:spcBef>
                <a:spcPts val="300"/>
              </a:spcBef>
              <a:spcAft>
                <a:spcPts val="300"/>
              </a:spcAft>
              <a:buFont typeface="Arial" panose="020B0604020202020204" pitchFamily="34" charset="0"/>
              <a:buChar char="•"/>
            </a:pPr>
            <a:r>
              <a:rPr lang="en-US" dirty="0">
                <a:solidFill>
                  <a:schemeClr val="tx1"/>
                </a:solidFill>
              </a:rPr>
              <a:t>Change to year ago due to errors of reasonable size</a:t>
            </a:r>
          </a:p>
          <a:p>
            <a:pPr marL="171450" indent="-171450">
              <a:spcBef>
                <a:spcPts val="300"/>
              </a:spcBef>
              <a:spcAft>
                <a:spcPts val="300"/>
              </a:spcAft>
              <a:buFont typeface="Arial" panose="020B0604020202020204" pitchFamily="34" charset="0"/>
              <a:buChar char="•"/>
            </a:pPr>
            <a:r>
              <a:rPr lang="en-US" dirty="0">
                <a:solidFill>
                  <a:schemeClr val="tx1"/>
                </a:solidFill>
              </a:rPr>
              <a:t>Change to year ago due to effect sizes sensible</a:t>
            </a:r>
          </a:p>
          <a:p>
            <a:pPr marL="171450" indent="-171450">
              <a:spcBef>
                <a:spcPts val="300"/>
              </a:spcBef>
              <a:spcAft>
                <a:spcPts val="300"/>
              </a:spcAft>
              <a:buFont typeface="Arial" panose="020B0604020202020204" pitchFamily="34" charset="0"/>
              <a:buChar char="•"/>
            </a:pPr>
            <a:r>
              <a:rPr lang="en-US" dirty="0">
                <a:solidFill>
                  <a:schemeClr val="tx1"/>
                </a:solidFill>
              </a:rPr>
              <a:t>Minimal use of dummy variables and trend terms</a:t>
            </a:r>
          </a:p>
          <a:p>
            <a:pPr marL="171450" indent="-171450">
              <a:spcBef>
                <a:spcPts val="300"/>
              </a:spcBef>
              <a:spcAft>
                <a:spcPts val="300"/>
              </a:spcAft>
              <a:buFont typeface="Arial" panose="020B0604020202020204" pitchFamily="34" charset="0"/>
              <a:buChar char="•"/>
            </a:pPr>
            <a:endParaRPr lang="en-US" dirty="0">
              <a:solidFill>
                <a:schemeClr val="tx1"/>
              </a:solidFill>
            </a:endParaRPr>
          </a:p>
          <a:p>
            <a:pPr marL="171450" indent="-171450">
              <a:spcBef>
                <a:spcPts val="300"/>
              </a:spcBef>
              <a:spcAft>
                <a:spcPts val="300"/>
              </a:spcAft>
              <a:buFont typeface="Arial" panose="020B0604020202020204" pitchFamily="34" charset="0"/>
              <a:buChar char="•"/>
            </a:pPr>
            <a:endParaRPr lang="en-US" dirty="0">
              <a:solidFill>
                <a:schemeClr val="tx1"/>
              </a:solidFill>
            </a:endParaRPr>
          </a:p>
        </p:txBody>
      </p:sp>
      <p:sp>
        <p:nvSpPr>
          <p:cNvPr id="20" name="Chevron 19"/>
          <p:cNvSpPr/>
          <p:nvPr/>
        </p:nvSpPr>
        <p:spPr>
          <a:xfrm>
            <a:off x="5921592" y="1981200"/>
            <a:ext cx="5588237" cy="37084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spcBef>
                <a:spcPts val="300"/>
              </a:spcBef>
              <a:spcAft>
                <a:spcPts val="300"/>
              </a:spcAft>
              <a:buFont typeface="Arial" panose="020B0604020202020204" pitchFamily="34" charset="0"/>
              <a:buChar char="•"/>
            </a:pPr>
            <a:r>
              <a:rPr lang="en-US" dirty="0">
                <a:solidFill>
                  <a:schemeClr val="tx1"/>
                </a:solidFill>
              </a:rPr>
              <a:t>Low MAPES</a:t>
            </a:r>
          </a:p>
          <a:p>
            <a:pPr marL="171450" indent="-171450">
              <a:spcBef>
                <a:spcPts val="300"/>
              </a:spcBef>
              <a:spcAft>
                <a:spcPts val="300"/>
              </a:spcAft>
              <a:buFont typeface="Arial" panose="020B0604020202020204" pitchFamily="34" charset="0"/>
              <a:buChar char="•"/>
            </a:pPr>
            <a:r>
              <a:rPr lang="en-US" dirty="0">
                <a:solidFill>
                  <a:schemeClr val="tx1"/>
                </a:solidFill>
              </a:rPr>
              <a:t>High R2</a:t>
            </a:r>
          </a:p>
          <a:p>
            <a:pPr marL="171450" indent="-171450">
              <a:spcBef>
                <a:spcPts val="300"/>
              </a:spcBef>
              <a:spcAft>
                <a:spcPts val="300"/>
              </a:spcAft>
              <a:buFont typeface="Arial" panose="020B0604020202020204" pitchFamily="34" charset="0"/>
              <a:buChar char="•"/>
            </a:pPr>
            <a:r>
              <a:rPr lang="en-US" dirty="0">
                <a:solidFill>
                  <a:schemeClr val="tx1"/>
                </a:solidFill>
              </a:rPr>
              <a:t>Small bias</a:t>
            </a:r>
          </a:p>
          <a:p>
            <a:pPr marL="171450" indent="-171450">
              <a:spcBef>
                <a:spcPts val="300"/>
              </a:spcBef>
              <a:spcAft>
                <a:spcPts val="300"/>
              </a:spcAft>
              <a:buFont typeface="Arial" panose="020B0604020202020204" pitchFamily="34" charset="0"/>
              <a:buChar char="•"/>
            </a:pPr>
            <a:r>
              <a:rPr lang="en-US" dirty="0">
                <a:solidFill>
                  <a:schemeClr val="tx1"/>
                </a:solidFill>
              </a:rPr>
              <a:t>Alignment of predicted to actual, no odd jumps or 0s in predicted volume</a:t>
            </a:r>
          </a:p>
          <a:p>
            <a:pPr marL="171450" indent="-171450">
              <a:spcBef>
                <a:spcPts val="300"/>
              </a:spcBef>
              <a:spcAft>
                <a:spcPts val="300"/>
              </a:spcAft>
              <a:buFont typeface="Arial" panose="020B0604020202020204" pitchFamily="34" charset="0"/>
              <a:buChar char="•"/>
            </a:pPr>
            <a:r>
              <a:rPr lang="en-US" dirty="0">
                <a:solidFill>
                  <a:schemeClr val="tx1"/>
                </a:solidFill>
              </a:rPr>
              <a:t>High confidence in coefficients either via heavy reliance on Bayesian Priors or via high t-stats</a:t>
            </a:r>
          </a:p>
          <a:p>
            <a:pPr marL="171450" indent="-171450">
              <a:spcBef>
                <a:spcPts val="300"/>
              </a:spcBef>
              <a:spcAft>
                <a:spcPts val="300"/>
              </a:spcAft>
              <a:buFont typeface="Arial" panose="020B0604020202020204" pitchFamily="34" charset="0"/>
              <a:buChar char="•"/>
            </a:pPr>
            <a:r>
              <a:rPr lang="en-US" dirty="0">
                <a:solidFill>
                  <a:schemeClr val="tx1"/>
                </a:solidFill>
              </a:rPr>
              <a:t>Forecast accuracy</a:t>
            </a:r>
          </a:p>
          <a:p>
            <a:pPr marL="171450" indent="-171450">
              <a:spcBef>
                <a:spcPts val="300"/>
              </a:spcBef>
              <a:spcAft>
                <a:spcPts val="300"/>
              </a:spcAft>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67853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6</a:t>
            </a:fld>
            <a:endParaRPr lang="en-US" dirty="0"/>
          </a:p>
        </p:txBody>
      </p:sp>
      <p:sp>
        <p:nvSpPr>
          <p:cNvPr id="5" name="Title 4"/>
          <p:cNvSpPr>
            <a:spLocks noGrp="1"/>
          </p:cNvSpPr>
          <p:nvPr>
            <p:ph type="title"/>
          </p:nvPr>
        </p:nvSpPr>
        <p:spPr/>
        <p:txBody>
          <a:bodyPr/>
          <a:lstStyle/>
          <a:p>
            <a:r>
              <a:rPr lang="en-US" dirty="0"/>
              <a:t>E-L</a:t>
            </a:r>
          </a:p>
        </p:txBody>
      </p:sp>
      <p:sp>
        <p:nvSpPr>
          <p:cNvPr id="12" name="Rounded Rectangle 11"/>
          <p:cNvSpPr/>
          <p:nvPr/>
        </p:nvSpPr>
        <p:spPr>
          <a:xfrm>
            <a:off x="242888" y="1371600"/>
            <a:ext cx="11506200" cy="5105400"/>
          </a:xfrm>
          <a:prstGeom prst="roundRect">
            <a:avLst>
              <a:gd name="adj" fmla="val 3794"/>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99666" y="1643063"/>
            <a:ext cx="11021615" cy="4562474"/>
          </a:xfrm>
          <a:prstGeom prst="roundRect">
            <a:avLst>
              <a:gd name="adj" fmla="val 37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400"/>
              </a:spcBef>
              <a:spcAft>
                <a:spcPts val="500"/>
              </a:spcAft>
              <a:buClr>
                <a:schemeClr val="tx1"/>
              </a:buClr>
            </a:pPr>
            <a:r>
              <a:rPr lang="en-US" sz="2000" b="1" dirty="0">
                <a:solidFill>
                  <a:schemeClr val="accent1"/>
                </a:solidFill>
              </a:rPr>
              <a:t>The natural log gives you the time needed to reach a certain level of growth.</a:t>
            </a:r>
          </a:p>
          <a:p>
            <a:pPr marL="171450" indent="-171450">
              <a:spcBef>
                <a:spcPts val="400"/>
              </a:spcBef>
              <a:spcAft>
                <a:spcPts val="500"/>
              </a:spcAft>
              <a:buClr>
                <a:schemeClr val="tx1"/>
              </a:buClr>
              <a:buFont typeface="Arial" panose="020B0604020202020204" pitchFamily="34" charset="0"/>
              <a:buChar char="•"/>
            </a:pPr>
            <a:r>
              <a:rPr lang="en-US" sz="2000" dirty="0">
                <a:solidFill>
                  <a:schemeClr val="tx1"/>
                </a:solidFill>
              </a:rPr>
              <a:t>The number e is a </a:t>
            </a:r>
            <a:r>
              <a:rPr lang="en-US" sz="2000" dirty="0">
                <a:solidFill>
                  <a:schemeClr val="tx1"/>
                </a:solidFill>
                <a:hlinkClick r:id="rId2"/>
              </a:rPr>
              <a:t>mathematical constant</a:t>
            </a:r>
            <a:r>
              <a:rPr lang="en-US" sz="2000" dirty="0">
                <a:solidFill>
                  <a:schemeClr val="tx1"/>
                </a:solidFill>
              </a:rPr>
              <a:t>, approximately equal to 2.71828</a:t>
            </a:r>
          </a:p>
          <a:p>
            <a:pPr marL="171450" indent="-171450">
              <a:spcBef>
                <a:spcPts val="400"/>
              </a:spcBef>
              <a:spcAft>
                <a:spcPts val="500"/>
              </a:spcAft>
              <a:buClr>
                <a:schemeClr val="tx1"/>
              </a:buClr>
              <a:buFont typeface="Arial" panose="020B0604020202020204" pitchFamily="34" charset="0"/>
              <a:buChar char="•"/>
            </a:pPr>
            <a:r>
              <a:rPr lang="en-US" sz="2000" dirty="0">
                <a:solidFill>
                  <a:schemeClr val="tx1"/>
                </a:solidFill>
              </a:rPr>
              <a:t>the logarithm of a number is the </a:t>
            </a:r>
            <a:r>
              <a:rPr lang="en-US" sz="2000" dirty="0">
                <a:solidFill>
                  <a:schemeClr val="tx1"/>
                </a:solidFill>
                <a:hlinkClick r:id="rId3"/>
              </a:rPr>
              <a:t>exponent</a:t>
            </a:r>
            <a:r>
              <a:rPr lang="en-US" sz="2000" dirty="0">
                <a:solidFill>
                  <a:schemeClr val="tx1"/>
                </a:solidFill>
              </a:rPr>
              <a:t> to which another fixed number, the </a:t>
            </a:r>
            <a:r>
              <a:rPr lang="en-US" sz="2000" i="1" dirty="0">
                <a:solidFill>
                  <a:schemeClr val="tx1"/>
                </a:solidFill>
                <a:hlinkClick r:id="rId4"/>
              </a:rPr>
              <a:t>base</a:t>
            </a:r>
            <a:r>
              <a:rPr lang="en-US" sz="2000" dirty="0">
                <a:solidFill>
                  <a:schemeClr val="tx1"/>
                </a:solidFill>
              </a:rPr>
              <a:t>, must be raised to produce that number</a:t>
            </a:r>
          </a:p>
          <a:p>
            <a:pPr marL="171450" indent="-171450">
              <a:spcBef>
                <a:spcPts val="400"/>
              </a:spcBef>
              <a:spcAft>
                <a:spcPts val="500"/>
              </a:spcAft>
              <a:buClr>
                <a:schemeClr val="tx1"/>
              </a:buClr>
              <a:buFont typeface="Arial" panose="020B0604020202020204" pitchFamily="34" charset="0"/>
              <a:buChar char="•"/>
            </a:pPr>
            <a:endParaRPr lang="en-US" sz="2000" dirty="0">
              <a:solidFill>
                <a:schemeClr val="tx1"/>
              </a:solidFill>
            </a:endParaRPr>
          </a:p>
        </p:txBody>
      </p:sp>
      <p:sp>
        <p:nvSpPr>
          <p:cNvPr id="23" name="Rectangle 22">
            <a:extLst>
              <a:ext uri="{FF2B5EF4-FFF2-40B4-BE49-F238E27FC236}">
                <a16:creationId xmlns:a16="http://schemas.microsoft.com/office/drawing/2014/main" id="{EB2E15CB-5BB1-4A35-9BCD-21646CBDE06C}"/>
              </a:ext>
            </a:extLst>
          </p:cNvPr>
          <p:cNvSpPr/>
          <p:nvPr/>
        </p:nvSpPr>
        <p:spPr>
          <a:xfrm>
            <a:off x="8399835" y="4073009"/>
            <a:ext cx="1661032" cy="369332"/>
          </a:xfrm>
          <a:prstGeom prst="rect">
            <a:avLst/>
          </a:prstGeom>
        </p:spPr>
        <p:txBody>
          <a:bodyPr wrap="none">
            <a:spAutoFit/>
          </a:bodyPr>
          <a:lstStyle/>
          <a:p>
            <a:r>
              <a:rPr lang="en-US" b="1" i="1" dirty="0">
                <a:solidFill>
                  <a:schemeClr val="accent6"/>
                </a:solidFill>
                <a:latin typeface="Lato"/>
              </a:rPr>
              <a:t>The Rule of 72</a:t>
            </a:r>
            <a:endParaRPr lang="en-US" b="1" i="1" dirty="0">
              <a:solidFill>
                <a:schemeClr val="accent6"/>
              </a:solidFill>
              <a:effectLst/>
              <a:latin typeface="Lato"/>
            </a:endParaRPr>
          </a:p>
        </p:txBody>
      </p:sp>
      <p:pic>
        <p:nvPicPr>
          <p:cNvPr id="24" name="Picture 6" descr="natural log time vs growth">
            <a:extLst>
              <a:ext uri="{FF2B5EF4-FFF2-40B4-BE49-F238E27FC236}">
                <a16:creationId xmlns:a16="http://schemas.microsoft.com/office/drawing/2014/main" id="{503F21B0-E652-48AD-A1B1-61B73089B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481" y="3733800"/>
            <a:ext cx="622935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71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7</a:t>
            </a:fld>
            <a:endParaRPr lang="en-US" dirty="0"/>
          </a:p>
        </p:txBody>
      </p:sp>
      <p:sp>
        <p:nvSpPr>
          <p:cNvPr id="5" name="Title 4"/>
          <p:cNvSpPr>
            <a:spLocks noGrp="1"/>
          </p:cNvSpPr>
          <p:nvPr>
            <p:ph type="title"/>
          </p:nvPr>
        </p:nvSpPr>
        <p:spPr/>
        <p:txBody>
          <a:bodyPr>
            <a:normAutofit/>
          </a:bodyPr>
          <a:lstStyle/>
          <a:p>
            <a:r>
              <a:rPr lang="en-US" sz="2800" dirty="0"/>
              <a:t>Functional form for temperature in most MVAs: difference </a:t>
            </a:r>
            <a:br>
              <a:rPr lang="en-US" sz="2800" dirty="0"/>
            </a:br>
            <a:r>
              <a:rPr lang="en-US" sz="2800" dirty="0"/>
              <a:t>from norm with differential summer vs. winter effect</a:t>
            </a:r>
          </a:p>
        </p:txBody>
      </p:sp>
      <p:sp>
        <p:nvSpPr>
          <p:cNvPr id="4" name="Rectangle 3"/>
          <p:cNvSpPr/>
          <p:nvPr/>
        </p:nvSpPr>
        <p:spPr>
          <a:xfrm>
            <a:off x="3528650" y="1429822"/>
            <a:ext cx="5012462" cy="369332"/>
          </a:xfrm>
          <a:prstGeom prst="rect">
            <a:avLst/>
          </a:prstGeom>
        </p:spPr>
        <p:txBody>
          <a:bodyPr wrap="none">
            <a:spAutoFit/>
          </a:bodyPr>
          <a:lstStyle/>
          <a:p>
            <a:r>
              <a:rPr lang="en-US" b="1" dirty="0">
                <a:solidFill>
                  <a:schemeClr val="accent1"/>
                </a:solidFill>
              </a:rPr>
              <a:t>% change in volume if temperature is +1°C warmer</a:t>
            </a:r>
          </a:p>
        </p:txBody>
      </p:sp>
      <p:graphicFrame>
        <p:nvGraphicFramePr>
          <p:cNvPr id="10" name="Content Placeholder 11"/>
          <p:cNvGraphicFramePr>
            <a:graphicFrameLocks/>
          </p:cNvGraphicFramePr>
          <p:nvPr>
            <p:extLst>
              <p:ext uri="{D42A27DB-BD31-4B8C-83A1-F6EECF244321}">
                <p14:modId xmlns:p14="http://schemas.microsoft.com/office/powerpoint/2010/main" val="2934715707"/>
              </p:ext>
            </p:extLst>
          </p:nvPr>
        </p:nvGraphicFramePr>
        <p:xfrm>
          <a:off x="242888" y="1752600"/>
          <a:ext cx="11506200" cy="4516438"/>
        </p:xfrm>
        <a:graphic>
          <a:graphicData uri="http://schemas.openxmlformats.org/drawingml/2006/chart">
            <c:chart xmlns:c="http://schemas.openxmlformats.org/drawingml/2006/chart" xmlns:r="http://schemas.openxmlformats.org/officeDocument/2006/relationships" r:id="rId2"/>
          </a:graphicData>
        </a:graphic>
      </p:graphicFrame>
      <p:sp>
        <p:nvSpPr>
          <p:cNvPr id="11" name="Explosion 2 10"/>
          <p:cNvSpPr/>
          <p:nvPr/>
        </p:nvSpPr>
        <p:spPr>
          <a:xfrm>
            <a:off x="1487487" y="2228850"/>
            <a:ext cx="3341687" cy="1528762"/>
          </a:xfrm>
          <a:prstGeom prst="irregularSeal2">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Double click on chart, enter different temperature norm or parameter values</a:t>
            </a:r>
          </a:p>
        </p:txBody>
      </p:sp>
      <p:sp>
        <p:nvSpPr>
          <p:cNvPr id="6" name="Rectangle 5"/>
          <p:cNvSpPr/>
          <p:nvPr/>
        </p:nvSpPr>
        <p:spPr>
          <a:xfrm>
            <a:off x="242888" y="6230779"/>
            <a:ext cx="6032500" cy="246221"/>
          </a:xfrm>
          <a:prstGeom prst="rect">
            <a:avLst/>
          </a:prstGeom>
        </p:spPr>
        <p:txBody>
          <a:bodyPr>
            <a:spAutoFit/>
          </a:bodyPr>
          <a:lstStyle/>
          <a:p>
            <a:r>
              <a:rPr lang="en-US" sz="1000" dirty="0"/>
              <a:t>Source: WT360 for temperature data, MVA models for elasticity</a:t>
            </a:r>
          </a:p>
        </p:txBody>
      </p:sp>
    </p:spTree>
    <p:extLst>
      <p:ext uri="{BB962C8B-B14F-4D97-AF65-F5344CB8AC3E}">
        <p14:creationId xmlns:p14="http://schemas.microsoft.com/office/powerpoint/2010/main" val="244654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8</a:t>
            </a:fld>
            <a:endParaRPr lang="en-US" dirty="0"/>
          </a:p>
        </p:txBody>
      </p:sp>
      <p:sp>
        <p:nvSpPr>
          <p:cNvPr id="5" name="Title 4"/>
          <p:cNvSpPr>
            <a:spLocks noGrp="1"/>
          </p:cNvSpPr>
          <p:nvPr>
            <p:ph type="title"/>
          </p:nvPr>
        </p:nvSpPr>
        <p:spPr/>
        <p:txBody>
          <a:bodyPr>
            <a:normAutofit/>
          </a:bodyPr>
          <a:lstStyle/>
          <a:p>
            <a:r>
              <a:rPr lang="en-US" sz="3200" dirty="0"/>
              <a:t>Temperature data transformations tried in MVA</a:t>
            </a:r>
          </a:p>
        </p:txBody>
      </p:sp>
      <p:graphicFrame>
        <p:nvGraphicFramePr>
          <p:cNvPr id="8" name="Content Placeholder 5"/>
          <p:cNvGraphicFramePr>
            <a:graphicFrameLocks/>
          </p:cNvGraphicFramePr>
          <p:nvPr>
            <p:extLst>
              <p:ext uri="{D42A27DB-BD31-4B8C-83A1-F6EECF244321}">
                <p14:modId xmlns:p14="http://schemas.microsoft.com/office/powerpoint/2010/main" val="2817790834"/>
              </p:ext>
            </p:extLst>
          </p:nvPr>
        </p:nvGraphicFramePr>
        <p:xfrm>
          <a:off x="242888" y="1371600"/>
          <a:ext cx="11506197" cy="5105400"/>
        </p:xfrm>
        <a:graphic>
          <a:graphicData uri="http://schemas.openxmlformats.org/drawingml/2006/table">
            <a:tbl>
              <a:tblPr firstRow="1" bandRow="1">
                <a:tableStyleId>{00A15C55-8517-42AA-B614-E9B94910E393}</a:tableStyleId>
              </a:tblPr>
              <a:tblGrid>
                <a:gridCol w="2362993">
                  <a:extLst>
                    <a:ext uri="{9D8B030D-6E8A-4147-A177-3AD203B41FA5}">
                      <a16:colId xmlns:a16="http://schemas.microsoft.com/office/drawing/2014/main" val="20000"/>
                    </a:ext>
                  </a:extLst>
                </a:gridCol>
                <a:gridCol w="2184866">
                  <a:extLst>
                    <a:ext uri="{9D8B030D-6E8A-4147-A177-3AD203B41FA5}">
                      <a16:colId xmlns:a16="http://schemas.microsoft.com/office/drawing/2014/main" val="20001"/>
                    </a:ext>
                  </a:extLst>
                </a:gridCol>
                <a:gridCol w="1159723">
                  <a:extLst>
                    <a:ext uri="{9D8B030D-6E8A-4147-A177-3AD203B41FA5}">
                      <a16:colId xmlns:a16="http://schemas.microsoft.com/office/drawing/2014/main" val="20002"/>
                    </a:ext>
                  </a:extLst>
                </a:gridCol>
                <a:gridCol w="1159723">
                  <a:extLst>
                    <a:ext uri="{9D8B030D-6E8A-4147-A177-3AD203B41FA5}">
                      <a16:colId xmlns:a16="http://schemas.microsoft.com/office/drawing/2014/main" val="20003"/>
                    </a:ext>
                  </a:extLst>
                </a:gridCol>
                <a:gridCol w="1159723">
                  <a:extLst>
                    <a:ext uri="{9D8B030D-6E8A-4147-A177-3AD203B41FA5}">
                      <a16:colId xmlns:a16="http://schemas.microsoft.com/office/drawing/2014/main" val="20004"/>
                    </a:ext>
                  </a:extLst>
                </a:gridCol>
                <a:gridCol w="1159723">
                  <a:extLst>
                    <a:ext uri="{9D8B030D-6E8A-4147-A177-3AD203B41FA5}">
                      <a16:colId xmlns:a16="http://schemas.microsoft.com/office/drawing/2014/main" val="20005"/>
                    </a:ext>
                  </a:extLst>
                </a:gridCol>
                <a:gridCol w="1159723">
                  <a:extLst>
                    <a:ext uri="{9D8B030D-6E8A-4147-A177-3AD203B41FA5}">
                      <a16:colId xmlns:a16="http://schemas.microsoft.com/office/drawing/2014/main" val="20006"/>
                    </a:ext>
                  </a:extLst>
                </a:gridCol>
                <a:gridCol w="1159723">
                  <a:extLst>
                    <a:ext uri="{9D8B030D-6E8A-4147-A177-3AD203B41FA5}">
                      <a16:colId xmlns:a16="http://schemas.microsoft.com/office/drawing/2014/main" val="20007"/>
                    </a:ext>
                  </a:extLst>
                </a:gridCol>
              </a:tblGrid>
              <a:tr h="838200">
                <a:tc>
                  <a:txBody>
                    <a:bodyPr/>
                    <a:lstStyle/>
                    <a:p>
                      <a:r>
                        <a:rPr lang="en-US" sz="1100" dirty="0">
                          <a:latin typeface="+mn-lt"/>
                        </a:rPr>
                        <a:t>Transformations tried in MVA</a:t>
                      </a: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100" dirty="0">
                          <a:latin typeface="+mn-lt"/>
                        </a:rPr>
                        <a:t>Illustration: for +1°C</a:t>
                      </a:r>
                    </a:p>
                    <a:p>
                      <a:endParaRPr lang="en-US" sz="1100" dirty="0">
                        <a:latin typeface="+mn-lt"/>
                      </a:endParaRPr>
                    </a:p>
                    <a:p>
                      <a:endParaRPr lang="en-US" sz="11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dirty="0">
                          <a:latin typeface="+mn-lt"/>
                        </a:rPr>
                        <a:t>Positive slope across range of temperatures?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dirty="0">
                          <a:latin typeface="+mn-lt"/>
                        </a:rPr>
                        <a:t>Effect never veers off</a:t>
                      </a:r>
                      <a:r>
                        <a:rPr lang="en-US" sz="1100" baseline="0" dirty="0">
                          <a:latin typeface="+mn-lt"/>
                        </a:rPr>
                        <a:t> to + or - infinity</a:t>
                      </a:r>
                      <a:endParaRPr lang="en-US" sz="11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dirty="0">
                          <a:latin typeface="+mn-lt"/>
                        </a:rPr>
                        <a:t>Not confounded with seasonality?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dirty="0">
                          <a:latin typeface="+mn-lt"/>
                        </a:rPr>
                        <a:t>Bigger effect in warmer 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dirty="0">
                          <a:latin typeface="+mn-lt"/>
                        </a:rPr>
                        <a:t>Parsimonious</a:t>
                      </a:r>
                      <a:r>
                        <a:rPr lang="en-US" sz="1100" baseline="0" dirty="0">
                          <a:latin typeface="+mn-lt"/>
                        </a:rPr>
                        <a:t> and Linearizable?</a:t>
                      </a:r>
                      <a:endParaRPr lang="en-US" sz="11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100" dirty="0">
                          <a:latin typeface="+mn-lt"/>
                        </a:rPr>
                        <a:t>Positive slope across range of temperatures?</a:t>
                      </a: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67900">
                <a:tc>
                  <a:txBody>
                    <a:bodyPr/>
                    <a:lstStyle/>
                    <a:p>
                      <a:pPr marL="0" lvl="0" indent="0" algn="l">
                        <a:buFont typeface="+mj-lt"/>
                        <a:buNone/>
                      </a:pPr>
                      <a:r>
                        <a:rPr lang="en-US" sz="1100" b="1" dirty="0">
                          <a:latin typeface="+mn-lt"/>
                        </a:rPr>
                        <a:t>Most common: </a:t>
                      </a:r>
                      <a:r>
                        <a:rPr lang="en-US" sz="1100" dirty="0">
                          <a:latin typeface="+mn-lt"/>
                        </a:rPr>
                        <a:t>difference from fixed norm with differential effect depending on starting temp.</a:t>
                      </a:r>
                    </a:p>
                    <a:p>
                      <a:pPr marL="0" marR="0" lvl="0" indent="0" algn="l" defTabSz="1219140" rtl="0" eaLnBrk="1" fontAlgn="auto" latinLnBrk="0" hangingPunct="1">
                        <a:lnSpc>
                          <a:spcPct val="100000"/>
                        </a:lnSpc>
                        <a:spcBef>
                          <a:spcPts val="0"/>
                        </a:spcBef>
                        <a:spcAft>
                          <a:spcPts val="0"/>
                        </a:spcAft>
                        <a:buClrTx/>
                        <a:buSzTx/>
                        <a:buFont typeface="+mj-lt"/>
                        <a:buNone/>
                        <a:tabLst/>
                        <a:defRPr/>
                      </a:pPr>
                      <a:r>
                        <a:rPr lang="en-US" sz="1100" dirty="0">
                          <a:latin typeface="+mn-lt"/>
                        </a:rPr>
                        <a:t>beta*(Temp–Norm) + beta*(Temp-Norm)*(Temp-</a:t>
                      </a:r>
                      <a:r>
                        <a:rPr lang="en-US" sz="1100" dirty="0" err="1">
                          <a:latin typeface="+mn-lt"/>
                        </a:rPr>
                        <a:t>NormNormalized</a:t>
                      </a:r>
                      <a:r>
                        <a:rPr lang="en-US" sz="1100" dirty="0">
                          <a:latin typeface="+mn-lt"/>
                        </a:rPr>
                        <a:t>); some countries also have lag1 week effects</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1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1"/>
                  </a:ext>
                </a:extLst>
              </a:tr>
              <a:tr h="724825">
                <a:tc>
                  <a:txBody>
                    <a:bodyPr/>
                    <a:lstStyle/>
                    <a:p>
                      <a:pPr marL="0" lvl="0" indent="0" algn="l">
                        <a:buFont typeface="+mj-lt"/>
                        <a:buNone/>
                      </a:pPr>
                      <a:r>
                        <a:rPr lang="en-US" sz="1100" b="1" dirty="0">
                          <a:latin typeface="+mn-lt"/>
                        </a:rPr>
                        <a:t>Log Temperature</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1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latin typeface="+mn-lt"/>
                          <a:sym typeface="Wingdings 2" panose="05020102010507070707" pitchFamily="18" charset="2"/>
                        </a:rPr>
                        <a:t></a:t>
                      </a:r>
                      <a:endParaRPr lang="en-US" sz="11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latin typeface="+mn-lt"/>
                          <a:sym typeface="Wingdings 2" panose="05020102010507070707" pitchFamily="18" charset="2"/>
                        </a:rPr>
                        <a:t></a:t>
                      </a:r>
                      <a:endParaRPr lang="en-US" sz="11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latin typeface="+mn-lt"/>
                          <a:sym typeface="Wingdings 2" panose="05020102010507070707" pitchFamily="18" charset="2"/>
                        </a:rPr>
                        <a:t></a:t>
                      </a:r>
                      <a:endParaRPr lang="en-US" sz="11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latin typeface="+mn-lt"/>
                          <a:sym typeface="Wingdings 2" panose="05020102010507070707" pitchFamily="18" charset="2"/>
                        </a:rPr>
                        <a:t></a:t>
                      </a:r>
                      <a:endParaRPr lang="en-US" sz="11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latin typeface="+mn-lt"/>
                          <a:sym typeface="Wingdings 2" panose="05020102010507070707" pitchFamily="18" charset="2"/>
                        </a:rPr>
                        <a:t></a:t>
                      </a:r>
                      <a:endParaRPr lang="en-US" sz="11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2"/>
                  </a:ext>
                </a:extLst>
              </a:tr>
              <a:tr h="724825">
                <a:tc>
                  <a:txBody>
                    <a:bodyPr/>
                    <a:lstStyle/>
                    <a:p>
                      <a:pPr marL="0" lvl="0" indent="0" algn="l">
                        <a:buFont typeface="+mj-lt"/>
                        <a:buNone/>
                      </a:pPr>
                      <a:r>
                        <a:rPr lang="en-US" sz="1100" b="1" dirty="0">
                          <a:latin typeface="+mn-lt"/>
                        </a:rPr>
                        <a:t>Difference from norm</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10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latin typeface="+mn-lt"/>
                          <a:sym typeface="Wingdings 2" panose="05020102010507070707" pitchFamily="18" charset="2"/>
                        </a:rPr>
                        <a:t></a:t>
                      </a:r>
                      <a:endParaRPr lang="en-US" sz="11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3"/>
                  </a:ext>
                </a:extLst>
              </a:tr>
              <a:tr h="724825">
                <a:tc>
                  <a:txBody>
                    <a:bodyPr/>
                    <a:lstStyle/>
                    <a:p>
                      <a:pPr marL="0" lvl="0" indent="0" algn="l">
                        <a:buFont typeface="+mj-lt"/>
                        <a:buNone/>
                      </a:pPr>
                      <a:r>
                        <a:rPr lang="en-US" sz="1100" b="1" dirty="0">
                          <a:latin typeface="+mn-lt"/>
                        </a:rPr>
                        <a:t>Ratio to Norm, with threshold</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1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latin typeface="+mn-lt"/>
                          <a:sym typeface="Wingdings 2" panose="05020102010507070707" pitchFamily="18" charset="2"/>
                        </a:rPr>
                        <a:t></a:t>
                      </a:r>
                      <a:endParaRPr lang="en-US" sz="11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4"/>
                  </a:ext>
                </a:extLst>
              </a:tr>
              <a:tr h="724825">
                <a:tc>
                  <a:txBody>
                    <a:bodyPr/>
                    <a:lstStyle/>
                    <a:p>
                      <a:r>
                        <a:rPr lang="en-US" sz="1100" b="1" dirty="0">
                          <a:latin typeface="+mn-lt"/>
                        </a:rPr>
                        <a:t>S-shaped</a:t>
                      </a: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1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FF0000"/>
                          </a:solidFill>
                          <a:latin typeface="+mn-lt"/>
                          <a:sym typeface="Wingdings 2" panose="05020102010507070707" pitchFamily="18" charset="2"/>
                        </a:rPr>
                        <a:t></a:t>
                      </a:r>
                      <a:endParaRPr lang="en-US" sz="1100" b="1" dirty="0">
                        <a:solidFill>
                          <a:srgbClr val="FF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latin typeface="+mn-lt"/>
                          <a:sym typeface="Wingdings"/>
                        </a:rPr>
                        <a:t></a:t>
                      </a:r>
                      <a:endParaRPr lang="en-US" sz="1100" b="1" dirty="0">
                        <a:solidFill>
                          <a:srgbClr val="00B050"/>
                        </a:solidFill>
                        <a:latin typeface="+mn-lt"/>
                      </a:endParaRPr>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5"/>
                  </a:ext>
                </a:extLst>
              </a:tr>
            </a:tbl>
          </a:graphicData>
        </a:graphic>
      </p:graphicFrame>
      <p:cxnSp>
        <p:nvCxnSpPr>
          <p:cNvPr id="30" name="Straight Connector 29"/>
          <p:cNvCxnSpPr/>
          <p:nvPr/>
        </p:nvCxnSpPr>
        <p:spPr>
          <a:xfrm>
            <a:off x="2914932" y="1677092"/>
            <a:ext cx="0" cy="2945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6200000">
            <a:off x="2422918" y="1769978"/>
            <a:ext cx="696024" cy="253916"/>
          </a:xfrm>
          <a:prstGeom prst="rect">
            <a:avLst/>
          </a:prstGeom>
          <a:noFill/>
        </p:spPr>
        <p:txBody>
          <a:bodyPr wrap="none" rtlCol="0">
            <a:spAutoFit/>
          </a:bodyPr>
          <a:lstStyle/>
          <a:p>
            <a:r>
              <a:rPr lang="en-US" sz="1050" dirty="0">
                <a:solidFill>
                  <a:schemeClr val="bg1"/>
                </a:solidFill>
              </a:rPr>
              <a:t>% chg vol</a:t>
            </a:r>
          </a:p>
        </p:txBody>
      </p:sp>
      <p:sp>
        <p:nvSpPr>
          <p:cNvPr id="32" name="TextBox 31"/>
          <p:cNvSpPr txBox="1"/>
          <p:nvPr/>
        </p:nvSpPr>
        <p:spPr>
          <a:xfrm>
            <a:off x="2864421" y="1763226"/>
            <a:ext cx="1759332" cy="415498"/>
          </a:xfrm>
          <a:prstGeom prst="rect">
            <a:avLst/>
          </a:prstGeom>
          <a:noFill/>
        </p:spPr>
        <p:txBody>
          <a:bodyPr wrap="square" rtlCol="0">
            <a:spAutoFit/>
          </a:bodyPr>
          <a:lstStyle/>
          <a:p>
            <a:pPr algn="ctr">
              <a:tabLst>
                <a:tab pos="685800" algn="dec"/>
                <a:tab pos="1490663" algn="r"/>
              </a:tabLst>
            </a:pPr>
            <a:r>
              <a:rPr lang="en-US" sz="1050" dirty="0">
                <a:solidFill>
                  <a:schemeClr val="bg1"/>
                </a:solidFill>
              </a:rPr>
              <a:t>-40	0	35</a:t>
            </a:r>
          </a:p>
          <a:p>
            <a:pPr algn="ctr"/>
            <a:r>
              <a:rPr lang="en-US" sz="1050" dirty="0">
                <a:solidFill>
                  <a:schemeClr val="bg1"/>
                </a:solidFill>
              </a:rPr>
              <a:t>Starting temperature</a:t>
            </a:r>
          </a:p>
        </p:txBody>
      </p:sp>
      <p:cxnSp>
        <p:nvCxnSpPr>
          <p:cNvPr id="33" name="Straight Connector 32"/>
          <p:cNvCxnSpPr/>
          <p:nvPr/>
        </p:nvCxnSpPr>
        <p:spPr>
          <a:xfrm flipH="1">
            <a:off x="2914932" y="1971672"/>
            <a:ext cx="16201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910681" y="2590800"/>
            <a:ext cx="1503855" cy="7560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a:off x="2178539" y="3976610"/>
            <a:ext cx="1347597" cy="632730"/>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703286" y="3945914"/>
            <a:ext cx="19819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63620" y="3583838"/>
            <a:ext cx="0" cy="547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Arc 37"/>
          <p:cNvSpPr/>
          <p:nvPr/>
        </p:nvSpPr>
        <p:spPr>
          <a:xfrm rot="10800000">
            <a:off x="3662316" y="3264164"/>
            <a:ext cx="1690126" cy="648072"/>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p:nvPr/>
        </p:nvCxnSpPr>
        <p:spPr>
          <a:xfrm>
            <a:off x="2865223" y="4691112"/>
            <a:ext cx="175461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94831" y="5486264"/>
            <a:ext cx="19819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555165" y="5124188"/>
            <a:ext cx="0" cy="547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723277" y="5082924"/>
            <a:ext cx="13452" cy="4094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732316" y="5463047"/>
            <a:ext cx="953478" cy="672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a:off x="2819398" y="5893653"/>
            <a:ext cx="1676400" cy="478828"/>
          </a:xfrm>
          <a:custGeom>
            <a:avLst/>
            <a:gdLst>
              <a:gd name="connsiteX0" fmla="*/ 0 w 1676400"/>
              <a:gd name="connsiteY0" fmla="*/ 459974 h 478828"/>
              <a:gd name="connsiteX1" fmla="*/ 326572 w 1676400"/>
              <a:gd name="connsiteY1" fmla="*/ 459974 h 478828"/>
              <a:gd name="connsiteX2" fmla="*/ 707572 w 1676400"/>
              <a:gd name="connsiteY2" fmla="*/ 264031 h 478828"/>
              <a:gd name="connsiteX3" fmla="*/ 914400 w 1676400"/>
              <a:gd name="connsiteY3" fmla="*/ 144288 h 478828"/>
              <a:gd name="connsiteX4" fmla="*/ 1099457 w 1676400"/>
              <a:gd name="connsiteY4" fmla="*/ 13660 h 478828"/>
              <a:gd name="connsiteX5" fmla="*/ 1175657 w 1676400"/>
              <a:gd name="connsiteY5" fmla="*/ 2774 h 478828"/>
              <a:gd name="connsiteX6" fmla="*/ 1676400 w 1676400"/>
              <a:gd name="connsiteY6" fmla="*/ 2774 h 47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400" h="478828">
                <a:moveTo>
                  <a:pt x="0" y="459974"/>
                </a:moveTo>
                <a:cubicBezTo>
                  <a:pt x="104321" y="476302"/>
                  <a:pt x="208643" y="492631"/>
                  <a:pt x="326572" y="459974"/>
                </a:cubicBezTo>
                <a:cubicBezTo>
                  <a:pt x="444501" y="427317"/>
                  <a:pt x="609601" y="316645"/>
                  <a:pt x="707572" y="264031"/>
                </a:cubicBezTo>
                <a:cubicBezTo>
                  <a:pt x="805543" y="211417"/>
                  <a:pt x="849086" y="186016"/>
                  <a:pt x="914400" y="144288"/>
                </a:cubicBezTo>
                <a:cubicBezTo>
                  <a:pt x="979714" y="102560"/>
                  <a:pt x="1055914" y="37246"/>
                  <a:pt x="1099457" y="13660"/>
                </a:cubicBezTo>
                <a:cubicBezTo>
                  <a:pt x="1143000" y="-9926"/>
                  <a:pt x="1079500" y="4588"/>
                  <a:pt x="1175657" y="2774"/>
                </a:cubicBezTo>
                <a:cubicBezTo>
                  <a:pt x="1271814" y="960"/>
                  <a:pt x="1474107" y="1867"/>
                  <a:pt x="1676400" y="2774"/>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24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11"/>
          <p:cNvGraphicFramePr>
            <a:graphicFrameLocks/>
          </p:cNvGraphicFramePr>
          <p:nvPr>
            <p:extLst>
              <p:ext uri="{D42A27DB-BD31-4B8C-83A1-F6EECF244321}">
                <p14:modId xmlns:p14="http://schemas.microsoft.com/office/powerpoint/2010/main" val="2439406247"/>
              </p:ext>
            </p:extLst>
          </p:nvPr>
        </p:nvGraphicFramePr>
        <p:xfrm>
          <a:off x="242889" y="1371600"/>
          <a:ext cx="115062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1"/>
          <p:cNvSpPr>
            <a:spLocks noGrp="1"/>
          </p:cNvSpPr>
          <p:nvPr>
            <p:ph type="ftr" sz="quarter" idx="11"/>
          </p:nvPr>
        </p:nvSpPr>
        <p:spPr/>
        <p:txBody>
          <a:bodyPr/>
          <a:lstStyle/>
          <a:p>
            <a:r>
              <a:rPr lang="en-US" dirty="0"/>
              <a:t>Analytic Edge Proprietary and confidential</a:t>
            </a:r>
          </a:p>
        </p:txBody>
      </p:sp>
      <p:sp>
        <p:nvSpPr>
          <p:cNvPr id="3" name="Slide Number Placeholder 2"/>
          <p:cNvSpPr>
            <a:spLocks noGrp="1"/>
          </p:cNvSpPr>
          <p:nvPr>
            <p:ph type="sldNum" sz="quarter" idx="12"/>
          </p:nvPr>
        </p:nvSpPr>
        <p:spPr/>
        <p:txBody>
          <a:bodyPr/>
          <a:lstStyle/>
          <a:p>
            <a:fld id="{4C2143BD-DDDC-4030-AFD1-D2DD3F00D3BF}" type="slidenum">
              <a:rPr lang="en-US" smtClean="0"/>
              <a:pPr/>
              <a:t>9</a:t>
            </a:fld>
            <a:endParaRPr lang="en-US" dirty="0"/>
          </a:p>
        </p:txBody>
      </p:sp>
      <p:sp>
        <p:nvSpPr>
          <p:cNvPr id="5" name="Title 4"/>
          <p:cNvSpPr>
            <a:spLocks noGrp="1"/>
          </p:cNvSpPr>
          <p:nvPr>
            <p:ph type="title"/>
          </p:nvPr>
        </p:nvSpPr>
        <p:spPr/>
        <p:txBody>
          <a:bodyPr>
            <a:normAutofit/>
          </a:bodyPr>
          <a:lstStyle/>
          <a:p>
            <a:r>
              <a:rPr lang="en-US" sz="2800" dirty="0"/>
              <a:t>Five different functional forms for precipitation are </a:t>
            </a:r>
            <a:br>
              <a:rPr lang="en-US" sz="2800" dirty="0"/>
            </a:br>
            <a:r>
              <a:rPr lang="en-US" sz="2800" dirty="0"/>
              <a:t>employed in today’s MVAs</a:t>
            </a:r>
          </a:p>
        </p:txBody>
      </p:sp>
      <p:sp>
        <p:nvSpPr>
          <p:cNvPr id="11" name="Explosion 2 10"/>
          <p:cNvSpPr/>
          <p:nvPr/>
        </p:nvSpPr>
        <p:spPr>
          <a:xfrm>
            <a:off x="1095602" y="4072165"/>
            <a:ext cx="3341687" cy="1528762"/>
          </a:xfrm>
          <a:prstGeom prst="irregularSeal2">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Double click on chart, enter different temperature norm or parameter values</a:t>
            </a:r>
          </a:p>
        </p:txBody>
      </p:sp>
      <p:sp>
        <p:nvSpPr>
          <p:cNvPr id="6" name="Rectangle 5"/>
          <p:cNvSpPr/>
          <p:nvPr/>
        </p:nvSpPr>
        <p:spPr>
          <a:xfrm>
            <a:off x="242888" y="6230779"/>
            <a:ext cx="6032500" cy="246221"/>
          </a:xfrm>
          <a:prstGeom prst="rect">
            <a:avLst/>
          </a:prstGeom>
        </p:spPr>
        <p:txBody>
          <a:bodyPr>
            <a:spAutoFit/>
          </a:bodyPr>
          <a:lstStyle/>
          <a:p>
            <a:r>
              <a:rPr lang="en-US" sz="1000" dirty="0"/>
              <a:t>Source: WT360 for temperature data, MVA models for elasticity</a:t>
            </a:r>
          </a:p>
        </p:txBody>
      </p:sp>
      <p:sp>
        <p:nvSpPr>
          <p:cNvPr id="12" name="TextBox 11"/>
          <p:cNvSpPr txBox="1"/>
          <p:nvPr/>
        </p:nvSpPr>
        <p:spPr>
          <a:xfrm>
            <a:off x="9339146" y="3657600"/>
            <a:ext cx="2342020" cy="430887"/>
          </a:xfrm>
          <a:prstGeom prst="rect">
            <a:avLst/>
          </a:prstGeom>
          <a:noFill/>
        </p:spPr>
        <p:txBody>
          <a:bodyPr wrap="square" rtlCol="0">
            <a:spAutoFit/>
          </a:bodyPr>
          <a:lstStyle/>
          <a:p>
            <a:pPr lvl="0"/>
            <a:r>
              <a:rPr lang="en-US" sz="1100" dirty="0"/>
              <a:t>beta*(Precip – Norm) + beta*(Precip-Norm)*(</a:t>
            </a:r>
            <a:r>
              <a:rPr lang="en-US" sz="1100" dirty="0" err="1"/>
              <a:t>NNormalized</a:t>
            </a:r>
            <a:r>
              <a:rPr lang="en-US" sz="1100" dirty="0"/>
              <a:t>)</a:t>
            </a:r>
            <a:endParaRPr lang="en-US" sz="2000" dirty="0"/>
          </a:p>
        </p:txBody>
      </p:sp>
      <p:sp>
        <p:nvSpPr>
          <p:cNvPr id="13" name="TextBox 12"/>
          <p:cNvSpPr txBox="1"/>
          <p:nvPr/>
        </p:nvSpPr>
        <p:spPr>
          <a:xfrm>
            <a:off x="9339146" y="4239712"/>
            <a:ext cx="2579914" cy="430887"/>
          </a:xfrm>
          <a:prstGeom prst="rect">
            <a:avLst/>
          </a:prstGeom>
          <a:noFill/>
        </p:spPr>
        <p:txBody>
          <a:bodyPr wrap="square" rtlCol="0">
            <a:spAutoFit/>
          </a:bodyPr>
          <a:lstStyle/>
          <a:p>
            <a:r>
              <a:rPr lang="en-US" sz="1100" dirty="0"/>
              <a:t>beta*(Precip – Norm) + </a:t>
            </a:r>
          </a:p>
          <a:p>
            <a:r>
              <a:rPr lang="en-US" sz="1100" dirty="0"/>
              <a:t>beta*(Precip-Norm)*(1-NNormalized)</a:t>
            </a:r>
          </a:p>
        </p:txBody>
      </p:sp>
      <p:sp>
        <p:nvSpPr>
          <p:cNvPr id="14" name="TextBox 13"/>
          <p:cNvSpPr txBox="1"/>
          <p:nvPr/>
        </p:nvSpPr>
        <p:spPr>
          <a:xfrm>
            <a:off x="9339146" y="4821824"/>
            <a:ext cx="2342020" cy="261610"/>
          </a:xfrm>
          <a:prstGeom prst="rect">
            <a:avLst/>
          </a:prstGeom>
          <a:noFill/>
        </p:spPr>
        <p:txBody>
          <a:bodyPr wrap="square" rtlCol="0">
            <a:spAutoFit/>
          </a:bodyPr>
          <a:lstStyle/>
          <a:p>
            <a:pPr lvl="0"/>
            <a:r>
              <a:rPr lang="en-US" sz="1100" dirty="0"/>
              <a:t>beta*(Precip – Norm) </a:t>
            </a:r>
            <a:endParaRPr lang="en-US" sz="2000" dirty="0"/>
          </a:p>
        </p:txBody>
      </p:sp>
      <p:sp>
        <p:nvSpPr>
          <p:cNvPr id="15" name="TextBox 14"/>
          <p:cNvSpPr txBox="1"/>
          <p:nvPr/>
        </p:nvSpPr>
        <p:spPr>
          <a:xfrm>
            <a:off x="9339146" y="5234659"/>
            <a:ext cx="1254637" cy="261610"/>
          </a:xfrm>
          <a:prstGeom prst="rect">
            <a:avLst/>
          </a:prstGeom>
          <a:noFill/>
        </p:spPr>
        <p:txBody>
          <a:bodyPr wrap="square" rtlCol="0">
            <a:spAutoFit/>
          </a:bodyPr>
          <a:lstStyle/>
          <a:p>
            <a:pPr lvl="0"/>
            <a:r>
              <a:rPr lang="en-US" sz="1100" dirty="0"/>
              <a:t>beta*(Precip ) </a:t>
            </a:r>
            <a:endParaRPr lang="en-US" sz="2000" dirty="0"/>
          </a:p>
        </p:txBody>
      </p:sp>
      <p:sp>
        <p:nvSpPr>
          <p:cNvPr id="16" name="TextBox 15"/>
          <p:cNvSpPr txBox="1"/>
          <p:nvPr/>
        </p:nvSpPr>
        <p:spPr>
          <a:xfrm>
            <a:off x="9339146" y="5647495"/>
            <a:ext cx="2342020" cy="430887"/>
          </a:xfrm>
          <a:prstGeom prst="rect">
            <a:avLst/>
          </a:prstGeom>
          <a:noFill/>
        </p:spPr>
        <p:txBody>
          <a:bodyPr wrap="square" rtlCol="0">
            <a:spAutoFit/>
          </a:bodyPr>
          <a:lstStyle/>
          <a:p>
            <a:pPr lvl="0"/>
            <a:r>
              <a:rPr lang="en-US" sz="1100" dirty="0"/>
              <a:t>beta*(Precip – Norm) + beta*(Precip-Norm)*(</a:t>
            </a:r>
            <a:r>
              <a:rPr lang="en-US" sz="1100" dirty="0" err="1"/>
              <a:t>SummerTime</a:t>
            </a:r>
            <a:r>
              <a:rPr lang="en-US" sz="1100" dirty="0"/>
              <a:t>)</a:t>
            </a:r>
            <a:endParaRPr lang="en-US" sz="2000" dirty="0"/>
          </a:p>
        </p:txBody>
      </p:sp>
      <p:sp>
        <p:nvSpPr>
          <p:cNvPr id="17" name="TextBox 16"/>
          <p:cNvSpPr txBox="1"/>
          <p:nvPr/>
        </p:nvSpPr>
        <p:spPr>
          <a:xfrm>
            <a:off x="8701881" y="3657600"/>
            <a:ext cx="822960" cy="261610"/>
          </a:xfrm>
          <a:prstGeom prst="rect">
            <a:avLst/>
          </a:prstGeom>
          <a:noFill/>
        </p:spPr>
        <p:txBody>
          <a:bodyPr wrap="square" rtlCol="0">
            <a:spAutoFit/>
          </a:bodyPr>
          <a:lstStyle/>
          <a:p>
            <a:pPr lvl="0"/>
            <a:r>
              <a:rPr lang="en-US" sz="1100" b="1" dirty="0">
                <a:solidFill>
                  <a:schemeClr val="accent1"/>
                </a:solidFill>
              </a:rPr>
              <a:t>France</a:t>
            </a:r>
            <a:endParaRPr lang="en-US" sz="2000" b="1" dirty="0">
              <a:solidFill>
                <a:schemeClr val="accent1"/>
              </a:solidFill>
            </a:endParaRPr>
          </a:p>
        </p:txBody>
      </p:sp>
      <p:sp>
        <p:nvSpPr>
          <p:cNvPr id="18" name="TextBox 17"/>
          <p:cNvSpPr txBox="1"/>
          <p:nvPr/>
        </p:nvSpPr>
        <p:spPr>
          <a:xfrm>
            <a:off x="8701881" y="4239712"/>
            <a:ext cx="822960" cy="261610"/>
          </a:xfrm>
          <a:prstGeom prst="rect">
            <a:avLst/>
          </a:prstGeom>
          <a:noFill/>
        </p:spPr>
        <p:txBody>
          <a:bodyPr wrap="square" rtlCol="0">
            <a:spAutoFit/>
          </a:bodyPr>
          <a:lstStyle/>
          <a:p>
            <a:r>
              <a:rPr lang="en-US" sz="1100" b="1" dirty="0">
                <a:solidFill>
                  <a:schemeClr val="accent2"/>
                </a:solidFill>
              </a:rPr>
              <a:t>Nigeria</a:t>
            </a:r>
          </a:p>
        </p:txBody>
      </p:sp>
      <p:sp>
        <p:nvSpPr>
          <p:cNvPr id="19" name="TextBox 18"/>
          <p:cNvSpPr txBox="1"/>
          <p:nvPr/>
        </p:nvSpPr>
        <p:spPr>
          <a:xfrm>
            <a:off x="8701881" y="4821824"/>
            <a:ext cx="822960" cy="261610"/>
          </a:xfrm>
          <a:prstGeom prst="rect">
            <a:avLst/>
          </a:prstGeom>
          <a:noFill/>
        </p:spPr>
        <p:txBody>
          <a:bodyPr wrap="square" rtlCol="0">
            <a:spAutoFit/>
          </a:bodyPr>
          <a:lstStyle/>
          <a:p>
            <a:pPr lvl="0"/>
            <a:r>
              <a:rPr lang="en-US" sz="1100" b="1" dirty="0">
                <a:solidFill>
                  <a:schemeClr val="accent4"/>
                </a:solidFill>
              </a:rPr>
              <a:t>China</a:t>
            </a:r>
            <a:endParaRPr lang="en-US" sz="2000" b="1" dirty="0">
              <a:solidFill>
                <a:schemeClr val="accent4"/>
              </a:solidFill>
            </a:endParaRPr>
          </a:p>
        </p:txBody>
      </p:sp>
      <p:sp>
        <p:nvSpPr>
          <p:cNvPr id="20" name="TextBox 19"/>
          <p:cNvSpPr txBox="1"/>
          <p:nvPr/>
        </p:nvSpPr>
        <p:spPr>
          <a:xfrm>
            <a:off x="8701882" y="5234659"/>
            <a:ext cx="822960" cy="261610"/>
          </a:xfrm>
          <a:prstGeom prst="rect">
            <a:avLst/>
          </a:prstGeom>
          <a:noFill/>
        </p:spPr>
        <p:txBody>
          <a:bodyPr wrap="square" rtlCol="0">
            <a:spAutoFit/>
          </a:bodyPr>
          <a:lstStyle/>
          <a:p>
            <a:pPr lvl="0"/>
            <a:r>
              <a:rPr lang="en-US" sz="1100" b="1" dirty="0">
                <a:solidFill>
                  <a:schemeClr val="accent5"/>
                </a:solidFill>
              </a:rPr>
              <a:t>Colombia</a:t>
            </a:r>
            <a:endParaRPr lang="en-US" sz="2000" b="1" dirty="0">
              <a:solidFill>
                <a:schemeClr val="accent5"/>
              </a:solidFill>
            </a:endParaRPr>
          </a:p>
        </p:txBody>
      </p:sp>
      <p:sp>
        <p:nvSpPr>
          <p:cNvPr id="21" name="TextBox 20"/>
          <p:cNvSpPr txBox="1"/>
          <p:nvPr/>
        </p:nvSpPr>
        <p:spPr>
          <a:xfrm>
            <a:off x="8701881" y="5647495"/>
            <a:ext cx="822960" cy="261610"/>
          </a:xfrm>
          <a:prstGeom prst="rect">
            <a:avLst/>
          </a:prstGeom>
          <a:noFill/>
        </p:spPr>
        <p:txBody>
          <a:bodyPr wrap="square" rtlCol="0">
            <a:spAutoFit/>
          </a:bodyPr>
          <a:lstStyle/>
          <a:p>
            <a:pPr lvl="0"/>
            <a:r>
              <a:rPr lang="en-US" sz="1100" b="1" dirty="0">
                <a:solidFill>
                  <a:schemeClr val="accent6"/>
                </a:solidFill>
              </a:rPr>
              <a:t>Italy</a:t>
            </a:r>
            <a:endParaRPr lang="en-US" sz="2000" b="1" dirty="0">
              <a:solidFill>
                <a:schemeClr val="accent6"/>
              </a:solidFill>
            </a:endParaRPr>
          </a:p>
        </p:txBody>
      </p:sp>
      <p:sp>
        <p:nvSpPr>
          <p:cNvPr id="7" name="Rectangle 6"/>
          <p:cNvSpPr/>
          <p:nvPr/>
        </p:nvSpPr>
        <p:spPr>
          <a:xfrm>
            <a:off x="8625681" y="3581400"/>
            <a:ext cx="3123407" cy="2590800"/>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97627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ke_Swi">
    <a:dk1>
      <a:srgbClr val="1A1802"/>
    </a:dk1>
    <a:lt1>
      <a:sysClr val="window" lastClr="FFFFFF"/>
    </a:lt1>
    <a:dk2>
      <a:srgbClr val="252D69"/>
    </a:dk2>
    <a:lt2>
      <a:srgbClr val="C0BEBF"/>
    </a:lt2>
    <a:accent1>
      <a:srgbClr val="DD0023"/>
    </a:accent1>
    <a:accent2>
      <a:srgbClr val="F5821F"/>
    </a:accent2>
    <a:accent3>
      <a:srgbClr val="00B259"/>
    </a:accent3>
    <a:accent4>
      <a:srgbClr val="68AC63"/>
    </a:accent4>
    <a:accent5>
      <a:srgbClr val="273591"/>
    </a:accent5>
    <a:accent6>
      <a:srgbClr val="0070C0"/>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6365</TotalTime>
  <Words>4090</Words>
  <Application>Microsoft Office PowerPoint</Application>
  <PresentationFormat>Custom</PresentationFormat>
  <Paragraphs>712</Paragraphs>
  <Slides>32</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Lato</vt:lpstr>
      <vt:lpstr>Symbol</vt:lpstr>
      <vt:lpstr>2_Office Theme</vt:lpstr>
      <vt:lpstr>PowerPoint Presentation</vt:lpstr>
      <vt:lpstr>Terminology</vt:lpstr>
      <vt:lpstr>Model form</vt:lpstr>
      <vt:lpstr>Functions</vt:lpstr>
      <vt:lpstr>Model Criteria</vt:lpstr>
      <vt:lpstr>E-L</vt:lpstr>
      <vt:lpstr>Functional form for temperature in most MVAs: difference  from norm with differential summer vs. winter effect</vt:lpstr>
      <vt:lpstr>Temperature data transformations tried in MVA</vt:lpstr>
      <vt:lpstr>Five different functional forms for precipitation are  employed in today’s MVAs</vt:lpstr>
      <vt:lpstr>Precipitation data transformations tried in MVA</vt:lpstr>
      <vt:lpstr>Of candidate drivers considered, the best appear to be:  GDP or Industrial Production, plus population 12-49</vt:lpstr>
      <vt:lpstr>[ ]</vt:lpstr>
      <vt:lpstr>Most MVA models for TCCC have a structure like this for execution  drivers, with all-channels, brand granularity on the output</vt:lpstr>
      <vt:lpstr>Typical Execution drivers in models with  brand level output</vt:lpstr>
      <vt:lpstr>Double-log transformation on IPS gives steep  diminishing returns</vt:lpstr>
      <vt:lpstr>Best IPS data transformation: Negative  exponential or double log</vt:lpstr>
      <vt:lpstr>Use the global definition for out of stocks</vt:lpstr>
      <vt:lpstr>Depth of discount driver: preferred transformation has accelerating  volume lift for deeper discounts, up to a saturation level</vt:lpstr>
      <vt:lpstr>Price elasticities could be reported in this way</vt:lpstr>
      <vt:lpstr>Reach curves can inform MVA adstock calculation:  Ask Italy TCCC for them</vt:lpstr>
      <vt:lpstr>What goes into an MVA model when  we don’t have GRPs?</vt:lpstr>
      <vt:lpstr>Today’s MVA formulation looks for volume impact  for a very long time after sampling activity.</vt:lpstr>
      <vt:lpstr>Summary of outputs from various studies that can  inform Mva Sampling coefficients and half lives</vt:lpstr>
      <vt:lpstr>Use a PITA framework to check MVA Sampling  volume uplift for face validity</vt:lpstr>
      <vt:lpstr>Synergy is “baked in” to multiplicative volume form</vt:lpstr>
      <vt:lpstr>Multiplicative models have a synergy component to  be managed when computing decomps and duetos</vt:lpstr>
      <vt:lpstr>“Subtractive” approach to decomps and Duetos  makes most sense at TCCC</vt:lpstr>
      <vt:lpstr>Should we allocate synergy or leave it as  its own slice of the pie?</vt:lpstr>
      <vt:lpstr>Should we allocate synergy to only incremental,  or incremental and base?</vt:lpstr>
      <vt:lpstr>How should we allocate synergy?</vt:lpstr>
      <vt:lpstr>Synergy example, proportional to absolute  value of covariate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dc:creator>
  <cp:lastModifiedBy>amishakapoor</cp:lastModifiedBy>
  <cp:revision>654</cp:revision>
  <dcterms:created xsi:type="dcterms:W3CDTF">2016-09-27T16:14:17Z</dcterms:created>
  <dcterms:modified xsi:type="dcterms:W3CDTF">2019-01-24T05:03:06Z</dcterms:modified>
</cp:coreProperties>
</file>