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pptx" ContentType="application/vnd.openxmlformats-officedocument.presentationml.presentatio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63.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4"/>
  </p:notesMasterIdLst>
  <p:sldIdLst>
    <p:sldId id="329" r:id="rId3"/>
    <p:sldId id="257" r:id="rId4"/>
    <p:sldId id="330" r:id="rId5"/>
    <p:sldId id="259" r:id="rId6"/>
    <p:sldId id="260" r:id="rId7"/>
    <p:sldId id="261" r:id="rId8"/>
    <p:sldId id="331" r:id="rId9"/>
    <p:sldId id="263" r:id="rId10"/>
    <p:sldId id="338" r:id="rId11"/>
    <p:sldId id="264" r:id="rId12"/>
    <p:sldId id="332" r:id="rId13"/>
    <p:sldId id="266" r:id="rId14"/>
    <p:sldId id="267" r:id="rId15"/>
    <p:sldId id="268" r:id="rId16"/>
    <p:sldId id="269" r:id="rId17"/>
    <p:sldId id="333" r:id="rId18"/>
    <p:sldId id="341" r:id="rId19"/>
    <p:sldId id="342" r:id="rId20"/>
    <p:sldId id="343" r:id="rId21"/>
    <p:sldId id="334" r:id="rId22"/>
    <p:sldId id="274" r:id="rId23"/>
    <p:sldId id="345" r:id="rId24"/>
    <p:sldId id="347" r:id="rId25"/>
    <p:sldId id="348" r:id="rId26"/>
    <p:sldId id="349" r:id="rId27"/>
    <p:sldId id="277" r:id="rId28"/>
    <p:sldId id="278" r:id="rId29"/>
    <p:sldId id="279" r:id="rId30"/>
    <p:sldId id="335" r:id="rId31"/>
    <p:sldId id="281" r:id="rId32"/>
    <p:sldId id="350" r:id="rId33"/>
    <p:sldId id="336" r:id="rId34"/>
    <p:sldId id="284" r:id="rId35"/>
    <p:sldId id="353" r:id="rId36"/>
    <p:sldId id="285" r:id="rId37"/>
    <p:sldId id="354" r:id="rId38"/>
    <p:sldId id="286" r:id="rId39"/>
    <p:sldId id="287" r:id="rId40"/>
    <p:sldId id="288" r:id="rId41"/>
    <p:sldId id="355" r:id="rId42"/>
    <p:sldId id="290" r:id="rId43"/>
    <p:sldId id="358" r:id="rId44"/>
    <p:sldId id="359" r:id="rId45"/>
    <p:sldId id="360" r:id="rId46"/>
    <p:sldId id="361" r:id="rId47"/>
    <p:sldId id="362" r:id="rId48"/>
    <p:sldId id="364" r:id="rId49"/>
    <p:sldId id="35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66" r:id="rId65"/>
    <p:sldId id="312" r:id="rId66"/>
    <p:sldId id="313" r:id="rId67"/>
    <p:sldId id="314" r:id="rId68"/>
    <p:sldId id="315" r:id="rId69"/>
    <p:sldId id="316" r:id="rId70"/>
    <p:sldId id="317" r:id="rId71"/>
    <p:sldId id="318" r:id="rId72"/>
    <p:sldId id="319" r:id="rId73"/>
    <p:sldId id="357" r:id="rId74"/>
    <p:sldId id="321" r:id="rId75"/>
    <p:sldId id="322" r:id="rId76"/>
    <p:sldId id="323" r:id="rId77"/>
    <p:sldId id="324" r:id="rId78"/>
    <p:sldId id="325" r:id="rId79"/>
    <p:sldId id="367" r:id="rId80"/>
    <p:sldId id="327" r:id="rId81"/>
    <p:sldId id="368" r:id="rId82"/>
    <p:sldId id="36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263" y="5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charts/_rels/chart1.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Satyamoy\Toyota_MMM\Model\Toyota_charts22Apr13%20SN%20v1%20-%20Satyamo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0288986948944546E-2"/>
          <c:y val="2.5346112677078907E-2"/>
          <c:w val="0.91142660307651124"/>
          <c:h val="0.8190039921550083"/>
        </c:manualLayout>
      </c:layout>
      <c:barChart>
        <c:barDir val="col"/>
        <c:grouping val="clustered"/>
        <c:varyColors val="0"/>
        <c:ser>
          <c:idx val="2"/>
          <c:order val="2"/>
          <c:tx>
            <c:strRef>
              <c:f>'Fit Chart'!$H$3</c:f>
              <c:strCache>
                <c:ptCount val="1"/>
                <c:pt idx="0">
                  <c:v>Difference (Modeled - Actual)</c:v>
                </c:pt>
              </c:strCache>
            </c:strRef>
          </c:tx>
          <c:spPr>
            <a:solidFill>
              <a:srgbClr val="FF0000"/>
            </a:solidFill>
          </c:spPr>
          <c:invertIfNegative val="0"/>
          <c:cat>
            <c:strRef>
              <c:f>'Fit Chart'!$E$4:$E$34</c:f>
              <c:strCache>
                <c:ptCount val="31"/>
                <c:pt idx="0">
                  <c:v>Jan 09</c:v>
                </c:pt>
                <c:pt idx="1">
                  <c:v>Feb 09</c:v>
                </c:pt>
                <c:pt idx="2">
                  <c:v>Mar 09</c:v>
                </c:pt>
                <c:pt idx="3">
                  <c:v>Apr 09</c:v>
                </c:pt>
                <c:pt idx="4">
                  <c:v>May 09</c:v>
                </c:pt>
                <c:pt idx="5">
                  <c:v>June 09</c:v>
                </c:pt>
                <c:pt idx="6">
                  <c:v>July 09</c:v>
                </c:pt>
                <c:pt idx="7">
                  <c:v>Aug 09</c:v>
                </c:pt>
                <c:pt idx="8">
                  <c:v>Sept 09</c:v>
                </c:pt>
                <c:pt idx="9">
                  <c:v>Oct 09</c:v>
                </c:pt>
                <c:pt idx="10">
                  <c:v>Nov 09</c:v>
                </c:pt>
                <c:pt idx="11">
                  <c:v>Dec 09</c:v>
                </c:pt>
                <c:pt idx="12">
                  <c:v>Jan 10</c:v>
                </c:pt>
                <c:pt idx="13">
                  <c:v>Feb 10</c:v>
                </c:pt>
                <c:pt idx="14">
                  <c:v>Mar 10</c:v>
                </c:pt>
                <c:pt idx="15">
                  <c:v>Apr 10</c:v>
                </c:pt>
                <c:pt idx="16">
                  <c:v>May 10</c:v>
                </c:pt>
                <c:pt idx="17">
                  <c:v>June 10</c:v>
                </c:pt>
                <c:pt idx="18">
                  <c:v>July 10</c:v>
                </c:pt>
                <c:pt idx="19">
                  <c:v>Aug 10</c:v>
                </c:pt>
                <c:pt idx="20">
                  <c:v>Sept 10</c:v>
                </c:pt>
                <c:pt idx="21">
                  <c:v>Oct 10</c:v>
                </c:pt>
                <c:pt idx="22">
                  <c:v>Nov 10</c:v>
                </c:pt>
                <c:pt idx="23">
                  <c:v>Dec 10</c:v>
                </c:pt>
                <c:pt idx="24">
                  <c:v>Jan 11</c:v>
                </c:pt>
                <c:pt idx="25">
                  <c:v>Feb 11</c:v>
                </c:pt>
                <c:pt idx="26">
                  <c:v>Mar 11</c:v>
                </c:pt>
                <c:pt idx="27">
                  <c:v>Apr 11</c:v>
                </c:pt>
                <c:pt idx="28">
                  <c:v>May 11</c:v>
                </c:pt>
                <c:pt idx="29">
                  <c:v>June 11</c:v>
                </c:pt>
                <c:pt idx="30">
                  <c:v>July 11</c:v>
                </c:pt>
              </c:strCache>
            </c:strRef>
          </c:cat>
          <c:val>
            <c:numRef>
              <c:f>'Fit Chart'!$H$4:$H$34</c:f>
              <c:numCache>
                <c:formatCode>General</c:formatCode>
                <c:ptCount val="31"/>
                <c:pt idx="0">
                  <c:v>-54.544948751746006</c:v>
                </c:pt>
                <c:pt idx="1">
                  <c:v>38.61383403836021</c:v>
                </c:pt>
                <c:pt idx="2">
                  <c:v>-116.24915266947119</c:v>
                </c:pt>
                <c:pt idx="3">
                  <c:v>27.658576557430706</c:v>
                </c:pt>
                <c:pt idx="4">
                  <c:v>79.226198194458902</c:v>
                </c:pt>
                <c:pt idx="5">
                  <c:v>-504.87351923422352</c:v>
                </c:pt>
                <c:pt idx="6">
                  <c:v>-128.00318631022105</c:v>
                </c:pt>
                <c:pt idx="7">
                  <c:v>12.333926986377037</c:v>
                </c:pt>
                <c:pt idx="8">
                  <c:v>12.923866580998038</c:v>
                </c:pt>
                <c:pt idx="9">
                  <c:v>44.547018614548733</c:v>
                </c:pt>
                <c:pt idx="10">
                  <c:v>-32.147826444372413</c:v>
                </c:pt>
                <c:pt idx="11">
                  <c:v>45.573250791356259</c:v>
                </c:pt>
                <c:pt idx="12">
                  <c:v>2.545079343729185</c:v>
                </c:pt>
                <c:pt idx="13">
                  <c:v>-31.916142296289763</c:v>
                </c:pt>
                <c:pt idx="14">
                  <c:v>-152.84155693087496</c:v>
                </c:pt>
                <c:pt idx="15">
                  <c:v>191.65047152195848</c:v>
                </c:pt>
                <c:pt idx="16">
                  <c:v>168.60519068114445</c:v>
                </c:pt>
                <c:pt idx="17">
                  <c:v>-204.6572514270315</c:v>
                </c:pt>
                <c:pt idx="18">
                  <c:v>-43.072928022887254</c:v>
                </c:pt>
                <c:pt idx="19">
                  <c:v>-200.90125997814334</c:v>
                </c:pt>
                <c:pt idx="20">
                  <c:v>-107.36575703603853</c:v>
                </c:pt>
                <c:pt idx="21">
                  <c:v>235.0307154094703</c:v>
                </c:pt>
                <c:pt idx="22">
                  <c:v>204.65725153438461</c:v>
                </c:pt>
                <c:pt idx="23">
                  <c:v>-13.235233722984503</c:v>
                </c:pt>
                <c:pt idx="24">
                  <c:v>-612.33197858926769</c:v>
                </c:pt>
                <c:pt idx="25">
                  <c:v>112.86689444999752</c:v>
                </c:pt>
                <c:pt idx="26">
                  <c:v>-236.44512340767596</c:v>
                </c:pt>
                <c:pt idx="27">
                  <c:v>-112.86472051932719</c:v>
                </c:pt>
                <c:pt idx="28">
                  <c:v>223.87339141884922</c:v>
                </c:pt>
                <c:pt idx="29">
                  <c:v>-195.29039386449745</c:v>
                </c:pt>
                <c:pt idx="30">
                  <c:v>5.2655167459588483</c:v>
                </c:pt>
              </c:numCache>
            </c:numRef>
          </c:val>
        </c:ser>
        <c:dLbls>
          <c:showLegendKey val="0"/>
          <c:showVal val="0"/>
          <c:showCatName val="0"/>
          <c:showSerName val="0"/>
          <c:showPercent val="0"/>
          <c:showBubbleSize val="0"/>
        </c:dLbls>
        <c:gapWidth val="150"/>
        <c:axId val="-1215033920"/>
        <c:axId val="-1215044256"/>
      </c:barChart>
      <c:lineChart>
        <c:grouping val="standard"/>
        <c:varyColors val="0"/>
        <c:ser>
          <c:idx val="1"/>
          <c:order val="0"/>
          <c:tx>
            <c:strRef>
              <c:f>'Fit Chart'!$G$3</c:f>
              <c:strCache>
                <c:ptCount val="1"/>
                <c:pt idx="0">
                  <c:v>Model Sales</c:v>
                </c:pt>
              </c:strCache>
            </c:strRef>
          </c:tx>
          <c:spPr>
            <a:ln>
              <a:solidFill>
                <a:sysClr val="windowText" lastClr="000000"/>
              </a:solidFill>
            </a:ln>
          </c:spPr>
          <c:marker>
            <c:symbol val="none"/>
          </c:marker>
          <c:cat>
            <c:strRef>
              <c:f>'Fit Chart'!$E$4:$E$34</c:f>
              <c:strCache>
                <c:ptCount val="31"/>
                <c:pt idx="0">
                  <c:v>Jan 09</c:v>
                </c:pt>
                <c:pt idx="1">
                  <c:v>Feb 09</c:v>
                </c:pt>
                <c:pt idx="2">
                  <c:v>Mar 09</c:v>
                </c:pt>
                <c:pt idx="3">
                  <c:v>Apr 09</c:v>
                </c:pt>
                <c:pt idx="4">
                  <c:v>May 09</c:v>
                </c:pt>
                <c:pt idx="5">
                  <c:v>June 09</c:v>
                </c:pt>
                <c:pt idx="6">
                  <c:v>July 09</c:v>
                </c:pt>
                <c:pt idx="7">
                  <c:v>Aug 09</c:v>
                </c:pt>
                <c:pt idx="8">
                  <c:v>Sept 09</c:v>
                </c:pt>
                <c:pt idx="9">
                  <c:v>Oct 09</c:v>
                </c:pt>
                <c:pt idx="10">
                  <c:v>Nov 09</c:v>
                </c:pt>
                <c:pt idx="11">
                  <c:v>Dec 09</c:v>
                </c:pt>
                <c:pt idx="12">
                  <c:v>Jan 10</c:v>
                </c:pt>
                <c:pt idx="13">
                  <c:v>Feb 10</c:v>
                </c:pt>
                <c:pt idx="14">
                  <c:v>Mar 10</c:v>
                </c:pt>
                <c:pt idx="15">
                  <c:v>Apr 10</c:v>
                </c:pt>
                <c:pt idx="16">
                  <c:v>May 10</c:v>
                </c:pt>
                <c:pt idx="17">
                  <c:v>June 10</c:v>
                </c:pt>
                <c:pt idx="18">
                  <c:v>July 10</c:v>
                </c:pt>
                <c:pt idx="19">
                  <c:v>Aug 10</c:v>
                </c:pt>
                <c:pt idx="20">
                  <c:v>Sept 10</c:v>
                </c:pt>
                <c:pt idx="21">
                  <c:v>Oct 10</c:v>
                </c:pt>
                <c:pt idx="22">
                  <c:v>Nov 10</c:v>
                </c:pt>
                <c:pt idx="23">
                  <c:v>Dec 10</c:v>
                </c:pt>
                <c:pt idx="24">
                  <c:v>Jan 11</c:v>
                </c:pt>
                <c:pt idx="25">
                  <c:v>Feb 11</c:v>
                </c:pt>
                <c:pt idx="26">
                  <c:v>Mar 11</c:v>
                </c:pt>
                <c:pt idx="27">
                  <c:v>Apr 11</c:v>
                </c:pt>
                <c:pt idx="28">
                  <c:v>May 11</c:v>
                </c:pt>
                <c:pt idx="29">
                  <c:v>June 11</c:v>
                </c:pt>
                <c:pt idx="30">
                  <c:v>July 11</c:v>
                </c:pt>
              </c:strCache>
            </c:strRef>
          </c:cat>
          <c:val>
            <c:numRef>
              <c:f>'Fit Chart'!$G$4:$G$34</c:f>
              <c:numCache>
                <c:formatCode>_(* #,##0_);_(* \(#,##0\);_(* "-"??_);_(@_)</c:formatCode>
                <c:ptCount val="31"/>
                <c:pt idx="0">
                  <c:v>1953.455051248254</c:v>
                </c:pt>
                <c:pt idx="1">
                  <c:v>1874.6138340383602</c:v>
                </c:pt>
                <c:pt idx="2">
                  <c:v>1913.7508473305288</c:v>
                </c:pt>
                <c:pt idx="3">
                  <c:v>1462.6585765574307</c:v>
                </c:pt>
                <c:pt idx="4">
                  <c:v>1695.2261981944589</c:v>
                </c:pt>
                <c:pt idx="5">
                  <c:v>1804.1264807657765</c:v>
                </c:pt>
                <c:pt idx="6">
                  <c:v>1804.9968136897789</c:v>
                </c:pt>
                <c:pt idx="7">
                  <c:v>1645.333926986377</c:v>
                </c:pt>
                <c:pt idx="8">
                  <c:v>1550.923866580998</c:v>
                </c:pt>
                <c:pt idx="9">
                  <c:v>1565.5470186145487</c:v>
                </c:pt>
                <c:pt idx="10">
                  <c:v>1364.8521735556276</c:v>
                </c:pt>
                <c:pt idx="11">
                  <c:v>1395.5732507913563</c:v>
                </c:pt>
                <c:pt idx="12">
                  <c:v>1858.5450793437292</c:v>
                </c:pt>
                <c:pt idx="13">
                  <c:v>1821.0838577037102</c:v>
                </c:pt>
                <c:pt idx="14">
                  <c:v>2007.158443069125</c:v>
                </c:pt>
                <c:pt idx="15">
                  <c:v>1944.6504715219585</c:v>
                </c:pt>
                <c:pt idx="16">
                  <c:v>1893.6051906811444</c:v>
                </c:pt>
                <c:pt idx="17">
                  <c:v>2251.3427485729685</c:v>
                </c:pt>
                <c:pt idx="18">
                  <c:v>1950.9270719771127</c:v>
                </c:pt>
                <c:pt idx="19">
                  <c:v>1878.0987400218567</c:v>
                </c:pt>
                <c:pt idx="20">
                  <c:v>1776.6342429639615</c:v>
                </c:pt>
                <c:pt idx="21">
                  <c:v>1767.0307154094703</c:v>
                </c:pt>
                <c:pt idx="22">
                  <c:v>2478.6572515343846</c:v>
                </c:pt>
                <c:pt idx="23">
                  <c:v>2237.7647662770155</c:v>
                </c:pt>
                <c:pt idx="24">
                  <c:v>2796.6680214107323</c:v>
                </c:pt>
                <c:pt idx="25">
                  <c:v>1901.8668944499975</c:v>
                </c:pt>
                <c:pt idx="26">
                  <c:v>1695.554876592324</c:v>
                </c:pt>
                <c:pt idx="27">
                  <c:v>1408.1352794806728</c:v>
                </c:pt>
                <c:pt idx="28">
                  <c:v>1062.8733914188492</c:v>
                </c:pt>
                <c:pt idx="29">
                  <c:v>1089.7096061355026</c:v>
                </c:pt>
                <c:pt idx="30">
                  <c:v>1597.2655167459588</c:v>
                </c:pt>
              </c:numCache>
            </c:numRef>
          </c:val>
          <c:smooth val="0"/>
        </c:ser>
        <c:ser>
          <c:idx val="0"/>
          <c:order val="1"/>
          <c:tx>
            <c:strRef>
              <c:f>'Fit Chart'!$F$3</c:f>
              <c:strCache>
                <c:ptCount val="1"/>
                <c:pt idx="0">
                  <c:v>Actual Sales</c:v>
                </c:pt>
              </c:strCache>
            </c:strRef>
          </c:tx>
          <c:marker>
            <c:symbol val="none"/>
          </c:marker>
          <c:cat>
            <c:strRef>
              <c:f>'Fit Chart'!$E$4:$E$34</c:f>
              <c:strCache>
                <c:ptCount val="31"/>
                <c:pt idx="0">
                  <c:v>Jan 09</c:v>
                </c:pt>
                <c:pt idx="1">
                  <c:v>Feb 09</c:v>
                </c:pt>
                <c:pt idx="2">
                  <c:v>Mar 09</c:v>
                </c:pt>
                <c:pt idx="3">
                  <c:v>Apr 09</c:v>
                </c:pt>
                <c:pt idx="4">
                  <c:v>May 09</c:v>
                </c:pt>
                <c:pt idx="5">
                  <c:v>June 09</c:v>
                </c:pt>
                <c:pt idx="6">
                  <c:v>July 09</c:v>
                </c:pt>
                <c:pt idx="7">
                  <c:v>Aug 09</c:v>
                </c:pt>
                <c:pt idx="8">
                  <c:v>Sept 09</c:v>
                </c:pt>
                <c:pt idx="9">
                  <c:v>Oct 09</c:v>
                </c:pt>
                <c:pt idx="10">
                  <c:v>Nov 09</c:v>
                </c:pt>
                <c:pt idx="11">
                  <c:v>Dec 09</c:v>
                </c:pt>
                <c:pt idx="12">
                  <c:v>Jan 10</c:v>
                </c:pt>
                <c:pt idx="13">
                  <c:v>Feb 10</c:v>
                </c:pt>
                <c:pt idx="14">
                  <c:v>Mar 10</c:v>
                </c:pt>
                <c:pt idx="15">
                  <c:v>Apr 10</c:v>
                </c:pt>
                <c:pt idx="16">
                  <c:v>May 10</c:v>
                </c:pt>
                <c:pt idx="17">
                  <c:v>June 10</c:v>
                </c:pt>
                <c:pt idx="18">
                  <c:v>July 10</c:v>
                </c:pt>
                <c:pt idx="19">
                  <c:v>Aug 10</c:v>
                </c:pt>
                <c:pt idx="20">
                  <c:v>Sept 10</c:v>
                </c:pt>
                <c:pt idx="21">
                  <c:v>Oct 10</c:v>
                </c:pt>
                <c:pt idx="22">
                  <c:v>Nov 10</c:v>
                </c:pt>
                <c:pt idx="23">
                  <c:v>Dec 10</c:v>
                </c:pt>
                <c:pt idx="24">
                  <c:v>Jan 11</c:v>
                </c:pt>
                <c:pt idx="25">
                  <c:v>Feb 11</c:v>
                </c:pt>
                <c:pt idx="26">
                  <c:v>Mar 11</c:v>
                </c:pt>
                <c:pt idx="27">
                  <c:v>Apr 11</c:v>
                </c:pt>
                <c:pt idx="28">
                  <c:v>May 11</c:v>
                </c:pt>
                <c:pt idx="29">
                  <c:v>June 11</c:v>
                </c:pt>
                <c:pt idx="30">
                  <c:v>July 11</c:v>
                </c:pt>
              </c:strCache>
            </c:strRef>
          </c:cat>
          <c:val>
            <c:numRef>
              <c:f>'Fit Chart'!$F$4:$F$34</c:f>
              <c:numCache>
                <c:formatCode>_(* #,##0_);_(* \(#,##0\);_(* "-"??_);_(@_)</c:formatCode>
                <c:ptCount val="31"/>
                <c:pt idx="0">
                  <c:v>2008</c:v>
                </c:pt>
                <c:pt idx="1">
                  <c:v>1836</c:v>
                </c:pt>
                <c:pt idx="2">
                  <c:v>2030</c:v>
                </c:pt>
                <c:pt idx="3">
                  <c:v>1435</c:v>
                </c:pt>
                <c:pt idx="4">
                  <c:v>1616</c:v>
                </c:pt>
                <c:pt idx="5">
                  <c:v>2309</c:v>
                </c:pt>
                <c:pt idx="6">
                  <c:v>1933</c:v>
                </c:pt>
                <c:pt idx="7">
                  <c:v>1633</c:v>
                </c:pt>
                <c:pt idx="8">
                  <c:v>1538</c:v>
                </c:pt>
                <c:pt idx="9">
                  <c:v>1521</c:v>
                </c:pt>
                <c:pt idx="10">
                  <c:v>1397</c:v>
                </c:pt>
                <c:pt idx="11">
                  <c:v>1350</c:v>
                </c:pt>
                <c:pt idx="12">
                  <c:v>1856</c:v>
                </c:pt>
                <c:pt idx="13">
                  <c:v>1853</c:v>
                </c:pt>
                <c:pt idx="14">
                  <c:v>2160</c:v>
                </c:pt>
                <c:pt idx="15">
                  <c:v>1753</c:v>
                </c:pt>
                <c:pt idx="16">
                  <c:v>1725</c:v>
                </c:pt>
                <c:pt idx="17">
                  <c:v>2456</c:v>
                </c:pt>
                <c:pt idx="18">
                  <c:v>1994</c:v>
                </c:pt>
                <c:pt idx="19">
                  <c:v>2079</c:v>
                </c:pt>
                <c:pt idx="20">
                  <c:v>1884</c:v>
                </c:pt>
                <c:pt idx="21">
                  <c:v>1532</c:v>
                </c:pt>
                <c:pt idx="22">
                  <c:v>2274</c:v>
                </c:pt>
                <c:pt idx="23">
                  <c:v>2251</c:v>
                </c:pt>
                <c:pt idx="24">
                  <c:v>3409</c:v>
                </c:pt>
                <c:pt idx="25">
                  <c:v>1789</c:v>
                </c:pt>
                <c:pt idx="26">
                  <c:v>1932</c:v>
                </c:pt>
                <c:pt idx="27">
                  <c:v>1521</c:v>
                </c:pt>
                <c:pt idx="28">
                  <c:v>839</c:v>
                </c:pt>
                <c:pt idx="29">
                  <c:v>1285</c:v>
                </c:pt>
                <c:pt idx="30">
                  <c:v>1592</c:v>
                </c:pt>
              </c:numCache>
            </c:numRef>
          </c:val>
          <c:smooth val="0"/>
        </c:ser>
        <c:dLbls>
          <c:showLegendKey val="0"/>
          <c:showVal val="0"/>
          <c:showCatName val="0"/>
          <c:showSerName val="0"/>
          <c:showPercent val="0"/>
          <c:showBubbleSize val="0"/>
        </c:dLbls>
        <c:marker val="1"/>
        <c:smooth val="0"/>
        <c:axId val="-1215033920"/>
        <c:axId val="-1215044256"/>
      </c:lineChart>
      <c:catAx>
        <c:axId val="-1215033920"/>
        <c:scaling>
          <c:orientation val="minMax"/>
        </c:scaling>
        <c:delete val="0"/>
        <c:axPos val="b"/>
        <c:numFmt formatCode="General" sourceLinked="1"/>
        <c:majorTickMark val="out"/>
        <c:minorTickMark val="none"/>
        <c:tickLblPos val="nextTo"/>
        <c:txPr>
          <a:bodyPr rot="-5400000" vert="horz"/>
          <a:lstStyle/>
          <a:p>
            <a:pPr>
              <a:defRPr/>
            </a:pPr>
            <a:endParaRPr lang="en-US"/>
          </a:p>
        </c:txPr>
        <c:crossAx val="-1215044256"/>
        <c:crosses val="autoZero"/>
        <c:auto val="1"/>
        <c:lblAlgn val="ctr"/>
        <c:lblOffset val="1000"/>
        <c:noMultiLvlLbl val="0"/>
      </c:catAx>
      <c:valAx>
        <c:axId val="-1215044256"/>
        <c:scaling>
          <c:orientation val="minMax"/>
        </c:scaling>
        <c:delete val="0"/>
        <c:axPos val="l"/>
        <c:numFmt formatCode="General" sourceLinked="1"/>
        <c:majorTickMark val="out"/>
        <c:minorTickMark val="none"/>
        <c:tickLblPos val="nextTo"/>
        <c:crossAx val="-1215033920"/>
        <c:crosses val="autoZero"/>
        <c:crossBetween val="between"/>
      </c:valAx>
      <c:spPr>
        <a:noFill/>
        <a:ln>
          <a:noFill/>
        </a:ln>
      </c:spPr>
    </c:plotArea>
    <c:legend>
      <c:legendPos val="r"/>
      <c:layout>
        <c:manualLayout>
          <c:xMode val="edge"/>
          <c:yMode val="edge"/>
          <c:x val="7.9738933564689793E-2"/>
          <c:y val="5.4480735205716453E-2"/>
          <c:w val="0.60049917825263688"/>
          <c:h val="8.5250698231147753E-2"/>
        </c:manualLayout>
      </c:layout>
      <c:overlay val="0"/>
    </c:legend>
    <c:plotVisOnly val="1"/>
    <c:dispBlanksAs val="gap"/>
    <c:showDLblsOverMax val="0"/>
  </c:chart>
  <c:spPr>
    <a:noFill/>
    <a:ln>
      <a:noFill/>
    </a:ln>
  </c:spPr>
  <c:txPr>
    <a:bodyPr/>
    <a:lstStyle/>
    <a:p>
      <a:pPr>
        <a:defRPr sz="1000">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817293671624374E-2"/>
          <c:y val="0.13492761347399332"/>
          <c:w val="9.4040687442805242E-3"/>
          <c:h val="3.8786569142041823E-2"/>
        </c:manualLayout>
      </c:layout>
      <c:pieChart>
        <c:varyColors val="1"/>
        <c:ser>
          <c:idx val="0"/>
          <c:order val="0"/>
          <c:tx>
            <c:strRef>
              <c:f>'Disagg Due To'!$B$1</c:f>
              <c:strCache>
                <c:ptCount val="1"/>
                <c:pt idx="0">
                  <c:v>Total</c:v>
                </c:pt>
              </c:strCache>
            </c:strRef>
          </c:tx>
          <c:cat>
            <c:strRef>
              <c:f>'Disagg Due To'!$A$2:$A$8</c:f>
              <c:strCache>
                <c:ptCount val="7"/>
                <c:pt idx="0">
                  <c:v>TV</c:v>
                </c:pt>
                <c:pt idx="1">
                  <c:v>Online</c:v>
                </c:pt>
                <c:pt idx="2">
                  <c:v>Print</c:v>
                </c:pt>
                <c:pt idx="3">
                  <c:v>Out of Home</c:v>
                </c:pt>
                <c:pt idx="4">
                  <c:v>Direct Mail</c:v>
                </c:pt>
                <c:pt idx="5">
                  <c:v>Cinema</c:v>
                </c:pt>
                <c:pt idx="6">
                  <c:v>Radio</c:v>
                </c:pt>
              </c:strCache>
            </c:strRef>
          </c:cat>
          <c:val>
            <c:numRef>
              <c:f>'Disagg Due To'!$B$2:$B$8</c:f>
              <c:numCache>
                <c:formatCode>0</c:formatCode>
                <c:ptCount val="7"/>
                <c:pt idx="0">
                  <c:v>8379.4212748059563</c:v>
                </c:pt>
                <c:pt idx="1">
                  <c:v>3175.2938266197652</c:v>
                </c:pt>
                <c:pt idx="2">
                  <c:v>1173.1103576947562</c:v>
                </c:pt>
                <c:pt idx="3">
                  <c:v>995.09030302323572</c:v>
                </c:pt>
                <c:pt idx="4">
                  <c:v>465.90741312323655</c:v>
                </c:pt>
                <c:pt idx="5">
                  <c:v>456.85010400708387</c:v>
                </c:pt>
                <c:pt idx="6">
                  <c:v>17.348282735993202</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manualLayout>
          <c:xMode val="edge"/>
          <c:yMode val="edge"/>
          <c:x val="1.1684315322653634E-2"/>
          <c:y val="6.3009900720979048E-2"/>
          <c:w val="0.96259226439138834"/>
          <c:h val="0.77182813381262694"/>
        </c:manualLayout>
      </c:layout>
      <c:overlay val="0"/>
      <c:txPr>
        <a:bodyPr/>
        <a:lstStyle/>
        <a:p>
          <a:pPr>
            <a:defRPr sz="1400"/>
          </a:pPr>
          <a:endParaRPr lang="en-US"/>
        </a:p>
      </c:txPr>
    </c:legend>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229198842106149"/>
          <c:y val="0.13492761347399332"/>
          <c:w val="0.53972436725152118"/>
          <c:h val="0.82891023075343784"/>
        </c:manualLayout>
      </c:layout>
      <c:pieChart>
        <c:varyColors val="1"/>
        <c:ser>
          <c:idx val="0"/>
          <c:order val="0"/>
          <c:tx>
            <c:strRef>
              <c:f>'Disagg Due To'!$B$1</c:f>
              <c:strCache>
                <c:ptCount val="1"/>
                <c:pt idx="0">
                  <c:v>Total</c:v>
                </c:pt>
              </c:strCache>
            </c:strRef>
          </c:tx>
          <c:dLbls>
            <c:dLbl>
              <c:idx val="4"/>
              <c:layout>
                <c:manualLayout>
                  <c:x val="4.2808893501294923E-2"/>
                  <c:y val="9.1412557161919775E-2"/>
                </c:manualLayout>
              </c:layout>
              <c:tx>
                <c:rich>
                  <a:bodyPr/>
                  <a:lstStyle/>
                  <a:p>
                    <a:fld id="{BEBB5F6D-8D3E-4160-8202-5757B95BDA81}" type="PERCENTAGE">
                      <a:rPr lang="en-US">
                        <a:latin typeface="Fontin Sans bold"/>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5"/>
              <c:layout>
                <c:manualLayout>
                  <c:x val="1.9827490351783474E-2"/>
                  <c:y val="9.6973112561273472E-2"/>
                </c:manualLayout>
              </c:layout>
              <c:tx>
                <c:rich>
                  <a:bodyPr/>
                  <a:lstStyle/>
                  <a:p>
                    <a:fld id="{5F130B03-62C0-40AF-BCD7-82206014D513}" type="PERCENTAGE">
                      <a:rPr lang="en-US">
                        <a:latin typeface="Fontin Sans bold"/>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6"/>
              <c:layout>
                <c:manualLayout>
                  <c:x val="6.370052538187479E-2"/>
                  <c:y val="-1.9473780168473741E-2"/>
                </c:manualLayout>
              </c:layout>
              <c:tx>
                <c:rich>
                  <a:bodyPr/>
                  <a:lstStyle/>
                  <a:p>
                    <a:pPr>
                      <a:defRPr sz="1000" b="1">
                        <a:solidFill>
                          <a:schemeClr val="tx1">
                            <a:lumMod val="65000"/>
                            <a:lumOff val="35000"/>
                          </a:schemeClr>
                        </a:solidFill>
                      </a:defRPr>
                    </a:pPr>
                    <a:fld id="{53456AF7-6993-453B-8721-C1CDF4B549AA}"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txPr>
              <a:bodyPr/>
              <a:lstStyle/>
              <a:p>
                <a:pPr>
                  <a:defRPr sz="1000" b="1">
                    <a:solidFill>
                      <a:schemeClr val="bg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'Disagg Due To'!$A$2:$A$8</c:f>
              <c:strCache>
                <c:ptCount val="7"/>
                <c:pt idx="0">
                  <c:v>TV</c:v>
                </c:pt>
                <c:pt idx="1">
                  <c:v>Online</c:v>
                </c:pt>
                <c:pt idx="2">
                  <c:v>Print</c:v>
                </c:pt>
                <c:pt idx="3">
                  <c:v>Out of Home</c:v>
                </c:pt>
                <c:pt idx="4">
                  <c:v>Direct Mail</c:v>
                </c:pt>
                <c:pt idx="5">
                  <c:v>Cinema</c:v>
                </c:pt>
                <c:pt idx="6">
                  <c:v>Radio</c:v>
                </c:pt>
              </c:strCache>
            </c:strRef>
          </c:cat>
          <c:val>
            <c:numRef>
              <c:f>'Disagg Due To'!$B$2:$B$8</c:f>
              <c:numCache>
                <c:formatCode>0</c:formatCode>
                <c:ptCount val="7"/>
                <c:pt idx="0">
                  <c:v>8379.4212748059563</c:v>
                </c:pt>
                <c:pt idx="1">
                  <c:v>3175.2938266197652</c:v>
                </c:pt>
                <c:pt idx="2">
                  <c:v>1173.1103576947562</c:v>
                </c:pt>
                <c:pt idx="3">
                  <c:v>995.09030302323572</c:v>
                </c:pt>
                <c:pt idx="4">
                  <c:v>465.90741312323655</c:v>
                </c:pt>
                <c:pt idx="5">
                  <c:v>456.85010400708387</c:v>
                </c:pt>
                <c:pt idx="6">
                  <c:v>17.348282735993202</c:v>
                </c:pt>
              </c:numCache>
            </c:numRef>
          </c:val>
        </c:ser>
        <c:dLbls>
          <c:showLegendKey val="0"/>
          <c:showVal val="0"/>
          <c:showCatName val="0"/>
          <c:showSerName val="0"/>
          <c:showPercent val="0"/>
          <c:showBubbleSize val="0"/>
          <c:showLeaderLines val="1"/>
        </c:dLbls>
        <c:firstSliceAng val="0"/>
      </c:pieChart>
      <c:spPr>
        <a:noFill/>
        <a:ln>
          <a:noFill/>
        </a:ln>
      </c:spPr>
    </c:plotArea>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51663567569441"/>
          <c:y val="0.12630139577930974"/>
          <c:w val="0.50986224355091703"/>
          <c:h val="0.86166719160104988"/>
        </c:manualLayout>
      </c:layout>
      <c:pieChart>
        <c:varyColors val="1"/>
        <c:ser>
          <c:idx val="0"/>
          <c:order val="0"/>
          <c:tx>
            <c:strRef>
              <c:f>'Disagg Due To'!$C$1</c:f>
              <c:strCache>
                <c:ptCount val="1"/>
                <c:pt idx="0">
                  <c:v>YAGO</c:v>
                </c:pt>
              </c:strCache>
            </c:strRef>
          </c:tx>
          <c:dLbls>
            <c:dLbl>
              <c:idx val="3"/>
              <c:layout/>
              <c:tx>
                <c:rich>
                  <a:bodyPr/>
                  <a:lstStyle/>
                  <a:p>
                    <a:pPr>
                      <a:defRPr sz="1000" b="1">
                        <a:solidFill>
                          <a:schemeClr val="tx1">
                            <a:lumMod val="65000"/>
                            <a:lumOff val="35000"/>
                          </a:schemeClr>
                        </a:solidFill>
                      </a:defRPr>
                    </a:pPr>
                    <a:fld id="{B653E56A-43E6-4168-88CB-AF7568992565}"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5.800130720300288E-2"/>
                  <c:y val="0.1019022372704918"/>
                </c:manualLayout>
              </c:layout>
              <c:tx>
                <c:rich>
                  <a:bodyPr/>
                  <a:lstStyle/>
                  <a:p>
                    <a:fld id="{83E9F3A0-DC34-4124-9785-90A16B4E56C8}" type="PERCENTAGE">
                      <a:rPr lang="en-US">
                        <a:latin typeface="Fontin Sans bold"/>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5"/>
              <c:layout>
                <c:manualLayout>
                  <c:x val="2.573068149608625E-2"/>
                  <c:y val="0.10184450354995765"/>
                </c:manualLayout>
              </c:layout>
              <c:tx>
                <c:rich>
                  <a:bodyPr/>
                  <a:lstStyle/>
                  <a:p>
                    <a:fld id="{4102397E-BE09-4359-A1DC-D30712960E63}" type="PERCENTAGE">
                      <a:rPr lang="en-US">
                        <a:latin typeface="Fontin Sans bold"/>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6"/>
              <c:layout/>
              <c:tx>
                <c:rich>
                  <a:bodyPr/>
                  <a:lstStyle/>
                  <a:p>
                    <a:pPr>
                      <a:defRPr sz="1000" b="1">
                        <a:solidFill>
                          <a:schemeClr val="tx1">
                            <a:lumMod val="65000"/>
                            <a:lumOff val="35000"/>
                          </a:schemeClr>
                        </a:solidFill>
                      </a:defRPr>
                    </a:pPr>
                    <a:fld id="{86043FAF-CDE4-4053-BDD7-AC115DB6EED6}"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txPr>
              <a:bodyPr/>
              <a:lstStyle/>
              <a:p>
                <a:pPr>
                  <a:defRPr sz="1000" b="1">
                    <a:solidFill>
                      <a:schemeClr val="bg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'Disagg Due To'!$A$2:$A$8</c:f>
              <c:strCache>
                <c:ptCount val="7"/>
                <c:pt idx="0">
                  <c:v>TV</c:v>
                </c:pt>
                <c:pt idx="1">
                  <c:v>Online</c:v>
                </c:pt>
                <c:pt idx="2">
                  <c:v>Print</c:v>
                </c:pt>
                <c:pt idx="3">
                  <c:v>Out of Home</c:v>
                </c:pt>
                <c:pt idx="4">
                  <c:v>Direct Mail</c:v>
                </c:pt>
                <c:pt idx="5">
                  <c:v>Cinema</c:v>
                </c:pt>
                <c:pt idx="6">
                  <c:v>Radio</c:v>
                </c:pt>
              </c:strCache>
            </c:strRef>
          </c:cat>
          <c:val>
            <c:numRef>
              <c:f>'Disagg Due To'!$C$2:$C$8</c:f>
              <c:numCache>
                <c:formatCode>0</c:formatCode>
                <c:ptCount val="7"/>
                <c:pt idx="0">
                  <c:v>4651.8476550830701</c:v>
                </c:pt>
                <c:pt idx="1">
                  <c:v>1695.1160414096819</c:v>
                </c:pt>
                <c:pt idx="2">
                  <c:v>679.51904978157313</c:v>
                </c:pt>
                <c:pt idx="3">
                  <c:v>64.508231312706059</c:v>
                </c:pt>
                <c:pt idx="4">
                  <c:v>304.65767082413356</c:v>
                </c:pt>
                <c:pt idx="5">
                  <c:v>306.89398354019028</c:v>
                </c:pt>
                <c:pt idx="6">
                  <c:v>0</c:v>
                </c:pt>
              </c:numCache>
            </c:numRef>
          </c:val>
        </c:ser>
        <c:dLbls>
          <c:showLegendKey val="0"/>
          <c:showVal val="0"/>
          <c:showCatName val="0"/>
          <c:showSerName val="0"/>
          <c:showPercent val="0"/>
          <c:showBubbleSize val="0"/>
          <c:showLeaderLines val="1"/>
        </c:dLbls>
        <c:firstSliceAng val="0"/>
      </c:pieChart>
      <c:spPr>
        <a:noFill/>
        <a:ln>
          <a:noFill/>
        </a:ln>
      </c:spPr>
    </c:plotArea>
    <c:plotVisOnly val="1"/>
    <c:dispBlanksAs val="gap"/>
    <c:showDLblsOverMax val="0"/>
  </c:chart>
  <c:spPr>
    <a:noFill/>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198347689760256"/>
          <c:y val="9.5916456736712313E-2"/>
          <c:w val="0.63499762194155274"/>
          <c:h val="0.86398328208533992"/>
        </c:manualLayout>
      </c:layout>
      <c:pieChart>
        <c:varyColors val="1"/>
        <c:ser>
          <c:idx val="0"/>
          <c:order val="0"/>
          <c:tx>
            <c:strRef>
              <c:f>'Disagg Due To'!$D$1</c:f>
              <c:strCache>
                <c:ptCount val="1"/>
                <c:pt idx="0">
                  <c:v>CY</c:v>
                </c:pt>
              </c:strCache>
            </c:strRef>
          </c:tx>
          <c:dLbls>
            <c:dLbl>
              <c:idx val="4"/>
              <c:layout>
                <c:manualLayout>
                  <c:x val="-1.4312874352244431E-2"/>
                  <c:y val="4.6728949037727063E-3"/>
                </c:manualLayout>
              </c:layout>
              <c:tx>
                <c:rich>
                  <a:bodyPr/>
                  <a:lstStyle/>
                  <a:p>
                    <a:pPr>
                      <a:defRPr sz="1000" b="1">
                        <a:solidFill>
                          <a:schemeClr val="tx1">
                            <a:lumMod val="65000"/>
                            <a:lumOff val="35000"/>
                          </a:schemeClr>
                        </a:solidFill>
                      </a:defRPr>
                    </a:pPr>
                    <a:fld id="{D850A869-F91B-4588-B5F2-5B38EDF313F2}"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5"/>
              <c:layout>
                <c:manualLayout>
                  <c:x val="1.3304058146577832E-2"/>
                  <c:y val="0"/>
                </c:manualLayout>
              </c:layout>
              <c:tx>
                <c:rich>
                  <a:bodyPr/>
                  <a:lstStyle/>
                  <a:p>
                    <a:pPr>
                      <a:defRPr sz="1000" b="1">
                        <a:solidFill>
                          <a:schemeClr val="tx1">
                            <a:lumMod val="65000"/>
                            <a:lumOff val="35000"/>
                          </a:schemeClr>
                        </a:solidFill>
                      </a:defRPr>
                    </a:pPr>
                    <a:fld id="{D5C54EB9-B848-4634-AC81-A1F423EC64C2}"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dLbl>
              <c:idx val="6"/>
              <c:layout>
                <c:manualLayout>
                  <c:x val="5.4298405007066425E-2"/>
                  <c:y val="1.5576316345909023E-3"/>
                </c:manualLayout>
              </c:layout>
              <c:tx>
                <c:rich>
                  <a:bodyPr/>
                  <a:lstStyle/>
                  <a:p>
                    <a:pPr>
                      <a:defRPr sz="1000" b="1">
                        <a:solidFill>
                          <a:schemeClr val="tx1">
                            <a:lumMod val="65000"/>
                            <a:lumOff val="35000"/>
                          </a:schemeClr>
                        </a:solidFill>
                      </a:defRPr>
                    </a:pPr>
                    <a:fld id="{148B20F1-D715-48B9-9AC7-7A6B22FBDC20}" type="PERCENTAGE">
                      <a:rPr lang="en-US">
                        <a:latin typeface="Fontin Sans bold"/>
                      </a:rPr>
                      <a:pPr>
                        <a:defRPr sz="1000" b="1">
                          <a:solidFill>
                            <a:schemeClr val="tx1">
                              <a:lumMod val="65000"/>
                              <a:lumOff val="35000"/>
                            </a:schemeClr>
                          </a:solidFill>
                        </a:defRPr>
                      </a:pPr>
                      <a:t>[PERCENTAGE]</a:t>
                    </a:fld>
                    <a:endParaRPr lang="en-IN"/>
                  </a:p>
                </c:rich>
              </c:tx>
              <c:spPr/>
              <c:showLegendKey val="0"/>
              <c:showVal val="0"/>
              <c:showCatName val="0"/>
              <c:showSerName val="0"/>
              <c:showPercent val="1"/>
              <c:showBubbleSize val="0"/>
              <c:extLst>
                <c:ext xmlns:c15="http://schemas.microsoft.com/office/drawing/2012/chart" uri="{CE6537A1-D6FC-4f65-9D91-7224C49458BB}">
                  <c15:layout/>
                  <c15:dlblFieldTable/>
                  <c15:showDataLabelsRange val="0"/>
                </c:ext>
              </c:extLst>
            </c:dLbl>
            <c:spPr>
              <a:noFill/>
              <a:ln>
                <a:noFill/>
              </a:ln>
              <a:effectLst/>
            </c:spPr>
            <c:txPr>
              <a:bodyPr/>
              <a:lstStyle/>
              <a:p>
                <a:pPr>
                  <a:defRPr sz="1000" b="1">
                    <a:solidFill>
                      <a:schemeClr val="bg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'Disagg Due To'!$A$2:$A$8</c:f>
              <c:strCache>
                <c:ptCount val="7"/>
                <c:pt idx="0">
                  <c:v>TV</c:v>
                </c:pt>
                <c:pt idx="1">
                  <c:v>Online</c:v>
                </c:pt>
                <c:pt idx="2">
                  <c:v>Print</c:v>
                </c:pt>
                <c:pt idx="3">
                  <c:v>Out of Home</c:v>
                </c:pt>
                <c:pt idx="4">
                  <c:v>Direct Mail</c:v>
                </c:pt>
                <c:pt idx="5">
                  <c:v>Cinema</c:v>
                </c:pt>
                <c:pt idx="6">
                  <c:v>Radio</c:v>
                </c:pt>
              </c:strCache>
            </c:strRef>
          </c:cat>
          <c:val>
            <c:numRef>
              <c:f>'Disagg Due To'!$D$2:$D$8</c:f>
              <c:numCache>
                <c:formatCode>0</c:formatCode>
                <c:ptCount val="7"/>
                <c:pt idx="0">
                  <c:v>3727.5736197228857</c:v>
                </c:pt>
                <c:pt idx="1">
                  <c:v>1480.1777852100834</c:v>
                </c:pt>
                <c:pt idx="2">
                  <c:v>493.59130791318307</c:v>
                </c:pt>
                <c:pt idx="3">
                  <c:v>930.5820717105297</c:v>
                </c:pt>
                <c:pt idx="4">
                  <c:v>161.24974229910302</c:v>
                </c:pt>
                <c:pt idx="5">
                  <c:v>149.95612046689359</c:v>
                </c:pt>
                <c:pt idx="6">
                  <c:v>17.348282735993202</c:v>
                </c:pt>
              </c:numCache>
            </c:numRef>
          </c:val>
        </c:ser>
        <c:dLbls>
          <c:showLegendKey val="0"/>
          <c:showVal val="0"/>
          <c:showCatName val="0"/>
          <c:showSerName val="0"/>
          <c:showPercent val="0"/>
          <c:showBubbleSize val="0"/>
          <c:showLeaderLines val="1"/>
        </c:dLbls>
        <c:firstSliceAng val="0"/>
      </c:pieChart>
      <c:spPr>
        <a:noFill/>
        <a:ln>
          <a:noFill/>
        </a:ln>
      </c:spPr>
    </c:plotArea>
    <c:plotVisOnly val="1"/>
    <c:dispBlanksAs val="gap"/>
    <c:showDLblsOverMax val="0"/>
  </c:chart>
  <c:spPr>
    <a:noFill/>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1250165303884486E-2"/>
          <c:w val="0.99252509569466429"/>
          <c:h val="0.81041831546695042"/>
        </c:manualLayout>
      </c:layout>
      <c:barChart>
        <c:barDir val="col"/>
        <c:grouping val="stacked"/>
        <c:varyColors val="0"/>
        <c:ser>
          <c:idx val="0"/>
          <c:order val="0"/>
          <c:tx>
            <c:strRef>
              <c:f>'waterfall (3)'!$B$16</c:f>
              <c:strCache>
                <c:ptCount val="1"/>
                <c:pt idx="0">
                  <c:v>Value</c:v>
                </c:pt>
              </c:strCache>
            </c:strRef>
          </c:tx>
          <c:spPr>
            <a:solidFill>
              <a:srgbClr val="4684EE"/>
            </a:solidFill>
            <a:ln w="25400">
              <a:noFill/>
            </a:ln>
          </c:spPr>
          <c:invertIfNegative val="0"/>
          <c:dPt>
            <c:idx val="1"/>
            <c:invertIfNegative val="0"/>
            <c:bubble3D val="0"/>
            <c:spPr>
              <a:noFill/>
              <a:ln w="25400">
                <a:noFill/>
              </a:ln>
            </c:spPr>
          </c:dPt>
          <c:dPt>
            <c:idx val="2"/>
            <c:invertIfNegative val="0"/>
            <c:bubble3D val="0"/>
            <c:spPr>
              <a:noFill/>
              <a:ln w="25400">
                <a:noFill/>
              </a:ln>
            </c:spPr>
          </c:dPt>
          <c:dPt>
            <c:idx val="3"/>
            <c:invertIfNegative val="0"/>
            <c:bubble3D val="0"/>
            <c:spPr>
              <a:noFill/>
              <a:ln w="25400">
                <a:noFill/>
              </a:ln>
            </c:spPr>
          </c:dPt>
          <c:dPt>
            <c:idx val="4"/>
            <c:invertIfNegative val="0"/>
            <c:bubble3D val="0"/>
            <c:spPr>
              <a:noFill/>
              <a:ln w="25400">
                <a:noFill/>
              </a:ln>
            </c:spPr>
          </c:dPt>
          <c:dPt>
            <c:idx val="5"/>
            <c:invertIfNegative val="0"/>
            <c:bubble3D val="0"/>
            <c:spPr>
              <a:solidFill>
                <a:sysClr val="window" lastClr="FFFFFF"/>
              </a:solidFill>
              <a:ln w="25400">
                <a:noFill/>
              </a:ln>
            </c:spPr>
          </c:dPt>
          <c:dPt>
            <c:idx val="6"/>
            <c:invertIfNegative val="0"/>
            <c:bubble3D val="0"/>
            <c:spPr>
              <a:solidFill>
                <a:sysClr val="window" lastClr="FFFFFF"/>
              </a:solidFill>
              <a:ln w="25400">
                <a:noFill/>
              </a:ln>
            </c:spPr>
          </c:dPt>
          <c:dPt>
            <c:idx val="7"/>
            <c:invertIfNegative val="0"/>
            <c:bubble3D val="0"/>
            <c:spPr>
              <a:solidFill>
                <a:sysClr val="window" lastClr="FFFFFF"/>
              </a:solidFill>
              <a:ln w="25400">
                <a:noFill/>
              </a:ln>
            </c:spPr>
          </c:dPt>
          <c:dLbls>
            <c:dLbl>
              <c:idx val="0"/>
              <c:layout>
                <c:manualLayout>
                  <c:x val="2.7691801008868772E-4"/>
                  <c:y val="-0.34681568029802723"/>
                </c:manualLayout>
              </c:layout>
              <c:numFmt formatCode="General" sourceLinked="0"/>
              <c:spPr>
                <a:noFill/>
                <a:ln w="25400">
                  <a:noFill/>
                </a:ln>
              </c:spPr>
              <c:txPr>
                <a:bodyPr/>
                <a:lstStyle/>
                <a:p>
                  <a:pPr>
                    <a:defRPr sz="1200" b="0" i="0" u="none" strike="noStrike" baseline="0">
                      <a:solidFill>
                        <a:srgbClr val="000000"/>
                      </a:solidFill>
                      <a:latin typeface="+mn-lt"/>
                      <a:ea typeface="Trebuchet MS"/>
                      <a:cs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5.1216389244558257E-3"/>
                  <c:y val="-0.31724034495688042"/>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General" sourceLinked="0"/>
            <c:spPr>
              <a:noFill/>
              <a:ln>
                <a:noFill/>
              </a:ln>
              <a:effectLst/>
            </c:spPr>
            <c:txPr>
              <a:bodyPr/>
              <a:lstStyle/>
              <a:p>
                <a:pPr>
                  <a:defRPr sz="1200">
                    <a:latin typeface="+mn-lt"/>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'waterfall (3)'!$A$17:$A$25</c:f>
              <c:strCache>
                <c:ptCount val="9"/>
                <c:pt idx="0">
                  <c:v>Previous Year Sales</c:v>
                </c:pt>
                <c:pt idx="1">
                  <c:v>OOH</c:v>
                </c:pt>
                <c:pt idx="2">
                  <c:v>Radio</c:v>
                </c:pt>
                <c:pt idx="3">
                  <c:v>TV</c:v>
                </c:pt>
                <c:pt idx="4">
                  <c:v>Online</c:v>
                </c:pt>
                <c:pt idx="5">
                  <c:v>Print</c:v>
                </c:pt>
                <c:pt idx="6">
                  <c:v>Cinema</c:v>
                </c:pt>
                <c:pt idx="7">
                  <c:v>Direct Mail</c:v>
                </c:pt>
                <c:pt idx="8">
                  <c:v>Current Year Sales</c:v>
                </c:pt>
              </c:strCache>
            </c:strRef>
          </c:cat>
          <c:val>
            <c:numRef>
              <c:f>'waterfall (3)'!$B$17:$B$25</c:f>
              <c:numCache>
                <c:formatCode>General</c:formatCode>
                <c:ptCount val="9"/>
                <c:pt idx="0">
                  <c:v>7703</c:v>
                </c:pt>
                <c:pt idx="1">
                  <c:v>8569</c:v>
                </c:pt>
                <c:pt idx="2">
                  <c:v>8586</c:v>
                </c:pt>
                <c:pt idx="3">
                  <c:v>7662</c:v>
                </c:pt>
                <c:pt idx="4">
                  <c:v>7447</c:v>
                </c:pt>
                <c:pt idx="5">
                  <c:v>7261</c:v>
                </c:pt>
                <c:pt idx="6">
                  <c:v>7104</c:v>
                </c:pt>
                <c:pt idx="7">
                  <c:v>6961</c:v>
                </c:pt>
                <c:pt idx="8">
                  <c:v>6961</c:v>
                </c:pt>
              </c:numCache>
            </c:numRef>
          </c:val>
        </c:ser>
        <c:ser>
          <c:idx val="1"/>
          <c:order val="1"/>
          <c:tx>
            <c:strRef>
              <c:f>'waterfall (3)'!$C$16</c:f>
              <c:strCache>
                <c:ptCount val="1"/>
                <c:pt idx="0">
                  <c:v>Change</c:v>
                </c:pt>
              </c:strCache>
            </c:strRef>
          </c:tx>
          <c:spPr>
            <a:solidFill>
              <a:srgbClr val="FF0000"/>
            </a:solidFill>
            <a:ln w="25400">
              <a:noFill/>
            </a:ln>
          </c:spPr>
          <c:invertIfNegative val="0"/>
          <c:dPt>
            <c:idx val="1"/>
            <c:invertIfNegative val="0"/>
            <c:bubble3D val="0"/>
            <c:spPr>
              <a:solidFill>
                <a:srgbClr val="00B050"/>
              </a:solidFill>
              <a:ln w="25400">
                <a:noFill/>
              </a:ln>
            </c:spPr>
          </c:dPt>
          <c:dPt>
            <c:idx val="2"/>
            <c:invertIfNegative val="0"/>
            <c:bubble3D val="0"/>
            <c:spPr>
              <a:solidFill>
                <a:srgbClr val="00B050"/>
              </a:solidFill>
              <a:ln w="25400">
                <a:noFill/>
              </a:ln>
            </c:spPr>
          </c:dPt>
          <c:dLbls>
            <c:dLbl>
              <c:idx val="1"/>
              <c:layout>
                <c:manualLayout>
                  <c:x val="-1.984126984126984E-3"/>
                  <c:y val="-5.775266792215944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2.500000000000000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5.775266792215944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7072129748186087E-3"/>
                  <c:y val="3.544879470711322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707078548600119E-3"/>
                  <c:y val="3.795977115763755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2.762084118016321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984126984126984E-3"/>
                  <c:y val="3.0131826741996281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w="25400">
                <a:noFill/>
              </a:ln>
            </c:spPr>
            <c:txPr>
              <a:bodyPr/>
              <a:lstStyle/>
              <a:p>
                <a:pPr>
                  <a:defRPr sz="1200" b="0" i="0" u="none" strike="noStrike" baseline="0">
                    <a:solidFill>
                      <a:srgbClr val="000000"/>
                    </a:solidFill>
                    <a:latin typeface="+mn-lt"/>
                    <a:ea typeface="Trebuchet MS"/>
                    <a:cs typeface="Trebuchet M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'waterfall (3)'!$A$17:$A$25</c:f>
              <c:strCache>
                <c:ptCount val="9"/>
                <c:pt idx="0">
                  <c:v>Previous Year Sales</c:v>
                </c:pt>
                <c:pt idx="1">
                  <c:v>OOH</c:v>
                </c:pt>
                <c:pt idx="2">
                  <c:v>Radio</c:v>
                </c:pt>
                <c:pt idx="3">
                  <c:v>TV</c:v>
                </c:pt>
                <c:pt idx="4">
                  <c:v>Online</c:v>
                </c:pt>
                <c:pt idx="5">
                  <c:v>Print</c:v>
                </c:pt>
                <c:pt idx="6">
                  <c:v>Cinema</c:v>
                </c:pt>
                <c:pt idx="7">
                  <c:v>Direct Mail</c:v>
                </c:pt>
                <c:pt idx="8">
                  <c:v>Current Year Sales</c:v>
                </c:pt>
              </c:strCache>
            </c:strRef>
          </c:cat>
          <c:val>
            <c:numRef>
              <c:f>'waterfall (3)'!$C$17:$C$25</c:f>
              <c:numCache>
                <c:formatCode>General</c:formatCode>
                <c:ptCount val="9"/>
                <c:pt idx="1">
                  <c:v>866</c:v>
                </c:pt>
                <c:pt idx="2">
                  <c:v>17</c:v>
                </c:pt>
                <c:pt idx="3">
                  <c:v>924</c:v>
                </c:pt>
                <c:pt idx="4">
                  <c:v>215</c:v>
                </c:pt>
                <c:pt idx="5">
                  <c:v>186</c:v>
                </c:pt>
                <c:pt idx="6">
                  <c:v>157</c:v>
                </c:pt>
                <c:pt idx="7">
                  <c:v>143</c:v>
                </c:pt>
              </c:numCache>
            </c:numRef>
          </c:val>
        </c:ser>
        <c:dLbls>
          <c:showLegendKey val="0"/>
          <c:showVal val="0"/>
          <c:showCatName val="0"/>
          <c:showSerName val="0"/>
          <c:showPercent val="0"/>
          <c:showBubbleSize val="0"/>
        </c:dLbls>
        <c:gapWidth val="100"/>
        <c:overlap val="100"/>
        <c:axId val="-1316694304"/>
        <c:axId val="-1316680704"/>
      </c:barChart>
      <c:catAx>
        <c:axId val="-1316694304"/>
        <c:scaling>
          <c:orientation val="minMax"/>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mn-lt"/>
                <a:ea typeface="Trebuchet MS"/>
                <a:cs typeface="Trebuchet MS"/>
              </a:defRPr>
            </a:pPr>
            <a:endParaRPr lang="en-US"/>
          </a:p>
        </c:txPr>
        <c:crossAx val="-1316680704"/>
        <c:crosses val="autoZero"/>
        <c:auto val="1"/>
        <c:lblAlgn val="ctr"/>
        <c:lblOffset val="100"/>
        <c:tickLblSkip val="1"/>
        <c:tickMarkSkip val="1"/>
        <c:noMultiLvlLbl val="0"/>
      </c:catAx>
      <c:valAx>
        <c:axId val="-1316680704"/>
        <c:scaling>
          <c:orientation val="minMax"/>
        </c:scaling>
        <c:delete val="1"/>
        <c:axPos val="l"/>
        <c:numFmt formatCode="General" sourceLinked="1"/>
        <c:majorTickMark val="out"/>
        <c:minorTickMark val="none"/>
        <c:tickLblPos val="nextTo"/>
        <c:crossAx val="-1316694304"/>
        <c:crosses val="autoZero"/>
        <c:crossBetween val="between"/>
      </c:valAx>
      <c:spPr>
        <a:noFill/>
        <a:ln w="25400">
          <a:noFill/>
        </a:ln>
      </c:spPr>
    </c:plotArea>
    <c:plotVisOnly val="1"/>
    <c:dispBlanksAs val="gap"/>
    <c:showDLblsOverMax val="0"/>
  </c:chart>
  <c:spPr>
    <a:solidFill>
      <a:srgbClr val="FFFFFF"/>
    </a:solidFill>
    <a:ln w="9525">
      <a:noFill/>
    </a:ln>
  </c:spPr>
  <c:txPr>
    <a:bodyPr/>
    <a:lstStyle/>
    <a:p>
      <a:pPr>
        <a:defRPr sz="1000" b="0" i="0" u="none" strike="noStrike" baseline="0">
          <a:solidFill>
            <a:srgbClr val="000000"/>
          </a:solidFill>
          <a:latin typeface="Trebuchet MS"/>
          <a:ea typeface="Trebuchet MS"/>
          <a:cs typeface="Trebuchet M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114732795805106E-2"/>
          <c:y val="4.9583552055992998E-2"/>
          <c:w val="0.86309649236260166"/>
          <c:h val="0.81131821918397873"/>
        </c:manualLayout>
      </c:layout>
      <c:barChart>
        <c:barDir val="col"/>
        <c:grouping val="clustered"/>
        <c:varyColors val="0"/>
        <c:ser>
          <c:idx val="0"/>
          <c:order val="0"/>
          <c:tx>
            <c:strRef>
              <c:f>'Sheet1 (2)'!$D$21</c:f>
              <c:strCache>
                <c:ptCount val="1"/>
                <c:pt idx="0">
                  <c:v>Media Spend ( X $ 1000 )</c:v>
                </c:pt>
              </c:strCache>
            </c:strRef>
          </c:tx>
          <c:spPr>
            <a:solidFill>
              <a:srgbClr val="008A3E"/>
            </a:solidFill>
            <a:ln w="25400">
              <a:solidFill>
                <a:srgbClr val="00B050"/>
              </a:solidFill>
            </a:ln>
          </c:spPr>
          <c:invertIfNegative val="0"/>
          <c:dLbls>
            <c:dLbl>
              <c:idx val="3"/>
              <c:layout>
                <c:manualLayout>
                  <c:x val="0"/>
                  <c:y val="-2.9629629629629697E-2"/>
                </c:manualLayout>
              </c:layout>
              <c:tx>
                <c:rich>
                  <a:bodyPr/>
                  <a:lstStyle/>
                  <a:p>
                    <a:fld id="{FDF2EB32-F583-4884-BCA1-E6C499AC38C1}"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 (2)'!$C$22:$C$29</c:f>
              <c:strCache>
                <c:ptCount val="8"/>
                <c:pt idx="0">
                  <c:v>National Direct Mail</c:v>
                </c:pt>
                <c:pt idx="1">
                  <c:v>Out of home</c:v>
                </c:pt>
                <c:pt idx="2">
                  <c:v>Regional TV</c:v>
                </c:pt>
                <c:pt idx="3">
                  <c:v>Metropolitan TV</c:v>
                </c:pt>
                <c:pt idx="4">
                  <c:v>Metropolitan Radio</c:v>
                </c:pt>
                <c:pt idx="5">
                  <c:v>Cinema</c:v>
                </c:pt>
                <c:pt idx="6">
                  <c:v>National Online</c:v>
                </c:pt>
                <c:pt idx="7">
                  <c:v>Print</c:v>
                </c:pt>
              </c:strCache>
            </c:strRef>
          </c:cat>
          <c:val>
            <c:numRef>
              <c:f>'Sheet1 (2)'!$D$22:$D$29</c:f>
              <c:numCache>
                <c:formatCode>_-[$$-409]* #,##0_ ;_-[$$-409]* \-#,##0\ ;_-[$$-409]* "-"??_ ;_-@_ </c:formatCode>
                <c:ptCount val="8"/>
                <c:pt idx="0">
                  <c:v>180</c:v>
                </c:pt>
                <c:pt idx="1">
                  <c:v>457</c:v>
                </c:pt>
                <c:pt idx="2">
                  <c:v>2557.5</c:v>
                </c:pt>
                <c:pt idx="3">
                  <c:v>5469</c:v>
                </c:pt>
                <c:pt idx="4">
                  <c:v>24.5</c:v>
                </c:pt>
                <c:pt idx="5">
                  <c:v>727.5</c:v>
                </c:pt>
                <c:pt idx="6">
                  <c:v>13116</c:v>
                </c:pt>
                <c:pt idx="7">
                  <c:v>16572.5</c:v>
                </c:pt>
              </c:numCache>
            </c:numRef>
          </c:val>
        </c:ser>
        <c:dLbls>
          <c:showLegendKey val="0"/>
          <c:showVal val="1"/>
          <c:showCatName val="0"/>
          <c:showSerName val="0"/>
          <c:showPercent val="0"/>
          <c:showBubbleSize val="0"/>
        </c:dLbls>
        <c:gapWidth val="210"/>
        <c:overlap val="-10"/>
        <c:axId val="-1316693760"/>
        <c:axId val="-1316683424"/>
      </c:barChart>
      <c:lineChart>
        <c:grouping val="standard"/>
        <c:varyColors val="0"/>
        <c:ser>
          <c:idx val="1"/>
          <c:order val="1"/>
          <c:tx>
            <c:strRef>
              <c:f>'Sheet1 (2)'!$E$21</c:f>
              <c:strCache>
                <c:ptCount val="1"/>
                <c:pt idx="0">
                  <c:v>Effectiveness</c:v>
                </c:pt>
              </c:strCache>
            </c:strRef>
          </c:tx>
          <c:spPr>
            <a:ln w="38100">
              <a:solidFill>
                <a:srgbClr val="4684EE"/>
              </a:solidFill>
              <a:prstDash val="solid"/>
            </a:ln>
          </c:spPr>
          <c:marker>
            <c:symbol val="circle"/>
            <c:size val="9"/>
            <c:spPr>
              <a:solidFill>
                <a:srgbClr val="00B050"/>
              </a:solidFill>
              <a:ln>
                <a:solidFill>
                  <a:srgbClr val="FFFFFF"/>
                </a:solidFill>
                <a:prstDash val="solid"/>
              </a:ln>
            </c:spPr>
          </c:marker>
          <c:dLbls>
            <c:dLbl>
              <c:idx val="0"/>
              <c:layout>
                <c:manualLayout>
                  <c:x val="-1.8902217375499818E-2"/>
                  <c:y val="-5.185185185185185E-2"/>
                </c:manualLayout>
              </c:layout>
              <c:tx>
                <c:rich>
                  <a:bodyPr/>
                  <a:lstStyle/>
                  <a:p>
                    <a:fld id="{960731CA-7F9C-40B2-953A-AE145DB7076E}"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manualLayout>
                  <c:x val="-1.1405444548439078E-3"/>
                  <c:y val="-2.5445610965296003E-2"/>
                </c:manualLayout>
              </c:layout>
              <c:tx>
                <c:rich>
                  <a:bodyPr/>
                  <a:lstStyle/>
                  <a:p>
                    <a:fld id="{5CF32404-4309-4338-9384-E8DEEFCE015B}"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manualLayout>
                  <c:x val="-1.4716595540061309E-2"/>
                  <c:y val="-5.3166520851560289E-2"/>
                </c:manualLayout>
              </c:layout>
              <c:tx>
                <c:rich>
                  <a:bodyPr/>
                  <a:lstStyle/>
                  <a:p>
                    <a:fld id="{DFD69666-30F9-42B9-BF48-1048B73B5A5B}"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3"/>
              <c:layout>
                <c:manualLayout>
                  <c:x val="1.0071412829121551E-2"/>
                  <c:y val="-1.9259259259259191E-2"/>
                </c:manualLayout>
              </c:layout>
              <c:tx>
                <c:rich>
                  <a:bodyPr/>
                  <a:lstStyle/>
                  <a:p>
                    <a:fld id="{5B1A989A-B911-41CF-BF97-F55665C471A5}"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4"/>
              <c:layout>
                <c:manualLayout>
                  <c:x val="-2.0285846011987022E-2"/>
                  <c:y val="-4.0000013998255118E-2"/>
                </c:manualLayout>
              </c:layout>
              <c:tx>
                <c:rich>
                  <a:bodyPr/>
                  <a:lstStyle/>
                  <a:p>
                    <a:fld id="{F004829B-EC87-42A3-9D7D-A466B30F2E96}"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5"/>
              <c:layout>
                <c:manualLayout>
                  <c:x val="-2.2130013831258646E-2"/>
                  <c:y val="-4.0000013998255118E-2"/>
                </c:manualLayout>
              </c:layout>
              <c:tx>
                <c:rich>
                  <a:bodyPr/>
                  <a:lstStyle/>
                  <a:p>
                    <a:fld id="{6A198FF1-A33A-48C5-B7D5-E962CBFD14F7}"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6"/>
              <c:layout>
                <c:manualLayout>
                  <c:x val="-1.8441678192715537E-3"/>
                  <c:y val="-1.7777783999224497E-2"/>
                </c:manualLayout>
              </c:layout>
              <c:tx>
                <c:rich>
                  <a:bodyPr/>
                  <a:lstStyle/>
                  <a:p>
                    <a:fld id="{CFBCF01A-6CC0-49A3-AD93-15D0955BFBF1}"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7"/>
              <c:layout>
                <c:manualLayout>
                  <c:x val="1.0178117048346057E-2"/>
                  <c:y val="-1.1111111111111112E-2"/>
                </c:manualLayout>
              </c:layout>
              <c:tx>
                <c:rich>
                  <a:bodyPr/>
                  <a:lstStyle/>
                  <a:p>
                    <a:fld id="{838AF6EE-AA70-4A94-9578-8EB8162AB3F6}" type="VALUE">
                      <a:rPr lang="en-US">
                        <a:latin typeface="Fontin Sans bold"/>
                      </a:rPr>
                      <a:pPr/>
                      <a:t>[VALUE]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 (2)'!$C$22:$C$29</c:f>
              <c:strCache>
                <c:ptCount val="8"/>
                <c:pt idx="0">
                  <c:v>National Direct Mail</c:v>
                </c:pt>
                <c:pt idx="1">
                  <c:v>Out of home</c:v>
                </c:pt>
                <c:pt idx="2">
                  <c:v>Regional TV</c:v>
                </c:pt>
                <c:pt idx="3">
                  <c:v>Metropolitan TV</c:v>
                </c:pt>
                <c:pt idx="4">
                  <c:v>Metropolitan Radio</c:v>
                </c:pt>
                <c:pt idx="5">
                  <c:v>Cinema</c:v>
                </c:pt>
                <c:pt idx="6">
                  <c:v>National Online</c:v>
                </c:pt>
                <c:pt idx="7">
                  <c:v>Print</c:v>
                </c:pt>
              </c:strCache>
            </c:strRef>
          </c:cat>
          <c:val>
            <c:numRef>
              <c:f>'Sheet1 (2)'!$E$22:$E$29</c:f>
              <c:numCache>
                <c:formatCode>0.00</c:formatCode>
                <c:ptCount val="8"/>
                <c:pt idx="0">
                  <c:v>2.5883745173513142</c:v>
                </c:pt>
                <c:pt idx="1">
                  <c:v>2.1774404880158329</c:v>
                </c:pt>
                <c:pt idx="2">
                  <c:v>1.267496890604435</c:v>
                </c:pt>
                <c:pt idx="3">
                  <c:v>0.93944011283326279</c:v>
                </c:pt>
                <c:pt idx="4">
                  <c:v>0.7080931728976817</c:v>
                </c:pt>
                <c:pt idx="5">
                  <c:v>0.62797265155612891</c:v>
                </c:pt>
                <c:pt idx="6">
                  <c:v>0.18577218367478315</c:v>
                </c:pt>
                <c:pt idx="7">
                  <c:v>7.0786565557082889E-2</c:v>
                </c:pt>
              </c:numCache>
            </c:numRef>
          </c:val>
          <c:smooth val="0"/>
        </c:ser>
        <c:dLbls>
          <c:showLegendKey val="0"/>
          <c:showVal val="1"/>
          <c:showCatName val="0"/>
          <c:showSerName val="0"/>
          <c:showPercent val="0"/>
          <c:showBubbleSize val="0"/>
        </c:dLbls>
        <c:marker val="1"/>
        <c:smooth val="0"/>
        <c:axId val="-1316692672"/>
        <c:axId val="-1316689952"/>
      </c:lineChart>
      <c:catAx>
        <c:axId val="-1316693760"/>
        <c:scaling>
          <c:orientation val="minMax"/>
        </c:scaling>
        <c:delete val="0"/>
        <c:axPos val="b"/>
        <c:numFmt formatCode="General" sourceLinked="1"/>
        <c:majorTickMark val="out"/>
        <c:minorTickMark val="none"/>
        <c:tickLblPos val="nextTo"/>
        <c:spPr>
          <a:ln w="3175">
            <a:solidFill>
              <a:srgbClr val="333333"/>
            </a:solidFill>
            <a:prstDash val="solid"/>
          </a:ln>
        </c:spPr>
        <c:txPr>
          <a:bodyPr rot="0" vert="horz"/>
          <a:lstStyle/>
          <a:p>
            <a:pPr>
              <a:defRPr/>
            </a:pPr>
            <a:endParaRPr lang="en-US"/>
          </a:p>
        </c:txPr>
        <c:crossAx val="-1316683424"/>
        <c:crosses val="autoZero"/>
        <c:auto val="1"/>
        <c:lblAlgn val="ctr"/>
        <c:lblOffset val="100"/>
        <c:tickLblSkip val="1"/>
        <c:tickMarkSkip val="1"/>
        <c:noMultiLvlLbl val="0"/>
      </c:catAx>
      <c:valAx>
        <c:axId val="-1316683424"/>
        <c:scaling>
          <c:orientation val="minMax"/>
        </c:scaling>
        <c:delete val="0"/>
        <c:axPos val="l"/>
        <c:majorGridlines>
          <c:spPr>
            <a:ln w="3175">
              <a:solidFill>
                <a:srgbClr val="C0C0C0"/>
              </a:solidFill>
              <a:prstDash val="solid"/>
            </a:ln>
          </c:spPr>
        </c:majorGridlines>
        <c:numFmt formatCode="0;0;;" sourceLinked="0"/>
        <c:majorTickMark val="out"/>
        <c:minorTickMark val="none"/>
        <c:tickLblPos val="nextTo"/>
        <c:spPr>
          <a:ln w="9525">
            <a:noFill/>
          </a:ln>
        </c:spPr>
        <c:txPr>
          <a:bodyPr rot="0" vert="horz"/>
          <a:lstStyle/>
          <a:p>
            <a:pPr>
              <a:defRPr/>
            </a:pPr>
            <a:endParaRPr lang="en-US"/>
          </a:p>
        </c:txPr>
        <c:crossAx val="-1316693760"/>
        <c:crosses val="autoZero"/>
        <c:crossBetween val="between"/>
        <c:majorUnit val="3000"/>
      </c:valAx>
      <c:catAx>
        <c:axId val="-1316692672"/>
        <c:scaling>
          <c:orientation val="minMax"/>
        </c:scaling>
        <c:delete val="1"/>
        <c:axPos val="b"/>
        <c:numFmt formatCode="General" sourceLinked="1"/>
        <c:majorTickMark val="out"/>
        <c:minorTickMark val="none"/>
        <c:tickLblPos val="nextTo"/>
        <c:crossAx val="-1316689952"/>
        <c:crosses val="autoZero"/>
        <c:auto val="1"/>
        <c:lblAlgn val="ctr"/>
        <c:lblOffset val="100"/>
        <c:noMultiLvlLbl val="0"/>
      </c:catAx>
      <c:valAx>
        <c:axId val="-1316689952"/>
        <c:scaling>
          <c:orientation val="minMax"/>
        </c:scaling>
        <c:delete val="0"/>
        <c:axPos val="r"/>
        <c:numFmt formatCode="0.00" sourceLinked="1"/>
        <c:majorTickMark val="out"/>
        <c:minorTickMark val="none"/>
        <c:tickLblPos val="nextTo"/>
        <c:spPr>
          <a:ln w="9525">
            <a:noFill/>
          </a:ln>
        </c:spPr>
        <c:txPr>
          <a:bodyPr rot="0" vert="horz"/>
          <a:lstStyle/>
          <a:p>
            <a:pPr>
              <a:defRPr/>
            </a:pPr>
            <a:endParaRPr lang="en-US"/>
          </a:p>
        </c:txPr>
        <c:crossAx val="-1316692672"/>
        <c:crosses val="max"/>
        <c:crossBetween val="between"/>
        <c:majorUnit val="0.5"/>
      </c:valAx>
      <c:spPr>
        <a:noFill/>
        <a:ln w="25400">
          <a:noFill/>
        </a:ln>
      </c:spPr>
    </c:plotArea>
    <c:legend>
      <c:legendPos val="r"/>
      <c:layout>
        <c:manualLayout>
          <c:xMode val="edge"/>
          <c:yMode val="edge"/>
          <c:x val="0.33095801956053206"/>
          <c:y val="6.3128608923884513E-2"/>
          <c:w val="0.49284600835683923"/>
          <c:h val="8.5416840447673434E-2"/>
        </c:manualLayout>
      </c:layout>
      <c:overlay val="0"/>
      <c:spPr>
        <a:noFill/>
        <a:ln w="25400">
          <a:noFill/>
        </a:ln>
      </c:spPr>
    </c:legend>
    <c:plotVisOnly val="1"/>
    <c:dispBlanksAs val="gap"/>
    <c:showDLblsOverMax val="0"/>
  </c:chart>
  <c:spPr>
    <a:noFill/>
    <a:ln w="9525">
      <a:noFill/>
    </a:ln>
  </c:spPr>
  <c:txPr>
    <a:bodyPr/>
    <a:lstStyle/>
    <a:p>
      <a:pPr>
        <a:defRPr sz="1000" b="0" i="0" u="none" strike="noStrike" baseline="0">
          <a:solidFill>
            <a:srgbClr val="333333"/>
          </a:solidFill>
          <a:latin typeface="+mn-lt"/>
          <a:ea typeface="Trebuchet MS"/>
          <a:cs typeface="Trebuchet MS"/>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8D2C3-3991-46D2-A0D0-5ADD0C03ED82}" type="datetimeFigureOut">
              <a:rPr lang="en-IN" smtClean="0"/>
              <a:t>20-03-2015</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96E2B-14D6-472D-A353-47D51FD8644F}" type="slidenum">
              <a:rPr lang="en-IN" smtClean="0"/>
              <a:t>‹#›</a:t>
            </a:fld>
            <a:endParaRPr lang="en-IN" dirty="0"/>
          </a:p>
        </p:txBody>
      </p:sp>
    </p:spTree>
    <p:extLst>
      <p:ext uri="{BB962C8B-B14F-4D97-AF65-F5344CB8AC3E}">
        <p14:creationId xmlns:p14="http://schemas.microsoft.com/office/powerpoint/2010/main" val="20980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31A248-3860-40CC-AB18-4EB55A4DB23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32043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7F358-A688-4DE6-8F5F-1AA8C5F83F23}" type="slidenum">
              <a:rPr lang="en-US" altLang="en-US">
                <a:solidFill>
                  <a:prstClr val="black"/>
                </a:solidFill>
              </a:rPr>
              <a:pPr/>
              <a:t>10</a:t>
            </a:fld>
            <a:endParaRPr lang="en-US" altLang="en-US" dirty="0">
              <a:solidFill>
                <a:prstClr val="black"/>
              </a:solidFill>
            </a:endParaRPr>
          </a:p>
        </p:txBody>
      </p:sp>
      <p:sp>
        <p:nvSpPr>
          <p:cNvPr id="339970" name="Rectangle 2"/>
          <p:cNvSpPr>
            <a:spLocks noGrp="1" noRot="1" noChangeAspect="1" noChangeArrowheads="1" noTextEdit="1"/>
          </p:cNvSpPr>
          <p:nvPr>
            <p:ph type="sldImg"/>
          </p:nvPr>
        </p:nvSpPr>
        <p:spPr>
          <a:xfrm>
            <a:off x="1143000" y="685800"/>
            <a:ext cx="4572000" cy="3429000"/>
          </a:xfrm>
          <a:ln/>
        </p:spPr>
      </p:sp>
      <p:sp>
        <p:nvSpPr>
          <p:cNvPr id="33997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80484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11</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05839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71AF9-5FED-4E63-A082-98BDC49216D5}" type="slidenum">
              <a:rPr lang="en-US" altLang="en-US">
                <a:solidFill>
                  <a:prstClr val="black"/>
                </a:solidFill>
              </a:rPr>
              <a:pPr/>
              <a:t>12</a:t>
            </a:fld>
            <a:endParaRPr lang="en-US" altLang="en-US" dirty="0">
              <a:solidFill>
                <a:prstClr val="black"/>
              </a:solidFill>
            </a:endParaRPr>
          </a:p>
        </p:txBody>
      </p:sp>
      <p:sp>
        <p:nvSpPr>
          <p:cNvPr id="486402" name="Rectangle 2"/>
          <p:cNvSpPr>
            <a:spLocks noGrp="1" noRot="1" noChangeAspect="1" noChangeArrowheads="1" noTextEdit="1"/>
          </p:cNvSpPr>
          <p:nvPr>
            <p:ph type="sldImg"/>
          </p:nvPr>
        </p:nvSpPr>
        <p:spPr>
          <a:xfrm>
            <a:off x="1143000" y="685800"/>
            <a:ext cx="4572000" cy="3429000"/>
          </a:xfrm>
          <a:ln/>
        </p:spPr>
      </p:sp>
      <p:sp>
        <p:nvSpPr>
          <p:cNvPr id="486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56732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0B6C6-DCB3-4FE3-B3C2-D7EB0DB93FE4}" type="slidenum">
              <a:rPr lang="en-US" altLang="en-US">
                <a:solidFill>
                  <a:prstClr val="black"/>
                </a:solidFill>
              </a:rPr>
              <a:pPr/>
              <a:t>13</a:t>
            </a:fld>
            <a:endParaRPr lang="en-US" altLang="en-US" dirty="0">
              <a:solidFill>
                <a:prstClr val="black"/>
              </a:solidFill>
            </a:endParaRPr>
          </a:p>
        </p:txBody>
      </p:sp>
      <p:sp>
        <p:nvSpPr>
          <p:cNvPr id="430082" name="Rectangle 2"/>
          <p:cNvSpPr>
            <a:spLocks noGrp="1" noRot="1" noChangeAspect="1" noChangeArrowheads="1" noTextEdit="1"/>
          </p:cNvSpPr>
          <p:nvPr>
            <p:ph type="sldImg"/>
          </p:nvPr>
        </p:nvSpPr>
        <p:spPr>
          <a:xfrm>
            <a:off x="1143000" y="685800"/>
            <a:ext cx="4572000" cy="3429000"/>
          </a:xfrm>
          <a:ln/>
        </p:spPr>
      </p:sp>
      <p:sp>
        <p:nvSpPr>
          <p:cNvPr id="430083" name="Rectangle 3"/>
          <p:cNvSpPr>
            <a:spLocks noGrp="1" noChangeArrowheads="1"/>
          </p:cNvSpPr>
          <p:nvPr>
            <p:ph type="body" idx="1"/>
          </p:nvPr>
        </p:nvSpPr>
        <p:spPr/>
        <p:txBody>
          <a:bodyPr/>
          <a:lstStyle/>
          <a:p>
            <a:r>
              <a:rPr lang="en-US" altLang="en-US" dirty="0"/>
              <a:t>c. Elegance </a:t>
            </a:r>
          </a:p>
          <a:p>
            <a:r>
              <a:rPr lang="en-US" altLang="en-US" dirty="0"/>
              <a:t>302 neurons</a:t>
            </a:r>
          </a:p>
          <a:p>
            <a:endParaRPr lang="en-US" altLang="en-US" dirty="0"/>
          </a:p>
          <a:p>
            <a:endParaRPr lang="en-US" altLang="en-US" dirty="0"/>
          </a:p>
        </p:txBody>
      </p:sp>
    </p:spTree>
    <p:extLst>
      <p:ext uri="{BB962C8B-B14F-4D97-AF65-F5344CB8AC3E}">
        <p14:creationId xmlns:p14="http://schemas.microsoft.com/office/powerpoint/2010/main" val="4168001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B222B-94D8-4D5F-B20C-6DA8B26F8B93}" type="slidenum">
              <a:rPr lang="en-US" altLang="en-US">
                <a:solidFill>
                  <a:prstClr val="black"/>
                </a:solidFill>
              </a:rPr>
              <a:pPr/>
              <a:t>14</a:t>
            </a:fld>
            <a:endParaRPr lang="en-US" altLang="en-US" dirty="0">
              <a:solidFill>
                <a:prstClr val="black"/>
              </a:solidFill>
            </a:endParaRPr>
          </a:p>
        </p:txBody>
      </p:sp>
      <p:sp>
        <p:nvSpPr>
          <p:cNvPr id="428034" name="Rectangle 2"/>
          <p:cNvSpPr>
            <a:spLocks noGrp="1" noRot="1" noChangeAspect="1" noChangeArrowheads="1" noTextEdit="1"/>
          </p:cNvSpPr>
          <p:nvPr>
            <p:ph type="sldImg"/>
          </p:nvPr>
        </p:nvSpPr>
        <p:spPr>
          <a:xfrm>
            <a:off x="1143000" y="685800"/>
            <a:ext cx="4572000" cy="3429000"/>
          </a:xfrm>
          <a:ln/>
        </p:spPr>
      </p:sp>
      <p:sp>
        <p:nvSpPr>
          <p:cNvPr id="4280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238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93E20-FA1D-4136-A21B-6A75BDEFF2CB}" type="slidenum">
              <a:rPr lang="en-US" altLang="en-US">
                <a:solidFill>
                  <a:prstClr val="black"/>
                </a:solidFill>
              </a:rPr>
              <a:pPr/>
              <a:t>15</a:t>
            </a:fld>
            <a:endParaRPr lang="en-US" altLang="en-US" dirty="0">
              <a:solidFill>
                <a:prstClr val="black"/>
              </a:solidFill>
            </a:endParaRPr>
          </a:p>
        </p:txBody>
      </p:sp>
      <p:sp>
        <p:nvSpPr>
          <p:cNvPr id="425986" name="Rectangle 2"/>
          <p:cNvSpPr>
            <a:spLocks noGrp="1" noRot="1" noChangeAspect="1" noChangeArrowheads="1" noTextEdit="1"/>
          </p:cNvSpPr>
          <p:nvPr>
            <p:ph type="sldImg"/>
          </p:nvPr>
        </p:nvSpPr>
        <p:spPr>
          <a:xfrm>
            <a:off x="1143000" y="685800"/>
            <a:ext cx="4572000" cy="3429000"/>
          </a:xfrm>
          <a:ln/>
        </p:spPr>
      </p:sp>
      <p:sp>
        <p:nvSpPr>
          <p:cNvPr id="4259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32544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16</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52494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F17B6-7A02-467A-999F-7686ED28A2DE}" type="slidenum">
              <a:rPr lang="en-US" altLang="en-US">
                <a:solidFill>
                  <a:prstClr val="black"/>
                </a:solidFill>
              </a:rPr>
              <a:pPr/>
              <a:t>19</a:t>
            </a:fld>
            <a:endParaRPr lang="en-US" altLang="en-US" dirty="0">
              <a:solidFill>
                <a:prstClr val="black"/>
              </a:solidFill>
            </a:endParaRPr>
          </a:p>
        </p:txBody>
      </p:sp>
      <p:sp>
        <p:nvSpPr>
          <p:cNvPr id="398338" name="Rectangle 2"/>
          <p:cNvSpPr>
            <a:spLocks noGrp="1" noRot="1" noChangeAspect="1" noChangeArrowheads="1" noTextEdit="1"/>
          </p:cNvSpPr>
          <p:nvPr>
            <p:ph type="sldImg"/>
          </p:nvPr>
        </p:nvSpPr>
        <p:spPr>
          <a:xfrm>
            <a:off x="1143000" y="685800"/>
            <a:ext cx="4572000" cy="3429000"/>
          </a:xfrm>
          <a:ln/>
        </p:spPr>
      </p:sp>
      <p:sp>
        <p:nvSpPr>
          <p:cNvPr id="3983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85976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20</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1991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0ADF4-CBCF-453D-9A05-E5AD5C75AA9F}" type="slidenum">
              <a:rPr lang="en-US" altLang="en-US">
                <a:solidFill>
                  <a:prstClr val="black"/>
                </a:solidFill>
              </a:rPr>
              <a:pPr/>
              <a:t>21</a:t>
            </a:fld>
            <a:endParaRPr lang="en-US" altLang="en-US" dirty="0">
              <a:solidFill>
                <a:prstClr val="black"/>
              </a:solidFill>
            </a:endParaRPr>
          </a:p>
        </p:txBody>
      </p:sp>
      <p:sp>
        <p:nvSpPr>
          <p:cNvPr id="436226" name="Rectangle 2"/>
          <p:cNvSpPr>
            <a:spLocks noGrp="1" noRot="1" noChangeAspect="1" noChangeArrowheads="1" noTextEdit="1"/>
          </p:cNvSpPr>
          <p:nvPr>
            <p:ph type="sldImg"/>
          </p:nvPr>
        </p:nvSpPr>
        <p:spPr>
          <a:xfrm>
            <a:off x="1143000" y="685800"/>
            <a:ext cx="4572000" cy="3429000"/>
          </a:xfrm>
          <a:ln/>
        </p:spPr>
      </p:sp>
      <p:sp>
        <p:nvSpPr>
          <p:cNvPr id="43622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4415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2</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60396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01CB6-E58F-4580-A6FF-71628E6F4A4D}" type="slidenum">
              <a:rPr lang="en-US" altLang="en-US">
                <a:solidFill>
                  <a:prstClr val="black"/>
                </a:solidFill>
              </a:rPr>
              <a:pPr/>
              <a:t>26</a:t>
            </a:fld>
            <a:endParaRPr lang="en-US" altLang="en-US" dirty="0">
              <a:solidFill>
                <a:prstClr val="black"/>
              </a:solidFill>
            </a:endParaRPr>
          </a:p>
        </p:txBody>
      </p:sp>
      <p:sp>
        <p:nvSpPr>
          <p:cNvPr id="442370" name="Rectangle 2"/>
          <p:cNvSpPr>
            <a:spLocks noGrp="1" noRot="1" noChangeAspect="1" noChangeArrowheads="1" noTextEdit="1"/>
          </p:cNvSpPr>
          <p:nvPr>
            <p:ph type="sldImg"/>
          </p:nvPr>
        </p:nvSpPr>
        <p:spPr>
          <a:xfrm>
            <a:off x="1143000" y="685800"/>
            <a:ext cx="4572000" cy="3429000"/>
          </a:xfrm>
          <a:ln/>
        </p:spPr>
      </p:sp>
      <p:sp>
        <p:nvSpPr>
          <p:cNvPr id="44237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98743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4E4D9-81B0-46BD-95C9-62AD6316A28D}" type="slidenum">
              <a:rPr lang="en-US" altLang="en-US">
                <a:solidFill>
                  <a:prstClr val="black"/>
                </a:solidFill>
              </a:rPr>
              <a:pPr/>
              <a:t>27</a:t>
            </a:fld>
            <a:endParaRPr lang="en-US" altLang="en-US" dirty="0">
              <a:solidFill>
                <a:prstClr val="black"/>
              </a:solidFill>
            </a:endParaRPr>
          </a:p>
        </p:txBody>
      </p:sp>
      <p:sp>
        <p:nvSpPr>
          <p:cNvPr id="444418" name="Rectangle 2"/>
          <p:cNvSpPr>
            <a:spLocks noGrp="1" noRot="1" noChangeAspect="1" noChangeArrowheads="1" noTextEdit="1"/>
          </p:cNvSpPr>
          <p:nvPr>
            <p:ph type="sldImg"/>
          </p:nvPr>
        </p:nvSpPr>
        <p:spPr>
          <a:xfrm>
            <a:off x="1143000" y="685800"/>
            <a:ext cx="4572000" cy="3429000"/>
          </a:xfrm>
          <a:ln/>
        </p:spPr>
      </p:sp>
      <p:sp>
        <p:nvSpPr>
          <p:cNvPr id="4444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57747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0C7A56-441D-405D-B176-408D900ECB6B}" type="slidenum">
              <a:rPr lang="en-US" altLang="en-US">
                <a:solidFill>
                  <a:prstClr val="black"/>
                </a:solidFill>
              </a:rPr>
              <a:pPr/>
              <a:t>28</a:t>
            </a:fld>
            <a:endParaRPr lang="en-US" altLang="en-US" dirty="0">
              <a:solidFill>
                <a:prstClr val="black"/>
              </a:solidFill>
            </a:endParaRPr>
          </a:p>
        </p:txBody>
      </p:sp>
      <p:sp>
        <p:nvSpPr>
          <p:cNvPr id="446466" name="Rectangle 2"/>
          <p:cNvSpPr>
            <a:spLocks noGrp="1" noRot="1" noChangeAspect="1" noChangeArrowheads="1" noTextEdit="1"/>
          </p:cNvSpPr>
          <p:nvPr>
            <p:ph type="sldImg"/>
          </p:nvPr>
        </p:nvSpPr>
        <p:spPr>
          <a:xfrm>
            <a:off x="1143000" y="685800"/>
            <a:ext cx="4572000" cy="3429000"/>
          </a:xfrm>
          <a:ln/>
        </p:spPr>
      </p:sp>
      <p:sp>
        <p:nvSpPr>
          <p:cNvPr id="4464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65745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29</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39705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697D0-2E44-47F7-9FFA-CD3305B27F0A}" type="slidenum">
              <a:rPr lang="en-US" altLang="en-US">
                <a:solidFill>
                  <a:prstClr val="black"/>
                </a:solidFill>
              </a:rPr>
              <a:pPr/>
              <a:t>30</a:t>
            </a:fld>
            <a:endParaRPr lang="en-US" altLang="en-US" dirty="0">
              <a:solidFill>
                <a:prstClr val="black"/>
              </a:solidFill>
            </a:endParaRPr>
          </a:p>
        </p:txBody>
      </p:sp>
      <p:sp>
        <p:nvSpPr>
          <p:cNvPr id="387074" name="Rectangle 2"/>
          <p:cNvSpPr>
            <a:spLocks noGrp="1" noRot="1" noChangeAspect="1" noChangeArrowheads="1" noTextEdit="1"/>
          </p:cNvSpPr>
          <p:nvPr>
            <p:ph type="sldImg"/>
          </p:nvPr>
        </p:nvSpPr>
        <p:spPr>
          <a:xfrm>
            <a:off x="1143000" y="685800"/>
            <a:ext cx="4572000" cy="3429000"/>
          </a:xfrm>
          <a:ln/>
        </p:spPr>
      </p:sp>
      <p:sp>
        <p:nvSpPr>
          <p:cNvPr id="3870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30090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32</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77548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6DB0A-1F46-411E-BE53-2E6F624A1EC4}" type="slidenum">
              <a:rPr lang="en-US" altLang="en-US">
                <a:solidFill>
                  <a:prstClr val="black"/>
                </a:solidFill>
              </a:rPr>
              <a:pPr/>
              <a:t>33</a:t>
            </a:fld>
            <a:endParaRPr lang="en-US" altLang="en-US" dirty="0">
              <a:solidFill>
                <a:prstClr val="black"/>
              </a:solidFill>
            </a:endParaRPr>
          </a:p>
        </p:txBody>
      </p:sp>
      <p:sp>
        <p:nvSpPr>
          <p:cNvPr id="323586" name="Rectangle 2"/>
          <p:cNvSpPr>
            <a:spLocks noGrp="1" noRot="1" noChangeAspect="1" noChangeArrowheads="1" noTextEdit="1"/>
          </p:cNvSpPr>
          <p:nvPr>
            <p:ph type="sldImg"/>
          </p:nvPr>
        </p:nvSpPr>
        <p:spPr>
          <a:xfrm>
            <a:off x="1143000" y="685800"/>
            <a:ext cx="4572000" cy="3429000"/>
          </a:xfrm>
          <a:ln/>
        </p:spPr>
      </p:sp>
      <p:sp>
        <p:nvSpPr>
          <p:cNvPr id="3235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65251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6DB0A-1F46-411E-BE53-2E6F624A1EC4}" type="slidenum">
              <a:rPr lang="en-US" altLang="en-US">
                <a:solidFill>
                  <a:prstClr val="black"/>
                </a:solidFill>
              </a:rPr>
              <a:pPr/>
              <a:t>34</a:t>
            </a:fld>
            <a:endParaRPr lang="en-US" altLang="en-US" dirty="0">
              <a:solidFill>
                <a:prstClr val="black"/>
              </a:solidFill>
            </a:endParaRPr>
          </a:p>
        </p:txBody>
      </p:sp>
      <p:sp>
        <p:nvSpPr>
          <p:cNvPr id="323586" name="Rectangle 2"/>
          <p:cNvSpPr>
            <a:spLocks noGrp="1" noRot="1" noChangeAspect="1" noChangeArrowheads="1" noTextEdit="1"/>
          </p:cNvSpPr>
          <p:nvPr>
            <p:ph type="sldImg"/>
          </p:nvPr>
        </p:nvSpPr>
        <p:spPr>
          <a:xfrm>
            <a:off x="1143000" y="685800"/>
            <a:ext cx="4572000" cy="3429000"/>
          </a:xfrm>
          <a:ln/>
        </p:spPr>
      </p:sp>
      <p:sp>
        <p:nvSpPr>
          <p:cNvPr id="3235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71857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926D9-0502-47CA-AC16-9F500A3C10A2}" type="slidenum">
              <a:rPr lang="en-US" altLang="en-US">
                <a:solidFill>
                  <a:prstClr val="black"/>
                </a:solidFill>
              </a:rPr>
              <a:pPr/>
              <a:t>35</a:t>
            </a:fld>
            <a:endParaRPr lang="en-US" altLang="en-US" dirty="0">
              <a:solidFill>
                <a:prstClr val="black"/>
              </a:solidFill>
            </a:endParaRPr>
          </a:p>
        </p:txBody>
      </p:sp>
      <p:sp>
        <p:nvSpPr>
          <p:cNvPr id="346114" name="Rectangle 2"/>
          <p:cNvSpPr>
            <a:spLocks noGrp="1" noRot="1" noChangeAspect="1" noChangeArrowheads="1" noTextEdit="1"/>
          </p:cNvSpPr>
          <p:nvPr>
            <p:ph type="sldImg"/>
          </p:nvPr>
        </p:nvSpPr>
        <p:spPr>
          <a:xfrm>
            <a:off x="1143000" y="685800"/>
            <a:ext cx="4572000" cy="3429000"/>
          </a:xfrm>
          <a:ln/>
        </p:spPr>
      </p:sp>
      <p:sp>
        <p:nvSpPr>
          <p:cNvPr id="346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95222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3926D9-0502-47CA-AC16-9F500A3C10A2}" type="slidenum">
              <a:rPr lang="en-US" altLang="en-US">
                <a:solidFill>
                  <a:prstClr val="black"/>
                </a:solidFill>
              </a:rPr>
              <a:pPr/>
              <a:t>36</a:t>
            </a:fld>
            <a:endParaRPr lang="en-US" altLang="en-US" dirty="0">
              <a:solidFill>
                <a:prstClr val="black"/>
              </a:solidFill>
            </a:endParaRPr>
          </a:p>
        </p:txBody>
      </p:sp>
      <p:sp>
        <p:nvSpPr>
          <p:cNvPr id="346114" name="Rectangle 2"/>
          <p:cNvSpPr>
            <a:spLocks noGrp="1" noRot="1" noChangeAspect="1" noChangeArrowheads="1" noTextEdit="1"/>
          </p:cNvSpPr>
          <p:nvPr>
            <p:ph type="sldImg"/>
          </p:nvPr>
        </p:nvSpPr>
        <p:spPr>
          <a:xfrm>
            <a:off x="1143000" y="685800"/>
            <a:ext cx="4572000" cy="3429000"/>
          </a:xfrm>
          <a:ln/>
        </p:spPr>
      </p:sp>
      <p:sp>
        <p:nvSpPr>
          <p:cNvPr id="346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51613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3</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6116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F7562-9923-4C7D-A754-2D2CF79ADC67}" type="slidenum">
              <a:rPr lang="en-US" altLang="en-US">
                <a:solidFill>
                  <a:prstClr val="black"/>
                </a:solidFill>
              </a:rPr>
              <a:pPr/>
              <a:t>37</a:t>
            </a:fld>
            <a:endParaRPr lang="en-US" altLang="en-US" dirty="0">
              <a:solidFill>
                <a:prstClr val="black"/>
              </a:solidFill>
            </a:endParaRPr>
          </a:p>
        </p:txBody>
      </p:sp>
      <p:sp>
        <p:nvSpPr>
          <p:cNvPr id="348162" name="Rectangle 2"/>
          <p:cNvSpPr>
            <a:spLocks noGrp="1" noRot="1" noChangeAspect="1" noChangeArrowheads="1" noTextEdit="1"/>
          </p:cNvSpPr>
          <p:nvPr>
            <p:ph type="sldImg"/>
          </p:nvPr>
        </p:nvSpPr>
        <p:spPr>
          <a:xfrm>
            <a:off x="1143000" y="685800"/>
            <a:ext cx="4572000" cy="3429000"/>
          </a:xfrm>
          <a:ln/>
        </p:spPr>
      </p:sp>
      <p:sp>
        <p:nvSpPr>
          <p:cNvPr id="3481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329316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A68C3-B89A-47F1-A823-B6317C00EAD3}" type="slidenum">
              <a:rPr lang="en-US" altLang="en-US">
                <a:solidFill>
                  <a:prstClr val="black"/>
                </a:solidFill>
              </a:rPr>
              <a:pPr/>
              <a:t>38</a:t>
            </a:fld>
            <a:endParaRPr lang="en-US" altLang="en-US" dirty="0">
              <a:solidFill>
                <a:prstClr val="black"/>
              </a:solidFill>
            </a:endParaRPr>
          </a:p>
        </p:txBody>
      </p:sp>
      <p:sp>
        <p:nvSpPr>
          <p:cNvPr id="353282" name="Rectangle 2"/>
          <p:cNvSpPr>
            <a:spLocks noGrp="1" noRot="1" noChangeAspect="1" noChangeArrowheads="1" noTextEdit="1"/>
          </p:cNvSpPr>
          <p:nvPr>
            <p:ph type="sldImg"/>
          </p:nvPr>
        </p:nvSpPr>
        <p:spPr>
          <a:xfrm>
            <a:off x="1143000" y="685800"/>
            <a:ext cx="4572000" cy="3429000"/>
          </a:xfrm>
          <a:ln/>
        </p:spPr>
      </p:sp>
      <p:sp>
        <p:nvSpPr>
          <p:cNvPr id="3532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06557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39</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97303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41</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30508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42</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24608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43</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35711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49</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521518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50</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68755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51</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62275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52</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3198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D4E0C-B642-4C28-992F-4A30AE1E9705}" type="slidenum">
              <a:rPr lang="en-US" altLang="en-US">
                <a:solidFill>
                  <a:prstClr val="black"/>
                </a:solidFill>
              </a:rPr>
              <a:pPr/>
              <a:t>4</a:t>
            </a:fld>
            <a:endParaRPr lang="en-US" altLang="en-US" dirty="0">
              <a:solidFill>
                <a:prstClr val="black"/>
              </a:solidFill>
            </a:endParaRPr>
          </a:p>
        </p:txBody>
      </p:sp>
      <p:sp>
        <p:nvSpPr>
          <p:cNvPr id="337922" name="Rectangle 2"/>
          <p:cNvSpPr>
            <a:spLocks noGrp="1" noRot="1" noChangeAspect="1" noChangeArrowheads="1" noTextEdit="1"/>
          </p:cNvSpPr>
          <p:nvPr>
            <p:ph type="sldImg"/>
          </p:nvPr>
        </p:nvSpPr>
        <p:spPr>
          <a:xfrm>
            <a:off x="1143000" y="685800"/>
            <a:ext cx="4572000" cy="3429000"/>
          </a:xfrm>
          <a:ln/>
        </p:spPr>
      </p:sp>
      <p:sp>
        <p:nvSpPr>
          <p:cNvPr id="3379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81806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53</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244718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54</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46988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AFB4E-89DD-45A1-A12A-66EFEF149663}" type="slidenum">
              <a:rPr lang="en-US" altLang="en-US">
                <a:solidFill>
                  <a:prstClr val="black"/>
                </a:solidFill>
              </a:rPr>
              <a:pPr/>
              <a:t>55</a:t>
            </a:fld>
            <a:endParaRPr lang="en-US" altLang="en-US" dirty="0">
              <a:solidFill>
                <a:prstClr val="black"/>
              </a:solidFill>
            </a:endParaRPr>
          </a:p>
        </p:txBody>
      </p:sp>
      <p:sp>
        <p:nvSpPr>
          <p:cNvPr id="496642" name="Rectangle 2"/>
          <p:cNvSpPr>
            <a:spLocks noGrp="1" noRot="1" noChangeAspect="1" noChangeArrowheads="1" noTextEdit="1"/>
          </p:cNvSpPr>
          <p:nvPr>
            <p:ph type="sldImg"/>
          </p:nvPr>
        </p:nvSpPr>
        <p:spPr>
          <a:xfrm>
            <a:off x="1144588" y="687388"/>
            <a:ext cx="4570412" cy="3427412"/>
          </a:xfrm>
          <a:ln/>
        </p:spPr>
      </p:sp>
      <p:sp>
        <p:nvSpPr>
          <p:cNvPr id="496643" name="Rectangle 3"/>
          <p:cNvSpPr>
            <a:spLocks noGrp="1" noChangeArrowheads="1"/>
          </p:cNvSpPr>
          <p:nvPr>
            <p:ph type="body" idx="1"/>
          </p:nvPr>
        </p:nvSpPr>
        <p:spPr/>
        <p:txBody>
          <a:bodyPr/>
          <a:lstStyle/>
          <a:p>
            <a:r>
              <a:rPr lang="en-US" altLang="en-US" dirty="0"/>
              <a:t>Our models quantify the causes of sales being above or below the weekly average.</a:t>
            </a:r>
          </a:p>
        </p:txBody>
      </p:sp>
    </p:spTree>
    <p:extLst>
      <p:ext uri="{BB962C8B-B14F-4D97-AF65-F5344CB8AC3E}">
        <p14:creationId xmlns:p14="http://schemas.microsoft.com/office/powerpoint/2010/main" val="3019164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56</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568449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57</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56593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58</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29594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59</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977228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60</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356346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61</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47325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62</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99155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E8B2B-2655-43F3-8834-D4C4B285BF42}" type="slidenum">
              <a:rPr lang="en-US" altLang="en-US">
                <a:solidFill>
                  <a:prstClr val="black"/>
                </a:solidFill>
              </a:rPr>
              <a:pPr/>
              <a:t>5</a:t>
            </a:fld>
            <a:endParaRPr lang="en-US" altLang="en-US" dirty="0">
              <a:solidFill>
                <a:prstClr val="black"/>
              </a:solidFill>
            </a:endParaRPr>
          </a:p>
        </p:txBody>
      </p:sp>
      <p:sp>
        <p:nvSpPr>
          <p:cNvPr id="327682" name="Rectangle 2"/>
          <p:cNvSpPr>
            <a:spLocks noGrp="1" noRot="1" noChangeAspect="1" noChangeArrowheads="1" noTextEdit="1"/>
          </p:cNvSpPr>
          <p:nvPr>
            <p:ph type="sldImg"/>
          </p:nvPr>
        </p:nvSpPr>
        <p:spPr>
          <a:xfrm>
            <a:off x="1143000" y="685800"/>
            <a:ext cx="4572000" cy="3429000"/>
          </a:xfrm>
          <a:ln/>
        </p:spPr>
      </p:sp>
      <p:sp>
        <p:nvSpPr>
          <p:cNvPr id="32768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939870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64</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9377262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65</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88016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66</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r>
              <a:rPr lang="en-US" altLang="en-US" dirty="0" smtClean="0"/>
              <a:t>SPSS</a:t>
            </a:r>
            <a:r>
              <a:rPr lang="en-US" altLang="en-US" baseline="0" dirty="0" smtClean="0"/>
              <a:t> does not differentiate between markets unless exclusively specified</a:t>
            </a:r>
            <a:endParaRPr lang="en-US" altLang="en-US" dirty="0"/>
          </a:p>
        </p:txBody>
      </p:sp>
    </p:spTree>
    <p:extLst>
      <p:ext uri="{BB962C8B-B14F-4D97-AF65-F5344CB8AC3E}">
        <p14:creationId xmlns:p14="http://schemas.microsoft.com/office/powerpoint/2010/main" val="30856783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67</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25986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68</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544561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69</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147885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70</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871842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71</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112358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73</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2316104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74</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866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875E0F-21CF-4836-8B15-421ABA1C4CF2}" type="slidenum">
              <a:rPr lang="en-US" altLang="en-US">
                <a:solidFill>
                  <a:prstClr val="black"/>
                </a:solidFill>
              </a:rPr>
              <a:pPr/>
              <a:t>6</a:t>
            </a:fld>
            <a:endParaRPr lang="en-US" altLang="en-US" dirty="0">
              <a:solidFill>
                <a:prstClr val="black"/>
              </a:solidFill>
            </a:endParaRPr>
          </a:p>
        </p:txBody>
      </p:sp>
      <p:sp>
        <p:nvSpPr>
          <p:cNvPr id="329730" name="Rectangle 2"/>
          <p:cNvSpPr>
            <a:spLocks noGrp="1" noRot="1" noChangeAspect="1" noChangeArrowheads="1" noTextEdit="1"/>
          </p:cNvSpPr>
          <p:nvPr>
            <p:ph type="sldImg"/>
          </p:nvPr>
        </p:nvSpPr>
        <p:spPr>
          <a:xfrm>
            <a:off x="1143000" y="685800"/>
            <a:ext cx="4572000" cy="3429000"/>
          </a:xfrm>
          <a:ln/>
        </p:spPr>
      </p:sp>
      <p:sp>
        <p:nvSpPr>
          <p:cNvPr id="3297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924850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75</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767412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76</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1143000" y="685800"/>
            <a:ext cx="4572000"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5070767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37665161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7D6FAD5-9BAB-4743-B81B-C842565AEA10}" type="slidenum">
              <a:rPr lang="en-US" smtClean="0">
                <a:solidFill>
                  <a:prstClr val="black"/>
                </a:solidFill>
              </a:rPr>
              <a:pPr/>
              <a:t>79</a:t>
            </a:fld>
            <a:endParaRPr lang="en-US" dirty="0">
              <a:solidFill>
                <a:prstClr val="black"/>
              </a:solidFill>
            </a:endParaRPr>
          </a:p>
        </p:txBody>
      </p:sp>
    </p:spTree>
    <p:extLst>
      <p:ext uri="{BB962C8B-B14F-4D97-AF65-F5344CB8AC3E}">
        <p14:creationId xmlns:p14="http://schemas.microsoft.com/office/powerpoint/2010/main" val="3397193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C5A92-B4AA-4D65-A285-7804F496A327}" type="slidenum">
              <a:rPr lang="en-US" altLang="en-US">
                <a:solidFill>
                  <a:prstClr val="black"/>
                </a:solidFill>
              </a:rPr>
              <a:pPr/>
              <a:t>7</a:t>
            </a:fld>
            <a:endParaRPr lang="en-US" altLang="en-US" dirty="0">
              <a:solidFill>
                <a:prstClr val="black"/>
              </a:solidFill>
            </a:endParaRPr>
          </a:p>
        </p:txBody>
      </p:sp>
      <p:sp>
        <p:nvSpPr>
          <p:cNvPr id="230402" name="Rectangle 2"/>
          <p:cNvSpPr>
            <a:spLocks noGrp="1" noRot="1" noChangeAspect="1" noChangeArrowheads="1" noTextEdit="1"/>
          </p:cNvSpPr>
          <p:nvPr>
            <p:ph type="sldImg"/>
          </p:nvPr>
        </p:nvSpPr>
        <p:spPr>
          <a:xfrm>
            <a:off x="1143000" y="685800"/>
            <a:ext cx="4572000" cy="3429000"/>
          </a:xfrm>
          <a:ln/>
        </p:spPr>
      </p:sp>
      <p:sp>
        <p:nvSpPr>
          <p:cNvPr id="2304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8070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3626C-473F-4B2D-906F-E8B3B003C92E}" type="slidenum">
              <a:rPr lang="en-US" altLang="en-US">
                <a:solidFill>
                  <a:prstClr val="black"/>
                </a:solidFill>
              </a:rPr>
              <a:pPr/>
              <a:t>8</a:t>
            </a:fld>
            <a:endParaRPr lang="en-US" altLang="en-US" dirty="0">
              <a:solidFill>
                <a:prstClr val="black"/>
              </a:solidFill>
            </a:endParaRPr>
          </a:p>
        </p:txBody>
      </p:sp>
      <p:sp>
        <p:nvSpPr>
          <p:cNvPr id="351234" name="Rectangle 2"/>
          <p:cNvSpPr>
            <a:spLocks noGrp="1" noRot="1" noChangeAspect="1" noChangeArrowheads="1" noTextEdit="1"/>
          </p:cNvSpPr>
          <p:nvPr>
            <p:ph type="sldImg"/>
          </p:nvPr>
        </p:nvSpPr>
        <p:spPr>
          <a:xfrm>
            <a:off x="1143000" y="685800"/>
            <a:ext cx="4572000" cy="3429000"/>
          </a:xfrm>
          <a:ln/>
        </p:spPr>
      </p:sp>
      <p:sp>
        <p:nvSpPr>
          <p:cNvPr id="351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13565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3626C-473F-4B2D-906F-E8B3B003C92E}" type="slidenum">
              <a:rPr lang="en-US" altLang="en-US">
                <a:solidFill>
                  <a:prstClr val="black"/>
                </a:solidFill>
              </a:rPr>
              <a:pPr/>
              <a:t>9</a:t>
            </a:fld>
            <a:endParaRPr lang="en-US" altLang="en-US" dirty="0">
              <a:solidFill>
                <a:prstClr val="black"/>
              </a:solidFill>
            </a:endParaRPr>
          </a:p>
        </p:txBody>
      </p:sp>
      <p:sp>
        <p:nvSpPr>
          <p:cNvPr id="351234" name="Rectangle 2"/>
          <p:cNvSpPr>
            <a:spLocks noGrp="1" noRot="1" noChangeAspect="1" noChangeArrowheads="1" noTextEdit="1"/>
          </p:cNvSpPr>
          <p:nvPr>
            <p:ph type="sldImg"/>
          </p:nvPr>
        </p:nvSpPr>
        <p:spPr>
          <a:xfrm>
            <a:off x="1143000" y="685800"/>
            <a:ext cx="4572000" cy="3429000"/>
          </a:xfrm>
          <a:ln/>
        </p:spPr>
      </p:sp>
      <p:sp>
        <p:nvSpPr>
          <p:cNvPr id="351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37715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68865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76545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237872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19BEC-29FC-44AE-853E-3249ACD30E8C}" type="datetime1">
              <a:rPr lang="en-US" smtClean="0">
                <a:solidFill>
                  <a:prstClr val="black">
                    <a:tint val="75000"/>
                  </a:prstClr>
                </a:solidFill>
              </a:rPr>
              <a:pPr/>
              <a:t>3/20/2015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89BEF4C-EE7C-40C6-9C1A-7F6330784ED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5045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413741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662743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a:bodyPr>
          <a:lstStyle>
            <a:lvl1pPr>
              <a:defRPr sz="3200" b="1">
                <a:solidFill>
                  <a:srgbClr val="008A3E"/>
                </a:solidFill>
                <a:latin typeface="Arial Narrow"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47801"/>
            <a:ext cx="4038600" cy="4525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1"/>
            <a:ext cx="4038600" cy="4525963"/>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6391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a:solidFill>
                  <a:srgbClr val="008A3E"/>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24652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sz="3200" b="1">
                <a:solidFill>
                  <a:srgbClr val="008A3E"/>
                </a:solidFill>
                <a:latin typeface="Arial Narrow"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74752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59029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789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6821762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1135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7459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0754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F02B20-2E3C-4DD3-ABEF-009DFE95114C}" type="datetimeFigureOut">
              <a:rPr lang="en-US" smtClean="0">
                <a:solidFill>
                  <a:prstClr val="black">
                    <a:tint val="75000"/>
                  </a:prstClr>
                </a:solidFill>
              </a:rPr>
              <a:pPr/>
              <a:t>3/20/2015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A13F5914-6678-4021-8DC0-E90C8E9D8EB8}" type="slidenum">
              <a:rPr lang="en-US" smtClean="0">
                <a:solidFill>
                  <a:prstClr val="black">
                    <a:tint val="75000"/>
                  </a:prstClr>
                </a:solidFill>
              </a:rPr>
              <a:pPr/>
              <a:t>‹#›</a:t>
            </a:fld>
            <a:endParaRPr lang="en-US" dirty="0">
              <a:solidFill>
                <a:prstClr val="black">
                  <a:tint val="75000"/>
                </a:prstClr>
              </a:solidFill>
            </a:endParaRPr>
          </a:p>
        </p:txBody>
      </p:sp>
      <p:sp>
        <p:nvSpPr>
          <p:cNvPr id="6" name="Subtitle 2"/>
          <p:cNvSpPr>
            <a:spLocks noGrp="1"/>
          </p:cNvSpPr>
          <p:nvPr>
            <p:ph type="subTitle" idx="1"/>
          </p:nvPr>
        </p:nvSpPr>
        <p:spPr>
          <a:xfrm>
            <a:off x="1371600" y="3886200"/>
            <a:ext cx="6400800" cy="1752600"/>
          </a:xfrm>
        </p:spPr>
        <p:txBody>
          <a:bodyPr/>
          <a:lstStyle/>
          <a:p>
            <a:endParaRPr lang="en-US"/>
          </a:p>
        </p:txBody>
      </p:sp>
    </p:spTree>
    <p:extLst>
      <p:ext uri="{BB962C8B-B14F-4D97-AF65-F5344CB8AC3E}">
        <p14:creationId xmlns:p14="http://schemas.microsoft.com/office/powerpoint/2010/main" val="2771670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279873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318112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306039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310911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123126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13485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7BC8B-D180-40E6-AD70-4401C493BF47}" type="datetimeFigureOut">
              <a:rPr lang="en-IN" smtClean="0"/>
              <a:t>20-03-2015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7D1CDC-230A-4532-820F-FE86386D5FA9}" type="slidenum">
              <a:rPr lang="en-IN" smtClean="0"/>
              <a:t>‹#›</a:t>
            </a:fld>
            <a:endParaRPr lang="en-IN" dirty="0"/>
          </a:p>
        </p:txBody>
      </p:sp>
    </p:spTree>
    <p:extLst>
      <p:ext uri="{BB962C8B-B14F-4D97-AF65-F5344CB8AC3E}">
        <p14:creationId xmlns:p14="http://schemas.microsoft.com/office/powerpoint/2010/main" val="73078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7BC8B-D180-40E6-AD70-4401C493BF47}" type="datetimeFigureOut">
              <a:rPr lang="en-IN" smtClean="0"/>
              <a:t>20-03-2015</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D1CDC-230A-4532-820F-FE86386D5FA9}" type="slidenum">
              <a:rPr lang="en-IN" smtClean="0"/>
              <a:t>‹#›</a:t>
            </a:fld>
            <a:endParaRPr lang="en-IN" dirty="0"/>
          </a:p>
        </p:txBody>
      </p:sp>
    </p:spTree>
    <p:extLst>
      <p:ext uri="{BB962C8B-B14F-4D97-AF65-F5344CB8AC3E}">
        <p14:creationId xmlns:p14="http://schemas.microsoft.com/office/powerpoint/2010/main" val="3972204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0207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5240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latin typeface="Fontin Sans bold"/>
              </a:defRPr>
            </a:lvl1pPr>
          </a:lstStyle>
          <a:p>
            <a:fld id="{46F11B97-7D46-4176-B7A4-80DB83AED716}" type="datetime1">
              <a:rPr lang="en-US" smtClean="0">
                <a:solidFill>
                  <a:prstClr val="black">
                    <a:tint val="75000"/>
                  </a:prstClr>
                </a:solidFill>
              </a:rPr>
              <a:pPr/>
              <a:t>3/20/2015</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Fontin Sans bold"/>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5205046" y="5029201"/>
            <a:ext cx="2133600" cy="365125"/>
          </a:xfrm>
          <a:prstGeom prst="rect">
            <a:avLst/>
          </a:prstGeom>
        </p:spPr>
        <p:txBody>
          <a:bodyPr vert="horz" lIns="91440" tIns="45720" rIns="91440" bIns="45720" rtlCol="0" anchor="ctr"/>
          <a:lstStyle>
            <a:lvl1pPr algn="r">
              <a:defRPr sz="1200">
                <a:solidFill>
                  <a:schemeClr val="tx1">
                    <a:tint val="75000"/>
                  </a:schemeClr>
                </a:solidFill>
                <a:latin typeface="Fontin Sans bold"/>
              </a:defRPr>
            </a:lvl1pPr>
          </a:lstStyle>
          <a:p>
            <a:fld id="{589BEF4C-EE7C-40C6-9C1A-7F6330784ED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41128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8" r:id="rId12"/>
  </p:sldLayoutIdLst>
  <p:hf hdr="0" ftr="0" dt="0"/>
  <p:txStyles>
    <p:titleStyle>
      <a:lvl1pPr algn="ctr" defTabSz="914400" rtl="0" eaLnBrk="1" latinLnBrk="0" hangingPunct="1">
        <a:spcBef>
          <a:spcPct val="0"/>
        </a:spcBef>
        <a:buNone/>
        <a:defRPr sz="3200" b="1" kern="1200">
          <a:solidFill>
            <a:srgbClr val="008A3E"/>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20.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5.emf"/><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20.xml"/><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21.xml"/><Relationship Id="rId7"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2.xml"/><Relationship Id="rId7"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16.bin"/><Relationship Id="rId4" Type="http://schemas.openxmlformats.org/officeDocument/2006/relationships/image" Target="../media/image3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35.e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34.e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36.emf"/><Relationship Id="rId4"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3.vml"/><Relationship Id="rId5" Type="http://schemas.openxmlformats.org/officeDocument/2006/relationships/image" Target="../media/image37.wmf"/><Relationship Id="rId4" Type="http://schemas.openxmlformats.org/officeDocument/2006/relationships/package" Target="../embeddings/Microsoft_PowerPoint_Presentation1.pptx"/></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38.emf"/><Relationship Id="rId5" Type="http://schemas.openxmlformats.org/officeDocument/2006/relationships/oleObject" Target="../embeddings/Microsoft_Excel_97-2003_Worksheet1.xls"/><Relationship Id="rId4" Type="http://schemas.openxmlformats.org/officeDocument/2006/relationships/oleObject" Target="../embeddings/oleObject23.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image" Target="../media/image39.emf"/><Relationship Id="rId4" Type="http://schemas.openxmlformats.org/officeDocument/2006/relationships/oleObject" Target="../embeddings/oleObject2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41.emf"/><Relationship Id="rId5" Type="http://schemas.openxmlformats.org/officeDocument/2006/relationships/oleObject" Target="../embeddings/Microsoft_Excel_97-2003_Worksheet2.xls"/><Relationship Id="rId4" Type="http://schemas.openxmlformats.org/officeDocument/2006/relationships/oleObject" Target="../embeddings/oleObject2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42.emf"/><Relationship Id="rId4" Type="http://schemas.openxmlformats.org/officeDocument/2006/relationships/oleObject" Target="../embeddings/oleObject2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44.e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43.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image" Target="../media/image45.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46.emf"/><Relationship Id="rId4" Type="http://schemas.openxmlformats.org/officeDocument/2006/relationships/oleObject" Target="../embeddings/oleObject30.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13.xml"/><Relationship Id="rId4" Type="http://schemas.openxmlformats.org/officeDocument/2006/relationships/image" Target="../media/image49.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Microsoft_Excel_97-2003_Worksheet3.xls"/><Relationship Id="rId3" Type="http://schemas.openxmlformats.org/officeDocument/2006/relationships/notesSlide" Target="../notesSlides/notesSlide52.xml"/><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31.bin"/><Relationship Id="rId4" Type="http://schemas.openxmlformats.org/officeDocument/2006/relationships/image" Target="../media/image50.wmf"/><Relationship Id="rId9" Type="http://schemas.openxmlformats.org/officeDocument/2006/relationships/image" Target="../media/image52.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54.emf"/><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34.bin"/><Relationship Id="rId5" Type="http://schemas.openxmlformats.org/officeDocument/2006/relationships/image" Target="../media/image53.emf"/><Relationship Id="rId4" Type="http://schemas.openxmlformats.org/officeDocument/2006/relationships/oleObject" Target="../embeddings/oleObject33.bin"/></Relationships>
</file>

<file path=ppt/slides/_rels/slide6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54.xml"/><Relationship Id="rId7"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5.wmf"/><Relationship Id="rId5" Type="http://schemas.openxmlformats.org/officeDocument/2006/relationships/oleObject" Target="../embeddings/oleObject35.bin"/><Relationship Id="rId10" Type="http://schemas.openxmlformats.org/officeDocument/2006/relationships/image" Target="../media/image57.wmf"/><Relationship Id="rId4" Type="http://schemas.openxmlformats.org/officeDocument/2006/relationships/image" Target="../media/image58.wmf"/><Relationship Id="rId9" Type="http://schemas.openxmlformats.org/officeDocument/2006/relationships/oleObject" Target="../embeddings/oleObject37.bin"/></Relationships>
</file>

<file path=ppt/slides/_rels/slide6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3.xml"/><Relationship Id="rId5" Type="http://schemas.openxmlformats.org/officeDocument/2006/relationships/chart" Target="../charts/chart5.xml"/><Relationship Id="rId4" Type="http://schemas.openxmlformats.org/officeDocument/2006/relationships/chart" Target="../charts/chart4.xml"/></Relationships>
</file>

<file path=ppt/slides/_rels/slide7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59859" y="3579867"/>
            <a:ext cx="6400800" cy="1752600"/>
          </a:xfrm>
        </p:spPr>
        <p:txBody>
          <a:bodyPr>
            <a:normAutofit/>
          </a:bodyPr>
          <a:lstStyle/>
          <a:p>
            <a:pPr marL="0" lvl="0" indent="0" algn="ctr" eaLnBrk="0" fontAlgn="base" hangingPunct="0">
              <a:spcAft>
                <a:spcPct val="0"/>
              </a:spcAft>
              <a:buClr>
                <a:srgbClr val="003366"/>
              </a:buClr>
              <a:buSzPct val="75000"/>
              <a:buNone/>
            </a:pPr>
            <a:r>
              <a:rPr lang="en-US" sz="3600" kern="0" dirty="0" smtClean="0">
                <a:solidFill>
                  <a:srgbClr val="0F1C0F"/>
                </a:solidFill>
                <a:latin typeface="Fontin Sans Bold"/>
                <a:ea typeface="ＭＳ Ｐゴシック" pitchFamily="34" charset="-128"/>
              </a:rPr>
              <a:t>An Introduction</a:t>
            </a:r>
            <a:endParaRPr lang="en-US" sz="3600" dirty="0">
              <a:latin typeface="Fontin Sans Bold"/>
            </a:endParaRPr>
          </a:p>
        </p:txBody>
      </p:sp>
      <p:sp>
        <p:nvSpPr>
          <p:cNvPr id="5" name="Title 1"/>
          <p:cNvSpPr txBox="1">
            <a:spLocks/>
          </p:cNvSpPr>
          <p:nvPr/>
        </p:nvSpPr>
        <p:spPr>
          <a:xfrm>
            <a:off x="584200" y="1851946"/>
            <a:ext cx="8280400" cy="108532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200" b="1" u="sng" dirty="0" smtClean="0">
                <a:latin typeface="Fontin Sans SC" panose="02000000000000000000" pitchFamily="50" charset="0"/>
              </a:rPr>
              <a:t>Demand </a:t>
            </a:r>
            <a:r>
              <a:rPr lang="en-US" altLang="en-US" sz="4200" b="1" u="sng" dirty="0">
                <a:latin typeface="Fontin Sans SC" panose="02000000000000000000" pitchFamily="50" charset="0"/>
              </a:rPr>
              <a:t>Model: </a:t>
            </a:r>
            <a:endParaRPr lang="en-US" altLang="en-US" sz="4200" b="1" u="sng" dirty="0" smtClean="0">
              <a:latin typeface="Fontin Sans SC" panose="02000000000000000000" pitchFamily="50" charset="0"/>
            </a:endParaRPr>
          </a:p>
          <a:p>
            <a:r>
              <a:rPr lang="en-US" altLang="en-US" sz="4200" b="1" u="sng" dirty="0" smtClean="0">
                <a:latin typeface="Fontin Sans SC" panose="02000000000000000000" pitchFamily="50" charset="0"/>
              </a:rPr>
              <a:t>Marketing </a:t>
            </a:r>
            <a:r>
              <a:rPr lang="en-US" altLang="en-US" sz="4200" b="1" u="sng" dirty="0">
                <a:latin typeface="Fontin Sans SC" panose="02000000000000000000" pitchFamily="50" charset="0"/>
              </a:rPr>
              <a:t>Mix </a:t>
            </a:r>
            <a:r>
              <a:rPr lang="en-US" altLang="en-US" sz="4200" b="1" u="sng" dirty="0" smtClean="0">
                <a:latin typeface="Fontin Sans SC" panose="02000000000000000000" pitchFamily="50" charset="0"/>
              </a:rPr>
              <a:t>Model</a:t>
            </a:r>
            <a:endParaRPr lang="en-US" altLang="en-US" sz="4200" b="1" u="sng" dirty="0" smtClean="0">
              <a:solidFill>
                <a:prstClr val="black"/>
              </a:solidFill>
              <a:latin typeface="Fontin Sans SC" panose="02000000000000000000" pitchFamily="50" charset="0"/>
              <a:ea typeface="ＭＳ Ｐゴシック" pitchFamily="34" charset="-128"/>
            </a:endParaRPr>
          </a:p>
        </p:txBody>
      </p:sp>
      <p:pic>
        <p:nvPicPr>
          <p:cNvPr id="7" name="Picture 6" descr="5 cop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6888" y="3690220"/>
            <a:ext cx="378726" cy="375721"/>
          </a:xfrm>
          <a:prstGeom prst="rect">
            <a:avLst/>
          </a:prstGeom>
        </p:spPr>
      </p:pic>
      <p:pic>
        <p:nvPicPr>
          <p:cNvPr id="9" name="Picture 8" descr="5 copy.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5768" y="3713830"/>
            <a:ext cx="378726" cy="375721"/>
          </a:xfrm>
          <a:prstGeom prst="rect">
            <a:avLst/>
          </a:prstGeom>
        </p:spPr>
      </p:pic>
    </p:spTree>
    <p:extLst>
      <p:ext uri="{BB962C8B-B14F-4D97-AF65-F5344CB8AC3E}">
        <p14:creationId xmlns:p14="http://schemas.microsoft.com/office/powerpoint/2010/main" val="3924760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p:cNvSpPr>
          <p:nvPr>
            <p:ph type="body" idx="1"/>
          </p:nvPr>
        </p:nvSpPr>
        <p:spPr>
          <a:xfrm>
            <a:off x="321972" y="1629455"/>
            <a:ext cx="8444657" cy="4916487"/>
          </a:xfrm>
        </p:spPr>
        <p:txBody>
          <a:bodyPr>
            <a:normAutofit/>
          </a:bodyPr>
          <a:lstStyle/>
          <a:p>
            <a:pPr>
              <a:buFont typeface="Wingdings" panose="05000000000000000000" pitchFamily="2" charset="2"/>
              <a:buChar char="§"/>
            </a:pPr>
            <a:r>
              <a:rPr lang="en-US" altLang="en-US" sz="1850" u="sng" dirty="0">
                <a:latin typeface="Fontin Sans bold"/>
              </a:rPr>
              <a:t>Experiments:</a:t>
            </a:r>
            <a:r>
              <a:rPr lang="en-US" altLang="en-US" sz="1850" dirty="0">
                <a:latin typeface="Fontin Sans bold"/>
              </a:rPr>
              <a:t> isolate the impact of a single activity and compare “with” and “without” (treatment vs. control group, clinical trial paradigm)</a:t>
            </a:r>
          </a:p>
          <a:p>
            <a:pPr lvl="1"/>
            <a:r>
              <a:rPr lang="en-US" altLang="en-US" sz="1850" dirty="0">
                <a:latin typeface="Fontin Sans bold"/>
              </a:rPr>
              <a:t>Can be very accurate to assess single activity</a:t>
            </a:r>
          </a:p>
          <a:p>
            <a:pPr lvl="1"/>
            <a:r>
              <a:rPr lang="en-US" altLang="en-US" sz="1850" dirty="0">
                <a:latin typeface="Fontin Sans bold"/>
              </a:rPr>
              <a:t>Is expensive and often infeasible</a:t>
            </a:r>
          </a:p>
          <a:p>
            <a:pPr lvl="1"/>
            <a:r>
              <a:rPr lang="en-US" altLang="en-US" sz="1850" dirty="0">
                <a:latin typeface="Fontin Sans bold"/>
              </a:rPr>
              <a:t>Does not allow for interaction between </a:t>
            </a:r>
            <a:r>
              <a:rPr lang="en-US" altLang="en-US" sz="1850" dirty="0" smtClean="0">
                <a:latin typeface="Fontin Sans bold"/>
              </a:rPr>
              <a:t>activities</a:t>
            </a:r>
          </a:p>
          <a:p>
            <a:pPr lvl="1"/>
            <a:endParaRPr lang="en-US" altLang="en-US" sz="1850" dirty="0">
              <a:latin typeface="Fontin Sans bold"/>
            </a:endParaRPr>
          </a:p>
          <a:p>
            <a:pPr>
              <a:buFont typeface="Wingdings" panose="05000000000000000000" pitchFamily="2" charset="2"/>
              <a:buChar char="§"/>
            </a:pPr>
            <a:r>
              <a:rPr lang="en-US" altLang="en-US" sz="1850" u="sng" dirty="0">
                <a:latin typeface="Fontin Sans bold"/>
              </a:rPr>
              <a:t>Observations:</a:t>
            </a:r>
            <a:r>
              <a:rPr lang="en-US" altLang="en-US" sz="1850" dirty="0">
                <a:latin typeface="Fontin Sans bold"/>
              </a:rPr>
              <a:t> Analyze historical data to attribute impact to activities</a:t>
            </a:r>
          </a:p>
          <a:p>
            <a:pPr lvl="1"/>
            <a:r>
              <a:rPr lang="en-US" altLang="en-US" sz="1850" dirty="0">
                <a:latin typeface="Fontin Sans bold"/>
              </a:rPr>
              <a:t>Can capture many more activities as well as environmental effects</a:t>
            </a:r>
          </a:p>
          <a:p>
            <a:pPr lvl="1"/>
            <a:r>
              <a:rPr lang="en-US" altLang="en-US" sz="1850" dirty="0">
                <a:latin typeface="Fontin Sans bold"/>
              </a:rPr>
              <a:t>Can capture many interactions between activities </a:t>
            </a:r>
          </a:p>
          <a:p>
            <a:pPr lvl="1"/>
            <a:r>
              <a:rPr lang="en-US" altLang="en-US" sz="1850" dirty="0">
                <a:latin typeface="Fontin Sans bold"/>
              </a:rPr>
              <a:t>Does not interfere with business</a:t>
            </a:r>
          </a:p>
          <a:p>
            <a:pPr lvl="1"/>
            <a:r>
              <a:rPr lang="en-US" altLang="en-US" sz="1850" dirty="0">
                <a:latin typeface="Fontin Sans bold"/>
              </a:rPr>
              <a:t>Is relatively cheap</a:t>
            </a:r>
          </a:p>
          <a:p>
            <a:pPr lvl="1"/>
            <a:r>
              <a:rPr lang="en-US" altLang="en-US" sz="1850" dirty="0">
                <a:latin typeface="Fontin Sans bold"/>
              </a:rPr>
              <a:t>Is less sensitive</a:t>
            </a:r>
          </a:p>
          <a:p>
            <a:pPr lvl="1"/>
            <a:r>
              <a:rPr lang="en-US" altLang="en-US" sz="1850" dirty="0">
                <a:latin typeface="Fontin Sans bold"/>
              </a:rPr>
              <a:t>Requires a model to disentangle the effects of many simultaneous activities and factors</a:t>
            </a:r>
          </a:p>
          <a:p>
            <a:pPr lvl="1"/>
            <a:endParaRPr lang="en-US" altLang="en-US" sz="1850" dirty="0">
              <a:latin typeface="Fontin Sans bold"/>
            </a:endParaRPr>
          </a:p>
        </p:txBody>
      </p:sp>
      <p:sp>
        <p:nvSpPr>
          <p:cNvPr id="4" name="TextBox 3"/>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Measuring the impact of marketing &amp; trade activities: Experiments vs. Observations</a:t>
            </a:r>
            <a:endParaRPr lang="en-IN" sz="2800" b="1" dirty="0">
              <a:solidFill>
                <a:prstClr val="black"/>
              </a:solidFill>
              <a:latin typeface="Fontin Sans Bold"/>
            </a:endParaRPr>
          </a:p>
        </p:txBody>
      </p:sp>
    </p:spTree>
    <p:extLst>
      <p:ext uri="{BB962C8B-B14F-4D97-AF65-F5344CB8AC3E}">
        <p14:creationId xmlns:p14="http://schemas.microsoft.com/office/powerpoint/2010/main" val="2766678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tx1"/>
                </a:solidFill>
                <a:latin typeface="Fontin Sans bold"/>
              </a:rPr>
              <a:t>What </a:t>
            </a:r>
            <a:r>
              <a:rPr lang="en-US" altLang="en-US" sz="2000" dirty="0">
                <a:solidFill>
                  <a:schemeClr val="tx1"/>
                </a:solidFill>
                <a:latin typeface="Fontin Sans bold"/>
              </a:rPr>
              <a:t>are the common </a:t>
            </a:r>
            <a:r>
              <a:rPr lang="en-US" altLang="en-US" sz="2000" dirty="0" smtClean="0">
                <a:solidFill>
                  <a:schemeClr val="tx1"/>
                </a:solidFill>
                <a:latin typeface="Fontin Sans bold"/>
              </a:rPr>
              <a:t>types </a:t>
            </a:r>
            <a:r>
              <a:rPr lang="en-US" altLang="en-US" sz="2000" dirty="0">
                <a:solidFill>
                  <a:schemeClr val="tx1"/>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3602255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378" name="Picture 2" descr="prestige"/>
          <p:cNvPicPr>
            <a:picLocks noChangeAspect="1" noChangeArrowheads="1"/>
          </p:cNvPicPr>
          <p:nvPr/>
        </p:nvPicPr>
        <p:blipFill>
          <a:blip r:embed="rId3">
            <a:extLst>
              <a:ext uri="{28A0092B-C50C-407E-A947-70E740481C1C}">
                <a14:useLocalDpi xmlns:a14="http://schemas.microsoft.com/office/drawing/2010/main" val="0"/>
              </a:ext>
            </a:extLst>
          </a:blip>
          <a:srcRect t="10927" b="23265"/>
          <a:stretch>
            <a:fillRect/>
          </a:stretch>
        </p:blipFill>
        <p:spPr bwMode="auto">
          <a:xfrm>
            <a:off x="6083698" y="1217088"/>
            <a:ext cx="2724150" cy="1652587"/>
          </a:xfrm>
          <a:prstGeom prst="rect">
            <a:avLst/>
          </a:prstGeom>
          <a:noFill/>
          <a:extLst>
            <a:ext uri="{909E8E84-426E-40DD-AFC4-6F175D3DCCD1}">
              <a14:hiddenFill xmlns:a14="http://schemas.microsoft.com/office/drawing/2010/main">
                <a:solidFill>
                  <a:srgbClr val="FFFFFF"/>
                </a:solidFill>
              </a14:hiddenFill>
            </a:ext>
          </a:extLst>
        </p:spPr>
      </p:pic>
      <p:sp>
        <p:nvSpPr>
          <p:cNvPr id="485380" name="Rectangle 4"/>
          <p:cNvSpPr>
            <a:spLocks noGrp="1"/>
          </p:cNvSpPr>
          <p:nvPr>
            <p:ph type="body" idx="1"/>
          </p:nvPr>
        </p:nvSpPr>
        <p:spPr>
          <a:xfrm>
            <a:off x="321972" y="1859079"/>
            <a:ext cx="7346950" cy="5449888"/>
          </a:xfrm>
        </p:spPr>
        <p:txBody>
          <a:bodyPr>
            <a:normAutofit/>
          </a:bodyPr>
          <a:lstStyle/>
          <a:p>
            <a:r>
              <a:rPr lang="en-US" altLang="en-US" sz="2000" dirty="0">
                <a:latin typeface="Fontin Sans bold"/>
              </a:rPr>
              <a:t>Regression-based</a:t>
            </a:r>
          </a:p>
          <a:p>
            <a:pPr lvl="1"/>
            <a:r>
              <a:rPr lang="en-US" altLang="en-US" sz="2000" dirty="0">
                <a:latin typeface="Fontin Sans bold"/>
              </a:rPr>
              <a:t>A set of </a:t>
            </a:r>
            <a:r>
              <a:rPr lang="en-US" altLang="en-US" sz="2000" dirty="0" smtClean="0">
                <a:latin typeface="Fontin Sans bold"/>
              </a:rPr>
              <a:t>equations</a:t>
            </a:r>
            <a:endParaRPr lang="en-US" altLang="en-US" sz="2000" dirty="0">
              <a:latin typeface="Fontin Sans bold"/>
            </a:endParaRPr>
          </a:p>
          <a:p>
            <a:pPr marL="0" indent="0">
              <a:buNone/>
            </a:pPr>
            <a:endParaRPr lang="en-US" altLang="en-US" sz="2000" dirty="0" smtClean="0">
              <a:latin typeface="Fontin Sans bold"/>
            </a:endParaRPr>
          </a:p>
          <a:p>
            <a:endParaRPr lang="en-US" altLang="en-US" sz="2000" dirty="0">
              <a:latin typeface="Fontin Sans bold"/>
            </a:endParaRPr>
          </a:p>
          <a:p>
            <a:r>
              <a:rPr lang="en-US" altLang="en-US" sz="2000" dirty="0">
                <a:latin typeface="Fontin Sans bold"/>
              </a:rPr>
              <a:t>Agent-based</a:t>
            </a:r>
          </a:p>
          <a:p>
            <a:pPr lvl="1"/>
            <a:r>
              <a:rPr lang="en-US" altLang="en-US" sz="2000" dirty="0">
                <a:latin typeface="Fontin Sans bold"/>
              </a:rPr>
              <a:t>A simulation of a population of actors</a:t>
            </a:r>
          </a:p>
          <a:p>
            <a:pPr marL="0" indent="0">
              <a:buNone/>
            </a:pPr>
            <a:endParaRPr lang="en-US" altLang="en-US" sz="2000" dirty="0">
              <a:latin typeface="Fontin Sans bold"/>
            </a:endParaRPr>
          </a:p>
          <a:p>
            <a:pPr marL="0" indent="0">
              <a:buNone/>
            </a:pPr>
            <a:endParaRPr lang="en-US" altLang="en-US" sz="2000" dirty="0">
              <a:latin typeface="Fontin Sans bold"/>
            </a:endParaRPr>
          </a:p>
          <a:p>
            <a:endParaRPr lang="en-US" altLang="en-US" sz="2000" dirty="0">
              <a:latin typeface="Fontin Sans bold"/>
            </a:endParaRPr>
          </a:p>
          <a:p>
            <a:r>
              <a:rPr lang="en-US" altLang="en-US" sz="2000" dirty="0">
                <a:latin typeface="Fontin Sans bold"/>
              </a:rPr>
              <a:t>Pattern Recognition based</a:t>
            </a:r>
          </a:p>
          <a:p>
            <a:pPr lvl="1"/>
            <a:r>
              <a:rPr lang="en-US" altLang="en-US" sz="2000" dirty="0">
                <a:latin typeface="Fontin Sans bold"/>
              </a:rPr>
              <a:t>A general purpose filter</a:t>
            </a:r>
          </a:p>
        </p:txBody>
      </p:sp>
      <p:pic>
        <p:nvPicPr>
          <p:cNvPr id="485381" name="Picture 5" descr="neur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0497" y="4806264"/>
            <a:ext cx="1767888" cy="1627392"/>
          </a:xfrm>
          <a:prstGeom prst="rect">
            <a:avLst/>
          </a:prstGeom>
          <a:noFill/>
          <a:extLst>
            <a:ext uri="{909E8E84-426E-40DD-AFC4-6F175D3DCCD1}">
              <a14:hiddenFill xmlns:a14="http://schemas.microsoft.com/office/drawing/2010/main">
                <a:solidFill>
                  <a:srgbClr val="FFFFFF"/>
                </a:solidFill>
              </a14:hiddenFill>
            </a:ext>
          </a:extLst>
        </p:spPr>
      </p:pic>
      <p:grpSp>
        <p:nvGrpSpPr>
          <p:cNvPr id="485382" name="Group 6"/>
          <p:cNvGrpSpPr>
            <a:grpSpLocks/>
          </p:cNvGrpSpPr>
          <p:nvPr/>
        </p:nvGrpSpPr>
        <p:grpSpPr bwMode="auto">
          <a:xfrm>
            <a:off x="5859913" y="3143246"/>
            <a:ext cx="2378472" cy="1535113"/>
            <a:chOff x="4558" y="2112"/>
            <a:chExt cx="999" cy="727"/>
          </a:xfrm>
        </p:grpSpPr>
        <p:pic>
          <p:nvPicPr>
            <p:cNvPr id="485383" name="Picture 7" descr="dropped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 y="2112"/>
              <a:ext cx="993" cy="724"/>
            </a:xfrm>
            <a:prstGeom prst="rect">
              <a:avLst/>
            </a:prstGeom>
            <a:noFill/>
            <a:extLst>
              <a:ext uri="{909E8E84-426E-40DD-AFC4-6F175D3DCCD1}">
                <a14:hiddenFill xmlns:a14="http://schemas.microsoft.com/office/drawing/2010/main">
                  <a:solidFill>
                    <a:srgbClr val="FFFFFF"/>
                  </a:solidFill>
                </a14:hiddenFill>
              </a:ext>
            </a:extLst>
          </p:spPr>
        </p:pic>
        <p:grpSp>
          <p:nvGrpSpPr>
            <p:cNvPr id="485384" name="Group 8"/>
            <p:cNvGrpSpPr>
              <a:grpSpLocks/>
            </p:cNvGrpSpPr>
            <p:nvPr/>
          </p:nvGrpSpPr>
          <p:grpSpPr bwMode="auto">
            <a:xfrm flipV="1">
              <a:off x="4558" y="2112"/>
              <a:ext cx="50" cy="726"/>
              <a:chOff x="4558" y="2112"/>
              <a:chExt cx="50" cy="726"/>
            </a:xfrm>
          </p:grpSpPr>
          <p:sp>
            <p:nvSpPr>
              <p:cNvPr id="485385" name="Freeform 9"/>
              <p:cNvSpPr>
                <a:spLocks/>
              </p:cNvSpPr>
              <p:nvPr/>
            </p:nvSpPr>
            <p:spPr bwMode="auto">
              <a:xfrm>
                <a:off x="4560" y="2112"/>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485386" name="Freeform 10"/>
              <p:cNvSpPr>
                <a:spLocks/>
              </p:cNvSpPr>
              <p:nvPr/>
            </p:nvSpPr>
            <p:spPr bwMode="auto">
              <a:xfrm flipV="1">
                <a:off x="4558" y="2789"/>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grpSp>
          <p:nvGrpSpPr>
            <p:cNvPr id="485387" name="Group 11"/>
            <p:cNvGrpSpPr>
              <a:grpSpLocks/>
            </p:cNvGrpSpPr>
            <p:nvPr/>
          </p:nvGrpSpPr>
          <p:grpSpPr bwMode="auto">
            <a:xfrm flipH="1" flipV="1">
              <a:off x="5507" y="2113"/>
              <a:ext cx="50" cy="726"/>
              <a:chOff x="4558" y="2112"/>
              <a:chExt cx="50" cy="726"/>
            </a:xfrm>
          </p:grpSpPr>
          <p:sp>
            <p:nvSpPr>
              <p:cNvPr id="485388" name="Freeform 12"/>
              <p:cNvSpPr>
                <a:spLocks/>
              </p:cNvSpPr>
              <p:nvPr/>
            </p:nvSpPr>
            <p:spPr bwMode="auto">
              <a:xfrm>
                <a:off x="4560" y="2112"/>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485389" name="Freeform 13"/>
              <p:cNvSpPr>
                <a:spLocks/>
              </p:cNvSpPr>
              <p:nvPr/>
            </p:nvSpPr>
            <p:spPr bwMode="auto">
              <a:xfrm flipV="1">
                <a:off x="4558" y="2789"/>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grpSp>
      <p:sp>
        <p:nvSpPr>
          <p:cNvPr id="14" name="TextBox 13"/>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Market Response Models: </a:t>
            </a:r>
          </a:p>
          <a:p>
            <a:pPr algn="ctr"/>
            <a:r>
              <a:rPr lang="en-IN" sz="2800" b="1" dirty="0" smtClean="0">
                <a:solidFill>
                  <a:prstClr val="black"/>
                </a:solidFill>
                <a:latin typeface="Fontin Sans Bold"/>
              </a:rPr>
              <a:t>Modeling Techniques</a:t>
            </a:r>
            <a:endParaRPr lang="en-IN" sz="2800" b="1" dirty="0">
              <a:solidFill>
                <a:prstClr val="black"/>
              </a:solidFill>
              <a:latin typeface="Fontin Sans Bold"/>
            </a:endParaRPr>
          </a:p>
        </p:txBody>
      </p:sp>
    </p:spTree>
    <p:extLst>
      <p:ext uri="{BB962C8B-B14F-4D97-AF65-F5344CB8AC3E}">
        <p14:creationId xmlns:p14="http://schemas.microsoft.com/office/powerpoint/2010/main" val="1416587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Rectangle 4"/>
          <p:cNvSpPr>
            <a:spLocks noGrp="1"/>
          </p:cNvSpPr>
          <p:nvPr>
            <p:ph type="body" idx="1"/>
          </p:nvPr>
        </p:nvSpPr>
        <p:spPr>
          <a:xfrm>
            <a:off x="333725" y="1611078"/>
            <a:ext cx="6792789" cy="5116974"/>
          </a:xfrm>
        </p:spPr>
        <p:txBody>
          <a:bodyPr>
            <a:normAutofit/>
          </a:bodyPr>
          <a:lstStyle/>
          <a:p>
            <a:r>
              <a:rPr lang="en-US" altLang="en-US" sz="1800" dirty="0">
                <a:latin typeface="Fontin Sans bold"/>
              </a:rPr>
              <a:t>Description:</a:t>
            </a:r>
          </a:p>
          <a:p>
            <a:pPr lvl="1"/>
            <a:r>
              <a:rPr lang="en-US" altLang="en-US" sz="1800" dirty="0">
                <a:latin typeface="Fontin Sans bold"/>
              </a:rPr>
              <a:t>Abstract data structures (neural networks resembling a very simplified version of the brain) are trained on historical data to reproduce historical response pattern which are then used to predict responses to new scenarios</a:t>
            </a:r>
          </a:p>
          <a:p>
            <a:r>
              <a:rPr lang="en-US" altLang="en-US" sz="1800" dirty="0">
                <a:latin typeface="Fontin Sans bold"/>
              </a:rPr>
              <a:t>Based on distrust of “mental models” of the market</a:t>
            </a:r>
          </a:p>
          <a:p>
            <a:pPr lvl="1"/>
            <a:r>
              <a:rPr lang="en-US" altLang="en-US" sz="1800" dirty="0">
                <a:latin typeface="Fontin Sans bold"/>
              </a:rPr>
              <a:t>Results not “tainted” by intuition</a:t>
            </a:r>
          </a:p>
          <a:p>
            <a:r>
              <a:rPr lang="en-US" altLang="en-US" sz="1800" dirty="0">
                <a:latin typeface="Fontin Sans bold"/>
              </a:rPr>
              <a:t>Can only recognize simple pattern, Models limited to very few input variables</a:t>
            </a:r>
          </a:p>
          <a:p>
            <a:r>
              <a:rPr lang="en-US" altLang="en-US" sz="1800" dirty="0">
                <a:latin typeface="Fontin Sans bold"/>
              </a:rPr>
              <a:t>Models not interpretable</a:t>
            </a:r>
          </a:p>
          <a:p>
            <a:r>
              <a:rPr lang="en-US" altLang="en-US" sz="1800" dirty="0">
                <a:latin typeface="Fontin Sans bold"/>
              </a:rPr>
              <a:t>Cool to geeks  </a:t>
            </a:r>
          </a:p>
          <a:p>
            <a:pPr lvl="1"/>
            <a:endParaRPr lang="en-US" altLang="en-US" sz="1800" dirty="0">
              <a:latin typeface="Fontin Sans bold"/>
            </a:endParaRPr>
          </a:p>
        </p:txBody>
      </p:sp>
      <p:pic>
        <p:nvPicPr>
          <p:cNvPr id="429061" name="Picture 5" descr="neur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53" y="1891181"/>
            <a:ext cx="1456664" cy="1341438"/>
          </a:xfrm>
          <a:prstGeom prst="rect">
            <a:avLst/>
          </a:prstGeom>
          <a:noFill/>
          <a:extLst>
            <a:ext uri="{909E8E84-426E-40DD-AFC4-6F175D3DCCD1}">
              <a14:hiddenFill xmlns:a14="http://schemas.microsoft.com/office/drawing/2010/main">
                <a:solidFill>
                  <a:srgbClr val="FFFFFF"/>
                </a:solidFill>
              </a14:hiddenFill>
            </a:ext>
          </a:extLst>
        </p:spPr>
      </p:pic>
      <p:pic>
        <p:nvPicPr>
          <p:cNvPr id="429071" name="Picture 15" descr="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2050" y="5167975"/>
            <a:ext cx="2437251" cy="1019876"/>
          </a:xfrm>
          <a:prstGeom prst="rect">
            <a:avLst/>
          </a:prstGeom>
          <a:noFill/>
          <a:extLst>
            <a:ext uri="{909E8E84-426E-40DD-AFC4-6F175D3DCCD1}">
              <a14:hiddenFill xmlns:a14="http://schemas.microsoft.com/office/drawing/2010/main">
                <a:solidFill>
                  <a:srgbClr val="FFFFFF"/>
                </a:solidFill>
              </a14:hiddenFill>
            </a:ext>
          </a:extLst>
        </p:spPr>
      </p:pic>
      <p:pic>
        <p:nvPicPr>
          <p:cNvPr id="429072" name="Picture 16" descr="tualatin_an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951" y="4648200"/>
            <a:ext cx="2739629" cy="17605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Market Response Models: </a:t>
            </a:r>
          </a:p>
          <a:p>
            <a:pPr algn="ctr"/>
            <a:r>
              <a:rPr lang="en-IN" sz="2800" b="1" dirty="0" smtClean="0">
                <a:solidFill>
                  <a:prstClr val="black"/>
                </a:solidFill>
                <a:latin typeface="Fontin Sans Bold"/>
              </a:rPr>
              <a:t>Pattern Recognition-Based Models</a:t>
            </a:r>
            <a:endParaRPr lang="en-IN" sz="2800" b="1" dirty="0">
              <a:solidFill>
                <a:prstClr val="black"/>
              </a:solidFill>
              <a:latin typeface="Fontin Sans Bold"/>
            </a:endParaRPr>
          </a:p>
        </p:txBody>
      </p:sp>
    </p:spTree>
    <p:extLst>
      <p:ext uri="{BB962C8B-B14F-4D97-AF65-F5344CB8AC3E}">
        <p14:creationId xmlns:p14="http://schemas.microsoft.com/office/powerpoint/2010/main" val="2290707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2" name="Rectangle 4"/>
          <p:cNvSpPr>
            <a:spLocks noGrp="1"/>
          </p:cNvSpPr>
          <p:nvPr>
            <p:ph type="body" idx="1"/>
          </p:nvPr>
        </p:nvSpPr>
        <p:spPr>
          <a:xfrm>
            <a:off x="345623" y="1608819"/>
            <a:ext cx="8292194" cy="5449888"/>
          </a:xfrm>
        </p:spPr>
        <p:txBody>
          <a:bodyPr>
            <a:noAutofit/>
          </a:bodyPr>
          <a:lstStyle/>
          <a:p>
            <a:r>
              <a:rPr lang="en-US" altLang="en-US" sz="1800" dirty="0">
                <a:latin typeface="Fontin Sans bold"/>
              </a:rPr>
              <a:t>Description: </a:t>
            </a:r>
          </a:p>
          <a:p>
            <a:pPr lvl="1"/>
            <a:r>
              <a:rPr lang="en-US" altLang="en-US" sz="1800" dirty="0">
                <a:latin typeface="Fontin Sans bold"/>
              </a:rPr>
              <a:t>Individual decision makers’ (consumers, groups of consumers) response to marketing and environmental factors (as well as each other) are parameterized and computer simulations of interactions of these agents are run and market outcomes are observed. Individual agents are calibrated to fit historical market behavior</a:t>
            </a:r>
          </a:p>
          <a:p>
            <a:r>
              <a:rPr lang="en-US" altLang="en-US" sz="1800" dirty="0">
                <a:latin typeface="Fontin Sans bold"/>
              </a:rPr>
              <a:t>Calibration is very hard</a:t>
            </a:r>
          </a:p>
          <a:p>
            <a:pPr lvl="1"/>
            <a:r>
              <a:rPr lang="en-US" altLang="en-US" sz="1800" dirty="0">
                <a:latin typeface="Fontin Sans bold"/>
              </a:rPr>
              <a:t>These models usually account for a limited number of isolated activities</a:t>
            </a:r>
          </a:p>
          <a:p>
            <a:r>
              <a:rPr lang="en-US" altLang="en-US" sz="1800" dirty="0">
                <a:latin typeface="Fontin Sans bold"/>
              </a:rPr>
              <a:t>Execution is very computationally expensive</a:t>
            </a:r>
          </a:p>
          <a:p>
            <a:r>
              <a:rPr lang="en-US" altLang="en-US" sz="1800" dirty="0">
                <a:latin typeface="Fontin Sans bold"/>
              </a:rPr>
              <a:t>Good for qualitative results on new activities that show very non-linear effects (e.g., social media)</a:t>
            </a:r>
          </a:p>
          <a:p>
            <a:pPr lvl="1"/>
            <a:r>
              <a:rPr lang="en-US" altLang="en-US" sz="1800" dirty="0">
                <a:latin typeface="Fontin Sans bold"/>
              </a:rPr>
              <a:t>Emergent behavior</a:t>
            </a:r>
          </a:p>
          <a:p>
            <a:pPr lvl="1"/>
            <a:r>
              <a:rPr lang="en-US" altLang="en-US" sz="1800" dirty="0">
                <a:latin typeface="Fontin Sans bold"/>
              </a:rPr>
              <a:t>Dynamic effects (tipping points)</a:t>
            </a:r>
          </a:p>
          <a:p>
            <a:r>
              <a:rPr lang="en-US" altLang="en-US" sz="1800" dirty="0">
                <a:latin typeface="Fontin Sans bold"/>
              </a:rPr>
              <a:t>Sexy and en vogue</a:t>
            </a:r>
          </a:p>
        </p:txBody>
      </p:sp>
      <p:grpSp>
        <p:nvGrpSpPr>
          <p:cNvPr id="427014" name="Group 6"/>
          <p:cNvGrpSpPr>
            <a:grpSpLocks/>
          </p:cNvGrpSpPr>
          <p:nvPr/>
        </p:nvGrpSpPr>
        <p:grpSpPr bwMode="auto">
          <a:xfrm>
            <a:off x="7021344" y="5228774"/>
            <a:ext cx="1718071" cy="1154113"/>
            <a:chOff x="4558" y="2112"/>
            <a:chExt cx="999" cy="727"/>
          </a:xfrm>
        </p:grpSpPr>
        <p:pic>
          <p:nvPicPr>
            <p:cNvPr id="427015" name="Picture 7" descr="dropped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 y="2112"/>
              <a:ext cx="993" cy="724"/>
            </a:xfrm>
            <a:prstGeom prst="rect">
              <a:avLst/>
            </a:prstGeom>
            <a:noFill/>
            <a:extLst>
              <a:ext uri="{909E8E84-426E-40DD-AFC4-6F175D3DCCD1}">
                <a14:hiddenFill xmlns:a14="http://schemas.microsoft.com/office/drawing/2010/main">
                  <a:solidFill>
                    <a:srgbClr val="FFFFFF"/>
                  </a:solidFill>
                </a14:hiddenFill>
              </a:ext>
            </a:extLst>
          </p:spPr>
        </p:pic>
        <p:grpSp>
          <p:nvGrpSpPr>
            <p:cNvPr id="427016" name="Group 8"/>
            <p:cNvGrpSpPr>
              <a:grpSpLocks/>
            </p:cNvGrpSpPr>
            <p:nvPr/>
          </p:nvGrpSpPr>
          <p:grpSpPr bwMode="auto">
            <a:xfrm flipV="1">
              <a:off x="4558" y="2112"/>
              <a:ext cx="50" cy="726"/>
              <a:chOff x="4558" y="2112"/>
              <a:chExt cx="50" cy="726"/>
            </a:xfrm>
          </p:grpSpPr>
          <p:sp>
            <p:nvSpPr>
              <p:cNvPr id="427017" name="Freeform 9"/>
              <p:cNvSpPr>
                <a:spLocks/>
              </p:cNvSpPr>
              <p:nvPr/>
            </p:nvSpPr>
            <p:spPr bwMode="auto">
              <a:xfrm>
                <a:off x="4560" y="2112"/>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427018" name="Freeform 10"/>
              <p:cNvSpPr>
                <a:spLocks/>
              </p:cNvSpPr>
              <p:nvPr/>
            </p:nvSpPr>
            <p:spPr bwMode="auto">
              <a:xfrm flipV="1">
                <a:off x="4558" y="2789"/>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grpSp>
          <p:nvGrpSpPr>
            <p:cNvPr id="427019" name="Group 11"/>
            <p:cNvGrpSpPr>
              <a:grpSpLocks/>
            </p:cNvGrpSpPr>
            <p:nvPr/>
          </p:nvGrpSpPr>
          <p:grpSpPr bwMode="auto">
            <a:xfrm flipH="1" flipV="1">
              <a:off x="5507" y="2113"/>
              <a:ext cx="50" cy="726"/>
              <a:chOff x="4558" y="2112"/>
              <a:chExt cx="50" cy="726"/>
            </a:xfrm>
          </p:grpSpPr>
          <p:sp>
            <p:nvSpPr>
              <p:cNvPr id="427020" name="Freeform 12"/>
              <p:cNvSpPr>
                <a:spLocks/>
              </p:cNvSpPr>
              <p:nvPr/>
            </p:nvSpPr>
            <p:spPr bwMode="auto">
              <a:xfrm>
                <a:off x="4560" y="2112"/>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427021" name="Freeform 13"/>
              <p:cNvSpPr>
                <a:spLocks/>
              </p:cNvSpPr>
              <p:nvPr/>
            </p:nvSpPr>
            <p:spPr bwMode="auto">
              <a:xfrm flipV="1">
                <a:off x="4558" y="2789"/>
                <a:ext cx="48" cy="49"/>
              </a:xfrm>
              <a:custGeom>
                <a:avLst/>
                <a:gdLst>
                  <a:gd name="T0" fmla="*/ 0 w 729"/>
                  <a:gd name="T1" fmla="*/ 577 h 577"/>
                  <a:gd name="T2" fmla="*/ 26 w 729"/>
                  <a:gd name="T3" fmla="*/ 394 h 577"/>
                  <a:gd name="T4" fmla="*/ 121 w 729"/>
                  <a:gd name="T5" fmla="*/ 252 h 577"/>
                  <a:gd name="T6" fmla="*/ 263 w 729"/>
                  <a:gd name="T7" fmla="*/ 134 h 577"/>
                  <a:gd name="T8" fmla="*/ 397 w 729"/>
                  <a:gd name="T9" fmla="*/ 63 h 577"/>
                  <a:gd name="T10" fmla="*/ 563 w 729"/>
                  <a:gd name="T11" fmla="*/ 8 h 577"/>
                  <a:gd name="T12" fmla="*/ 729 w 729"/>
                  <a:gd name="T13" fmla="*/ 0 h 577"/>
                  <a:gd name="T14" fmla="*/ 0 w 729"/>
                  <a:gd name="T15" fmla="*/ 1 h 577"/>
                  <a:gd name="T16" fmla="*/ 0 w 729"/>
                  <a:gd name="T17" fmla="*/ 5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577">
                    <a:moveTo>
                      <a:pt x="0" y="577"/>
                    </a:moveTo>
                    <a:lnTo>
                      <a:pt x="26" y="394"/>
                    </a:lnTo>
                    <a:lnTo>
                      <a:pt x="121" y="252"/>
                    </a:lnTo>
                    <a:lnTo>
                      <a:pt x="263" y="134"/>
                    </a:lnTo>
                    <a:lnTo>
                      <a:pt x="397" y="63"/>
                    </a:lnTo>
                    <a:lnTo>
                      <a:pt x="563" y="8"/>
                    </a:lnTo>
                    <a:lnTo>
                      <a:pt x="729" y="0"/>
                    </a:lnTo>
                    <a:lnTo>
                      <a:pt x="0" y="1"/>
                    </a:lnTo>
                    <a:lnTo>
                      <a:pt x="0" y="577"/>
                    </a:lnTo>
                    <a:close/>
                  </a:path>
                </a:pathLst>
              </a:custGeom>
              <a:solidFill>
                <a:schemeClr val="bg1"/>
              </a:solid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grpSp>
      <p:sp>
        <p:nvSpPr>
          <p:cNvPr id="12" name="TextBox 11"/>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Market Response Models: </a:t>
            </a:r>
          </a:p>
          <a:p>
            <a:pPr algn="ctr"/>
            <a:r>
              <a:rPr lang="en-IN" sz="2800" b="1" dirty="0" smtClean="0">
                <a:solidFill>
                  <a:prstClr val="black"/>
                </a:solidFill>
                <a:latin typeface="Fontin Sans Bold"/>
              </a:rPr>
              <a:t>Agent-Based Models</a:t>
            </a:r>
            <a:endParaRPr lang="en-IN" sz="2800" b="1" dirty="0">
              <a:solidFill>
                <a:prstClr val="black"/>
              </a:solidFill>
              <a:latin typeface="Fontin Sans Bold"/>
            </a:endParaRPr>
          </a:p>
        </p:txBody>
      </p:sp>
    </p:spTree>
    <p:extLst>
      <p:ext uri="{BB962C8B-B14F-4D97-AF65-F5344CB8AC3E}">
        <p14:creationId xmlns:p14="http://schemas.microsoft.com/office/powerpoint/2010/main" val="631893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2" name="Picture 2" descr="prestige"/>
          <p:cNvPicPr>
            <a:picLocks noChangeAspect="1" noChangeArrowheads="1"/>
          </p:cNvPicPr>
          <p:nvPr/>
        </p:nvPicPr>
        <p:blipFill>
          <a:blip r:embed="rId3">
            <a:extLst>
              <a:ext uri="{28A0092B-C50C-407E-A947-70E740481C1C}">
                <a14:useLocalDpi xmlns:a14="http://schemas.microsoft.com/office/drawing/2010/main" val="0"/>
              </a:ext>
            </a:extLst>
          </a:blip>
          <a:srcRect t="10927" b="23265"/>
          <a:stretch>
            <a:fillRect/>
          </a:stretch>
        </p:blipFill>
        <p:spPr bwMode="auto">
          <a:xfrm>
            <a:off x="6494236" y="5090886"/>
            <a:ext cx="2228850" cy="1352550"/>
          </a:xfrm>
          <a:prstGeom prst="rect">
            <a:avLst/>
          </a:prstGeom>
          <a:noFill/>
          <a:extLst>
            <a:ext uri="{909E8E84-426E-40DD-AFC4-6F175D3DCCD1}">
              <a14:hiddenFill xmlns:a14="http://schemas.microsoft.com/office/drawing/2010/main">
                <a:solidFill>
                  <a:srgbClr val="FFFFFF"/>
                </a:solidFill>
              </a14:hiddenFill>
            </a:ext>
          </a:extLst>
        </p:spPr>
      </p:pic>
      <p:sp>
        <p:nvSpPr>
          <p:cNvPr id="424964" name="Rectangle 4"/>
          <p:cNvSpPr>
            <a:spLocks noGrp="1"/>
          </p:cNvSpPr>
          <p:nvPr>
            <p:ph type="body" idx="1"/>
          </p:nvPr>
        </p:nvSpPr>
        <p:spPr>
          <a:xfrm>
            <a:off x="321971" y="1581178"/>
            <a:ext cx="8401115" cy="5257800"/>
          </a:xfrm>
        </p:spPr>
        <p:txBody>
          <a:bodyPr>
            <a:normAutofit/>
          </a:bodyPr>
          <a:lstStyle/>
          <a:p>
            <a:r>
              <a:rPr lang="en-US" altLang="en-US" sz="1800" dirty="0">
                <a:latin typeface="Fontin Sans bold"/>
              </a:rPr>
              <a:t>Description:</a:t>
            </a:r>
          </a:p>
          <a:p>
            <a:pPr lvl="1"/>
            <a:r>
              <a:rPr lang="en-US" altLang="en-US" sz="1800" dirty="0">
                <a:latin typeface="Fontin Sans bold"/>
              </a:rPr>
              <a:t>A parameterized functional form is specified and parameters are estimated from historical data resulting in an explicit equation that calculates the business metric from explanatory variables</a:t>
            </a:r>
          </a:p>
          <a:p>
            <a:pPr lvl="1"/>
            <a:r>
              <a:rPr lang="en-US" altLang="en-US" sz="1800" dirty="0">
                <a:latin typeface="Fontin Sans bold"/>
              </a:rPr>
              <a:t>Techniques differ by what functional form is used and how coefficients are estimated: OLS, GLS, Hierarchical Bayesian, Mixed Effect Models, MCMC, Constraint Quadratic Optimization, logistic regression, CART, …</a:t>
            </a:r>
          </a:p>
          <a:p>
            <a:r>
              <a:rPr lang="en-US" altLang="en-US" sz="1800" dirty="0">
                <a:latin typeface="Fontin Sans bold"/>
              </a:rPr>
              <a:t>Most common approach</a:t>
            </a:r>
          </a:p>
          <a:p>
            <a:r>
              <a:rPr lang="en-US" altLang="en-US" sz="1800" dirty="0">
                <a:latin typeface="Fontin Sans bold"/>
              </a:rPr>
              <a:t>Can handle many diverse effects in the same model</a:t>
            </a:r>
          </a:p>
          <a:p>
            <a:r>
              <a:rPr lang="en-US" altLang="en-US" sz="1800" dirty="0">
                <a:latin typeface="Fontin Sans bold"/>
              </a:rPr>
              <a:t>Describes aggregate-level sales as a function of aggregate-level inputs</a:t>
            </a:r>
          </a:p>
          <a:p>
            <a:r>
              <a:rPr lang="en-US" altLang="en-US" sz="1800" dirty="0">
                <a:latin typeface="Fontin Sans bold"/>
              </a:rPr>
              <a:t>Requires an understanding how activity affects sales in the aggregate</a:t>
            </a:r>
          </a:p>
          <a:p>
            <a:r>
              <a:rPr lang="en-US" altLang="en-US" sz="1800" dirty="0">
                <a:latin typeface="Fontin Sans bold"/>
              </a:rPr>
              <a:t>Provides good qualitative and quantitative results.</a:t>
            </a:r>
          </a:p>
        </p:txBody>
      </p:sp>
      <p:sp>
        <p:nvSpPr>
          <p:cNvPr id="5" name="TextBox 4"/>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Market Response Models: </a:t>
            </a:r>
          </a:p>
          <a:p>
            <a:pPr algn="ctr"/>
            <a:r>
              <a:rPr lang="en-IN" sz="2800" b="1" dirty="0" smtClean="0">
                <a:solidFill>
                  <a:prstClr val="black"/>
                </a:solidFill>
                <a:latin typeface="Fontin Sans Bold"/>
              </a:rPr>
              <a:t>Regression-Based Models</a:t>
            </a:r>
            <a:endParaRPr lang="en-IN" sz="2800" b="1" dirty="0">
              <a:solidFill>
                <a:prstClr val="black"/>
              </a:solidFill>
              <a:latin typeface="Fontin Sans Bold"/>
            </a:endParaRPr>
          </a:p>
        </p:txBody>
      </p:sp>
    </p:spTree>
    <p:extLst>
      <p:ext uri="{BB962C8B-B14F-4D97-AF65-F5344CB8AC3E}">
        <p14:creationId xmlns:p14="http://schemas.microsoft.com/office/powerpoint/2010/main" val="172973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75000"/>
                </a:schemeClr>
              </a:solidFill>
              <a:latin typeface="Fontin Sans bold"/>
            </a:endParaRPr>
          </a:p>
          <a:p>
            <a:r>
              <a:rPr lang="en-US" altLang="en-US" sz="2000" dirty="0" smtClean="0">
                <a:solidFill>
                  <a:schemeClr val="tx1"/>
                </a:solidFill>
                <a:latin typeface="Fontin Sans bold"/>
              </a:rPr>
              <a:t>What </a:t>
            </a:r>
            <a:r>
              <a:rPr lang="en-US" altLang="en-US" sz="2000" dirty="0">
                <a:solidFill>
                  <a:schemeClr val="tx1"/>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4084794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p:cNvSpPr>
          <p:nvPr/>
        </p:nvSpPr>
        <p:spPr bwMode="auto">
          <a:xfrm>
            <a:off x="321972" y="1563914"/>
            <a:ext cx="8997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Clr>
                <a:schemeClr val="accent1"/>
              </a:buClr>
              <a:buFont typeface="Wingdings" pitchFamily="2" charset="2"/>
              <a:buChar char="§"/>
              <a:defRPr>
                <a:solidFill>
                  <a:schemeClr val="tx1"/>
                </a:solidFill>
                <a:latin typeface="Arial" charset="0"/>
                <a:cs typeface="Arial" charset="0"/>
              </a:defRPr>
            </a:lvl1pPr>
            <a:lvl2pPr marL="742950" indent="-285750" defTabSz="457200">
              <a:spcBef>
                <a:spcPct val="20000"/>
              </a:spcBef>
              <a:buClr>
                <a:srgbClr val="A6A6A6"/>
              </a:buClr>
              <a:buFont typeface="Wingdings" pitchFamily="2" charset="2"/>
              <a:buChar char="§"/>
              <a:defRPr sz="1600">
                <a:solidFill>
                  <a:schemeClr val="tx1"/>
                </a:solidFill>
                <a:latin typeface="Arial" charset="0"/>
                <a:cs typeface="Arial" charset="0"/>
              </a:defRPr>
            </a:lvl2pPr>
            <a:lvl3pPr marL="1143000" indent="-228600" defTabSz="457200">
              <a:spcBef>
                <a:spcPct val="20000"/>
              </a:spcBef>
              <a:buClr>
                <a:srgbClr val="A6A6A6"/>
              </a:buClr>
              <a:buFont typeface="Wingdings" pitchFamily="2" charset="2"/>
              <a:buChar char="§"/>
              <a:defRPr sz="1400">
                <a:solidFill>
                  <a:schemeClr val="tx1"/>
                </a:solidFill>
                <a:latin typeface="Arial" charset="0"/>
                <a:cs typeface="Arial" charset="0"/>
              </a:defRPr>
            </a:lvl3pPr>
            <a:lvl4pPr marL="16002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4pPr>
            <a:lvl5pPr marL="20574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5pPr>
            <a:lvl6pPr marL="25146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6pPr>
            <a:lvl7pPr marL="29718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7pPr>
            <a:lvl8pPr marL="34290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8pPr>
            <a:lvl9pPr marL="38862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9pPr>
          </a:lstStyle>
          <a:p>
            <a:pPr>
              <a:buClr>
                <a:srgbClr val="4F81BD"/>
              </a:buClr>
            </a:pPr>
            <a:r>
              <a:rPr lang="en-US" altLang="en-US" dirty="0">
                <a:solidFill>
                  <a:prstClr val="black"/>
                </a:solidFill>
                <a:latin typeface="Fontin Sans bold"/>
              </a:rPr>
              <a:t>Choice of model form depends on</a:t>
            </a:r>
          </a:p>
          <a:p>
            <a:pPr lvl="1"/>
            <a:r>
              <a:rPr lang="en-US" altLang="en-US" sz="1800" dirty="0">
                <a:solidFill>
                  <a:prstClr val="black"/>
                </a:solidFill>
                <a:latin typeface="Fontin Sans bold"/>
              </a:rPr>
              <a:t>Mental model of how activities affect volume in the specific business</a:t>
            </a:r>
          </a:p>
          <a:p>
            <a:pPr lvl="1"/>
            <a:r>
              <a:rPr lang="en-US" altLang="en-US" sz="1800" dirty="0">
                <a:solidFill>
                  <a:prstClr val="black"/>
                </a:solidFill>
                <a:latin typeface="Fontin Sans bold"/>
              </a:rPr>
              <a:t>Nature of business questions to be supported</a:t>
            </a:r>
          </a:p>
          <a:p>
            <a:pPr lvl="1"/>
            <a:r>
              <a:rPr lang="en-US" altLang="en-US" sz="1800" dirty="0">
                <a:solidFill>
                  <a:prstClr val="black"/>
                </a:solidFill>
                <a:latin typeface="Fontin Sans bold"/>
              </a:rPr>
              <a:t>Data availability</a:t>
            </a:r>
          </a:p>
          <a:p>
            <a:pPr lvl="1"/>
            <a:r>
              <a:rPr lang="en-US" altLang="en-US" sz="1800" dirty="0">
                <a:solidFill>
                  <a:prstClr val="black"/>
                </a:solidFill>
                <a:latin typeface="Fontin Sans bold"/>
              </a:rPr>
              <a:t>Estimation technique to be employed</a:t>
            </a:r>
          </a:p>
          <a:p>
            <a:pPr lvl="1"/>
            <a:endParaRPr lang="en-US" altLang="en-US" sz="1800" dirty="0">
              <a:solidFill>
                <a:prstClr val="black"/>
              </a:solidFill>
              <a:latin typeface="Fontin Sans bold"/>
            </a:endParaRPr>
          </a:p>
          <a:p>
            <a:pPr marL="0" indent="0">
              <a:buClr>
                <a:srgbClr val="4F81BD"/>
              </a:buClr>
              <a:buNone/>
            </a:pPr>
            <a:r>
              <a:rPr lang="en-US" altLang="en-US" b="1" dirty="0" smtClean="0">
                <a:solidFill>
                  <a:prstClr val="black"/>
                </a:solidFill>
                <a:latin typeface="Fontin Sans bold"/>
              </a:rPr>
              <a:t>Additive:</a:t>
            </a:r>
            <a:endParaRPr lang="en-US" altLang="en-US" b="1" dirty="0">
              <a:solidFill>
                <a:prstClr val="black"/>
              </a:solidFill>
              <a:latin typeface="Fontin Sans bold"/>
            </a:endParaRPr>
          </a:p>
          <a:p>
            <a:pPr>
              <a:buClr>
                <a:srgbClr val="4F81BD"/>
              </a:buClr>
            </a:pPr>
            <a:endParaRPr lang="en-US" altLang="en-US" dirty="0">
              <a:solidFill>
                <a:prstClr val="black"/>
              </a:solidFill>
              <a:latin typeface="Fontin Sans bold"/>
            </a:endParaRPr>
          </a:p>
        </p:txBody>
      </p:sp>
      <p:sp>
        <p:nvSpPr>
          <p:cNvPr id="5" name="TextBox 4"/>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Typical Model Forms for Multivariate Regression-Based Demand Models</a:t>
            </a:r>
            <a:endParaRPr lang="en-IN" sz="2800" b="1" dirty="0">
              <a:solidFill>
                <a:prstClr val="black"/>
              </a:solidFill>
              <a:latin typeface="Fontin Sans Bold"/>
            </a:endParaRPr>
          </a:p>
        </p:txBody>
      </p:sp>
      <p:sp>
        <p:nvSpPr>
          <p:cNvPr id="6" name="Rectangle 3"/>
          <p:cNvSpPr txBox="1">
            <a:spLocks/>
          </p:cNvSpPr>
          <p:nvPr/>
        </p:nvSpPr>
        <p:spPr>
          <a:xfrm>
            <a:off x="321972" y="4799359"/>
            <a:ext cx="4375150" cy="9434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en-US" sz="1600" dirty="0" smtClean="0">
                <a:latin typeface="Fontin Sans bold"/>
              </a:rPr>
              <a:t>Pros:</a:t>
            </a:r>
          </a:p>
          <a:p>
            <a:pPr lvl="2"/>
            <a:r>
              <a:rPr lang="en-US" altLang="en-US" sz="1600" dirty="0" smtClean="0">
                <a:latin typeface="Fontin Sans bold"/>
              </a:rPr>
              <a:t>Easy to estimate</a:t>
            </a:r>
          </a:p>
          <a:p>
            <a:pPr lvl="2"/>
            <a:r>
              <a:rPr lang="en-US" altLang="en-US" sz="1600" dirty="0" smtClean="0">
                <a:latin typeface="Fontin Sans bold"/>
              </a:rPr>
              <a:t>Easy to analyze/decompose</a:t>
            </a:r>
          </a:p>
          <a:p>
            <a:endParaRPr lang="en-US" altLang="en-US" sz="1600" dirty="0" smtClean="0">
              <a:latin typeface="Fontin Sans bold"/>
            </a:endParaRPr>
          </a:p>
        </p:txBody>
      </p:sp>
      <p:sp>
        <p:nvSpPr>
          <p:cNvPr id="7" name="Rectangle 8"/>
          <p:cNvSpPr txBox="1">
            <a:spLocks/>
          </p:cNvSpPr>
          <p:nvPr/>
        </p:nvSpPr>
        <p:spPr>
          <a:xfrm>
            <a:off x="4366922" y="4799359"/>
            <a:ext cx="4953000" cy="146593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en-US" sz="1600" dirty="0" smtClean="0">
                <a:latin typeface="Fontin Sans bold"/>
              </a:rPr>
              <a:t>Cons:</a:t>
            </a:r>
          </a:p>
          <a:p>
            <a:pPr lvl="2"/>
            <a:r>
              <a:rPr lang="en-US" altLang="en-US" sz="1400" dirty="0" smtClean="0">
                <a:latin typeface="Fontin Sans bold"/>
              </a:rPr>
              <a:t>Require careful normalization</a:t>
            </a:r>
          </a:p>
          <a:p>
            <a:pPr lvl="2"/>
            <a:r>
              <a:rPr lang="en-US" altLang="en-US" sz="1400" dirty="0" smtClean="0">
                <a:latin typeface="Fontin Sans bold"/>
              </a:rPr>
              <a:t>Have a relatively small validity range</a:t>
            </a:r>
          </a:p>
          <a:p>
            <a:pPr lvl="2"/>
            <a:r>
              <a:rPr lang="en-US" altLang="en-US" sz="1400" dirty="0" smtClean="0">
                <a:latin typeface="Fontin Sans bold"/>
              </a:rPr>
              <a:t>Don’t capture base volume changes well (including distribution effects)</a:t>
            </a:r>
          </a:p>
          <a:p>
            <a:pPr lvl="1"/>
            <a:endParaRPr lang="en-US" altLang="en-US" sz="1600" dirty="0" smtClean="0">
              <a:latin typeface="Fontin Sans bold"/>
            </a:endParaRPr>
          </a:p>
        </p:txBody>
      </p:sp>
      <p:graphicFrame>
        <p:nvGraphicFramePr>
          <p:cNvPr id="8" name="Object 4"/>
          <p:cNvGraphicFramePr>
            <a:graphicFrameLocks noGrp="1" noChangeAspect="1"/>
          </p:cNvGraphicFramePr>
          <p:nvPr>
            <p:ph sz="quarter" idx="4294967295"/>
            <p:extLst>
              <p:ext uri="{D42A27DB-BD31-4B8C-83A1-F6EECF244321}">
                <p14:modId xmlns:p14="http://schemas.microsoft.com/office/powerpoint/2010/main" val="621901673"/>
              </p:ext>
            </p:extLst>
          </p:nvPr>
        </p:nvGraphicFramePr>
        <p:xfrm>
          <a:off x="396651" y="4131704"/>
          <a:ext cx="8502650" cy="423862"/>
        </p:xfrm>
        <a:graphic>
          <a:graphicData uri="http://schemas.openxmlformats.org/presentationml/2006/ole">
            <mc:AlternateContent xmlns:mc="http://schemas.openxmlformats.org/markup-compatibility/2006">
              <mc:Choice xmlns:v="urn:schemas-microsoft-com:vml" Requires="v">
                <p:oleObj spid="_x0000_s24603" name="Equation" r:id="rId3" imgW="4483080" imgH="241200" progId="Equation.3">
                  <p:embed/>
                </p:oleObj>
              </mc:Choice>
              <mc:Fallback>
                <p:oleObj name="Equation" r:id="rId3" imgW="44830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51" y="4131704"/>
                        <a:ext cx="850265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8658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p:cNvSpPr>
          <p:nvPr/>
        </p:nvSpPr>
        <p:spPr bwMode="auto">
          <a:xfrm>
            <a:off x="321972" y="1563914"/>
            <a:ext cx="8997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Clr>
                <a:schemeClr val="accent1"/>
              </a:buClr>
              <a:buFont typeface="Wingdings" pitchFamily="2" charset="2"/>
              <a:buChar char="§"/>
              <a:defRPr>
                <a:solidFill>
                  <a:schemeClr val="tx1"/>
                </a:solidFill>
                <a:latin typeface="Arial" charset="0"/>
                <a:cs typeface="Arial" charset="0"/>
              </a:defRPr>
            </a:lvl1pPr>
            <a:lvl2pPr marL="742950" indent="-285750" defTabSz="457200">
              <a:spcBef>
                <a:spcPct val="20000"/>
              </a:spcBef>
              <a:buClr>
                <a:srgbClr val="A6A6A6"/>
              </a:buClr>
              <a:buFont typeface="Wingdings" pitchFamily="2" charset="2"/>
              <a:buChar char="§"/>
              <a:defRPr sz="1600">
                <a:solidFill>
                  <a:schemeClr val="tx1"/>
                </a:solidFill>
                <a:latin typeface="Arial" charset="0"/>
                <a:cs typeface="Arial" charset="0"/>
              </a:defRPr>
            </a:lvl2pPr>
            <a:lvl3pPr marL="1143000" indent="-228600" defTabSz="457200">
              <a:spcBef>
                <a:spcPct val="20000"/>
              </a:spcBef>
              <a:buClr>
                <a:srgbClr val="A6A6A6"/>
              </a:buClr>
              <a:buFont typeface="Wingdings" pitchFamily="2" charset="2"/>
              <a:buChar char="§"/>
              <a:defRPr sz="1400">
                <a:solidFill>
                  <a:schemeClr val="tx1"/>
                </a:solidFill>
                <a:latin typeface="Arial" charset="0"/>
                <a:cs typeface="Arial" charset="0"/>
              </a:defRPr>
            </a:lvl3pPr>
            <a:lvl4pPr marL="16002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4pPr>
            <a:lvl5pPr marL="20574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5pPr>
            <a:lvl6pPr marL="25146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6pPr>
            <a:lvl7pPr marL="29718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7pPr>
            <a:lvl8pPr marL="34290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8pPr>
            <a:lvl9pPr marL="38862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9pPr>
          </a:lstStyle>
          <a:p>
            <a:pPr>
              <a:buClr>
                <a:srgbClr val="4F81BD"/>
              </a:buClr>
            </a:pPr>
            <a:r>
              <a:rPr lang="en-US" altLang="en-US" dirty="0">
                <a:solidFill>
                  <a:prstClr val="black"/>
                </a:solidFill>
                <a:latin typeface="Fontin Sans bold"/>
              </a:rPr>
              <a:t>Choice of model form depends on</a:t>
            </a:r>
          </a:p>
          <a:p>
            <a:pPr lvl="1"/>
            <a:r>
              <a:rPr lang="en-US" altLang="en-US" sz="1800" dirty="0">
                <a:solidFill>
                  <a:prstClr val="black"/>
                </a:solidFill>
                <a:latin typeface="Fontin Sans bold"/>
              </a:rPr>
              <a:t>Mental model of how activities affect volume in the specific business</a:t>
            </a:r>
          </a:p>
          <a:p>
            <a:pPr lvl="1"/>
            <a:r>
              <a:rPr lang="en-US" altLang="en-US" sz="1800" dirty="0">
                <a:solidFill>
                  <a:prstClr val="black"/>
                </a:solidFill>
                <a:latin typeface="Fontin Sans bold"/>
              </a:rPr>
              <a:t>Nature of business questions to be supported</a:t>
            </a:r>
          </a:p>
          <a:p>
            <a:pPr lvl="1"/>
            <a:r>
              <a:rPr lang="en-US" altLang="en-US" sz="1800" dirty="0">
                <a:solidFill>
                  <a:prstClr val="black"/>
                </a:solidFill>
                <a:latin typeface="Fontin Sans bold"/>
              </a:rPr>
              <a:t>Data availability</a:t>
            </a:r>
          </a:p>
          <a:p>
            <a:pPr lvl="1"/>
            <a:r>
              <a:rPr lang="en-US" altLang="en-US" sz="1800" dirty="0">
                <a:solidFill>
                  <a:prstClr val="black"/>
                </a:solidFill>
                <a:latin typeface="Fontin Sans bold"/>
              </a:rPr>
              <a:t>Estimation technique to be employed</a:t>
            </a:r>
          </a:p>
          <a:p>
            <a:pPr lvl="1"/>
            <a:endParaRPr lang="en-US" altLang="en-US" sz="1800" dirty="0">
              <a:solidFill>
                <a:prstClr val="black"/>
              </a:solidFill>
              <a:latin typeface="Fontin Sans bold"/>
            </a:endParaRPr>
          </a:p>
          <a:p>
            <a:pPr marL="0" indent="0">
              <a:buClr>
                <a:srgbClr val="4F81BD"/>
              </a:buClr>
              <a:buNone/>
            </a:pPr>
            <a:r>
              <a:rPr lang="en-US" altLang="en-US" b="1" dirty="0" smtClean="0">
                <a:latin typeface="Fontin Sans bold"/>
              </a:rPr>
              <a:t>Multiplicative</a:t>
            </a:r>
            <a:r>
              <a:rPr lang="en-US" altLang="en-US" b="1" dirty="0" smtClean="0">
                <a:solidFill>
                  <a:prstClr val="black"/>
                </a:solidFill>
                <a:latin typeface="Fontin Sans bold"/>
              </a:rPr>
              <a:t>:</a:t>
            </a:r>
            <a:endParaRPr lang="en-US" altLang="en-US" b="1" dirty="0">
              <a:solidFill>
                <a:prstClr val="black"/>
              </a:solidFill>
              <a:latin typeface="Fontin Sans bold"/>
            </a:endParaRPr>
          </a:p>
          <a:p>
            <a:pPr>
              <a:buClr>
                <a:srgbClr val="4F81BD"/>
              </a:buClr>
            </a:pPr>
            <a:endParaRPr lang="en-US" altLang="en-US" dirty="0">
              <a:solidFill>
                <a:prstClr val="black"/>
              </a:solidFill>
              <a:latin typeface="Fontin Sans bold"/>
            </a:endParaRPr>
          </a:p>
        </p:txBody>
      </p:sp>
      <p:sp>
        <p:nvSpPr>
          <p:cNvPr id="5" name="TextBox 4"/>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Typical Model Forms for Multivariate Regression-Based Demand Models</a:t>
            </a:r>
            <a:endParaRPr lang="en-IN" sz="2800" b="1" dirty="0">
              <a:solidFill>
                <a:prstClr val="black"/>
              </a:solidFill>
              <a:latin typeface="Fontin Sans Bold"/>
            </a:endParaRPr>
          </a:p>
        </p:txBody>
      </p:sp>
      <p:sp>
        <p:nvSpPr>
          <p:cNvPr id="6" name="Rectangle 3"/>
          <p:cNvSpPr txBox="1">
            <a:spLocks/>
          </p:cNvSpPr>
          <p:nvPr/>
        </p:nvSpPr>
        <p:spPr>
          <a:xfrm>
            <a:off x="321972" y="4799359"/>
            <a:ext cx="4375150" cy="13720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en-US" sz="1600" dirty="0" smtClean="0">
                <a:latin typeface="Fontin Sans bold"/>
              </a:rPr>
              <a:t>Pros:</a:t>
            </a:r>
          </a:p>
          <a:p>
            <a:pPr lvl="2"/>
            <a:r>
              <a:rPr lang="en-US" altLang="en-US" sz="1600" dirty="0">
                <a:latin typeface="Fontin Sans bold"/>
              </a:rPr>
              <a:t>Typically larger relevant range</a:t>
            </a:r>
          </a:p>
          <a:p>
            <a:pPr lvl="2"/>
            <a:r>
              <a:rPr lang="en-US" altLang="en-US" sz="1600" dirty="0">
                <a:latin typeface="Fontin Sans bold"/>
              </a:rPr>
              <a:t>Capture some interactions of activities implicitly</a:t>
            </a:r>
          </a:p>
          <a:p>
            <a:endParaRPr lang="en-US" altLang="en-US" sz="1600" dirty="0" smtClean="0">
              <a:latin typeface="Fontin Sans bold"/>
            </a:endParaRPr>
          </a:p>
        </p:txBody>
      </p:sp>
      <p:sp>
        <p:nvSpPr>
          <p:cNvPr id="7" name="Rectangle 8"/>
          <p:cNvSpPr txBox="1">
            <a:spLocks/>
          </p:cNvSpPr>
          <p:nvPr/>
        </p:nvSpPr>
        <p:spPr>
          <a:xfrm>
            <a:off x="4366922" y="4799359"/>
            <a:ext cx="4532379" cy="146593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altLang="en-US" sz="1600" dirty="0" smtClean="0">
                <a:latin typeface="Fontin Sans bold"/>
              </a:rPr>
              <a:t>Cons:</a:t>
            </a:r>
          </a:p>
          <a:p>
            <a:pPr lvl="2"/>
            <a:r>
              <a:rPr lang="en-US" altLang="en-US" sz="1600" dirty="0">
                <a:latin typeface="Fontin Sans bold"/>
              </a:rPr>
              <a:t>May create counterintuitive interactions</a:t>
            </a:r>
          </a:p>
        </p:txBody>
      </p:sp>
      <p:graphicFrame>
        <p:nvGraphicFramePr>
          <p:cNvPr id="9" name="Object 6"/>
          <p:cNvGraphicFramePr>
            <a:graphicFrameLocks noGrp="1" noChangeAspect="1"/>
          </p:cNvGraphicFramePr>
          <p:nvPr>
            <p:ph sz="quarter" idx="4294967295"/>
            <p:extLst>
              <p:ext uri="{D42A27DB-BD31-4B8C-83A1-F6EECF244321}">
                <p14:modId xmlns:p14="http://schemas.microsoft.com/office/powerpoint/2010/main" val="1983713180"/>
              </p:ext>
            </p:extLst>
          </p:nvPr>
        </p:nvGraphicFramePr>
        <p:xfrm>
          <a:off x="351972" y="4112322"/>
          <a:ext cx="8585200" cy="423862"/>
        </p:xfrm>
        <a:graphic>
          <a:graphicData uri="http://schemas.openxmlformats.org/presentationml/2006/ole">
            <mc:AlternateContent xmlns:mc="http://schemas.openxmlformats.org/markup-compatibility/2006">
              <mc:Choice xmlns:v="urn:schemas-microsoft-com:vml" Requires="v">
                <p:oleObj spid="_x0000_s25628" name="Equation" r:id="rId3" imgW="3759120" imgH="241200" progId="Equation.3">
                  <p:embed/>
                </p:oleObj>
              </mc:Choice>
              <mc:Fallback>
                <p:oleObj name="Equation" r:id="rId3" imgW="37591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72" y="4112322"/>
                        <a:ext cx="8585200"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
          <p:cNvSpPr>
            <a:spLocks/>
          </p:cNvSpPr>
          <p:nvPr/>
        </p:nvSpPr>
        <p:spPr bwMode="auto">
          <a:xfrm>
            <a:off x="1187743" y="6071272"/>
            <a:ext cx="77115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Clr>
                <a:schemeClr val="accent1"/>
              </a:buClr>
              <a:buFont typeface="Wingdings" pitchFamily="2" charset="2"/>
              <a:buChar char="§"/>
              <a:defRPr>
                <a:solidFill>
                  <a:schemeClr val="tx1"/>
                </a:solidFill>
                <a:latin typeface="Arial" charset="0"/>
                <a:cs typeface="Arial" charset="0"/>
              </a:defRPr>
            </a:lvl1pPr>
            <a:lvl2pPr marL="742950" indent="-285750" defTabSz="457200">
              <a:spcBef>
                <a:spcPct val="20000"/>
              </a:spcBef>
              <a:buClr>
                <a:srgbClr val="A6A6A6"/>
              </a:buClr>
              <a:buFont typeface="Wingdings" pitchFamily="2" charset="2"/>
              <a:buChar char="§"/>
              <a:defRPr sz="1600">
                <a:solidFill>
                  <a:schemeClr val="tx1"/>
                </a:solidFill>
                <a:latin typeface="Arial" charset="0"/>
                <a:cs typeface="Arial" charset="0"/>
              </a:defRPr>
            </a:lvl2pPr>
            <a:lvl3pPr marL="1143000" indent="-228600" defTabSz="457200">
              <a:spcBef>
                <a:spcPct val="20000"/>
              </a:spcBef>
              <a:buClr>
                <a:srgbClr val="A6A6A6"/>
              </a:buClr>
              <a:buFont typeface="Wingdings" pitchFamily="2" charset="2"/>
              <a:buChar char="§"/>
              <a:defRPr sz="1400">
                <a:solidFill>
                  <a:schemeClr val="tx1"/>
                </a:solidFill>
                <a:latin typeface="Arial" charset="0"/>
                <a:cs typeface="Arial" charset="0"/>
              </a:defRPr>
            </a:lvl3pPr>
            <a:lvl4pPr marL="16002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4pPr>
            <a:lvl5pPr marL="2057400" indent="-228600" defTabSz="457200">
              <a:spcBef>
                <a:spcPct val="20000"/>
              </a:spcBef>
              <a:buClr>
                <a:srgbClr val="A6A6A6"/>
              </a:buClr>
              <a:buFont typeface="Wingdings" pitchFamily="2" charset="2"/>
              <a:buChar char="§"/>
              <a:defRPr sz="1200">
                <a:solidFill>
                  <a:schemeClr val="tx1"/>
                </a:solidFill>
                <a:latin typeface="Arial" charset="0"/>
                <a:cs typeface="Arial" charset="0"/>
              </a:defRPr>
            </a:lvl5pPr>
            <a:lvl6pPr marL="25146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6pPr>
            <a:lvl7pPr marL="29718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7pPr>
            <a:lvl8pPr marL="34290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8pPr>
            <a:lvl9pPr marL="3886200" indent="-228600" defTabSz="457200" fontAlgn="base">
              <a:spcBef>
                <a:spcPct val="20000"/>
              </a:spcBef>
              <a:spcAft>
                <a:spcPct val="0"/>
              </a:spcAft>
              <a:buClr>
                <a:srgbClr val="A6A6A6"/>
              </a:buClr>
              <a:buFont typeface="Wingdings" pitchFamily="2" charset="2"/>
              <a:buChar char="§"/>
              <a:defRPr sz="1200">
                <a:solidFill>
                  <a:schemeClr val="tx1"/>
                </a:solidFill>
                <a:latin typeface="Arial" charset="0"/>
                <a:cs typeface="Arial" charset="0"/>
              </a:defRPr>
            </a:lvl9pPr>
          </a:lstStyle>
          <a:p>
            <a:pPr>
              <a:buClr>
                <a:srgbClr val="4F81BD"/>
              </a:buClr>
              <a:buFont typeface="Wingdings" pitchFamily="2" charset="2"/>
              <a:buNone/>
            </a:pPr>
            <a:r>
              <a:rPr lang="en-US" altLang="en-US" sz="1200" dirty="0">
                <a:solidFill>
                  <a:prstClr val="black"/>
                </a:solidFill>
                <a:latin typeface="Fontin Sans bold"/>
              </a:rPr>
              <a:t>Note: to capture distribution effects better, models are often built to predict Sales Velocity (=Volume per point of %ACV) rather than volume. Volume models are then obtained by multiplying Sales Velocity by %ACV.</a:t>
            </a:r>
          </a:p>
        </p:txBody>
      </p:sp>
    </p:spTree>
    <p:extLst>
      <p:ext uri="{BB962C8B-B14F-4D97-AF65-F5344CB8AC3E}">
        <p14:creationId xmlns:p14="http://schemas.microsoft.com/office/powerpoint/2010/main" val="1408632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p:cNvSpPr>
          <p:nvPr>
            <p:ph type="body" idx="1"/>
          </p:nvPr>
        </p:nvSpPr>
        <p:spPr>
          <a:xfrm>
            <a:off x="321972" y="1259018"/>
            <a:ext cx="8577329" cy="3047999"/>
          </a:xfrm>
        </p:spPr>
        <p:txBody>
          <a:bodyPr>
            <a:normAutofit fontScale="92500" lnSpcReduction="20000"/>
          </a:bodyPr>
          <a:lstStyle/>
          <a:p>
            <a:r>
              <a:rPr lang="en-US" altLang="en-US" sz="1800" dirty="0">
                <a:latin typeface="Fontin Sans bold"/>
              </a:rPr>
              <a:t>Activity measures sometimes do not correlate highly with consumer behavior because:</a:t>
            </a:r>
          </a:p>
          <a:p>
            <a:pPr lvl="1"/>
            <a:r>
              <a:rPr lang="en-US" altLang="en-US" sz="1800" dirty="0">
                <a:latin typeface="Fontin Sans bold"/>
              </a:rPr>
              <a:t>Behavioral change may not be proportionate to activity measure</a:t>
            </a:r>
          </a:p>
          <a:p>
            <a:pPr lvl="2"/>
            <a:r>
              <a:rPr lang="en-US" altLang="en-US" sz="1800" dirty="0">
                <a:latin typeface="Fontin Sans bold"/>
              </a:rPr>
              <a:t> Diminishing returns			</a:t>
            </a:r>
            <a:r>
              <a:rPr lang="en-US" altLang="en-US" sz="1800" dirty="0">
                <a:solidFill>
                  <a:srgbClr val="7D8D6F"/>
                </a:solidFill>
                <a:latin typeface="Fontin Sans bold"/>
                <a:sym typeface="Wingdings" pitchFamily="2" charset="2"/>
              </a:rPr>
              <a:t></a:t>
            </a:r>
            <a:r>
              <a:rPr lang="en-US" altLang="en-US" sz="1800" dirty="0">
                <a:latin typeface="Fontin Sans bold"/>
                <a:sym typeface="Wingdings" pitchFamily="2" charset="2"/>
              </a:rPr>
              <a:t>   </a:t>
            </a:r>
            <a:r>
              <a:rPr lang="en-US" altLang="en-US" sz="1800" dirty="0">
                <a:latin typeface="Fontin Sans bold"/>
              </a:rPr>
              <a:t>Critical mass</a:t>
            </a:r>
          </a:p>
          <a:p>
            <a:pPr lvl="1"/>
            <a:r>
              <a:rPr lang="en-US" altLang="en-US" sz="1800" dirty="0">
                <a:latin typeface="Fontin Sans bold"/>
              </a:rPr>
              <a:t>The changed behavior might not happen at the same time as the activity</a:t>
            </a:r>
          </a:p>
          <a:p>
            <a:pPr lvl="2"/>
            <a:r>
              <a:rPr lang="en-US" altLang="en-US" sz="1800" dirty="0">
                <a:latin typeface="Fontin Sans bold"/>
              </a:rPr>
              <a:t>Memory effects				</a:t>
            </a:r>
            <a:r>
              <a:rPr lang="en-US" altLang="en-US" sz="1800" dirty="0">
                <a:solidFill>
                  <a:srgbClr val="7D8D6F"/>
                </a:solidFill>
                <a:latin typeface="Fontin Sans bold"/>
                <a:sym typeface="Wingdings" pitchFamily="2" charset="2"/>
              </a:rPr>
              <a:t></a:t>
            </a:r>
            <a:r>
              <a:rPr lang="en-US" altLang="en-US" sz="1800" dirty="0">
                <a:latin typeface="Fontin Sans bold"/>
              </a:rPr>
              <a:t>   Redemption delays</a:t>
            </a:r>
          </a:p>
          <a:p>
            <a:endParaRPr lang="en-US" altLang="en-US" sz="1800" dirty="0" smtClean="0">
              <a:latin typeface="Fontin Sans bold"/>
            </a:endParaRPr>
          </a:p>
          <a:p>
            <a:r>
              <a:rPr lang="en-US" altLang="en-US" sz="1800" dirty="0" smtClean="0">
                <a:latin typeface="Fontin Sans bold"/>
              </a:rPr>
              <a:t>These </a:t>
            </a:r>
            <a:r>
              <a:rPr lang="en-US" altLang="en-US" sz="1800" dirty="0">
                <a:latin typeface="Fontin Sans bold"/>
              </a:rPr>
              <a:t>effects are captured by pre-transforming the activity time series</a:t>
            </a:r>
          </a:p>
          <a:p>
            <a:pPr lvl="1"/>
            <a:r>
              <a:rPr lang="en-US" altLang="en-US" sz="1800" dirty="0">
                <a:latin typeface="Fontin Sans bold"/>
              </a:rPr>
              <a:t>Decay and saturation of Media measures</a:t>
            </a:r>
          </a:p>
          <a:p>
            <a:pPr lvl="1"/>
            <a:r>
              <a:rPr lang="en-US" altLang="en-US" sz="1800" dirty="0">
                <a:latin typeface="Fontin Sans bold"/>
              </a:rPr>
              <a:t>Application of redemption profiles to coupons</a:t>
            </a:r>
          </a:p>
          <a:p>
            <a:pPr lvl="1"/>
            <a:r>
              <a:rPr lang="en-US" altLang="en-US" sz="1800" dirty="0">
                <a:latin typeface="Fontin Sans bold"/>
              </a:rPr>
              <a:t>Many others</a:t>
            </a:r>
          </a:p>
          <a:p>
            <a:endParaRPr lang="en-US" altLang="en-US" sz="1800" dirty="0">
              <a:latin typeface="Fontin Sans bold"/>
            </a:endParaRPr>
          </a:p>
        </p:txBody>
      </p:sp>
      <p:pic>
        <p:nvPicPr>
          <p:cNvPr id="3973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143" y="4190904"/>
            <a:ext cx="3302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319"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89"/>
          <a:stretch/>
        </p:blipFill>
        <p:spPr bwMode="auto">
          <a:xfrm>
            <a:off x="3302000" y="4252727"/>
            <a:ext cx="3035232" cy="21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7323"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l="4566" t="2992" r="2821"/>
          <a:stretch/>
        </p:blipFill>
        <p:spPr bwMode="auto">
          <a:xfrm>
            <a:off x="6213861" y="4368800"/>
            <a:ext cx="2685439" cy="203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Activity Measure Transformations</a:t>
            </a:r>
            <a:endParaRPr lang="en-IN" sz="3200" b="1" dirty="0">
              <a:solidFill>
                <a:prstClr val="black"/>
              </a:solidFill>
              <a:latin typeface="Fontin Sans Bold"/>
            </a:endParaRPr>
          </a:p>
        </p:txBody>
      </p:sp>
    </p:spTree>
    <p:extLst>
      <p:ext uri="{BB962C8B-B14F-4D97-AF65-F5344CB8AC3E}">
        <p14:creationId xmlns:p14="http://schemas.microsoft.com/office/powerpoint/2010/main" val="54308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latin typeface="Fontin Sans bold"/>
              </a:rPr>
              <a:t>What do we and don’t we mean by Demand Model</a:t>
            </a:r>
            <a:r>
              <a:rPr lang="en-US" altLang="en-US" sz="2000" dirty="0" smtClean="0">
                <a:latin typeface="Fontin Sans bold"/>
              </a:rPr>
              <a:t>?</a:t>
            </a:r>
          </a:p>
          <a:p>
            <a:endParaRPr lang="en-US" altLang="en-US" sz="2000" dirty="0">
              <a:latin typeface="Fontin Sans bold"/>
            </a:endParaRPr>
          </a:p>
          <a:p>
            <a:r>
              <a:rPr lang="en-US" altLang="en-US" sz="2000" dirty="0">
                <a:latin typeface="Fontin Sans bold"/>
              </a:rPr>
              <a:t>What are they used for?</a:t>
            </a:r>
          </a:p>
          <a:p>
            <a:endParaRPr lang="en-US" altLang="en-US" sz="2000" dirty="0" smtClean="0">
              <a:latin typeface="Fontin Sans bold"/>
            </a:endParaRPr>
          </a:p>
          <a:p>
            <a:r>
              <a:rPr lang="en-US" altLang="en-US" sz="2000" dirty="0" smtClean="0">
                <a:latin typeface="Fontin Sans bold"/>
              </a:rPr>
              <a:t>What </a:t>
            </a:r>
            <a:r>
              <a:rPr lang="en-US" altLang="en-US" sz="2000" dirty="0">
                <a:latin typeface="Fontin Sans bold"/>
              </a:rPr>
              <a:t>are the common </a:t>
            </a:r>
            <a:r>
              <a:rPr lang="en-US" altLang="en-US" sz="2000" dirty="0" smtClean="0">
                <a:latin typeface="Fontin Sans bold"/>
              </a:rPr>
              <a:t>types </a:t>
            </a:r>
            <a:r>
              <a:rPr lang="en-US" altLang="en-US" sz="2000" dirty="0">
                <a:latin typeface="Fontin Sans bold"/>
              </a:rPr>
              <a:t>of Demand Models?</a:t>
            </a:r>
          </a:p>
          <a:p>
            <a:endParaRPr lang="en-US" altLang="en-US" sz="2000" dirty="0" smtClean="0">
              <a:latin typeface="Fontin Sans bold"/>
            </a:endParaRPr>
          </a:p>
          <a:p>
            <a:r>
              <a:rPr lang="en-US" altLang="en-US" sz="2000" dirty="0" smtClean="0">
                <a:latin typeface="Fontin Sans bold"/>
              </a:rPr>
              <a:t>What </a:t>
            </a:r>
            <a:r>
              <a:rPr lang="en-US" altLang="en-US" sz="2000" dirty="0">
                <a:latin typeface="Fontin Sans bold"/>
              </a:rPr>
              <a:t>are typical Regression-Based Demand Models?</a:t>
            </a:r>
          </a:p>
          <a:p>
            <a:endParaRPr lang="en-US" altLang="en-US" sz="2000" dirty="0" smtClean="0">
              <a:latin typeface="Fontin Sans bold"/>
            </a:endParaRPr>
          </a:p>
          <a:p>
            <a:r>
              <a:rPr lang="en-US" altLang="en-US" sz="2000" dirty="0" smtClean="0">
                <a:latin typeface="Fontin Sans bold"/>
              </a:rPr>
              <a:t>How </a:t>
            </a:r>
            <a:r>
              <a:rPr lang="en-US" altLang="en-US" sz="2000" dirty="0">
                <a:latin typeface="Fontin Sans bold"/>
              </a:rPr>
              <a:t>are they built?</a:t>
            </a:r>
          </a:p>
          <a:p>
            <a:endParaRPr lang="en-US" altLang="en-US" sz="2000" dirty="0" smtClean="0">
              <a:latin typeface="Fontin Sans bold"/>
            </a:endParaRPr>
          </a:p>
          <a:p>
            <a:r>
              <a:rPr lang="en-US" altLang="en-US" sz="2000" dirty="0" smtClean="0">
                <a:latin typeface="Fontin Sans bold"/>
              </a:rPr>
              <a:t>Why </a:t>
            </a:r>
            <a:r>
              <a:rPr lang="en-US" altLang="en-US" sz="2000" dirty="0">
                <a:latin typeface="Fontin Sans bold"/>
              </a:rPr>
              <a:t>is it complicated?</a:t>
            </a:r>
          </a:p>
          <a:p>
            <a:endParaRPr lang="en-US" altLang="en-US" sz="2000" dirty="0" smtClean="0">
              <a:latin typeface="Fontin Sans bold"/>
            </a:endParaRPr>
          </a:p>
          <a:p>
            <a:r>
              <a:rPr lang="en-US" altLang="en-US" sz="2000" dirty="0" smtClean="0">
                <a:latin typeface="Fontin Sans bold"/>
              </a:rPr>
              <a:t>What </a:t>
            </a:r>
            <a:r>
              <a:rPr lang="en-US" altLang="en-US" sz="2000" dirty="0">
                <a:latin typeface="Fontin Sans bold"/>
              </a:rPr>
              <a:t>is a good model and what are the “dos” and </a:t>
            </a:r>
            <a:r>
              <a:rPr lang="en-US" altLang="en-US" sz="2000" dirty="0" smtClean="0">
                <a:latin typeface="Fontin Sans bold"/>
              </a:rPr>
              <a:t>“don'ts” </a:t>
            </a:r>
            <a:r>
              <a:rPr lang="en-US" altLang="en-US" sz="2000" dirty="0">
                <a:latin typeface="Fontin Sans bold"/>
              </a:rPr>
              <a:t>of building one</a:t>
            </a:r>
            <a:r>
              <a:rPr lang="en-US" altLang="en-US" sz="2000" dirty="0" smtClean="0">
                <a:latin typeface="Fontin Sans bold"/>
              </a:rPr>
              <a:t>?</a:t>
            </a:r>
            <a:endParaRPr lang="en-US" altLang="en-US" sz="2000" dirty="0">
              <a:latin typeface="Fontin Sans bold"/>
            </a:endParaRPr>
          </a:p>
          <a:p>
            <a:endParaRPr lang="en-US" altLang="en-US" sz="2000" dirty="0">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22515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tx1"/>
                </a:solidFill>
                <a:latin typeface="Fontin Sans bold"/>
              </a:rPr>
              <a:t>How </a:t>
            </a:r>
            <a:r>
              <a:rPr lang="en-US" altLang="en-US" sz="2000" dirty="0">
                <a:solidFill>
                  <a:schemeClr val="tx1"/>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1848844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203"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143" y="1081219"/>
            <a:ext cx="7879538" cy="398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35204" name="Group 4"/>
          <p:cNvGrpSpPr>
            <a:grpSpLocks/>
          </p:cNvGrpSpPr>
          <p:nvPr/>
        </p:nvGrpSpPr>
        <p:grpSpPr bwMode="auto">
          <a:xfrm>
            <a:off x="1637446" y="1053860"/>
            <a:ext cx="6484203" cy="3104482"/>
            <a:chOff x="1152" y="576"/>
            <a:chExt cx="3792" cy="2016"/>
          </a:xfrm>
        </p:grpSpPr>
        <p:sp>
          <p:nvSpPr>
            <p:cNvPr id="435205" name="AutoShape 5"/>
            <p:cNvSpPr>
              <a:spLocks noChangeArrowheads="1"/>
            </p:cNvSpPr>
            <p:nvPr/>
          </p:nvSpPr>
          <p:spPr bwMode="auto">
            <a:xfrm>
              <a:off x="1152" y="576"/>
              <a:ext cx="720" cy="432"/>
            </a:xfrm>
            <a:prstGeom prst="wedgeRoundRectCallout">
              <a:avLst>
                <a:gd name="adj1" fmla="val 26111"/>
                <a:gd name="adj2" fmla="val 11990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%Merch=60</a:t>
              </a:r>
            </a:p>
            <a:p>
              <a:r>
                <a:rPr lang="en-US" altLang="en-US" sz="1200" dirty="0">
                  <a:solidFill>
                    <a:prstClr val="black"/>
                  </a:solidFill>
                  <a:latin typeface="Fontin Sans bold"/>
                </a:rPr>
                <a:t>Price=$2.70</a:t>
              </a:r>
            </a:p>
            <a:p>
              <a:r>
                <a:rPr lang="en-US" altLang="en-US" sz="1200" dirty="0">
                  <a:solidFill>
                    <a:prstClr val="black"/>
                  </a:solidFill>
                  <a:latin typeface="Fontin Sans bold"/>
                </a:rPr>
                <a:t>TV=50</a:t>
              </a:r>
            </a:p>
            <a:p>
              <a:pPr algn="ctr"/>
              <a:endParaRPr lang="en-US" altLang="en-US" sz="1200" dirty="0">
                <a:solidFill>
                  <a:prstClr val="black"/>
                </a:solidFill>
                <a:latin typeface="Fontin Sans bold"/>
              </a:endParaRPr>
            </a:p>
          </p:txBody>
        </p:sp>
        <p:sp>
          <p:nvSpPr>
            <p:cNvPr id="435206" name="AutoShape 6"/>
            <p:cNvSpPr>
              <a:spLocks noChangeArrowheads="1"/>
            </p:cNvSpPr>
            <p:nvPr/>
          </p:nvSpPr>
          <p:spPr bwMode="auto">
            <a:xfrm>
              <a:off x="1248" y="2160"/>
              <a:ext cx="720" cy="432"/>
            </a:xfrm>
            <a:prstGeom prst="wedgeRoundRectCallout">
              <a:avLst>
                <a:gd name="adj1" fmla="val 66667"/>
                <a:gd name="adj2" fmla="val -5463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%Merch=0</a:t>
              </a:r>
            </a:p>
            <a:p>
              <a:r>
                <a:rPr lang="en-US" altLang="en-US" sz="1200" dirty="0">
                  <a:solidFill>
                    <a:prstClr val="black"/>
                  </a:solidFill>
                  <a:latin typeface="Fontin Sans bold"/>
                </a:rPr>
                <a:t>Price=$4.20</a:t>
              </a:r>
            </a:p>
            <a:p>
              <a:r>
                <a:rPr lang="en-US" altLang="en-US" sz="1200" dirty="0">
                  <a:solidFill>
                    <a:prstClr val="black"/>
                  </a:solidFill>
                  <a:latin typeface="Fontin Sans bold"/>
                </a:rPr>
                <a:t>TV=0</a:t>
              </a:r>
            </a:p>
            <a:p>
              <a:pPr algn="ctr"/>
              <a:endParaRPr lang="en-US" altLang="en-US" sz="1200" dirty="0">
                <a:solidFill>
                  <a:prstClr val="black"/>
                </a:solidFill>
                <a:latin typeface="Fontin Sans bold"/>
              </a:endParaRPr>
            </a:p>
          </p:txBody>
        </p:sp>
        <p:sp>
          <p:nvSpPr>
            <p:cNvPr id="435207" name="AutoShape 7"/>
            <p:cNvSpPr>
              <a:spLocks noChangeArrowheads="1"/>
            </p:cNvSpPr>
            <p:nvPr/>
          </p:nvSpPr>
          <p:spPr bwMode="auto">
            <a:xfrm>
              <a:off x="2976" y="2160"/>
              <a:ext cx="720" cy="432"/>
            </a:xfrm>
            <a:prstGeom prst="wedgeRoundRectCallout">
              <a:avLst>
                <a:gd name="adj1" fmla="val 15139"/>
                <a:gd name="adj2" fmla="val -12037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%Merch=20</a:t>
              </a:r>
            </a:p>
            <a:p>
              <a:r>
                <a:rPr lang="en-US" altLang="en-US" sz="1200" dirty="0">
                  <a:solidFill>
                    <a:prstClr val="black"/>
                  </a:solidFill>
                  <a:latin typeface="Fontin Sans bold"/>
                </a:rPr>
                <a:t>Price=$3.80</a:t>
              </a:r>
            </a:p>
            <a:p>
              <a:r>
                <a:rPr lang="en-US" altLang="en-US" sz="1200" dirty="0">
                  <a:solidFill>
                    <a:prstClr val="black"/>
                  </a:solidFill>
                  <a:latin typeface="Fontin Sans bold"/>
                </a:rPr>
                <a:t>TV=50</a:t>
              </a:r>
            </a:p>
            <a:p>
              <a:pPr algn="ctr"/>
              <a:endParaRPr lang="en-US" altLang="en-US" sz="1200" dirty="0">
                <a:solidFill>
                  <a:prstClr val="black"/>
                </a:solidFill>
                <a:latin typeface="Fontin Sans bold"/>
              </a:endParaRPr>
            </a:p>
          </p:txBody>
        </p:sp>
        <p:sp>
          <p:nvSpPr>
            <p:cNvPr id="435208" name="AutoShape 8"/>
            <p:cNvSpPr>
              <a:spLocks noChangeArrowheads="1"/>
            </p:cNvSpPr>
            <p:nvPr/>
          </p:nvSpPr>
          <p:spPr bwMode="auto">
            <a:xfrm>
              <a:off x="3072" y="624"/>
              <a:ext cx="720" cy="432"/>
            </a:xfrm>
            <a:prstGeom prst="wedgeRoundRectCallout">
              <a:avLst>
                <a:gd name="adj1" fmla="val -74861"/>
                <a:gd name="adj2" fmla="val 9814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%Merch=70</a:t>
              </a:r>
            </a:p>
            <a:p>
              <a:r>
                <a:rPr lang="en-US" altLang="en-US" sz="1200" dirty="0">
                  <a:solidFill>
                    <a:prstClr val="black"/>
                  </a:solidFill>
                  <a:latin typeface="Fontin Sans bold"/>
                </a:rPr>
                <a:t>Price=$2.60</a:t>
              </a:r>
            </a:p>
            <a:p>
              <a:r>
                <a:rPr lang="en-US" altLang="en-US" sz="1200" dirty="0">
                  <a:solidFill>
                    <a:prstClr val="black"/>
                  </a:solidFill>
                  <a:latin typeface="Fontin Sans bold"/>
                </a:rPr>
                <a:t>TV=20</a:t>
              </a:r>
            </a:p>
            <a:p>
              <a:pPr algn="ctr"/>
              <a:endParaRPr lang="en-US" altLang="en-US" sz="1200" dirty="0">
                <a:solidFill>
                  <a:prstClr val="black"/>
                </a:solidFill>
                <a:latin typeface="Fontin Sans bold"/>
              </a:endParaRPr>
            </a:p>
          </p:txBody>
        </p:sp>
        <p:sp>
          <p:nvSpPr>
            <p:cNvPr id="435209" name="AutoShape 9"/>
            <p:cNvSpPr>
              <a:spLocks noChangeArrowheads="1"/>
            </p:cNvSpPr>
            <p:nvPr/>
          </p:nvSpPr>
          <p:spPr bwMode="auto">
            <a:xfrm>
              <a:off x="4224" y="672"/>
              <a:ext cx="720" cy="432"/>
            </a:xfrm>
            <a:prstGeom prst="wedgeRoundRectCallout">
              <a:avLst>
                <a:gd name="adj1" fmla="val -75972"/>
                <a:gd name="adj2" fmla="val 20949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%Merch=30</a:t>
              </a:r>
            </a:p>
            <a:p>
              <a:r>
                <a:rPr lang="en-US" altLang="en-US" sz="1200" dirty="0">
                  <a:solidFill>
                    <a:prstClr val="black"/>
                  </a:solidFill>
                  <a:latin typeface="Fontin Sans bold"/>
                </a:rPr>
                <a:t>Price=$3.50</a:t>
              </a:r>
            </a:p>
            <a:p>
              <a:r>
                <a:rPr lang="en-US" altLang="en-US" sz="1200" dirty="0">
                  <a:solidFill>
                    <a:prstClr val="black"/>
                  </a:solidFill>
                  <a:latin typeface="Fontin Sans bold"/>
                </a:rPr>
                <a:t>TV=0</a:t>
              </a:r>
            </a:p>
            <a:p>
              <a:pPr algn="ctr"/>
              <a:endParaRPr lang="en-US" altLang="en-US" sz="1200" dirty="0">
                <a:solidFill>
                  <a:prstClr val="black"/>
                </a:solidFill>
                <a:latin typeface="Fontin Sans bold"/>
              </a:endParaRPr>
            </a:p>
          </p:txBody>
        </p:sp>
        <p:sp>
          <p:nvSpPr>
            <p:cNvPr id="435210" name="AutoShape 10"/>
            <p:cNvSpPr>
              <a:spLocks noChangeArrowheads="1"/>
            </p:cNvSpPr>
            <p:nvPr/>
          </p:nvSpPr>
          <p:spPr bwMode="auto">
            <a:xfrm>
              <a:off x="4224" y="2160"/>
              <a:ext cx="720" cy="432"/>
            </a:xfrm>
            <a:prstGeom prst="wedgeRoundRectCallout">
              <a:avLst>
                <a:gd name="adj1" fmla="val 35833"/>
                <a:gd name="adj2" fmla="val -11851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%Merch=20</a:t>
              </a:r>
            </a:p>
            <a:p>
              <a:r>
                <a:rPr lang="en-US" altLang="en-US" sz="1200" dirty="0">
                  <a:solidFill>
                    <a:prstClr val="black"/>
                  </a:solidFill>
                  <a:latin typeface="Fontin Sans bold"/>
                </a:rPr>
                <a:t>Price=$3.70</a:t>
              </a:r>
            </a:p>
            <a:p>
              <a:r>
                <a:rPr lang="en-US" altLang="en-US" sz="1200" dirty="0">
                  <a:solidFill>
                    <a:prstClr val="black"/>
                  </a:solidFill>
                  <a:latin typeface="Fontin Sans bold"/>
                </a:rPr>
                <a:t>TV=0</a:t>
              </a:r>
            </a:p>
            <a:p>
              <a:pPr algn="ctr"/>
              <a:endParaRPr lang="en-US" altLang="en-US" sz="1200" dirty="0">
                <a:solidFill>
                  <a:prstClr val="black"/>
                </a:solidFill>
                <a:latin typeface="Fontin Sans bold"/>
              </a:endParaRPr>
            </a:p>
          </p:txBody>
        </p:sp>
        <p:sp>
          <p:nvSpPr>
            <p:cNvPr id="435211" name="AutoShape 11"/>
            <p:cNvSpPr>
              <a:spLocks noChangeArrowheads="1"/>
            </p:cNvSpPr>
            <p:nvPr/>
          </p:nvSpPr>
          <p:spPr bwMode="auto">
            <a:xfrm>
              <a:off x="2064" y="912"/>
              <a:ext cx="720" cy="432"/>
            </a:xfrm>
            <a:prstGeom prst="wedgeRoundRectCallout">
              <a:avLst>
                <a:gd name="adj1" fmla="val 9167"/>
                <a:gd name="adj2" fmla="val 18680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1200" dirty="0">
                  <a:solidFill>
                    <a:prstClr val="black"/>
                  </a:solidFill>
                  <a:latin typeface="Fontin Sans bold"/>
                </a:rPr>
                <a:t>%Merch=0</a:t>
              </a:r>
            </a:p>
            <a:p>
              <a:r>
                <a:rPr lang="en-US" altLang="en-US" sz="1200" dirty="0">
                  <a:solidFill>
                    <a:prstClr val="black"/>
                  </a:solidFill>
                  <a:latin typeface="Fontin Sans bold"/>
                </a:rPr>
                <a:t>Price=$4.10</a:t>
              </a:r>
            </a:p>
            <a:p>
              <a:r>
                <a:rPr lang="en-US" altLang="en-US" sz="1200" dirty="0">
                  <a:solidFill>
                    <a:prstClr val="black"/>
                  </a:solidFill>
                  <a:latin typeface="Fontin Sans bold"/>
                </a:rPr>
                <a:t>TV=200</a:t>
              </a:r>
            </a:p>
            <a:p>
              <a:pPr algn="ctr"/>
              <a:endParaRPr lang="en-US" altLang="en-US" sz="1200" dirty="0">
                <a:solidFill>
                  <a:prstClr val="black"/>
                </a:solidFill>
                <a:latin typeface="Fontin Sans bold"/>
              </a:endParaRPr>
            </a:p>
          </p:txBody>
        </p:sp>
      </p:grpSp>
      <p:grpSp>
        <p:nvGrpSpPr>
          <p:cNvPr id="435212" name="Group 12"/>
          <p:cNvGrpSpPr>
            <a:grpSpLocks/>
          </p:cNvGrpSpPr>
          <p:nvPr/>
        </p:nvGrpSpPr>
        <p:grpSpPr bwMode="auto">
          <a:xfrm>
            <a:off x="214046" y="5529270"/>
            <a:ext cx="8155254" cy="414338"/>
            <a:chOff x="346" y="3483"/>
            <a:chExt cx="4742" cy="261"/>
          </a:xfrm>
        </p:grpSpPr>
        <p:graphicFrame>
          <p:nvGraphicFramePr>
            <p:cNvPr id="435213" name="Object 13"/>
            <p:cNvGraphicFramePr>
              <a:graphicFrameLocks noChangeAspect="1"/>
            </p:cNvGraphicFramePr>
            <p:nvPr/>
          </p:nvGraphicFramePr>
          <p:xfrm>
            <a:off x="1248" y="3512"/>
            <a:ext cx="3840" cy="232"/>
          </p:xfrm>
          <a:graphic>
            <a:graphicData uri="http://schemas.openxmlformats.org/presentationml/2006/ole">
              <mc:AlternateContent xmlns:mc="http://schemas.openxmlformats.org/markup-compatibility/2006">
                <mc:Choice xmlns:v="urn:schemas-microsoft-com:vml" Requires="v">
                  <p:oleObj spid="_x0000_s2079" name="Equation" r:id="rId5" imgW="3784320" imgH="228600" progId="Equation.3">
                    <p:embed/>
                  </p:oleObj>
                </mc:Choice>
                <mc:Fallback>
                  <p:oleObj name="Equation" r:id="rId5" imgW="37843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512"/>
                          <a:ext cx="384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14" name="Text Box 14"/>
            <p:cNvSpPr txBox="1">
              <a:spLocks noChangeArrowheads="1"/>
            </p:cNvSpPr>
            <p:nvPr/>
          </p:nvSpPr>
          <p:spPr bwMode="auto">
            <a:xfrm>
              <a:off x="346" y="3483"/>
              <a:ext cx="784"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700" dirty="0">
                  <a:solidFill>
                    <a:prstClr val="black"/>
                  </a:solidFill>
                  <a:latin typeface="Fontin Sans bold"/>
                </a:rPr>
                <a:t>Model Form</a:t>
              </a:r>
            </a:p>
          </p:txBody>
        </p:sp>
      </p:grpSp>
      <p:grpSp>
        <p:nvGrpSpPr>
          <p:cNvPr id="435215" name="Group 15"/>
          <p:cNvGrpSpPr>
            <a:grpSpLocks/>
          </p:cNvGrpSpPr>
          <p:nvPr/>
        </p:nvGrpSpPr>
        <p:grpSpPr bwMode="auto">
          <a:xfrm>
            <a:off x="1682750" y="5486403"/>
            <a:ext cx="6686550" cy="1068388"/>
            <a:chOff x="1200" y="3456"/>
            <a:chExt cx="3888" cy="673"/>
          </a:xfrm>
        </p:grpSpPr>
        <p:grpSp>
          <p:nvGrpSpPr>
            <p:cNvPr id="435216" name="Group 16"/>
            <p:cNvGrpSpPr>
              <a:grpSpLocks/>
            </p:cNvGrpSpPr>
            <p:nvPr/>
          </p:nvGrpSpPr>
          <p:grpSpPr bwMode="auto">
            <a:xfrm>
              <a:off x="1200" y="3456"/>
              <a:ext cx="3888" cy="336"/>
              <a:chOff x="672" y="3456"/>
              <a:chExt cx="3888" cy="336"/>
            </a:xfrm>
          </p:grpSpPr>
          <p:sp>
            <p:nvSpPr>
              <p:cNvPr id="435217" name="Oval 17"/>
              <p:cNvSpPr>
                <a:spLocks noChangeArrowheads="1"/>
              </p:cNvSpPr>
              <p:nvPr/>
            </p:nvSpPr>
            <p:spPr bwMode="auto">
              <a:xfrm>
                <a:off x="672" y="3456"/>
                <a:ext cx="576" cy="336"/>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18" name="Oval 18"/>
              <p:cNvSpPr>
                <a:spLocks noChangeArrowheads="1"/>
              </p:cNvSpPr>
              <p:nvPr/>
            </p:nvSpPr>
            <p:spPr bwMode="auto">
              <a:xfrm>
                <a:off x="2448" y="3456"/>
                <a:ext cx="576" cy="336"/>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19" name="Oval 19"/>
              <p:cNvSpPr>
                <a:spLocks noChangeArrowheads="1"/>
              </p:cNvSpPr>
              <p:nvPr/>
            </p:nvSpPr>
            <p:spPr bwMode="auto">
              <a:xfrm>
                <a:off x="3552" y="3456"/>
                <a:ext cx="336" cy="336"/>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20" name="Oval 20"/>
              <p:cNvSpPr>
                <a:spLocks noChangeArrowheads="1"/>
              </p:cNvSpPr>
              <p:nvPr/>
            </p:nvSpPr>
            <p:spPr bwMode="auto">
              <a:xfrm>
                <a:off x="4272" y="3456"/>
                <a:ext cx="288" cy="336"/>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grpSp>
        <p:sp>
          <p:nvSpPr>
            <p:cNvPr id="435221" name="Text Box 21"/>
            <p:cNvSpPr txBox="1">
              <a:spLocks noChangeArrowheads="1"/>
            </p:cNvSpPr>
            <p:nvPr/>
          </p:nvSpPr>
          <p:spPr bwMode="auto">
            <a:xfrm>
              <a:off x="1600" y="3916"/>
              <a:ext cx="112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solidFill>
                    <a:prstClr val="black"/>
                  </a:solidFill>
                  <a:latin typeface="Fontin Sans bold"/>
                </a:rPr>
                <a:t>Known for the past</a:t>
              </a:r>
            </a:p>
          </p:txBody>
        </p:sp>
        <p:sp>
          <p:nvSpPr>
            <p:cNvPr id="435222" name="Oval 22"/>
            <p:cNvSpPr>
              <a:spLocks noChangeArrowheads="1"/>
            </p:cNvSpPr>
            <p:nvPr/>
          </p:nvSpPr>
          <p:spPr bwMode="auto">
            <a:xfrm>
              <a:off x="1536" y="3888"/>
              <a:ext cx="1296" cy="240"/>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cxnSp>
          <p:nvCxnSpPr>
            <p:cNvPr id="435223" name="AutoShape 23"/>
            <p:cNvCxnSpPr>
              <a:cxnSpLocks noChangeShapeType="1"/>
              <a:stCxn id="435222" idx="1"/>
              <a:endCxn id="435217" idx="4"/>
            </p:cNvCxnSpPr>
            <p:nvPr/>
          </p:nvCxnSpPr>
          <p:spPr bwMode="auto">
            <a:xfrm rot="5400000" flipH="1">
              <a:off x="1550" y="3739"/>
              <a:ext cx="113" cy="238"/>
            </a:xfrm>
            <a:prstGeom prst="curvedConnector3">
              <a:avLst>
                <a:gd name="adj1" fmla="val 65486"/>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24" name="AutoShape 24"/>
            <p:cNvCxnSpPr>
              <a:cxnSpLocks noChangeShapeType="1"/>
              <a:stCxn id="435222" idx="0"/>
              <a:endCxn id="435218" idx="4"/>
            </p:cNvCxnSpPr>
            <p:nvPr/>
          </p:nvCxnSpPr>
          <p:spPr bwMode="auto">
            <a:xfrm rot="16200000">
              <a:off x="2685" y="3300"/>
              <a:ext cx="78" cy="1080"/>
            </a:xfrm>
            <a:prstGeom prst="curvedConnector3">
              <a:avLst>
                <a:gd name="adj1" fmla="val 50000"/>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25" name="AutoShape 25"/>
            <p:cNvCxnSpPr>
              <a:cxnSpLocks noChangeShapeType="1"/>
              <a:stCxn id="435222" idx="7"/>
              <a:endCxn id="435219" idx="4"/>
            </p:cNvCxnSpPr>
            <p:nvPr/>
          </p:nvCxnSpPr>
          <p:spPr bwMode="auto">
            <a:xfrm rot="16200000">
              <a:off x="3388" y="3055"/>
              <a:ext cx="113" cy="1606"/>
            </a:xfrm>
            <a:prstGeom prst="curvedConnector3">
              <a:avLst>
                <a:gd name="adj1" fmla="val 65486"/>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26" name="AutoShape 26"/>
            <p:cNvCxnSpPr>
              <a:cxnSpLocks noChangeShapeType="1"/>
              <a:stCxn id="435222" idx="6"/>
              <a:endCxn id="435220" idx="4"/>
            </p:cNvCxnSpPr>
            <p:nvPr/>
          </p:nvCxnSpPr>
          <p:spPr bwMode="auto">
            <a:xfrm flipV="1">
              <a:off x="2841" y="3801"/>
              <a:ext cx="2103" cy="207"/>
            </a:xfrm>
            <a:prstGeom prst="curvedConnector2">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5227" name="Group 27"/>
          <p:cNvGrpSpPr>
            <a:grpSpLocks/>
          </p:cNvGrpSpPr>
          <p:nvPr/>
        </p:nvGrpSpPr>
        <p:grpSpPr bwMode="auto">
          <a:xfrm>
            <a:off x="2838451" y="4953000"/>
            <a:ext cx="6038189" cy="1066800"/>
            <a:chOff x="1872" y="3120"/>
            <a:chExt cx="3511" cy="672"/>
          </a:xfrm>
        </p:grpSpPr>
        <p:grpSp>
          <p:nvGrpSpPr>
            <p:cNvPr id="435228" name="Group 28"/>
            <p:cNvGrpSpPr>
              <a:grpSpLocks/>
            </p:cNvGrpSpPr>
            <p:nvPr/>
          </p:nvGrpSpPr>
          <p:grpSpPr bwMode="auto">
            <a:xfrm>
              <a:off x="1872" y="3456"/>
              <a:ext cx="2912" cy="336"/>
              <a:chOff x="1344" y="3456"/>
              <a:chExt cx="2912" cy="336"/>
            </a:xfrm>
          </p:grpSpPr>
          <p:sp>
            <p:nvSpPr>
              <p:cNvPr id="435229" name="Rectangle 29"/>
              <p:cNvSpPr>
                <a:spLocks noChangeArrowheads="1"/>
              </p:cNvSpPr>
              <p:nvPr/>
            </p:nvSpPr>
            <p:spPr bwMode="auto">
              <a:xfrm>
                <a:off x="1344" y="3456"/>
                <a:ext cx="576" cy="336"/>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30" name="Rectangle 30"/>
              <p:cNvSpPr>
                <a:spLocks noChangeArrowheads="1"/>
              </p:cNvSpPr>
              <p:nvPr/>
            </p:nvSpPr>
            <p:spPr bwMode="auto">
              <a:xfrm>
                <a:off x="2016" y="3456"/>
                <a:ext cx="384" cy="336"/>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31" name="Rectangle 31"/>
              <p:cNvSpPr>
                <a:spLocks noChangeArrowheads="1"/>
              </p:cNvSpPr>
              <p:nvPr/>
            </p:nvSpPr>
            <p:spPr bwMode="auto">
              <a:xfrm>
                <a:off x="3144" y="3456"/>
                <a:ext cx="336" cy="336"/>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35232" name="Rectangle 32"/>
              <p:cNvSpPr>
                <a:spLocks noChangeArrowheads="1"/>
              </p:cNvSpPr>
              <p:nvPr/>
            </p:nvSpPr>
            <p:spPr bwMode="auto">
              <a:xfrm>
                <a:off x="4016" y="3456"/>
                <a:ext cx="240" cy="336"/>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grpSp>
        <p:sp>
          <p:nvSpPr>
            <p:cNvPr id="435233" name="Text Box 33"/>
            <p:cNvSpPr txBox="1">
              <a:spLocks noChangeArrowheads="1"/>
            </p:cNvSpPr>
            <p:nvPr/>
          </p:nvSpPr>
          <p:spPr bwMode="auto">
            <a:xfrm>
              <a:off x="3390" y="3120"/>
              <a:ext cx="1993" cy="20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dirty="0">
                  <a:solidFill>
                    <a:prstClr val="black"/>
                  </a:solidFill>
                  <a:latin typeface="Fontin Sans bold"/>
                </a:rPr>
                <a:t>Need to find values that give “good fit”</a:t>
              </a:r>
            </a:p>
          </p:txBody>
        </p:sp>
        <p:cxnSp>
          <p:nvCxnSpPr>
            <p:cNvPr id="435234" name="AutoShape 34"/>
            <p:cNvCxnSpPr>
              <a:cxnSpLocks noChangeShapeType="1"/>
              <a:stCxn id="435233" idx="2"/>
              <a:endCxn id="435232" idx="0"/>
            </p:cNvCxnSpPr>
            <p:nvPr/>
          </p:nvCxnSpPr>
          <p:spPr bwMode="auto">
            <a:xfrm rot="16200000" flipH="1">
              <a:off x="4459" y="3251"/>
              <a:ext cx="132" cy="277"/>
            </a:xfrm>
            <a:prstGeom prst="curvedConnector3">
              <a:avLst>
                <a:gd name="adj1" fmla="val 50000"/>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35" name="AutoShape 35"/>
            <p:cNvCxnSpPr>
              <a:cxnSpLocks noChangeShapeType="1"/>
              <a:stCxn id="435233" idx="1"/>
              <a:endCxn id="435229" idx="0"/>
            </p:cNvCxnSpPr>
            <p:nvPr/>
          </p:nvCxnSpPr>
          <p:spPr bwMode="auto">
            <a:xfrm rot="10800000" flipV="1">
              <a:off x="2160" y="3222"/>
              <a:ext cx="1230" cy="234"/>
            </a:xfrm>
            <a:prstGeom prst="curvedConnector2">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36" name="AutoShape 36"/>
            <p:cNvCxnSpPr>
              <a:cxnSpLocks noChangeShapeType="1"/>
              <a:stCxn id="435233" idx="2"/>
              <a:endCxn id="435231" idx="0"/>
            </p:cNvCxnSpPr>
            <p:nvPr/>
          </p:nvCxnSpPr>
          <p:spPr bwMode="auto">
            <a:xfrm rot="5400000">
              <a:off x="4047" y="3117"/>
              <a:ext cx="132" cy="547"/>
            </a:xfrm>
            <a:prstGeom prst="curvedConnector3">
              <a:avLst>
                <a:gd name="adj1" fmla="val 50000"/>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5237" name="AutoShape 37"/>
            <p:cNvCxnSpPr>
              <a:cxnSpLocks noChangeShapeType="1"/>
              <a:stCxn id="435233" idx="1"/>
              <a:endCxn id="435230" idx="0"/>
            </p:cNvCxnSpPr>
            <p:nvPr/>
          </p:nvCxnSpPr>
          <p:spPr bwMode="auto">
            <a:xfrm rot="10800000" flipV="1">
              <a:off x="2736" y="3222"/>
              <a:ext cx="654" cy="234"/>
            </a:xfrm>
            <a:prstGeom prst="curvedConnector2">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TextBox 40"/>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Estimating Demand Models</a:t>
            </a:r>
          </a:p>
        </p:txBody>
      </p:sp>
    </p:spTree>
    <p:extLst>
      <p:ext uri="{BB962C8B-B14F-4D97-AF65-F5344CB8AC3E}">
        <p14:creationId xmlns:p14="http://schemas.microsoft.com/office/powerpoint/2010/main" val="144541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5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52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5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Estimating </a:t>
            </a:r>
            <a:r>
              <a:rPr lang="en-IN" sz="2800" b="1" dirty="0">
                <a:solidFill>
                  <a:prstClr val="black"/>
                </a:solidFill>
                <a:latin typeface="Fontin Sans Bold"/>
              </a:rPr>
              <a:t>Demand </a:t>
            </a:r>
            <a:r>
              <a:rPr lang="en-IN" sz="2800" b="1" dirty="0" smtClean="0">
                <a:solidFill>
                  <a:prstClr val="black"/>
                </a:solidFill>
                <a:latin typeface="Fontin Sans Bold"/>
              </a:rPr>
              <a:t>Models: How to use Math to find a Model</a:t>
            </a:r>
            <a:endParaRPr lang="en-IN" sz="2800" b="1" dirty="0">
              <a:solidFill>
                <a:prstClr val="black"/>
              </a:solidFill>
              <a:latin typeface="Fontin Sans Bold"/>
            </a:endParaRPr>
          </a:p>
        </p:txBody>
      </p:sp>
      <p:sp>
        <p:nvSpPr>
          <p:cNvPr id="5" name="Rectangle 3"/>
          <p:cNvSpPr txBox="1">
            <a:spLocks/>
          </p:cNvSpPr>
          <p:nvPr/>
        </p:nvSpPr>
        <p:spPr>
          <a:xfrm>
            <a:off x="321972" y="1537635"/>
            <a:ext cx="8691399"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1000" indent="-381000">
              <a:buFont typeface="Wingdings" pitchFamily="2" charset="2"/>
              <a:buAutoNum type="arabicPeriod"/>
            </a:pPr>
            <a:r>
              <a:rPr lang="en-US" altLang="en-US" sz="1800" dirty="0" smtClean="0">
                <a:latin typeface="Fontin Sans bold"/>
              </a:rPr>
              <a:t>Establish a criterion for what a good model is, given the observed sample data</a:t>
            </a:r>
          </a:p>
          <a:p>
            <a:pPr marL="381000" indent="-381000">
              <a:buFont typeface="Wingdings" pitchFamily="2" charset="2"/>
              <a:buAutoNum type="arabicPeriod"/>
            </a:pPr>
            <a:endParaRPr lang="en-US" altLang="en-US" sz="1800" dirty="0" smtClean="0">
              <a:latin typeface="Fontin Sans bold"/>
            </a:endParaRPr>
          </a:p>
          <a:p>
            <a:pPr marL="800100" lvl="1" indent="-342900">
              <a:buFont typeface="Wingdings" pitchFamily="2" charset="2"/>
              <a:buAutoNum type="alphaLcParenR"/>
            </a:pPr>
            <a:r>
              <a:rPr lang="en-US" altLang="en-US" sz="1800" dirty="0" smtClean="0">
                <a:latin typeface="Fontin Sans bold"/>
              </a:rPr>
              <a:t>Sum of squared errors:</a:t>
            </a: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r>
              <a:rPr lang="en-US" altLang="en-US" sz="1800" dirty="0" smtClean="0">
                <a:latin typeface="Fontin Sans bold"/>
              </a:rPr>
              <a:t>Sum of absolute errors:</a:t>
            </a: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r>
              <a:rPr lang="en-US" altLang="en-US" sz="1800" dirty="0" smtClean="0">
                <a:latin typeface="Fontin Sans bold"/>
              </a:rPr>
              <a:t>Likelihood of coefficients: </a:t>
            </a: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a:p>
            <a:pPr marL="800100" lvl="1" indent="-342900">
              <a:buFont typeface="Wingdings" pitchFamily="2" charset="2"/>
              <a:buAutoNum type="alphaLcParenR"/>
            </a:pPr>
            <a:endParaRPr lang="en-US" altLang="en-US" sz="1800" dirty="0" smtClean="0">
              <a:latin typeface="Fontin Sans bold"/>
            </a:endParaRPr>
          </a:p>
        </p:txBody>
      </p:sp>
      <p:graphicFrame>
        <p:nvGraphicFramePr>
          <p:cNvPr id="6" name="Object 4"/>
          <p:cNvGraphicFramePr>
            <a:graphicFrameLocks noGrp="1" noChangeAspect="1"/>
          </p:cNvGraphicFramePr>
          <p:nvPr>
            <p:ph sz="quarter" idx="4294967295"/>
            <p:extLst>
              <p:ext uri="{D42A27DB-BD31-4B8C-83A1-F6EECF244321}">
                <p14:modId xmlns:p14="http://schemas.microsoft.com/office/powerpoint/2010/main" val="1135915373"/>
              </p:ext>
            </p:extLst>
          </p:nvPr>
        </p:nvGraphicFramePr>
        <p:xfrm>
          <a:off x="2260990" y="2703011"/>
          <a:ext cx="5210692" cy="555625"/>
        </p:xfrm>
        <a:graphic>
          <a:graphicData uri="http://schemas.openxmlformats.org/presentationml/2006/ole">
            <mc:AlternateContent xmlns:mc="http://schemas.openxmlformats.org/markup-compatibility/2006">
              <mc:Choice xmlns:v="urn:schemas-microsoft-com:vml" Requires="v">
                <p:oleObj spid="_x0000_s27750" name="Equation" r:id="rId3" imgW="3720960" imgH="393480" progId="Equation.3">
                  <p:embed/>
                </p:oleObj>
              </mc:Choice>
              <mc:Fallback>
                <p:oleObj name="Equation" r:id="rId3" imgW="37209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990" y="2703011"/>
                        <a:ext cx="5210692" cy="555625"/>
                      </a:xfrm>
                      <a:prstGeom prst="rect">
                        <a:avLst/>
                      </a:prstGeom>
                      <a:noFill/>
                      <a:ln>
                        <a:noFill/>
                      </a:ln>
                      <a:effectLst/>
                      <a:extLst/>
                    </p:spPr>
                  </p:pic>
                </p:oleObj>
              </mc:Fallback>
            </mc:AlternateContent>
          </a:graphicData>
        </a:graphic>
      </p:graphicFrame>
      <p:graphicFrame>
        <p:nvGraphicFramePr>
          <p:cNvPr id="7" name="Object 5"/>
          <p:cNvGraphicFramePr>
            <a:graphicFrameLocks noGrp="1" noChangeAspect="1"/>
          </p:cNvGraphicFramePr>
          <p:nvPr>
            <p:ph sz="quarter" idx="4294967295"/>
            <p:extLst>
              <p:ext uri="{D42A27DB-BD31-4B8C-83A1-F6EECF244321}">
                <p14:modId xmlns:p14="http://schemas.microsoft.com/office/powerpoint/2010/main" val="1045901534"/>
              </p:ext>
            </p:extLst>
          </p:nvPr>
        </p:nvGraphicFramePr>
        <p:xfrm>
          <a:off x="2286390" y="4116111"/>
          <a:ext cx="5185292" cy="498475"/>
        </p:xfrm>
        <a:graphic>
          <a:graphicData uri="http://schemas.openxmlformats.org/presentationml/2006/ole">
            <mc:AlternateContent xmlns:mc="http://schemas.openxmlformats.org/markup-compatibility/2006">
              <mc:Choice xmlns:v="urn:schemas-microsoft-com:vml" Requires="v">
                <p:oleObj spid="_x0000_s27751" name="Equation" r:id="rId5" imgW="3644640" imgH="368280" progId="Equation.3">
                  <p:embed/>
                </p:oleObj>
              </mc:Choice>
              <mc:Fallback>
                <p:oleObj name="Equation" r:id="rId5" imgW="364464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390" y="4116111"/>
                        <a:ext cx="5185292" cy="498475"/>
                      </a:xfrm>
                      <a:prstGeom prst="rect">
                        <a:avLst/>
                      </a:prstGeom>
                      <a:noFill/>
                      <a:ln>
                        <a:noFill/>
                      </a:ln>
                      <a:effectLs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133694058"/>
              </p:ext>
            </p:extLst>
          </p:nvPr>
        </p:nvGraphicFramePr>
        <p:xfrm>
          <a:off x="1363669" y="5539665"/>
          <a:ext cx="6493933" cy="635000"/>
        </p:xfrm>
        <a:graphic>
          <a:graphicData uri="http://schemas.openxmlformats.org/presentationml/2006/ole">
            <mc:AlternateContent xmlns:mc="http://schemas.openxmlformats.org/markup-compatibility/2006">
              <mc:Choice xmlns:v="urn:schemas-microsoft-com:vml" Requires="v">
                <p:oleObj spid="_x0000_s27752" name="Equation" r:id="rId7" imgW="4076640" imgH="431640" progId="Equation.3">
                  <p:embed/>
                </p:oleObj>
              </mc:Choice>
              <mc:Fallback>
                <p:oleObj name="Equation" r:id="rId7" imgW="40766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3669" y="5539665"/>
                        <a:ext cx="649393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646219728"/>
              </p:ext>
            </p:extLst>
          </p:nvPr>
        </p:nvGraphicFramePr>
        <p:xfrm>
          <a:off x="1772581" y="5804778"/>
          <a:ext cx="2228850" cy="428625"/>
        </p:xfrm>
        <a:graphic>
          <a:graphicData uri="http://schemas.openxmlformats.org/presentationml/2006/ole">
            <mc:AlternateContent xmlns:mc="http://schemas.openxmlformats.org/markup-compatibility/2006">
              <mc:Choice xmlns:v="urn:schemas-microsoft-com:vml" Requires="v">
                <p:oleObj spid="_x0000_s27753" name="Equation" r:id="rId9" imgW="1155600" imgH="241200" progId="Equation.3">
                  <p:embed/>
                </p:oleObj>
              </mc:Choice>
              <mc:Fallback>
                <p:oleObj name="Equation" r:id="rId9" imgW="11556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2581" y="5804778"/>
                        <a:ext cx="22288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11355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Estimating </a:t>
            </a:r>
            <a:r>
              <a:rPr lang="en-IN" sz="2800" b="1" dirty="0">
                <a:solidFill>
                  <a:prstClr val="black"/>
                </a:solidFill>
                <a:latin typeface="Fontin Sans Bold"/>
              </a:rPr>
              <a:t>Demand </a:t>
            </a:r>
            <a:r>
              <a:rPr lang="en-IN" sz="2800" b="1" dirty="0" smtClean="0">
                <a:solidFill>
                  <a:prstClr val="black"/>
                </a:solidFill>
                <a:latin typeface="Fontin Sans Bold"/>
              </a:rPr>
              <a:t>Models: How to use Math to find a Model</a:t>
            </a:r>
            <a:endParaRPr lang="en-IN" sz="2800" b="1" dirty="0">
              <a:solidFill>
                <a:prstClr val="black"/>
              </a:solidFill>
              <a:latin typeface="Fontin Sans Bold"/>
            </a:endParaRPr>
          </a:p>
        </p:txBody>
      </p:sp>
      <p:sp>
        <p:nvSpPr>
          <p:cNvPr id="5" name="Rectangle 3"/>
          <p:cNvSpPr txBox="1">
            <a:spLocks/>
          </p:cNvSpPr>
          <p:nvPr/>
        </p:nvSpPr>
        <p:spPr>
          <a:xfrm>
            <a:off x="321972" y="1740835"/>
            <a:ext cx="8822028" cy="2395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AutoNum type="arabicPeriod" startAt="2"/>
            </a:pPr>
            <a:r>
              <a:rPr lang="en-US" altLang="en-US" sz="1800" dirty="0" smtClean="0">
                <a:latin typeface="Fontin Sans bold"/>
              </a:rPr>
              <a:t>Find </a:t>
            </a:r>
            <a:r>
              <a:rPr lang="en-US" altLang="en-US" sz="1800" dirty="0">
                <a:latin typeface="Fontin Sans bold"/>
              </a:rPr>
              <a:t>a vector of </a:t>
            </a:r>
            <a:r>
              <a:rPr lang="en-US" altLang="en-US" sz="1800" dirty="0" smtClean="0">
                <a:latin typeface="Fontin Sans bold"/>
              </a:rPr>
              <a:t>coefficients             optimizes </a:t>
            </a:r>
            <a:r>
              <a:rPr lang="en-US" altLang="en-US" sz="1800" dirty="0">
                <a:latin typeface="Fontin Sans bold"/>
              </a:rPr>
              <a:t>the chosen </a:t>
            </a:r>
            <a:r>
              <a:rPr lang="en-US" altLang="en-US" sz="1800" dirty="0" smtClean="0">
                <a:latin typeface="Fontin Sans bold"/>
              </a:rPr>
              <a:t>criterion:</a:t>
            </a:r>
          </a:p>
          <a:p>
            <a:pPr>
              <a:buAutoNum type="arabicPeriod" startAt="2"/>
            </a:pPr>
            <a:endParaRPr lang="en-US" altLang="en-US" sz="1800" dirty="0" smtClean="0">
              <a:latin typeface="Fontin Sans bold"/>
            </a:endParaRPr>
          </a:p>
          <a:p>
            <a:pPr marL="800100" lvl="1" indent="-342900">
              <a:buFont typeface="Wingdings" pitchFamily="2" charset="2"/>
              <a:buAutoNum type="alphaLcParenR"/>
            </a:pPr>
            <a:r>
              <a:rPr lang="en-US" altLang="en-US" sz="1600" dirty="0">
                <a:latin typeface="Fontin Sans bold"/>
              </a:rPr>
              <a:t>Minimize SSE         		</a:t>
            </a:r>
            <a:r>
              <a:rPr lang="en-US" altLang="en-US" sz="1600" dirty="0" smtClean="0">
                <a:latin typeface="Fontin Sans bold"/>
              </a:rPr>
              <a:t>     Ordinary </a:t>
            </a:r>
            <a:r>
              <a:rPr lang="en-US" altLang="en-US" sz="1600" dirty="0">
                <a:latin typeface="Fontin Sans bold"/>
              </a:rPr>
              <a:t>Least Square (OLS) </a:t>
            </a:r>
            <a:r>
              <a:rPr lang="en-US" altLang="en-US" sz="1600" dirty="0" smtClean="0">
                <a:latin typeface="Fontin Sans bold"/>
              </a:rPr>
              <a:t>Regression</a:t>
            </a:r>
          </a:p>
          <a:p>
            <a:pPr marL="800100" lvl="1" indent="-342900">
              <a:buFont typeface="Wingdings" pitchFamily="2" charset="2"/>
              <a:buAutoNum type="alphaLcParenR"/>
            </a:pPr>
            <a:endParaRPr lang="en-US" altLang="en-US" sz="1600" dirty="0">
              <a:latin typeface="Fontin Sans bold"/>
            </a:endParaRPr>
          </a:p>
          <a:p>
            <a:pPr marL="800100" lvl="1" indent="-342900">
              <a:buFont typeface="Wingdings" pitchFamily="2" charset="2"/>
              <a:buAutoNum type="alphaLcParenR"/>
            </a:pPr>
            <a:r>
              <a:rPr lang="en-US" altLang="en-US" sz="1600" dirty="0">
                <a:latin typeface="Fontin Sans bold"/>
              </a:rPr>
              <a:t>Minimize SAE		</a:t>
            </a:r>
            <a:r>
              <a:rPr lang="en-US" altLang="en-US" sz="1600" dirty="0" smtClean="0">
                <a:latin typeface="Fontin Sans bold"/>
              </a:rPr>
              <a:t>     Least </a:t>
            </a:r>
            <a:r>
              <a:rPr lang="en-US" altLang="en-US" sz="1600" dirty="0">
                <a:latin typeface="Fontin Sans bold"/>
              </a:rPr>
              <a:t>Absolute Deviations (LAD) </a:t>
            </a:r>
            <a:r>
              <a:rPr lang="en-US" altLang="en-US" sz="1600" dirty="0" smtClean="0">
                <a:latin typeface="Fontin Sans bold"/>
              </a:rPr>
              <a:t>Regression</a:t>
            </a:r>
          </a:p>
          <a:p>
            <a:pPr marL="800100" lvl="1" indent="-342900">
              <a:buFont typeface="Wingdings" pitchFamily="2" charset="2"/>
              <a:buAutoNum type="alphaLcParenR"/>
            </a:pPr>
            <a:endParaRPr lang="en-US" altLang="en-US" sz="1600" dirty="0">
              <a:latin typeface="Fontin Sans bold"/>
            </a:endParaRPr>
          </a:p>
          <a:p>
            <a:pPr marL="800100" lvl="1" indent="-342900">
              <a:buFont typeface="Wingdings" pitchFamily="2" charset="2"/>
              <a:buAutoNum type="alphaLcParenR"/>
            </a:pPr>
            <a:r>
              <a:rPr lang="en-US" altLang="en-US" sz="1600" dirty="0">
                <a:latin typeface="Fontin Sans bold"/>
              </a:rPr>
              <a:t>Maximize Likelihood		</a:t>
            </a:r>
            <a:r>
              <a:rPr lang="en-US" altLang="en-US" sz="1600" dirty="0" smtClean="0">
                <a:latin typeface="Fontin Sans bold"/>
              </a:rPr>
              <a:t>     Maximum </a:t>
            </a:r>
            <a:r>
              <a:rPr lang="en-US" altLang="en-US" sz="1600" dirty="0">
                <a:latin typeface="Fontin Sans bold"/>
              </a:rPr>
              <a:t>Likelihood (ML) Regression</a:t>
            </a:r>
          </a:p>
          <a:p>
            <a:pPr marL="800100" lvl="1" indent="-342900">
              <a:buFont typeface="Wingdings" pitchFamily="2" charset="2"/>
              <a:buAutoNum type="alphaLcParenR"/>
            </a:pPr>
            <a:endParaRPr lang="en-US" altLang="en-US" sz="1800" dirty="0" smtClean="0">
              <a:latin typeface="Fontin Sans bold"/>
            </a:endParaRPr>
          </a:p>
        </p:txBody>
      </p:sp>
      <p:sp>
        <p:nvSpPr>
          <p:cNvPr id="10" name="AutoShape 8"/>
          <p:cNvSpPr>
            <a:spLocks noChangeArrowheads="1"/>
          </p:cNvSpPr>
          <p:nvPr/>
        </p:nvSpPr>
        <p:spPr bwMode="auto">
          <a:xfrm>
            <a:off x="3280165" y="2528241"/>
            <a:ext cx="577850" cy="152400"/>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1" name="AutoShape 9"/>
          <p:cNvSpPr>
            <a:spLocks noChangeArrowheads="1"/>
          </p:cNvSpPr>
          <p:nvPr/>
        </p:nvSpPr>
        <p:spPr bwMode="auto">
          <a:xfrm>
            <a:off x="3280165" y="3084879"/>
            <a:ext cx="577850" cy="152400"/>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2" name="AutoShape 10"/>
          <p:cNvSpPr>
            <a:spLocks noChangeArrowheads="1"/>
          </p:cNvSpPr>
          <p:nvPr/>
        </p:nvSpPr>
        <p:spPr bwMode="auto">
          <a:xfrm>
            <a:off x="3280165" y="3641518"/>
            <a:ext cx="577850" cy="152400"/>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3" name="TextBox 2"/>
          <p:cNvSpPr txBox="1"/>
          <p:nvPr/>
        </p:nvSpPr>
        <p:spPr>
          <a:xfrm>
            <a:off x="321972" y="4700466"/>
            <a:ext cx="8386599" cy="707886"/>
          </a:xfrm>
          <a:prstGeom prst="rect">
            <a:avLst/>
          </a:prstGeom>
          <a:noFill/>
        </p:spPr>
        <p:txBody>
          <a:bodyPr wrap="square" rtlCol="0">
            <a:spAutoFit/>
          </a:bodyPr>
          <a:lstStyle/>
          <a:p>
            <a:r>
              <a:rPr lang="en-IN" sz="2000" dirty="0" smtClean="0">
                <a:latin typeface="Fontin Sans bold"/>
              </a:rPr>
              <a:t>Regression is an </a:t>
            </a:r>
            <a:r>
              <a:rPr lang="en-US" altLang="en-US" sz="2000" dirty="0" smtClean="0">
                <a:latin typeface="Fontin Sans bold"/>
              </a:rPr>
              <a:t>optimization problem for the coefficients of the model with an objective function that depends on the observed data</a:t>
            </a:r>
            <a:r>
              <a:rPr lang="en-IN" sz="2000" dirty="0" smtClean="0">
                <a:latin typeface="Fontin Sans bold"/>
              </a:rPr>
              <a:t> </a:t>
            </a:r>
            <a:endParaRPr lang="en-IN" sz="2000" dirty="0">
              <a:latin typeface="Fontin Sans bold"/>
            </a:endParaRPr>
          </a:p>
        </p:txBody>
      </p:sp>
    </p:spTree>
    <p:extLst>
      <p:ext uri="{BB962C8B-B14F-4D97-AF65-F5344CB8AC3E}">
        <p14:creationId xmlns:p14="http://schemas.microsoft.com/office/powerpoint/2010/main" val="2727423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1077218"/>
          </a:xfrm>
          <a:prstGeom prst="rect">
            <a:avLst/>
          </a:prstGeom>
          <a:noFill/>
        </p:spPr>
        <p:txBody>
          <a:bodyPr wrap="square" rtlCol="0">
            <a:spAutoFit/>
          </a:bodyPr>
          <a:lstStyle/>
          <a:p>
            <a:pPr algn="ctr"/>
            <a:r>
              <a:rPr lang="en-IN" sz="3200" b="1" dirty="0" smtClean="0">
                <a:solidFill>
                  <a:prstClr val="black"/>
                </a:solidFill>
                <a:latin typeface="Fontin Sans Bold"/>
              </a:rPr>
              <a:t>Estimating </a:t>
            </a:r>
            <a:r>
              <a:rPr lang="en-IN" sz="3200" b="1" dirty="0">
                <a:solidFill>
                  <a:prstClr val="black"/>
                </a:solidFill>
                <a:latin typeface="Fontin Sans Bold"/>
              </a:rPr>
              <a:t>Demand </a:t>
            </a:r>
            <a:r>
              <a:rPr lang="en-IN" sz="3200" b="1" dirty="0" smtClean="0">
                <a:solidFill>
                  <a:prstClr val="black"/>
                </a:solidFill>
                <a:latin typeface="Fontin Sans Bold"/>
              </a:rPr>
              <a:t>Models: </a:t>
            </a:r>
          </a:p>
          <a:p>
            <a:pPr algn="ctr"/>
            <a:r>
              <a:rPr lang="en-IN" sz="3200" b="1" dirty="0" smtClean="0">
                <a:solidFill>
                  <a:prstClr val="black"/>
                </a:solidFill>
                <a:latin typeface="Fontin Sans Bold"/>
              </a:rPr>
              <a:t>A Candidate Model</a:t>
            </a:r>
            <a:endParaRPr lang="en-IN" sz="3200" b="1" dirty="0">
              <a:solidFill>
                <a:prstClr val="black"/>
              </a:solidFill>
              <a:latin typeface="Fontin Sans Bold"/>
            </a:endParaRPr>
          </a:p>
        </p:txBody>
      </p:sp>
      <p:pic>
        <p:nvPicPr>
          <p:cNvPr id="8"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972" y="1631718"/>
            <a:ext cx="79248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4"/>
          <p:cNvGraphicFramePr>
            <a:graphicFrameLocks noGrp="1" noChangeAspect="1"/>
          </p:cNvGraphicFramePr>
          <p:nvPr>
            <p:ph sz="half" idx="1"/>
            <p:extLst>
              <p:ext uri="{D42A27DB-BD31-4B8C-83A1-F6EECF244321}">
                <p14:modId xmlns:p14="http://schemas.microsoft.com/office/powerpoint/2010/main" val="676057381"/>
              </p:ext>
            </p:extLst>
          </p:nvPr>
        </p:nvGraphicFramePr>
        <p:xfrm>
          <a:off x="1644491" y="5954484"/>
          <a:ext cx="6191250" cy="381000"/>
        </p:xfrm>
        <a:graphic>
          <a:graphicData uri="http://schemas.openxmlformats.org/presentationml/2006/ole">
            <mc:AlternateContent xmlns:mc="http://schemas.openxmlformats.org/markup-compatibility/2006">
              <mc:Choice xmlns:v="urn:schemas-microsoft-com:vml" Requires="v">
                <p:oleObj spid="_x0000_s30774" name="Equation" r:id="rId4" imgW="3251160" imgH="215640" progId="Equation.3">
                  <p:embed/>
                </p:oleObj>
              </mc:Choice>
              <mc:Fallback>
                <p:oleObj name="Equation" r:id="rId4" imgW="325116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491" y="5954484"/>
                        <a:ext cx="6191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5"/>
          <p:cNvSpPr>
            <a:spLocks noChangeArrowheads="1"/>
          </p:cNvSpPr>
          <p:nvPr/>
        </p:nvSpPr>
        <p:spPr bwMode="auto">
          <a:xfrm>
            <a:off x="2800191" y="5954484"/>
            <a:ext cx="7429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4" name="Rectangle 6"/>
          <p:cNvSpPr>
            <a:spLocks noChangeArrowheads="1"/>
          </p:cNvSpPr>
          <p:nvPr/>
        </p:nvSpPr>
        <p:spPr bwMode="auto">
          <a:xfrm>
            <a:off x="3708241" y="5954484"/>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5" name="Rectangle 7"/>
          <p:cNvSpPr>
            <a:spLocks noChangeArrowheads="1"/>
          </p:cNvSpPr>
          <p:nvPr/>
        </p:nvSpPr>
        <p:spPr bwMode="auto">
          <a:xfrm>
            <a:off x="5276691" y="5954484"/>
            <a:ext cx="8255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6" name="Rectangle 8"/>
          <p:cNvSpPr>
            <a:spLocks noChangeArrowheads="1"/>
          </p:cNvSpPr>
          <p:nvPr/>
        </p:nvSpPr>
        <p:spPr bwMode="auto">
          <a:xfrm>
            <a:off x="7037758" y="5954484"/>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17" name="AutoShape 9"/>
          <p:cNvSpPr>
            <a:spLocks noChangeArrowheads="1"/>
          </p:cNvSpPr>
          <p:nvPr/>
        </p:nvSpPr>
        <p:spPr bwMode="auto">
          <a:xfrm>
            <a:off x="1314291" y="1938105"/>
            <a:ext cx="2311400" cy="304800"/>
          </a:xfrm>
          <a:prstGeom prst="wedgeRoundRectCallout">
            <a:avLst>
              <a:gd name="adj1" fmla="val -8111"/>
              <a:gd name="adj2" fmla="val 244273"/>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dirty="0">
                <a:solidFill>
                  <a:prstClr val="black"/>
                </a:solidFill>
                <a:latin typeface="Fontin Sans bold"/>
              </a:rPr>
              <a:t>Actual Volume=2028</a:t>
            </a:r>
          </a:p>
        </p:txBody>
      </p:sp>
      <p:sp>
        <p:nvSpPr>
          <p:cNvPr id="18" name="AutoShape 10"/>
          <p:cNvSpPr>
            <a:spLocks noChangeArrowheads="1"/>
          </p:cNvSpPr>
          <p:nvPr/>
        </p:nvSpPr>
        <p:spPr bwMode="auto">
          <a:xfrm>
            <a:off x="1479391" y="4376505"/>
            <a:ext cx="2476500" cy="304800"/>
          </a:xfrm>
          <a:prstGeom prst="wedgeRoundRectCallout">
            <a:avLst>
              <a:gd name="adj1" fmla="val -19167"/>
              <a:gd name="adj2" fmla="val -42760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400" dirty="0">
                <a:solidFill>
                  <a:prstClr val="black"/>
                </a:solidFill>
                <a:latin typeface="Fontin Sans bold"/>
              </a:rPr>
              <a:t>Predicted Volume=1670</a:t>
            </a:r>
          </a:p>
        </p:txBody>
      </p:sp>
      <p:graphicFrame>
        <p:nvGraphicFramePr>
          <p:cNvPr id="19" name="Object 11"/>
          <p:cNvGraphicFramePr>
            <a:graphicFrameLocks noChangeAspect="1"/>
          </p:cNvGraphicFramePr>
          <p:nvPr>
            <p:extLst>
              <p:ext uri="{D42A27DB-BD31-4B8C-83A1-F6EECF244321}">
                <p14:modId xmlns:p14="http://schemas.microsoft.com/office/powerpoint/2010/main" val="635354270"/>
              </p:ext>
            </p:extLst>
          </p:nvPr>
        </p:nvGraphicFramePr>
        <p:xfrm>
          <a:off x="4284373" y="1657120"/>
          <a:ext cx="4541969" cy="617537"/>
        </p:xfrm>
        <a:graphic>
          <a:graphicData uri="http://schemas.openxmlformats.org/presentationml/2006/ole">
            <mc:AlternateContent xmlns:mc="http://schemas.openxmlformats.org/markup-compatibility/2006">
              <mc:Choice xmlns:v="urn:schemas-microsoft-com:vml" Requires="v">
                <p:oleObj spid="_x0000_s30775" name="Equation" r:id="rId6" imgW="2692080" imgH="393480" progId="Equation.3">
                  <p:embed/>
                </p:oleObj>
              </mc:Choice>
              <mc:Fallback>
                <p:oleObj name="Equation" r:id="rId6" imgW="26920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373" y="1657120"/>
                        <a:ext cx="4541969" cy="6175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5914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1077218"/>
          </a:xfrm>
          <a:prstGeom prst="rect">
            <a:avLst/>
          </a:prstGeom>
          <a:noFill/>
        </p:spPr>
        <p:txBody>
          <a:bodyPr wrap="square" rtlCol="0">
            <a:spAutoFit/>
          </a:bodyPr>
          <a:lstStyle/>
          <a:p>
            <a:pPr algn="ctr"/>
            <a:r>
              <a:rPr lang="en-IN" sz="3200" b="1" dirty="0" smtClean="0">
                <a:solidFill>
                  <a:prstClr val="black"/>
                </a:solidFill>
                <a:latin typeface="Fontin Sans Bold"/>
              </a:rPr>
              <a:t>Estimating </a:t>
            </a:r>
            <a:r>
              <a:rPr lang="en-IN" sz="3200" b="1" dirty="0">
                <a:solidFill>
                  <a:prstClr val="black"/>
                </a:solidFill>
                <a:latin typeface="Fontin Sans Bold"/>
              </a:rPr>
              <a:t>Demand </a:t>
            </a:r>
            <a:r>
              <a:rPr lang="en-IN" sz="3200" b="1" dirty="0" smtClean="0">
                <a:solidFill>
                  <a:prstClr val="black"/>
                </a:solidFill>
                <a:latin typeface="Fontin Sans Bold"/>
              </a:rPr>
              <a:t>Models: </a:t>
            </a:r>
          </a:p>
          <a:p>
            <a:pPr algn="ctr"/>
            <a:r>
              <a:rPr lang="en-IN" sz="3200" b="1" dirty="0" smtClean="0">
                <a:solidFill>
                  <a:prstClr val="black"/>
                </a:solidFill>
                <a:latin typeface="Fontin Sans Bold"/>
              </a:rPr>
              <a:t>Another Candidate Model</a:t>
            </a:r>
            <a:endParaRPr lang="en-IN" sz="3200" b="1" dirty="0">
              <a:solidFill>
                <a:prstClr val="black"/>
              </a:solidFill>
              <a:latin typeface="Fontin Sans Bold"/>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3467955103"/>
              </p:ext>
            </p:extLst>
          </p:nvPr>
        </p:nvGraphicFramePr>
        <p:xfrm>
          <a:off x="1490986" y="5989408"/>
          <a:ext cx="6196409" cy="368300"/>
        </p:xfrm>
        <a:graphic>
          <a:graphicData uri="http://schemas.openxmlformats.org/presentationml/2006/ole">
            <mc:AlternateContent xmlns:mc="http://schemas.openxmlformats.org/markup-compatibility/2006">
              <mc:Choice xmlns:v="urn:schemas-microsoft-com:vml" Requires="v">
                <p:oleObj spid="_x0000_s31796" name="Equation" r:id="rId3" imgW="3352680" imgH="215640" progId="Equation.3">
                  <p:embed/>
                </p:oleObj>
              </mc:Choice>
              <mc:Fallback>
                <p:oleObj name="Equation" r:id="rId3" imgW="33526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986" y="5989408"/>
                        <a:ext cx="6196409"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4"/>
          <p:cNvSpPr>
            <a:spLocks noChangeArrowheads="1"/>
          </p:cNvSpPr>
          <p:nvPr/>
        </p:nvSpPr>
        <p:spPr bwMode="auto">
          <a:xfrm>
            <a:off x="2607129" y="5976708"/>
            <a:ext cx="6604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7" name="Rectangle 5"/>
          <p:cNvSpPr>
            <a:spLocks noChangeArrowheads="1"/>
          </p:cNvSpPr>
          <p:nvPr/>
        </p:nvSpPr>
        <p:spPr bwMode="auto">
          <a:xfrm>
            <a:off x="3515179" y="5976708"/>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8" name="Rectangle 6"/>
          <p:cNvSpPr>
            <a:spLocks noChangeArrowheads="1"/>
          </p:cNvSpPr>
          <p:nvPr/>
        </p:nvSpPr>
        <p:spPr bwMode="auto">
          <a:xfrm>
            <a:off x="5001079" y="5976708"/>
            <a:ext cx="8255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9" name="Rectangle 7"/>
          <p:cNvSpPr>
            <a:spLocks noChangeArrowheads="1"/>
          </p:cNvSpPr>
          <p:nvPr/>
        </p:nvSpPr>
        <p:spPr bwMode="auto">
          <a:xfrm>
            <a:off x="6817180" y="5976708"/>
            <a:ext cx="385233"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pic>
        <p:nvPicPr>
          <p:cNvPr id="10"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972" y="1571848"/>
            <a:ext cx="79248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9"/>
          <p:cNvGraphicFramePr>
            <a:graphicFrameLocks noGrp="1" noChangeAspect="1"/>
          </p:cNvGraphicFramePr>
          <p:nvPr>
            <p:ph idx="1"/>
            <p:extLst>
              <p:ext uri="{D42A27DB-BD31-4B8C-83A1-F6EECF244321}">
                <p14:modId xmlns:p14="http://schemas.microsoft.com/office/powerpoint/2010/main" val="1787176072"/>
              </p:ext>
            </p:extLst>
          </p:nvPr>
        </p:nvGraphicFramePr>
        <p:xfrm>
          <a:off x="4284372" y="1571850"/>
          <a:ext cx="4406106" cy="593725"/>
        </p:xfrm>
        <a:graphic>
          <a:graphicData uri="http://schemas.openxmlformats.org/presentationml/2006/ole">
            <mc:AlternateContent xmlns:mc="http://schemas.openxmlformats.org/markup-compatibility/2006">
              <mc:Choice xmlns:v="urn:schemas-microsoft-com:vml" Requires="v">
                <p:oleObj spid="_x0000_s31797" name="Equation" r:id="rId6" imgW="2692080" imgH="393480" progId="Equation.3">
                  <p:embed/>
                </p:oleObj>
              </mc:Choice>
              <mc:Fallback>
                <p:oleObj name="Equation" r:id="rId6" imgW="26920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372" y="1571850"/>
                        <a:ext cx="4406106" cy="593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020444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1347" name="Object 3"/>
          <p:cNvGraphicFramePr>
            <a:graphicFrameLocks noChangeAspect="1"/>
          </p:cNvGraphicFramePr>
          <p:nvPr>
            <p:extLst>
              <p:ext uri="{D42A27DB-BD31-4B8C-83A1-F6EECF244321}">
                <p14:modId xmlns:p14="http://schemas.microsoft.com/office/powerpoint/2010/main" val="676719073"/>
              </p:ext>
            </p:extLst>
          </p:nvPr>
        </p:nvGraphicFramePr>
        <p:xfrm>
          <a:off x="1969957" y="5996214"/>
          <a:ext cx="6196409" cy="368300"/>
        </p:xfrm>
        <a:graphic>
          <a:graphicData uri="http://schemas.openxmlformats.org/presentationml/2006/ole">
            <mc:AlternateContent xmlns:mc="http://schemas.openxmlformats.org/markup-compatibility/2006">
              <mc:Choice xmlns:v="urn:schemas-microsoft-com:vml" Requires="v">
                <p:oleObj spid="_x0000_s5178" name="Equation" r:id="rId4" imgW="3352680" imgH="215640" progId="Equation.3">
                  <p:embed/>
                </p:oleObj>
              </mc:Choice>
              <mc:Fallback>
                <p:oleObj name="Equation" r:id="rId4" imgW="335268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957" y="5996214"/>
                        <a:ext cx="6196409"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8" name="Rectangle 4"/>
          <p:cNvSpPr>
            <a:spLocks noChangeArrowheads="1"/>
          </p:cNvSpPr>
          <p:nvPr/>
        </p:nvSpPr>
        <p:spPr bwMode="auto">
          <a:xfrm>
            <a:off x="3086100" y="5983514"/>
            <a:ext cx="6604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1349" name="Rectangle 5"/>
          <p:cNvSpPr>
            <a:spLocks noChangeArrowheads="1"/>
          </p:cNvSpPr>
          <p:nvPr/>
        </p:nvSpPr>
        <p:spPr bwMode="auto">
          <a:xfrm>
            <a:off x="3994150" y="5983514"/>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1350" name="Rectangle 6"/>
          <p:cNvSpPr>
            <a:spLocks noChangeArrowheads="1"/>
          </p:cNvSpPr>
          <p:nvPr/>
        </p:nvSpPr>
        <p:spPr bwMode="auto">
          <a:xfrm>
            <a:off x="5480050" y="5983514"/>
            <a:ext cx="8255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1351" name="Rectangle 7"/>
          <p:cNvSpPr>
            <a:spLocks noChangeArrowheads="1"/>
          </p:cNvSpPr>
          <p:nvPr/>
        </p:nvSpPr>
        <p:spPr bwMode="auto">
          <a:xfrm>
            <a:off x="7296151" y="5983514"/>
            <a:ext cx="385233"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pic>
        <p:nvPicPr>
          <p:cNvPr id="441352" name="Picture 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972" y="1615390"/>
            <a:ext cx="79248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41353" name="Object 9"/>
          <p:cNvGraphicFramePr>
            <a:graphicFrameLocks noGrp="1" noChangeAspect="1"/>
          </p:cNvGraphicFramePr>
          <p:nvPr>
            <p:ph idx="1"/>
            <p:extLst>
              <p:ext uri="{D42A27DB-BD31-4B8C-83A1-F6EECF244321}">
                <p14:modId xmlns:p14="http://schemas.microsoft.com/office/powerpoint/2010/main" val="2513406692"/>
              </p:ext>
            </p:extLst>
          </p:nvPr>
        </p:nvGraphicFramePr>
        <p:xfrm>
          <a:off x="4284372" y="1615392"/>
          <a:ext cx="4406106" cy="593725"/>
        </p:xfrm>
        <a:graphic>
          <a:graphicData uri="http://schemas.openxmlformats.org/presentationml/2006/ole">
            <mc:AlternateContent xmlns:mc="http://schemas.openxmlformats.org/markup-compatibility/2006">
              <mc:Choice xmlns:v="urn:schemas-microsoft-com:vml" Requires="v">
                <p:oleObj spid="_x0000_s5179" name="Equation" r:id="rId7" imgW="2692080" imgH="393480" progId="Equation.3">
                  <p:embed/>
                </p:oleObj>
              </mc:Choice>
              <mc:Fallback>
                <p:oleObj name="Equation" r:id="rId7" imgW="26920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372" y="1615392"/>
                        <a:ext cx="4406106" cy="593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321972" y="481930"/>
            <a:ext cx="8577329" cy="1077218"/>
          </a:xfrm>
          <a:prstGeom prst="rect">
            <a:avLst/>
          </a:prstGeom>
          <a:noFill/>
        </p:spPr>
        <p:txBody>
          <a:bodyPr wrap="square" rtlCol="0">
            <a:spAutoFit/>
          </a:bodyPr>
          <a:lstStyle/>
          <a:p>
            <a:pPr algn="ctr"/>
            <a:r>
              <a:rPr lang="en-IN" sz="3200" b="1" dirty="0" smtClean="0">
                <a:solidFill>
                  <a:prstClr val="black"/>
                </a:solidFill>
                <a:latin typeface="Fontin Sans Bold"/>
              </a:rPr>
              <a:t>Estimating </a:t>
            </a:r>
            <a:r>
              <a:rPr lang="en-IN" sz="3200" b="1" dirty="0">
                <a:solidFill>
                  <a:prstClr val="black"/>
                </a:solidFill>
                <a:latin typeface="Fontin Sans Bold"/>
              </a:rPr>
              <a:t>Demand </a:t>
            </a:r>
            <a:r>
              <a:rPr lang="en-IN" sz="3200" b="1" dirty="0" smtClean="0">
                <a:solidFill>
                  <a:prstClr val="black"/>
                </a:solidFill>
                <a:latin typeface="Fontin Sans Bold"/>
              </a:rPr>
              <a:t>Models: </a:t>
            </a:r>
          </a:p>
          <a:p>
            <a:pPr algn="ctr"/>
            <a:r>
              <a:rPr lang="en-IN" sz="3200" b="1" dirty="0" smtClean="0">
                <a:solidFill>
                  <a:prstClr val="black"/>
                </a:solidFill>
                <a:latin typeface="Fontin Sans Bold"/>
              </a:rPr>
              <a:t>Another Candidate Model</a:t>
            </a:r>
            <a:endParaRPr lang="en-IN" sz="3200" b="1" dirty="0">
              <a:solidFill>
                <a:prstClr val="black"/>
              </a:solidFill>
              <a:latin typeface="Fontin Sans Bold"/>
            </a:endParaRPr>
          </a:p>
        </p:txBody>
      </p:sp>
    </p:spTree>
    <p:extLst>
      <p:ext uri="{BB962C8B-B14F-4D97-AF65-F5344CB8AC3E}">
        <p14:creationId xmlns:p14="http://schemas.microsoft.com/office/powerpoint/2010/main" val="697385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3395"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507" y="1615390"/>
            <a:ext cx="79248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43396" name="Object 4"/>
          <p:cNvGraphicFramePr>
            <a:graphicFrameLocks noChangeAspect="1"/>
          </p:cNvGraphicFramePr>
          <p:nvPr>
            <p:extLst>
              <p:ext uri="{D42A27DB-BD31-4B8C-83A1-F6EECF244321}">
                <p14:modId xmlns:p14="http://schemas.microsoft.com/office/powerpoint/2010/main" val="4153246354"/>
              </p:ext>
            </p:extLst>
          </p:nvPr>
        </p:nvGraphicFramePr>
        <p:xfrm>
          <a:off x="1933841" y="5981700"/>
          <a:ext cx="6266921" cy="368300"/>
        </p:xfrm>
        <a:graphic>
          <a:graphicData uri="http://schemas.openxmlformats.org/presentationml/2006/ole">
            <mc:AlternateContent xmlns:mc="http://schemas.openxmlformats.org/markup-compatibility/2006">
              <mc:Choice xmlns:v="urn:schemas-microsoft-com:vml" Requires="v">
                <p:oleObj spid="_x0000_s6202" name="Equation" r:id="rId5" imgW="3390840" imgH="215640" progId="Equation.3">
                  <p:embed/>
                </p:oleObj>
              </mc:Choice>
              <mc:Fallback>
                <p:oleObj name="Equation" r:id="rId5" imgW="33908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841" y="5981700"/>
                        <a:ext cx="6266921"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7" name="Rectangle 5"/>
          <p:cNvSpPr>
            <a:spLocks noChangeArrowheads="1"/>
          </p:cNvSpPr>
          <p:nvPr/>
        </p:nvSpPr>
        <p:spPr bwMode="auto">
          <a:xfrm>
            <a:off x="3086100" y="5969000"/>
            <a:ext cx="4953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3398" name="Rectangle 6"/>
          <p:cNvSpPr>
            <a:spLocks noChangeArrowheads="1"/>
          </p:cNvSpPr>
          <p:nvPr/>
        </p:nvSpPr>
        <p:spPr bwMode="auto">
          <a:xfrm>
            <a:off x="3746500" y="5969000"/>
            <a:ext cx="7429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3399" name="Rectangle 7"/>
          <p:cNvSpPr>
            <a:spLocks noChangeArrowheads="1"/>
          </p:cNvSpPr>
          <p:nvPr/>
        </p:nvSpPr>
        <p:spPr bwMode="auto">
          <a:xfrm>
            <a:off x="5727700" y="5969000"/>
            <a:ext cx="8255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3400" name="Rectangle 8"/>
          <p:cNvSpPr>
            <a:spLocks noChangeArrowheads="1"/>
          </p:cNvSpPr>
          <p:nvPr/>
        </p:nvSpPr>
        <p:spPr bwMode="auto">
          <a:xfrm>
            <a:off x="7378701" y="5969000"/>
            <a:ext cx="302683"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graphicFrame>
        <p:nvGraphicFramePr>
          <p:cNvPr id="443401" name="Object 9"/>
          <p:cNvGraphicFramePr>
            <a:graphicFrameLocks noGrp="1" noChangeAspect="1"/>
          </p:cNvGraphicFramePr>
          <p:nvPr>
            <p:ph idx="1"/>
            <p:extLst>
              <p:ext uri="{D42A27DB-BD31-4B8C-83A1-F6EECF244321}">
                <p14:modId xmlns:p14="http://schemas.microsoft.com/office/powerpoint/2010/main" val="1597254591"/>
              </p:ext>
            </p:extLst>
          </p:nvPr>
        </p:nvGraphicFramePr>
        <p:xfrm>
          <a:off x="4224907" y="1615390"/>
          <a:ext cx="4674394" cy="595312"/>
        </p:xfrm>
        <a:graphic>
          <a:graphicData uri="http://schemas.openxmlformats.org/presentationml/2006/ole">
            <mc:AlternateContent xmlns:mc="http://schemas.openxmlformats.org/markup-compatibility/2006">
              <mc:Choice xmlns:v="urn:schemas-microsoft-com:vml" Requires="v">
                <p:oleObj spid="_x0000_s6203" name="Equation" r:id="rId7" imgW="2857320" imgH="393480" progId="Equation.3">
                  <p:embed/>
                </p:oleObj>
              </mc:Choice>
              <mc:Fallback>
                <p:oleObj name="Equation" r:id="rId7" imgW="28573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907" y="1615390"/>
                        <a:ext cx="4674394" cy="5953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321972" y="481930"/>
            <a:ext cx="8577329" cy="1077218"/>
          </a:xfrm>
          <a:prstGeom prst="rect">
            <a:avLst/>
          </a:prstGeom>
          <a:noFill/>
        </p:spPr>
        <p:txBody>
          <a:bodyPr wrap="square" rtlCol="0">
            <a:spAutoFit/>
          </a:bodyPr>
          <a:lstStyle/>
          <a:p>
            <a:pPr algn="ctr"/>
            <a:r>
              <a:rPr lang="en-IN" sz="3200" b="1" dirty="0" smtClean="0">
                <a:solidFill>
                  <a:prstClr val="black"/>
                </a:solidFill>
                <a:latin typeface="Fontin Sans Bold"/>
              </a:rPr>
              <a:t>Estimating </a:t>
            </a:r>
            <a:r>
              <a:rPr lang="en-IN" sz="3200" b="1" dirty="0">
                <a:solidFill>
                  <a:prstClr val="black"/>
                </a:solidFill>
                <a:latin typeface="Fontin Sans Bold"/>
              </a:rPr>
              <a:t>Demand </a:t>
            </a:r>
            <a:r>
              <a:rPr lang="en-IN" sz="3200" b="1" dirty="0" smtClean="0">
                <a:solidFill>
                  <a:prstClr val="black"/>
                </a:solidFill>
                <a:latin typeface="Fontin Sans Bold"/>
              </a:rPr>
              <a:t>Models: </a:t>
            </a:r>
          </a:p>
          <a:p>
            <a:pPr algn="ctr"/>
            <a:r>
              <a:rPr lang="en-IN" sz="3200" b="1" dirty="0" smtClean="0">
                <a:solidFill>
                  <a:prstClr val="black"/>
                </a:solidFill>
                <a:latin typeface="Fontin Sans Bold"/>
              </a:rPr>
              <a:t>Another Candidate Model</a:t>
            </a:r>
            <a:endParaRPr lang="en-IN" sz="3200" b="1" dirty="0">
              <a:solidFill>
                <a:prstClr val="black"/>
              </a:solidFill>
              <a:latin typeface="Fontin Sans Bold"/>
            </a:endParaRPr>
          </a:p>
        </p:txBody>
      </p:sp>
    </p:spTree>
    <p:extLst>
      <p:ext uri="{BB962C8B-B14F-4D97-AF65-F5344CB8AC3E}">
        <p14:creationId xmlns:p14="http://schemas.microsoft.com/office/powerpoint/2010/main" val="3258061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443"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386" y="1702474"/>
            <a:ext cx="7924800" cy="411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45444" name="Object 4"/>
          <p:cNvGraphicFramePr>
            <a:graphicFrameLocks noChangeAspect="1"/>
          </p:cNvGraphicFramePr>
          <p:nvPr>
            <p:extLst>
              <p:ext uri="{D42A27DB-BD31-4B8C-83A1-F6EECF244321}">
                <p14:modId xmlns:p14="http://schemas.microsoft.com/office/powerpoint/2010/main" val="1909788538"/>
              </p:ext>
            </p:extLst>
          </p:nvPr>
        </p:nvGraphicFramePr>
        <p:xfrm>
          <a:off x="2100661" y="6039755"/>
          <a:ext cx="5938440" cy="368300"/>
        </p:xfrm>
        <a:graphic>
          <a:graphicData uri="http://schemas.openxmlformats.org/presentationml/2006/ole">
            <mc:AlternateContent xmlns:mc="http://schemas.openxmlformats.org/markup-compatibility/2006">
              <mc:Choice xmlns:v="urn:schemas-microsoft-com:vml" Requires="v">
                <p:oleObj spid="_x0000_s7226" name="Equation" r:id="rId5" imgW="3213000" imgH="215640" progId="Equation.3">
                  <p:embed/>
                </p:oleObj>
              </mc:Choice>
              <mc:Fallback>
                <p:oleObj name="Equation" r:id="rId5" imgW="321300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661" y="6039755"/>
                        <a:ext cx="593844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5" name="Rectangle 5"/>
          <p:cNvSpPr>
            <a:spLocks noChangeArrowheads="1"/>
          </p:cNvSpPr>
          <p:nvPr/>
        </p:nvSpPr>
        <p:spPr bwMode="auto">
          <a:xfrm>
            <a:off x="3251200" y="6027055"/>
            <a:ext cx="6604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5446" name="Rectangle 6"/>
          <p:cNvSpPr>
            <a:spLocks noChangeArrowheads="1"/>
          </p:cNvSpPr>
          <p:nvPr/>
        </p:nvSpPr>
        <p:spPr bwMode="auto">
          <a:xfrm>
            <a:off x="4076700" y="6027055"/>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5447" name="Rectangle 7"/>
          <p:cNvSpPr>
            <a:spLocks noChangeArrowheads="1"/>
          </p:cNvSpPr>
          <p:nvPr/>
        </p:nvSpPr>
        <p:spPr bwMode="auto">
          <a:xfrm>
            <a:off x="5645150" y="6027055"/>
            <a:ext cx="82550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445448" name="Rectangle 8"/>
          <p:cNvSpPr>
            <a:spLocks noChangeArrowheads="1"/>
          </p:cNvSpPr>
          <p:nvPr/>
        </p:nvSpPr>
        <p:spPr bwMode="auto">
          <a:xfrm>
            <a:off x="7378700" y="6027055"/>
            <a:ext cx="247650" cy="381000"/>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graphicFrame>
        <p:nvGraphicFramePr>
          <p:cNvPr id="445449" name="Object 9"/>
          <p:cNvGraphicFramePr>
            <a:graphicFrameLocks noGrp="1" noChangeAspect="1"/>
          </p:cNvGraphicFramePr>
          <p:nvPr>
            <p:ph idx="1"/>
            <p:extLst>
              <p:ext uri="{D42A27DB-BD31-4B8C-83A1-F6EECF244321}">
                <p14:modId xmlns:p14="http://schemas.microsoft.com/office/powerpoint/2010/main" val="121560255"/>
              </p:ext>
            </p:extLst>
          </p:nvPr>
        </p:nvGraphicFramePr>
        <p:xfrm>
          <a:off x="4260786" y="1702476"/>
          <a:ext cx="4457700" cy="619125"/>
        </p:xfrm>
        <a:graphic>
          <a:graphicData uri="http://schemas.openxmlformats.org/presentationml/2006/ole">
            <mc:AlternateContent xmlns:mc="http://schemas.openxmlformats.org/markup-compatibility/2006">
              <mc:Choice xmlns:v="urn:schemas-microsoft-com:vml" Requires="v">
                <p:oleObj spid="_x0000_s7227" name="Equation" r:id="rId7" imgW="2616120" imgH="393480" progId="Equation.3">
                  <p:embed/>
                </p:oleObj>
              </mc:Choice>
              <mc:Fallback>
                <p:oleObj name="Equation" r:id="rId7" imgW="261612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0786" y="1702476"/>
                        <a:ext cx="4457700" cy="619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321972" y="481930"/>
            <a:ext cx="8577329" cy="1077218"/>
          </a:xfrm>
          <a:prstGeom prst="rect">
            <a:avLst/>
          </a:prstGeom>
          <a:noFill/>
        </p:spPr>
        <p:txBody>
          <a:bodyPr wrap="square" rtlCol="0">
            <a:spAutoFit/>
          </a:bodyPr>
          <a:lstStyle/>
          <a:p>
            <a:pPr algn="ctr"/>
            <a:r>
              <a:rPr lang="en-IN" sz="3200" b="1" dirty="0" smtClean="0">
                <a:solidFill>
                  <a:prstClr val="black"/>
                </a:solidFill>
                <a:latin typeface="Fontin Sans Bold"/>
              </a:rPr>
              <a:t>Estimating </a:t>
            </a:r>
            <a:r>
              <a:rPr lang="en-IN" sz="3200" b="1" dirty="0">
                <a:solidFill>
                  <a:prstClr val="black"/>
                </a:solidFill>
                <a:latin typeface="Fontin Sans Bold"/>
              </a:rPr>
              <a:t>Demand </a:t>
            </a:r>
            <a:r>
              <a:rPr lang="en-IN" sz="3200" b="1" dirty="0" smtClean="0">
                <a:solidFill>
                  <a:prstClr val="black"/>
                </a:solidFill>
                <a:latin typeface="Fontin Sans Bold"/>
              </a:rPr>
              <a:t>Models: </a:t>
            </a:r>
          </a:p>
          <a:p>
            <a:pPr algn="ctr"/>
            <a:r>
              <a:rPr lang="en-IN" sz="3200" b="1" dirty="0" smtClean="0">
                <a:solidFill>
                  <a:prstClr val="black"/>
                </a:solidFill>
                <a:latin typeface="Fontin Sans Bold"/>
              </a:rPr>
              <a:t>The Optimal Model</a:t>
            </a:r>
            <a:endParaRPr lang="en-IN" sz="3200" b="1" dirty="0">
              <a:solidFill>
                <a:prstClr val="black"/>
              </a:solidFill>
              <a:latin typeface="Fontin Sans Bold"/>
            </a:endParaRPr>
          </a:p>
        </p:txBody>
      </p:sp>
    </p:spTree>
    <p:extLst>
      <p:ext uri="{BB962C8B-B14F-4D97-AF65-F5344CB8AC3E}">
        <p14:creationId xmlns:p14="http://schemas.microsoft.com/office/powerpoint/2010/main" val="1020780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tx1"/>
                </a:solidFill>
                <a:latin typeface="Fontin Sans bold"/>
              </a:rPr>
              <a:t>Why </a:t>
            </a:r>
            <a:r>
              <a:rPr lang="en-US" altLang="en-US" sz="2000" dirty="0">
                <a:solidFill>
                  <a:schemeClr val="tx1"/>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1827552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latin typeface="Fontin Sans bold"/>
              </a:rPr>
              <a:t>What do we and don’t we mean by Demand Model</a:t>
            </a:r>
            <a:r>
              <a:rPr lang="en-US" altLang="en-US" sz="2000" dirty="0" smtClean="0">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849082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p:cNvSpPr>
            <a:spLocks noGrp="1"/>
          </p:cNvSpPr>
          <p:nvPr>
            <p:ph type="body" idx="1"/>
          </p:nvPr>
        </p:nvSpPr>
        <p:spPr>
          <a:xfrm>
            <a:off x="321972" y="1215571"/>
            <a:ext cx="8577329" cy="2572658"/>
          </a:xfrm>
        </p:spPr>
        <p:txBody>
          <a:bodyPr>
            <a:normAutofit lnSpcReduction="10000"/>
          </a:bodyPr>
          <a:lstStyle/>
          <a:p>
            <a:r>
              <a:rPr lang="en-US" altLang="en-US" sz="1800" dirty="0">
                <a:latin typeface="Fontin Sans bold"/>
              </a:rPr>
              <a:t>Typical Marketing Mix example:</a:t>
            </a:r>
          </a:p>
          <a:p>
            <a:pPr lvl="1"/>
            <a:r>
              <a:rPr lang="en-US" altLang="en-US" sz="1600" dirty="0">
                <a:latin typeface="Fontin Sans bold"/>
              </a:rPr>
              <a:t>#Products: </a:t>
            </a:r>
            <a:r>
              <a:rPr lang="en-US" altLang="en-US" sz="1600" dirty="0" smtClean="0">
                <a:latin typeface="Fontin Sans bold"/>
              </a:rPr>
              <a:t>100</a:t>
            </a:r>
            <a:r>
              <a:rPr lang="en-US" altLang="en-US" sz="1600" dirty="0">
                <a:latin typeface="Fontin Sans bold"/>
              </a:rPr>
              <a:t> </a:t>
            </a:r>
            <a:r>
              <a:rPr lang="en-US" altLang="en-US" sz="1600" dirty="0" smtClean="0">
                <a:latin typeface="Fontin Sans bold"/>
              </a:rPr>
              <a:t>        </a:t>
            </a:r>
            <a:r>
              <a:rPr lang="en-US" altLang="en-US" sz="1600" dirty="0" smtClean="0">
                <a:solidFill>
                  <a:srgbClr val="AFAFB9"/>
                </a:solidFill>
                <a:latin typeface="Fontin Sans bold"/>
                <a:sym typeface="Wingdings" pitchFamily="2" charset="2"/>
              </a:rPr>
              <a:t></a:t>
            </a:r>
            <a:r>
              <a:rPr lang="en-US" altLang="en-US" sz="1600" dirty="0" smtClean="0">
                <a:latin typeface="Fontin Sans bold"/>
                <a:sym typeface="Wingdings" pitchFamily="2" charset="2"/>
              </a:rPr>
              <a:t>  </a:t>
            </a:r>
            <a:r>
              <a:rPr lang="en-US" altLang="en-US" sz="1600" dirty="0">
                <a:latin typeface="Fontin Sans bold"/>
              </a:rPr>
              <a:t>#Locations 100	 </a:t>
            </a:r>
            <a:r>
              <a:rPr lang="en-US" altLang="en-US" sz="1600" dirty="0">
                <a:solidFill>
                  <a:srgbClr val="AFAFB9"/>
                </a:solidFill>
                <a:latin typeface="Fontin Sans bold"/>
                <a:sym typeface="Wingdings" pitchFamily="2" charset="2"/>
              </a:rPr>
              <a:t></a:t>
            </a:r>
            <a:r>
              <a:rPr lang="en-US" altLang="en-US" sz="1600" dirty="0">
                <a:latin typeface="Fontin Sans bold"/>
              </a:rPr>
              <a:t>  #Variables in each model: 52</a:t>
            </a:r>
          </a:p>
          <a:p>
            <a:pPr lvl="1"/>
            <a:r>
              <a:rPr lang="en-US" altLang="en-US" sz="1600" dirty="0">
                <a:latin typeface="Fontin Sans bold"/>
              </a:rPr>
              <a:t>#observations for each product/location combination: </a:t>
            </a:r>
            <a:r>
              <a:rPr lang="en-US" altLang="en-US" sz="1600" dirty="0" smtClean="0">
                <a:latin typeface="Fontin Sans bold"/>
              </a:rPr>
              <a:t>104</a:t>
            </a:r>
          </a:p>
          <a:p>
            <a:pPr lvl="1"/>
            <a:endParaRPr lang="en-US" altLang="en-US" sz="1600" dirty="0">
              <a:latin typeface="Fontin Sans bold"/>
            </a:endParaRPr>
          </a:p>
          <a:p>
            <a:r>
              <a:rPr lang="en-US" altLang="en-US" sz="1800" dirty="0">
                <a:latin typeface="Fontin Sans bold"/>
              </a:rPr>
              <a:t>Ratio of #observations (100x100x104) to independent coefficients (100x100x52) of two leads to severely over-fit </a:t>
            </a:r>
            <a:r>
              <a:rPr lang="en-US" altLang="en-US" sz="1800" dirty="0" smtClean="0">
                <a:latin typeface="Fontin Sans bold"/>
              </a:rPr>
              <a:t>models</a:t>
            </a:r>
          </a:p>
          <a:p>
            <a:endParaRPr lang="en-US" altLang="en-US" sz="1800" dirty="0" smtClean="0">
              <a:latin typeface="Fontin Sans bold"/>
            </a:endParaRPr>
          </a:p>
          <a:p>
            <a:r>
              <a:rPr lang="en-US" altLang="en-US" sz="1800" dirty="0">
                <a:latin typeface="Fontin Sans bold"/>
              </a:rPr>
              <a:t>Need to impose a structure on the coefficient set to reduce number of independently estimated coefficients:</a:t>
            </a:r>
          </a:p>
          <a:p>
            <a:endParaRPr lang="en-US" altLang="en-US" sz="1800" dirty="0" smtClean="0">
              <a:latin typeface="Fontin Sans bold"/>
            </a:endParaRPr>
          </a:p>
          <a:p>
            <a:endParaRPr lang="en-US" altLang="en-US" sz="1800" dirty="0">
              <a:latin typeface="Fontin Sans bold"/>
            </a:endParaRPr>
          </a:p>
          <a:p>
            <a:endParaRPr lang="en-US" altLang="en-US" sz="1600" dirty="0">
              <a:latin typeface="Fontin Sans bold"/>
            </a:endParaRPr>
          </a:p>
        </p:txBody>
      </p:sp>
      <p:pic>
        <p:nvPicPr>
          <p:cNvPr id="386559" name="Picture 5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1915" y="4049524"/>
            <a:ext cx="3757386" cy="230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The Need for Structure</a:t>
            </a:r>
            <a:endParaRPr lang="en-IN" sz="3200" b="1" dirty="0">
              <a:solidFill>
                <a:prstClr val="black"/>
              </a:solidFill>
              <a:latin typeface="Fontin Sans Bold"/>
            </a:endParaRPr>
          </a:p>
        </p:txBody>
      </p:sp>
      <p:sp>
        <p:nvSpPr>
          <p:cNvPr id="8" name="Rectangle 3"/>
          <p:cNvSpPr txBox="1">
            <a:spLocks/>
          </p:cNvSpPr>
          <p:nvPr/>
        </p:nvSpPr>
        <p:spPr>
          <a:xfrm>
            <a:off x="438086" y="3951609"/>
            <a:ext cx="4380657" cy="24319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en-US" altLang="en-US" sz="1600" dirty="0" smtClean="0">
                <a:latin typeface="Fontin Sans bold"/>
              </a:rPr>
              <a:t>Pooling coefficients: Coefficients to be the same across subsets of Prod/Loc combos</a:t>
            </a:r>
          </a:p>
          <a:p>
            <a:pPr lvl="1" algn="just"/>
            <a:r>
              <a:rPr lang="en-US" altLang="en-US" sz="1600" dirty="0" smtClean="0">
                <a:latin typeface="Fontin Sans bold"/>
              </a:rPr>
              <a:t>Shrinking coefficients: Coefficients to be similar (for some difficult to explain definition of “similar”) across subsets of Prod/Loc combinations</a:t>
            </a:r>
          </a:p>
          <a:p>
            <a:pPr lvl="1" algn="just"/>
            <a:r>
              <a:rPr lang="en-US" altLang="en-US" sz="1600" dirty="0" smtClean="0">
                <a:latin typeface="Fontin Sans bold"/>
              </a:rPr>
              <a:t>Grouping variables: Coefficients to be the same for a subset of variables</a:t>
            </a:r>
            <a:endParaRPr lang="en-US" altLang="en-US" sz="1600" dirty="0">
              <a:latin typeface="Fontin Sans bold"/>
            </a:endParaRPr>
          </a:p>
        </p:txBody>
      </p:sp>
    </p:spTree>
    <p:extLst>
      <p:ext uri="{BB962C8B-B14F-4D97-AF65-F5344CB8AC3E}">
        <p14:creationId xmlns:p14="http://schemas.microsoft.com/office/powerpoint/2010/main" val="1001303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Incorporating Prior Information</a:t>
            </a:r>
            <a:endParaRPr lang="en-IN" sz="3200" b="1" dirty="0">
              <a:solidFill>
                <a:prstClr val="black"/>
              </a:solidFill>
              <a:latin typeface="Fontin Sans Bold"/>
            </a:endParaRPr>
          </a:p>
        </p:txBody>
      </p:sp>
      <p:sp>
        <p:nvSpPr>
          <p:cNvPr id="5" name="Rectangle 3"/>
          <p:cNvSpPr txBox="1">
            <a:spLocks/>
          </p:cNvSpPr>
          <p:nvPr/>
        </p:nvSpPr>
        <p:spPr>
          <a:xfrm>
            <a:off x="321972" y="1369798"/>
            <a:ext cx="8416164" cy="1904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smtClean="0">
                <a:latin typeface="Fontin Sans bold"/>
              </a:rPr>
              <a:t>Often, the dataset at hand contains all the information that is available and needed to create an accurate demand model</a:t>
            </a:r>
          </a:p>
          <a:p>
            <a:r>
              <a:rPr lang="en-US" altLang="en-US" sz="1800" dirty="0" smtClean="0">
                <a:latin typeface="Fontin Sans bold"/>
              </a:rPr>
              <a:t>Most organizations have access to prior information that was distilled from other data sources and should be incorporated into demand models</a:t>
            </a:r>
          </a:p>
          <a:p>
            <a:r>
              <a:rPr lang="en-US" altLang="en-US" sz="1800" dirty="0" smtClean="0">
                <a:latin typeface="Fontin Sans bold"/>
              </a:rPr>
              <a:t>Bayesian Estimation techniques are the best understood and most consistent tools to incorporate that information.</a:t>
            </a:r>
            <a:endParaRPr lang="en-US" altLang="en-US" sz="1800" dirty="0">
              <a:latin typeface="Fontin Sans bold"/>
            </a:endParaRPr>
          </a:p>
        </p:txBody>
      </p:sp>
      <p:grpSp>
        <p:nvGrpSpPr>
          <p:cNvPr id="6" name="Group 22"/>
          <p:cNvGrpSpPr>
            <a:grpSpLocks/>
          </p:cNvGrpSpPr>
          <p:nvPr/>
        </p:nvGrpSpPr>
        <p:grpSpPr bwMode="auto">
          <a:xfrm>
            <a:off x="3598007" y="3160178"/>
            <a:ext cx="5283200" cy="3394064"/>
            <a:chOff x="2304" y="934"/>
            <a:chExt cx="3408" cy="3179"/>
          </a:xfrm>
        </p:grpSpPr>
        <p:sp>
          <p:nvSpPr>
            <p:cNvPr id="7" name="Line 5"/>
            <p:cNvSpPr>
              <a:spLocks noChangeShapeType="1"/>
            </p:cNvSpPr>
            <p:nvPr/>
          </p:nvSpPr>
          <p:spPr bwMode="auto">
            <a:xfrm>
              <a:off x="3503" y="3752"/>
              <a:ext cx="183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8" name="Line 6"/>
            <p:cNvSpPr>
              <a:spLocks noChangeShapeType="1"/>
            </p:cNvSpPr>
            <p:nvPr/>
          </p:nvSpPr>
          <p:spPr bwMode="auto">
            <a:xfrm>
              <a:off x="2304" y="3752"/>
              <a:ext cx="3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nvGrpSpPr>
            <p:cNvPr id="9" name="Group 7"/>
            <p:cNvGrpSpPr>
              <a:grpSpLocks/>
            </p:cNvGrpSpPr>
            <p:nvPr/>
          </p:nvGrpSpPr>
          <p:grpSpPr bwMode="auto">
            <a:xfrm>
              <a:off x="2424" y="2561"/>
              <a:ext cx="3109" cy="1552"/>
              <a:chOff x="791" y="2299"/>
              <a:chExt cx="4335" cy="1552"/>
            </a:xfrm>
          </p:grpSpPr>
          <p:grpSp>
            <p:nvGrpSpPr>
              <p:cNvPr id="18" name="Group 8"/>
              <p:cNvGrpSpPr>
                <a:grpSpLocks/>
              </p:cNvGrpSpPr>
              <p:nvPr/>
            </p:nvGrpSpPr>
            <p:grpSpPr bwMode="auto">
              <a:xfrm>
                <a:off x="791" y="2299"/>
                <a:ext cx="4335" cy="1250"/>
                <a:chOff x="791" y="2299"/>
                <a:chExt cx="4335" cy="1250"/>
              </a:xfrm>
            </p:grpSpPr>
            <p:sp>
              <p:nvSpPr>
                <p:cNvPr id="20" name="Freeform 9"/>
                <p:cNvSpPr>
                  <a:spLocks/>
                </p:cNvSpPr>
                <p:nvPr/>
              </p:nvSpPr>
              <p:spPr bwMode="auto">
                <a:xfrm>
                  <a:off x="791" y="2400"/>
                  <a:ext cx="4335" cy="1062"/>
                </a:xfrm>
                <a:custGeom>
                  <a:avLst/>
                  <a:gdLst>
                    <a:gd name="T0" fmla="*/ 0 w 5084"/>
                    <a:gd name="T1" fmla="*/ 2775 h 2775"/>
                    <a:gd name="T2" fmla="*/ 424 w 5084"/>
                    <a:gd name="T3" fmla="*/ 2752 h 2775"/>
                    <a:gd name="T4" fmla="*/ 811 w 5084"/>
                    <a:gd name="T5" fmla="*/ 2699 h 2775"/>
                    <a:gd name="T6" fmla="*/ 985 w 5084"/>
                    <a:gd name="T7" fmla="*/ 2616 h 2775"/>
                    <a:gd name="T8" fmla="*/ 1175 w 5084"/>
                    <a:gd name="T9" fmla="*/ 2495 h 2775"/>
                    <a:gd name="T10" fmla="*/ 1273 w 5084"/>
                    <a:gd name="T11" fmla="*/ 2381 h 2775"/>
                    <a:gd name="T12" fmla="*/ 1387 w 5084"/>
                    <a:gd name="T13" fmla="*/ 2222 h 2775"/>
                    <a:gd name="T14" fmla="*/ 1485 w 5084"/>
                    <a:gd name="T15" fmla="*/ 2078 h 2775"/>
                    <a:gd name="T16" fmla="*/ 1561 w 5084"/>
                    <a:gd name="T17" fmla="*/ 1903 h 2775"/>
                    <a:gd name="T18" fmla="*/ 1660 w 5084"/>
                    <a:gd name="T19" fmla="*/ 1684 h 2775"/>
                    <a:gd name="T20" fmla="*/ 1849 w 5084"/>
                    <a:gd name="T21" fmla="*/ 1244 h 2775"/>
                    <a:gd name="T22" fmla="*/ 2031 w 5084"/>
                    <a:gd name="T23" fmla="*/ 751 h 2775"/>
                    <a:gd name="T24" fmla="*/ 2130 w 5084"/>
                    <a:gd name="T25" fmla="*/ 509 h 2775"/>
                    <a:gd name="T26" fmla="*/ 2213 w 5084"/>
                    <a:gd name="T27" fmla="*/ 350 h 2775"/>
                    <a:gd name="T28" fmla="*/ 2296 w 5084"/>
                    <a:gd name="T29" fmla="*/ 206 h 2775"/>
                    <a:gd name="T30" fmla="*/ 2425 w 5084"/>
                    <a:gd name="T31" fmla="*/ 47 h 2775"/>
                    <a:gd name="T32" fmla="*/ 2584 w 5084"/>
                    <a:gd name="T33" fmla="*/ 9 h 2775"/>
                    <a:gd name="T34" fmla="*/ 2706 w 5084"/>
                    <a:gd name="T35" fmla="*/ 100 h 2775"/>
                    <a:gd name="T36" fmla="*/ 2774 w 5084"/>
                    <a:gd name="T37" fmla="*/ 183 h 2775"/>
                    <a:gd name="T38" fmla="*/ 2880 w 5084"/>
                    <a:gd name="T39" fmla="*/ 395 h 2775"/>
                    <a:gd name="T40" fmla="*/ 3032 w 5084"/>
                    <a:gd name="T41" fmla="*/ 706 h 2775"/>
                    <a:gd name="T42" fmla="*/ 3115 w 5084"/>
                    <a:gd name="T43" fmla="*/ 926 h 2775"/>
                    <a:gd name="T44" fmla="*/ 3320 w 5084"/>
                    <a:gd name="T45" fmla="*/ 1464 h 2775"/>
                    <a:gd name="T46" fmla="*/ 3433 w 5084"/>
                    <a:gd name="T47" fmla="*/ 1714 h 2775"/>
                    <a:gd name="T48" fmla="*/ 3539 w 5084"/>
                    <a:gd name="T49" fmla="*/ 1964 h 2775"/>
                    <a:gd name="T50" fmla="*/ 3782 w 5084"/>
                    <a:gd name="T51" fmla="*/ 2351 h 2775"/>
                    <a:gd name="T52" fmla="*/ 3888 w 5084"/>
                    <a:gd name="T53" fmla="*/ 2479 h 2775"/>
                    <a:gd name="T54" fmla="*/ 4085 w 5084"/>
                    <a:gd name="T55" fmla="*/ 2608 h 2775"/>
                    <a:gd name="T56" fmla="*/ 4284 w 5084"/>
                    <a:gd name="T57" fmla="*/ 2691 h 2775"/>
                    <a:gd name="T58" fmla="*/ 4540 w 5084"/>
                    <a:gd name="T59" fmla="*/ 2739 h 2775"/>
                    <a:gd name="T60" fmla="*/ 4920 w 5084"/>
                    <a:gd name="T61" fmla="*/ 2763 h 2775"/>
                    <a:gd name="T62" fmla="*/ 5084 w 5084"/>
                    <a:gd name="T63" fmla="*/ 2763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84" h="2775">
                      <a:moveTo>
                        <a:pt x="0" y="2775"/>
                      </a:moveTo>
                      <a:cubicBezTo>
                        <a:pt x="144" y="2770"/>
                        <a:pt x="289" y="2765"/>
                        <a:pt x="424" y="2752"/>
                      </a:cubicBezTo>
                      <a:cubicBezTo>
                        <a:pt x="559" y="2739"/>
                        <a:pt x="718" y="2722"/>
                        <a:pt x="811" y="2699"/>
                      </a:cubicBezTo>
                      <a:cubicBezTo>
                        <a:pt x="904" y="2676"/>
                        <a:pt x="924" y="2650"/>
                        <a:pt x="985" y="2616"/>
                      </a:cubicBezTo>
                      <a:cubicBezTo>
                        <a:pt x="1046" y="2582"/>
                        <a:pt x="1127" y="2534"/>
                        <a:pt x="1175" y="2495"/>
                      </a:cubicBezTo>
                      <a:cubicBezTo>
                        <a:pt x="1223" y="2456"/>
                        <a:pt x="1238" y="2426"/>
                        <a:pt x="1273" y="2381"/>
                      </a:cubicBezTo>
                      <a:cubicBezTo>
                        <a:pt x="1308" y="2336"/>
                        <a:pt x="1352" y="2273"/>
                        <a:pt x="1387" y="2222"/>
                      </a:cubicBezTo>
                      <a:cubicBezTo>
                        <a:pt x="1422" y="2171"/>
                        <a:pt x="1456" y="2131"/>
                        <a:pt x="1485" y="2078"/>
                      </a:cubicBezTo>
                      <a:cubicBezTo>
                        <a:pt x="1514" y="2025"/>
                        <a:pt x="1532" y="1969"/>
                        <a:pt x="1561" y="1903"/>
                      </a:cubicBezTo>
                      <a:cubicBezTo>
                        <a:pt x="1590" y="1837"/>
                        <a:pt x="1612" y="1794"/>
                        <a:pt x="1660" y="1684"/>
                      </a:cubicBezTo>
                      <a:cubicBezTo>
                        <a:pt x="1708" y="1574"/>
                        <a:pt x="1787" y="1399"/>
                        <a:pt x="1849" y="1244"/>
                      </a:cubicBezTo>
                      <a:cubicBezTo>
                        <a:pt x="1911" y="1089"/>
                        <a:pt x="1984" y="873"/>
                        <a:pt x="2031" y="751"/>
                      </a:cubicBezTo>
                      <a:cubicBezTo>
                        <a:pt x="2078" y="629"/>
                        <a:pt x="2100" y="576"/>
                        <a:pt x="2130" y="509"/>
                      </a:cubicBezTo>
                      <a:cubicBezTo>
                        <a:pt x="2160" y="442"/>
                        <a:pt x="2185" y="400"/>
                        <a:pt x="2213" y="350"/>
                      </a:cubicBezTo>
                      <a:cubicBezTo>
                        <a:pt x="2241" y="300"/>
                        <a:pt x="2261" y="257"/>
                        <a:pt x="2296" y="206"/>
                      </a:cubicBezTo>
                      <a:cubicBezTo>
                        <a:pt x="2331" y="155"/>
                        <a:pt x="2377" y="80"/>
                        <a:pt x="2425" y="47"/>
                      </a:cubicBezTo>
                      <a:cubicBezTo>
                        <a:pt x="2473" y="14"/>
                        <a:pt x="2537" y="0"/>
                        <a:pt x="2584" y="9"/>
                      </a:cubicBezTo>
                      <a:cubicBezTo>
                        <a:pt x="2631" y="18"/>
                        <a:pt x="2674" y="71"/>
                        <a:pt x="2706" y="100"/>
                      </a:cubicBezTo>
                      <a:cubicBezTo>
                        <a:pt x="2738" y="129"/>
                        <a:pt x="2745" y="134"/>
                        <a:pt x="2774" y="183"/>
                      </a:cubicBezTo>
                      <a:cubicBezTo>
                        <a:pt x="2803" y="232"/>
                        <a:pt x="2837" y="308"/>
                        <a:pt x="2880" y="395"/>
                      </a:cubicBezTo>
                      <a:cubicBezTo>
                        <a:pt x="2923" y="482"/>
                        <a:pt x="2993" y="617"/>
                        <a:pt x="3032" y="706"/>
                      </a:cubicBezTo>
                      <a:cubicBezTo>
                        <a:pt x="3071" y="795"/>
                        <a:pt x="3067" y="800"/>
                        <a:pt x="3115" y="926"/>
                      </a:cubicBezTo>
                      <a:cubicBezTo>
                        <a:pt x="3163" y="1052"/>
                        <a:pt x="3267" y="1333"/>
                        <a:pt x="3320" y="1464"/>
                      </a:cubicBezTo>
                      <a:cubicBezTo>
                        <a:pt x="3373" y="1595"/>
                        <a:pt x="3396" y="1631"/>
                        <a:pt x="3433" y="1714"/>
                      </a:cubicBezTo>
                      <a:cubicBezTo>
                        <a:pt x="3470" y="1797"/>
                        <a:pt x="3481" y="1858"/>
                        <a:pt x="3539" y="1964"/>
                      </a:cubicBezTo>
                      <a:cubicBezTo>
                        <a:pt x="3597" y="2070"/>
                        <a:pt x="3724" y="2265"/>
                        <a:pt x="3782" y="2351"/>
                      </a:cubicBezTo>
                      <a:cubicBezTo>
                        <a:pt x="3840" y="2437"/>
                        <a:pt x="3838" y="2436"/>
                        <a:pt x="3888" y="2479"/>
                      </a:cubicBezTo>
                      <a:cubicBezTo>
                        <a:pt x="3938" y="2522"/>
                        <a:pt x="4019" y="2573"/>
                        <a:pt x="4085" y="2608"/>
                      </a:cubicBezTo>
                      <a:cubicBezTo>
                        <a:pt x="4151" y="2643"/>
                        <a:pt x="4208" y="2669"/>
                        <a:pt x="4284" y="2691"/>
                      </a:cubicBezTo>
                      <a:cubicBezTo>
                        <a:pt x="4360" y="2713"/>
                        <a:pt x="4434" y="2727"/>
                        <a:pt x="4540" y="2739"/>
                      </a:cubicBezTo>
                      <a:cubicBezTo>
                        <a:pt x="4646" y="2751"/>
                        <a:pt x="4829" y="2759"/>
                        <a:pt x="4920" y="2763"/>
                      </a:cubicBezTo>
                      <a:cubicBezTo>
                        <a:pt x="5011" y="2767"/>
                        <a:pt x="5057" y="2763"/>
                        <a:pt x="5084" y="2763"/>
                      </a:cubicBezTo>
                    </a:path>
                  </a:pathLst>
                </a:custGeom>
                <a:solidFill>
                  <a:srgbClr val="B3DEFF">
                    <a:alpha val="16000"/>
                  </a:srgbClr>
                </a:solidFill>
                <a:ln w="28575" cap="flat"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21" name="Line 10"/>
                <p:cNvSpPr>
                  <a:spLocks noChangeShapeType="1"/>
                </p:cNvSpPr>
                <p:nvPr/>
              </p:nvSpPr>
              <p:spPr bwMode="auto">
                <a:xfrm flipH="1">
                  <a:off x="2958" y="2299"/>
                  <a:ext cx="16" cy="1250"/>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sp>
            <p:nvSpPr>
              <p:cNvPr id="19" name="Text Box 11"/>
              <p:cNvSpPr txBox="1">
                <a:spLocks noChangeArrowheads="1"/>
              </p:cNvSpPr>
              <p:nvPr/>
            </p:nvSpPr>
            <p:spPr bwMode="auto">
              <a:xfrm>
                <a:off x="886" y="3563"/>
                <a:ext cx="1410" cy="288"/>
              </a:xfrm>
              <a:prstGeom prst="rect">
                <a:avLst/>
              </a:prstGeom>
              <a:solidFill>
                <a:srgbClr val="A3D8FF">
                  <a:alpha val="16000"/>
                </a:srgbClr>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rgbClr val="C0504D"/>
                    </a:solidFill>
                    <a:latin typeface="Fontin Sans bold"/>
                    <a:ea typeface="ヒラギノ角ゴ Pro W3" pitchFamily="1" charset="-128"/>
                  </a:rPr>
                  <a:t>Prior Distribution</a:t>
                </a:r>
              </a:p>
            </p:txBody>
          </p:sp>
        </p:grpSp>
        <p:grpSp>
          <p:nvGrpSpPr>
            <p:cNvPr id="10" name="Group 13"/>
            <p:cNvGrpSpPr>
              <a:grpSpLocks/>
            </p:cNvGrpSpPr>
            <p:nvPr/>
          </p:nvGrpSpPr>
          <p:grpSpPr bwMode="auto">
            <a:xfrm>
              <a:off x="3568" y="1798"/>
              <a:ext cx="1669" cy="2016"/>
              <a:chOff x="2386" y="1536"/>
              <a:chExt cx="2328" cy="2016"/>
            </a:xfrm>
          </p:grpSpPr>
          <p:sp>
            <p:nvSpPr>
              <p:cNvPr id="16" name="Freeform 14"/>
              <p:cNvSpPr>
                <a:spLocks/>
              </p:cNvSpPr>
              <p:nvPr/>
            </p:nvSpPr>
            <p:spPr bwMode="auto">
              <a:xfrm>
                <a:off x="2386" y="1616"/>
                <a:ext cx="2328" cy="1830"/>
              </a:xfrm>
              <a:custGeom>
                <a:avLst/>
                <a:gdLst>
                  <a:gd name="T0" fmla="*/ 0 w 5084"/>
                  <a:gd name="T1" fmla="*/ 2775 h 2775"/>
                  <a:gd name="T2" fmla="*/ 424 w 5084"/>
                  <a:gd name="T3" fmla="*/ 2752 h 2775"/>
                  <a:gd name="T4" fmla="*/ 811 w 5084"/>
                  <a:gd name="T5" fmla="*/ 2699 h 2775"/>
                  <a:gd name="T6" fmla="*/ 985 w 5084"/>
                  <a:gd name="T7" fmla="*/ 2616 h 2775"/>
                  <a:gd name="T8" fmla="*/ 1175 w 5084"/>
                  <a:gd name="T9" fmla="*/ 2495 h 2775"/>
                  <a:gd name="T10" fmla="*/ 1273 w 5084"/>
                  <a:gd name="T11" fmla="*/ 2381 h 2775"/>
                  <a:gd name="T12" fmla="*/ 1387 w 5084"/>
                  <a:gd name="T13" fmla="*/ 2222 h 2775"/>
                  <a:gd name="T14" fmla="*/ 1485 w 5084"/>
                  <a:gd name="T15" fmla="*/ 2078 h 2775"/>
                  <a:gd name="T16" fmla="*/ 1561 w 5084"/>
                  <a:gd name="T17" fmla="*/ 1903 h 2775"/>
                  <a:gd name="T18" fmla="*/ 1660 w 5084"/>
                  <a:gd name="T19" fmla="*/ 1684 h 2775"/>
                  <a:gd name="T20" fmla="*/ 1849 w 5084"/>
                  <a:gd name="T21" fmla="*/ 1244 h 2775"/>
                  <a:gd name="T22" fmla="*/ 2031 w 5084"/>
                  <a:gd name="T23" fmla="*/ 751 h 2775"/>
                  <a:gd name="T24" fmla="*/ 2130 w 5084"/>
                  <a:gd name="T25" fmla="*/ 509 h 2775"/>
                  <a:gd name="T26" fmla="*/ 2213 w 5084"/>
                  <a:gd name="T27" fmla="*/ 350 h 2775"/>
                  <a:gd name="T28" fmla="*/ 2296 w 5084"/>
                  <a:gd name="T29" fmla="*/ 206 h 2775"/>
                  <a:gd name="T30" fmla="*/ 2425 w 5084"/>
                  <a:gd name="T31" fmla="*/ 47 h 2775"/>
                  <a:gd name="T32" fmla="*/ 2584 w 5084"/>
                  <a:gd name="T33" fmla="*/ 9 h 2775"/>
                  <a:gd name="T34" fmla="*/ 2706 w 5084"/>
                  <a:gd name="T35" fmla="*/ 100 h 2775"/>
                  <a:gd name="T36" fmla="*/ 2774 w 5084"/>
                  <a:gd name="T37" fmla="*/ 183 h 2775"/>
                  <a:gd name="T38" fmla="*/ 2880 w 5084"/>
                  <a:gd name="T39" fmla="*/ 395 h 2775"/>
                  <a:gd name="T40" fmla="*/ 3032 w 5084"/>
                  <a:gd name="T41" fmla="*/ 706 h 2775"/>
                  <a:gd name="T42" fmla="*/ 3115 w 5084"/>
                  <a:gd name="T43" fmla="*/ 926 h 2775"/>
                  <a:gd name="T44" fmla="*/ 3320 w 5084"/>
                  <a:gd name="T45" fmla="*/ 1464 h 2775"/>
                  <a:gd name="T46" fmla="*/ 3433 w 5084"/>
                  <a:gd name="T47" fmla="*/ 1714 h 2775"/>
                  <a:gd name="T48" fmla="*/ 3539 w 5084"/>
                  <a:gd name="T49" fmla="*/ 1964 h 2775"/>
                  <a:gd name="T50" fmla="*/ 3782 w 5084"/>
                  <a:gd name="T51" fmla="*/ 2351 h 2775"/>
                  <a:gd name="T52" fmla="*/ 3888 w 5084"/>
                  <a:gd name="T53" fmla="*/ 2479 h 2775"/>
                  <a:gd name="T54" fmla="*/ 4085 w 5084"/>
                  <a:gd name="T55" fmla="*/ 2608 h 2775"/>
                  <a:gd name="T56" fmla="*/ 4284 w 5084"/>
                  <a:gd name="T57" fmla="*/ 2691 h 2775"/>
                  <a:gd name="T58" fmla="*/ 4540 w 5084"/>
                  <a:gd name="T59" fmla="*/ 2739 h 2775"/>
                  <a:gd name="T60" fmla="*/ 4920 w 5084"/>
                  <a:gd name="T61" fmla="*/ 2763 h 2775"/>
                  <a:gd name="T62" fmla="*/ 5084 w 5084"/>
                  <a:gd name="T63" fmla="*/ 2763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84" h="2775">
                    <a:moveTo>
                      <a:pt x="0" y="2775"/>
                    </a:moveTo>
                    <a:cubicBezTo>
                      <a:pt x="144" y="2770"/>
                      <a:pt x="289" y="2765"/>
                      <a:pt x="424" y="2752"/>
                    </a:cubicBezTo>
                    <a:cubicBezTo>
                      <a:pt x="559" y="2739"/>
                      <a:pt x="718" y="2722"/>
                      <a:pt x="811" y="2699"/>
                    </a:cubicBezTo>
                    <a:cubicBezTo>
                      <a:pt x="904" y="2676"/>
                      <a:pt x="924" y="2650"/>
                      <a:pt x="985" y="2616"/>
                    </a:cubicBezTo>
                    <a:cubicBezTo>
                      <a:pt x="1046" y="2582"/>
                      <a:pt x="1127" y="2534"/>
                      <a:pt x="1175" y="2495"/>
                    </a:cubicBezTo>
                    <a:cubicBezTo>
                      <a:pt x="1223" y="2456"/>
                      <a:pt x="1238" y="2426"/>
                      <a:pt x="1273" y="2381"/>
                    </a:cubicBezTo>
                    <a:cubicBezTo>
                      <a:pt x="1308" y="2336"/>
                      <a:pt x="1352" y="2273"/>
                      <a:pt x="1387" y="2222"/>
                    </a:cubicBezTo>
                    <a:cubicBezTo>
                      <a:pt x="1422" y="2171"/>
                      <a:pt x="1456" y="2131"/>
                      <a:pt x="1485" y="2078"/>
                    </a:cubicBezTo>
                    <a:cubicBezTo>
                      <a:pt x="1514" y="2025"/>
                      <a:pt x="1532" y="1969"/>
                      <a:pt x="1561" y="1903"/>
                    </a:cubicBezTo>
                    <a:cubicBezTo>
                      <a:pt x="1590" y="1837"/>
                      <a:pt x="1612" y="1794"/>
                      <a:pt x="1660" y="1684"/>
                    </a:cubicBezTo>
                    <a:cubicBezTo>
                      <a:pt x="1708" y="1574"/>
                      <a:pt x="1787" y="1399"/>
                      <a:pt x="1849" y="1244"/>
                    </a:cubicBezTo>
                    <a:cubicBezTo>
                      <a:pt x="1911" y="1089"/>
                      <a:pt x="1984" y="873"/>
                      <a:pt x="2031" y="751"/>
                    </a:cubicBezTo>
                    <a:cubicBezTo>
                      <a:pt x="2078" y="629"/>
                      <a:pt x="2100" y="576"/>
                      <a:pt x="2130" y="509"/>
                    </a:cubicBezTo>
                    <a:cubicBezTo>
                      <a:pt x="2160" y="442"/>
                      <a:pt x="2185" y="400"/>
                      <a:pt x="2213" y="350"/>
                    </a:cubicBezTo>
                    <a:cubicBezTo>
                      <a:pt x="2241" y="300"/>
                      <a:pt x="2261" y="257"/>
                      <a:pt x="2296" y="206"/>
                    </a:cubicBezTo>
                    <a:cubicBezTo>
                      <a:pt x="2331" y="155"/>
                      <a:pt x="2377" y="80"/>
                      <a:pt x="2425" y="47"/>
                    </a:cubicBezTo>
                    <a:cubicBezTo>
                      <a:pt x="2473" y="14"/>
                      <a:pt x="2537" y="0"/>
                      <a:pt x="2584" y="9"/>
                    </a:cubicBezTo>
                    <a:cubicBezTo>
                      <a:pt x="2631" y="18"/>
                      <a:pt x="2674" y="71"/>
                      <a:pt x="2706" y="100"/>
                    </a:cubicBezTo>
                    <a:cubicBezTo>
                      <a:pt x="2738" y="129"/>
                      <a:pt x="2745" y="134"/>
                      <a:pt x="2774" y="183"/>
                    </a:cubicBezTo>
                    <a:cubicBezTo>
                      <a:pt x="2803" y="232"/>
                      <a:pt x="2837" y="308"/>
                      <a:pt x="2880" y="395"/>
                    </a:cubicBezTo>
                    <a:cubicBezTo>
                      <a:pt x="2923" y="482"/>
                      <a:pt x="2993" y="617"/>
                      <a:pt x="3032" y="706"/>
                    </a:cubicBezTo>
                    <a:cubicBezTo>
                      <a:pt x="3071" y="795"/>
                      <a:pt x="3067" y="800"/>
                      <a:pt x="3115" y="926"/>
                    </a:cubicBezTo>
                    <a:cubicBezTo>
                      <a:pt x="3163" y="1052"/>
                      <a:pt x="3267" y="1333"/>
                      <a:pt x="3320" y="1464"/>
                    </a:cubicBezTo>
                    <a:cubicBezTo>
                      <a:pt x="3373" y="1595"/>
                      <a:pt x="3396" y="1631"/>
                      <a:pt x="3433" y="1714"/>
                    </a:cubicBezTo>
                    <a:cubicBezTo>
                      <a:pt x="3470" y="1797"/>
                      <a:pt x="3481" y="1858"/>
                      <a:pt x="3539" y="1964"/>
                    </a:cubicBezTo>
                    <a:cubicBezTo>
                      <a:pt x="3597" y="2070"/>
                      <a:pt x="3724" y="2265"/>
                      <a:pt x="3782" y="2351"/>
                    </a:cubicBezTo>
                    <a:cubicBezTo>
                      <a:pt x="3840" y="2437"/>
                      <a:pt x="3838" y="2436"/>
                      <a:pt x="3888" y="2479"/>
                    </a:cubicBezTo>
                    <a:cubicBezTo>
                      <a:pt x="3938" y="2522"/>
                      <a:pt x="4019" y="2573"/>
                      <a:pt x="4085" y="2608"/>
                    </a:cubicBezTo>
                    <a:cubicBezTo>
                      <a:pt x="4151" y="2643"/>
                      <a:pt x="4208" y="2669"/>
                      <a:pt x="4284" y="2691"/>
                    </a:cubicBezTo>
                    <a:cubicBezTo>
                      <a:pt x="4360" y="2713"/>
                      <a:pt x="4434" y="2727"/>
                      <a:pt x="4540" y="2739"/>
                    </a:cubicBezTo>
                    <a:cubicBezTo>
                      <a:pt x="4646" y="2751"/>
                      <a:pt x="4829" y="2759"/>
                      <a:pt x="4920" y="2763"/>
                    </a:cubicBezTo>
                    <a:cubicBezTo>
                      <a:pt x="5011" y="2767"/>
                      <a:pt x="5057" y="2763"/>
                      <a:pt x="5084" y="2763"/>
                    </a:cubicBezTo>
                  </a:path>
                </a:pathLst>
              </a:custGeom>
              <a:solidFill>
                <a:srgbClr val="BBFF33">
                  <a:alpha val="16000"/>
                </a:srgbClr>
              </a:solidFill>
              <a:ln w="28575" cap="flat" cmpd="sng">
                <a:solidFill>
                  <a:srgbClr val="6699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17" name="Line 15"/>
              <p:cNvSpPr>
                <a:spLocks noChangeShapeType="1"/>
              </p:cNvSpPr>
              <p:nvPr/>
            </p:nvSpPr>
            <p:spPr bwMode="auto">
              <a:xfrm flipH="1">
                <a:off x="3552" y="1536"/>
                <a:ext cx="0" cy="2016"/>
              </a:xfrm>
              <a:prstGeom prst="line">
                <a:avLst/>
              </a:prstGeom>
              <a:noFill/>
              <a:ln w="28575">
                <a:solidFill>
                  <a:srgbClr val="669900"/>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sp>
          <p:nvSpPr>
            <p:cNvPr id="11" name="Text Box 16"/>
            <p:cNvSpPr txBox="1">
              <a:spLocks noChangeArrowheads="1"/>
            </p:cNvSpPr>
            <p:nvPr/>
          </p:nvSpPr>
          <p:spPr bwMode="auto">
            <a:xfrm>
              <a:off x="4705" y="2275"/>
              <a:ext cx="767" cy="503"/>
            </a:xfrm>
            <a:prstGeom prst="rect">
              <a:avLst/>
            </a:prstGeom>
            <a:solidFill>
              <a:srgbClr val="C8FF5B">
                <a:alpha val="16000"/>
              </a:srgbClr>
            </a:solidFill>
            <a:ln w="19050">
              <a:solidFill>
                <a:srgbClr val="66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dirty="0">
                  <a:solidFill>
                    <a:srgbClr val="669900"/>
                  </a:solidFill>
                  <a:latin typeface="Fontin Sans bold"/>
                  <a:ea typeface="ヒラギノ角ゴ Pro W3" pitchFamily="1" charset="-128"/>
                </a:rPr>
                <a:t>“Data” Distribution</a:t>
              </a:r>
            </a:p>
          </p:txBody>
        </p:sp>
        <p:grpSp>
          <p:nvGrpSpPr>
            <p:cNvPr id="12" name="Group 18"/>
            <p:cNvGrpSpPr>
              <a:grpSpLocks/>
            </p:cNvGrpSpPr>
            <p:nvPr/>
          </p:nvGrpSpPr>
          <p:grpSpPr bwMode="auto">
            <a:xfrm>
              <a:off x="3802" y="934"/>
              <a:ext cx="911" cy="2880"/>
              <a:chOff x="2593" y="672"/>
              <a:chExt cx="1270" cy="2880"/>
            </a:xfrm>
          </p:grpSpPr>
          <p:sp>
            <p:nvSpPr>
              <p:cNvPr id="14" name="Freeform 19"/>
              <p:cNvSpPr>
                <a:spLocks/>
              </p:cNvSpPr>
              <p:nvPr/>
            </p:nvSpPr>
            <p:spPr bwMode="auto">
              <a:xfrm>
                <a:off x="2593" y="680"/>
                <a:ext cx="1270" cy="2781"/>
              </a:xfrm>
              <a:custGeom>
                <a:avLst/>
                <a:gdLst>
                  <a:gd name="T0" fmla="*/ 0 w 5084"/>
                  <a:gd name="T1" fmla="*/ 2775 h 2775"/>
                  <a:gd name="T2" fmla="*/ 424 w 5084"/>
                  <a:gd name="T3" fmla="*/ 2752 h 2775"/>
                  <a:gd name="T4" fmla="*/ 811 w 5084"/>
                  <a:gd name="T5" fmla="*/ 2699 h 2775"/>
                  <a:gd name="T6" fmla="*/ 985 w 5084"/>
                  <a:gd name="T7" fmla="*/ 2616 h 2775"/>
                  <a:gd name="T8" fmla="*/ 1175 w 5084"/>
                  <a:gd name="T9" fmla="*/ 2495 h 2775"/>
                  <a:gd name="T10" fmla="*/ 1273 w 5084"/>
                  <a:gd name="T11" fmla="*/ 2381 h 2775"/>
                  <a:gd name="T12" fmla="*/ 1387 w 5084"/>
                  <a:gd name="T13" fmla="*/ 2222 h 2775"/>
                  <a:gd name="T14" fmla="*/ 1485 w 5084"/>
                  <a:gd name="T15" fmla="*/ 2078 h 2775"/>
                  <a:gd name="T16" fmla="*/ 1561 w 5084"/>
                  <a:gd name="T17" fmla="*/ 1903 h 2775"/>
                  <a:gd name="T18" fmla="*/ 1660 w 5084"/>
                  <a:gd name="T19" fmla="*/ 1684 h 2775"/>
                  <a:gd name="T20" fmla="*/ 1849 w 5084"/>
                  <a:gd name="T21" fmla="*/ 1244 h 2775"/>
                  <a:gd name="T22" fmla="*/ 2031 w 5084"/>
                  <a:gd name="T23" fmla="*/ 751 h 2775"/>
                  <a:gd name="T24" fmla="*/ 2130 w 5084"/>
                  <a:gd name="T25" fmla="*/ 509 h 2775"/>
                  <a:gd name="T26" fmla="*/ 2213 w 5084"/>
                  <a:gd name="T27" fmla="*/ 350 h 2775"/>
                  <a:gd name="T28" fmla="*/ 2296 w 5084"/>
                  <a:gd name="T29" fmla="*/ 206 h 2775"/>
                  <a:gd name="T30" fmla="*/ 2425 w 5084"/>
                  <a:gd name="T31" fmla="*/ 47 h 2775"/>
                  <a:gd name="T32" fmla="*/ 2584 w 5084"/>
                  <a:gd name="T33" fmla="*/ 9 h 2775"/>
                  <a:gd name="T34" fmla="*/ 2706 w 5084"/>
                  <a:gd name="T35" fmla="*/ 100 h 2775"/>
                  <a:gd name="T36" fmla="*/ 2774 w 5084"/>
                  <a:gd name="T37" fmla="*/ 183 h 2775"/>
                  <a:gd name="T38" fmla="*/ 2880 w 5084"/>
                  <a:gd name="T39" fmla="*/ 395 h 2775"/>
                  <a:gd name="T40" fmla="*/ 3032 w 5084"/>
                  <a:gd name="T41" fmla="*/ 706 h 2775"/>
                  <a:gd name="T42" fmla="*/ 3115 w 5084"/>
                  <a:gd name="T43" fmla="*/ 926 h 2775"/>
                  <a:gd name="T44" fmla="*/ 3320 w 5084"/>
                  <a:gd name="T45" fmla="*/ 1464 h 2775"/>
                  <a:gd name="T46" fmla="*/ 3433 w 5084"/>
                  <a:gd name="T47" fmla="*/ 1714 h 2775"/>
                  <a:gd name="T48" fmla="*/ 3539 w 5084"/>
                  <a:gd name="T49" fmla="*/ 1964 h 2775"/>
                  <a:gd name="T50" fmla="*/ 3782 w 5084"/>
                  <a:gd name="T51" fmla="*/ 2351 h 2775"/>
                  <a:gd name="T52" fmla="*/ 3888 w 5084"/>
                  <a:gd name="T53" fmla="*/ 2479 h 2775"/>
                  <a:gd name="T54" fmla="*/ 4085 w 5084"/>
                  <a:gd name="T55" fmla="*/ 2608 h 2775"/>
                  <a:gd name="T56" fmla="*/ 4284 w 5084"/>
                  <a:gd name="T57" fmla="*/ 2691 h 2775"/>
                  <a:gd name="T58" fmla="*/ 4540 w 5084"/>
                  <a:gd name="T59" fmla="*/ 2739 h 2775"/>
                  <a:gd name="T60" fmla="*/ 4920 w 5084"/>
                  <a:gd name="T61" fmla="*/ 2763 h 2775"/>
                  <a:gd name="T62" fmla="*/ 5084 w 5084"/>
                  <a:gd name="T63" fmla="*/ 2763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84" h="2775">
                    <a:moveTo>
                      <a:pt x="0" y="2775"/>
                    </a:moveTo>
                    <a:cubicBezTo>
                      <a:pt x="144" y="2770"/>
                      <a:pt x="289" y="2765"/>
                      <a:pt x="424" y="2752"/>
                    </a:cubicBezTo>
                    <a:cubicBezTo>
                      <a:pt x="559" y="2739"/>
                      <a:pt x="718" y="2722"/>
                      <a:pt x="811" y="2699"/>
                    </a:cubicBezTo>
                    <a:cubicBezTo>
                      <a:pt x="904" y="2676"/>
                      <a:pt x="924" y="2650"/>
                      <a:pt x="985" y="2616"/>
                    </a:cubicBezTo>
                    <a:cubicBezTo>
                      <a:pt x="1046" y="2582"/>
                      <a:pt x="1127" y="2534"/>
                      <a:pt x="1175" y="2495"/>
                    </a:cubicBezTo>
                    <a:cubicBezTo>
                      <a:pt x="1223" y="2456"/>
                      <a:pt x="1238" y="2426"/>
                      <a:pt x="1273" y="2381"/>
                    </a:cubicBezTo>
                    <a:cubicBezTo>
                      <a:pt x="1308" y="2336"/>
                      <a:pt x="1352" y="2273"/>
                      <a:pt x="1387" y="2222"/>
                    </a:cubicBezTo>
                    <a:cubicBezTo>
                      <a:pt x="1422" y="2171"/>
                      <a:pt x="1456" y="2131"/>
                      <a:pt x="1485" y="2078"/>
                    </a:cubicBezTo>
                    <a:cubicBezTo>
                      <a:pt x="1514" y="2025"/>
                      <a:pt x="1532" y="1969"/>
                      <a:pt x="1561" y="1903"/>
                    </a:cubicBezTo>
                    <a:cubicBezTo>
                      <a:pt x="1590" y="1837"/>
                      <a:pt x="1612" y="1794"/>
                      <a:pt x="1660" y="1684"/>
                    </a:cubicBezTo>
                    <a:cubicBezTo>
                      <a:pt x="1708" y="1574"/>
                      <a:pt x="1787" y="1399"/>
                      <a:pt x="1849" y="1244"/>
                    </a:cubicBezTo>
                    <a:cubicBezTo>
                      <a:pt x="1911" y="1089"/>
                      <a:pt x="1984" y="873"/>
                      <a:pt x="2031" y="751"/>
                    </a:cubicBezTo>
                    <a:cubicBezTo>
                      <a:pt x="2078" y="629"/>
                      <a:pt x="2100" y="576"/>
                      <a:pt x="2130" y="509"/>
                    </a:cubicBezTo>
                    <a:cubicBezTo>
                      <a:pt x="2160" y="442"/>
                      <a:pt x="2185" y="400"/>
                      <a:pt x="2213" y="350"/>
                    </a:cubicBezTo>
                    <a:cubicBezTo>
                      <a:pt x="2241" y="300"/>
                      <a:pt x="2261" y="257"/>
                      <a:pt x="2296" y="206"/>
                    </a:cubicBezTo>
                    <a:cubicBezTo>
                      <a:pt x="2331" y="155"/>
                      <a:pt x="2377" y="80"/>
                      <a:pt x="2425" y="47"/>
                    </a:cubicBezTo>
                    <a:cubicBezTo>
                      <a:pt x="2473" y="14"/>
                      <a:pt x="2537" y="0"/>
                      <a:pt x="2584" y="9"/>
                    </a:cubicBezTo>
                    <a:cubicBezTo>
                      <a:pt x="2631" y="18"/>
                      <a:pt x="2674" y="71"/>
                      <a:pt x="2706" y="100"/>
                    </a:cubicBezTo>
                    <a:cubicBezTo>
                      <a:pt x="2738" y="129"/>
                      <a:pt x="2745" y="134"/>
                      <a:pt x="2774" y="183"/>
                    </a:cubicBezTo>
                    <a:cubicBezTo>
                      <a:pt x="2803" y="232"/>
                      <a:pt x="2837" y="308"/>
                      <a:pt x="2880" y="395"/>
                    </a:cubicBezTo>
                    <a:cubicBezTo>
                      <a:pt x="2923" y="482"/>
                      <a:pt x="2993" y="617"/>
                      <a:pt x="3032" y="706"/>
                    </a:cubicBezTo>
                    <a:cubicBezTo>
                      <a:pt x="3071" y="795"/>
                      <a:pt x="3067" y="800"/>
                      <a:pt x="3115" y="926"/>
                    </a:cubicBezTo>
                    <a:cubicBezTo>
                      <a:pt x="3163" y="1052"/>
                      <a:pt x="3267" y="1333"/>
                      <a:pt x="3320" y="1464"/>
                    </a:cubicBezTo>
                    <a:cubicBezTo>
                      <a:pt x="3373" y="1595"/>
                      <a:pt x="3396" y="1631"/>
                      <a:pt x="3433" y="1714"/>
                    </a:cubicBezTo>
                    <a:cubicBezTo>
                      <a:pt x="3470" y="1797"/>
                      <a:pt x="3481" y="1858"/>
                      <a:pt x="3539" y="1964"/>
                    </a:cubicBezTo>
                    <a:cubicBezTo>
                      <a:pt x="3597" y="2070"/>
                      <a:pt x="3724" y="2265"/>
                      <a:pt x="3782" y="2351"/>
                    </a:cubicBezTo>
                    <a:cubicBezTo>
                      <a:pt x="3840" y="2437"/>
                      <a:pt x="3838" y="2436"/>
                      <a:pt x="3888" y="2479"/>
                    </a:cubicBezTo>
                    <a:cubicBezTo>
                      <a:pt x="3938" y="2522"/>
                      <a:pt x="4019" y="2573"/>
                      <a:pt x="4085" y="2608"/>
                    </a:cubicBezTo>
                    <a:cubicBezTo>
                      <a:pt x="4151" y="2643"/>
                      <a:pt x="4208" y="2669"/>
                      <a:pt x="4284" y="2691"/>
                    </a:cubicBezTo>
                    <a:cubicBezTo>
                      <a:pt x="4360" y="2713"/>
                      <a:pt x="4434" y="2727"/>
                      <a:pt x="4540" y="2739"/>
                    </a:cubicBezTo>
                    <a:cubicBezTo>
                      <a:pt x="4646" y="2751"/>
                      <a:pt x="4829" y="2759"/>
                      <a:pt x="4920" y="2763"/>
                    </a:cubicBezTo>
                    <a:cubicBezTo>
                      <a:pt x="5011" y="2767"/>
                      <a:pt x="5057" y="2763"/>
                      <a:pt x="5084" y="2763"/>
                    </a:cubicBezTo>
                  </a:path>
                </a:pathLst>
              </a:custGeom>
              <a:solidFill>
                <a:srgbClr val="FFB69F">
                  <a:alpha val="16000"/>
                </a:srgbClr>
              </a:solidFill>
              <a:ln w="28575" cap="flat" cmpd="sng">
                <a:solidFill>
                  <a:srgbClr val="CC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sp>
            <p:nvSpPr>
              <p:cNvPr id="15" name="Line 20"/>
              <p:cNvSpPr>
                <a:spLocks noChangeShapeType="1"/>
              </p:cNvSpPr>
              <p:nvPr/>
            </p:nvSpPr>
            <p:spPr bwMode="auto">
              <a:xfrm>
                <a:off x="3216" y="672"/>
                <a:ext cx="0" cy="2880"/>
              </a:xfrm>
              <a:prstGeom prst="line">
                <a:avLst/>
              </a:prstGeom>
              <a:noFill/>
              <a:ln w="28575">
                <a:solidFill>
                  <a:srgbClr val="CC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prstClr val="black"/>
                  </a:solidFill>
                  <a:latin typeface="Fontin Sans bold"/>
                </a:endParaRPr>
              </a:p>
            </p:txBody>
          </p:sp>
        </p:grpSp>
        <p:sp>
          <p:nvSpPr>
            <p:cNvPr id="13" name="Text Box 21"/>
            <p:cNvSpPr txBox="1">
              <a:spLocks noChangeArrowheads="1"/>
            </p:cNvSpPr>
            <p:nvPr/>
          </p:nvSpPr>
          <p:spPr bwMode="auto">
            <a:xfrm>
              <a:off x="4512" y="1347"/>
              <a:ext cx="697" cy="490"/>
            </a:xfrm>
            <a:prstGeom prst="rect">
              <a:avLst/>
            </a:prstGeom>
            <a:solidFill>
              <a:srgbClr val="FFB39B">
                <a:alpha val="16000"/>
              </a:srgbClr>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solidFill>
                    <a:srgbClr val="CC3300"/>
                  </a:solidFill>
                  <a:latin typeface="Fontin Sans bold"/>
                  <a:ea typeface="ヒラギノ角ゴ Pro W3" pitchFamily="1" charset="-128"/>
                </a:rPr>
                <a:t>Posterior </a:t>
              </a:r>
            </a:p>
            <a:p>
              <a:r>
                <a:rPr lang="en-US" altLang="en-US" sz="1400" dirty="0">
                  <a:solidFill>
                    <a:srgbClr val="CC3300"/>
                  </a:solidFill>
                  <a:latin typeface="Fontin Sans bold"/>
                  <a:ea typeface="ヒラギノ角ゴ Pro W3" pitchFamily="1" charset="-128"/>
                </a:rPr>
                <a:t>Distribution</a:t>
              </a:r>
            </a:p>
          </p:txBody>
        </p:sp>
      </p:grpSp>
      <p:graphicFrame>
        <p:nvGraphicFramePr>
          <p:cNvPr id="22" name="Object 23"/>
          <p:cNvGraphicFramePr>
            <a:graphicFrameLocks noGrp="1" noChangeAspect="1"/>
          </p:cNvGraphicFramePr>
          <p:nvPr>
            <p:ph sz="half" idx="4294967295"/>
            <p:extLst>
              <p:ext uri="{D42A27DB-BD31-4B8C-83A1-F6EECF244321}">
                <p14:modId xmlns:p14="http://schemas.microsoft.com/office/powerpoint/2010/main" val="3064803757"/>
              </p:ext>
            </p:extLst>
          </p:nvPr>
        </p:nvGraphicFramePr>
        <p:xfrm>
          <a:off x="889973" y="3897105"/>
          <a:ext cx="4375150" cy="1206500"/>
        </p:xfrm>
        <a:graphic>
          <a:graphicData uri="http://schemas.openxmlformats.org/presentationml/2006/ole">
            <mc:AlternateContent xmlns:mc="http://schemas.openxmlformats.org/markup-compatibility/2006">
              <mc:Choice xmlns:v="urn:schemas-microsoft-com:vml" Requires="v">
                <p:oleObj spid="_x0000_s32793" name="Equation" r:id="rId3" imgW="3314520" imgH="990360" progId="Equation.3">
                  <p:embed/>
                </p:oleObj>
              </mc:Choice>
              <mc:Fallback>
                <p:oleObj name="Equation" r:id="rId3" imgW="331452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973" y="3897105"/>
                        <a:ext cx="43751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8628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bg1">
                    <a:lumMod val="85000"/>
                  </a:schemeClr>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tx1"/>
                </a:solidFill>
                <a:latin typeface="Fontin Sans bold"/>
              </a:rPr>
              <a:t>What </a:t>
            </a:r>
            <a:r>
              <a:rPr lang="en-US" altLang="en-US" sz="2000" dirty="0">
                <a:solidFill>
                  <a:schemeClr val="tx1"/>
                </a:solidFill>
                <a:latin typeface="Fontin Sans bold"/>
              </a:rPr>
              <a:t>is a good model and what are the “dos” and </a:t>
            </a:r>
            <a:r>
              <a:rPr lang="en-US" altLang="en-US" sz="2000" dirty="0" smtClean="0">
                <a:solidFill>
                  <a:schemeClr val="tx1"/>
                </a:solidFill>
                <a:latin typeface="Fontin Sans bold"/>
              </a:rPr>
              <a:t>“don'ts” </a:t>
            </a:r>
            <a:r>
              <a:rPr lang="en-US" altLang="en-US" sz="2000" dirty="0">
                <a:solidFill>
                  <a:schemeClr val="tx1"/>
                </a:solidFill>
                <a:latin typeface="Fontin Sans bold"/>
              </a:rPr>
              <a:t>of building one</a:t>
            </a:r>
            <a:r>
              <a:rPr lang="en-US" altLang="en-US" sz="2000" dirty="0" smtClean="0">
                <a:solidFill>
                  <a:schemeClr val="tx1"/>
                </a:solidFill>
                <a:latin typeface="Fontin Sans bold"/>
              </a:rPr>
              <a:t>?</a:t>
            </a:r>
            <a:endParaRPr lang="en-US" altLang="en-US" sz="2000" dirty="0">
              <a:solidFill>
                <a:schemeClr val="tx1"/>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42022183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p:cNvSpPr>
          <p:nvPr>
            <p:ph type="body" idx="1"/>
          </p:nvPr>
        </p:nvSpPr>
        <p:spPr>
          <a:xfrm>
            <a:off x="321972" y="1371600"/>
            <a:ext cx="8577329" cy="5486400"/>
          </a:xfrm>
        </p:spPr>
        <p:txBody>
          <a:bodyPr>
            <a:noAutofit/>
          </a:bodyPr>
          <a:lstStyle/>
          <a:p>
            <a:pPr>
              <a:lnSpc>
                <a:spcPct val="90000"/>
              </a:lnSpc>
            </a:pPr>
            <a:r>
              <a:rPr lang="en-US" altLang="en-US" sz="2000" dirty="0">
                <a:latin typeface="Fontin Sans bold"/>
              </a:rPr>
              <a:t>Model Scope</a:t>
            </a:r>
          </a:p>
          <a:p>
            <a:pPr lvl="1">
              <a:lnSpc>
                <a:spcPct val="90000"/>
              </a:lnSpc>
            </a:pPr>
            <a:r>
              <a:rPr lang="en-US" altLang="en-US" sz="1900" dirty="0">
                <a:latin typeface="Fontin Sans bold"/>
              </a:rPr>
              <a:t>Products, channels, </a:t>
            </a:r>
            <a:r>
              <a:rPr lang="en-US" altLang="en-US" sz="1900" dirty="0" smtClean="0">
                <a:latin typeface="Fontin Sans bold"/>
              </a:rPr>
              <a:t>activities/effects</a:t>
            </a:r>
          </a:p>
          <a:p>
            <a:pPr lvl="1">
              <a:lnSpc>
                <a:spcPct val="90000"/>
              </a:lnSpc>
            </a:pPr>
            <a:endParaRPr lang="en-US" altLang="en-US" sz="1900" dirty="0">
              <a:latin typeface="Fontin Sans bold"/>
            </a:endParaRPr>
          </a:p>
          <a:p>
            <a:pPr>
              <a:lnSpc>
                <a:spcPct val="90000"/>
              </a:lnSpc>
            </a:pPr>
            <a:r>
              <a:rPr lang="en-US" altLang="en-US" sz="2000" dirty="0">
                <a:latin typeface="Fontin Sans bold"/>
              </a:rPr>
              <a:t>Model Form</a:t>
            </a:r>
          </a:p>
          <a:p>
            <a:pPr lvl="1">
              <a:lnSpc>
                <a:spcPct val="90000"/>
              </a:lnSpc>
            </a:pPr>
            <a:r>
              <a:rPr lang="en-US" altLang="en-US" sz="1900" dirty="0">
                <a:latin typeface="Fontin Sans bold"/>
              </a:rPr>
              <a:t>Structural assumptions of how activities affect volume</a:t>
            </a:r>
          </a:p>
          <a:p>
            <a:pPr lvl="2">
              <a:lnSpc>
                <a:spcPct val="90000"/>
              </a:lnSpc>
            </a:pPr>
            <a:r>
              <a:rPr lang="en-US" altLang="en-US" sz="1900" dirty="0">
                <a:latin typeface="Fontin Sans bold"/>
              </a:rPr>
              <a:t>Model structure</a:t>
            </a:r>
          </a:p>
          <a:p>
            <a:pPr lvl="2">
              <a:lnSpc>
                <a:spcPct val="90000"/>
              </a:lnSpc>
            </a:pPr>
            <a:r>
              <a:rPr lang="en-US" altLang="en-US" sz="1900" dirty="0">
                <a:latin typeface="Fontin Sans bold"/>
              </a:rPr>
              <a:t>Plan-able measures</a:t>
            </a:r>
          </a:p>
          <a:p>
            <a:pPr lvl="2">
              <a:lnSpc>
                <a:spcPct val="90000"/>
              </a:lnSpc>
            </a:pPr>
            <a:r>
              <a:rPr lang="en-US" altLang="en-US" sz="1900" dirty="0">
                <a:latin typeface="Fontin Sans bold"/>
              </a:rPr>
              <a:t>Transformations</a:t>
            </a:r>
          </a:p>
          <a:p>
            <a:pPr lvl="1">
              <a:lnSpc>
                <a:spcPct val="90000"/>
              </a:lnSpc>
            </a:pPr>
            <a:r>
              <a:rPr lang="en-US" altLang="en-US" sz="1900" dirty="0">
                <a:latin typeface="Fontin Sans bold"/>
              </a:rPr>
              <a:t>Derived from an understanding of the process that generated the data</a:t>
            </a:r>
          </a:p>
          <a:p>
            <a:pPr lvl="2">
              <a:lnSpc>
                <a:spcPct val="90000"/>
              </a:lnSpc>
            </a:pPr>
            <a:r>
              <a:rPr lang="en-US" altLang="en-US" sz="1900" dirty="0">
                <a:latin typeface="Fontin Sans bold"/>
              </a:rPr>
              <a:t>Qualitative and directional impact of activities and environment on consumer </a:t>
            </a:r>
            <a:r>
              <a:rPr lang="en-US" altLang="en-US" sz="1900" dirty="0" smtClean="0">
                <a:latin typeface="Fontin Sans bold"/>
              </a:rPr>
              <a:t>behavior</a:t>
            </a:r>
          </a:p>
          <a:p>
            <a:pPr lvl="2">
              <a:lnSpc>
                <a:spcPct val="90000"/>
              </a:lnSpc>
            </a:pPr>
            <a:endParaRPr lang="en-US" altLang="en-US" sz="1900" dirty="0">
              <a:latin typeface="Fontin Sans bold"/>
            </a:endParaRPr>
          </a:p>
          <a:p>
            <a:pPr>
              <a:lnSpc>
                <a:spcPct val="90000"/>
              </a:lnSpc>
            </a:pPr>
            <a:r>
              <a:rPr lang="en-US" altLang="en-US" sz="2000" dirty="0">
                <a:latin typeface="Fontin Sans bold"/>
              </a:rPr>
              <a:t>Assumptions on coefficient set</a:t>
            </a:r>
          </a:p>
          <a:p>
            <a:pPr lvl="1">
              <a:lnSpc>
                <a:spcPct val="90000"/>
              </a:lnSpc>
            </a:pPr>
            <a:r>
              <a:rPr lang="en-US" altLang="en-US" sz="1900" dirty="0">
                <a:latin typeface="Fontin Sans bold"/>
              </a:rPr>
              <a:t>Granularity and similarity of coefficients across products, locations, time and </a:t>
            </a:r>
            <a:r>
              <a:rPr lang="en-US" altLang="en-US" sz="1900" dirty="0" smtClean="0">
                <a:latin typeface="Fontin Sans bold"/>
              </a:rPr>
              <a:t>activities</a:t>
            </a:r>
            <a:endParaRPr lang="en-US" altLang="en-US" sz="1900" dirty="0">
              <a:latin typeface="Fontin Sans bold"/>
            </a:endParaRPr>
          </a:p>
        </p:txBody>
      </p:sp>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The Elements of Demand Modeling</a:t>
            </a:r>
            <a:endParaRPr lang="en-IN" sz="3200" b="1" dirty="0">
              <a:solidFill>
                <a:prstClr val="black"/>
              </a:solidFill>
              <a:latin typeface="Fontin Sans Bold"/>
            </a:endParaRPr>
          </a:p>
        </p:txBody>
      </p:sp>
    </p:spTree>
    <p:extLst>
      <p:ext uri="{BB962C8B-B14F-4D97-AF65-F5344CB8AC3E}">
        <p14:creationId xmlns:p14="http://schemas.microsoft.com/office/powerpoint/2010/main" val="3308268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p:cNvSpPr>
          <p:nvPr>
            <p:ph type="body" idx="1"/>
          </p:nvPr>
        </p:nvSpPr>
        <p:spPr>
          <a:xfrm>
            <a:off x="321972" y="1400629"/>
            <a:ext cx="8473685" cy="5486400"/>
          </a:xfrm>
        </p:spPr>
        <p:txBody>
          <a:bodyPr>
            <a:noAutofit/>
          </a:bodyPr>
          <a:lstStyle/>
          <a:p>
            <a:pPr>
              <a:lnSpc>
                <a:spcPct val="90000"/>
              </a:lnSpc>
            </a:pPr>
            <a:r>
              <a:rPr lang="en-US" altLang="en-US" sz="2000" dirty="0" smtClean="0">
                <a:latin typeface="Fontin Sans bold"/>
              </a:rPr>
              <a:t>Business </a:t>
            </a:r>
            <a:r>
              <a:rPr lang="en-US" altLang="en-US" sz="2000" dirty="0">
                <a:latin typeface="Fontin Sans bold"/>
              </a:rPr>
              <a:t>knowledge and intuition</a:t>
            </a:r>
          </a:p>
          <a:p>
            <a:pPr lvl="1">
              <a:lnSpc>
                <a:spcPct val="90000"/>
              </a:lnSpc>
            </a:pPr>
            <a:r>
              <a:rPr lang="en-US" altLang="en-US" sz="1900" dirty="0">
                <a:latin typeface="Fontin Sans bold"/>
              </a:rPr>
              <a:t>Prior information on coefficient sign and </a:t>
            </a:r>
            <a:r>
              <a:rPr lang="en-US" altLang="en-US" sz="1900" dirty="0" smtClean="0">
                <a:latin typeface="Fontin Sans bold"/>
              </a:rPr>
              <a:t>ranges</a:t>
            </a:r>
          </a:p>
          <a:p>
            <a:pPr lvl="1">
              <a:lnSpc>
                <a:spcPct val="90000"/>
              </a:lnSpc>
            </a:pPr>
            <a:endParaRPr lang="en-US" altLang="en-US" sz="1900" dirty="0">
              <a:latin typeface="Fontin Sans bold"/>
            </a:endParaRPr>
          </a:p>
          <a:p>
            <a:pPr>
              <a:lnSpc>
                <a:spcPct val="90000"/>
              </a:lnSpc>
            </a:pPr>
            <a:r>
              <a:rPr lang="en-US" altLang="en-US" sz="2000" dirty="0">
                <a:latin typeface="Fontin Sans bold"/>
              </a:rPr>
              <a:t>Statistical estimation</a:t>
            </a:r>
          </a:p>
          <a:p>
            <a:pPr lvl="1">
              <a:lnSpc>
                <a:spcPct val="90000"/>
              </a:lnSpc>
            </a:pPr>
            <a:r>
              <a:rPr lang="en-US" altLang="en-US" sz="1900" dirty="0">
                <a:latin typeface="Fontin Sans bold"/>
              </a:rPr>
              <a:t>Estimation techniques need to support the structure outlined </a:t>
            </a:r>
            <a:r>
              <a:rPr lang="en-US" altLang="en-US" sz="1900" dirty="0" smtClean="0">
                <a:latin typeface="Fontin Sans bold"/>
              </a:rPr>
              <a:t>above</a:t>
            </a:r>
          </a:p>
          <a:p>
            <a:pPr lvl="1">
              <a:lnSpc>
                <a:spcPct val="90000"/>
              </a:lnSpc>
            </a:pPr>
            <a:endParaRPr lang="en-US" altLang="en-US" sz="1900" dirty="0">
              <a:latin typeface="Fontin Sans bold"/>
            </a:endParaRPr>
          </a:p>
          <a:p>
            <a:pPr>
              <a:lnSpc>
                <a:spcPct val="90000"/>
              </a:lnSpc>
            </a:pPr>
            <a:r>
              <a:rPr lang="en-US" altLang="en-US" sz="2000" dirty="0">
                <a:latin typeface="Fontin Sans bold"/>
              </a:rPr>
              <a:t>Model quality assurance</a:t>
            </a:r>
          </a:p>
          <a:p>
            <a:pPr lvl="1">
              <a:lnSpc>
                <a:spcPct val="90000"/>
              </a:lnSpc>
            </a:pPr>
            <a:r>
              <a:rPr lang="en-US" altLang="en-US" sz="1900" dirty="0">
                <a:latin typeface="Fontin Sans bold"/>
              </a:rPr>
              <a:t>Predictiveness, </a:t>
            </a:r>
            <a:r>
              <a:rPr lang="en-US" altLang="en-US" sz="1900" dirty="0" smtClean="0">
                <a:latin typeface="Fontin Sans bold"/>
              </a:rPr>
              <a:t>consistency</a:t>
            </a:r>
          </a:p>
          <a:p>
            <a:pPr lvl="1">
              <a:lnSpc>
                <a:spcPct val="90000"/>
              </a:lnSpc>
            </a:pPr>
            <a:endParaRPr lang="en-US" altLang="en-US" sz="1900" dirty="0">
              <a:latin typeface="Fontin Sans bold"/>
            </a:endParaRPr>
          </a:p>
          <a:p>
            <a:pPr>
              <a:lnSpc>
                <a:spcPct val="90000"/>
              </a:lnSpc>
            </a:pPr>
            <a:r>
              <a:rPr lang="en-US" altLang="en-US" sz="2000" dirty="0">
                <a:latin typeface="Fontin Sans bold"/>
              </a:rPr>
              <a:t>Interpretation and Analysis</a:t>
            </a:r>
          </a:p>
          <a:p>
            <a:pPr lvl="1">
              <a:lnSpc>
                <a:spcPct val="90000"/>
              </a:lnSpc>
            </a:pPr>
            <a:r>
              <a:rPr lang="en-US" altLang="en-US" sz="1900" dirty="0">
                <a:latin typeface="Fontin Sans bold"/>
              </a:rPr>
              <a:t>Insights, scenario analysis, optimization, tracking</a:t>
            </a:r>
          </a:p>
        </p:txBody>
      </p:sp>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The Elements of Demand Modeling</a:t>
            </a:r>
            <a:endParaRPr lang="en-IN" sz="3200" b="1" dirty="0">
              <a:solidFill>
                <a:prstClr val="black"/>
              </a:solidFill>
              <a:latin typeface="Fontin Sans Bold"/>
            </a:endParaRPr>
          </a:p>
        </p:txBody>
      </p:sp>
    </p:spTree>
    <p:extLst>
      <p:ext uri="{BB962C8B-B14F-4D97-AF65-F5344CB8AC3E}">
        <p14:creationId xmlns:p14="http://schemas.microsoft.com/office/powerpoint/2010/main" val="42320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p:cNvSpPr>
          <p:nvPr>
            <p:ph type="body" idx="1"/>
          </p:nvPr>
        </p:nvSpPr>
        <p:spPr/>
        <p:txBody>
          <a:bodyPr>
            <a:normAutofit/>
          </a:bodyPr>
          <a:lstStyle/>
          <a:p>
            <a:pPr>
              <a:buFont typeface="Wingdings" panose="05000000000000000000" pitchFamily="2" charset="2"/>
              <a:buChar char="ü"/>
            </a:pPr>
            <a:r>
              <a:rPr lang="en-US" altLang="en-US" sz="2000" dirty="0">
                <a:latin typeface="Fontin Sans bold"/>
              </a:rPr>
              <a:t>Understood and justified model form and </a:t>
            </a:r>
            <a:r>
              <a:rPr lang="en-US" altLang="en-US" sz="2000" dirty="0" smtClean="0">
                <a:latin typeface="Fontin Sans bold"/>
              </a:rPr>
              <a:t>transformations</a:t>
            </a:r>
          </a:p>
          <a:p>
            <a:pPr>
              <a:buFont typeface="Wingdings" panose="05000000000000000000" pitchFamily="2" charset="2"/>
              <a:buChar char="ü"/>
            </a:pPr>
            <a:endParaRPr lang="en-US" altLang="en-US" sz="2000" dirty="0">
              <a:latin typeface="Fontin Sans bold"/>
            </a:endParaRPr>
          </a:p>
          <a:p>
            <a:pPr>
              <a:buFont typeface="Wingdings" panose="05000000000000000000" pitchFamily="2" charset="2"/>
              <a:buChar char="ü"/>
            </a:pPr>
            <a:r>
              <a:rPr lang="en-US" altLang="en-US" sz="2000" dirty="0" smtClean="0">
                <a:latin typeface="Fontin Sans bold"/>
              </a:rPr>
              <a:t>Internal </a:t>
            </a:r>
            <a:r>
              <a:rPr lang="en-US" altLang="en-US" sz="2000" dirty="0">
                <a:latin typeface="Fontin Sans bold"/>
              </a:rPr>
              <a:t>consistency of modeled effects</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Internal </a:t>
            </a:r>
            <a:r>
              <a:rPr lang="en-US" altLang="en-US" sz="2000" dirty="0">
                <a:latin typeface="Fontin Sans bold"/>
              </a:rPr>
              <a:t>consistency of coefficients</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Sufficient </a:t>
            </a:r>
            <a:r>
              <a:rPr lang="en-US" altLang="en-US" sz="2000" dirty="0">
                <a:latin typeface="Fontin Sans bold"/>
              </a:rPr>
              <a:t>coverage of products and channels</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Sufficient </a:t>
            </a:r>
            <a:r>
              <a:rPr lang="en-US" altLang="en-US" sz="2000" dirty="0">
                <a:latin typeface="Fontin Sans bold"/>
              </a:rPr>
              <a:t>coverage of activities and external factors</a:t>
            </a:r>
          </a:p>
          <a:p>
            <a:pPr>
              <a:buFont typeface="Wingdings" panose="05000000000000000000" pitchFamily="2" charset="2"/>
              <a:buChar char="ü"/>
            </a:pPr>
            <a:endParaRPr lang="en-US" altLang="en-US" sz="2000" dirty="0" smtClean="0">
              <a:latin typeface="Fontin Sans bold"/>
            </a:endParaRPr>
          </a:p>
        </p:txBody>
      </p:sp>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Hallmarks of a good Predictive Model</a:t>
            </a:r>
            <a:endParaRPr lang="en-IN" sz="3200" b="1" dirty="0">
              <a:solidFill>
                <a:prstClr val="black"/>
              </a:solidFill>
              <a:latin typeface="Fontin Sans Bold"/>
            </a:endParaRPr>
          </a:p>
        </p:txBody>
      </p:sp>
    </p:spTree>
    <p:extLst>
      <p:ext uri="{BB962C8B-B14F-4D97-AF65-F5344CB8AC3E}">
        <p14:creationId xmlns:p14="http://schemas.microsoft.com/office/powerpoint/2010/main" val="107865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p:cNvSpPr>
          <p:nvPr>
            <p:ph type="body" idx="1"/>
          </p:nvPr>
        </p:nvSpPr>
        <p:spPr/>
        <p:txBody>
          <a:bodyPr>
            <a:normAutofit/>
          </a:bodyPr>
          <a:lstStyle/>
          <a:p>
            <a:pPr>
              <a:buFont typeface="Wingdings" panose="05000000000000000000" pitchFamily="2" charset="2"/>
              <a:buChar char="ü"/>
            </a:pPr>
            <a:r>
              <a:rPr lang="en-US" altLang="en-US" sz="2000" dirty="0" smtClean="0">
                <a:latin typeface="Fontin Sans bold"/>
              </a:rPr>
              <a:t>Consistency </a:t>
            </a:r>
            <a:r>
              <a:rPr lang="en-US" altLang="en-US" sz="2000" dirty="0">
                <a:latin typeface="Fontin Sans bold"/>
              </a:rPr>
              <a:t>with intuition and prior business knowledge</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Meaningful </a:t>
            </a:r>
            <a:r>
              <a:rPr lang="en-US" altLang="en-US" sz="2000" dirty="0">
                <a:latin typeface="Fontin Sans bold"/>
              </a:rPr>
              <a:t>interpretable coefficients</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Right </a:t>
            </a:r>
            <a:r>
              <a:rPr lang="en-US" altLang="en-US" sz="2000" dirty="0">
                <a:latin typeface="Fontin Sans bold"/>
              </a:rPr>
              <a:t>level of aggregation</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High </a:t>
            </a:r>
            <a:r>
              <a:rPr lang="en-US" altLang="en-US" sz="2000" dirty="0">
                <a:latin typeface="Fontin Sans bold"/>
              </a:rPr>
              <a:t>expressiveness but low degrees of freedom</a:t>
            </a:r>
          </a:p>
          <a:p>
            <a:pPr>
              <a:buFont typeface="Wingdings" panose="05000000000000000000" pitchFamily="2" charset="2"/>
              <a:buChar char="ü"/>
            </a:pPr>
            <a:endParaRPr lang="en-US" altLang="en-US" sz="2000" dirty="0" smtClean="0">
              <a:latin typeface="Fontin Sans bold"/>
            </a:endParaRPr>
          </a:p>
          <a:p>
            <a:pPr>
              <a:buFont typeface="Wingdings" panose="05000000000000000000" pitchFamily="2" charset="2"/>
              <a:buChar char="ü"/>
            </a:pPr>
            <a:r>
              <a:rPr lang="en-US" altLang="en-US" sz="2000" dirty="0" smtClean="0">
                <a:latin typeface="Fontin Sans bold"/>
              </a:rPr>
              <a:t>Statistical </a:t>
            </a:r>
            <a:r>
              <a:rPr lang="en-US" altLang="en-US" sz="2000" dirty="0">
                <a:latin typeface="Fontin Sans bold"/>
              </a:rPr>
              <a:t>significance of coefficients</a:t>
            </a:r>
          </a:p>
        </p:txBody>
      </p:sp>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Hallmarks of a good Predictive Model</a:t>
            </a:r>
            <a:endParaRPr lang="en-IN" sz="3200" b="1" dirty="0">
              <a:solidFill>
                <a:prstClr val="black"/>
              </a:solidFill>
              <a:latin typeface="Fontin Sans Bold"/>
            </a:endParaRPr>
          </a:p>
        </p:txBody>
      </p:sp>
    </p:spTree>
    <p:extLst>
      <p:ext uri="{BB962C8B-B14F-4D97-AF65-F5344CB8AC3E}">
        <p14:creationId xmlns:p14="http://schemas.microsoft.com/office/powerpoint/2010/main" val="1884327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p:cNvSpPr>
          <p:nvPr>
            <p:ph type="body" idx="1"/>
          </p:nvPr>
        </p:nvSpPr>
        <p:spPr>
          <a:xfrm>
            <a:off x="437779" y="1364343"/>
            <a:ext cx="8357877" cy="5109027"/>
          </a:xfrm>
        </p:spPr>
        <p:txBody>
          <a:bodyPr>
            <a:normAutofit fontScale="70000" lnSpcReduction="20000"/>
          </a:bodyPr>
          <a:lstStyle/>
          <a:p>
            <a:pPr marL="514350" indent="-514350">
              <a:lnSpc>
                <a:spcPct val="90000"/>
              </a:lnSpc>
              <a:buFont typeface="+mj-lt"/>
              <a:buAutoNum type="arabicPeriod"/>
            </a:pPr>
            <a:r>
              <a:rPr lang="en-US" altLang="en-US" dirty="0">
                <a:latin typeface="Fontin Sans bold"/>
              </a:rPr>
              <a:t>Use the wrong model structure</a:t>
            </a:r>
          </a:p>
          <a:p>
            <a:pPr lvl="1">
              <a:lnSpc>
                <a:spcPct val="90000"/>
              </a:lnSpc>
              <a:buFont typeface="Arial" panose="020B0604020202020204" pitchFamily="34" charset="0"/>
              <a:buChar char="•"/>
            </a:pPr>
            <a:r>
              <a:rPr lang="en-US" altLang="en-US" dirty="0">
                <a:latin typeface="Fontin Sans bold"/>
              </a:rPr>
              <a:t>Does volume respond intuitively across a wide range of inputs?</a:t>
            </a:r>
          </a:p>
          <a:p>
            <a:pPr marL="514350" indent="-514350">
              <a:lnSpc>
                <a:spcPct val="90000"/>
              </a:lnSpc>
              <a:buFont typeface="+mj-lt"/>
              <a:buAutoNum type="arabicPeriod"/>
            </a:pPr>
            <a:endParaRPr lang="en-US" altLang="en-US" dirty="0" smtClean="0">
              <a:latin typeface="Fontin Sans bold"/>
            </a:endParaRPr>
          </a:p>
          <a:p>
            <a:pPr marL="514350" indent="-514350">
              <a:lnSpc>
                <a:spcPct val="90000"/>
              </a:lnSpc>
              <a:buFont typeface="+mj-lt"/>
              <a:buAutoNum type="arabicPeriod"/>
            </a:pPr>
            <a:r>
              <a:rPr lang="en-US" altLang="en-US" dirty="0" smtClean="0">
                <a:latin typeface="Fontin Sans bold"/>
              </a:rPr>
              <a:t>Let </a:t>
            </a:r>
            <a:r>
              <a:rPr lang="en-US" altLang="en-US" dirty="0">
                <a:latin typeface="Fontin Sans bold"/>
              </a:rPr>
              <a:t>the data choose the model structure</a:t>
            </a:r>
          </a:p>
          <a:p>
            <a:pPr lvl="1">
              <a:lnSpc>
                <a:spcPct val="90000"/>
              </a:lnSpc>
              <a:buFont typeface="Arial" panose="020B0604020202020204" pitchFamily="34" charset="0"/>
              <a:buChar char="•"/>
            </a:pPr>
            <a:r>
              <a:rPr lang="en-US" altLang="en-US" dirty="0">
                <a:latin typeface="Fontin Sans bold"/>
              </a:rPr>
              <a:t>Ratio of observations to degrees of freedom in MMM to low to do that</a:t>
            </a:r>
          </a:p>
          <a:p>
            <a:pPr marL="514350" indent="-514350">
              <a:lnSpc>
                <a:spcPct val="90000"/>
              </a:lnSpc>
              <a:buFont typeface="+mj-lt"/>
              <a:buAutoNum type="arabicPeriod"/>
            </a:pPr>
            <a:endParaRPr lang="en-US" altLang="en-US" dirty="0" smtClean="0">
              <a:latin typeface="Fontin Sans bold"/>
            </a:endParaRPr>
          </a:p>
          <a:p>
            <a:pPr marL="514350" indent="-514350">
              <a:lnSpc>
                <a:spcPct val="90000"/>
              </a:lnSpc>
              <a:buFont typeface="+mj-lt"/>
              <a:buAutoNum type="arabicPeriod"/>
            </a:pPr>
            <a:r>
              <a:rPr lang="en-US" altLang="en-US" dirty="0" smtClean="0">
                <a:latin typeface="Fontin Sans bold"/>
              </a:rPr>
              <a:t>Rely </a:t>
            </a:r>
            <a:r>
              <a:rPr lang="en-US" altLang="en-US" dirty="0">
                <a:latin typeface="Fontin Sans bold"/>
              </a:rPr>
              <a:t>on cleaning up the model after estimation rather than specifying structural constraints up front</a:t>
            </a:r>
          </a:p>
          <a:p>
            <a:pPr lvl="1">
              <a:lnSpc>
                <a:spcPct val="90000"/>
              </a:lnSpc>
              <a:buFont typeface="Arial" panose="020B0604020202020204" pitchFamily="34" charset="0"/>
              <a:buChar char="•"/>
            </a:pPr>
            <a:r>
              <a:rPr lang="en-US" altLang="en-US" dirty="0">
                <a:latin typeface="Fontin Sans bold"/>
              </a:rPr>
              <a:t>Leads to Swiss cheese models and overestimation of effects</a:t>
            </a:r>
          </a:p>
          <a:p>
            <a:pPr marL="514350" indent="-514350">
              <a:lnSpc>
                <a:spcPct val="90000"/>
              </a:lnSpc>
              <a:buFont typeface="+mj-lt"/>
              <a:buAutoNum type="arabicPeriod"/>
            </a:pPr>
            <a:endParaRPr lang="en-US" altLang="en-US" dirty="0" smtClean="0">
              <a:latin typeface="Fontin Sans bold"/>
            </a:endParaRPr>
          </a:p>
          <a:p>
            <a:pPr marL="514350" indent="-514350">
              <a:lnSpc>
                <a:spcPct val="90000"/>
              </a:lnSpc>
              <a:buFont typeface="+mj-lt"/>
              <a:buAutoNum type="arabicPeriod"/>
            </a:pPr>
            <a:r>
              <a:rPr lang="en-US" altLang="en-US" dirty="0" smtClean="0">
                <a:latin typeface="Fontin Sans bold"/>
              </a:rPr>
              <a:t>Drop </a:t>
            </a:r>
            <a:r>
              <a:rPr lang="en-US" altLang="en-US" dirty="0">
                <a:latin typeface="Fontin Sans bold"/>
              </a:rPr>
              <a:t>activities from the analysis because of high correlation</a:t>
            </a:r>
          </a:p>
          <a:p>
            <a:pPr lvl="1">
              <a:lnSpc>
                <a:spcPct val="90000"/>
              </a:lnSpc>
              <a:buFont typeface="Arial" panose="020B0604020202020204" pitchFamily="34" charset="0"/>
              <a:buChar char="•"/>
            </a:pPr>
            <a:r>
              <a:rPr lang="en-US" altLang="en-US" dirty="0">
                <a:latin typeface="Fontin Sans bold"/>
              </a:rPr>
              <a:t>Leads to miss-attribution of effects to the remaining variables and interferes with planning</a:t>
            </a:r>
          </a:p>
          <a:p>
            <a:pPr marL="514350" indent="-514350">
              <a:lnSpc>
                <a:spcPct val="90000"/>
              </a:lnSpc>
              <a:buFont typeface="+mj-lt"/>
              <a:buAutoNum type="arabicPeriod"/>
            </a:pPr>
            <a:endParaRPr lang="en-US" altLang="en-US" dirty="0" smtClean="0">
              <a:latin typeface="Fontin Sans bold"/>
            </a:endParaRPr>
          </a:p>
          <a:p>
            <a:pPr marL="514350" indent="-514350">
              <a:lnSpc>
                <a:spcPct val="90000"/>
              </a:lnSpc>
              <a:buFont typeface="+mj-lt"/>
              <a:buAutoNum type="arabicPeriod"/>
            </a:pPr>
            <a:r>
              <a:rPr lang="en-US" altLang="en-US" dirty="0" smtClean="0">
                <a:latin typeface="Fontin Sans bold"/>
              </a:rPr>
              <a:t>Put </a:t>
            </a:r>
            <a:r>
              <a:rPr lang="en-US" altLang="en-US" dirty="0">
                <a:latin typeface="Fontin Sans bold"/>
              </a:rPr>
              <a:t>in too many effects and “see what sticks”</a:t>
            </a:r>
          </a:p>
          <a:p>
            <a:pPr lvl="1">
              <a:lnSpc>
                <a:spcPct val="90000"/>
              </a:lnSpc>
              <a:buFont typeface="Arial" panose="020B0604020202020204" pitchFamily="34" charset="0"/>
              <a:buChar char="•"/>
            </a:pPr>
            <a:r>
              <a:rPr lang="en-US" altLang="en-US" dirty="0">
                <a:latin typeface="Fontin Sans bold"/>
              </a:rPr>
              <a:t>Often done for cross effects, leads to overfitting and inconsistent sets of effects across products and locations</a:t>
            </a:r>
          </a:p>
          <a:p>
            <a:pPr marL="514350" indent="-514350">
              <a:lnSpc>
                <a:spcPct val="90000"/>
              </a:lnSpc>
              <a:buFont typeface="+mj-lt"/>
              <a:buAutoNum type="arabicPeriod"/>
            </a:pPr>
            <a:endParaRPr lang="en-US" altLang="en-US" dirty="0" smtClean="0">
              <a:latin typeface="Fontin Sans bold"/>
            </a:endParaRPr>
          </a:p>
          <a:p>
            <a:pPr marL="514350" indent="-514350">
              <a:lnSpc>
                <a:spcPct val="90000"/>
              </a:lnSpc>
              <a:buFont typeface="+mj-lt"/>
              <a:buAutoNum type="arabicPeriod"/>
            </a:pPr>
            <a:r>
              <a:rPr lang="en-US" altLang="en-US" dirty="0" smtClean="0">
                <a:latin typeface="Fontin Sans bold"/>
              </a:rPr>
              <a:t>Beautify </a:t>
            </a:r>
            <a:r>
              <a:rPr lang="en-US" altLang="en-US" dirty="0">
                <a:latin typeface="Fontin Sans bold"/>
              </a:rPr>
              <a:t>models with dummy </a:t>
            </a:r>
            <a:r>
              <a:rPr lang="en-US" altLang="en-US" dirty="0" smtClean="0">
                <a:latin typeface="Fontin Sans bold"/>
              </a:rPr>
              <a:t>variables</a:t>
            </a:r>
            <a:endParaRPr lang="en-US" altLang="en-US" dirty="0">
              <a:latin typeface="Fontin Sans bold"/>
            </a:endParaRPr>
          </a:p>
        </p:txBody>
      </p:sp>
      <p:sp>
        <p:nvSpPr>
          <p:cNvPr id="347141" name="Text Box 5"/>
          <p:cNvSpPr txBox="1">
            <a:spLocks noChangeArrowheads="1"/>
          </p:cNvSpPr>
          <p:nvPr/>
        </p:nvSpPr>
        <p:spPr bwMode="auto">
          <a:xfrm rot="-2068908">
            <a:off x="2576872" y="2720826"/>
            <a:ext cx="6330579" cy="1569660"/>
          </a:xfrm>
          <a:prstGeom prst="rect">
            <a:avLst/>
          </a:prstGeom>
          <a:solidFill>
            <a:srgbClr val="FFFFFF">
              <a:alpha val="72000"/>
            </a:srgbClr>
          </a:solidFill>
          <a:ln w="571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rgbClr val="FF0000"/>
                </a:solidFill>
                <a:latin typeface="Fontin Sans bold"/>
              </a:rPr>
              <a:t>Particularly detrimental and </a:t>
            </a:r>
          </a:p>
          <a:p>
            <a:r>
              <a:rPr lang="en-US" altLang="en-US" sz="3200" b="1" dirty="0">
                <a:solidFill>
                  <a:srgbClr val="FF0000"/>
                </a:solidFill>
                <a:latin typeface="Fontin Sans bold"/>
              </a:rPr>
              <a:t>exposed if models are used for </a:t>
            </a:r>
          </a:p>
          <a:p>
            <a:r>
              <a:rPr lang="en-US" altLang="en-US" sz="3200" b="1" dirty="0">
                <a:solidFill>
                  <a:srgbClr val="FF0000"/>
                </a:solidFill>
                <a:latin typeface="Fontin Sans bold"/>
              </a:rPr>
              <a:t>planning and scenario analysis</a:t>
            </a:r>
          </a:p>
        </p:txBody>
      </p:sp>
      <p:sp>
        <p:nvSpPr>
          <p:cNvPr id="6" name="TextBox 5"/>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Bad Things Modelers Do</a:t>
            </a:r>
            <a:endParaRPr lang="en-IN" sz="3200" b="1" dirty="0">
              <a:solidFill>
                <a:prstClr val="black"/>
              </a:solidFill>
              <a:latin typeface="Fontin Sans Bold"/>
            </a:endParaRPr>
          </a:p>
        </p:txBody>
      </p:sp>
    </p:spTree>
    <p:extLst>
      <p:ext uri="{BB962C8B-B14F-4D97-AF65-F5344CB8AC3E}">
        <p14:creationId xmlns:p14="http://schemas.microsoft.com/office/powerpoint/2010/main" val="9703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7141"/>
                                        </p:tgtEl>
                                        <p:attrNameLst>
                                          <p:attrName>style.visibility</p:attrName>
                                        </p:attrNameLst>
                                      </p:cBhvr>
                                      <p:to>
                                        <p:strVal val="visible"/>
                                      </p:to>
                                    </p:set>
                                    <p:anim calcmode="lin" valueType="num">
                                      <p:cBhvr>
                                        <p:cTn id="7" dur="500" fill="hold"/>
                                        <p:tgtEl>
                                          <p:spTgt spid="347141"/>
                                        </p:tgtEl>
                                        <p:attrNameLst>
                                          <p:attrName>ppt_w</p:attrName>
                                        </p:attrNameLst>
                                      </p:cBhvr>
                                      <p:tavLst>
                                        <p:tav tm="0">
                                          <p:val>
                                            <p:fltVal val="0"/>
                                          </p:val>
                                        </p:tav>
                                        <p:tav tm="100000">
                                          <p:val>
                                            <p:strVal val="#ppt_w"/>
                                          </p:val>
                                        </p:tav>
                                      </p:tavLst>
                                    </p:anim>
                                    <p:anim calcmode="lin" valueType="num">
                                      <p:cBhvr>
                                        <p:cTn id="8" dur="500" fill="hold"/>
                                        <p:tgtEl>
                                          <p:spTgt spid="347141"/>
                                        </p:tgtEl>
                                        <p:attrNameLst>
                                          <p:attrName>ppt_h</p:attrName>
                                        </p:attrNameLst>
                                      </p:cBhvr>
                                      <p:tavLst>
                                        <p:tav tm="0">
                                          <p:val>
                                            <p:fltVal val="0"/>
                                          </p:val>
                                        </p:tav>
                                        <p:tav tm="100000">
                                          <p:val>
                                            <p:strVal val="#ppt_h"/>
                                          </p:val>
                                        </p:tav>
                                      </p:tavLst>
                                    </p:anim>
                                    <p:animEffect transition="in" filter="fade">
                                      <p:cBhvr>
                                        <p:cTn id="9"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p:cNvSpPr>
          <p:nvPr>
            <p:ph type="body" idx="1"/>
          </p:nvPr>
        </p:nvSpPr>
        <p:spPr>
          <a:xfrm>
            <a:off x="321973" y="1291772"/>
            <a:ext cx="8490396" cy="4525963"/>
          </a:xfrm>
        </p:spPr>
        <p:txBody>
          <a:bodyPr>
            <a:noAutofit/>
          </a:bodyPr>
          <a:lstStyle/>
          <a:p>
            <a:r>
              <a:rPr lang="en-US" altLang="en-US" sz="2000" dirty="0">
                <a:latin typeface="Fontin Sans bold"/>
              </a:rPr>
              <a:t>While the model is NOT the deliverable, clients are aware of the central role it plays in the analysis and want to understand </a:t>
            </a:r>
            <a:r>
              <a:rPr lang="en-US" altLang="en-US" sz="2000" dirty="0" smtClean="0">
                <a:latin typeface="Fontin Sans bold"/>
              </a:rPr>
              <a:t>it</a:t>
            </a:r>
          </a:p>
          <a:p>
            <a:endParaRPr lang="en-US" altLang="en-US" sz="1600" dirty="0">
              <a:latin typeface="Fontin Sans bold"/>
            </a:endParaRPr>
          </a:p>
          <a:p>
            <a:r>
              <a:rPr lang="en-US" altLang="en-US" sz="2000" dirty="0">
                <a:latin typeface="Fontin Sans bold"/>
              </a:rPr>
              <a:t>Quality of demand models strongly depends on the validity of the assumptions made in the modeling process</a:t>
            </a:r>
          </a:p>
          <a:p>
            <a:pPr lvl="1"/>
            <a:r>
              <a:rPr lang="en-US" altLang="en-US" sz="1800" dirty="0">
                <a:latin typeface="Fontin Sans bold"/>
              </a:rPr>
              <a:t>Assumptions need to be derived from an understanding of the business and validated with the </a:t>
            </a:r>
            <a:r>
              <a:rPr lang="en-US" altLang="en-US" sz="1800" dirty="0" smtClean="0">
                <a:latin typeface="Fontin Sans bold"/>
              </a:rPr>
              <a:t>client</a:t>
            </a:r>
          </a:p>
          <a:p>
            <a:pPr lvl="1"/>
            <a:endParaRPr lang="en-US" altLang="en-US" sz="1600" dirty="0">
              <a:latin typeface="Fontin Sans bold"/>
            </a:endParaRPr>
          </a:p>
          <a:p>
            <a:r>
              <a:rPr lang="en-US" altLang="en-US" sz="2000" dirty="0">
                <a:latin typeface="Fontin Sans bold"/>
              </a:rPr>
              <a:t>The client owns the models, we need </a:t>
            </a:r>
            <a:r>
              <a:rPr lang="en-US" altLang="en-US" sz="2000" dirty="0" smtClean="0">
                <a:latin typeface="Fontin Sans bold"/>
              </a:rPr>
              <a:t>to </a:t>
            </a:r>
            <a:r>
              <a:rPr lang="en-US" altLang="en-US" sz="2000" dirty="0">
                <a:latin typeface="Fontin Sans bold"/>
              </a:rPr>
              <a:t>explain the modeling choices and act on their </a:t>
            </a:r>
            <a:r>
              <a:rPr lang="en-US" altLang="en-US" sz="2000" dirty="0" smtClean="0">
                <a:latin typeface="Fontin Sans bold"/>
              </a:rPr>
              <a:t>input</a:t>
            </a:r>
          </a:p>
          <a:p>
            <a:endParaRPr lang="en-US" altLang="en-US" sz="1600" dirty="0">
              <a:latin typeface="Fontin Sans bold"/>
            </a:endParaRPr>
          </a:p>
          <a:p>
            <a:r>
              <a:rPr lang="en-US" altLang="en-US" sz="2000" dirty="0">
                <a:latin typeface="Fontin Sans bold"/>
              </a:rPr>
              <a:t>Clients should be involved in the modeling process as much as they want </a:t>
            </a:r>
            <a:endParaRPr lang="en-US" altLang="en-US" sz="2000" dirty="0" smtClean="0">
              <a:latin typeface="Fontin Sans bold"/>
            </a:endParaRPr>
          </a:p>
          <a:p>
            <a:endParaRPr lang="en-US" altLang="en-US" sz="1600" dirty="0">
              <a:latin typeface="Fontin Sans bold"/>
            </a:endParaRPr>
          </a:p>
          <a:p>
            <a:r>
              <a:rPr lang="en-US" altLang="en-US" sz="2000" dirty="0">
                <a:latin typeface="Fontin Sans bold"/>
              </a:rPr>
              <a:t>Models need to be monitored over time and updated as needed</a:t>
            </a:r>
          </a:p>
        </p:txBody>
      </p:sp>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Transparency in Demand Modeling</a:t>
            </a:r>
            <a:endParaRPr lang="en-IN" sz="3200" b="1" dirty="0">
              <a:solidFill>
                <a:prstClr val="black"/>
              </a:solidFill>
              <a:latin typeface="Fontin Sans Bold"/>
            </a:endParaRPr>
          </a:p>
        </p:txBody>
      </p:sp>
    </p:spTree>
    <p:extLst>
      <p:ext uri="{BB962C8B-B14F-4D97-AF65-F5344CB8AC3E}">
        <p14:creationId xmlns:p14="http://schemas.microsoft.com/office/powerpoint/2010/main" val="780069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p:cNvSpPr>
          <p:nvPr>
            <p:ph type="body" idx="1"/>
          </p:nvPr>
        </p:nvSpPr>
        <p:spPr>
          <a:xfrm>
            <a:off x="321972" y="1339172"/>
            <a:ext cx="8473685" cy="5068887"/>
          </a:xfrm>
        </p:spPr>
        <p:txBody>
          <a:bodyPr>
            <a:normAutofit fontScale="70000" lnSpcReduction="20000"/>
          </a:bodyPr>
          <a:lstStyle/>
          <a:p>
            <a:r>
              <a:rPr lang="en-US" altLang="en-US" dirty="0">
                <a:latin typeface="Fontin Sans bold"/>
              </a:rPr>
              <a:t>Demand models have traditionally been used to measure the impact of marketing activity on sales</a:t>
            </a:r>
          </a:p>
          <a:p>
            <a:pPr lvl="1"/>
            <a:r>
              <a:rPr lang="en-US" altLang="en-US" dirty="0">
                <a:latin typeface="Fontin Sans bold"/>
              </a:rPr>
              <a:t>Marketing Mix </a:t>
            </a:r>
            <a:r>
              <a:rPr lang="en-US" altLang="en-US" dirty="0" smtClean="0">
                <a:latin typeface="Fontin Sans bold"/>
              </a:rPr>
              <a:t>Studies</a:t>
            </a:r>
          </a:p>
          <a:p>
            <a:pPr lvl="1"/>
            <a:endParaRPr lang="en-US" altLang="en-US" dirty="0">
              <a:latin typeface="Fontin Sans bold"/>
            </a:endParaRPr>
          </a:p>
          <a:p>
            <a:r>
              <a:rPr lang="en-US" altLang="en-US" dirty="0">
                <a:latin typeface="Fontin Sans bold"/>
              </a:rPr>
              <a:t>Increasingly, they are used as a planning and optimization tool</a:t>
            </a:r>
          </a:p>
          <a:p>
            <a:pPr lvl="1"/>
            <a:r>
              <a:rPr lang="en-US" altLang="en-US" dirty="0">
                <a:latin typeface="Fontin Sans bold"/>
              </a:rPr>
              <a:t>Requires full coverage of all relevant marketing </a:t>
            </a:r>
            <a:r>
              <a:rPr lang="en-US" altLang="en-US" dirty="0" smtClean="0">
                <a:latin typeface="Fontin Sans bold"/>
              </a:rPr>
              <a:t>activities</a:t>
            </a:r>
          </a:p>
          <a:p>
            <a:pPr lvl="1"/>
            <a:endParaRPr lang="en-US" altLang="en-US" dirty="0">
              <a:latin typeface="Fontin Sans bold"/>
            </a:endParaRPr>
          </a:p>
          <a:p>
            <a:r>
              <a:rPr lang="en-US" altLang="en-US" dirty="0">
                <a:latin typeface="Fontin Sans bold"/>
              </a:rPr>
              <a:t>For that reason, incorporation of information about activities whose impact cannot be measured from the dataset at hand is becoming more important:</a:t>
            </a:r>
          </a:p>
          <a:p>
            <a:pPr lvl="1"/>
            <a:r>
              <a:rPr lang="en-US" altLang="en-US" dirty="0">
                <a:latin typeface="Fontin Sans bold"/>
              </a:rPr>
              <a:t>Intuition</a:t>
            </a:r>
          </a:p>
          <a:p>
            <a:pPr lvl="1"/>
            <a:r>
              <a:rPr lang="en-US" altLang="en-US" dirty="0">
                <a:latin typeface="Fontin Sans bold"/>
              </a:rPr>
              <a:t>Industry averages</a:t>
            </a:r>
          </a:p>
          <a:p>
            <a:pPr lvl="1"/>
            <a:r>
              <a:rPr lang="en-US" altLang="en-US" dirty="0">
                <a:latin typeface="Fontin Sans bold"/>
              </a:rPr>
              <a:t>Other </a:t>
            </a:r>
            <a:r>
              <a:rPr lang="en-US" altLang="en-US" dirty="0" smtClean="0">
                <a:latin typeface="Fontin Sans bold"/>
              </a:rPr>
              <a:t>studies</a:t>
            </a:r>
          </a:p>
          <a:p>
            <a:pPr lvl="1"/>
            <a:endParaRPr lang="en-US" altLang="en-US" dirty="0">
              <a:latin typeface="Fontin Sans bold"/>
            </a:endParaRPr>
          </a:p>
          <a:p>
            <a:r>
              <a:rPr lang="en-US" altLang="en-US" dirty="0">
                <a:latin typeface="Fontin Sans bold"/>
              </a:rPr>
              <a:t>The result is an increased use of Bayesian Methods </a:t>
            </a:r>
            <a:endParaRPr lang="en-US" altLang="en-US" dirty="0" smtClean="0">
              <a:latin typeface="Fontin Sans bold"/>
            </a:endParaRPr>
          </a:p>
          <a:p>
            <a:endParaRPr lang="en-US" altLang="en-US" dirty="0">
              <a:latin typeface="Fontin Sans bold"/>
            </a:endParaRPr>
          </a:p>
          <a:p>
            <a:r>
              <a:rPr lang="en-US" altLang="en-US" dirty="0">
                <a:latin typeface="Fontin Sans bold"/>
              </a:rPr>
              <a:t>Side effect: including these unmeasured effects improves accuracy of the measurements</a:t>
            </a:r>
          </a:p>
        </p:txBody>
      </p:sp>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Measurement vs. Panning</a:t>
            </a:r>
            <a:endParaRPr lang="en-IN" sz="3200" b="1" dirty="0">
              <a:solidFill>
                <a:prstClr val="black"/>
              </a:solidFill>
              <a:latin typeface="Fontin Sans Bold"/>
            </a:endParaRPr>
          </a:p>
        </p:txBody>
      </p:sp>
    </p:spTree>
    <p:extLst>
      <p:ext uri="{BB962C8B-B14F-4D97-AF65-F5344CB8AC3E}">
        <p14:creationId xmlns:p14="http://schemas.microsoft.com/office/powerpoint/2010/main" val="3434376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7" name="AutoShape 11"/>
          <p:cNvSpPr>
            <a:spLocks noChangeArrowheads="1"/>
          </p:cNvSpPr>
          <p:nvPr/>
        </p:nvSpPr>
        <p:spPr bwMode="auto">
          <a:xfrm>
            <a:off x="490769" y="3023839"/>
            <a:ext cx="2770419" cy="3036843"/>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336899" name="Rectangle 3"/>
          <p:cNvSpPr>
            <a:spLocks noGrp="1"/>
          </p:cNvSpPr>
          <p:nvPr>
            <p:ph type="body" idx="1"/>
          </p:nvPr>
        </p:nvSpPr>
        <p:spPr>
          <a:xfrm>
            <a:off x="490769" y="1645022"/>
            <a:ext cx="8112318" cy="1066800"/>
          </a:xfrm>
        </p:spPr>
        <p:txBody>
          <a:bodyPr>
            <a:normAutofit/>
          </a:bodyPr>
          <a:lstStyle/>
          <a:p>
            <a:pPr marL="0" indent="0" algn="just">
              <a:buNone/>
            </a:pPr>
            <a:r>
              <a:rPr lang="en-US" altLang="en-US" sz="2000" dirty="0">
                <a:latin typeface="Fontin Sans bold"/>
              </a:rPr>
              <a:t>[Analytical] “device” that estimates sales (volume, revenue) as a function of marketing activity and other variables describing the state of the market</a:t>
            </a:r>
          </a:p>
        </p:txBody>
      </p:sp>
      <p:sp>
        <p:nvSpPr>
          <p:cNvPr id="336900" name="AutoShape 4"/>
          <p:cNvSpPr>
            <a:spLocks noChangeArrowheads="1"/>
          </p:cNvSpPr>
          <p:nvPr/>
        </p:nvSpPr>
        <p:spPr bwMode="auto">
          <a:xfrm>
            <a:off x="4278081" y="3489220"/>
            <a:ext cx="2160190" cy="1143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prstClr val="black"/>
                </a:solidFill>
                <a:latin typeface="Fontin Sans bold"/>
              </a:rPr>
              <a:t>Demand </a:t>
            </a:r>
          </a:p>
          <a:p>
            <a:pPr algn="ctr"/>
            <a:r>
              <a:rPr lang="en-US" altLang="en-US" sz="2000" dirty="0">
                <a:solidFill>
                  <a:prstClr val="black"/>
                </a:solidFill>
                <a:latin typeface="Fontin Sans bold"/>
              </a:rPr>
              <a:t>Model</a:t>
            </a:r>
          </a:p>
        </p:txBody>
      </p:sp>
      <p:sp>
        <p:nvSpPr>
          <p:cNvPr id="336902" name="AutoShape 6"/>
          <p:cNvSpPr>
            <a:spLocks noChangeArrowheads="1"/>
          </p:cNvSpPr>
          <p:nvPr/>
        </p:nvSpPr>
        <p:spPr bwMode="auto">
          <a:xfrm>
            <a:off x="6557102" y="3879773"/>
            <a:ext cx="660400" cy="381000"/>
          </a:xfrm>
          <a:prstGeom prst="rightArrow">
            <a:avLst>
              <a:gd name="adj1" fmla="val 50000"/>
              <a:gd name="adj2" fmla="val 4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336904" name="Text Box 8"/>
          <p:cNvSpPr txBox="1">
            <a:spLocks noChangeArrowheads="1"/>
          </p:cNvSpPr>
          <p:nvPr/>
        </p:nvSpPr>
        <p:spPr bwMode="auto">
          <a:xfrm>
            <a:off x="717782" y="3063353"/>
            <a:ext cx="2371162"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900" dirty="0">
                <a:solidFill>
                  <a:prstClr val="black"/>
                </a:solidFill>
                <a:latin typeface="Fontin Sans bold"/>
              </a:rPr>
              <a:t>Distribution</a:t>
            </a:r>
          </a:p>
          <a:p>
            <a:r>
              <a:rPr lang="en-US" altLang="en-US" sz="1900" dirty="0">
                <a:solidFill>
                  <a:prstClr val="black"/>
                </a:solidFill>
                <a:latin typeface="Fontin Sans bold"/>
              </a:rPr>
              <a:t>Price</a:t>
            </a:r>
          </a:p>
          <a:p>
            <a:r>
              <a:rPr lang="en-US" altLang="en-US" sz="1900" dirty="0">
                <a:solidFill>
                  <a:prstClr val="black"/>
                </a:solidFill>
                <a:latin typeface="Fontin Sans bold"/>
              </a:rPr>
              <a:t>Promotions</a:t>
            </a:r>
          </a:p>
          <a:p>
            <a:r>
              <a:rPr lang="en-US" altLang="en-US" sz="1900" dirty="0">
                <a:solidFill>
                  <a:prstClr val="black"/>
                </a:solidFill>
                <a:latin typeface="Fontin Sans bold"/>
              </a:rPr>
              <a:t>Advertising</a:t>
            </a:r>
          </a:p>
          <a:p>
            <a:r>
              <a:rPr lang="en-US" altLang="en-US" sz="1900" dirty="0">
                <a:solidFill>
                  <a:prstClr val="black"/>
                </a:solidFill>
                <a:latin typeface="Fontin Sans bold"/>
              </a:rPr>
              <a:t>PR</a:t>
            </a:r>
          </a:p>
          <a:p>
            <a:r>
              <a:rPr lang="en-US" altLang="en-US" sz="1900" dirty="0">
                <a:solidFill>
                  <a:prstClr val="black"/>
                </a:solidFill>
                <a:latin typeface="Fontin Sans bold"/>
              </a:rPr>
              <a:t>Competitors’ activity</a:t>
            </a:r>
          </a:p>
          <a:p>
            <a:r>
              <a:rPr lang="en-US" altLang="en-US" sz="1900" dirty="0">
                <a:solidFill>
                  <a:prstClr val="black"/>
                </a:solidFill>
                <a:latin typeface="Fontin Sans bold"/>
              </a:rPr>
              <a:t>Seasonality, Trend</a:t>
            </a:r>
          </a:p>
          <a:p>
            <a:r>
              <a:rPr lang="en-US" altLang="en-US" sz="1900" dirty="0">
                <a:solidFill>
                  <a:prstClr val="black"/>
                </a:solidFill>
                <a:latin typeface="Fontin Sans bold"/>
              </a:rPr>
              <a:t>Weather</a:t>
            </a:r>
          </a:p>
          <a:p>
            <a:r>
              <a:rPr lang="en-US" altLang="en-US" sz="1900" dirty="0">
                <a:solidFill>
                  <a:prstClr val="black"/>
                </a:solidFill>
                <a:latin typeface="Fontin Sans bold"/>
              </a:rPr>
              <a:t>Economic indicators</a:t>
            </a:r>
          </a:p>
          <a:p>
            <a:r>
              <a:rPr lang="en-US" altLang="en-US" sz="1900" dirty="0">
                <a:solidFill>
                  <a:prstClr val="black"/>
                </a:solidFill>
                <a:latin typeface="Fontin Sans bold"/>
              </a:rPr>
              <a:t>…</a:t>
            </a:r>
          </a:p>
        </p:txBody>
      </p:sp>
      <p:sp>
        <p:nvSpPr>
          <p:cNvPr id="336905" name="AutoShape 9"/>
          <p:cNvSpPr>
            <a:spLocks noChangeArrowheads="1"/>
          </p:cNvSpPr>
          <p:nvPr/>
        </p:nvSpPr>
        <p:spPr bwMode="auto">
          <a:xfrm>
            <a:off x="3498850" y="3879773"/>
            <a:ext cx="660400" cy="381000"/>
          </a:xfrm>
          <a:prstGeom prst="rightArrow">
            <a:avLst>
              <a:gd name="adj1" fmla="val 50000"/>
              <a:gd name="adj2" fmla="val 4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prstClr val="black"/>
              </a:solidFill>
              <a:latin typeface="Fontin Sans bold"/>
            </a:endParaRPr>
          </a:p>
        </p:txBody>
      </p:sp>
      <p:sp>
        <p:nvSpPr>
          <p:cNvPr id="336906" name="Text Box 10"/>
          <p:cNvSpPr txBox="1">
            <a:spLocks noChangeArrowheads="1"/>
          </p:cNvSpPr>
          <p:nvPr/>
        </p:nvSpPr>
        <p:spPr bwMode="auto">
          <a:xfrm>
            <a:off x="3829050" y="4863569"/>
            <a:ext cx="342587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dirty="0">
                <a:solidFill>
                  <a:prstClr val="black"/>
                </a:solidFill>
                <a:latin typeface="Fontin Sans bold"/>
              </a:rPr>
              <a:t>Parameterized set of rules</a:t>
            </a:r>
          </a:p>
          <a:p>
            <a:pPr>
              <a:buFontTx/>
              <a:buChar char="•"/>
            </a:pPr>
            <a:r>
              <a:rPr lang="en-US" altLang="en-US" dirty="0">
                <a:solidFill>
                  <a:prstClr val="black"/>
                </a:solidFill>
                <a:latin typeface="Fontin Sans bold"/>
              </a:rPr>
              <a:t>Parameterized set of equations</a:t>
            </a:r>
          </a:p>
          <a:p>
            <a:pPr>
              <a:buFontTx/>
              <a:buChar char="•"/>
            </a:pPr>
            <a:r>
              <a:rPr lang="en-US" altLang="en-US" dirty="0">
                <a:solidFill>
                  <a:prstClr val="black"/>
                </a:solidFill>
                <a:latin typeface="Fontin Sans bold"/>
              </a:rPr>
              <a:t>Parameterized simulation</a:t>
            </a:r>
          </a:p>
          <a:p>
            <a:pPr>
              <a:buFontTx/>
              <a:buChar char="•"/>
            </a:pPr>
            <a:endParaRPr lang="en-US" altLang="en-US" dirty="0">
              <a:solidFill>
                <a:prstClr val="black"/>
              </a:solidFill>
              <a:latin typeface="Fontin Sans bold"/>
            </a:endParaRPr>
          </a:p>
          <a:p>
            <a:pPr>
              <a:buFontTx/>
              <a:buChar char="•"/>
            </a:pPr>
            <a:r>
              <a:rPr lang="en-US" altLang="en-US" sz="1400" dirty="0">
                <a:solidFill>
                  <a:prstClr val="black"/>
                </a:solidFill>
                <a:latin typeface="Fontin Sans bold"/>
              </a:rPr>
              <a:t> Group of </a:t>
            </a:r>
            <a:r>
              <a:rPr lang="en-US" altLang="en-US" sz="1400" dirty="0" smtClean="0">
                <a:solidFill>
                  <a:prstClr val="black"/>
                </a:solidFill>
                <a:latin typeface="Fontin Sans bold"/>
              </a:rPr>
              <a:t>analysts / consultants</a:t>
            </a:r>
            <a:endParaRPr lang="en-US" altLang="en-US" sz="1400" dirty="0">
              <a:solidFill>
                <a:prstClr val="black"/>
              </a:solidFill>
              <a:latin typeface="Fontin Sans bold"/>
            </a:endParaRPr>
          </a:p>
          <a:p>
            <a:pPr>
              <a:buFontTx/>
              <a:buChar char="•"/>
            </a:pPr>
            <a:r>
              <a:rPr lang="en-US" altLang="en-US" sz="1400" dirty="0">
                <a:solidFill>
                  <a:prstClr val="black"/>
                </a:solidFill>
                <a:latin typeface="Fontin Sans bold"/>
              </a:rPr>
              <a:t> Set of Spreadsheets</a:t>
            </a:r>
          </a:p>
        </p:txBody>
      </p:sp>
      <p:sp>
        <p:nvSpPr>
          <p:cNvPr id="336908" name="AutoShape 12"/>
          <p:cNvSpPr>
            <a:spLocks noChangeArrowheads="1"/>
          </p:cNvSpPr>
          <p:nvPr/>
        </p:nvSpPr>
        <p:spPr bwMode="auto">
          <a:xfrm>
            <a:off x="7347508" y="3605131"/>
            <a:ext cx="1403350" cy="914400"/>
          </a:xfrm>
          <a:prstGeom prst="roundRect">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prstClr val="black"/>
                </a:solidFill>
                <a:latin typeface="Fontin Sans bold"/>
              </a:rPr>
              <a:t>Sales</a:t>
            </a:r>
          </a:p>
        </p:txBody>
      </p:sp>
      <p:sp>
        <p:nvSpPr>
          <p:cNvPr id="11" name="TextBox 10"/>
          <p:cNvSpPr txBox="1"/>
          <p:nvPr/>
        </p:nvSpPr>
        <p:spPr>
          <a:xfrm>
            <a:off x="12879" y="481930"/>
            <a:ext cx="9131121" cy="954107"/>
          </a:xfrm>
          <a:prstGeom prst="rect">
            <a:avLst/>
          </a:prstGeom>
          <a:noFill/>
        </p:spPr>
        <p:txBody>
          <a:bodyPr wrap="square" rtlCol="0">
            <a:spAutoFit/>
          </a:bodyPr>
          <a:lstStyle/>
          <a:p>
            <a:pPr algn="ctr"/>
            <a:r>
              <a:rPr lang="en-IN" sz="2800" b="1" dirty="0" smtClean="0">
                <a:solidFill>
                  <a:prstClr val="black"/>
                </a:solidFill>
                <a:latin typeface="Fontin Sans Bold"/>
              </a:rPr>
              <a:t>Demand Models (a.k.a Market Response Model, Marketing Mix Model)</a:t>
            </a:r>
            <a:endParaRPr lang="en-IN" sz="2800" b="1" dirty="0">
              <a:solidFill>
                <a:prstClr val="black"/>
              </a:solidFill>
              <a:latin typeface="Fontin Sans Bold"/>
            </a:endParaRPr>
          </a:p>
        </p:txBody>
      </p:sp>
    </p:spTree>
    <p:extLst>
      <p:ext uri="{BB962C8B-B14F-4D97-AF65-F5344CB8AC3E}">
        <p14:creationId xmlns:p14="http://schemas.microsoft.com/office/powerpoint/2010/main" val="2918170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685800" y="2130427"/>
            <a:ext cx="7772400" cy="191905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3200" b="1" kern="1200">
                <a:solidFill>
                  <a:srgbClr val="008A3E"/>
                </a:solidFill>
                <a:latin typeface="Arial Narrow" pitchFamily="34" charset="0"/>
                <a:ea typeface="+mj-ea"/>
                <a:cs typeface="+mj-cs"/>
              </a:defRPr>
            </a:lvl1pPr>
          </a:lstStyle>
          <a:p>
            <a:r>
              <a:rPr lang="en-US" altLang="en-US" sz="4000" u="sng" dirty="0" smtClean="0">
                <a:solidFill>
                  <a:schemeClr val="tx1"/>
                </a:solidFill>
                <a:latin typeface="Fontin Sans bold"/>
              </a:rPr>
              <a:t>Marketing Mix Model</a:t>
            </a:r>
            <a:r>
              <a:rPr lang="en-US" altLang="en-US" sz="4000" dirty="0" smtClean="0">
                <a:solidFill>
                  <a:schemeClr val="tx1"/>
                </a:solidFill>
                <a:latin typeface="Fontin Sans bold"/>
              </a:rPr>
              <a:t>: </a:t>
            </a:r>
          </a:p>
          <a:p>
            <a:endParaRPr lang="en-US" altLang="en-US" sz="4000" dirty="0">
              <a:solidFill>
                <a:schemeClr val="tx1"/>
              </a:solidFill>
              <a:latin typeface="Fontin Sans bold"/>
            </a:endParaRPr>
          </a:p>
          <a:p>
            <a:r>
              <a:rPr lang="en-US" altLang="en-US" sz="4000" dirty="0" smtClean="0">
                <a:solidFill>
                  <a:schemeClr val="tx1"/>
                </a:solidFill>
                <a:latin typeface="Fontin Sans bold"/>
              </a:rPr>
              <a:t>FMCG Case Study</a:t>
            </a:r>
            <a:endParaRPr lang="en-US" altLang="en-US" dirty="0">
              <a:solidFill>
                <a:schemeClr val="tx1"/>
              </a:solidFill>
              <a:latin typeface="Fontin Sans bold"/>
            </a:endParaRPr>
          </a:p>
        </p:txBody>
      </p:sp>
      <p:sp>
        <p:nvSpPr>
          <p:cNvPr id="5"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377114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1182204"/>
            <a:ext cx="8444657" cy="923330"/>
          </a:xfrm>
          <a:prstGeom prst="rect">
            <a:avLst/>
          </a:prstGeom>
        </p:spPr>
        <p:txBody>
          <a:bodyPr wrap="square">
            <a:spAutoFit/>
          </a:bodyPr>
          <a:lstStyle/>
          <a:p>
            <a:r>
              <a:rPr lang="en-US" altLang="en-US" dirty="0">
                <a:solidFill>
                  <a:prstClr val="black"/>
                </a:solidFill>
                <a:latin typeface="Fontin Sans bold"/>
              </a:rPr>
              <a:t>The primary goal of MMM is to identify and quantify the volumetric impact of each independent variable onto volume by related weekly changes in volume with respect to changes in the inputs.</a:t>
            </a:r>
          </a:p>
        </p:txBody>
      </p:sp>
      <p:sp>
        <p:nvSpPr>
          <p:cNvPr id="8" name="Text Box 3"/>
          <p:cNvSpPr txBox="1">
            <a:spLocks noChangeArrowheads="1"/>
          </p:cNvSpPr>
          <p:nvPr/>
        </p:nvSpPr>
        <p:spPr bwMode="auto">
          <a:xfrm>
            <a:off x="1173560" y="3915810"/>
            <a:ext cx="1219332" cy="679450"/>
          </a:xfrm>
          <a:prstGeom prst="rect">
            <a:avLst/>
          </a:prstGeom>
          <a:gradFill rotWithShape="1">
            <a:gsLst>
              <a:gs pos="0">
                <a:srgbClr val="00003B"/>
              </a:gs>
              <a:gs pos="100000">
                <a:srgbClr val="00008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900" b="1" dirty="0">
                <a:solidFill>
                  <a:prstClr val="white"/>
                </a:solidFill>
              </a:rPr>
              <a:t>Weekly </a:t>
            </a:r>
          </a:p>
          <a:p>
            <a:pPr eaLnBrk="1" hangingPunct="1"/>
            <a:r>
              <a:rPr lang="en-US" altLang="en-US" sz="1900" b="1" dirty="0">
                <a:solidFill>
                  <a:prstClr val="white"/>
                </a:solidFill>
              </a:rPr>
              <a:t>Volume</a:t>
            </a:r>
          </a:p>
        </p:txBody>
      </p:sp>
      <p:sp>
        <p:nvSpPr>
          <p:cNvPr id="9" name="Text Box 4"/>
          <p:cNvSpPr txBox="1">
            <a:spLocks noChangeArrowheads="1"/>
          </p:cNvSpPr>
          <p:nvPr/>
        </p:nvSpPr>
        <p:spPr bwMode="auto">
          <a:xfrm>
            <a:off x="5060080" y="2779841"/>
            <a:ext cx="1867903" cy="430887"/>
          </a:xfrm>
          <a:prstGeom prst="rect">
            <a:avLst/>
          </a:prstGeom>
          <a:gradFill rotWithShape="1">
            <a:gsLst>
              <a:gs pos="0">
                <a:srgbClr val="47182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100" b="1" dirty="0">
                <a:solidFill>
                  <a:prstClr val="white"/>
                </a:solidFill>
              </a:rPr>
              <a:t>Advertising</a:t>
            </a:r>
          </a:p>
          <a:p>
            <a:pPr eaLnBrk="1" hangingPunct="1"/>
            <a:r>
              <a:rPr lang="en-US" altLang="en-US" sz="1100" b="1" dirty="0">
                <a:solidFill>
                  <a:prstClr val="white"/>
                </a:solidFill>
              </a:rPr>
              <a:t>(TV, Print, Radio, OOH)</a:t>
            </a:r>
          </a:p>
        </p:txBody>
      </p:sp>
      <p:sp>
        <p:nvSpPr>
          <p:cNvPr id="10" name="Text Box 5"/>
          <p:cNvSpPr txBox="1">
            <a:spLocks noChangeArrowheads="1"/>
          </p:cNvSpPr>
          <p:nvPr/>
        </p:nvSpPr>
        <p:spPr bwMode="auto">
          <a:xfrm>
            <a:off x="5037932" y="3513042"/>
            <a:ext cx="1890050" cy="606425"/>
          </a:xfrm>
          <a:prstGeom prst="rect">
            <a:avLst/>
          </a:prstGeom>
          <a:gradFill rotWithShape="1">
            <a:gsLst>
              <a:gs pos="0">
                <a:srgbClr val="47182F"/>
              </a:gs>
              <a:gs pos="100000">
                <a:srgbClr val="993366"/>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100" b="1" dirty="0">
                <a:solidFill>
                  <a:prstClr val="white"/>
                </a:solidFill>
              </a:rPr>
              <a:t>Trade Promotion</a:t>
            </a:r>
          </a:p>
          <a:p>
            <a:pPr eaLnBrk="1" hangingPunct="1"/>
            <a:r>
              <a:rPr lang="en-US" altLang="en-US" sz="1100" b="1" dirty="0">
                <a:solidFill>
                  <a:prstClr val="white"/>
                </a:solidFill>
              </a:rPr>
              <a:t>(Feature, Display,</a:t>
            </a:r>
          </a:p>
          <a:p>
            <a:pPr eaLnBrk="1" hangingPunct="1"/>
            <a:r>
              <a:rPr lang="en-US" altLang="en-US" sz="1100" b="1" dirty="0">
                <a:solidFill>
                  <a:prstClr val="white"/>
                </a:solidFill>
              </a:rPr>
              <a:t>Feat &amp; Disp, TPR)</a:t>
            </a:r>
          </a:p>
        </p:txBody>
      </p:sp>
      <p:sp>
        <p:nvSpPr>
          <p:cNvPr id="11" name="Text Box 6"/>
          <p:cNvSpPr txBox="1">
            <a:spLocks noChangeArrowheads="1"/>
          </p:cNvSpPr>
          <p:nvPr/>
        </p:nvSpPr>
        <p:spPr bwMode="auto">
          <a:xfrm>
            <a:off x="5036213" y="4324707"/>
            <a:ext cx="1891770" cy="606425"/>
          </a:xfrm>
          <a:prstGeom prst="rect">
            <a:avLst/>
          </a:prstGeom>
          <a:gradFill rotWithShape="1">
            <a:gsLst>
              <a:gs pos="0">
                <a:srgbClr val="47182F"/>
              </a:gs>
              <a:gs pos="100000">
                <a:srgbClr val="993366"/>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100" b="1" dirty="0">
                <a:solidFill>
                  <a:prstClr val="white"/>
                </a:solidFill>
              </a:rPr>
              <a:t>Consumer Promotion</a:t>
            </a:r>
          </a:p>
          <a:p>
            <a:pPr eaLnBrk="1" hangingPunct="1"/>
            <a:r>
              <a:rPr lang="en-US" altLang="en-US" sz="1100" b="1" dirty="0">
                <a:solidFill>
                  <a:prstClr val="white"/>
                </a:solidFill>
              </a:rPr>
              <a:t>(FSCIs, Sampling)</a:t>
            </a:r>
          </a:p>
          <a:p>
            <a:pPr eaLnBrk="1" hangingPunct="1"/>
            <a:endParaRPr lang="en-US" altLang="en-US" sz="1100" b="1" dirty="0">
              <a:solidFill>
                <a:prstClr val="white"/>
              </a:solidFill>
            </a:endParaRPr>
          </a:p>
        </p:txBody>
      </p:sp>
      <p:sp>
        <p:nvSpPr>
          <p:cNvPr id="12" name="Text Box 7"/>
          <p:cNvSpPr txBox="1">
            <a:spLocks noChangeArrowheads="1"/>
          </p:cNvSpPr>
          <p:nvPr/>
        </p:nvSpPr>
        <p:spPr bwMode="auto">
          <a:xfrm>
            <a:off x="5029333" y="5112787"/>
            <a:ext cx="1898650" cy="942975"/>
          </a:xfrm>
          <a:prstGeom prst="rect">
            <a:avLst/>
          </a:prstGeom>
          <a:gradFill rotWithShape="1">
            <a:gsLst>
              <a:gs pos="0">
                <a:srgbClr val="47182F"/>
              </a:gs>
              <a:gs pos="100000">
                <a:srgbClr val="993366"/>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100" b="1" dirty="0">
                <a:solidFill>
                  <a:prstClr val="white"/>
                </a:solidFill>
              </a:rPr>
              <a:t>Other Factors</a:t>
            </a:r>
          </a:p>
          <a:p>
            <a:pPr eaLnBrk="1" hangingPunct="1"/>
            <a:r>
              <a:rPr lang="en-US" altLang="en-US" sz="1100" b="1" dirty="0">
                <a:solidFill>
                  <a:prstClr val="white"/>
                </a:solidFill>
              </a:rPr>
              <a:t>(Price, Distribution,</a:t>
            </a:r>
          </a:p>
          <a:p>
            <a:pPr eaLnBrk="1" hangingPunct="1"/>
            <a:r>
              <a:rPr lang="en-US" altLang="en-US" sz="1100" b="1" dirty="0">
                <a:solidFill>
                  <a:prstClr val="white"/>
                </a:solidFill>
              </a:rPr>
              <a:t>Competition, PR,</a:t>
            </a:r>
          </a:p>
          <a:p>
            <a:pPr eaLnBrk="1" hangingPunct="1"/>
            <a:r>
              <a:rPr lang="en-US" altLang="en-US" sz="1100" b="1" dirty="0">
                <a:solidFill>
                  <a:prstClr val="white"/>
                </a:solidFill>
              </a:rPr>
              <a:t>Professional Efforts </a:t>
            </a:r>
          </a:p>
          <a:p>
            <a:pPr eaLnBrk="1" hangingPunct="1"/>
            <a:r>
              <a:rPr lang="en-US" altLang="en-US" sz="1100" b="1" dirty="0">
                <a:solidFill>
                  <a:prstClr val="white"/>
                </a:solidFill>
              </a:rPr>
              <a:t>/ Referrals)</a:t>
            </a:r>
          </a:p>
        </p:txBody>
      </p:sp>
      <p:sp>
        <p:nvSpPr>
          <p:cNvPr id="13" name="Line 11"/>
          <p:cNvSpPr>
            <a:spLocks noChangeShapeType="1"/>
          </p:cNvSpPr>
          <p:nvPr/>
        </p:nvSpPr>
        <p:spPr bwMode="auto">
          <a:xfrm flipH="1">
            <a:off x="2611307" y="3001410"/>
            <a:ext cx="2390510" cy="109855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sp>
        <p:nvSpPr>
          <p:cNvPr id="14" name="Line 12"/>
          <p:cNvSpPr>
            <a:spLocks noChangeShapeType="1"/>
          </p:cNvSpPr>
          <p:nvPr/>
        </p:nvSpPr>
        <p:spPr bwMode="auto">
          <a:xfrm flipH="1">
            <a:off x="2597548" y="3925335"/>
            <a:ext cx="2411148" cy="31115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sp>
        <p:nvSpPr>
          <p:cNvPr id="15" name="Line 13"/>
          <p:cNvSpPr>
            <a:spLocks noChangeShapeType="1"/>
          </p:cNvSpPr>
          <p:nvPr/>
        </p:nvSpPr>
        <p:spPr bwMode="auto">
          <a:xfrm flipH="1" flipV="1">
            <a:off x="2606148" y="4395237"/>
            <a:ext cx="2383631" cy="452437"/>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sp>
        <p:nvSpPr>
          <p:cNvPr id="16" name="Line 14"/>
          <p:cNvSpPr>
            <a:spLocks noChangeShapeType="1"/>
          </p:cNvSpPr>
          <p:nvPr/>
        </p:nvSpPr>
        <p:spPr bwMode="auto">
          <a:xfrm flipH="1" flipV="1">
            <a:off x="2606147" y="4538110"/>
            <a:ext cx="2405989" cy="1308100"/>
          </a:xfrm>
          <a:prstGeom prst="line">
            <a:avLst/>
          </a:prstGeom>
          <a:noFill/>
          <a:ln w="222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dirty="0">
              <a:solidFill>
                <a:prstClr val="black"/>
              </a:solidFill>
              <a:latin typeface="Fontin Sans bold"/>
            </a:endParaRPr>
          </a:p>
        </p:txBody>
      </p:sp>
      <p:sp>
        <p:nvSpPr>
          <p:cNvPr id="17" name="Text Box 8"/>
          <p:cNvSpPr txBox="1">
            <a:spLocks noChangeArrowheads="1"/>
          </p:cNvSpPr>
          <p:nvPr/>
        </p:nvSpPr>
        <p:spPr bwMode="auto">
          <a:xfrm>
            <a:off x="949127" y="2465904"/>
            <a:ext cx="166819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800" b="1" i="0" u="sng" dirty="0">
                <a:solidFill>
                  <a:prstClr val="black"/>
                </a:solidFill>
              </a:rPr>
              <a:t>Dependent Variable</a:t>
            </a:r>
          </a:p>
        </p:txBody>
      </p:sp>
      <p:sp>
        <p:nvSpPr>
          <p:cNvPr id="18" name="Text Box 9"/>
          <p:cNvSpPr txBox="1">
            <a:spLocks noChangeArrowheads="1"/>
          </p:cNvSpPr>
          <p:nvPr/>
        </p:nvSpPr>
        <p:spPr bwMode="auto">
          <a:xfrm>
            <a:off x="4354628" y="2267467"/>
            <a:ext cx="558588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2000" b="1" i="0" u="sng" dirty="0">
                <a:solidFill>
                  <a:prstClr val="black"/>
                </a:solidFill>
              </a:rPr>
              <a:t>Independent Variables*</a:t>
            </a:r>
          </a:p>
        </p:txBody>
      </p:sp>
      <p:sp>
        <p:nvSpPr>
          <p:cNvPr id="19" name="Text Box 10"/>
          <p:cNvSpPr txBox="1">
            <a:spLocks noChangeArrowheads="1"/>
          </p:cNvSpPr>
          <p:nvPr/>
        </p:nvSpPr>
        <p:spPr bwMode="auto">
          <a:xfrm>
            <a:off x="4443132" y="6286759"/>
            <a:ext cx="441018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b="1" i="0" dirty="0">
                <a:solidFill>
                  <a:prstClr val="black"/>
                </a:solidFill>
              </a:rPr>
              <a:t>* Independent Variables are also called: Predictors, Terms, or Vectors</a:t>
            </a:r>
          </a:p>
        </p:txBody>
      </p:sp>
      <p:sp>
        <p:nvSpPr>
          <p:cNvPr id="22" name="TextBox 21"/>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Measurement vs. Panning</a:t>
            </a:r>
            <a:endParaRPr lang="en-IN" sz="3200" b="1" dirty="0">
              <a:solidFill>
                <a:prstClr val="black"/>
              </a:solidFill>
              <a:latin typeface="Fontin Sans Bold"/>
            </a:endParaRPr>
          </a:p>
        </p:txBody>
      </p:sp>
    </p:spTree>
    <p:extLst>
      <p:ext uri="{BB962C8B-B14F-4D97-AF65-F5344CB8AC3E}">
        <p14:creationId xmlns:p14="http://schemas.microsoft.com/office/powerpoint/2010/main" val="159622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1209977"/>
            <a:ext cx="8604541" cy="646331"/>
          </a:xfrm>
          <a:prstGeom prst="rect">
            <a:avLst/>
          </a:prstGeom>
        </p:spPr>
        <p:txBody>
          <a:bodyPr wrap="square">
            <a:spAutoFit/>
          </a:bodyPr>
          <a:lstStyle/>
          <a:p>
            <a:r>
              <a:rPr lang="en-US" altLang="en-US" dirty="0">
                <a:solidFill>
                  <a:prstClr val="black"/>
                </a:solidFill>
                <a:latin typeface="Fontin Sans bold"/>
              </a:rPr>
              <a:t>Models allow us to isolate and quantify the impact of individual marketing tactics, in many cases even if they are executed simultaneously.  </a:t>
            </a:r>
          </a:p>
        </p:txBody>
      </p:sp>
      <p:graphicFrame>
        <p:nvGraphicFramePr>
          <p:cNvPr id="4" name="Object 3"/>
          <p:cNvGraphicFramePr>
            <a:graphicFrameLocks noChangeAspect="1"/>
          </p:cNvGraphicFramePr>
          <p:nvPr>
            <p:extLst>
              <p:ext uri="{D42A27DB-BD31-4B8C-83A1-F6EECF244321}">
                <p14:modId xmlns:p14="http://schemas.microsoft.com/office/powerpoint/2010/main" val="997298492"/>
              </p:ext>
            </p:extLst>
          </p:nvPr>
        </p:nvGraphicFramePr>
        <p:xfrm>
          <a:off x="876072" y="1757921"/>
          <a:ext cx="7750856" cy="2775363"/>
        </p:xfrm>
        <a:graphic>
          <a:graphicData uri="http://schemas.openxmlformats.org/presentationml/2006/ole">
            <mc:AlternateContent xmlns:mc="http://schemas.openxmlformats.org/markup-compatibility/2006">
              <mc:Choice xmlns:v="urn:schemas-microsoft-com:vml" Requires="v">
                <p:oleObj spid="_x0000_s33832" name="Chart" r:id="rId4" imgW="8982232" imgH="3200495" progId="MSGraph.Chart.8">
                  <p:embed followColorScheme="full"/>
                </p:oleObj>
              </mc:Choice>
              <mc:Fallback>
                <p:oleObj name="Chart" r:id="rId4" imgW="8982232" imgH="3200495" progId="MSGraph.Chart.8">
                  <p:embed followColorScheme="full"/>
                  <p:pic>
                    <p:nvPicPr>
                      <p:cNvPr id="0" name=""/>
                      <p:cNvPicPr>
                        <a:picLocks noChangeAspect="1" noChangeArrowheads="1"/>
                      </p:cNvPicPr>
                      <p:nvPr/>
                    </p:nvPicPr>
                    <p:blipFill>
                      <a:blip r:embed="rId5"/>
                      <a:srcRect/>
                      <a:stretch>
                        <a:fillRect/>
                      </a:stretch>
                    </p:blipFill>
                    <p:spPr bwMode="auto">
                      <a:xfrm>
                        <a:off x="876072" y="1757921"/>
                        <a:ext cx="7750856" cy="2775363"/>
                      </a:xfrm>
                      <a:prstGeom prst="rect">
                        <a:avLst/>
                      </a:prstGeom>
                      <a:no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54940455"/>
              </p:ext>
            </p:extLst>
          </p:nvPr>
        </p:nvGraphicFramePr>
        <p:xfrm>
          <a:off x="1116467" y="4533284"/>
          <a:ext cx="7782834" cy="1861717"/>
        </p:xfrm>
        <a:graphic>
          <a:graphicData uri="http://schemas.openxmlformats.org/presentationml/2006/ole">
            <mc:AlternateContent xmlns:mc="http://schemas.openxmlformats.org/markup-compatibility/2006">
              <mc:Choice xmlns:v="urn:schemas-microsoft-com:vml" Requires="v">
                <p:oleObj spid="_x0000_s33833" name="Chart" r:id="rId6" imgW="9029511" imgH="2343138" progId="MSGraph.Chart.8">
                  <p:embed followColorScheme="full"/>
                </p:oleObj>
              </mc:Choice>
              <mc:Fallback>
                <p:oleObj name="Chart" r:id="rId6" imgW="9029511" imgH="2343138" progId="MSGraph.Chart.8">
                  <p:embed followColorScheme="full"/>
                  <p:pic>
                    <p:nvPicPr>
                      <p:cNvPr id="0" name=""/>
                      <p:cNvPicPr>
                        <a:picLocks noChangeAspect="1" noChangeArrowheads="1"/>
                      </p:cNvPicPr>
                      <p:nvPr/>
                    </p:nvPicPr>
                    <p:blipFill>
                      <a:blip r:embed="rId7"/>
                      <a:srcRect/>
                      <a:stretch>
                        <a:fillRect/>
                      </a:stretch>
                    </p:blipFill>
                    <p:spPr bwMode="auto">
                      <a:xfrm>
                        <a:off x="1116467" y="4533284"/>
                        <a:ext cx="7782834" cy="1861717"/>
                      </a:xfrm>
                      <a:prstGeom prst="rect">
                        <a:avLst/>
                      </a:prstGeom>
                      <a:noFill/>
                      <a:ln>
                        <a:noFill/>
                      </a:ln>
                      <a:effectLst/>
                      <a:extLst/>
                    </p:spPr>
                  </p:pic>
                </p:oleObj>
              </mc:Fallback>
            </mc:AlternateContent>
          </a:graphicData>
        </a:graphic>
      </p:graphicFrame>
      <p:sp>
        <p:nvSpPr>
          <p:cNvPr id="7"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
        <p:nvSpPr>
          <p:cNvPr id="9" name="TextBox 8"/>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Why do we use MMx Models?</a:t>
            </a:r>
            <a:endParaRPr lang="en-IN" sz="3200" b="1" dirty="0">
              <a:solidFill>
                <a:prstClr val="black"/>
              </a:solidFill>
              <a:latin typeface="Fontin Sans Bold"/>
            </a:endParaRPr>
          </a:p>
        </p:txBody>
      </p:sp>
    </p:spTree>
    <p:extLst>
      <p:ext uri="{BB962C8B-B14F-4D97-AF65-F5344CB8AC3E}">
        <p14:creationId xmlns:p14="http://schemas.microsoft.com/office/powerpoint/2010/main" val="31045468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1271347"/>
            <a:ext cx="8577329" cy="969496"/>
          </a:xfrm>
          <a:prstGeom prst="rect">
            <a:avLst/>
          </a:prstGeom>
        </p:spPr>
        <p:txBody>
          <a:bodyPr wrap="square">
            <a:spAutoFit/>
          </a:bodyPr>
          <a:lstStyle/>
          <a:p>
            <a:r>
              <a:rPr lang="en-US" altLang="en-US" sz="1900" dirty="0">
                <a:solidFill>
                  <a:prstClr val="black"/>
                </a:solidFill>
                <a:latin typeface="Fontin Sans bold"/>
              </a:rPr>
              <a:t>Marketing incremental sales (about 25% of this example) would be lost immediately if marketing was pulled.  Changes in incremental sales in the short-term can have an impact on Base sales in the long term.</a:t>
            </a:r>
          </a:p>
        </p:txBody>
      </p:sp>
      <p:graphicFrame>
        <p:nvGraphicFramePr>
          <p:cNvPr id="28" name="Object 5"/>
          <p:cNvGraphicFramePr>
            <a:graphicFrameLocks noChangeAspect="1"/>
          </p:cNvGraphicFramePr>
          <p:nvPr>
            <p:extLst>
              <p:ext uri="{D42A27DB-BD31-4B8C-83A1-F6EECF244321}">
                <p14:modId xmlns:p14="http://schemas.microsoft.com/office/powerpoint/2010/main" val="3711328220"/>
              </p:ext>
            </p:extLst>
          </p:nvPr>
        </p:nvGraphicFramePr>
        <p:xfrm>
          <a:off x="1956027" y="1320801"/>
          <a:ext cx="5675312" cy="5105400"/>
        </p:xfrm>
        <a:graphic>
          <a:graphicData uri="http://schemas.openxmlformats.org/presentationml/2006/ole">
            <mc:AlternateContent xmlns:mc="http://schemas.openxmlformats.org/markup-compatibility/2006">
              <mc:Choice xmlns:v="urn:schemas-microsoft-com:vml" Requires="v">
                <p:oleObj spid="_x0000_s35860" name="Chart" r:id="rId4" imgW="7115284" imgH="6391135" progId="MSGraph.Chart.8">
                  <p:embed followColorScheme="full"/>
                </p:oleObj>
              </mc:Choice>
              <mc:Fallback>
                <p:oleObj name="Chart" r:id="rId4" imgW="7115284" imgH="6391135" progId="MSGraph.Chart.8">
                  <p:embed followColorScheme="full"/>
                  <p:pic>
                    <p:nvPicPr>
                      <p:cNvPr id="0" name=""/>
                      <p:cNvPicPr>
                        <a:picLocks noChangeAspect="1" noChangeArrowheads="1"/>
                      </p:cNvPicPr>
                      <p:nvPr/>
                    </p:nvPicPr>
                    <p:blipFill>
                      <a:blip r:embed="rId5"/>
                      <a:srcRect/>
                      <a:stretch>
                        <a:fillRect/>
                      </a:stretch>
                    </p:blipFill>
                    <p:spPr bwMode="auto">
                      <a:xfrm>
                        <a:off x="1956027" y="1320801"/>
                        <a:ext cx="5675312"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6"/>
          <p:cNvSpPr txBox="1">
            <a:spLocks noChangeArrowheads="1"/>
          </p:cNvSpPr>
          <p:nvPr/>
        </p:nvSpPr>
        <p:spPr bwMode="auto">
          <a:xfrm>
            <a:off x="5570764" y="3429001"/>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600" b="1" i="0" dirty="0">
                <a:solidFill>
                  <a:prstClr val="white"/>
                </a:solidFill>
              </a:rPr>
              <a:t>Trade</a:t>
            </a:r>
          </a:p>
        </p:txBody>
      </p:sp>
      <p:sp>
        <p:nvSpPr>
          <p:cNvPr id="30" name="Text Box 7"/>
          <p:cNvSpPr txBox="1">
            <a:spLocks noChangeArrowheads="1"/>
          </p:cNvSpPr>
          <p:nvPr/>
        </p:nvSpPr>
        <p:spPr bwMode="auto">
          <a:xfrm>
            <a:off x="3741965" y="3635377"/>
            <a:ext cx="7143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600" b="1" i="0" dirty="0">
                <a:solidFill>
                  <a:prstClr val="white"/>
                </a:solidFill>
              </a:rPr>
              <a:t>Base</a:t>
            </a:r>
          </a:p>
          <a:p>
            <a:r>
              <a:rPr lang="en-US" altLang="en-US" sz="1600" b="1" i="0" dirty="0">
                <a:solidFill>
                  <a:prstClr val="white"/>
                </a:solidFill>
              </a:rPr>
              <a:t>Sales</a:t>
            </a:r>
          </a:p>
        </p:txBody>
      </p:sp>
      <p:sp>
        <p:nvSpPr>
          <p:cNvPr id="31" name="Text Box 8"/>
          <p:cNvSpPr txBox="1">
            <a:spLocks noChangeArrowheads="1"/>
          </p:cNvSpPr>
          <p:nvPr/>
        </p:nvSpPr>
        <p:spPr bwMode="auto">
          <a:xfrm>
            <a:off x="6601052" y="4554539"/>
            <a:ext cx="4429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600" b="1" i="0" dirty="0">
                <a:solidFill>
                  <a:srgbClr val="FF00FF"/>
                </a:solidFill>
              </a:rPr>
              <a:t>TV</a:t>
            </a:r>
          </a:p>
        </p:txBody>
      </p:sp>
      <p:sp>
        <p:nvSpPr>
          <p:cNvPr id="32" name="Text Box 9"/>
          <p:cNvSpPr txBox="1">
            <a:spLocks noChangeArrowheads="1"/>
          </p:cNvSpPr>
          <p:nvPr/>
        </p:nvSpPr>
        <p:spPr bwMode="auto">
          <a:xfrm>
            <a:off x="5713639" y="5191126"/>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600" b="1" i="0" dirty="0">
                <a:solidFill>
                  <a:srgbClr val="0000FF"/>
                </a:solidFill>
              </a:rPr>
              <a:t>Print</a:t>
            </a:r>
          </a:p>
        </p:txBody>
      </p:sp>
      <p:sp>
        <p:nvSpPr>
          <p:cNvPr id="33" name="Text Box 10"/>
          <p:cNvSpPr txBox="1">
            <a:spLocks noChangeArrowheads="1"/>
          </p:cNvSpPr>
          <p:nvPr/>
        </p:nvSpPr>
        <p:spPr bwMode="auto">
          <a:xfrm>
            <a:off x="6286727" y="4940301"/>
            <a:ext cx="500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r>
              <a:rPr lang="en-US" altLang="en-US" sz="1600" b="1" i="0" dirty="0">
                <a:solidFill>
                  <a:srgbClr val="99CC00"/>
                </a:solidFill>
              </a:rPr>
              <a:t>FSI</a:t>
            </a:r>
          </a:p>
        </p:txBody>
      </p:sp>
      <p:sp>
        <p:nvSpPr>
          <p:cNvPr id="34" name="Text Box 11"/>
          <p:cNvSpPr txBox="1">
            <a:spLocks noChangeArrowheads="1"/>
          </p:cNvSpPr>
          <p:nvPr/>
        </p:nvSpPr>
        <p:spPr bwMode="auto">
          <a:xfrm>
            <a:off x="290286" y="3073402"/>
            <a:ext cx="2828925" cy="2536825"/>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1117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a:buClr>
                <a:srgbClr val="FF6600"/>
              </a:buClr>
            </a:pPr>
            <a:r>
              <a:rPr lang="en-US" altLang="en-US" sz="1600" i="0" dirty="0">
                <a:solidFill>
                  <a:prstClr val="white"/>
                </a:solidFill>
              </a:rPr>
              <a:t>Base</a:t>
            </a:r>
          </a:p>
          <a:p>
            <a:pPr>
              <a:buClr>
                <a:prstClr val="black"/>
              </a:buClr>
              <a:buFont typeface="Wingdings" pitchFamily="2" charset="2"/>
              <a:buChar char="è"/>
            </a:pPr>
            <a:r>
              <a:rPr lang="en-US" altLang="en-US" sz="1600" i="0" dirty="0">
                <a:solidFill>
                  <a:srgbClr val="FF575B"/>
                </a:solidFill>
              </a:rPr>
              <a:t> </a:t>
            </a:r>
            <a:r>
              <a:rPr lang="en-US" altLang="en-US" sz="1600" i="0" dirty="0">
                <a:solidFill>
                  <a:prstClr val="black"/>
                </a:solidFill>
              </a:rPr>
              <a:t>Base Price</a:t>
            </a:r>
          </a:p>
          <a:p>
            <a:pPr>
              <a:buClr>
                <a:prstClr val="black"/>
              </a:buClr>
              <a:buFont typeface="Wingdings" pitchFamily="2" charset="2"/>
              <a:buChar char="è"/>
            </a:pPr>
            <a:r>
              <a:rPr lang="en-US" altLang="en-US" sz="1600" i="0" dirty="0">
                <a:solidFill>
                  <a:prstClr val="black"/>
                </a:solidFill>
              </a:rPr>
              <a:t> Distribution</a:t>
            </a:r>
          </a:p>
          <a:p>
            <a:pPr>
              <a:buClr>
                <a:prstClr val="black"/>
              </a:buClr>
              <a:buFont typeface="Wingdings" pitchFamily="2" charset="2"/>
              <a:buChar char="è"/>
            </a:pPr>
            <a:r>
              <a:rPr lang="en-US" altLang="en-US" sz="1600" i="0" dirty="0">
                <a:solidFill>
                  <a:prstClr val="black"/>
                </a:solidFill>
              </a:rPr>
              <a:t> Competitive Impacts</a:t>
            </a:r>
          </a:p>
          <a:p>
            <a:pPr>
              <a:buClr>
                <a:prstClr val="black"/>
              </a:buClr>
              <a:buFont typeface="Wingdings" pitchFamily="2" charset="2"/>
              <a:buChar char="è"/>
            </a:pPr>
            <a:r>
              <a:rPr lang="en-US" altLang="en-US" sz="1600" i="0" dirty="0">
                <a:solidFill>
                  <a:prstClr val="black"/>
                </a:solidFill>
              </a:rPr>
              <a:t> Seasonality</a:t>
            </a:r>
          </a:p>
          <a:p>
            <a:pPr>
              <a:buClr>
                <a:prstClr val="black"/>
              </a:buClr>
              <a:buFont typeface="Wingdings" pitchFamily="2" charset="2"/>
              <a:buChar char="è"/>
            </a:pPr>
            <a:r>
              <a:rPr lang="en-US" altLang="en-US" sz="1600" i="0" dirty="0">
                <a:solidFill>
                  <a:prstClr val="black"/>
                </a:solidFill>
              </a:rPr>
              <a:t> Long-term impacts from marketing</a:t>
            </a:r>
          </a:p>
          <a:p>
            <a:pPr>
              <a:buClr>
                <a:prstClr val="black"/>
              </a:buClr>
              <a:buFont typeface="Wingdings" pitchFamily="2" charset="2"/>
              <a:buChar char="è"/>
            </a:pPr>
            <a:r>
              <a:rPr lang="en-US" altLang="en-US" sz="1600" i="0" dirty="0">
                <a:solidFill>
                  <a:prstClr val="black"/>
                </a:solidFill>
              </a:rPr>
              <a:t>Equity</a:t>
            </a:r>
          </a:p>
          <a:p>
            <a:pPr>
              <a:buClr>
                <a:prstClr val="black"/>
              </a:buClr>
              <a:buFont typeface="Wingdings" pitchFamily="2" charset="2"/>
              <a:buNone/>
            </a:pPr>
            <a:endParaRPr lang="en-US" altLang="en-US" sz="1600" i="0" dirty="0">
              <a:solidFill>
                <a:prstClr val="black"/>
              </a:solidFill>
            </a:endParaRPr>
          </a:p>
          <a:p>
            <a:pPr>
              <a:buClr>
                <a:srgbClr val="FF6600"/>
              </a:buClr>
              <a:buFont typeface="Wingdings" pitchFamily="2" charset="2"/>
              <a:buChar char="Ø"/>
            </a:pPr>
            <a:endParaRPr lang="en-US" altLang="en-US" sz="1600" i="0" dirty="0">
              <a:solidFill>
                <a:srgbClr val="FF6600"/>
              </a:solidFill>
            </a:endParaRPr>
          </a:p>
        </p:txBody>
      </p:sp>
      <p:sp>
        <p:nvSpPr>
          <p:cNvPr id="35" name="Text Box 12"/>
          <p:cNvSpPr txBox="1">
            <a:spLocks noChangeArrowheads="1"/>
          </p:cNvSpPr>
          <p:nvPr/>
        </p:nvSpPr>
        <p:spPr bwMode="auto">
          <a:xfrm>
            <a:off x="7052811" y="3173415"/>
            <a:ext cx="1877437" cy="2062103"/>
          </a:xfrm>
          <a:prstGeom prst="rect">
            <a:avLst/>
          </a:prstGeom>
          <a:noFill/>
          <a:ln>
            <a:noFill/>
          </a:ln>
          <a:effectLst/>
          <a:extLst>
            <a:ext uri="{909E8E84-426E-40DD-AFC4-6F175D3DCCD1}">
              <a14:hiddenFill xmlns:a14="http://schemas.microsoft.com/office/drawing/2010/main">
                <a:solidFill>
                  <a:srgbClr val="FFFFE9"/>
                </a:solidFill>
              </a14:hiddenFill>
            </a:ext>
            <a:ext uri="{91240B29-F687-4F45-9708-019B960494DF}">
              <a14:hiddenLine xmlns:a14="http://schemas.microsoft.com/office/drawing/2010/main" w="11176">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a:buClr>
                <a:srgbClr val="FF6600"/>
              </a:buClr>
            </a:pPr>
            <a:r>
              <a:rPr lang="en-US" altLang="en-US" sz="1600" i="0" dirty="0">
                <a:solidFill>
                  <a:prstClr val="white"/>
                </a:solidFill>
              </a:rPr>
              <a:t>Incremental</a:t>
            </a:r>
          </a:p>
          <a:p>
            <a:pPr>
              <a:buClr>
                <a:prstClr val="black"/>
              </a:buClr>
              <a:buFont typeface="Wingdings" pitchFamily="2" charset="2"/>
              <a:buChar char="è"/>
            </a:pPr>
            <a:r>
              <a:rPr lang="en-US" altLang="en-US" sz="1600" i="0" dirty="0">
                <a:solidFill>
                  <a:srgbClr val="FF575B"/>
                </a:solidFill>
              </a:rPr>
              <a:t> </a:t>
            </a:r>
            <a:r>
              <a:rPr lang="en-US" altLang="en-US" sz="1600" i="0" dirty="0">
                <a:solidFill>
                  <a:prstClr val="black"/>
                </a:solidFill>
              </a:rPr>
              <a:t>TV</a:t>
            </a:r>
          </a:p>
          <a:p>
            <a:pPr>
              <a:buClr>
                <a:prstClr val="black"/>
              </a:buClr>
              <a:buFont typeface="Wingdings" pitchFamily="2" charset="2"/>
              <a:buChar char="è"/>
            </a:pPr>
            <a:r>
              <a:rPr lang="en-US" altLang="en-US" sz="1600" i="0" dirty="0">
                <a:solidFill>
                  <a:prstClr val="black"/>
                </a:solidFill>
              </a:rPr>
              <a:t> Print</a:t>
            </a:r>
          </a:p>
          <a:p>
            <a:pPr>
              <a:buClr>
                <a:prstClr val="black"/>
              </a:buClr>
              <a:buFont typeface="Wingdings" pitchFamily="2" charset="2"/>
              <a:buChar char="è"/>
            </a:pPr>
            <a:r>
              <a:rPr lang="en-US" altLang="en-US" sz="1600" i="0" dirty="0">
                <a:solidFill>
                  <a:prstClr val="black"/>
                </a:solidFill>
              </a:rPr>
              <a:t> Radio</a:t>
            </a:r>
          </a:p>
          <a:p>
            <a:pPr>
              <a:buClr>
                <a:prstClr val="black"/>
              </a:buClr>
              <a:buFont typeface="Wingdings" pitchFamily="2" charset="2"/>
              <a:buChar char="è"/>
            </a:pPr>
            <a:r>
              <a:rPr lang="en-US" altLang="en-US" sz="1600" i="0" dirty="0">
                <a:solidFill>
                  <a:prstClr val="black"/>
                </a:solidFill>
              </a:rPr>
              <a:t> Trade </a:t>
            </a:r>
          </a:p>
          <a:p>
            <a:pPr>
              <a:buClr>
                <a:prstClr val="black"/>
              </a:buClr>
              <a:buFont typeface="Wingdings" pitchFamily="2" charset="2"/>
              <a:buChar char="è"/>
            </a:pPr>
            <a:r>
              <a:rPr lang="en-US" altLang="en-US" sz="1600" i="0" dirty="0">
                <a:solidFill>
                  <a:prstClr val="black"/>
                </a:solidFill>
              </a:rPr>
              <a:t> PR</a:t>
            </a:r>
          </a:p>
          <a:p>
            <a:pPr>
              <a:buClr>
                <a:prstClr val="black"/>
              </a:buClr>
              <a:buFont typeface="Wingdings" pitchFamily="2" charset="2"/>
              <a:buChar char="è"/>
            </a:pPr>
            <a:r>
              <a:rPr lang="en-US" altLang="en-US" sz="1600" i="0" dirty="0">
                <a:solidFill>
                  <a:prstClr val="black"/>
                </a:solidFill>
              </a:rPr>
              <a:t>Other Marketing</a:t>
            </a:r>
          </a:p>
          <a:p>
            <a:pPr>
              <a:buClr>
                <a:prstClr val="black"/>
              </a:buClr>
              <a:buFont typeface="Wingdings" pitchFamily="2" charset="2"/>
              <a:buChar char="Ø"/>
            </a:pPr>
            <a:endParaRPr lang="en-US" altLang="en-US" sz="1600" i="0" dirty="0">
              <a:solidFill>
                <a:prstClr val="black"/>
              </a:solidFill>
            </a:endParaRPr>
          </a:p>
        </p:txBody>
      </p:sp>
      <p:sp>
        <p:nvSpPr>
          <p:cNvPr id="15"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
        <p:nvSpPr>
          <p:cNvPr id="16" name="TextBox 15"/>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Sales Decomposition – Base &amp; Incremental</a:t>
            </a:r>
            <a:endParaRPr lang="en-IN" sz="3200" b="1" dirty="0">
              <a:solidFill>
                <a:prstClr val="black"/>
              </a:solidFill>
              <a:latin typeface="Fontin Sans Bold"/>
            </a:endParaRPr>
          </a:p>
        </p:txBody>
      </p:sp>
    </p:spTree>
    <p:extLst>
      <p:ext uri="{BB962C8B-B14F-4D97-AF65-F5344CB8AC3E}">
        <p14:creationId xmlns:p14="http://schemas.microsoft.com/office/powerpoint/2010/main" val="4122396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Case – Business Objective</a:t>
            </a:r>
            <a:endParaRPr lang="en-IN" sz="3200" b="1" dirty="0">
              <a:solidFill>
                <a:prstClr val="black"/>
              </a:solidFill>
              <a:latin typeface="Fontin Sans Bold"/>
            </a:endParaRPr>
          </a:p>
        </p:txBody>
      </p:sp>
      <p:sp>
        <p:nvSpPr>
          <p:cNvPr id="5" name="TextBox 4"/>
          <p:cNvSpPr txBox="1"/>
          <p:nvPr/>
        </p:nvSpPr>
        <p:spPr>
          <a:xfrm>
            <a:off x="321972" y="1344290"/>
            <a:ext cx="8444657" cy="4524315"/>
          </a:xfrm>
          <a:prstGeom prst="rect">
            <a:avLst/>
          </a:prstGeom>
          <a:noFill/>
        </p:spPr>
        <p:txBody>
          <a:bodyPr wrap="square" rtlCol="0">
            <a:spAutoFit/>
          </a:bodyPr>
          <a:lstStyle/>
          <a:p>
            <a:r>
              <a:rPr lang="en-US" b="1" i="1" dirty="0">
                <a:solidFill>
                  <a:prstClr val="black"/>
                </a:solidFill>
                <a:latin typeface="Fontin Sans bold"/>
              </a:rPr>
              <a:t>Background:</a:t>
            </a:r>
          </a:p>
          <a:p>
            <a:endParaRPr lang="en-US" dirty="0">
              <a:solidFill>
                <a:prstClr val="black"/>
              </a:solidFill>
              <a:latin typeface="Fontin Sans bold"/>
            </a:endParaRPr>
          </a:p>
          <a:p>
            <a:pPr marL="285750" indent="-285750">
              <a:buFont typeface="Arial" panose="020B0604020202020204" pitchFamily="34" charset="0"/>
              <a:buChar char="•"/>
            </a:pPr>
            <a:r>
              <a:rPr lang="en-US" dirty="0">
                <a:solidFill>
                  <a:prstClr val="black"/>
                </a:solidFill>
                <a:latin typeface="Fontin Sans bold"/>
              </a:rPr>
              <a:t>CPG manufacturer has approximately 50 SKU’s in distribution, of which approximately 30 SKU’s make the “core” product group</a:t>
            </a:r>
          </a:p>
          <a:p>
            <a:pPr marL="285750" indent="-285750">
              <a:buFont typeface="Arial" panose="020B0604020202020204" pitchFamily="34" charset="0"/>
              <a:buChar char="•"/>
            </a:pPr>
            <a:r>
              <a:rPr lang="en-US" dirty="0">
                <a:solidFill>
                  <a:prstClr val="black"/>
                </a:solidFill>
                <a:latin typeface="Fontin Sans bold"/>
              </a:rPr>
              <a:t>Bulk of the advertisement budget is targeted towards “core”</a:t>
            </a:r>
          </a:p>
          <a:p>
            <a:pPr marL="285750" indent="-285750">
              <a:buFont typeface="Arial" panose="020B0604020202020204" pitchFamily="34" charset="0"/>
              <a:buChar char="•"/>
            </a:pPr>
            <a:r>
              <a:rPr lang="en-US" dirty="0">
                <a:solidFill>
                  <a:prstClr val="black"/>
                </a:solidFill>
                <a:latin typeface="Fontin Sans bold"/>
              </a:rPr>
              <a:t>Manufacturer has over the past year shifted a lot of marketing dollars from traditional media to digital media</a:t>
            </a:r>
          </a:p>
          <a:p>
            <a:endParaRPr lang="en-US" dirty="0">
              <a:solidFill>
                <a:prstClr val="black"/>
              </a:solidFill>
              <a:latin typeface="Fontin Sans bold"/>
            </a:endParaRPr>
          </a:p>
          <a:p>
            <a:r>
              <a:rPr lang="en-US" b="1" i="1" dirty="0">
                <a:solidFill>
                  <a:prstClr val="black"/>
                </a:solidFill>
                <a:latin typeface="Fontin Sans bold"/>
              </a:rPr>
              <a:t>Business Objective:</a:t>
            </a:r>
          </a:p>
          <a:p>
            <a:endParaRPr lang="en-US" dirty="0">
              <a:solidFill>
                <a:prstClr val="black"/>
              </a:solidFill>
              <a:latin typeface="Fontin Sans bold"/>
            </a:endParaRPr>
          </a:p>
          <a:p>
            <a:pPr marL="285750" indent="-285750">
              <a:buFont typeface="Arial" panose="020B0604020202020204" pitchFamily="34" charset="0"/>
              <a:buChar char="•"/>
            </a:pPr>
            <a:r>
              <a:rPr lang="en-US" dirty="0">
                <a:solidFill>
                  <a:prstClr val="black"/>
                </a:solidFill>
                <a:latin typeface="Fontin Sans bold"/>
              </a:rPr>
              <a:t>To quantify the impact of trade and media  elements on core portfolio</a:t>
            </a:r>
          </a:p>
          <a:p>
            <a:pPr marL="285750" indent="-285750">
              <a:buFont typeface="Arial" panose="020B0604020202020204" pitchFamily="34" charset="0"/>
              <a:buChar char="•"/>
            </a:pPr>
            <a:r>
              <a:rPr lang="en-US" dirty="0">
                <a:solidFill>
                  <a:prstClr val="black"/>
                </a:solidFill>
                <a:latin typeface="Fontin Sans bold"/>
              </a:rPr>
              <a:t>To decompose total sales into base and incremental sales</a:t>
            </a:r>
          </a:p>
          <a:p>
            <a:pPr marL="285750" indent="-285750">
              <a:buFont typeface="Arial" panose="020B0604020202020204" pitchFamily="34" charset="0"/>
              <a:buChar char="•"/>
            </a:pPr>
            <a:r>
              <a:rPr lang="en-US" dirty="0">
                <a:solidFill>
                  <a:prstClr val="black"/>
                </a:solidFill>
                <a:latin typeface="Fontin Sans bold"/>
              </a:rPr>
              <a:t>To calculate the effectiveness and efficiency of media elements</a:t>
            </a:r>
          </a:p>
          <a:p>
            <a:pPr marL="285750" indent="-285750">
              <a:buFont typeface="Arial" panose="020B0604020202020204" pitchFamily="34" charset="0"/>
              <a:buChar char="•"/>
            </a:pPr>
            <a:r>
              <a:rPr lang="en-US" dirty="0">
                <a:solidFill>
                  <a:prstClr val="black"/>
                </a:solidFill>
                <a:latin typeface="Fontin Sans bold"/>
              </a:rPr>
              <a:t>To study if there is a difference in trade and media impact by channel</a:t>
            </a:r>
          </a:p>
          <a:p>
            <a:pPr marL="285750" indent="-285750">
              <a:buFont typeface="Arial" panose="020B0604020202020204" pitchFamily="34" charset="0"/>
              <a:buChar char="•"/>
            </a:pPr>
            <a:r>
              <a:rPr lang="en-US" dirty="0">
                <a:solidFill>
                  <a:prstClr val="black"/>
                </a:solidFill>
                <a:latin typeface="Fontin Sans bold"/>
              </a:rPr>
              <a:t>To identify if media budget should focus only on digital or a combination of traditional and digital </a:t>
            </a:r>
            <a:r>
              <a:rPr lang="en-US" dirty="0" smtClean="0">
                <a:solidFill>
                  <a:prstClr val="black"/>
                </a:solidFill>
                <a:latin typeface="Fontin Sans bold"/>
              </a:rPr>
              <a:t>media</a:t>
            </a:r>
            <a:endParaRPr lang="en-US" dirty="0">
              <a:solidFill>
                <a:prstClr val="black"/>
              </a:solidFill>
              <a:latin typeface="Fontin Sans bold"/>
            </a:endParaRPr>
          </a:p>
        </p:txBody>
      </p:sp>
      <p:sp>
        <p:nvSpPr>
          <p:cNvPr id="6"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68982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Data Available</a:t>
            </a:r>
            <a:endParaRPr lang="en-IN" sz="3200" b="1" dirty="0">
              <a:solidFill>
                <a:prstClr val="black"/>
              </a:solidFill>
              <a:latin typeface="Fontin Sans Bold"/>
            </a:endParaRPr>
          </a:p>
        </p:txBody>
      </p:sp>
      <p:sp>
        <p:nvSpPr>
          <p:cNvPr id="6" name="TextBox 5"/>
          <p:cNvSpPr txBox="1"/>
          <p:nvPr/>
        </p:nvSpPr>
        <p:spPr>
          <a:xfrm>
            <a:off x="324630" y="1625600"/>
            <a:ext cx="9101767" cy="3893374"/>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solidFill>
                  <a:prstClr val="black"/>
                </a:solidFill>
                <a:latin typeface="Fontin Sans bold"/>
              </a:rPr>
              <a:t>POS data – 104 weeks</a:t>
            </a:r>
          </a:p>
          <a:p>
            <a:pPr marL="742950" lvl="1" indent="-285750">
              <a:buFont typeface="Arial" panose="020B0604020202020204" pitchFamily="34" charset="0"/>
              <a:buChar char="•"/>
            </a:pPr>
            <a:r>
              <a:rPr lang="en-US" sz="1900" dirty="0">
                <a:solidFill>
                  <a:prstClr val="black"/>
                </a:solidFill>
                <a:latin typeface="Fontin Sans bold"/>
              </a:rPr>
              <a:t>Measures available are Sales, Price and Trade by channel</a:t>
            </a:r>
          </a:p>
          <a:p>
            <a:endParaRPr lang="en-US" sz="1900" dirty="0">
              <a:solidFill>
                <a:prstClr val="black"/>
              </a:solidFill>
              <a:latin typeface="Fontin Sans bold"/>
            </a:endParaRPr>
          </a:p>
          <a:p>
            <a:pPr marL="342900" indent="-342900">
              <a:buFont typeface="Wingdings" panose="05000000000000000000" pitchFamily="2" charset="2"/>
              <a:buChar char="Ø"/>
            </a:pPr>
            <a:r>
              <a:rPr lang="en-US" sz="1900" dirty="0">
                <a:solidFill>
                  <a:prstClr val="black"/>
                </a:solidFill>
                <a:latin typeface="Fontin Sans bold"/>
              </a:rPr>
              <a:t>Media</a:t>
            </a:r>
          </a:p>
          <a:p>
            <a:pPr marL="742950" lvl="1" indent="-285750">
              <a:buFont typeface="Arial" panose="020B0604020202020204" pitchFamily="34" charset="0"/>
              <a:buChar char="•"/>
            </a:pPr>
            <a:r>
              <a:rPr lang="en-US" sz="1900" dirty="0">
                <a:solidFill>
                  <a:prstClr val="black"/>
                </a:solidFill>
                <a:latin typeface="Fontin Sans bold"/>
              </a:rPr>
              <a:t>TV – National level</a:t>
            </a:r>
          </a:p>
          <a:p>
            <a:pPr marL="742950" lvl="1" indent="-285750">
              <a:buFont typeface="Arial" panose="020B0604020202020204" pitchFamily="34" charset="0"/>
              <a:buChar char="•"/>
            </a:pPr>
            <a:r>
              <a:rPr lang="en-US" sz="1900" dirty="0">
                <a:solidFill>
                  <a:prstClr val="black"/>
                </a:solidFill>
                <a:latin typeface="Fontin Sans bold"/>
              </a:rPr>
              <a:t>Digital Video – National level</a:t>
            </a:r>
          </a:p>
          <a:p>
            <a:pPr marL="742950" lvl="1" indent="-285750">
              <a:buFont typeface="Arial" panose="020B0604020202020204" pitchFamily="34" charset="0"/>
              <a:buChar char="•"/>
            </a:pPr>
            <a:r>
              <a:rPr lang="en-US" sz="1900" dirty="0">
                <a:solidFill>
                  <a:prstClr val="black"/>
                </a:solidFill>
                <a:latin typeface="Fontin Sans bold"/>
              </a:rPr>
              <a:t>Digital Display -  National level</a:t>
            </a:r>
          </a:p>
          <a:p>
            <a:pPr marL="742950" lvl="1" indent="-285750">
              <a:buFont typeface="Arial" panose="020B0604020202020204" pitchFamily="34" charset="0"/>
              <a:buChar char="•"/>
            </a:pPr>
            <a:r>
              <a:rPr lang="en-US" sz="1900" dirty="0">
                <a:solidFill>
                  <a:prstClr val="black"/>
                </a:solidFill>
                <a:latin typeface="Fontin Sans bold"/>
              </a:rPr>
              <a:t>Social Media - National level</a:t>
            </a:r>
          </a:p>
          <a:p>
            <a:pPr marL="742950" lvl="1" indent="-285750">
              <a:buFont typeface="Arial" panose="020B0604020202020204" pitchFamily="34" charset="0"/>
              <a:buChar char="•"/>
            </a:pPr>
            <a:r>
              <a:rPr lang="en-US" sz="1900" dirty="0">
                <a:solidFill>
                  <a:prstClr val="black"/>
                </a:solidFill>
                <a:latin typeface="Fontin Sans bold"/>
              </a:rPr>
              <a:t>Digital Search - National level</a:t>
            </a:r>
          </a:p>
          <a:p>
            <a:pPr marL="742950" lvl="1" indent="-285750">
              <a:buFont typeface="Arial" panose="020B0604020202020204" pitchFamily="34" charset="0"/>
              <a:buChar char="•"/>
            </a:pPr>
            <a:r>
              <a:rPr lang="en-US" sz="1900" dirty="0">
                <a:solidFill>
                  <a:prstClr val="black"/>
                </a:solidFill>
                <a:latin typeface="Fontin Sans bold"/>
              </a:rPr>
              <a:t>Mobile - National level</a:t>
            </a:r>
          </a:p>
          <a:p>
            <a:pPr marL="742950" lvl="1" indent="-285750">
              <a:buFont typeface="Arial" panose="020B0604020202020204" pitchFamily="34" charset="0"/>
              <a:buChar char="•"/>
            </a:pPr>
            <a:r>
              <a:rPr lang="en-US" sz="1900" dirty="0">
                <a:solidFill>
                  <a:prstClr val="black"/>
                </a:solidFill>
                <a:latin typeface="Fontin Sans bold"/>
              </a:rPr>
              <a:t>Radio – Market 1, Market 2 and Market 3</a:t>
            </a:r>
          </a:p>
          <a:p>
            <a:pPr marL="742950" lvl="1" indent="-285750">
              <a:buFont typeface="Arial" panose="020B0604020202020204" pitchFamily="34" charset="0"/>
              <a:buChar char="•"/>
            </a:pPr>
            <a:r>
              <a:rPr lang="en-US" sz="1900" dirty="0">
                <a:solidFill>
                  <a:prstClr val="black"/>
                </a:solidFill>
                <a:latin typeface="Fontin Sans bold"/>
              </a:rPr>
              <a:t>OOH – National, Market 1, Market 2 and Market 3.</a:t>
            </a:r>
          </a:p>
          <a:p>
            <a:pPr marL="285750" indent="-285750">
              <a:buFont typeface="Arial" panose="020B0604020202020204" pitchFamily="34" charset="0"/>
              <a:buChar char="•"/>
            </a:pPr>
            <a:endParaRPr lang="en-US" sz="1900" dirty="0">
              <a:solidFill>
                <a:prstClr val="black"/>
              </a:solidFill>
              <a:latin typeface="Fontin Sans bold"/>
            </a:endParaRPr>
          </a:p>
        </p:txBody>
      </p:sp>
      <p:sp>
        <p:nvSpPr>
          <p:cNvPr id="7"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42854432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Data Integration – Basic Tips</a:t>
            </a:r>
            <a:endParaRPr lang="en-IN" sz="3200" b="1" dirty="0">
              <a:solidFill>
                <a:prstClr val="black"/>
              </a:solidFill>
              <a:latin typeface="Fontin Sans Bold"/>
            </a:endParaRPr>
          </a:p>
        </p:txBody>
      </p:sp>
      <p:sp>
        <p:nvSpPr>
          <p:cNvPr id="5" name="TextBox 4"/>
          <p:cNvSpPr txBox="1"/>
          <p:nvPr/>
        </p:nvSpPr>
        <p:spPr>
          <a:xfrm>
            <a:off x="446199" y="1387480"/>
            <a:ext cx="8328873" cy="4185761"/>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solidFill>
                  <a:prstClr val="black"/>
                </a:solidFill>
                <a:latin typeface="Fontin Sans bold"/>
              </a:rPr>
              <a:t>Data can be available from disparate sources and across multiple cross </a:t>
            </a:r>
            <a:r>
              <a:rPr lang="en-US" sz="1900" dirty="0" smtClean="0">
                <a:solidFill>
                  <a:prstClr val="black"/>
                </a:solidFill>
                <a:latin typeface="Fontin Sans bold"/>
              </a:rPr>
              <a:t>sections</a:t>
            </a:r>
          </a:p>
          <a:p>
            <a:pPr marL="285750" indent="-285750">
              <a:buFont typeface="Arial" panose="020B0604020202020204" pitchFamily="34" charset="0"/>
              <a:buChar char="•"/>
            </a:pPr>
            <a:endParaRPr lang="en-US" sz="1900" dirty="0">
              <a:solidFill>
                <a:prstClr val="black"/>
              </a:solidFill>
              <a:latin typeface="Fontin Sans bold"/>
            </a:endParaRPr>
          </a:p>
          <a:p>
            <a:pPr marL="742950" lvl="1" indent="-285750">
              <a:buFont typeface="Arial" panose="020B0604020202020204" pitchFamily="34" charset="0"/>
              <a:buChar char="•"/>
            </a:pPr>
            <a:r>
              <a:rPr lang="en-US" dirty="0">
                <a:solidFill>
                  <a:prstClr val="black"/>
                </a:solidFill>
                <a:latin typeface="Fontin Sans bold"/>
              </a:rPr>
              <a:t>Sales data can be at the national level</a:t>
            </a:r>
          </a:p>
          <a:p>
            <a:pPr marL="742950" lvl="1" indent="-285750">
              <a:buFont typeface="Arial" panose="020B0604020202020204" pitchFamily="34" charset="0"/>
              <a:buChar char="•"/>
            </a:pPr>
            <a:r>
              <a:rPr lang="en-US" dirty="0">
                <a:solidFill>
                  <a:prstClr val="black"/>
                </a:solidFill>
                <a:latin typeface="Fontin Sans bold"/>
              </a:rPr>
              <a:t>Media data can be at the regional level</a:t>
            </a:r>
          </a:p>
          <a:p>
            <a:pPr marL="285750" indent="-285750">
              <a:buFont typeface="Arial" panose="020B0604020202020204" pitchFamily="34" charset="0"/>
              <a:buChar char="•"/>
            </a:pPr>
            <a:endParaRPr lang="en-US" dirty="0" smtClean="0">
              <a:solidFill>
                <a:prstClr val="black"/>
              </a:solidFill>
              <a:latin typeface="Fontin Sans bold"/>
            </a:endParaRPr>
          </a:p>
          <a:p>
            <a:pPr marL="285750" indent="-285750">
              <a:buFont typeface="Arial" panose="020B0604020202020204" pitchFamily="34" charset="0"/>
              <a:buChar char="•"/>
            </a:pPr>
            <a:endParaRPr lang="en-US" dirty="0">
              <a:solidFill>
                <a:prstClr val="black"/>
              </a:solidFill>
              <a:latin typeface="Fontin Sans bold"/>
            </a:endParaRPr>
          </a:p>
          <a:p>
            <a:pPr marL="457200" indent="-457200">
              <a:buFont typeface="Wingdings" panose="05000000000000000000" pitchFamily="2" charset="2"/>
              <a:buChar char="Ø"/>
            </a:pPr>
            <a:r>
              <a:rPr lang="en-US" sz="1900" dirty="0">
                <a:solidFill>
                  <a:prstClr val="black"/>
                </a:solidFill>
                <a:latin typeface="Fontin Sans bold"/>
              </a:rPr>
              <a:t>To decompose the total sales into base and incremental, it is important to map disparate sources of </a:t>
            </a:r>
            <a:r>
              <a:rPr lang="en-US" sz="1900" dirty="0" smtClean="0">
                <a:solidFill>
                  <a:prstClr val="black"/>
                </a:solidFill>
                <a:latin typeface="Fontin Sans bold"/>
              </a:rPr>
              <a:t>data</a:t>
            </a:r>
          </a:p>
          <a:p>
            <a:pPr marL="285750" indent="-285750">
              <a:buFont typeface="Arial" panose="020B0604020202020204" pitchFamily="34" charset="0"/>
              <a:buChar char="•"/>
            </a:pPr>
            <a:endParaRPr lang="en-US" sz="1900" dirty="0">
              <a:solidFill>
                <a:prstClr val="black"/>
              </a:solidFill>
              <a:latin typeface="Fontin Sans bold"/>
            </a:endParaRPr>
          </a:p>
          <a:p>
            <a:pPr marL="742950" lvl="1" indent="-285750">
              <a:buFont typeface="Arial" panose="020B0604020202020204" pitchFamily="34" charset="0"/>
              <a:buChar char="•"/>
            </a:pPr>
            <a:r>
              <a:rPr lang="en-US" dirty="0">
                <a:solidFill>
                  <a:prstClr val="black"/>
                </a:solidFill>
                <a:latin typeface="Fontin Sans bold"/>
              </a:rPr>
              <a:t>GRP’s cannot be aggregated across geographies</a:t>
            </a:r>
          </a:p>
          <a:p>
            <a:pPr marL="742950" lvl="1" indent="-285750">
              <a:buFont typeface="Arial" panose="020B0604020202020204" pitchFamily="34" charset="0"/>
              <a:buChar char="•"/>
            </a:pPr>
            <a:r>
              <a:rPr lang="en-US" dirty="0">
                <a:solidFill>
                  <a:prstClr val="black"/>
                </a:solidFill>
                <a:latin typeface="Fontin Sans bold"/>
              </a:rPr>
              <a:t>Either get media data at the national level or have POS data at the regional level</a:t>
            </a:r>
          </a:p>
          <a:p>
            <a:pPr marL="285750" indent="-285750">
              <a:buFont typeface="Arial" panose="020B0604020202020204" pitchFamily="34" charset="0"/>
              <a:buChar char="•"/>
            </a:pPr>
            <a:endParaRPr lang="en-US" dirty="0">
              <a:solidFill>
                <a:prstClr val="black"/>
              </a:solidFill>
              <a:latin typeface="Fontin Sans bold"/>
            </a:endParaRPr>
          </a:p>
        </p:txBody>
      </p:sp>
      <p:sp>
        <p:nvSpPr>
          <p:cNvPr id="6"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6160019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Data Integration – Basic Tips</a:t>
            </a:r>
            <a:endParaRPr lang="en-IN" sz="3200" b="1" dirty="0">
              <a:solidFill>
                <a:prstClr val="black"/>
              </a:solidFill>
              <a:latin typeface="Fontin Sans Bold"/>
            </a:endParaRPr>
          </a:p>
        </p:txBody>
      </p:sp>
      <p:sp>
        <p:nvSpPr>
          <p:cNvPr id="5" name="TextBox 4"/>
          <p:cNvSpPr txBox="1"/>
          <p:nvPr/>
        </p:nvSpPr>
        <p:spPr>
          <a:xfrm>
            <a:off x="446199" y="1358452"/>
            <a:ext cx="8328873" cy="4632037"/>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solidFill>
                  <a:prstClr val="black"/>
                </a:solidFill>
                <a:latin typeface="Fontin Sans bold"/>
              </a:rPr>
              <a:t>Based on project requirements, it is important to create a mapping file to ensure smooth data </a:t>
            </a:r>
            <a:r>
              <a:rPr lang="en-US" sz="1900" dirty="0" smtClean="0">
                <a:solidFill>
                  <a:prstClr val="black"/>
                </a:solidFill>
                <a:latin typeface="Fontin Sans bold"/>
              </a:rPr>
              <a:t>processing</a:t>
            </a:r>
          </a:p>
          <a:p>
            <a:pPr marL="285750" indent="-285750">
              <a:buFont typeface="Arial" panose="020B0604020202020204" pitchFamily="34" charset="0"/>
              <a:buChar char="•"/>
            </a:pPr>
            <a:endParaRPr lang="en-US" sz="1900" dirty="0">
              <a:solidFill>
                <a:prstClr val="black"/>
              </a:solidFill>
              <a:latin typeface="Fontin Sans bold"/>
            </a:endParaRPr>
          </a:p>
          <a:p>
            <a:pPr marL="742950" lvl="1" indent="-285750">
              <a:buFont typeface="Arial" panose="020B0604020202020204" pitchFamily="34" charset="0"/>
              <a:buChar char="•"/>
            </a:pPr>
            <a:r>
              <a:rPr lang="en-US" dirty="0">
                <a:solidFill>
                  <a:prstClr val="black"/>
                </a:solidFill>
                <a:latin typeface="Fontin Sans bold"/>
              </a:rPr>
              <a:t>State to region</a:t>
            </a:r>
          </a:p>
          <a:p>
            <a:pPr marL="742950" lvl="1" indent="-285750">
              <a:buFont typeface="Arial" panose="020B0604020202020204" pitchFamily="34" charset="0"/>
              <a:buChar char="•"/>
            </a:pPr>
            <a:r>
              <a:rPr lang="en-US" dirty="0">
                <a:solidFill>
                  <a:prstClr val="black"/>
                </a:solidFill>
                <a:latin typeface="Fontin Sans bold"/>
              </a:rPr>
              <a:t>State to city</a:t>
            </a:r>
          </a:p>
          <a:p>
            <a:pPr marL="742950" lvl="1" indent="-285750">
              <a:buFont typeface="Arial" panose="020B0604020202020204" pitchFamily="34" charset="0"/>
              <a:buChar char="•"/>
            </a:pPr>
            <a:r>
              <a:rPr lang="en-US" dirty="0">
                <a:solidFill>
                  <a:prstClr val="black"/>
                </a:solidFill>
                <a:latin typeface="Fontin Sans bold"/>
              </a:rPr>
              <a:t>City to location</a:t>
            </a:r>
          </a:p>
          <a:p>
            <a:pPr marL="742950" lvl="1" indent="-285750">
              <a:buFont typeface="Arial" panose="020B0604020202020204" pitchFamily="34" charset="0"/>
              <a:buChar char="•"/>
            </a:pPr>
            <a:r>
              <a:rPr lang="en-US" dirty="0">
                <a:solidFill>
                  <a:prstClr val="black"/>
                </a:solidFill>
                <a:latin typeface="Fontin Sans bold"/>
              </a:rPr>
              <a:t>Etc.</a:t>
            </a:r>
          </a:p>
          <a:p>
            <a:pPr marL="285750" indent="-285750">
              <a:buFont typeface="Arial" panose="020B0604020202020204" pitchFamily="34" charset="0"/>
              <a:buChar char="•"/>
            </a:pPr>
            <a:endParaRPr lang="en-US" dirty="0">
              <a:solidFill>
                <a:prstClr val="black"/>
              </a:solidFill>
              <a:latin typeface="Fontin Sans bold"/>
            </a:endParaRPr>
          </a:p>
          <a:p>
            <a:pPr marL="342900" indent="-342900">
              <a:buFont typeface="Wingdings" panose="05000000000000000000" pitchFamily="2" charset="2"/>
              <a:buChar char="Ø"/>
            </a:pPr>
            <a:r>
              <a:rPr lang="en-US" sz="1900" dirty="0">
                <a:solidFill>
                  <a:prstClr val="black"/>
                </a:solidFill>
                <a:latin typeface="Fontin Sans bold"/>
              </a:rPr>
              <a:t>Population or proxy to size of the cross section is the preferred approach to </a:t>
            </a:r>
            <a:r>
              <a:rPr lang="en-US" sz="1900" dirty="0" smtClean="0">
                <a:solidFill>
                  <a:prstClr val="black"/>
                </a:solidFill>
                <a:latin typeface="Fontin Sans bold"/>
              </a:rPr>
              <a:t>mapping</a:t>
            </a:r>
          </a:p>
          <a:p>
            <a:pPr marL="285750" indent="-285750">
              <a:buFont typeface="Arial" panose="020B0604020202020204" pitchFamily="34" charset="0"/>
              <a:buChar char="•"/>
            </a:pPr>
            <a:endParaRPr lang="en-US" sz="1900" dirty="0">
              <a:solidFill>
                <a:prstClr val="black"/>
              </a:solidFill>
              <a:latin typeface="Fontin Sans bold"/>
            </a:endParaRPr>
          </a:p>
          <a:p>
            <a:pPr marL="742950" lvl="1" indent="-285750">
              <a:buFont typeface="Arial" panose="020B0604020202020204" pitchFamily="34" charset="0"/>
              <a:buChar char="•"/>
            </a:pPr>
            <a:r>
              <a:rPr lang="en-US" dirty="0">
                <a:solidFill>
                  <a:prstClr val="black"/>
                </a:solidFill>
                <a:latin typeface="Fontin Sans bold"/>
              </a:rPr>
              <a:t>Let’s say you have media data at the city level and POS at the state level</a:t>
            </a:r>
          </a:p>
          <a:p>
            <a:pPr marL="742950" lvl="1" indent="-285750">
              <a:buFont typeface="Arial" panose="020B0604020202020204" pitchFamily="34" charset="0"/>
              <a:buChar char="•"/>
            </a:pPr>
            <a:r>
              <a:rPr lang="en-US" dirty="0">
                <a:solidFill>
                  <a:prstClr val="black"/>
                </a:solidFill>
                <a:latin typeface="Fontin Sans bold"/>
              </a:rPr>
              <a:t>You need to map city to state and so having population of the city or proxy is key</a:t>
            </a:r>
          </a:p>
          <a:p>
            <a:pPr marL="742950" lvl="1" indent="-285750">
              <a:buFont typeface="Arial" panose="020B0604020202020204" pitchFamily="34" charset="0"/>
              <a:buChar char="•"/>
            </a:pPr>
            <a:r>
              <a:rPr lang="en-US" dirty="0">
                <a:solidFill>
                  <a:prstClr val="black"/>
                </a:solidFill>
                <a:latin typeface="Fontin Sans bold"/>
              </a:rPr>
              <a:t>You need to multiply the city population (%) with the city level GRP’s to build a correct </a:t>
            </a:r>
            <a:r>
              <a:rPr lang="en-US" dirty="0" smtClean="0">
                <a:solidFill>
                  <a:prstClr val="black"/>
                </a:solidFill>
                <a:latin typeface="Fontin Sans bold"/>
              </a:rPr>
              <a:t>model</a:t>
            </a:r>
            <a:endParaRPr lang="en-US" sz="1900" dirty="0">
              <a:solidFill>
                <a:prstClr val="black"/>
              </a:solidFill>
              <a:latin typeface="Fontin Sans bold"/>
            </a:endParaRPr>
          </a:p>
        </p:txBody>
      </p:sp>
      <p:sp>
        <p:nvSpPr>
          <p:cNvPr id="6"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9426887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685800" y="2130427"/>
            <a:ext cx="7772400" cy="19190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kern="1200">
                <a:solidFill>
                  <a:srgbClr val="008A3E"/>
                </a:solidFill>
                <a:latin typeface="Arial Narrow" pitchFamily="34" charset="0"/>
                <a:ea typeface="+mj-ea"/>
                <a:cs typeface="+mj-cs"/>
              </a:defRPr>
            </a:lvl1pPr>
          </a:lstStyle>
          <a:p>
            <a:r>
              <a:rPr lang="en-US" altLang="en-US" sz="3600" dirty="0">
                <a:solidFill>
                  <a:schemeClr val="tx1"/>
                </a:solidFill>
                <a:latin typeface="Fontin Sans bold"/>
              </a:rPr>
              <a:t>Data Review</a:t>
            </a:r>
            <a:br>
              <a:rPr lang="en-US" altLang="en-US" sz="3600" dirty="0">
                <a:solidFill>
                  <a:schemeClr val="tx1"/>
                </a:solidFill>
                <a:latin typeface="Fontin Sans bold"/>
              </a:rPr>
            </a:br>
            <a:r>
              <a:rPr lang="en-US" altLang="en-US" sz="3600" dirty="0">
                <a:solidFill>
                  <a:schemeClr val="tx1"/>
                </a:solidFill>
                <a:latin typeface="Fontin Sans bold"/>
              </a:rPr>
              <a:t>Present data in a summarized </a:t>
            </a:r>
            <a:r>
              <a:rPr lang="en-US" altLang="en-US" sz="3600" dirty="0" smtClean="0">
                <a:solidFill>
                  <a:schemeClr val="tx1"/>
                </a:solidFill>
                <a:latin typeface="Fontin Sans bold"/>
              </a:rPr>
              <a:t>format</a:t>
            </a:r>
            <a:endParaRPr lang="en-US" altLang="en-US" sz="2800" dirty="0">
              <a:solidFill>
                <a:schemeClr val="tx1"/>
              </a:solidFill>
              <a:latin typeface="Fontin Sans bold"/>
            </a:endParaRP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1782515386"/>
              </p:ext>
            </p:extLst>
          </p:nvPr>
        </p:nvGraphicFramePr>
        <p:xfrm>
          <a:off x="4114800" y="4425560"/>
          <a:ext cx="914400" cy="771525"/>
        </p:xfrm>
        <a:graphic>
          <a:graphicData uri="http://schemas.openxmlformats.org/presentationml/2006/ole">
            <mc:AlternateContent xmlns:mc="http://schemas.openxmlformats.org/markup-compatibility/2006">
              <mc:Choice xmlns:v="urn:schemas-microsoft-com:vml" Requires="v">
                <p:oleObj spid="_x0000_s34837" name="Presentation" showAsIcon="1" r:id="rId4" imgW="914400" imgH="771480" progId="PowerPoint.Show.12">
                  <p:embed/>
                </p:oleObj>
              </mc:Choice>
              <mc:Fallback>
                <p:oleObj name="Presentation" showAsIcon="1" r:id="rId4" imgW="914400" imgH="771480" progId="PowerPoint.Show.12">
                  <p:embed/>
                  <p:pic>
                    <p:nvPicPr>
                      <p:cNvPr id="0" name=""/>
                      <p:cNvPicPr/>
                      <p:nvPr/>
                    </p:nvPicPr>
                    <p:blipFill>
                      <a:blip r:embed="rId5"/>
                      <a:stretch>
                        <a:fillRect/>
                      </a:stretch>
                    </p:blipFill>
                    <p:spPr>
                      <a:xfrm>
                        <a:off x="4114800" y="4425560"/>
                        <a:ext cx="914400" cy="771525"/>
                      </a:xfrm>
                      <a:prstGeom prst="rect">
                        <a:avLst/>
                      </a:prstGeom>
                    </p:spPr>
                  </p:pic>
                </p:oleObj>
              </mc:Fallback>
            </mc:AlternateContent>
          </a:graphicData>
        </a:graphic>
      </p:graphicFrame>
      <p:sp>
        <p:nvSpPr>
          <p:cNvPr id="6"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819034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3" y="1282231"/>
            <a:ext cx="8401114" cy="4524315"/>
          </a:xfrm>
          <a:prstGeom prst="rect">
            <a:avLst/>
          </a:prstGeom>
        </p:spPr>
        <p:txBody>
          <a:bodyPr wrap="square">
            <a:spAutoFit/>
          </a:bodyPr>
          <a:lstStyle/>
          <a:p>
            <a:pPr>
              <a:spcBef>
                <a:spcPct val="20000"/>
              </a:spcBef>
              <a:buClr>
                <a:srgbClr val="FF3300"/>
              </a:buClr>
              <a:buSzPct val="55000"/>
            </a:pPr>
            <a:r>
              <a:rPr lang="en-US" altLang="en-US" sz="1900" dirty="0">
                <a:solidFill>
                  <a:prstClr val="black"/>
                </a:solidFill>
                <a:latin typeface="Fontin Sans bold"/>
              </a:rPr>
              <a:t>M</a:t>
            </a:r>
            <a:r>
              <a:rPr kumimoji="1" lang="en-US" altLang="en-US" sz="1900" dirty="0">
                <a:solidFill>
                  <a:prstClr val="black"/>
                </a:solidFill>
                <a:latin typeface="Fontin Sans bold"/>
              </a:rPr>
              <a:t>arketing Mix Models are typically built based on multiple linear regression (additive), and have the following general mathematical form:</a:t>
            </a:r>
          </a:p>
          <a:p>
            <a:pPr>
              <a:spcBef>
                <a:spcPct val="20000"/>
              </a:spcBef>
              <a:buClr>
                <a:srgbClr val="FF3300"/>
              </a:buClr>
              <a:buSzPct val="55000"/>
            </a:pPr>
            <a:endParaRPr kumimoji="1" lang="en-US" altLang="en-US" dirty="0">
              <a:solidFill>
                <a:prstClr val="black"/>
              </a:solidFill>
              <a:latin typeface="Fontin Sans bold"/>
            </a:endParaRPr>
          </a:p>
          <a:p>
            <a:pPr lvl="2">
              <a:spcBef>
                <a:spcPct val="20000"/>
              </a:spcBef>
              <a:buClr>
                <a:srgbClr val="FF3300"/>
              </a:buClr>
              <a:buSzPct val="55000"/>
            </a:pPr>
            <a:r>
              <a:rPr kumimoji="1" lang="en-US" altLang="en-US" dirty="0">
                <a:solidFill>
                  <a:prstClr val="black"/>
                </a:solidFill>
                <a:latin typeface="Verdana" pitchFamily="34" charset="0"/>
              </a:rPr>
              <a:t>			Y</a:t>
            </a:r>
            <a:r>
              <a:rPr kumimoji="1" lang="en-US" altLang="en-US" baseline="-25000" dirty="0">
                <a:solidFill>
                  <a:prstClr val="black"/>
                </a:solidFill>
                <a:latin typeface="Verdana" pitchFamily="34" charset="0"/>
              </a:rPr>
              <a:t>t </a:t>
            </a:r>
            <a:r>
              <a:rPr kumimoji="1" lang="en-US" altLang="en-US" dirty="0">
                <a:solidFill>
                  <a:prstClr val="black"/>
                </a:solidFill>
                <a:latin typeface="Verdana" pitchFamily="34" charset="0"/>
              </a:rPr>
              <a:t>= </a:t>
            </a:r>
            <a:r>
              <a:rPr kumimoji="1" lang="en-US" altLang="en-US" dirty="0">
                <a:solidFill>
                  <a:prstClr val="black"/>
                </a:solidFill>
                <a:latin typeface="Symbol" pitchFamily="18" charset="2"/>
              </a:rPr>
              <a:t>b</a:t>
            </a:r>
            <a:r>
              <a:rPr kumimoji="1" lang="en-US" altLang="en-US" baseline="-25000" dirty="0">
                <a:solidFill>
                  <a:prstClr val="black"/>
                </a:solidFill>
                <a:latin typeface="Verdana" pitchFamily="34" charset="0"/>
              </a:rPr>
              <a:t>0 </a:t>
            </a:r>
            <a:r>
              <a:rPr kumimoji="1" lang="en-US" altLang="en-US" dirty="0">
                <a:solidFill>
                  <a:prstClr val="black"/>
                </a:solidFill>
                <a:latin typeface="Verdana" pitchFamily="34" charset="0"/>
              </a:rPr>
              <a:t>+ </a:t>
            </a:r>
            <a:r>
              <a:rPr kumimoji="1" lang="en-US" altLang="en-US" dirty="0">
                <a:solidFill>
                  <a:prstClr val="black"/>
                </a:solidFill>
                <a:latin typeface="Symbol" pitchFamily="18" charset="2"/>
              </a:rPr>
              <a:t>Sb</a:t>
            </a:r>
            <a:r>
              <a:rPr kumimoji="1" lang="en-US" altLang="en-US" baseline="-25000" dirty="0">
                <a:solidFill>
                  <a:prstClr val="black"/>
                </a:solidFill>
                <a:latin typeface="Symbol" pitchFamily="18" charset="2"/>
              </a:rPr>
              <a:t>k </a:t>
            </a:r>
            <a:r>
              <a:rPr kumimoji="1" lang="en-US" altLang="en-US" dirty="0">
                <a:solidFill>
                  <a:prstClr val="black"/>
                </a:solidFill>
                <a:latin typeface="Verdana" pitchFamily="34" charset="0"/>
              </a:rPr>
              <a:t>X</a:t>
            </a:r>
            <a:r>
              <a:rPr kumimoji="1" lang="en-US" altLang="en-US" baseline="-25000" dirty="0">
                <a:solidFill>
                  <a:prstClr val="black"/>
                </a:solidFill>
                <a:latin typeface="Verdana" pitchFamily="34" charset="0"/>
              </a:rPr>
              <a:t>kt</a:t>
            </a:r>
            <a:r>
              <a:rPr kumimoji="1" lang="en-US" altLang="en-US" dirty="0">
                <a:solidFill>
                  <a:prstClr val="black"/>
                </a:solidFill>
                <a:latin typeface="Verdana" pitchFamily="34" charset="0"/>
              </a:rPr>
              <a:t> + </a:t>
            </a:r>
            <a:r>
              <a:rPr kumimoji="1" lang="en-US" altLang="en-US" dirty="0">
                <a:solidFill>
                  <a:prstClr val="black"/>
                </a:solidFill>
                <a:latin typeface="Symbol" pitchFamily="18" charset="2"/>
              </a:rPr>
              <a:t>e</a:t>
            </a:r>
            <a:r>
              <a:rPr kumimoji="1" lang="en-US" altLang="en-US" baseline="-25000" dirty="0">
                <a:solidFill>
                  <a:prstClr val="black"/>
                </a:solidFill>
                <a:latin typeface="Verdana" pitchFamily="34" charset="0"/>
              </a:rPr>
              <a:t>t</a:t>
            </a:r>
            <a:endParaRPr kumimoji="1" lang="en-US" altLang="en-US" dirty="0">
              <a:solidFill>
                <a:prstClr val="black"/>
              </a:solidFill>
              <a:latin typeface="Verdana" pitchFamily="34" charset="0"/>
            </a:endParaRPr>
          </a:p>
          <a:p>
            <a:pPr lvl="1">
              <a:spcBef>
                <a:spcPct val="20000"/>
              </a:spcBef>
              <a:buClr>
                <a:srgbClr val="FF3300"/>
              </a:buClr>
              <a:buSzPct val="55000"/>
              <a:buFont typeface="Monotype Sorts" pitchFamily="2" charset="2"/>
              <a:buChar char=" "/>
            </a:pPr>
            <a:endParaRPr kumimoji="1" lang="en-US" altLang="en-US" dirty="0">
              <a:solidFill>
                <a:prstClr val="black"/>
              </a:solidFill>
              <a:latin typeface="Verdana" pitchFamily="34" charset="0"/>
            </a:endParaRPr>
          </a:p>
          <a:p>
            <a:pPr lvl="2">
              <a:spcBef>
                <a:spcPct val="20000"/>
              </a:spcBef>
              <a:buClr>
                <a:srgbClr val="FF3300"/>
              </a:buClr>
              <a:buSzPct val="55000"/>
              <a:buFont typeface="Monotype Sorts" pitchFamily="2" charset="2"/>
              <a:buChar char=" "/>
            </a:pPr>
            <a:r>
              <a:rPr kumimoji="1" lang="en-US" altLang="en-US" dirty="0">
                <a:solidFill>
                  <a:prstClr val="black"/>
                </a:solidFill>
                <a:latin typeface="Fontin Sans bold"/>
              </a:rPr>
              <a:t>where: </a:t>
            </a:r>
          </a:p>
          <a:p>
            <a:pPr lvl="1">
              <a:spcBef>
                <a:spcPct val="20000"/>
              </a:spcBef>
              <a:buClr>
                <a:srgbClr val="FF3300"/>
              </a:buClr>
              <a:buSzPct val="55000"/>
              <a:buFont typeface="Monotype Sorts" pitchFamily="2" charset="2"/>
              <a:buChar char=" "/>
            </a:pPr>
            <a:endParaRPr kumimoji="1" lang="en-US" altLang="en-US" dirty="0">
              <a:solidFill>
                <a:prstClr val="black"/>
              </a:solidFill>
              <a:latin typeface="Fontin Sans bold"/>
            </a:endParaRPr>
          </a:p>
          <a:p>
            <a:pPr lvl="1">
              <a:spcBef>
                <a:spcPct val="20000"/>
              </a:spcBef>
              <a:buClr>
                <a:srgbClr val="FF3300"/>
              </a:buClr>
              <a:buSzPct val="55000"/>
              <a:buFont typeface="Monotype Sorts" pitchFamily="2" charset="2"/>
              <a:buChar char=" "/>
            </a:pPr>
            <a:r>
              <a:rPr kumimoji="1" lang="en-US" altLang="en-US" b="1" dirty="0">
                <a:solidFill>
                  <a:prstClr val="black"/>
                </a:solidFill>
                <a:latin typeface="Verdana" pitchFamily="34" charset="0"/>
              </a:rPr>
              <a:t>Y</a:t>
            </a:r>
            <a:r>
              <a:rPr kumimoji="1" lang="en-US" altLang="en-US" b="1" baseline="-25000" dirty="0">
                <a:solidFill>
                  <a:prstClr val="black"/>
                </a:solidFill>
                <a:latin typeface="Verdana" pitchFamily="34" charset="0"/>
              </a:rPr>
              <a:t>t</a:t>
            </a:r>
            <a:r>
              <a:rPr kumimoji="1" lang="en-US" altLang="en-US" dirty="0">
                <a:solidFill>
                  <a:prstClr val="black"/>
                </a:solidFill>
                <a:latin typeface="Verdana" pitchFamily="34" charset="0"/>
              </a:rPr>
              <a:t> = </a:t>
            </a:r>
            <a:r>
              <a:rPr kumimoji="1" lang="en-US" altLang="en-US" dirty="0">
                <a:solidFill>
                  <a:prstClr val="black"/>
                </a:solidFill>
                <a:latin typeface="Fontin Sans bold"/>
              </a:rPr>
              <a:t>is the quantity of scanner volume or sales (estimate of the dependent variable)</a:t>
            </a:r>
          </a:p>
          <a:p>
            <a:pPr lvl="1">
              <a:spcBef>
                <a:spcPct val="20000"/>
              </a:spcBef>
              <a:buClr>
                <a:srgbClr val="FF3300"/>
              </a:buClr>
              <a:buSzPct val="55000"/>
              <a:buFont typeface="Monotype Sorts" pitchFamily="2" charset="2"/>
              <a:buChar char=" "/>
            </a:pPr>
            <a:r>
              <a:rPr kumimoji="1" lang="en-US" altLang="en-US" b="1" dirty="0">
                <a:solidFill>
                  <a:prstClr val="black"/>
                </a:solidFill>
                <a:latin typeface="Symbol" pitchFamily="18" charset="2"/>
              </a:rPr>
              <a:t>b</a:t>
            </a:r>
            <a:r>
              <a:rPr kumimoji="1" lang="en-US" altLang="en-US" b="1" baseline="-25000" dirty="0">
                <a:solidFill>
                  <a:prstClr val="black"/>
                </a:solidFill>
                <a:latin typeface="Verdana" pitchFamily="34" charset="0"/>
              </a:rPr>
              <a:t>0 </a:t>
            </a:r>
            <a:r>
              <a:rPr kumimoji="1" lang="en-US" altLang="en-US" dirty="0">
                <a:solidFill>
                  <a:prstClr val="black"/>
                </a:solidFill>
                <a:latin typeface="Verdana" pitchFamily="34" charset="0"/>
              </a:rPr>
              <a:t>= </a:t>
            </a:r>
            <a:r>
              <a:rPr kumimoji="1" lang="en-US" altLang="en-US" dirty="0">
                <a:solidFill>
                  <a:prstClr val="black"/>
                </a:solidFill>
                <a:latin typeface="Fontin Sans bold"/>
              </a:rPr>
              <a:t>is the constant term (Y - intercept)</a:t>
            </a:r>
          </a:p>
          <a:p>
            <a:pPr lvl="1">
              <a:spcBef>
                <a:spcPct val="20000"/>
              </a:spcBef>
              <a:buClr>
                <a:srgbClr val="FF3300"/>
              </a:buClr>
              <a:buSzPct val="55000"/>
              <a:buFont typeface="Monotype Sorts" pitchFamily="2" charset="2"/>
              <a:buChar char=" "/>
            </a:pPr>
            <a:r>
              <a:rPr kumimoji="1" lang="en-US" altLang="en-US" b="1" dirty="0">
                <a:solidFill>
                  <a:prstClr val="black"/>
                </a:solidFill>
                <a:latin typeface="Symbol" pitchFamily="18" charset="2"/>
              </a:rPr>
              <a:t>b</a:t>
            </a:r>
            <a:r>
              <a:rPr kumimoji="1" lang="en-US" altLang="en-US" b="1" baseline="-25000" dirty="0">
                <a:solidFill>
                  <a:prstClr val="black"/>
                </a:solidFill>
                <a:latin typeface="Verdana" pitchFamily="34" charset="0"/>
              </a:rPr>
              <a:t>k</a:t>
            </a:r>
            <a:r>
              <a:rPr kumimoji="1" lang="en-US" altLang="en-US" baseline="-25000" dirty="0">
                <a:solidFill>
                  <a:prstClr val="black"/>
                </a:solidFill>
                <a:latin typeface="Verdana" pitchFamily="34" charset="0"/>
              </a:rPr>
              <a:t> </a:t>
            </a:r>
            <a:r>
              <a:rPr kumimoji="1" lang="en-US" altLang="en-US" dirty="0">
                <a:solidFill>
                  <a:prstClr val="black"/>
                </a:solidFill>
                <a:latin typeface="Verdana" pitchFamily="34" charset="0"/>
              </a:rPr>
              <a:t>=</a:t>
            </a:r>
            <a:r>
              <a:rPr kumimoji="1" lang="en-US" altLang="en-US" baseline="-25000" dirty="0">
                <a:solidFill>
                  <a:prstClr val="black"/>
                </a:solidFill>
                <a:latin typeface="Verdana" pitchFamily="34" charset="0"/>
              </a:rPr>
              <a:t> </a:t>
            </a:r>
            <a:r>
              <a:rPr kumimoji="1" lang="en-US" altLang="en-US" dirty="0">
                <a:solidFill>
                  <a:prstClr val="black"/>
                </a:solidFill>
                <a:latin typeface="Fontin Sans bold"/>
              </a:rPr>
              <a:t>is the OLS regression coefficient for the k</a:t>
            </a:r>
            <a:r>
              <a:rPr kumimoji="1" lang="en-US" altLang="en-US" baseline="30000" dirty="0">
                <a:solidFill>
                  <a:prstClr val="black"/>
                </a:solidFill>
                <a:latin typeface="Fontin Sans bold"/>
              </a:rPr>
              <a:t>th</a:t>
            </a:r>
            <a:r>
              <a:rPr kumimoji="1" lang="en-US" altLang="en-US" dirty="0">
                <a:solidFill>
                  <a:prstClr val="black"/>
                </a:solidFill>
                <a:latin typeface="Fontin Sans bold"/>
              </a:rPr>
              <a:t> independent variable</a:t>
            </a:r>
          </a:p>
          <a:p>
            <a:pPr lvl="1">
              <a:spcBef>
                <a:spcPct val="20000"/>
              </a:spcBef>
              <a:buClr>
                <a:srgbClr val="FF3300"/>
              </a:buClr>
              <a:buSzPct val="55000"/>
              <a:buFont typeface="Monotype Sorts" pitchFamily="2" charset="2"/>
              <a:buChar char=" "/>
            </a:pPr>
            <a:r>
              <a:rPr kumimoji="1" lang="en-US" altLang="en-US" b="1" dirty="0">
                <a:solidFill>
                  <a:prstClr val="black"/>
                </a:solidFill>
                <a:latin typeface="Verdana" pitchFamily="34" charset="0"/>
              </a:rPr>
              <a:t>X</a:t>
            </a:r>
            <a:r>
              <a:rPr kumimoji="1" lang="en-US" altLang="en-US" b="1" baseline="-25000" dirty="0">
                <a:solidFill>
                  <a:prstClr val="black"/>
                </a:solidFill>
                <a:latin typeface="Verdana" pitchFamily="34" charset="0"/>
              </a:rPr>
              <a:t>kt</a:t>
            </a:r>
            <a:r>
              <a:rPr kumimoji="1" lang="en-US" altLang="en-US" dirty="0">
                <a:solidFill>
                  <a:prstClr val="black"/>
                </a:solidFill>
                <a:latin typeface="Verdana" pitchFamily="34" charset="0"/>
              </a:rPr>
              <a:t> = </a:t>
            </a:r>
            <a:r>
              <a:rPr kumimoji="1" lang="en-US" altLang="en-US" dirty="0">
                <a:solidFill>
                  <a:prstClr val="black"/>
                </a:solidFill>
                <a:latin typeface="Fontin Sans bold"/>
              </a:rPr>
              <a:t>is the raw time series of the k</a:t>
            </a:r>
            <a:r>
              <a:rPr kumimoji="1" lang="en-US" altLang="en-US" baseline="30000" dirty="0">
                <a:solidFill>
                  <a:prstClr val="black"/>
                </a:solidFill>
                <a:latin typeface="Fontin Sans bold"/>
              </a:rPr>
              <a:t>th</a:t>
            </a:r>
            <a:r>
              <a:rPr kumimoji="1" lang="en-US" altLang="en-US" dirty="0">
                <a:solidFill>
                  <a:prstClr val="black"/>
                </a:solidFill>
                <a:latin typeface="Fontin Sans bold"/>
              </a:rPr>
              <a:t> independent variable at time t, or a transformation of the raw time series of the k</a:t>
            </a:r>
            <a:r>
              <a:rPr kumimoji="1" lang="en-US" altLang="en-US" baseline="30000" dirty="0">
                <a:solidFill>
                  <a:prstClr val="black"/>
                </a:solidFill>
                <a:latin typeface="Fontin Sans bold"/>
              </a:rPr>
              <a:t>th</a:t>
            </a:r>
            <a:r>
              <a:rPr kumimoji="1" lang="en-US" altLang="en-US" dirty="0">
                <a:solidFill>
                  <a:prstClr val="black"/>
                </a:solidFill>
                <a:latin typeface="Fontin Sans bold"/>
              </a:rPr>
              <a:t> independent variable at time t.</a:t>
            </a:r>
          </a:p>
          <a:p>
            <a:pPr lvl="1">
              <a:spcBef>
                <a:spcPct val="20000"/>
              </a:spcBef>
              <a:buClr>
                <a:srgbClr val="FF3300"/>
              </a:buClr>
              <a:buSzPct val="55000"/>
              <a:buFont typeface="Monotype Sorts" pitchFamily="2" charset="2"/>
              <a:buChar char=" "/>
            </a:pPr>
            <a:r>
              <a:rPr kumimoji="1" lang="en-US" altLang="en-US" b="1" dirty="0">
                <a:solidFill>
                  <a:prstClr val="black"/>
                </a:solidFill>
                <a:latin typeface="Symbol" pitchFamily="18" charset="2"/>
              </a:rPr>
              <a:t>e</a:t>
            </a:r>
            <a:r>
              <a:rPr kumimoji="1" lang="en-US" altLang="en-US" b="1" baseline="-25000" dirty="0">
                <a:solidFill>
                  <a:prstClr val="black"/>
                </a:solidFill>
                <a:latin typeface="Verdana" pitchFamily="34" charset="0"/>
              </a:rPr>
              <a:t>t</a:t>
            </a:r>
            <a:r>
              <a:rPr kumimoji="1" lang="en-US" altLang="en-US" baseline="-25000" dirty="0">
                <a:solidFill>
                  <a:prstClr val="black"/>
                </a:solidFill>
                <a:latin typeface="Verdana" pitchFamily="34" charset="0"/>
              </a:rPr>
              <a:t> </a:t>
            </a:r>
            <a:r>
              <a:rPr kumimoji="1" lang="en-US" altLang="en-US" dirty="0">
                <a:solidFill>
                  <a:prstClr val="black"/>
                </a:solidFill>
                <a:latin typeface="Verdana" pitchFamily="34" charset="0"/>
              </a:rPr>
              <a:t>= </a:t>
            </a:r>
            <a:r>
              <a:rPr kumimoji="1" lang="en-US" altLang="en-US" dirty="0">
                <a:solidFill>
                  <a:prstClr val="black"/>
                </a:solidFill>
                <a:latin typeface="Fontin Sans bold"/>
              </a:rPr>
              <a:t>is the model error or disturbance term</a:t>
            </a:r>
          </a:p>
        </p:txBody>
      </p:sp>
      <p:sp>
        <p:nvSpPr>
          <p:cNvPr id="7" name="TextBox 6"/>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Functional Form</a:t>
            </a:r>
            <a:endParaRPr lang="en-IN" sz="32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82403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p:cNvSpPr>
          <p:nvPr>
            <p:ph type="body" idx="1"/>
          </p:nvPr>
        </p:nvSpPr>
        <p:spPr>
          <a:xfrm>
            <a:off x="462029" y="1726738"/>
            <a:ext cx="8012270" cy="4714875"/>
          </a:xfrm>
        </p:spPr>
        <p:txBody>
          <a:bodyPr>
            <a:normAutofit lnSpcReduction="10000"/>
          </a:bodyPr>
          <a:lstStyle/>
          <a:p>
            <a:r>
              <a:rPr lang="en-US" altLang="en-US" sz="2000" dirty="0">
                <a:latin typeface="Fontin Sans bold"/>
              </a:rPr>
              <a:t>Market </a:t>
            </a:r>
            <a:r>
              <a:rPr lang="en-US" altLang="en-US" sz="2000" dirty="0" smtClean="0">
                <a:latin typeface="Fontin Sans bold"/>
              </a:rPr>
              <a:t>Basket </a:t>
            </a:r>
            <a:r>
              <a:rPr lang="en-US" altLang="en-US" sz="2000" dirty="0">
                <a:latin typeface="Fontin Sans bold"/>
              </a:rPr>
              <a:t>A</a:t>
            </a:r>
            <a:r>
              <a:rPr lang="en-US" altLang="en-US" sz="2000" dirty="0" smtClean="0">
                <a:latin typeface="Fontin Sans bold"/>
              </a:rPr>
              <a:t>nalysis</a:t>
            </a:r>
            <a:endParaRPr lang="en-US" altLang="en-US" sz="2000" dirty="0">
              <a:latin typeface="Fontin Sans bold"/>
            </a:endParaRPr>
          </a:p>
          <a:p>
            <a:pPr lvl="1"/>
            <a:r>
              <a:rPr lang="en-US" altLang="en-US" sz="2000" dirty="0">
                <a:latin typeface="Fontin Sans bold"/>
              </a:rPr>
              <a:t>Which items are complements (often bought together)</a:t>
            </a:r>
          </a:p>
          <a:p>
            <a:pPr lvl="2"/>
            <a:r>
              <a:rPr lang="en-US" altLang="en-US" dirty="0">
                <a:latin typeface="Fontin Sans bold"/>
              </a:rPr>
              <a:t>Cross-sell opportunities</a:t>
            </a:r>
          </a:p>
          <a:p>
            <a:pPr lvl="1"/>
            <a:r>
              <a:rPr lang="en-US" altLang="en-US" sz="2000" dirty="0">
                <a:latin typeface="Fontin Sans bold"/>
              </a:rPr>
              <a:t>Which items are substitutes (exchangeable)</a:t>
            </a:r>
          </a:p>
          <a:p>
            <a:pPr lvl="2"/>
            <a:r>
              <a:rPr lang="en-US" altLang="en-US" dirty="0">
                <a:latin typeface="Fontin Sans bold"/>
              </a:rPr>
              <a:t>Up-sell opportunities</a:t>
            </a:r>
          </a:p>
          <a:p>
            <a:pPr lvl="2"/>
            <a:r>
              <a:rPr lang="en-US" altLang="en-US" dirty="0">
                <a:latin typeface="Fontin Sans bold"/>
              </a:rPr>
              <a:t>Assortment planning</a:t>
            </a:r>
          </a:p>
          <a:p>
            <a:pPr lvl="1"/>
            <a:r>
              <a:rPr lang="en-US" altLang="en-US" sz="2000" dirty="0">
                <a:latin typeface="Fontin Sans bold"/>
              </a:rPr>
              <a:t>Purchase frequency, repurchase rates</a:t>
            </a:r>
          </a:p>
          <a:p>
            <a:pPr lvl="2"/>
            <a:r>
              <a:rPr lang="en-US" altLang="en-US" dirty="0">
                <a:latin typeface="Fontin Sans bold"/>
              </a:rPr>
              <a:t>Life-time value of customers</a:t>
            </a:r>
          </a:p>
          <a:p>
            <a:pPr lvl="2"/>
            <a:r>
              <a:rPr lang="en-US" altLang="en-US" dirty="0">
                <a:latin typeface="Fontin Sans bold"/>
              </a:rPr>
              <a:t>Promotion </a:t>
            </a:r>
            <a:r>
              <a:rPr lang="en-US" altLang="en-US" dirty="0" smtClean="0">
                <a:latin typeface="Fontin Sans bold"/>
              </a:rPr>
              <a:t>frequency / flighting / pulsing</a:t>
            </a:r>
          </a:p>
          <a:p>
            <a:pPr lvl="2"/>
            <a:endParaRPr lang="en-US" altLang="en-US" dirty="0">
              <a:latin typeface="Fontin Sans bold"/>
            </a:endParaRPr>
          </a:p>
          <a:p>
            <a:r>
              <a:rPr lang="en-US" altLang="en-US" sz="2000" dirty="0">
                <a:latin typeface="Fontin Sans bold"/>
              </a:rPr>
              <a:t>Consumer </a:t>
            </a:r>
            <a:r>
              <a:rPr lang="en-US" altLang="en-US" sz="2000" dirty="0" smtClean="0">
                <a:latin typeface="Fontin Sans bold"/>
              </a:rPr>
              <a:t>Panel </a:t>
            </a:r>
            <a:r>
              <a:rPr lang="en-US" altLang="en-US" sz="2000" dirty="0">
                <a:latin typeface="Fontin Sans bold"/>
              </a:rPr>
              <a:t>A</a:t>
            </a:r>
            <a:r>
              <a:rPr lang="en-US" altLang="en-US" sz="2000" dirty="0" smtClean="0">
                <a:latin typeface="Fontin Sans bold"/>
              </a:rPr>
              <a:t>nalysis</a:t>
            </a:r>
            <a:endParaRPr lang="en-US" altLang="en-US" sz="2000" dirty="0">
              <a:latin typeface="Fontin Sans bold"/>
            </a:endParaRPr>
          </a:p>
          <a:p>
            <a:pPr lvl="1"/>
            <a:r>
              <a:rPr lang="en-US" altLang="en-US" sz="2000" dirty="0">
                <a:latin typeface="Fontin Sans bold"/>
              </a:rPr>
              <a:t>Channel switching</a:t>
            </a:r>
          </a:p>
          <a:p>
            <a:pPr lvl="1"/>
            <a:r>
              <a:rPr lang="en-US" altLang="en-US" sz="2000" dirty="0">
                <a:latin typeface="Fontin Sans bold"/>
              </a:rPr>
              <a:t>Share of wallet</a:t>
            </a:r>
          </a:p>
          <a:p>
            <a:endParaRPr lang="en-US" altLang="en-US" sz="2000" dirty="0">
              <a:latin typeface="Fontin Sans bold"/>
            </a:endParaRPr>
          </a:p>
          <a:p>
            <a:pPr lvl="2"/>
            <a:endParaRPr lang="en-US" altLang="en-US" dirty="0">
              <a:latin typeface="Fontin Sans bold"/>
            </a:endParaRPr>
          </a:p>
        </p:txBody>
      </p:sp>
      <p:sp>
        <p:nvSpPr>
          <p:cNvPr id="6" name="TextBox 5"/>
          <p:cNvSpPr txBox="1"/>
          <p:nvPr/>
        </p:nvSpPr>
        <p:spPr>
          <a:xfrm>
            <a:off x="321972" y="481930"/>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Transactional / individual Consumer-Based Analyses: Observed Behavior</a:t>
            </a:r>
            <a:endParaRPr lang="en-IN" sz="2800" b="1" dirty="0">
              <a:solidFill>
                <a:prstClr val="black"/>
              </a:solidFill>
              <a:latin typeface="Fontin Sans Bold"/>
            </a:endParaRPr>
          </a:p>
        </p:txBody>
      </p:sp>
    </p:spTree>
    <p:extLst>
      <p:ext uri="{BB962C8B-B14F-4D97-AF65-F5344CB8AC3E}">
        <p14:creationId xmlns:p14="http://schemas.microsoft.com/office/powerpoint/2010/main" val="10786939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1249465"/>
            <a:ext cx="8415628" cy="2139047"/>
          </a:xfrm>
          <a:prstGeom prst="rect">
            <a:avLst/>
          </a:prstGeom>
        </p:spPr>
        <p:txBody>
          <a:bodyPr wrap="square">
            <a:spAutoFit/>
          </a:bodyPr>
          <a:lstStyle/>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Separate models can be run for different outlets / channels to account for inherent differences</a:t>
            </a:r>
          </a:p>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Models can be run for different cross sections as per requirement</a:t>
            </a:r>
          </a:p>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Data for multiple channels can be obtained at the market or regional level so the models are pooled, meaning markets/regions are stacked and one model is built that spans all markets/regions</a:t>
            </a:r>
          </a:p>
        </p:txBody>
      </p:sp>
      <p:graphicFrame>
        <p:nvGraphicFramePr>
          <p:cNvPr id="2" name="Object 1"/>
          <p:cNvGraphicFramePr>
            <a:graphicFrameLocks noChangeAspect="1"/>
          </p:cNvGraphicFramePr>
          <p:nvPr>
            <p:extLst>
              <p:ext uri="{D42A27DB-BD31-4B8C-83A1-F6EECF244321}">
                <p14:modId xmlns:p14="http://schemas.microsoft.com/office/powerpoint/2010/main" val="2887459257"/>
              </p:ext>
            </p:extLst>
          </p:nvPr>
        </p:nvGraphicFramePr>
        <p:xfrm>
          <a:off x="2701710" y="3730463"/>
          <a:ext cx="4703763" cy="2549525"/>
        </p:xfrm>
        <a:graphic>
          <a:graphicData uri="http://schemas.openxmlformats.org/presentationml/2006/ole">
            <mc:AlternateContent xmlns:mc="http://schemas.openxmlformats.org/markup-compatibility/2006">
              <mc:Choice xmlns:v="urn:schemas-microsoft-com:vml" Requires="v">
                <p:oleObj spid="_x0000_s12318" name="Worksheet" r:id="rId5" imgW="3057620" imgH="1657470" progId="Excel.Sheet.8">
                  <p:embed/>
                </p:oleObj>
              </mc:Choice>
              <mc:Fallback>
                <p:oleObj name="Worksheet" r:id="rId5" imgW="3057620" imgH="1657470" progId="Excel.Sheet.8">
                  <p:embed/>
                  <p:pic>
                    <p:nvPicPr>
                      <p:cNvPr id="0" name=""/>
                      <p:cNvPicPr>
                        <a:picLocks noChangeAspect="1" noChangeArrowheads="1"/>
                      </p:cNvPicPr>
                      <p:nvPr/>
                    </p:nvPicPr>
                    <p:blipFill>
                      <a:blip r:embed="rId6"/>
                      <a:srcRect/>
                      <a:stretch>
                        <a:fillRect/>
                      </a:stretch>
                    </p:blipFill>
                    <p:spPr bwMode="auto">
                      <a:xfrm>
                        <a:off x="2701710" y="3730463"/>
                        <a:ext cx="4703763" cy="2549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1"/>
          <p:cNvSpPr txBox="1">
            <a:spLocks/>
          </p:cNvSpPr>
          <p:nvPr/>
        </p:nvSpPr>
        <p:spPr>
          <a:xfrm>
            <a:off x="7137400" y="6477001"/>
            <a:ext cx="2311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5A9E37-C706-42BD-B8C5-869B08CE1AB0}" type="slidenum">
              <a:rPr lang="en-US" sz="1200">
                <a:solidFill>
                  <a:prstClr val="white"/>
                </a:solidFill>
                <a:latin typeface="Fontin Sans bold"/>
              </a:rPr>
              <a:pPr algn="r"/>
              <a:t>50</a:t>
            </a:fld>
            <a:endParaRPr lang="en-US" sz="1200" dirty="0">
              <a:solidFill>
                <a:prstClr val="white"/>
              </a:solidFill>
              <a:latin typeface="Fontin Sans bold"/>
            </a:endParaRPr>
          </a:p>
        </p:txBody>
      </p:sp>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Cross Section</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9416267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7457" y="1436623"/>
            <a:ext cx="8443686" cy="4770537"/>
          </a:xfrm>
          <a:prstGeom prst="rect">
            <a:avLst/>
          </a:prstGeom>
        </p:spPr>
        <p:txBody>
          <a:bodyPr wrap="square">
            <a:spAutoFit/>
          </a:bodyPr>
          <a:lstStyle/>
          <a:p>
            <a:pPr>
              <a:spcBef>
                <a:spcPct val="50000"/>
              </a:spcBef>
              <a:buClr>
                <a:prstClr val="black"/>
              </a:buClr>
            </a:pPr>
            <a:r>
              <a:rPr lang="en-US" altLang="en-US" sz="1900" b="1" dirty="0">
                <a:solidFill>
                  <a:prstClr val="black"/>
                </a:solidFill>
                <a:latin typeface="Fontin Sans bold"/>
              </a:rPr>
              <a:t>Using a pooled-market approach takes advantage of the underlying commonality between markets by pooling markets together</a:t>
            </a:r>
          </a:p>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Pooling the markets increases the number of data points substantially, allowing the use of more variables</a:t>
            </a:r>
          </a:p>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The inherent differences in market size and geography can be accounted for by using a separate constant for each market</a:t>
            </a:r>
          </a:p>
          <a:p>
            <a:pPr marL="342900" indent="-342900">
              <a:spcBef>
                <a:spcPct val="50000"/>
              </a:spcBef>
              <a:buClr>
                <a:prstClr val="black"/>
              </a:buClr>
              <a:buFont typeface="Arial" panose="020B0604020202020204" pitchFamily="34" charset="0"/>
              <a:buChar char="•"/>
            </a:pPr>
            <a:endParaRPr lang="en-US" altLang="en-US" sz="1900" dirty="0">
              <a:solidFill>
                <a:prstClr val="black"/>
              </a:solidFill>
              <a:latin typeface="Fontin Sans bold"/>
            </a:endParaRPr>
          </a:p>
          <a:p>
            <a:pPr marL="342900" indent="-342900">
              <a:spcBef>
                <a:spcPct val="50000"/>
              </a:spcBef>
              <a:buClr>
                <a:prstClr val="black"/>
              </a:buClr>
              <a:buFont typeface="Arial" panose="020B0604020202020204" pitchFamily="34" charset="0"/>
              <a:buChar char="•"/>
            </a:pPr>
            <a:endParaRPr lang="en-US" altLang="en-US" sz="1900" dirty="0">
              <a:solidFill>
                <a:prstClr val="black"/>
              </a:solidFill>
              <a:latin typeface="Fontin Sans bold"/>
            </a:endParaRPr>
          </a:p>
          <a:p>
            <a:pPr marL="342900" indent="-342900">
              <a:spcBef>
                <a:spcPct val="50000"/>
              </a:spcBef>
              <a:buClr>
                <a:prstClr val="black"/>
              </a:buClr>
              <a:buFont typeface="Arial" panose="020B0604020202020204" pitchFamily="34" charset="0"/>
              <a:buChar char="•"/>
            </a:pPr>
            <a:endParaRPr lang="en-US" altLang="en-US" sz="1900" dirty="0">
              <a:solidFill>
                <a:prstClr val="black"/>
              </a:solidFill>
              <a:latin typeface="Fontin Sans bold"/>
            </a:endParaRPr>
          </a:p>
          <a:p>
            <a:pPr marL="342900" indent="-342900">
              <a:spcBef>
                <a:spcPct val="50000"/>
              </a:spcBef>
              <a:buClr>
                <a:prstClr val="black"/>
              </a:buClr>
              <a:buFont typeface="Arial" panose="020B0604020202020204" pitchFamily="34" charset="0"/>
              <a:buChar char="•"/>
            </a:pPr>
            <a:r>
              <a:rPr lang="en-US" altLang="en-US" sz="1900" dirty="0">
                <a:solidFill>
                  <a:prstClr val="black"/>
                </a:solidFill>
                <a:latin typeface="Fontin Sans bold"/>
              </a:rPr>
              <a:t>However, if the market level model fits are not good, the user is left with no choice but to try individual level models. Hence, it is important to gauge the amount of effort involved at the beginning of the project to avoid rework</a:t>
            </a:r>
            <a:r>
              <a:rPr lang="en-US" altLang="en-US" sz="1900" dirty="0" smtClean="0">
                <a:solidFill>
                  <a:prstClr val="black"/>
                </a:solidFill>
                <a:latin typeface="Fontin Sans bold"/>
              </a:rPr>
              <a:t>.</a:t>
            </a:r>
            <a:endParaRPr lang="en-US" altLang="en-US" sz="1900" dirty="0">
              <a:solidFill>
                <a:prstClr val="black"/>
              </a:solidFill>
              <a:latin typeface="Fontin Sans bold"/>
            </a:endParaRPr>
          </a:p>
        </p:txBody>
      </p:sp>
      <p:sp>
        <p:nvSpPr>
          <p:cNvPr id="6" name="Text Box 13"/>
          <p:cNvSpPr txBox="1">
            <a:spLocks noChangeArrowheads="1"/>
          </p:cNvSpPr>
          <p:nvPr/>
        </p:nvSpPr>
        <p:spPr bwMode="auto">
          <a:xfrm>
            <a:off x="2532743" y="3891141"/>
            <a:ext cx="3665538" cy="707886"/>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When building a pooled model, it is crucial to check model fits at the market level as well as the aggregate level in order to understand if assuming common response across markets is makes sense.  </a:t>
            </a:r>
          </a:p>
        </p:txBody>
      </p:sp>
      <p:sp>
        <p:nvSpPr>
          <p:cNvPr id="8" name="Slide Number Placeholder 1"/>
          <p:cNvSpPr txBox="1">
            <a:spLocks/>
          </p:cNvSpPr>
          <p:nvPr/>
        </p:nvSpPr>
        <p:spPr>
          <a:xfrm>
            <a:off x="7137400" y="6477001"/>
            <a:ext cx="2311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5A9E37-C706-42BD-B8C5-869B08CE1AB0}" type="slidenum">
              <a:rPr lang="en-US" sz="1200">
                <a:solidFill>
                  <a:prstClr val="white"/>
                </a:solidFill>
                <a:latin typeface="Fontin Sans bold"/>
              </a:rPr>
              <a:pPr algn="r"/>
              <a:t>51</a:t>
            </a:fld>
            <a:endParaRPr lang="en-US" sz="1200" dirty="0">
              <a:solidFill>
                <a:prstClr val="white"/>
              </a:solidFill>
              <a:latin typeface="Fontin Sans bold"/>
            </a:endParaRPr>
          </a:p>
        </p:txBody>
      </p:sp>
      <p:sp>
        <p:nvSpPr>
          <p:cNvPr id="9" name="TextBox 8"/>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Pooled vs. National Models</a:t>
            </a:r>
            <a:endParaRPr lang="en-IN" sz="3200" b="1" dirty="0">
              <a:solidFill>
                <a:prstClr val="black"/>
              </a:solidFill>
              <a:latin typeface="Fontin Sans Bold"/>
            </a:endParaRPr>
          </a:p>
        </p:txBody>
      </p:sp>
      <p:sp>
        <p:nvSpPr>
          <p:cNvPr id="10"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34229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401460" y="1186407"/>
            <a:ext cx="8468866" cy="92333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800" i="0" dirty="0">
                <a:solidFill>
                  <a:prstClr val="black"/>
                </a:solidFill>
                <a:latin typeface="Fontin Sans bold"/>
              </a:rPr>
              <a:t>Pooling markets together introduces Market to Market level variation into the model.  In order to control for that, we use separate constant terms for each market.  </a:t>
            </a:r>
          </a:p>
        </p:txBody>
      </p:sp>
      <p:grpSp>
        <p:nvGrpSpPr>
          <p:cNvPr id="8" name="Group 7"/>
          <p:cNvGrpSpPr/>
          <p:nvPr/>
        </p:nvGrpSpPr>
        <p:grpSpPr>
          <a:xfrm>
            <a:off x="335579" y="2009525"/>
            <a:ext cx="4607215" cy="4160837"/>
            <a:chOff x="285750" y="1541463"/>
            <a:chExt cx="4607215" cy="4160837"/>
          </a:xfrm>
        </p:grpSpPr>
        <p:sp>
          <p:nvSpPr>
            <p:cNvPr id="9" name="Text Box 3"/>
            <p:cNvSpPr txBox="1">
              <a:spLocks noChangeArrowheads="1"/>
            </p:cNvSpPr>
            <p:nvPr/>
          </p:nvSpPr>
          <p:spPr bwMode="auto">
            <a:xfrm>
              <a:off x="1117600" y="2409825"/>
              <a:ext cx="1449388" cy="606425"/>
            </a:xfrm>
            <a:prstGeom prst="rect">
              <a:avLst/>
            </a:prstGeom>
            <a:gradFill rotWithShape="1">
              <a:gsLst>
                <a:gs pos="0">
                  <a:srgbClr val="47182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Market 1</a:t>
              </a:r>
            </a:p>
            <a:p>
              <a:pPr eaLnBrk="1" hangingPunct="1"/>
              <a:endParaRPr lang="en-US" altLang="en-US" sz="1100" b="1" dirty="0">
                <a:solidFill>
                  <a:prstClr val="white"/>
                </a:solidFill>
              </a:endParaRPr>
            </a:p>
          </p:txBody>
        </p:sp>
        <p:sp>
          <p:nvSpPr>
            <p:cNvPr id="10" name="Text Box 25"/>
            <p:cNvSpPr txBox="1">
              <a:spLocks noChangeArrowheads="1"/>
            </p:cNvSpPr>
            <p:nvPr/>
          </p:nvSpPr>
          <p:spPr bwMode="auto">
            <a:xfrm>
              <a:off x="1117600" y="3314700"/>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1</a:t>
              </a:r>
            </a:p>
            <a:p>
              <a:pPr eaLnBrk="1" hangingPunct="1"/>
              <a:endParaRPr lang="en-US" altLang="en-US" sz="1100" b="1" dirty="0">
                <a:solidFill>
                  <a:prstClr val="white"/>
                </a:solidFill>
              </a:endParaRPr>
            </a:p>
          </p:txBody>
        </p:sp>
        <p:sp>
          <p:nvSpPr>
            <p:cNvPr id="11" name="Text Box 26"/>
            <p:cNvSpPr txBox="1">
              <a:spLocks noChangeArrowheads="1"/>
            </p:cNvSpPr>
            <p:nvPr/>
          </p:nvSpPr>
          <p:spPr bwMode="auto">
            <a:xfrm>
              <a:off x="1136650" y="4248150"/>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2</a:t>
              </a:r>
            </a:p>
            <a:p>
              <a:pPr eaLnBrk="1" hangingPunct="1"/>
              <a:endParaRPr lang="en-US" altLang="en-US" sz="1100" b="1" dirty="0">
                <a:solidFill>
                  <a:prstClr val="white"/>
                </a:solidFill>
              </a:endParaRPr>
            </a:p>
          </p:txBody>
        </p:sp>
        <p:sp>
          <p:nvSpPr>
            <p:cNvPr id="12" name="Text Box 27"/>
            <p:cNvSpPr txBox="1">
              <a:spLocks noChangeArrowheads="1"/>
            </p:cNvSpPr>
            <p:nvPr/>
          </p:nvSpPr>
          <p:spPr bwMode="auto">
            <a:xfrm>
              <a:off x="1136650" y="5086350"/>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3</a:t>
              </a:r>
            </a:p>
            <a:p>
              <a:pPr eaLnBrk="1" hangingPunct="1"/>
              <a:endParaRPr lang="en-US" altLang="en-US" sz="1100" b="1" dirty="0">
                <a:solidFill>
                  <a:prstClr val="white"/>
                </a:solidFill>
              </a:endParaRPr>
            </a:p>
          </p:txBody>
        </p:sp>
        <p:sp>
          <p:nvSpPr>
            <p:cNvPr id="13" name="Text Box 28"/>
            <p:cNvSpPr txBox="1">
              <a:spLocks noChangeArrowheads="1"/>
            </p:cNvSpPr>
            <p:nvPr/>
          </p:nvSpPr>
          <p:spPr bwMode="auto">
            <a:xfrm>
              <a:off x="2974975" y="2419350"/>
              <a:ext cx="1449388" cy="606425"/>
            </a:xfrm>
            <a:prstGeom prst="rect">
              <a:avLst/>
            </a:prstGeom>
            <a:gradFill rotWithShape="1">
              <a:gsLst>
                <a:gs pos="0">
                  <a:srgbClr val="47182F"/>
                </a:gs>
                <a:gs pos="100000">
                  <a:srgbClr val="993366"/>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Market 2</a:t>
              </a:r>
            </a:p>
            <a:p>
              <a:pPr eaLnBrk="1" hangingPunct="1"/>
              <a:endParaRPr lang="en-US" altLang="en-US" sz="1100" b="1" dirty="0">
                <a:solidFill>
                  <a:prstClr val="white"/>
                </a:solidFill>
              </a:endParaRPr>
            </a:p>
          </p:txBody>
        </p:sp>
        <p:sp>
          <p:nvSpPr>
            <p:cNvPr id="14" name="Text Box 29"/>
            <p:cNvSpPr txBox="1">
              <a:spLocks noChangeArrowheads="1"/>
            </p:cNvSpPr>
            <p:nvPr/>
          </p:nvSpPr>
          <p:spPr bwMode="auto">
            <a:xfrm>
              <a:off x="2974975" y="3324225"/>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1</a:t>
              </a:r>
            </a:p>
            <a:p>
              <a:pPr eaLnBrk="1" hangingPunct="1"/>
              <a:endParaRPr lang="en-US" altLang="en-US" sz="1100" b="1" dirty="0">
                <a:solidFill>
                  <a:prstClr val="white"/>
                </a:solidFill>
              </a:endParaRPr>
            </a:p>
          </p:txBody>
        </p:sp>
        <p:sp>
          <p:nvSpPr>
            <p:cNvPr id="15" name="Text Box 30"/>
            <p:cNvSpPr txBox="1">
              <a:spLocks noChangeArrowheads="1"/>
            </p:cNvSpPr>
            <p:nvPr/>
          </p:nvSpPr>
          <p:spPr bwMode="auto">
            <a:xfrm>
              <a:off x="2994025" y="4257675"/>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2</a:t>
              </a:r>
            </a:p>
            <a:p>
              <a:pPr eaLnBrk="1" hangingPunct="1"/>
              <a:endParaRPr lang="en-US" altLang="en-US" sz="1100" b="1" dirty="0">
                <a:solidFill>
                  <a:prstClr val="white"/>
                </a:solidFill>
              </a:endParaRPr>
            </a:p>
          </p:txBody>
        </p:sp>
        <p:sp>
          <p:nvSpPr>
            <p:cNvPr id="16" name="Text Box 31"/>
            <p:cNvSpPr txBox="1">
              <a:spLocks noChangeArrowheads="1"/>
            </p:cNvSpPr>
            <p:nvPr/>
          </p:nvSpPr>
          <p:spPr bwMode="auto">
            <a:xfrm>
              <a:off x="2994025" y="5095875"/>
              <a:ext cx="1449388" cy="606425"/>
            </a:xfrm>
            <a:prstGeom prst="rect">
              <a:avLst/>
            </a:prstGeom>
            <a:gradFill rotWithShape="1">
              <a:gsLst>
                <a:gs pos="0">
                  <a:srgbClr val="000080"/>
                </a:gs>
                <a:gs pos="100000">
                  <a:srgbClr val="00003B"/>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sz="1100" b="1" dirty="0">
                <a:solidFill>
                  <a:prstClr val="white"/>
                </a:solidFill>
              </a:endParaRPr>
            </a:p>
            <a:p>
              <a:pPr eaLnBrk="1" hangingPunct="1"/>
              <a:r>
                <a:rPr lang="en-US" altLang="en-US" sz="1100" b="1" dirty="0">
                  <a:solidFill>
                    <a:prstClr val="white"/>
                  </a:solidFill>
                </a:rPr>
                <a:t>Week 3</a:t>
              </a:r>
            </a:p>
            <a:p>
              <a:pPr eaLnBrk="1" hangingPunct="1"/>
              <a:endParaRPr lang="en-US" altLang="en-US" sz="1100" b="1" dirty="0">
                <a:solidFill>
                  <a:prstClr val="white"/>
                </a:solidFill>
              </a:endParaRPr>
            </a:p>
          </p:txBody>
        </p:sp>
        <p:sp>
          <p:nvSpPr>
            <p:cNvPr id="17" name="AutoShape 33"/>
            <p:cNvSpPr>
              <a:spLocks noChangeArrowheads="1"/>
            </p:cNvSpPr>
            <p:nvPr/>
          </p:nvSpPr>
          <p:spPr bwMode="auto">
            <a:xfrm>
              <a:off x="314325" y="3934539"/>
              <a:ext cx="184731" cy="246221"/>
            </a:xfrm>
            <a:prstGeom prst="curvedRightArrow">
              <a:avLst>
                <a:gd name="adj1" fmla="val 56000"/>
                <a:gd name="adj2" fmla="val 112000"/>
                <a:gd name="adj3" fmla="val 33333"/>
              </a:avLst>
            </a:prstGeom>
            <a:solidFill>
              <a:srgbClr val="0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dirty="0">
                <a:solidFill>
                  <a:prstClr val="black"/>
                </a:solidFill>
              </a:endParaRPr>
            </a:p>
          </p:txBody>
        </p:sp>
        <p:sp>
          <p:nvSpPr>
            <p:cNvPr id="18" name="AutoShape 34"/>
            <p:cNvSpPr>
              <a:spLocks noChangeArrowheads="1"/>
            </p:cNvSpPr>
            <p:nvPr/>
          </p:nvSpPr>
          <p:spPr bwMode="auto">
            <a:xfrm>
              <a:off x="285750" y="5010864"/>
              <a:ext cx="184731" cy="246221"/>
            </a:xfrm>
            <a:prstGeom prst="curvedRightArrow">
              <a:avLst>
                <a:gd name="adj1" fmla="val 56000"/>
                <a:gd name="adj2" fmla="val 112000"/>
                <a:gd name="adj3" fmla="val 33333"/>
              </a:avLst>
            </a:prstGeom>
            <a:solidFill>
              <a:srgbClr val="0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dirty="0">
                <a:solidFill>
                  <a:prstClr val="black"/>
                </a:solidFill>
              </a:endParaRPr>
            </a:p>
          </p:txBody>
        </p:sp>
        <p:sp>
          <p:nvSpPr>
            <p:cNvPr id="19" name="AutoShape 36"/>
            <p:cNvSpPr>
              <a:spLocks noChangeArrowheads="1"/>
            </p:cNvSpPr>
            <p:nvPr/>
          </p:nvSpPr>
          <p:spPr bwMode="auto">
            <a:xfrm>
              <a:off x="2038350" y="2048589"/>
              <a:ext cx="184731" cy="246221"/>
            </a:xfrm>
            <a:prstGeom prst="curvedDownArrow">
              <a:avLst>
                <a:gd name="adj1" fmla="val 75556"/>
                <a:gd name="adj2" fmla="val 151111"/>
                <a:gd name="adj3" fmla="val 33333"/>
              </a:avLst>
            </a:prstGeom>
            <a:solidFill>
              <a:srgbClr val="8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dirty="0">
                <a:solidFill>
                  <a:prstClr val="black"/>
                </a:solidFill>
              </a:endParaRPr>
            </a:p>
          </p:txBody>
        </p:sp>
        <p:sp>
          <p:nvSpPr>
            <p:cNvPr id="20" name="Text Box 37"/>
            <p:cNvSpPr txBox="1">
              <a:spLocks noChangeArrowheads="1"/>
            </p:cNvSpPr>
            <p:nvPr/>
          </p:nvSpPr>
          <p:spPr bwMode="auto">
            <a:xfrm>
              <a:off x="2038350" y="1541463"/>
              <a:ext cx="118110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spcBef>
                  <a:spcPct val="50000"/>
                </a:spcBef>
              </a:pPr>
              <a:r>
                <a:rPr lang="en-US" altLang="en-US" dirty="0">
                  <a:solidFill>
                    <a:prstClr val="black"/>
                  </a:solidFill>
                </a:rPr>
                <a:t>Market to Market Variation</a:t>
              </a:r>
            </a:p>
          </p:txBody>
        </p:sp>
        <p:sp>
          <p:nvSpPr>
            <p:cNvPr id="21" name="AutoShape 50"/>
            <p:cNvSpPr>
              <a:spLocks noChangeArrowheads="1"/>
            </p:cNvSpPr>
            <p:nvPr/>
          </p:nvSpPr>
          <p:spPr bwMode="auto">
            <a:xfrm rot="10655031">
              <a:off x="4698709" y="4944189"/>
              <a:ext cx="184731" cy="246221"/>
            </a:xfrm>
            <a:prstGeom prst="curvedRightArrow">
              <a:avLst>
                <a:gd name="adj1" fmla="val 56000"/>
                <a:gd name="adj2" fmla="val 112000"/>
                <a:gd name="adj3" fmla="val 33333"/>
              </a:avLst>
            </a:prstGeom>
            <a:solidFill>
              <a:srgbClr val="0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dirty="0">
                <a:solidFill>
                  <a:prstClr val="black"/>
                </a:solidFill>
              </a:endParaRPr>
            </a:p>
          </p:txBody>
        </p:sp>
        <p:sp>
          <p:nvSpPr>
            <p:cNvPr id="22" name="AutoShape 51"/>
            <p:cNvSpPr>
              <a:spLocks noChangeArrowheads="1"/>
            </p:cNvSpPr>
            <p:nvPr/>
          </p:nvSpPr>
          <p:spPr bwMode="auto">
            <a:xfrm rot="10655031">
              <a:off x="4708234" y="3820239"/>
              <a:ext cx="184731" cy="246221"/>
            </a:xfrm>
            <a:prstGeom prst="curvedRightArrow">
              <a:avLst>
                <a:gd name="adj1" fmla="val 56000"/>
                <a:gd name="adj2" fmla="val 112000"/>
                <a:gd name="adj3" fmla="val 33333"/>
              </a:avLst>
            </a:prstGeom>
            <a:solidFill>
              <a:srgbClr val="000080"/>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endParaRPr lang="en-US" altLang="en-US" dirty="0">
                <a:solidFill>
                  <a:prstClr val="black"/>
                </a:solidFill>
              </a:endParaRPr>
            </a:p>
          </p:txBody>
        </p:sp>
      </p:grpSp>
      <p:sp>
        <p:nvSpPr>
          <p:cNvPr id="23" name="Text Box 35"/>
          <p:cNvSpPr txBox="1">
            <a:spLocks noChangeArrowheads="1"/>
          </p:cNvSpPr>
          <p:nvPr/>
        </p:nvSpPr>
        <p:spPr bwMode="auto">
          <a:xfrm>
            <a:off x="303893" y="3504950"/>
            <a:ext cx="1181100" cy="396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spcBef>
                <a:spcPct val="50000"/>
              </a:spcBef>
            </a:pPr>
            <a:r>
              <a:rPr lang="en-US" altLang="en-US" dirty="0">
                <a:solidFill>
                  <a:prstClr val="black"/>
                </a:solidFill>
              </a:rPr>
              <a:t>Week to Week Variation</a:t>
            </a:r>
          </a:p>
        </p:txBody>
      </p:sp>
      <p:grpSp>
        <p:nvGrpSpPr>
          <p:cNvPr id="24" name="Group 23"/>
          <p:cNvGrpSpPr/>
          <p:nvPr/>
        </p:nvGrpSpPr>
        <p:grpSpPr>
          <a:xfrm>
            <a:off x="4043363" y="2577057"/>
            <a:ext cx="4887912" cy="3449082"/>
            <a:chOff x="4056063" y="1827213"/>
            <a:chExt cx="4887912" cy="3449082"/>
          </a:xfrm>
        </p:grpSpPr>
        <p:sp>
          <p:nvSpPr>
            <p:cNvPr id="25" name="Rectangle 39"/>
            <p:cNvSpPr>
              <a:spLocks noChangeArrowheads="1"/>
            </p:cNvSpPr>
            <p:nvPr/>
          </p:nvSpPr>
          <p:spPr bwMode="auto">
            <a:xfrm>
              <a:off x="4955494" y="2213740"/>
              <a:ext cx="3648756" cy="40011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lvl="2">
                <a:spcBef>
                  <a:spcPct val="20000"/>
                </a:spcBef>
                <a:buClr>
                  <a:srgbClr val="FF3300"/>
                </a:buClr>
                <a:buSzPct val="55000"/>
                <a:buFont typeface="Monotype Sorts" pitchFamily="2" charset="2"/>
                <a:buNone/>
              </a:pPr>
              <a:r>
                <a:rPr kumimoji="1" lang="en-US" altLang="en-US" sz="2000" dirty="0">
                  <a:solidFill>
                    <a:prstClr val="black"/>
                  </a:solidFill>
                  <a:latin typeface="Verdana" pitchFamily="34" charset="0"/>
                </a:rPr>
                <a:t>Y</a:t>
              </a:r>
              <a:r>
                <a:rPr kumimoji="1" lang="en-US" altLang="en-US" sz="2000" baseline="-25000" dirty="0">
                  <a:solidFill>
                    <a:prstClr val="black"/>
                  </a:solidFill>
                  <a:latin typeface="Verdana" pitchFamily="34" charset="0"/>
                </a:rPr>
                <a:t>t </a:t>
              </a:r>
              <a:r>
                <a:rPr kumimoji="1" lang="en-US" altLang="en-US" sz="2000" dirty="0">
                  <a:solidFill>
                    <a:prstClr val="black"/>
                  </a:solidFill>
                  <a:latin typeface="Verdana" pitchFamily="34" charset="0"/>
                </a:rPr>
                <a:t>= </a:t>
              </a:r>
              <a:r>
                <a:rPr kumimoji="1" lang="en-US" altLang="en-US" sz="2000" dirty="0">
                  <a:solidFill>
                    <a:prstClr val="black"/>
                  </a:solidFill>
                  <a:latin typeface="Symbol" pitchFamily="18" charset="2"/>
                </a:rPr>
                <a:t>b</a:t>
              </a:r>
              <a:r>
                <a:rPr kumimoji="1" lang="en-US" altLang="en-US" sz="2000" baseline="-25000" dirty="0">
                  <a:solidFill>
                    <a:prstClr val="black"/>
                  </a:solidFill>
                  <a:latin typeface="Verdana" pitchFamily="34" charset="0"/>
                </a:rPr>
                <a:t>0 </a:t>
              </a:r>
              <a:r>
                <a:rPr kumimoji="1" lang="en-US" altLang="en-US" sz="2000" dirty="0">
                  <a:solidFill>
                    <a:prstClr val="black"/>
                  </a:solidFill>
                  <a:latin typeface="Verdana" pitchFamily="34" charset="0"/>
                </a:rPr>
                <a:t>+ </a:t>
              </a:r>
              <a:r>
                <a:rPr kumimoji="1" lang="en-US" altLang="en-US" sz="2000" dirty="0">
                  <a:solidFill>
                    <a:prstClr val="black"/>
                  </a:solidFill>
                  <a:latin typeface="Symbol" pitchFamily="18" charset="2"/>
                </a:rPr>
                <a:t>Sb</a:t>
              </a:r>
              <a:r>
                <a:rPr kumimoji="1" lang="en-US" altLang="en-US" sz="2000" baseline="-25000" dirty="0">
                  <a:solidFill>
                    <a:prstClr val="black"/>
                  </a:solidFill>
                  <a:latin typeface="Symbol" pitchFamily="18" charset="2"/>
                </a:rPr>
                <a:t>k </a:t>
              </a:r>
              <a:r>
                <a:rPr kumimoji="1" lang="en-US" altLang="en-US" sz="2000" dirty="0">
                  <a:solidFill>
                    <a:prstClr val="black"/>
                  </a:solidFill>
                  <a:latin typeface="Verdana" pitchFamily="34" charset="0"/>
                </a:rPr>
                <a:t>X</a:t>
              </a:r>
              <a:r>
                <a:rPr kumimoji="1" lang="en-US" altLang="en-US" sz="2000" baseline="-25000" dirty="0">
                  <a:solidFill>
                    <a:prstClr val="black"/>
                  </a:solidFill>
                  <a:latin typeface="Verdana" pitchFamily="34" charset="0"/>
                </a:rPr>
                <a:t>kt</a:t>
              </a:r>
              <a:r>
                <a:rPr kumimoji="1" lang="en-US" altLang="en-US" sz="2000" dirty="0">
                  <a:solidFill>
                    <a:prstClr val="black"/>
                  </a:solidFill>
                  <a:latin typeface="Verdana" pitchFamily="34" charset="0"/>
                </a:rPr>
                <a:t> + </a:t>
              </a:r>
              <a:r>
                <a:rPr kumimoji="1" lang="en-US" altLang="en-US" sz="2000" dirty="0">
                  <a:solidFill>
                    <a:prstClr val="black"/>
                  </a:solidFill>
                  <a:latin typeface="Symbol" pitchFamily="18" charset="2"/>
                </a:rPr>
                <a:t>e</a:t>
              </a:r>
              <a:r>
                <a:rPr kumimoji="1" lang="en-US" altLang="en-US" sz="2000" baseline="-25000" dirty="0">
                  <a:solidFill>
                    <a:prstClr val="black"/>
                  </a:solidFill>
                  <a:latin typeface="Verdana" pitchFamily="34" charset="0"/>
                </a:rPr>
                <a:t>t</a:t>
              </a:r>
            </a:p>
          </p:txBody>
        </p:sp>
        <p:sp>
          <p:nvSpPr>
            <p:cNvPr id="26" name="Text Box 40"/>
            <p:cNvSpPr txBox="1">
              <a:spLocks noChangeArrowheads="1"/>
            </p:cNvSpPr>
            <p:nvPr/>
          </p:nvSpPr>
          <p:spPr bwMode="auto">
            <a:xfrm>
              <a:off x="5532438" y="1827213"/>
              <a:ext cx="3211512" cy="304800"/>
            </a:xfrm>
            <a:prstGeom prst="rect">
              <a:avLst/>
            </a:prstGeom>
            <a:solidFill>
              <a:srgbClr val="00FFFF"/>
            </a:solidFill>
            <a:ln>
              <a:noFill/>
            </a:ln>
            <a:effectLst/>
            <a:extLs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spcBef>
                  <a:spcPct val="50000"/>
                </a:spcBef>
              </a:pPr>
              <a:r>
                <a:rPr lang="en-US" altLang="en-US" sz="1400" dirty="0">
                  <a:solidFill>
                    <a:prstClr val="black"/>
                  </a:solidFill>
                </a:rPr>
                <a:t>Single Market Model</a:t>
              </a:r>
            </a:p>
          </p:txBody>
        </p:sp>
        <p:sp>
          <p:nvSpPr>
            <p:cNvPr id="27" name="Rectangle 41"/>
            <p:cNvSpPr>
              <a:spLocks noChangeArrowheads="1"/>
            </p:cNvSpPr>
            <p:nvPr/>
          </p:nvSpPr>
          <p:spPr bwMode="auto">
            <a:xfrm>
              <a:off x="4693657" y="3340100"/>
              <a:ext cx="4023858" cy="40011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lvl="2">
                <a:spcBef>
                  <a:spcPct val="20000"/>
                </a:spcBef>
                <a:buClr>
                  <a:srgbClr val="FF3300"/>
                </a:buClr>
                <a:buSzPct val="55000"/>
                <a:buFont typeface="Monotype Sorts" pitchFamily="2" charset="2"/>
                <a:buNone/>
              </a:pPr>
              <a:r>
                <a:rPr kumimoji="1" lang="en-US" altLang="en-US" sz="2000" dirty="0">
                  <a:solidFill>
                    <a:prstClr val="black"/>
                  </a:solidFill>
                  <a:latin typeface="Verdana" pitchFamily="34" charset="0"/>
                </a:rPr>
                <a:t>Y</a:t>
              </a:r>
              <a:r>
                <a:rPr kumimoji="1" lang="en-US" altLang="en-US" sz="2000" baseline="-25000" dirty="0">
                  <a:solidFill>
                    <a:prstClr val="black"/>
                  </a:solidFill>
                  <a:latin typeface="Verdana" pitchFamily="34" charset="0"/>
                </a:rPr>
                <a:t>ht </a:t>
              </a:r>
              <a:r>
                <a:rPr kumimoji="1" lang="en-US" altLang="en-US" sz="2000" dirty="0">
                  <a:solidFill>
                    <a:prstClr val="black"/>
                  </a:solidFill>
                  <a:latin typeface="Verdana" pitchFamily="34" charset="0"/>
                </a:rPr>
                <a:t>= </a:t>
              </a:r>
              <a:r>
                <a:rPr kumimoji="1" lang="en-US" altLang="en-US" sz="2000" dirty="0">
                  <a:solidFill>
                    <a:prstClr val="black"/>
                  </a:solidFill>
                  <a:latin typeface="Symbol" pitchFamily="18" charset="2"/>
                </a:rPr>
                <a:t>Sb</a:t>
              </a:r>
              <a:r>
                <a:rPr kumimoji="1" lang="en-US" altLang="en-US" sz="2000" baseline="-25000" dirty="0">
                  <a:solidFill>
                    <a:prstClr val="black"/>
                  </a:solidFill>
                  <a:latin typeface="Symbol" pitchFamily="18" charset="2"/>
                </a:rPr>
                <a:t>0</a:t>
              </a:r>
              <a:r>
                <a:rPr kumimoji="1" lang="en-US" altLang="en-US" sz="2000" baseline="-25000" dirty="0">
                  <a:solidFill>
                    <a:prstClr val="black"/>
                  </a:solidFill>
                </a:rPr>
                <a:t>n</a:t>
              </a:r>
              <a:r>
                <a:rPr kumimoji="1" lang="en-US" altLang="en-US" sz="2000" baseline="-25000" dirty="0">
                  <a:solidFill>
                    <a:prstClr val="black"/>
                  </a:solidFill>
                  <a:latin typeface="Symbol" pitchFamily="18" charset="2"/>
                </a:rPr>
                <a:t> </a:t>
              </a:r>
              <a:r>
                <a:rPr kumimoji="1" lang="en-US" altLang="en-US" sz="2000" baseline="-25000" dirty="0">
                  <a:solidFill>
                    <a:prstClr val="black"/>
                  </a:solidFill>
                  <a:latin typeface="Verdana" pitchFamily="34" charset="0"/>
                </a:rPr>
                <a:t> </a:t>
              </a:r>
              <a:r>
                <a:rPr kumimoji="1" lang="en-US" altLang="en-US" sz="2000" dirty="0">
                  <a:solidFill>
                    <a:prstClr val="black"/>
                  </a:solidFill>
                  <a:latin typeface="Verdana" pitchFamily="34" charset="0"/>
                </a:rPr>
                <a:t>+ </a:t>
              </a:r>
              <a:r>
                <a:rPr kumimoji="1" lang="en-US" altLang="en-US" sz="2000" dirty="0">
                  <a:solidFill>
                    <a:prstClr val="black"/>
                  </a:solidFill>
                  <a:latin typeface="Symbol" pitchFamily="18" charset="2"/>
                </a:rPr>
                <a:t>Sb</a:t>
              </a:r>
              <a:r>
                <a:rPr kumimoji="1" lang="en-US" altLang="en-US" sz="2000" baseline="-25000" dirty="0">
                  <a:solidFill>
                    <a:prstClr val="black"/>
                  </a:solidFill>
                  <a:latin typeface="Symbol" pitchFamily="18" charset="2"/>
                </a:rPr>
                <a:t>k </a:t>
              </a:r>
              <a:r>
                <a:rPr kumimoji="1" lang="en-US" altLang="en-US" sz="2000" dirty="0">
                  <a:solidFill>
                    <a:prstClr val="black"/>
                  </a:solidFill>
                  <a:latin typeface="Verdana" pitchFamily="34" charset="0"/>
                </a:rPr>
                <a:t>X</a:t>
              </a:r>
              <a:r>
                <a:rPr kumimoji="1" lang="en-US" altLang="en-US" sz="2000" baseline="-25000" dirty="0">
                  <a:solidFill>
                    <a:prstClr val="black"/>
                  </a:solidFill>
                  <a:latin typeface="Verdana" pitchFamily="34" charset="0"/>
                </a:rPr>
                <a:t>kt</a:t>
              </a:r>
              <a:r>
                <a:rPr kumimoji="1" lang="en-US" altLang="en-US" sz="2000" dirty="0">
                  <a:solidFill>
                    <a:prstClr val="black"/>
                  </a:solidFill>
                  <a:latin typeface="Verdana" pitchFamily="34" charset="0"/>
                </a:rPr>
                <a:t> + </a:t>
              </a:r>
              <a:r>
                <a:rPr kumimoji="1" lang="en-US" altLang="en-US" sz="2000" dirty="0">
                  <a:solidFill>
                    <a:prstClr val="black"/>
                  </a:solidFill>
                  <a:latin typeface="Symbol" pitchFamily="18" charset="2"/>
                </a:rPr>
                <a:t>e</a:t>
              </a:r>
              <a:r>
                <a:rPr kumimoji="1" lang="en-US" altLang="en-US" sz="2000" baseline="-25000" dirty="0">
                  <a:solidFill>
                    <a:prstClr val="black"/>
                  </a:solidFill>
                  <a:latin typeface="Verdana" pitchFamily="34" charset="0"/>
                </a:rPr>
                <a:t>t</a:t>
              </a:r>
            </a:p>
          </p:txBody>
        </p:sp>
        <p:sp>
          <p:nvSpPr>
            <p:cNvPr id="28" name="Text Box 42"/>
            <p:cNvSpPr txBox="1">
              <a:spLocks noChangeArrowheads="1"/>
            </p:cNvSpPr>
            <p:nvPr/>
          </p:nvSpPr>
          <p:spPr bwMode="auto">
            <a:xfrm>
              <a:off x="5561013" y="2989263"/>
              <a:ext cx="3201987" cy="304800"/>
            </a:xfrm>
            <a:prstGeom prst="rect">
              <a:avLst/>
            </a:prstGeom>
            <a:solidFill>
              <a:srgbClr val="00FFFF"/>
            </a:solidFill>
            <a:ln>
              <a:noFill/>
            </a:ln>
            <a:effectLst/>
            <a:extLs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spcBef>
                  <a:spcPct val="50000"/>
                </a:spcBef>
              </a:pPr>
              <a:r>
                <a:rPr lang="en-US" altLang="en-US" sz="1400" dirty="0">
                  <a:solidFill>
                    <a:prstClr val="black"/>
                  </a:solidFill>
                </a:rPr>
                <a:t>Pooled Model</a:t>
              </a:r>
            </a:p>
          </p:txBody>
        </p:sp>
        <p:sp>
          <p:nvSpPr>
            <p:cNvPr id="29" name="Rectangle 43"/>
            <p:cNvSpPr>
              <a:spLocks noChangeArrowheads="1"/>
            </p:cNvSpPr>
            <p:nvPr/>
          </p:nvSpPr>
          <p:spPr bwMode="auto">
            <a:xfrm>
              <a:off x="5399088" y="3937000"/>
              <a:ext cx="3516312" cy="8255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sz="1600" i="0" dirty="0">
                  <a:solidFill>
                    <a:prstClr val="black"/>
                  </a:solidFill>
                  <a:latin typeface="Fontin Sans bold"/>
                </a:rPr>
                <a:t>Using separate constant terms is similar to running a model that looks at deviations from the mean:   </a:t>
              </a:r>
            </a:p>
          </p:txBody>
        </p:sp>
        <p:sp>
          <p:nvSpPr>
            <p:cNvPr id="30" name="Rectangle 44"/>
            <p:cNvSpPr>
              <a:spLocks noChangeArrowheads="1"/>
            </p:cNvSpPr>
            <p:nvPr/>
          </p:nvSpPr>
          <p:spPr bwMode="auto">
            <a:xfrm>
              <a:off x="4056063" y="4906963"/>
              <a:ext cx="4826962" cy="36933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lvl="2">
                <a:spcBef>
                  <a:spcPct val="20000"/>
                </a:spcBef>
                <a:buClr>
                  <a:srgbClr val="FF3300"/>
                </a:buClr>
                <a:buSzPct val="55000"/>
                <a:buFont typeface="Monotype Sorts" pitchFamily="2" charset="2"/>
                <a:buNone/>
              </a:pPr>
              <a:r>
                <a:rPr kumimoji="1" lang="en-US" altLang="en-US" sz="1800" dirty="0">
                  <a:solidFill>
                    <a:prstClr val="black"/>
                  </a:solidFill>
                  <a:latin typeface="Verdana" pitchFamily="34" charset="0"/>
                </a:rPr>
                <a:t>(Y</a:t>
              </a:r>
              <a:r>
                <a:rPr kumimoji="1" lang="en-US" altLang="en-US" sz="1800" baseline="-25000" dirty="0">
                  <a:solidFill>
                    <a:prstClr val="black"/>
                  </a:solidFill>
                  <a:latin typeface="Verdana" pitchFamily="34" charset="0"/>
                </a:rPr>
                <a:t>t</a:t>
              </a:r>
              <a:r>
                <a:rPr kumimoji="1" lang="en-US" altLang="en-US" sz="1800" dirty="0">
                  <a:solidFill>
                    <a:prstClr val="black"/>
                  </a:solidFill>
                  <a:latin typeface="Verdana" pitchFamily="34" charset="0"/>
                </a:rPr>
                <a:t>–Y</a:t>
              </a:r>
              <a:r>
                <a:rPr kumimoji="1" lang="en-US" altLang="en-US" sz="1800" baseline="-25000" dirty="0">
                  <a:solidFill>
                    <a:prstClr val="black"/>
                  </a:solidFill>
                  <a:latin typeface="Verdana" pitchFamily="34" charset="0"/>
                </a:rPr>
                <a:t>m</a:t>
              </a:r>
              <a:r>
                <a:rPr kumimoji="1" lang="en-US" altLang="en-US" sz="1800" dirty="0">
                  <a:solidFill>
                    <a:prstClr val="black"/>
                  </a:solidFill>
                  <a:latin typeface="Verdana" pitchFamily="34" charset="0"/>
                </a:rPr>
                <a:t>)</a:t>
              </a:r>
              <a:r>
                <a:rPr kumimoji="1" lang="en-US" altLang="en-US" sz="1800" baseline="-25000" dirty="0">
                  <a:solidFill>
                    <a:prstClr val="black"/>
                  </a:solidFill>
                  <a:latin typeface="Verdana" pitchFamily="34" charset="0"/>
                </a:rPr>
                <a:t> </a:t>
              </a:r>
              <a:r>
                <a:rPr kumimoji="1" lang="en-US" altLang="en-US" sz="1800" dirty="0">
                  <a:solidFill>
                    <a:prstClr val="black"/>
                  </a:solidFill>
                  <a:latin typeface="Verdana" pitchFamily="34" charset="0"/>
                </a:rPr>
                <a:t>= </a:t>
              </a:r>
              <a:r>
                <a:rPr kumimoji="1" lang="en-US" altLang="en-US" sz="1800" dirty="0">
                  <a:solidFill>
                    <a:prstClr val="black"/>
                  </a:solidFill>
                  <a:latin typeface="Symbol" pitchFamily="18" charset="2"/>
                </a:rPr>
                <a:t>Sb</a:t>
              </a:r>
              <a:r>
                <a:rPr kumimoji="1" lang="en-US" altLang="en-US" sz="1800" baseline="-25000" dirty="0">
                  <a:solidFill>
                    <a:prstClr val="black"/>
                  </a:solidFill>
                  <a:latin typeface="Symbol" pitchFamily="18" charset="2"/>
                </a:rPr>
                <a:t>k </a:t>
              </a:r>
              <a:r>
                <a:rPr kumimoji="1" lang="en-US" altLang="en-US" sz="1800" dirty="0">
                  <a:solidFill>
                    <a:prstClr val="black"/>
                  </a:solidFill>
                  <a:latin typeface="Verdana" pitchFamily="34" charset="0"/>
                </a:rPr>
                <a:t>(X</a:t>
              </a:r>
              <a:r>
                <a:rPr kumimoji="1" lang="en-US" altLang="en-US" sz="1800" baseline="-25000" dirty="0">
                  <a:solidFill>
                    <a:prstClr val="black"/>
                  </a:solidFill>
                  <a:latin typeface="Verdana" pitchFamily="34" charset="0"/>
                </a:rPr>
                <a:t>kt</a:t>
              </a:r>
              <a:r>
                <a:rPr kumimoji="1" lang="en-US" altLang="en-US" sz="1800" dirty="0">
                  <a:solidFill>
                    <a:prstClr val="black"/>
                  </a:solidFill>
                  <a:latin typeface="Verdana" pitchFamily="34" charset="0"/>
                </a:rPr>
                <a:t>–X</a:t>
              </a:r>
              <a:r>
                <a:rPr kumimoji="1" lang="en-US" altLang="en-US" sz="1800" baseline="-25000" dirty="0">
                  <a:solidFill>
                    <a:prstClr val="black"/>
                  </a:solidFill>
                  <a:latin typeface="Verdana" pitchFamily="34" charset="0"/>
                </a:rPr>
                <a:t>km</a:t>
              </a:r>
              <a:r>
                <a:rPr kumimoji="1" lang="en-US" altLang="en-US" sz="1800" dirty="0">
                  <a:solidFill>
                    <a:prstClr val="black"/>
                  </a:solidFill>
                  <a:latin typeface="Verdana" pitchFamily="34" charset="0"/>
                </a:rPr>
                <a:t>)</a:t>
              </a:r>
              <a:r>
                <a:rPr kumimoji="1" lang="en-US" altLang="en-US" sz="1800" baseline="-25000" dirty="0">
                  <a:solidFill>
                    <a:prstClr val="black"/>
                  </a:solidFill>
                  <a:latin typeface="Verdana" pitchFamily="34" charset="0"/>
                </a:rPr>
                <a:t> </a:t>
              </a:r>
              <a:r>
                <a:rPr kumimoji="1" lang="en-US" altLang="en-US" sz="1800" dirty="0">
                  <a:solidFill>
                    <a:prstClr val="black"/>
                  </a:solidFill>
                  <a:latin typeface="Verdana" pitchFamily="34" charset="0"/>
                </a:rPr>
                <a:t>+ (</a:t>
              </a:r>
              <a:r>
                <a:rPr kumimoji="1" lang="en-US" altLang="en-US" sz="1800" dirty="0">
                  <a:solidFill>
                    <a:prstClr val="black"/>
                  </a:solidFill>
                  <a:latin typeface="Symbol" pitchFamily="18" charset="2"/>
                </a:rPr>
                <a:t>e</a:t>
              </a:r>
              <a:r>
                <a:rPr kumimoji="1" lang="en-US" altLang="en-US" sz="1800" baseline="-25000" dirty="0">
                  <a:solidFill>
                    <a:prstClr val="black"/>
                  </a:solidFill>
                  <a:latin typeface="Verdana" pitchFamily="34" charset="0"/>
                </a:rPr>
                <a:t>t</a:t>
              </a:r>
              <a:r>
                <a:rPr kumimoji="1" lang="en-US" altLang="en-US" sz="1800" dirty="0">
                  <a:solidFill>
                    <a:prstClr val="black"/>
                  </a:solidFill>
                  <a:latin typeface="Verdana" pitchFamily="34" charset="0"/>
                </a:rPr>
                <a:t>–</a:t>
              </a:r>
              <a:r>
                <a:rPr kumimoji="1" lang="en-US" altLang="en-US" sz="1800" dirty="0">
                  <a:solidFill>
                    <a:prstClr val="black"/>
                  </a:solidFill>
                  <a:latin typeface="Symbol" pitchFamily="18" charset="2"/>
                </a:rPr>
                <a:t>e</a:t>
              </a:r>
              <a:r>
                <a:rPr kumimoji="1" lang="en-US" altLang="en-US" sz="1800" baseline="-25000" dirty="0">
                  <a:solidFill>
                    <a:prstClr val="black"/>
                  </a:solidFill>
                  <a:latin typeface="Verdana" pitchFamily="34" charset="0"/>
                </a:rPr>
                <a:t>m</a:t>
              </a:r>
              <a:r>
                <a:rPr kumimoji="1" lang="en-US" altLang="en-US" sz="1800" dirty="0">
                  <a:solidFill>
                    <a:prstClr val="black"/>
                  </a:solidFill>
                  <a:latin typeface="Verdana" pitchFamily="34" charset="0"/>
                </a:rPr>
                <a:t>)</a:t>
              </a:r>
            </a:p>
          </p:txBody>
        </p:sp>
        <p:sp>
          <p:nvSpPr>
            <p:cNvPr id="32" name="Line 47"/>
            <p:cNvSpPr>
              <a:spLocks noChangeShapeType="1"/>
            </p:cNvSpPr>
            <p:nvPr/>
          </p:nvSpPr>
          <p:spPr bwMode="auto">
            <a:xfrm>
              <a:off x="5572125" y="4953000"/>
              <a:ext cx="1809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sp>
          <p:nvSpPr>
            <p:cNvPr id="33" name="Line 48"/>
            <p:cNvSpPr>
              <a:spLocks noChangeShapeType="1"/>
            </p:cNvSpPr>
            <p:nvPr/>
          </p:nvSpPr>
          <p:spPr bwMode="auto">
            <a:xfrm>
              <a:off x="7400925" y="4962525"/>
              <a:ext cx="1809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sp>
          <p:nvSpPr>
            <p:cNvPr id="34" name="Line 49"/>
            <p:cNvSpPr>
              <a:spLocks noChangeShapeType="1"/>
            </p:cNvSpPr>
            <p:nvPr/>
          </p:nvSpPr>
          <p:spPr bwMode="auto">
            <a:xfrm>
              <a:off x="8763000" y="5010150"/>
              <a:ext cx="1809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dirty="0">
                <a:solidFill>
                  <a:prstClr val="black"/>
                </a:solidFill>
                <a:latin typeface="Fontin Sans bold"/>
              </a:endParaRPr>
            </a:p>
          </p:txBody>
        </p:sp>
      </p:grpSp>
      <p:sp>
        <p:nvSpPr>
          <p:cNvPr id="37" name="TextBox 36"/>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Market to Market Variation</a:t>
            </a:r>
            <a:endParaRPr lang="en-IN" sz="3200" b="1" dirty="0">
              <a:solidFill>
                <a:prstClr val="black"/>
              </a:solidFill>
              <a:latin typeface="Fontin Sans Bold"/>
            </a:endParaRPr>
          </a:p>
        </p:txBody>
      </p:sp>
      <p:sp>
        <p:nvSpPr>
          <p:cNvPr id="3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090977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429" y="1199129"/>
            <a:ext cx="8590872" cy="707886"/>
          </a:xfrm>
          <a:prstGeom prst="rect">
            <a:avLst/>
          </a:prstGeom>
        </p:spPr>
        <p:txBody>
          <a:bodyPr wrap="square">
            <a:spAutoFit/>
          </a:bodyPr>
          <a:lstStyle/>
          <a:p>
            <a:pPr>
              <a:spcBef>
                <a:spcPct val="50000"/>
              </a:spcBef>
              <a:buClr>
                <a:prstClr val="black"/>
              </a:buClr>
            </a:pPr>
            <a:r>
              <a:rPr lang="en-US" altLang="en-US" sz="2000" dirty="0">
                <a:solidFill>
                  <a:prstClr val="black"/>
                </a:solidFill>
                <a:latin typeface="Fontin Sans bold"/>
              </a:rPr>
              <a:t>While modeling without separate constants, the prediction does not fit any of the individual markets</a:t>
            </a:r>
          </a:p>
        </p:txBody>
      </p:sp>
      <p:graphicFrame>
        <p:nvGraphicFramePr>
          <p:cNvPr id="7" name="Object 13"/>
          <p:cNvGraphicFramePr>
            <a:graphicFrameLocks noChangeAspect="1"/>
          </p:cNvGraphicFramePr>
          <p:nvPr>
            <p:extLst>
              <p:ext uri="{D42A27DB-BD31-4B8C-83A1-F6EECF244321}">
                <p14:modId xmlns:p14="http://schemas.microsoft.com/office/powerpoint/2010/main" val="458790102"/>
              </p:ext>
            </p:extLst>
          </p:nvPr>
        </p:nvGraphicFramePr>
        <p:xfrm>
          <a:off x="435429" y="3742762"/>
          <a:ext cx="8326437" cy="2530493"/>
        </p:xfrm>
        <a:graphic>
          <a:graphicData uri="http://schemas.openxmlformats.org/presentationml/2006/ole">
            <mc:AlternateContent xmlns:mc="http://schemas.openxmlformats.org/markup-compatibility/2006">
              <mc:Choice xmlns:v="urn:schemas-microsoft-com:vml" Requires="v">
                <p:oleObj spid="_x0000_s13342" name="Chart" r:id="rId4" imgW="11515624" imgH="3505232" progId="MSGraph.Chart.8">
                  <p:embed followColorScheme="full"/>
                </p:oleObj>
              </mc:Choice>
              <mc:Fallback>
                <p:oleObj name="Chart" r:id="rId4" imgW="11515624" imgH="3505232" progId="MSGraph.Chart.8">
                  <p:embed followColorScheme="full"/>
                  <p:pic>
                    <p:nvPicPr>
                      <p:cNvPr id="0" name=""/>
                      <p:cNvPicPr>
                        <a:picLocks noChangeAspect="1" noChangeArrowheads="1"/>
                      </p:cNvPicPr>
                      <p:nvPr/>
                    </p:nvPicPr>
                    <p:blipFill>
                      <a:blip r:embed="rId5"/>
                      <a:srcRect/>
                      <a:stretch>
                        <a:fillRect/>
                      </a:stretch>
                    </p:blipFill>
                    <p:spPr bwMode="auto">
                      <a:xfrm>
                        <a:off x="435429" y="3742762"/>
                        <a:ext cx="8326437" cy="2530493"/>
                      </a:xfrm>
                      <a:prstGeom prst="rect">
                        <a:avLst/>
                      </a:prstGeom>
                      <a:noFill/>
                      <a:ln w="9525">
                        <a:solidFill>
                          <a:schemeClr val="tx1"/>
                        </a:solidFill>
                        <a:miter lim="800000"/>
                        <a:headEnd/>
                        <a:tailEnd/>
                      </a:ln>
                      <a:effectLst/>
                      <a:extLst/>
                    </p:spPr>
                  </p:pic>
                </p:oleObj>
              </mc:Fallback>
            </mc:AlternateContent>
          </a:graphicData>
        </a:graphic>
      </p:graphicFrame>
      <p:pic>
        <p:nvPicPr>
          <p:cNvPr id="8"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51615" y="2039439"/>
            <a:ext cx="3294063"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Using Separate Constants</a:t>
            </a:r>
            <a:endParaRPr lang="en-IN" sz="3200" b="1" dirty="0">
              <a:solidFill>
                <a:prstClr val="black"/>
              </a:solidFill>
              <a:latin typeface="Fontin Sans Bold"/>
            </a:endParaRPr>
          </a:p>
        </p:txBody>
      </p:sp>
      <p:sp>
        <p:nvSpPr>
          <p:cNvPr id="11"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632854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1351691"/>
            <a:ext cx="8459171" cy="4708981"/>
          </a:xfrm>
          <a:prstGeom prst="rect">
            <a:avLst/>
          </a:prstGeom>
        </p:spPr>
        <p:txBody>
          <a:bodyPr wrap="square">
            <a:spAutoFit/>
          </a:bodyPr>
          <a:lstStyle/>
          <a:p>
            <a:pPr marL="342900" indent="-342900">
              <a:buFont typeface="Arial" panose="020B0604020202020204" pitchFamily="34" charset="0"/>
              <a:buChar char="•"/>
            </a:pPr>
            <a:r>
              <a:rPr lang="en-US" altLang="en-US" sz="2000" dirty="0">
                <a:solidFill>
                  <a:prstClr val="black"/>
                </a:solidFill>
                <a:latin typeface="Fontin Sans bold"/>
              </a:rPr>
              <a:t>Mean centering is a more sophisticated approach towards building a pooled model. It is used widely to develop national level models using cross sectional time series data i.e. data available at city, region, state, etc. levels</a:t>
            </a:r>
          </a:p>
          <a:p>
            <a:pPr marL="342900" indent="-342900">
              <a:buFont typeface="Arial" panose="020B0604020202020204" pitchFamily="34" charset="0"/>
              <a:buChar char="•"/>
            </a:pPr>
            <a:endParaRPr lang="en-US" altLang="en-US" sz="2000" dirty="0">
              <a:solidFill>
                <a:prstClr val="black"/>
              </a:solidFill>
              <a:latin typeface="Fontin Sans bold"/>
            </a:endParaRPr>
          </a:p>
          <a:p>
            <a:pPr marL="342900" indent="-342900">
              <a:buFont typeface="Arial" panose="020B0604020202020204" pitchFamily="34" charset="0"/>
              <a:buChar char="•"/>
            </a:pPr>
            <a:r>
              <a:rPr lang="en-US" altLang="en-US" sz="2000" dirty="0">
                <a:solidFill>
                  <a:prstClr val="black"/>
                </a:solidFill>
                <a:latin typeface="Fontin Sans bold"/>
              </a:rPr>
              <a:t>Each variable is set equal to it’s value in the cross section-week data minus the cross section’s mean value for that variable</a:t>
            </a:r>
          </a:p>
          <a:p>
            <a:pPr marL="342900" indent="-342900">
              <a:buFont typeface="Arial" panose="020B0604020202020204" pitchFamily="34" charset="0"/>
              <a:buChar char="•"/>
            </a:pPr>
            <a:r>
              <a:rPr lang="en-US" altLang="en-US" sz="2000" dirty="0">
                <a:solidFill>
                  <a:prstClr val="black"/>
                </a:solidFill>
                <a:latin typeface="Fontin Sans bold"/>
              </a:rPr>
              <a:t>Assumes we are measuring the impact of changes over time within the same cross section and not differences across cross sections within the same week</a:t>
            </a:r>
          </a:p>
          <a:p>
            <a:pPr marL="342900" indent="-342900">
              <a:buFont typeface="Arial" panose="020B0604020202020204" pitchFamily="34" charset="0"/>
              <a:buChar char="•"/>
            </a:pPr>
            <a:r>
              <a:rPr lang="en-US" altLang="en-US" sz="2000" dirty="0">
                <a:solidFill>
                  <a:prstClr val="black"/>
                </a:solidFill>
                <a:latin typeface="Fontin Sans bold"/>
              </a:rPr>
              <a:t>PROC STANDARD in SAS can be used to mean center the data</a:t>
            </a:r>
          </a:p>
          <a:p>
            <a:pPr marL="342900" indent="-342900">
              <a:buFont typeface="Arial" panose="020B0604020202020204" pitchFamily="34" charset="0"/>
              <a:buChar char="•"/>
            </a:pPr>
            <a:endParaRPr lang="en-US" altLang="en-US" sz="2000" dirty="0">
              <a:solidFill>
                <a:prstClr val="black"/>
              </a:solidFill>
              <a:latin typeface="Fontin Sans bold"/>
            </a:endParaRPr>
          </a:p>
          <a:p>
            <a:r>
              <a:rPr lang="en-US" altLang="en-US" sz="2000" dirty="0">
                <a:solidFill>
                  <a:prstClr val="black"/>
                </a:solidFill>
                <a:latin typeface="Fontin Sans bold"/>
              </a:rPr>
              <a:t>PROC STANDARD DATA = LIBNAME.DATASETNAME MEAN = 0;</a:t>
            </a:r>
          </a:p>
          <a:p>
            <a:r>
              <a:rPr lang="en-US" altLang="en-US" sz="2000" dirty="0">
                <a:solidFill>
                  <a:prstClr val="black"/>
                </a:solidFill>
                <a:latin typeface="Fontin Sans bold"/>
              </a:rPr>
              <a:t>BY CROSS SECTION;</a:t>
            </a:r>
          </a:p>
          <a:p>
            <a:r>
              <a:rPr lang="en-US" altLang="en-US" sz="2000" dirty="0">
                <a:solidFill>
                  <a:prstClr val="black"/>
                </a:solidFill>
                <a:latin typeface="Fontin Sans bold"/>
              </a:rPr>
              <a:t>RUN;</a:t>
            </a:r>
          </a:p>
        </p:txBody>
      </p:sp>
      <p:sp>
        <p:nvSpPr>
          <p:cNvPr id="6" name="TextBox 5"/>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Mean Centering – Bayesian Shrinkage</a:t>
            </a:r>
            <a:endParaRPr lang="en-IN" sz="3200" b="1" dirty="0">
              <a:solidFill>
                <a:prstClr val="black"/>
              </a:solidFill>
              <a:latin typeface="Fontin Sans Bold"/>
            </a:endParaRPr>
          </a:p>
        </p:txBody>
      </p:sp>
      <p:sp>
        <p:nvSpPr>
          <p:cNvPr id="7"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4650061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idx="1"/>
          </p:nvPr>
        </p:nvSpPr>
        <p:spPr>
          <a:xfrm>
            <a:off x="5254326" y="1211312"/>
            <a:ext cx="3644975" cy="5383213"/>
          </a:xfrm>
        </p:spPr>
        <p:txBody>
          <a:bodyPr/>
          <a:lstStyle/>
          <a:p>
            <a:r>
              <a:rPr lang="en-US" altLang="en-US" sz="2000" dirty="0">
                <a:latin typeface="Fontin Sans bold"/>
              </a:rPr>
              <a:t>When we model, we want to understand the impact of changes in pricing or trade </a:t>
            </a:r>
            <a:r>
              <a:rPr lang="en-US" altLang="en-US" sz="2000" b="1" i="1" dirty="0">
                <a:latin typeface="Fontin Sans bold"/>
              </a:rPr>
              <a:t>in a given cross section over time.</a:t>
            </a:r>
          </a:p>
          <a:p>
            <a:endParaRPr lang="en-US" altLang="en-US" sz="2000" b="1" i="1" dirty="0">
              <a:latin typeface="Fontin Sans bold"/>
            </a:endParaRPr>
          </a:p>
          <a:p>
            <a:r>
              <a:rPr lang="en-US" altLang="en-US" sz="2000" dirty="0">
                <a:latin typeface="Fontin Sans bold"/>
              </a:rPr>
              <a:t>We don’t care why one channel sells more than another.</a:t>
            </a:r>
          </a:p>
          <a:p>
            <a:endParaRPr lang="en-US" altLang="en-US" sz="2000" dirty="0">
              <a:latin typeface="Fontin Sans bold"/>
            </a:endParaRPr>
          </a:p>
          <a:p>
            <a:r>
              <a:rPr lang="en-US" altLang="en-US" sz="2000" dirty="0">
                <a:latin typeface="Fontin Sans bold"/>
              </a:rPr>
              <a:t>Mean-centering removes cross-channel differences.  The average value of all variables becomes zero.</a:t>
            </a:r>
          </a:p>
        </p:txBody>
      </p:sp>
      <p:graphicFrame>
        <p:nvGraphicFramePr>
          <p:cNvPr id="495620" name="Object 4"/>
          <p:cNvGraphicFramePr>
            <a:graphicFrameLocks noChangeAspect="1"/>
          </p:cNvGraphicFramePr>
          <p:nvPr>
            <p:extLst>
              <p:ext uri="{D42A27DB-BD31-4B8C-83A1-F6EECF244321}">
                <p14:modId xmlns:p14="http://schemas.microsoft.com/office/powerpoint/2010/main" val="2544067086"/>
              </p:ext>
            </p:extLst>
          </p:nvPr>
        </p:nvGraphicFramePr>
        <p:xfrm>
          <a:off x="522514" y="1189636"/>
          <a:ext cx="4792436" cy="5059785"/>
        </p:xfrm>
        <a:graphic>
          <a:graphicData uri="http://schemas.openxmlformats.org/presentationml/2006/ole">
            <mc:AlternateContent xmlns:mc="http://schemas.openxmlformats.org/markup-compatibility/2006">
              <mc:Choice xmlns:v="urn:schemas-microsoft-com:vml" Requires="v">
                <p:oleObj spid="_x0000_s14366" name="Worksheet" r:id="rId5" imgW="3571943" imgH="4381420" progId="Excel.Sheet.8">
                  <p:embed/>
                </p:oleObj>
              </mc:Choice>
              <mc:Fallback>
                <p:oleObj name="Worksheet" r:id="rId5" imgW="3571943" imgH="4381420" progId="Excel.Sheet.8">
                  <p:embed/>
                  <p:pic>
                    <p:nvPicPr>
                      <p:cNvPr id="0" name=""/>
                      <p:cNvPicPr>
                        <a:picLocks noChangeAspect="1" noChangeArrowheads="1"/>
                      </p:cNvPicPr>
                      <p:nvPr/>
                    </p:nvPicPr>
                    <p:blipFill>
                      <a:blip r:embed="rId6"/>
                      <a:srcRect/>
                      <a:stretch>
                        <a:fillRect/>
                      </a:stretch>
                    </p:blipFill>
                    <p:spPr bwMode="auto">
                      <a:xfrm>
                        <a:off x="522514" y="1189636"/>
                        <a:ext cx="4792436" cy="5059785"/>
                      </a:xfrm>
                      <a:prstGeom prst="rect">
                        <a:avLst/>
                      </a:prstGeom>
                      <a:noFill/>
                      <a:ln>
                        <a:noFill/>
                      </a:ln>
                      <a:effectLst/>
                    </p:spPr>
                  </p:pic>
                </p:oleObj>
              </mc:Fallback>
            </mc:AlternateContent>
          </a:graphicData>
        </a:graphic>
      </p:graphicFrame>
      <p:sp>
        <p:nvSpPr>
          <p:cNvPr id="6" name="TextBox 5"/>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Mean Centering – Bayesian Shrinkage</a:t>
            </a:r>
            <a:endParaRPr lang="en-IN" sz="32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2124194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830" y="1212813"/>
            <a:ext cx="8462799" cy="969496"/>
          </a:xfrm>
          <a:prstGeom prst="rect">
            <a:avLst/>
          </a:prstGeom>
        </p:spPr>
        <p:txBody>
          <a:bodyPr wrap="square">
            <a:spAutoFit/>
          </a:bodyPr>
          <a:lstStyle/>
          <a:p>
            <a:pPr marL="342900" indent="-342900">
              <a:buFont typeface="Arial" panose="020B0604020202020204" pitchFamily="34" charset="0"/>
              <a:buChar char="•"/>
            </a:pPr>
            <a:r>
              <a:rPr lang="en-US" altLang="en-US" sz="1900" dirty="0">
                <a:solidFill>
                  <a:prstClr val="black"/>
                </a:solidFill>
                <a:latin typeface="Fontin Sans bold"/>
              </a:rPr>
              <a:t>The model will generate a coefficient as long as there is any variation in the independent variable.  But sometimes that variation is not meaningful and will not drive week to week changes volume sales</a:t>
            </a:r>
          </a:p>
        </p:txBody>
      </p:sp>
      <p:graphicFrame>
        <p:nvGraphicFramePr>
          <p:cNvPr id="2" name="Object 1"/>
          <p:cNvGraphicFramePr>
            <a:graphicFrameLocks noChangeAspect="1"/>
          </p:cNvGraphicFramePr>
          <p:nvPr>
            <p:extLst>
              <p:ext uri="{D42A27DB-BD31-4B8C-83A1-F6EECF244321}">
                <p14:modId xmlns:p14="http://schemas.microsoft.com/office/powerpoint/2010/main" val="2557970814"/>
              </p:ext>
            </p:extLst>
          </p:nvPr>
        </p:nvGraphicFramePr>
        <p:xfrm>
          <a:off x="657986" y="1981351"/>
          <a:ext cx="7377112" cy="3467100"/>
        </p:xfrm>
        <a:graphic>
          <a:graphicData uri="http://schemas.openxmlformats.org/presentationml/2006/ole">
            <mc:AlternateContent xmlns:mc="http://schemas.openxmlformats.org/markup-compatibility/2006">
              <mc:Choice xmlns:v="urn:schemas-microsoft-com:vml" Requires="v">
                <p:oleObj spid="_x0000_s15390" name="Chart" r:id="rId4" imgW="8258298" imgH="3876677" progId="MSGraph.Chart.8">
                  <p:embed followColorScheme="full"/>
                </p:oleObj>
              </mc:Choice>
              <mc:Fallback>
                <p:oleObj name="Chart" r:id="rId4" imgW="8258298" imgH="3876677" progId="MSGraph.Chart.8">
                  <p:embed followColorScheme="full"/>
                  <p:pic>
                    <p:nvPicPr>
                      <p:cNvPr id="0" name=""/>
                      <p:cNvPicPr>
                        <a:picLocks noChangeAspect="1" noChangeArrowheads="1"/>
                      </p:cNvPicPr>
                      <p:nvPr/>
                    </p:nvPicPr>
                    <p:blipFill>
                      <a:blip r:embed="rId5"/>
                      <a:srcRect l="1985" r="2730"/>
                      <a:stretch>
                        <a:fillRect/>
                      </a:stretch>
                    </p:blipFill>
                    <p:spPr bwMode="auto">
                      <a:xfrm>
                        <a:off x="657986" y="1981351"/>
                        <a:ext cx="7377112"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9"/>
          <p:cNvSpPr txBox="1">
            <a:spLocks noChangeArrowheads="1"/>
          </p:cNvSpPr>
          <p:nvPr/>
        </p:nvSpPr>
        <p:spPr bwMode="auto">
          <a:xfrm>
            <a:off x="3545114" y="2962275"/>
            <a:ext cx="2473325" cy="400110"/>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Some variation in price, but not enough to really drive volume change</a:t>
            </a:r>
          </a:p>
        </p:txBody>
      </p:sp>
      <p:sp>
        <p:nvSpPr>
          <p:cNvPr id="7" name="Rectangle 6"/>
          <p:cNvSpPr/>
          <p:nvPr/>
        </p:nvSpPr>
        <p:spPr>
          <a:xfrm>
            <a:off x="303830" y="5527723"/>
            <a:ext cx="8595471" cy="677108"/>
          </a:xfrm>
          <a:prstGeom prst="rect">
            <a:avLst/>
          </a:prstGeom>
        </p:spPr>
        <p:txBody>
          <a:bodyPr wrap="square">
            <a:spAutoFit/>
          </a:bodyPr>
          <a:lstStyle/>
          <a:p>
            <a:pPr marL="342900" indent="-342900">
              <a:buFont typeface="Arial" panose="020B0604020202020204" pitchFamily="34" charset="0"/>
              <a:buChar char="•"/>
            </a:pPr>
            <a:r>
              <a:rPr lang="en-US" altLang="en-US" sz="1900" dirty="0">
                <a:solidFill>
                  <a:prstClr val="black"/>
                </a:solidFill>
                <a:latin typeface="Fontin Sans bold"/>
              </a:rPr>
              <a:t>In cases like above, the price term will only be picking up part of the intercept term.</a:t>
            </a:r>
          </a:p>
        </p:txBody>
      </p:sp>
      <p:sp>
        <p:nvSpPr>
          <p:cNvPr id="10" name="TextBox 9"/>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Variability</a:t>
            </a:r>
            <a:endParaRPr lang="en-IN" sz="3200" b="1" dirty="0">
              <a:solidFill>
                <a:prstClr val="black"/>
              </a:solidFill>
              <a:latin typeface="Fontin Sans Bold"/>
            </a:endParaRPr>
          </a:p>
        </p:txBody>
      </p:sp>
      <p:sp>
        <p:nvSpPr>
          <p:cNvPr id="11"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1283008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9057" y="1274198"/>
            <a:ext cx="8379960" cy="707886"/>
          </a:xfrm>
          <a:prstGeom prst="rect">
            <a:avLst/>
          </a:prstGeom>
        </p:spPr>
        <p:txBody>
          <a:bodyPr wrap="square">
            <a:spAutoFit/>
          </a:bodyPr>
          <a:lstStyle/>
          <a:p>
            <a:r>
              <a:rPr lang="en-US" altLang="en-US" sz="2000" dirty="0">
                <a:solidFill>
                  <a:prstClr val="black"/>
                </a:solidFill>
                <a:latin typeface="Fontin Sans bold"/>
              </a:rPr>
              <a:t>Sometimes even if there is significant variation, that variation is still not meaningful</a:t>
            </a:r>
          </a:p>
        </p:txBody>
      </p:sp>
      <p:graphicFrame>
        <p:nvGraphicFramePr>
          <p:cNvPr id="2" name="Object 1"/>
          <p:cNvGraphicFramePr>
            <a:graphicFrameLocks noChangeAspect="1"/>
          </p:cNvGraphicFramePr>
          <p:nvPr>
            <p:extLst>
              <p:ext uri="{D42A27DB-BD31-4B8C-83A1-F6EECF244321}">
                <p14:modId xmlns:p14="http://schemas.microsoft.com/office/powerpoint/2010/main" val="2417325786"/>
              </p:ext>
            </p:extLst>
          </p:nvPr>
        </p:nvGraphicFramePr>
        <p:xfrm>
          <a:off x="131110" y="2408011"/>
          <a:ext cx="4703505" cy="3457574"/>
        </p:xfrm>
        <a:graphic>
          <a:graphicData uri="http://schemas.openxmlformats.org/presentationml/2006/ole">
            <mc:AlternateContent xmlns:mc="http://schemas.openxmlformats.org/markup-compatibility/2006">
              <mc:Choice xmlns:v="urn:schemas-microsoft-com:vml" Requires="v">
                <p:oleObj spid="_x0000_s16442" name="Chart" r:id="rId4" imgW="5276702" imgH="3876677" progId="MSGraph.Chart.8">
                  <p:embed followColorScheme="full"/>
                </p:oleObj>
              </mc:Choice>
              <mc:Fallback>
                <p:oleObj name="Chart" r:id="rId4" imgW="5276702" imgH="3876677" progId="MSGraph.Chart.8">
                  <p:embed followColorScheme="full"/>
                  <p:pic>
                    <p:nvPicPr>
                      <p:cNvPr id="0" name=""/>
                      <p:cNvPicPr>
                        <a:picLocks noChangeAspect="1" noChangeArrowheads="1"/>
                      </p:cNvPicPr>
                      <p:nvPr/>
                    </p:nvPicPr>
                    <p:blipFill>
                      <a:blip r:embed="rId5"/>
                      <a:srcRect l="1985" r="2730"/>
                      <a:stretch>
                        <a:fillRect/>
                      </a:stretch>
                    </p:blipFill>
                    <p:spPr bwMode="auto">
                      <a:xfrm>
                        <a:off x="131110" y="2408011"/>
                        <a:ext cx="4703505" cy="3457574"/>
                      </a:xfrm>
                      <a:prstGeom prst="rect">
                        <a:avLst/>
                      </a:prstGeom>
                      <a:noFill/>
                      <a:ln>
                        <a:noFill/>
                      </a:ln>
                      <a:effectLs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70576300"/>
              </p:ext>
            </p:extLst>
          </p:nvPr>
        </p:nvGraphicFramePr>
        <p:xfrm>
          <a:off x="4398509" y="2408011"/>
          <a:ext cx="4716463" cy="3467100"/>
        </p:xfrm>
        <a:graphic>
          <a:graphicData uri="http://schemas.openxmlformats.org/presentationml/2006/ole">
            <mc:AlternateContent xmlns:mc="http://schemas.openxmlformats.org/markup-compatibility/2006">
              <mc:Choice xmlns:v="urn:schemas-microsoft-com:vml" Requires="v">
                <p:oleObj spid="_x0000_s16443" name="Chart" r:id="rId6" imgW="5276702" imgH="3876677" progId="MSGraph.Chart.8">
                  <p:embed followColorScheme="full"/>
                </p:oleObj>
              </mc:Choice>
              <mc:Fallback>
                <p:oleObj name="Chart" r:id="rId6" imgW="5276702" imgH="3876677" progId="MSGraph.Chart.8">
                  <p:embed followColorScheme="full"/>
                  <p:pic>
                    <p:nvPicPr>
                      <p:cNvPr id="0" name=""/>
                      <p:cNvPicPr>
                        <a:picLocks noChangeAspect="1" noChangeArrowheads="1"/>
                      </p:cNvPicPr>
                      <p:nvPr/>
                    </p:nvPicPr>
                    <p:blipFill>
                      <a:blip r:embed="rId7"/>
                      <a:srcRect l="1985" r="2730"/>
                      <a:stretch>
                        <a:fillRect/>
                      </a:stretch>
                    </p:blipFill>
                    <p:spPr bwMode="auto">
                      <a:xfrm>
                        <a:off x="4398509" y="2408011"/>
                        <a:ext cx="4716463"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3"/>
          <p:cNvSpPr txBox="1">
            <a:spLocks noChangeArrowheads="1"/>
          </p:cNvSpPr>
          <p:nvPr/>
        </p:nvSpPr>
        <p:spPr bwMode="auto">
          <a:xfrm>
            <a:off x="1617662" y="2741386"/>
            <a:ext cx="2473325" cy="400110"/>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Price for a new product will be 0 before launch, use distribution for this not price</a:t>
            </a:r>
          </a:p>
        </p:txBody>
      </p:sp>
      <p:sp>
        <p:nvSpPr>
          <p:cNvPr id="7" name="Text Box 16"/>
          <p:cNvSpPr txBox="1">
            <a:spLocks noChangeArrowheads="1"/>
          </p:cNvSpPr>
          <p:nvPr/>
        </p:nvSpPr>
        <p:spPr bwMode="auto">
          <a:xfrm>
            <a:off x="5916612" y="2753796"/>
            <a:ext cx="2473325" cy="400110"/>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Price is 0 in markets where there are no sales in certain weeks causing dips</a:t>
            </a:r>
          </a:p>
        </p:txBody>
      </p:sp>
      <p:sp>
        <p:nvSpPr>
          <p:cNvPr id="10" name="TextBox 9"/>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Variability</a:t>
            </a:r>
            <a:endParaRPr lang="en-IN" sz="3200" b="1" dirty="0">
              <a:solidFill>
                <a:prstClr val="black"/>
              </a:solidFill>
              <a:latin typeface="Fontin Sans Bold"/>
            </a:endParaRPr>
          </a:p>
        </p:txBody>
      </p:sp>
      <p:sp>
        <p:nvSpPr>
          <p:cNvPr id="11"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267435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3" y="1313546"/>
            <a:ext cx="8430142" cy="3785652"/>
          </a:xfrm>
          <a:prstGeom prst="rect">
            <a:avLst/>
          </a:prstGeom>
        </p:spPr>
        <p:txBody>
          <a:bodyPr wrap="square">
            <a:spAutoFit/>
          </a:bodyPr>
          <a:lstStyle/>
          <a:p>
            <a:r>
              <a:rPr lang="en-US" altLang="en-US" sz="2000" dirty="0">
                <a:solidFill>
                  <a:prstClr val="black"/>
                </a:solidFill>
                <a:latin typeface="Fontin Sans bold"/>
              </a:rPr>
              <a:t>Before modeling, check correlations between independent variables and volume.</a:t>
            </a:r>
          </a:p>
          <a:p>
            <a:endParaRPr lang="en-US" altLang="en-US" sz="2000" dirty="0">
              <a:solidFill>
                <a:prstClr val="black"/>
              </a:solidFill>
              <a:latin typeface="Fontin Sans bold"/>
            </a:endParaRPr>
          </a:p>
          <a:p>
            <a:r>
              <a:rPr lang="en-US" altLang="en-US" sz="2000" dirty="0">
                <a:solidFill>
                  <a:prstClr val="black"/>
                </a:solidFill>
                <a:latin typeface="Fontin Sans bold"/>
              </a:rPr>
              <a:t>PROC CORR DATA = LIBNAME.DATASETNAME;</a:t>
            </a:r>
          </a:p>
          <a:p>
            <a:r>
              <a:rPr lang="en-US" altLang="en-US" sz="2000" dirty="0">
                <a:solidFill>
                  <a:prstClr val="black"/>
                </a:solidFill>
                <a:latin typeface="Fontin Sans bold"/>
              </a:rPr>
              <a:t>VAR SELECT INDEPENDENT VARIABLES;</a:t>
            </a:r>
          </a:p>
          <a:p>
            <a:r>
              <a:rPr lang="en-US" altLang="en-US" sz="2000" dirty="0">
                <a:solidFill>
                  <a:prstClr val="black"/>
                </a:solidFill>
                <a:latin typeface="Fontin Sans bold"/>
              </a:rPr>
              <a:t>RUN;</a:t>
            </a:r>
          </a:p>
          <a:p>
            <a:endParaRPr lang="en-US" altLang="en-US" sz="2000" dirty="0">
              <a:solidFill>
                <a:prstClr val="black"/>
              </a:solidFill>
              <a:latin typeface="Fontin Sans bold"/>
            </a:endParaRPr>
          </a:p>
          <a:p>
            <a:pPr marL="342900" indent="-342900">
              <a:buFont typeface="Arial" panose="020B0604020202020204" pitchFamily="34" charset="0"/>
              <a:buChar char="•"/>
            </a:pPr>
            <a:r>
              <a:rPr lang="en-US" altLang="en-US" sz="2000" dirty="0">
                <a:solidFill>
                  <a:prstClr val="black"/>
                </a:solidFill>
                <a:latin typeface="Fontin Sans bold"/>
              </a:rPr>
              <a:t>Higher the correlation coefficient, more is the influence of the independent variable on dependent variable volume</a:t>
            </a:r>
          </a:p>
          <a:p>
            <a:pPr marL="342900" indent="-342900">
              <a:buFont typeface="Arial" panose="020B0604020202020204" pitchFamily="34" charset="0"/>
              <a:buChar char="•"/>
            </a:pPr>
            <a:endParaRPr lang="en-US" altLang="en-US" sz="2000" dirty="0">
              <a:solidFill>
                <a:prstClr val="black"/>
              </a:solidFill>
              <a:latin typeface="Fontin Sans bold"/>
            </a:endParaRPr>
          </a:p>
          <a:p>
            <a:pPr marL="342900" indent="-342900">
              <a:buFont typeface="Arial" panose="020B0604020202020204" pitchFamily="34" charset="0"/>
              <a:buChar char="•"/>
            </a:pPr>
            <a:r>
              <a:rPr lang="en-US" altLang="en-US" sz="2000" dirty="0">
                <a:solidFill>
                  <a:prstClr val="black"/>
                </a:solidFill>
                <a:latin typeface="Fontin Sans bold"/>
              </a:rPr>
              <a:t>If the variable is very important for the client and the correlation coefficient is counter intuitive, transformations usually come to rescue.</a:t>
            </a:r>
          </a:p>
        </p:txBody>
      </p:sp>
      <p:sp>
        <p:nvSpPr>
          <p:cNvPr id="6" name="TextBox 5"/>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Correlations</a:t>
            </a:r>
            <a:endParaRPr lang="en-IN" sz="3200" b="1" dirty="0">
              <a:solidFill>
                <a:prstClr val="black"/>
              </a:solidFill>
              <a:latin typeface="Fontin Sans Bold"/>
            </a:endParaRPr>
          </a:p>
        </p:txBody>
      </p:sp>
      <p:sp>
        <p:nvSpPr>
          <p:cNvPr id="7"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5458689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403680" y="1333832"/>
            <a:ext cx="8615362" cy="546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800" b="1" i="0" dirty="0">
                <a:solidFill>
                  <a:prstClr val="black"/>
                </a:solidFill>
                <a:latin typeface="Fontin Sans bold"/>
              </a:rPr>
              <a:t>Hypothesis: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Base Price has a negative relationship with sales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The price sensitivity of a brand can vary by cross section</a:t>
            </a:r>
          </a:p>
          <a:p>
            <a:pPr eaLnBrk="1" hangingPunct="1"/>
            <a:endParaRPr lang="en-US" altLang="en-US" sz="1800" i="0" dirty="0">
              <a:solidFill>
                <a:prstClr val="black"/>
              </a:solidFill>
              <a:latin typeface="Fontin Sans bold"/>
            </a:endParaRPr>
          </a:p>
          <a:p>
            <a:pPr eaLnBrk="1" hangingPunct="1"/>
            <a:r>
              <a:rPr lang="en-US" altLang="en-US" sz="1800" b="1" i="0" dirty="0">
                <a:solidFill>
                  <a:prstClr val="black"/>
                </a:solidFill>
                <a:latin typeface="Fontin Sans bold"/>
              </a:rPr>
              <a:t>Base Price Variable:</a:t>
            </a:r>
          </a:p>
          <a:p>
            <a:pPr marL="285750" indent="-285750" eaLnBrk="1" hangingPunct="1">
              <a:buFont typeface="Arial" panose="020B0604020202020204" pitchFamily="34" charset="0"/>
              <a:buChar char="•"/>
            </a:pPr>
            <a:r>
              <a:rPr lang="en-US" altLang="en-US" sz="1800" i="0" dirty="0">
                <a:solidFill>
                  <a:prstClr val="black"/>
                </a:solidFill>
                <a:latin typeface="Fontin Sans bold"/>
              </a:rPr>
              <a:t>Smoothed base price per unit or volume</a:t>
            </a:r>
          </a:p>
          <a:p>
            <a:pPr marL="285750" indent="-285750" eaLnBrk="1" hangingPunct="1">
              <a:buFont typeface="Arial" panose="020B0604020202020204" pitchFamily="34" charset="0"/>
              <a:buChar char="•"/>
            </a:pPr>
            <a:r>
              <a:rPr lang="en-US" altLang="en-US" sz="1800" i="0" dirty="0">
                <a:solidFill>
                  <a:prstClr val="black"/>
                </a:solidFill>
                <a:latin typeface="Fontin Sans bold"/>
              </a:rPr>
              <a:t>Non linear transformations can also be </a:t>
            </a:r>
            <a:r>
              <a:rPr lang="en-US" altLang="en-US" sz="1800" i="0" dirty="0" smtClean="0">
                <a:solidFill>
                  <a:prstClr val="black"/>
                </a:solidFill>
                <a:latin typeface="Fontin Sans bold"/>
              </a:rPr>
              <a:t>tested</a:t>
            </a: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06858136"/>
              </p:ext>
            </p:extLst>
          </p:nvPr>
        </p:nvGraphicFramePr>
        <p:xfrm>
          <a:off x="476250" y="3800161"/>
          <a:ext cx="8191500" cy="2454275"/>
        </p:xfrm>
        <a:graphic>
          <a:graphicData uri="http://schemas.openxmlformats.org/presentationml/2006/ole">
            <mc:AlternateContent xmlns:mc="http://schemas.openxmlformats.org/markup-compatibility/2006">
              <mc:Choice xmlns:v="urn:schemas-microsoft-com:vml" Requires="v">
                <p:oleObj spid="_x0000_s17438" name="Chart" r:id="rId4" imgW="11220604" imgH="3362339" progId="MSGraph.Chart.8">
                  <p:embed followColorScheme="full"/>
                </p:oleObj>
              </mc:Choice>
              <mc:Fallback>
                <p:oleObj name="Chart" r:id="rId4" imgW="11220604" imgH="3362339" progId="MSGraph.Chart.8">
                  <p:embed followColorScheme="full"/>
                  <p:pic>
                    <p:nvPicPr>
                      <p:cNvPr id="0" name=""/>
                      <p:cNvPicPr>
                        <a:picLocks noChangeAspect="1" noChangeArrowheads="1"/>
                      </p:cNvPicPr>
                      <p:nvPr/>
                    </p:nvPicPr>
                    <p:blipFill>
                      <a:blip r:embed="rId5"/>
                      <a:srcRect/>
                      <a:stretch>
                        <a:fillRect/>
                      </a:stretch>
                    </p:blipFill>
                    <p:spPr bwMode="auto">
                      <a:xfrm>
                        <a:off x="476250" y="3800161"/>
                        <a:ext cx="81915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Modeling Base Price</a:t>
            </a:r>
            <a:endParaRPr lang="en-IN" sz="3200" b="1" dirty="0">
              <a:solidFill>
                <a:prstClr val="black"/>
              </a:solidFill>
              <a:latin typeface="Fontin Sans Bold"/>
            </a:endParaRPr>
          </a:p>
        </p:txBody>
      </p:sp>
      <p:sp>
        <p:nvSpPr>
          <p:cNvPr id="10"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91728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p:cNvSpPr>
          <p:nvPr>
            <p:ph type="body" idx="1"/>
          </p:nvPr>
        </p:nvSpPr>
        <p:spPr>
          <a:xfrm>
            <a:off x="457200" y="1639911"/>
            <a:ext cx="8229600" cy="4525963"/>
          </a:xfrm>
        </p:spPr>
        <p:txBody>
          <a:bodyPr>
            <a:normAutofit/>
          </a:bodyPr>
          <a:lstStyle/>
          <a:p>
            <a:pPr>
              <a:buFont typeface="Wingdings" panose="05000000000000000000" pitchFamily="2" charset="2"/>
              <a:buChar char="§"/>
            </a:pPr>
            <a:r>
              <a:rPr lang="en-US" altLang="en-US" sz="2000" dirty="0">
                <a:latin typeface="Fontin Sans bold"/>
              </a:rPr>
              <a:t>Surveys, focus </a:t>
            </a:r>
            <a:r>
              <a:rPr lang="en-US" altLang="en-US" sz="2000" dirty="0" smtClean="0">
                <a:latin typeface="Fontin Sans bold"/>
              </a:rPr>
              <a:t>groups</a:t>
            </a:r>
          </a:p>
          <a:p>
            <a:endParaRPr lang="en-US" altLang="en-US" sz="2000" dirty="0">
              <a:latin typeface="Fontin Sans bold"/>
            </a:endParaRPr>
          </a:p>
          <a:p>
            <a:pPr lvl="1"/>
            <a:r>
              <a:rPr lang="en-US" altLang="en-US" sz="2000" dirty="0">
                <a:latin typeface="Fontin Sans bold"/>
              </a:rPr>
              <a:t>NPI: Purchase intent</a:t>
            </a:r>
          </a:p>
          <a:p>
            <a:pPr lvl="1"/>
            <a:r>
              <a:rPr lang="en-US" altLang="en-US" sz="2000" dirty="0">
                <a:latin typeface="Fontin Sans bold"/>
              </a:rPr>
              <a:t>Copy scores: recall, persuasion, stickiness,…</a:t>
            </a:r>
          </a:p>
          <a:p>
            <a:pPr lvl="1"/>
            <a:r>
              <a:rPr lang="en-US" altLang="en-US" sz="2000" dirty="0">
                <a:latin typeface="Fontin Sans bold"/>
              </a:rPr>
              <a:t>Conjoint analysis</a:t>
            </a:r>
          </a:p>
          <a:p>
            <a:pPr lvl="2"/>
            <a:r>
              <a:rPr lang="en-US" altLang="en-US" dirty="0">
                <a:latin typeface="Fontin Sans bold"/>
              </a:rPr>
              <a:t>Impact of product attributes on purchase intent</a:t>
            </a:r>
          </a:p>
          <a:p>
            <a:endParaRPr lang="en-US" altLang="en-US" sz="2000" dirty="0">
              <a:latin typeface="Fontin Sans bold"/>
            </a:endParaRPr>
          </a:p>
        </p:txBody>
      </p:sp>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Consumer-Based Analysis: Stated Intent</a:t>
            </a:r>
            <a:endParaRPr lang="en-IN" sz="3200" b="1" dirty="0">
              <a:solidFill>
                <a:prstClr val="black"/>
              </a:solidFill>
              <a:latin typeface="Fontin Sans Bold"/>
            </a:endParaRPr>
          </a:p>
        </p:txBody>
      </p:sp>
    </p:spTree>
    <p:extLst>
      <p:ext uri="{BB962C8B-B14F-4D97-AF65-F5344CB8AC3E}">
        <p14:creationId xmlns:p14="http://schemas.microsoft.com/office/powerpoint/2010/main" val="1214216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98008" y="1336425"/>
            <a:ext cx="8501293" cy="21421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800" b="1" i="0" dirty="0">
                <a:solidFill>
                  <a:prstClr val="black"/>
                </a:solidFill>
                <a:latin typeface="Fontin Sans bold"/>
              </a:rPr>
              <a:t>Hypothesis: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Both Distribution (presence of a brand in a store) and the Number of Items per Store (shelf set / variety) can positively impact sales</a:t>
            </a:r>
          </a:p>
          <a:p>
            <a:pPr eaLnBrk="1" hangingPunct="1">
              <a:spcBef>
                <a:spcPct val="20000"/>
              </a:spcBef>
            </a:pPr>
            <a:endParaRPr lang="en-US" altLang="en-US" sz="1800" i="0" dirty="0">
              <a:solidFill>
                <a:prstClr val="black"/>
              </a:solidFill>
              <a:latin typeface="Fontin Sans bold"/>
            </a:endParaRPr>
          </a:p>
          <a:p>
            <a:pPr eaLnBrk="1" hangingPunct="1"/>
            <a:r>
              <a:rPr lang="en-US" altLang="en-US" sz="1800" b="1" i="0" dirty="0">
                <a:solidFill>
                  <a:prstClr val="black"/>
                </a:solidFill>
                <a:latin typeface="Fontin Sans bold"/>
              </a:rPr>
              <a:t>Distribution  Variable:</a:t>
            </a: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r>
              <a:rPr lang="en-US" altLang="en-US" sz="1800" i="0" dirty="0">
                <a:solidFill>
                  <a:prstClr val="black"/>
                </a:solidFill>
                <a:latin typeface="Fontin Sans bold"/>
              </a:rPr>
              <a:t>Smoothed distribution term</a:t>
            </a:r>
          </a:p>
          <a:p>
            <a:pPr marL="285750" indent="-285750" eaLnBrk="1" hangingPunct="1">
              <a:buFont typeface="Arial" panose="020B0604020202020204" pitchFamily="34" charset="0"/>
              <a:buChar char="•"/>
            </a:pPr>
            <a:r>
              <a:rPr lang="en-US" altLang="en-US" sz="1800" i="0" dirty="0">
                <a:solidFill>
                  <a:prstClr val="black"/>
                </a:solidFill>
                <a:latin typeface="Fontin Sans bold"/>
              </a:rPr>
              <a:t>Non linear transformations can also be tested.</a:t>
            </a:r>
          </a:p>
        </p:txBody>
      </p:sp>
      <p:graphicFrame>
        <p:nvGraphicFramePr>
          <p:cNvPr id="3" name="Object 2"/>
          <p:cNvGraphicFramePr>
            <a:graphicFrameLocks noChangeAspect="1"/>
          </p:cNvGraphicFramePr>
          <p:nvPr>
            <p:extLst>
              <p:ext uri="{D42A27DB-BD31-4B8C-83A1-F6EECF244321}">
                <p14:modId xmlns:p14="http://schemas.microsoft.com/office/powerpoint/2010/main" val="862556165"/>
              </p:ext>
            </p:extLst>
          </p:nvPr>
        </p:nvGraphicFramePr>
        <p:xfrm>
          <a:off x="1638300" y="4049486"/>
          <a:ext cx="5867400" cy="2514600"/>
        </p:xfrm>
        <a:graphic>
          <a:graphicData uri="http://schemas.openxmlformats.org/presentationml/2006/ole">
            <mc:AlternateContent xmlns:mc="http://schemas.openxmlformats.org/markup-compatibility/2006">
              <mc:Choice xmlns:v="urn:schemas-microsoft-com:vml" Requires="v">
                <p:oleObj spid="_x0000_s18462" name="Chart" r:id="rId4" imgW="6181809" imgH="3657600" progId="MSGraph.Chart.8">
                  <p:embed followColorScheme="full"/>
                </p:oleObj>
              </mc:Choice>
              <mc:Fallback>
                <p:oleObj name="Chart" r:id="rId4" imgW="6181809" imgH="3657600" progId="MSGraph.Chart.8">
                  <p:embed followColorScheme="full"/>
                  <p:pic>
                    <p:nvPicPr>
                      <p:cNvPr id="0" name=""/>
                      <p:cNvPicPr>
                        <a:picLocks noChangeAspect="1" noChangeArrowheads="1"/>
                      </p:cNvPicPr>
                      <p:nvPr/>
                    </p:nvPicPr>
                    <p:blipFill>
                      <a:blip r:embed="rId5"/>
                      <a:srcRect/>
                      <a:stretch>
                        <a:fillRect/>
                      </a:stretch>
                    </p:blipFill>
                    <p:spPr bwMode="auto">
                      <a:xfrm>
                        <a:off x="1638300" y="4049486"/>
                        <a:ext cx="5867400" cy="2514600"/>
                      </a:xfrm>
                      <a:prstGeom prst="rect">
                        <a:avLst/>
                      </a:prstGeom>
                      <a:noFill/>
                      <a:ln>
                        <a:noFill/>
                      </a:ln>
                      <a:effectLst/>
                    </p:spPr>
                  </p:pic>
                </p:oleObj>
              </mc:Fallback>
            </mc:AlternateContent>
          </a:graphicData>
        </a:graphic>
      </p:graphicFrame>
      <p:sp>
        <p:nvSpPr>
          <p:cNvPr id="9" name="TextBox 8"/>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Modeling Distribution</a:t>
            </a:r>
            <a:endParaRPr lang="en-IN" sz="3200" b="1" dirty="0">
              <a:solidFill>
                <a:prstClr val="black"/>
              </a:solidFill>
              <a:latin typeface="Fontin Sans Bold"/>
            </a:endParaRPr>
          </a:p>
        </p:txBody>
      </p:sp>
      <p:sp>
        <p:nvSpPr>
          <p:cNvPr id="10"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4886243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408222" y="1334603"/>
            <a:ext cx="8329378" cy="496751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800" b="1" i="0" dirty="0">
                <a:solidFill>
                  <a:prstClr val="black"/>
                </a:solidFill>
                <a:latin typeface="Fontin Sans bold"/>
              </a:rPr>
              <a:t>Hypothesis: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Trade promotions have a positive impact on sales in the week of the activity</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The impact of a promotion can depend on the vehicle, the %ACV coverage, and the depth of discount</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Trade promotions may cause a negative impact on sales in future weeks (forward buying)</a:t>
            </a:r>
          </a:p>
          <a:p>
            <a:pPr eaLnBrk="1" hangingPunct="1"/>
            <a:endParaRPr lang="en-US" altLang="en-US" sz="1800" i="0" dirty="0">
              <a:solidFill>
                <a:prstClr val="black"/>
              </a:solidFill>
              <a:latin typeface="Fontin Sans bold"/>
            </a:endParaRPr>
          </a:p>
          <a:p>
            <a:pPr eaLnBrk="1" hangingPunct="1"/>
            <a:r>
              <a:rPr lang="en-US" altLang="en-US" sz="1800" b="1" i="0" dirty="0">
                <a:solidFill>
                  <a:prstClr val="black"/>
                </a:solidFill>
                <a:latin typeface="Fontin Sans bold"/>
              </a:rPr>
              <a:t>Trade Variables:</a:t>
            </a:r>
          </a:p>
          <a:p>
            <a:pPr marL="285750" indent="-285750" eaLnBrk="1" hangingPunct="1">
              <a:buFont typeface="Arial" panose="020B0604020202020204" pitchFamily="34" charset="0"/>
              <a:buChar char="•"/>
            </a:pPr>
            <a:r>
              <a:rPr lang="en-US" altLang="en-US" sz="1800" i="0" dirty="0">
                <a:solidFill>
                  <a:prstClr val="black"/>
                </a:solidFill>
                <a:latin typeface="Fontin Sans bold"/>
              </a:rPr>
              <a:t>Separate variables are used for each type of promotion in order to account for differences in response</a:t>
            </a:r>
          </a:p>
          <a:p>
            <a:pPr marL="285750" indent="-285750" eaLnBrk="1" hangingPunct="1">
              <a:buFont typeface="Arial" panose="020B0604020202020204" pitchFamily="34" charset="0"/>
              <a:buChar char="•"/>
            </a:pPr>
            <a:r>
              <a:rPr lang="en-US" altLang="en-US" sz="1800" i="0" dirty="0">
                <a:solidFill>
                  <a:prstClr val="black"/>
                </a:solidFill>
                <a:latin typeface="Fontin Sans bold"/>
              </a:rPr>
              <a:t>You can test the variables as is or transform using log</a:t>
            </a:r>
          </a:p>
          <a:p>
            <a:pPr marL="285750" indent="-285750" eaLnBrk="1" hangingPunct="1">
              <a:buFont typeface="Arial" panose="020B0604020202020204" pitchFamily="34" charset="0"/>
              <a:buChar char="•"/>
            </a:pPr>
            <a:r>
              <a:rPr lang="en-US" altLang="en-US" sz="1800" i="0" dirty="0">
                <a:solidFill>
                  <a:prstClr val="black"/>
                </a:solidFill>
                <a:latin typeface="Fontin Sans bold"/>
              </a:rPr>
              <a:t>Promotion variables can be:</a:t>
            </a:r>
          </a:p>
          <a:p>
            <a:pPr marL="1028700" lvl="1" eaLnBrk="1" hangingPunct="1">
              <a:buFont typeface="Arial" panose="020B0604020202020204" pitchFamily="34" charset="0"/>
              <a:buChar char="•"/>
            </a:pPr>
            <a:r>
              <a:rPr lang="en-US" altLang="en-US" sz="1800" i="0" dirty="0">
                <a:solidFill>
                  <a:prstClr val="black"/>
                </a:solidFill>
                <a:latin typeface="Fontin Sans bold"/>
              </a:rPr>
              <a:t>% ACV on Price Reduction</a:t>
            </a:r>
          </a:p>
          <a:p>
            <a:pPr marL="1028700" lvl="1" eaLnBrk="1" hangingPunct="1">
              <a:buFont typeface="Arial" panose="020B0604020202020204" pitchFamily="34" charset="0"/>
              <a:buChar char="•"/>
            </a:pPr>
            <a:r>
              <a:rPr lang="en-US" altLang="en-US" sz="1800" i="0" dirty="0">
                <a:solidFill>
                  <a:prstClr val="black"/>
                </a:solidFill>
                <a:latin typeface="Fontin Sans bold"/>
              </a:rPr>
              <a:t>% ACV on Feature</a:t>
            </a:r>
          </a:p>
          <a:p>
            <a:pPr marL="1028700" lvl="1" eaLnBrk="1" hangingPunct="1">
              <a:buFont typeface="Arial" panose="020B0604020202020204" pitchFamily="34" charset="0"/>
              <a:buChar char="•"/>
            </a:pPr>
            <a:r>
              <a:rPr lang="en-US" altLang="en-US" sz="1800" i="0" dirty="0">
                <a:solidFill>
                  <a:prstClr val="black"/>
                </a:solidFill>
                <a:latin typeface="Fontin Sans bold"/>
              </a:rPr>
              <a:t>% ACV on Display</a:t>
            </a:r>
          </a:p>
          <a:p>
            <a:pPr marL="1028700" lvl="1" eaLnBrk="1" hangingPunct="1">
              <a:buFont typeface="Arial" panose="020B0604020202020204" pitchFamily="34" charset="0"/>
              <a:buChar char="•"/>
            </a:pPr>
            <a:r>
              <a:rPr lang="en-US" altLang="en-US" sz="1800" i="0" dirty="0">
                <a:solidFill>
                  <a:prstClr val="black"/>
                </a:solidFill>
                <a:latin typeface="Fontin Sans bold"/>
              </a:rPr>
              <a:t>% ACV on Feature and Display</a:t>
            </a:r>
          </a:p>
          <a:p>
            <a:pPr eaLnBrk="1" hangingPunct="1"/>
            <a:endParaRPr lang="en-US" altLang="en-US" sz="1800" i="0" dirty="0">
              <a:solidFill>
                <a:prstClr val="black"/>
              </a:solidFill>
              <a:latin typeface="Fontin Sans bold"/>
            </a:endParaRPr>
          </a:p>
        </p:txBody>
      </p:sp>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Modeling Trade</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8212928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95627" y="1317846"/>
            <a:ext cx="8439829" cy="480131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800" b="1" i="0" dirty="0">
                <a:solidFill>
                  <a:prstClr val="black"/>
                </a:solidFill>
                <a:latin typeface="Fontin Sans bold"/>
              </a:rPr>
              <a:t>Hypothesis:</a:t>
            </a:r>
          </a:p>
          <a:p>
            <a:pPr marL="285750" indent="-285750" eaLnBrk="1" hangingPunct="1">
              <a:buFont typeface="Arial" panose="020B0604020202020204" pitchFamily="34" charset="0"/>
              <a:buChar char="•"/>
            </a:pPr>
            <a:r>
              <a:rPr lang="en-US" altLang="en-US" sz="1800" i="0" dirty="0">
                <a:solidFill>
                  <a:prstClr val="black"/>
                </a:solidFill>
                <a:latin typeface="Fontin Sans bold"/>
              </a:rPr>
              <a:t>There is a positive relationship between sales and advertising for a brand</a:t>
            </a:r>
          </a:p>
          <a:p>
            <a:pPr marL="285750" indent="-285750" eaLnBrk="1" hangingPunct="1">
              <a:buFont typeface="Arial" panose="020B0604020202020204" pitchFamily="34" charset="0"/>
              <a:buChar char="•"/>
            </a:pPr>
            <a:r>
              <a:rPr lang="en-US" altLang="en-US" sz="1800" i="0" dirty="0">
                <a:solidFill>
                  <a:prstClr val="black"/>
                </a:solidFill>
                <a:latin typeface="Fontin Sans bold"/>
              </a:rPr>
              <a:t>Advertising airing in week t impacts sales in that week and in future weeks, and the impact diminishes over time i.e. law of diminishing returns</a:t>
            </a:r>
          </a:p>
          <a:p>
            <a:pPr marL="285750" indent="-285750" eaLnBrk="1" hangingPunct="1">
              <a:buFont typeface="Arial" panose="020B0604020202020204" pitchFamily="34" charset="0"/>
              <a:buChar char="•"/>
            </a:pPr>
            <a:r>
              <a:rPr lang="en-US" altLang="en-US" sz="1800" i="0" dirty="0">
                <a:solidFill>
                  <a:prstClr val="black"/>
                </a:solidFill>
                <a:latin typeface="Fontin Sans bold"/>
              </a:rPr>
              <a:t>Threshold and saturation levels of advertising exist in the marketplace</a:t>
            </a:r>
          </a:p>
          <a:p>
            <a:pPr eaLnBrk="1" hangingPunct="1"/>
            <a:endParaRPr lang="en-US" altLang="en-US" sz="1800" i="0" dirty="0">
              <a:solidFill>
                <a:prstClr val="black"/>
              </a:solidFill>
              <a:latin typeface="Fontin Sans bold"/>
            </a:endParaRPr>
          </a:p>
          <a:p>
            <a:pPr eaLnBrk="1" hangingPunct="1"/>
            <a:r>
              <a:rPr lang="en-US" altLang="en-US" sz="1800" b="1" i="0" dirty="0">
                <a:solidFill>
                  <a:prstClr val="black"/>
                </a:solidFill>
                <a:latin typeface="Fontin Sans bold"/>
              </a:rPr>
              <a:t>Media Variables:</a:t>
            </a:r>
          </a:p>
          <a:p>
            <a:pPr marL="285750" indent="-285750" eaLnBrk="1" hangingPunct="1">
              <a:buFont typeface="Arial" panose="020B0604020202020204" pitchFamily="34" charset="0"/>
              <a:buChar char="•"/>
            </a:pPr>
            <a:r>
              <a:rPr lang="en-US" altLang="en-US" sz="1800" i="0" dirty="0">
                <a:solidFill>
                  <a:prstClr val="black"/>
                </a:solidFill>
                <a:latin typeface="Fontin Sans bold"/>
              </a:rPr>
              <a:t>TV – HH GRPs / Spend</a:t>
            </a:r>
          </a:p>
          <a:p>
            <a:pPr marL="285750" indent="-285750" eaLnBrk="1" hangingPunct="1">
              <a:buFont typeface="Arial" panose="020B0604020202020204" pitchFamily="34" charset="0"/>
              <a:buChar char="•"/>
            </a:pPr>
            <a:r>
              <a:rPr lang="en-US" altLang="en-US" sz="1800" i="0" dirty="0">
                <a:solidFill>
                  <a:prstClr val="black"/>
                </a:solidFill>
                <a:latin typeface="Fontin Sans bold"/>
              </a:rPr>
              <a:t>Print – TRPs / Spend</a:t>
            </a:r>
          </a:p>
          <a:p>
            <a:pPr marL="285750" indent="-285750" eaLnBrk="1" hangingPunct="1">
              <a:buFont typeface="Arial" panose="020B0604020202020204" pitchFamily="34" charset="0"/>
              <a:buChar char="•"/>
            </a:pPr>
            <a:r>
              <a:rPr lang="en-US" altLang="en-US" sz="1800" i="0" dirty="0">
                <a:solidFill>
                  <a:prstClr val="black"/>
                </a:solidFill>
                <a:latin typeface="Fontin Sans bold"/>
              </a:rPr>
              <a:t>Other – GRPs / Impressions / Clicks / Spend</a:t>
            </a:r>
          </a:p>
          <a:p>
            <a:pPr marL="285750" indent="-285750" eaLnBrk="1" hangingPunct="1">
              <a:buFont typeface="Arial" panose="020B0604020202020204" pitchFamily="34" charset="0"/>
              <a:buChar char="•"/>
            </a:pPr>
            <a:r>
              <a:rPr lang="en-US" altLang="en-US" sz="1800" i="0" dirty="0">
                <a:solidFill>
                  <a:prstClr val="black"/>
                </a:solidFill>
                <a:latin typeface="Fontin Sans bold"/>
              </a:rPr>
              <a:t>Media variables are transformed into Ad-Stock using a retention rate (less than 100%) to account for this extended impact</a:t>
            </a:r>
          </a:p>
          <a:p>
            <a:pPr marL="285750" indent="-285750" eaLnBrk="1" hangingPunct="1">
              <a:buFont typeface="Arial" panose="020B0604020202020204" pitchFamily="34" charset="0"/>
              <a:buChar char="•"/>
            </a:pPr>
            <a:r>
              <a:rPr lang="en-US" altLang="en-US" sz="1800" i="0" dirty="0">
                <a:solidFill>
                  <a:prstClr val="black"/>
                </a:solidFill>
                <a:latin typeface="Fontin Sans bold"/>
              </a:rPr>
              <a:t>Few industry ways to model media variables (in particular TV):</a:t>
            </a:r>
          </a:p>
          <a:p>
            <a:pPr marL="1028700" lvl="1" eaLnBrk="1" hangingPunct="1">
              <a:buFont typeface="Arial" panose="020B0604020202020204" pitchFamily="34" charset="0"/>
              <a:buChar char="•"/>
            </a:pPr>
            <a:r>
              <a:rPr lang="en-US" altLang="en-US" sz="1800" i="0" dirty="0">
                <a:solidFill>
                  <a:prstClr val="black"/>
                </a:solidFill>
                <a:latin typeface="Fontin Sans bold"/>
              </a:rPr>
              <a:t>Log transformation</a:t>
            </a:r>
          </a:p>
          <a:p>
            <a:pPr marL="1028700" lvl="1" eaLnBrk="1" hangingPunct="1">
              <a:buFont typeface="Arial" panose="020B0604020202020204" pitchFamily="34" charset="0"/>
              <a:buChar char="•"/>
            </a:pPr>
            <a:r>
              <a:rPr lang="en-US" altLang="en-US" sz="1800" i="0" dirty="0">
                <a:solidFill>
                  <a:prstClr val="black"/>
                </a:solidFill>
                <a:latin typeface="Fontin Sans bold"/>
              </a:rPr>
              <a:t>Ad-Stock</a:t>
            </a:r>
          </a:p>
          <a:p>
            <a:pPr marL="1028700" lvl="1" eaLnBrk="1" hangingPunct="1">
              <a:buFont typeface="Arial" panose="020B0604020202020204" pitchFamily="34" charset="0"/>
              <a:buChar char="•"/>
            </a:pPr>
            <a:r>
              <a:rPr lang="en-US" altLang="en-US" sz="1800" i="0" dirty="0">
                <a:solidFill>
                  <a:prstClr val="black"/>
                </a:solidFill>
                <a:latin typeface="Fontin Sans bold"/>
              </a:rPr>
              <a:t>Exponential</a:t>
            </a:r>
          </a:p>
          <a:p>
            <a:pPr marL="1028700" lvl="1" eaLnBrk="1" hangingPunct="1">
              <a:buFont typeface="Arial" panose="020B0604020202020204" pitchFamily="34" charset="0"/>
              <a:buChar char="•"/>
            </a:pPr>
            <a:r>
              <a:rPr lang="en-US" altLang="en-US" sz="1800" i="0" dirty="0">
                <a:solidFill>
                  <a:prstClr val="black"/>
                </a:solidFill>
                <a:latin typeface="Fontin Sans bold"/>
              </a:rPr>
              <a:t>Ad Bank</a:t>
            </a:r>
          </a:p>
        </p:txBody>
      </p:sp>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Media Transformations</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630744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Media Transformations</a:t>
            </a:r>
            <a:endParaRPr lang="en-IN" sz="3200" b="1" dirty="0">
              <a:solidFill>
                <a:prstClr val="black"/>
              </a:solidFill>
              <a:latin typeface="Fontin Sans Bold"/>
            </a:endParaRPr>
          </a:p>
        </p:txBody>
      </p:sp>
      <p:sp>
        <p:nvSpPr>
          <p:cNvPr id="5"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
        <p:nvSpPr>
          <p:cNvPr id="6" name="Content Placeholder 2"/>
          <p:cNvSpPr txBox="1">
            <a:spLocks/>
          </p:cNvSpPr>
          <p:nvPr/>
        </p:nvSpPr>
        <p:spPr bwMode="auto">
          <a:xfrm>
            <a:off x="321972" y="2035798"/>
            <a:ext cx="5608254" cy="445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spcBef>
                <a:spcPct val="20000"/>
              </a:spcBef>
              <a:buFont typeface="Times"/>
              <a:buNone/>
            </a:pPr>
            <a:r>
              <a:rPr lang="en-US" sz="1600" b="1" dirty="0">
                <a:solidFill>
                  <a:prstClr val="black">
                    <a:lumMod val="95000"/>
                    <a:lumOff val="5000"/>
                  </a:prstClr>
                </a:solidFill>
                <a:latin typeface="Fontin Sans bold"/>
              </a:rPr>
              <a:t>Ad-stock transformation: </a:t>
            </a:r>
          </a:p>
          <a:p>
            <a:pPr marL="0" indent="0">
              <a:buClr>
                <a:srgbClr val="00B0F0"/>
              </a:buClr>
              <a:defRPr/>
            </a:pPr>
            <a:r>
              <a:rPr lang="en-US" sz="1400" dirty="0" smtClean="0">
                <a:solidFill>
                  <a:prstClr val="black">
                    <a:lumMod val="95000"/>
                    <a:lumOff val="5000"/>
                  </a:prstClr>
                </a:solidFill>
                <a:latin typeface="Fontin Sans bold"/>
                <a:ea typeface="MS PGothic" pitchFamily="34" charset="-128"/>
              </a:rPr>
              <a:t>Used </a:t>
            </a:r>
            <a:r>
              <a:rPr lang="en-US" sz="1400" dirty="0">
                <a:solidFill>
                  <a:prstClr val="black">
                    <a:lumMod val="95000"/>
                    <a:lumOff val="5000"/>
                  </a:prstClr>
                </a:solidFill>
                <a:latin typeface="Fontin Sans bold"/>
                <a:ea typeface="MS PGothic" pitchFamily="34" charset="-128"/>
              </a:rPr>
              <a:t>with media activities likes TV, Print, Radio under the assumption that viewers who are exposed to media activity, to them advertisement awareness will decline exponentially over a period with diminishing returns i.e.  Rate of change in media activity after certain level will give lesser rate of change in sales.</a:t>
            </a:r>
          </a:p>
          <a:p>
            <a:pPr marL="0" indent="0">
              <a:buClr>
                <a:srgbClr val="00B0F0"/>
              </a:buClr>
              <a:defRPr/>
            </a:pPr>
            <a:endParaRPr lang="en-US" sz="1400" dirty="0">
              <a:solidFill>
                <a:prstClr val="black">
                  <a:lumMod val="95000"/>
                  <a:lumOff val="5000"/>
                </a:prstClr>
              </a:solidFill>
              <a:latin typeface="Fontin Sans bold"/>
              <a:ea typeface="MS PGothic" pitchFamily="34" charset="-128"/>
            </a:endParaRPr>
          </a:p>
          <a:p>
            <a:pPr>
              <a:spcBef>
                <a:spcPct val="20000"/>
              </a:spcBef>
              <a:buFont typeface="Times"/>
              <a:buNone/>
            </a:pPr>
            <a:r>
              <a:rPr lang="en-US" sz="1600" b="1" dirty="0">
                <a:solidFill>
                  <a:prstClr val="black">
                    <a:lumMod val="95000"/>
                    <a:lumOff val="5000"/>
                  </a:prstClr>
                </a:solidFill>
                <a:latin typeface="Fontin Sans bold"/>
              </a:rPr>
              <a:t>Exponential transformation: </a:t>
            </a:r>
          </a:p>
          <a:p>
            <a:pPr marL="0" indent="0">
              <a:buClr>
                <a:srgbClr val="00B0F0"/>
              </a:buClr>
              <a:defRPr/>
            </a:pPr>
            <a:r>
              <a:rPr lang="en-US" sz="1400" dirty="0" smtClean="0">
                <a:solidFill>
                  <a:prstClr val="black">
                    <a:lumMod val="95000"/>
                    <a:lumOff val="5000"/>
                  </a:prstClr>
                </a:solidFill>
                <a:latin typeface="Fontin Sans bold"/>
                <a:ea typeface="MS PGothic" pitchFamily="34" charset="-128"/>
              </a:rPr>
              <a:t>Used </a:t>
            </a:r>
            <a:r>
              <a:rPr lang="en-US" sz="1400" dirty="0">
                <a:solidFill>
                  <a:prstClr val="black">
                    <a:lumMod val="95000"/>
                    <a:lumOff val="5000"/>
                  </a:prstClr>
                </a:solidFill>
                <a:latin typeface="Fontin Sans bold"/>
                <a:ea typeface="MS PGothic" pitchFamily="34" charset="-128"/>
              </a:rPr>
              <a:t>with media activities likes TV, Print, Radio, Internet under the assumption that viewers who are exposed to media activity make purchases that decline exponentially within a specific period.</a:t>
            </a:r>
          </a:p>
          <a:p>
            <a:pPr marL="0" indent="0">
              <a:buClr>
                <a:srgbClr val="00B0F0"/>
              </a:buClr>
              <a:defRPr/>
            </a:pPr>
            <a:endParaRPr lang="en-US" sz="1400" dirty="0">
              <a:solidFill>
                <a:prstClr val="black">
                  <a:lumMod val="95000"/>
                  <a:lumOff val="5000"/>
                </a:prstClr>
              </a:solidFill>
              <a:latin typeface="Fontin Sans bold"/>
              <a:ea typeface="MS PGothic" pitchFamily="34" charset="-128"/>
            </a:endParaRPr>
          </a:p>
          <a:p>
            <a:pPr>
              <a:spcBef>
                <a:spcPct val="20000"/>
              </a:spcBef>
              <a:buFont typeface="Times"/>
              <a:buNone/>
            </a:pPr>
            <a:r>
              <a:rPr lang="en-US" sz="1600" b="1" dirty="0">
                <a:solidFill>
                  <a:prstClr val="black">
                    <a:lumMod val="95000"/>
                    <a:lumOff val="5000"/>
                  </a:prstClr>
                </a:solidFill>
                <a:latin typeface="Fontin Sans bold"/>
              </a:rPr>
              <a:t>Ad-bank Transformation:</a:t>
            </a:r>
          </a:p>
          <a:p>
            <a:pPr marL="0" indent="0">
              <a:buClr>
                <a:srgbClr val="00B0F0"/>
              </a:buClr>
              <a:defRPr/>
            </a:pPr>
            <a:r>
              <a:rPr lang="en-US" sz="1400" dirty="0" smtClean="0">
                <a:solidFill>
                  <a:prstClr val="black">
                    <a:lumMod val="95000"/>
                    <a:lumOff val="5000"/>
                  </a:prstClr>
                </a:solidFill>
                <a:latin typeface="Fontin Sans bold"/>
                <a:ea typeface="MS PGothic" pitchFamily="34" charset="-128"/>
              </a:rPr>
              <a:t>Used </a:t>
            </a:r>
            <a:r>
              <a:rPr lang="en-US" sz="1400" dirty="0">
                <a:solidFill>
                  <a:prstClr val="black">
                    <a:lumMod val="95000"/>
                    <a:lumOff val="5000"/>
                  </a:prstClr>
                </a:solidFill>
                <a:latin typeface="Fontin Sans bold"/>
                <a:ea typeface="MS PGothic" pitchFamily="34" charset="-128"/>
              </a:rPr>
              <a:t>with media activities likes TV, Print, Radio, Online under the assumption that viewers who are exposed to media activity make purchases that decline exponentially  or takes time to build and falls within a specific period. It is also known as Gamma distribution function and it incorporates diminishing return and identify minimum threshold of support. </a:t>
            </a:r>
          </a:p>
        </p:txBody>
      </p:sp>
      <p:pic>
        <p:nvPicPr>
          <p:cNvPr id="7" name="Picture 3"/>
          <p:cNvPicPr>
            <a:picLocks noChangeAspect="1" noChangeArrowheads="1"/>
          </p:cNvPicPr>
          <p:nvPr/>
        </p:nvPicPr>
        <p:blipFill>
          <a:blip r:embed="rId2"/>
          <a:srcRect/>
          <a:stretch>
            <a:fillRect/>
          </a:stretch>
        </p:blipFill>
        <p:spPr bwMode="auto">
          <a:xfrm>
            <a:off x="5906978" y="3499197"/>
            <a:ext cx="2966797" cy="1338317"/>
          </a:xfrm>
          <a:prstGeom prst="rect">
            <a:avLst/>
          </a:prstGeom>
          <a:noFill/>
          <a:ln w="9525">
            <a:solidFill>
              <a:schemeClr val="tx1">
                <a:lumMod val="50000"/>
              </a:schemeClr>
            </a:solidFill>
            <a:miter lim="800000"/>
            <a:headEnd/>
            <a:tailEnd/>
          </a:ln>
          <a:effectLst/>
        </p:spPr>
      </p:pic>
      <p:pic>
        <p:nvPicPr>
          <p:cNvPr id="8" name="Picture 6"/>
          <p:cNvPicPr>
            <a:picLocks noChangeAspect="1" noChangeArrowheads="1"/>
          </p:cNvPicPr>
          <p:nvPr/>
        </p:nvPicPr>
        <p:blipFill>
          <a:blip r:embed="rId3"/>
          <a:srcRect/>
          <a:stretch>
            <a:fillRect/>
          </a:stretch>
        </p:blipFill>
        <p:spPr bwMode="auto">
          <a:xfrm>
            <a:off x="5906978" y="4962257"/>
            <a:ext cx="2969837" cy="1371414"/>
          </a:xfrm>
          <a:prstGeom prst="rect">
            <a:avLst/>
          </a:prstGeom>
          <a:noFill/>
          <a:ln w="9525">
            <a:solidFill>
              <a:schemeClr val="tx1">
                <a:lumMod val="50000"/>
              </a:schemeClr>
            </a:solidFill>
            <a:miter lim="800000"/>
            <a:headEnd/>
            <a:tailEnd/>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978" y="2020375"/>
            <a:ext cx="2966797" cy="138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398846" y="1186393"/>
            <a:ext cx="8367783" cy="570972"/>
          </a:xfrm>
          <a:prstGeom prst="rect">
            <a:avLst/>
          </a:prstGeom>
          <a:noFill/>
          <a:ln w="9525">
            <a:noFill/>
            <a:miter lim="800000"/>
            <a:headEnd/>
            <a:tailEnd/>
          </a:ln>
        </p:spPr>
        <p:txBody>
          <a:bodyPr lIns="0" tIns="0" rIns="0" bIns="0"/>
          <a:lstStyle/>
          <a:p>
            <a:pPr defTabSz="973138" eaLnBrk="0" hangingPunct="0">
              <a:buClr>
                <a:srgbClr val="00B0F0"/>
              </a:buClr>
              <a:tabLst>
                <a:tab pos="1374775" algn="l"/>
              </a:tabLst>
              <a:defRPr/>
            </a:pPr>
            <a:r>
              <a:rPr lang="en-US" sz="1600" dirty="0">
                <a:solidFill>
                  <a:prstClr val="black">
                    <a:lumMod val="95000"/>
                    <a:lumOff val="5000"/>
                  </a:prstClr>
                </a:solidFill>
                <a:latin typeface="Fontin Sans bold"/>
              </a:rPr>
              <a:t>Since MMM model is built using linear additive functional form, in order to capture non-linear relationship, marketing levers are transformed to align the lagged impact of the media delivery with it’s impact on consumer sales. </a:t>
            </a:r>
          </a:p>
        </p:txBody>
      </p:sp>
    </p:spTree>
    <p:extLst>
      <p:ext uri="{BB962C8B-B14F-4D97-AF65-F5344CB8AC3E}">
        <p14:creationId xmlns:p14="http://schemas.microsoft.com/office/powerpoint/2010/main" val="20848438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51405" y="1135742"/>
            <a:ext cx="8473280" cy="409342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2000" i="0" dirty="0">
                <a:solidFill>
                  <a:prstClr val="black"/>
                </a:solidFill>
                <a:latin typeface="Fontin Sans bold"/>
              </a:rPr>
              <a:t>Below is the SAS code used to run a MMx model:</a:t>
            </a:r>
          </a:p>
          <a:p>
            <a:pPr eaLnBrk="1" hangingPunct="1"/>
            <a:endParaRPr lang="en-US" altLang="en-US" sz="2000" i="0" dirty="0">
              <a:solidFill>
                <a:prstClr val="black"/>
              </a:solidFill>
              <a:latin typeface="Fontin Sans bold"/>
            </a:endParaRPr>
          </a:p>
          <a:p>
            <a:pPr eaLnBrk="1" hangingPunct="1"/>
            <a:r>
              <a:rPr lang="en-US" altLang="en-US" sz="2000" i="0" dirty="0">
                <a:solidFill>
                  <a:prstClr val="black"/>
                </a:solidFill>
                <a:latin typeface="Fontin Sans bold"/>
              </a:rPr>
              <a:t>PROC REG DATA = LIBNAME.DATASETNAME;</a:t>
            </a:r>
          </a:p>
          <a:p>
            <a:pPr eaLnBrk="1" hangingPunct="1"/>
            <a:r>
              <a:rPr lang="en-US" altLang="en-US" sz="2000" i="0" dirty="0">
                <a:solidFill>
                  <a:prstClr val="black"/>
                </a:solidFill>
                <a:latin typeface="Fontin Sans bold"/>
              </a:rPr>
              <a:t>MODEL DEPVARS = INDEPENDENT VARS / VIF;</a:t>
            </a:r>
          </a:p>
          <a:p>
            <a:pPr eaLnBrk="1" hangingPunct="1"/>
            <a:r>
              <a:rPr lang="en-US" altLang="en-US" sz="2000" i="0" dirty="0">
                <a:solidFill>
                  <a:prstClr val="black"/>
                </a:solidFill>
                <a:latin typeface="Fontin Sans bold"/>
              </a:rPr>
              <a:t>RUN;</a:t>
            </a:r>
          </a:p>
          <a:p>
            <a:pPr eaLnBrk="1" hangingPunct="1"/>
            <a:endParaRPr lang="en-US" altLang="en-US" sz="2000" i="0" dirty="0">
              <a:solidFill>
                <a:prstClr val="black"/>
              </a:solidFill>
              <a:latin typeface="Fontin Sans bold"/>
            </a:endParaRPr>
          </a:p>
          <a:p>
            <a:pPr marL="342900" indent="-342900" eaLnBrk="1" hangingPunct="1">
              <a:buFont typeface="Arial" panose="020B0604020202020204" pitchFamily="34" charset="0"/>
              <a:buChar char="•"/>
            </a:pPr>
            <a:r>
              <a:rPr lang="en-US" altLang="en-US" sz="2000" i="0" dirty="0">
                <a:solidFill>
                  <a:prstClr val="black"/>
                </a:solidFill>
                <a:latin typeface="Fontin Sans bold"/>
              </a:rPr>
              <a:t>“Reg” is the procedure in SAS used to run OLS model</a:t>
            </a:r>
          </a:p>
          <a:p>
            <a:pPr marL="342900" indent="-342900" eaLnBrk="1" hangingPunct="1">
              <a:buFont typeface="Arial" panose="020B0604020202020204" pitchFamily="34" charset="0"/>
              <a:buChar char="•"/>
            </a:pPr>
            <a:r>
              <a:rPr lang="en-US" altLang="en-US" sz="2000" i="0" dirty="0">
                <a:solidFill>
                  <a:prstClr val="black"/>
                </a:solidFill>
                <a:latin typeface="Fontin Sans bold"/>
              </a:rPr>
              <a:t>Model specifies the equation of MMx</a:t>
            </a:r>
          </a:p>
          <a:p>
            <a:pPr marL="342900" indent="-342900" eaLnBrk="1" hangingPunct="1">
              <a:buFont typeface="Arial" panose="020B0604020202020204" pitchFamily="34" charset="0"/>
              <a:buChar char="•"/>
            </a:pPr>
            <a:r>
              <a:rPr lang="en-US" altLang="en-US" sz="2000" i="0" dirty="0">
                <a:solidFill>
                  <a:prstClr val="black"/>
                </a:solidFill>
                <a:latin typeface="Fontin Sans bold"/>
              </a:rPr>
              <a:t>VIF is an option to detect multi-collinearity </a:t>
            </a:r>
          </a:p>
          <a:p>
            <a:pPr marL="342900" indent="-342900" eaLnBrk="1" hangingPunct="1">
              <a:buFont typeface="Arial" panose="020B0604020202020204" pitchFamily="34" charset="0"/>
              <a:buChar char="•"/>
            </a:pPr>
            <a:r>
              <a:rPr lang="en-US" altLang="en-US" sz="2000" i="0" dirty="0">
                <a:solidFill>
                  <a:prstClr val="black"/>
                </a:solidFill>
                <a:latin typeface="Fontin Sans bold"/>
              </a:rPr>
              <a:t>Many options are available in SAS to run regression. Above code is what usually gets used unless there are specific challenges in the data</a:t>
            </a:r>
          </a:p>
          <a:p>
            <a:pPr marL="342900" indent="-342900" eaLnBrk="1" hangingPunct="1">
              <a:buFont typeface="Arial" panose="020B0604020202020204" pitchFamily="34" charset="0"/>
              <a:buChar char="•"/>
            </a:pPr>
            <a:r>
              <a:rPr lang="en-US" altLang="en-US" sz="2000" i="0" dirty="0">
                <a:solidFill>
                  <a:prstClr val="black"/>
                </a:solidFill>
                <a:latin typeface="Fontin Sans bold"/>
              </a:rPr>
              <a:t>SAS online document is the best place to understand which options to use depending on user needs.</a:t>
            </a:r>
          </a:p>
        </p:txBody>
      </p:sp>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Execution – SAS Code</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744689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771" y="2481796"/>
            <a:ext cx="8445730" cy="3893374"/>
          </a:xfrm>
          <a:prstGeom prst="rect">
            <a:avLst/>
          </a:prstGeom>
        </p:spPr>
        <p:txBody>
          <a:bodyPr wrap="square">
            <a:spAutoFit/>
          </a:bodyPr>
          <a:lstStyle/>
          <a:p>
            <a:r>
              <a:rPr lang="en-US" altLang="en-US" sz="1900" b="1" dirty="0">
                <a:solidFill>
                  <a:prstClr val="black"/>
                </a:solidFill>
                <a:latin typeface="Fontin Sans bold"/>
              </a:rPr>
              <a:t>R</a:t>
            </a:r>
            <a:r>
              <a:rPr lang="en-US" altLang="en-US" sz="1900" dirty="0">
                <a:solidFill>
                  <a:prstClr val="black"/>
                </a:solidFill>
                <a:latin typeface="Fontin Sans bold"/>
              </a:rPr>
              <a:t> -</a:t>
            </a:r>
            <a:r>
              <a:rPr lang="en-US" altLang="en-US" sz="1900" b="1" dirty="0">
                <a:solidFill>
                  <a:prstClr val="black"/>
                </a:solidFill>
                <a:latin typeface="Fontin Sans bold"/>
              </a:rPr>
              <a:t>  </a:t>
            </a:r>
            <a:r>
              <a:rPr lang="en-US" altLang="en-US" sz="1900" dirty="0">
                <a:solidFill>
                  <a:prstClr val="black"/>
                </a:solidFill>
                <a:latin typeface="Fontin Sans bold"/>
              </a:rPr>
              <a:t>the correlation coefficient between predicted and actual volume</a:t>
            </a:r>
          </a:p>
          <a:p>
            <a:endParaRPr lang="en-US" altLang="en-US" sz="1900" dirty="0">
              <a:solidFill>
                <a:prstClr val="black"/>
              </a:solidFill>
              <a:latin typeface="Fontin Sans bold"/>
            </a:endParaRPr>
          </a:p>
          <a:p>
            <a:r>
              <a:rPr lang="en-US" altLang="en-US" sz="1900" b="1" dirty="0">
                <a:solidFill>
                  <a:prstClr val="black"/>
                </a:solidFill>
                <a:latin typeface="Fontin Sans bold"/>
              </a:rPr>
              <a:t>R Square </a:t>
            </a:r>
            <a:r>
              <a:rPr lang="en-US" altLang="en-US" sz="1900" dirty="0">
                <a:solidFill>
                  <a:prstClr val="black"/>
                </a:solidFill>
                <a:latin typeface="Fontin Sans bold"/>
              </a:rPr>
              <a:t>- the square of R, measures what percentage of variation is explained by the model.  See ANOVA Table output for calculation</a:t>
            </a:r>
          </a:p>
          <a:p>
            <a:endParaRPr lang="en-US" altLang="en-US" sz="1900" dirty="0">
              <a:solidFill>
                <a:prstClr val="black"/>
              </a:solidFill>
              <a:latin typeface="Fontin Sans bold"/>
            </a:endParaRPr>
          </a:p>
          <a:p>
            <a:r>
              <a:rPr lang="en-US" altLang="en-US" sz="1900" b="1" dirty="0">
                <a:solidFill>
                  <a:prstClr val="black"/>
                </a:solidFill>
                <a:latin typeface="Fontin Sans bold"/>
              </a:rPr>
              <a:t>Adjusted R Square </a:t>
            </a:r>
            <a:r>
              <a:rPr lang="en-US" altLang="en-US" sz="1900" dirty="0">
                <a:solidFill>
                  <a:prstClr val="black"/>
                </a:solidFill>
                <a:latin typeface="Fontin Sans bold"/>
              </a:rPr>
              <a:t>– Equal to:</a:t>
            </a:r>
          </a:p>
          <a:p>
            <a:pPr algn="ctr"/>
            <a:r>
              <a:rPr lang="en-US" altLang="en-US" sz="1900" dirty="0">
                <a:solidFill>
                  <a:prstClr val="black"/>
                </a:solidFill>
                <a:latin typeface="Fontin Sans bold"/>
              </a:rPr>
              <a:t>1 - ((1 – R Square)(N - 1 )/ (N - k - 1)) </a:t>
            </a:r>
            <a:endParaRPr lang="en-US" altLang="en-US" sz="1900" dirty="0" smtClean="0">
              <a:solidFill>
                <a:prstClr val="black"/>
              </a:solidFill>
              <a:latin typeface="Fontin Sans bold"/>
            </a:endParaRPr>
          </a:p>
          <a:p>
            <a:pPr algn="ctr"/>
            <a:endParaRPr lang="en-US" altLang="en-US" sz="1900" dirty="0">
              <a:solidFill>
                <a:prstClr val="black"/>
              </a:solidFill>
              <a:latin typeface="Fontin Sans bold"/>
            </a:endParaRPr>
          </a:p>
          <a:p>
            <a:r>
              <a:rPr lang="en-US" altLang="en-US" sz="1900" dirty="0">
                <a:solidFill>
                  <a:prstClr val="black"/>
                </a:solidFill>
                <a:latin typeface="Fontin Sans bold"/>
              </a:rPr>
              <a:t>	where N is the number of data points and k is the number of independent variables.  This adjusts the R square for the number of independent variables used - when the number of observations is small and the number of predictors is large, there will be a much greater difference between R-square and adjusted R-square.</a:t>
            </a:r>
          </a:p>
        </p:txBody>
      </p:sp>
      <p:pic>
        <p:nvPicPr>
          <p:cNvPr id="4" name="Picture 13"/>
          <p:cNvPicPr>
            <a:picLocks noChangeAspect="1" noChangeArrowheads="1"/>
          </p:cNvPicPr>
          <p:nvPr/>
        </p:nvPicPr>
        <p:blipFill>
          <a:blip r:embed="rId3">
            <a:extLst>
              <a:ext uri="{28A0092B-C50C-407E-A947-70E740481C1C}">
                <a14:useLocalDpi xmlns:a14="http://schemas.microsoft.com/office/drawing/2010/main" val="0"/>
              </a:ext>
            </a:extLst>
          </a:blip>
          <a:srcRect b="65936"/>
          <a:stretch>
            <a:fillRect/>
          </a:stretch>
        </p:blipFill>
        <p:spPr bwMode="auto">
          <a:xfrm>
            <a:off x="1946811" y="1217207"/>
            <a:ext cx="5327650" cy="1001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Results</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41261669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7114" y="2410404"/>
            <a:ext cx="9601200" cy="646331"/>
          </a:xfrm>
          <a:prstGeom prst="rect">
            <a:avLst/>
          </a:prstGeom>
        </p:spPr>
        <p:txBody>
          <a:bodyPr wrap="square">
            <a:spAutoFit/>
          </a:bodyPr>
          <a:lstStyle/>
          <a:p>
            <a:r>
              <a:rPr lang="en-US" altLang="en-US" b="1" dirty="0">
                <a:solidFill>
                  <a:prstClr val="black"/>
                </a:solidFill>
                <a:latin typeface="Fontin Sans bold"/>
              </a:rPr>
              <a:t>Durbin Watson </a:t>
            </a:r>
            <a:r>
              <a:rPr lang="en-US" altLang="en-US" dirty="0">
                <a:solidFill>
                  <a:prstClr val="black"/>
                </a:solidFill>
                <a:latin typeface="Fontin Sans bold"/>
              </a:rPr>
              <a:t>-</a:t>
            </a:r>
            <a:r>
              <a:rPr lang="en-US" altLang="en-US" b="1" dirty="0">
                <a:solidFill>
                  <a:prstClr val="black"/>
                </a:solidFill>
                <a:latin typeface="Fontin Sans bold"/>
              </a:rPr>
              <a:t>  </a:t>
            </a:r>
            <a:r>
              <a:rPr lang="en-US" altLang="en-US" dirty="0">
                <a:solidFill>
                  <a:prstClr val="black"/>
                </a:solidFill>
                <a:latin typeface="Fontin Sans bold"/>
              </a:rPr>
              <a:t>Measure of the correlation between successive error terms.  Mathematically :</a:t>
            </a:r>
          </a:p>
        </p:txBody>
      </p:sp>
      <p:pic>
        <p:nvPicPr>
          <p:cNvPr id="4" name="Picture 13"/>
          <p:cNvPicPr>
            <a:picLocks noChangeAspect="1" noChangeArrowheads="1"/>
          </p:cNvPicPr>
          <p:nvPr/>
        </p:nvPicPr>
        <p:blipFill>
          <a:blip r:embed="rId4">
            <a:extLst>
              <a:ext uri="{28A0092B-C50C-407E-A947-70E740481C1C}">
                <a14:useLocalDpi xmlns:a14="http://schemas.microsoft.com/office/drawing/2010/main" val="0"/>
              </a:ext>
            </a:extLst>
          </a:blip>
          <a:srcRect b="65936"/>
          <a:stretch>
            <a:fillRect/>
          </a:stretch>
        </p:blipFill>
        <p:spPr bwMode="auto">
          <a:xfrm>
            <a:off x="1946811" y="1205550"/>
            <a:ext cx="5327650" cy="10017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3415928065"/>
              </p:ext>
            </p:extLst>
          </p:nvPr>
        </p:nvGraphicFramePr>
        <p:xfrm>
          <a:off x="3056792" y="2816686"/>
          <a:ext cx="3468234" cy="1184945"/>
        </p:xfrm>
        <a:graphic>
          <a:graphicData uri="http://schemas.openxmlformats.org/presentationml/2006/ole">
            <mc:AlternateContent xmlns:mc="http://schemas.openxmlformats.org/markup-compatibility/2006">
              <mc:Choice xmlns:v="urn:schemas-microsoft-com:vml" Requires="v">
                <p:oleObj spid="_x0000_s19512" name="Equation" r:id="rId5" imgW="1689100" imgH="660400" progId="Equation.3">
                  <p:embed/>
                </p:oleObj>
              </mc:Choice>
              <mc:Fallback>
                <p:oleObj name="Equation" r:id="rId5" imgW="1689100" imgH="660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6792" y="2816686"/>
                        <a:ext cx="3468234" cy="1184945"/>
                      </a:xfrm>
                      <a:prstGeom prst="rect">
                        <a:avLst/>
                      </a:prstGeom>
                      <a:noFill/>
                      <a:ln>
                        <a:noFill/>
                      </a:ln>
                      <a:effectLs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62162101"/>
              </p:ext>
            </p:extLst>
          </p:nvPr>
        </p:nvGraphicFramePr>
        <p:xfrm>
          <a:off x="2934958" y="3861596"/>
          <a:ext cx="3711903" cy="2440521"/>
        </p:xfrm>
        <a:graphic>
          <a:graphicData uri="http://schemas.openxmlformats.org/presentationml/2006/ole">
            <mc:AlternateContent xmlns:mc="http://schemas.openxmlformats.org/markup-compatibility/2006">
              <mc:Choice xmlns:v="urn:schemas-microsoft-com:vml" Requires="v">
                <p:oleObj spid="_x0000_s19513" name="Worksheet" r:id="rId8" imgW="3781306" imgH="2695754" progId="Excel.Sheet.8">
                  <p:embed/>
                </p:oleObj>
              </mc:Choice>
              <mc:Fallback>
                <p:oleObj name="Worksheet" r:id="rId8" imgW="3781306" imgH="2695754"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4958" y="3861596"/>
                        <a:ext cx="3711903" cy="2440521"/>
                      </a:xfrm>
                      <a:prstGeom prst="rect">
                        <a:avLst/>
                      </a:prstGeom>
                      <a:noFill/>
                      <a:ln>
                        <a:noFill/>
                      </a:ln>
                      <a:effectLst/>
                      <a:extLst/>
                    </p:spPr>
                  </p:pic>
                </p:oleObj>
              </mc:Fallback>
            </mc:AlternateContent>
          </a:graphicData>
        </a:graphic>
      </p:graphicFrame>
      <p:sp>
        <p:nvSpPr>
          <p:cNvPr id="11" name="TextBox 10"/>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Results</a:t>
            </a:r>
            <a:endParaRPr lang="en-IN" sz="3200" b="1" dirty="0">
              <a:solidFill>
                <a:prstClr val="black"/>
              </a:solidFill>
              <a:latin typeface="Fontin Sans Bold"/>
            </a:endParaRPr>
          </a:p>
        </p:txBody>
      </p:sp>
      <p:sp>
        <p:nvSpPr>
          <p:cNvPr id="12"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308866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972" y="697373"/>
            <a:ext cx="8542450" cy="757130"/>
          </a:xfrm>
          <a:prstGeom prst="rect">
            <a:avLst/>
          </a:prstGeom>
        </p:spPr>
        <p:txBody>
          <a:bodyPr wrap="square">
            <a:spAutoFit/>
          </a:bodyPr>
          <a:lstStyle/>
          <a:p>
            <a:pPr>
              <a:lnSpc>
                <a:spcPct val="80000"/>
              </a:lnSpc>
            </a:pPr>
            <a:r>
              <a:rPr lang="en-US" altLang="en-US" dirty="0">
                <a:solidFill>
                  <a:prstClr val="black"/>
                </a:solidFill>
                <a:latin typeface="Fontin Sans bold"/>
              </a:rPr>
              <a:t>The Durbin-Watson statistic ranges between 0 and 4, with a value of 2 indicating that there is no correlation.  Low values indicate that the successive error terms are positively correlated:</a:t>
            </a:r>
          </a:p>
        </p:txBody>
      </p:sp>
      <p:graphicFrame>
        <p:nvGraphicFramePr>
          <p:cNvPr id="6" name="Object 5"/>
          <p:cNvGraphicFramePr>
            <a:graphicFrameLocks noChangeAspect="1"/>
          </p:cNvGraphicFramePr>
          <p:nvPr>
            <p:extLst>
              <p:ext uri="{D42A27DB-BD31-4B8C-83A1-F6EECF244321}">
                <p14:modId xmlns:p14="http://schemas.microsoft.com/office/powerpoint/2010/main" val="2281717166"/>
              </p:ext>
            </p:extLst>
          </p:nvPr>
        </p:nvGraphicFramePr>
        <p:xfrm>
          <a:off x="327367" y="1790044"/>
          <a:ext cx="7878762" cy="1936750"/>
        </p:xfrm>
        <a:graphic>
          <a:graphicData uri="http://schemas.openxmlformats.org/presentationml/2006/ole">
            <mc:AlternateContent xmlns:mc="http://schemas.openxmlformats.org/markup-compatibility/2006">
              <mc:Choice xmlns:v="urn:schemas-microsoft-com:vml" Requires="v">
                <p:oleObj spid="_x0000_s20536" name="Chart" r:id="rId4" imgW="6067583" imgH="1495257" progId="MSGraph.Chart.8">
                  <p:embed followColorScheme="full"/>
                </p:oleObj>
              </mc:Choice>
              <mc:Fallback>
                <p:oleObj name="Chart" r:id="rId4" imgW="6067583" imgH="1495257" progId="MSGraph.Chart.8">
                  <p:embed followColorScheme="full"/>
                  <p:pic>
                    <p:nvPicPr>
                      <p:cNvPr id="0" name=""/>
                      <p:cNvPicPr>
                        <a:picLocks noChangeAspect="1" noChangeArrowheads="1"/>
                      </p:cNvPicPr>
                      <p:nvPr/>
                    </p:nvPicPr>
                    <p:blipFill>
                      <a:blip r:embed="rId5"/>
                      <a:srcRect/>
                      <a:stretch>
                        <a:fillRect/>
                      </a:stretch>
                    </p:blipFill>
                    <p:spPr bwMode="auto">
                      <a:xfrm>
                        <a:off x="327367" y="1790044"/>
                        <a:ext cx="7878762"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86328534"/>
              </p:ext>
            </p:extLst>
          </p:nvPr>
        </p:nvGraphicFramePr>
        <p:xfrm>
          <a:off x="325779" y="4198070"/>
          <a:ext cx="7880350" cy="1962150"/>
        </p:xfrm>
        <a:graphic>
          <a:graphicData uri="http://schemas.openxmlformats.org/presentationml/2006/ole">
            <mc:AlternateContent xmlns:mc="http://schemas.openxmlformats.org/markup-compatibility/2006">
              <mc:Choice xmlns:v="urn:schemas-microsoft-com:vml" Requires="v">
                <p:oleObj spid="_x0000_s20537" name="Chart" r:id="rId6" imgW="6067583" imgH="1514588" progId="MSGraph.Chart.8">
                  <p:embed followColorScheme="full"/>
                </p:oleObj>
              </mc:Choice>
              <mc:Fallback>
                <p:oleObj name="Chart" r:id="rId6" imgW="6067583" imgH="1514588" progId="MSGraph.Chart.8">
                  <p:embed followColorScheme="full"/>
                  <p:pic>
                    <p:nvPicPr>
                      <p:cNvPr id="0" name=""/>
                      <p:cNvPicPr>
                        <a:picLocks noChangeAspect="1" noChangeArrowheads="1"/>
                      </p:cNvPicPr>
                      <p:nvPr/>
                    </p:nvPicPr>
                    <p:blipFill>
                      <a:blip r:embed="rId7"/>
                      <a:srcRect/>
                      <a:stretch>
                        <a:fillRect/>
                      </a:stretch>
                    </p:blipFill>
                    <p:spPr bwMode="auto">
                      <a:xfrm>
                        <a:off x="325779" y="4198070"/>
                        <a:ext cx="7880350"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p:cNvSpPr/>
          <p:nvPr/>
        </p:nvSpPr>
        <p:spPr>
          <a:xfrm>
            <a:off x="330042" y="3782896"/>
            <a:ext cx="9601200" cy="313932"/>
          </a:xfrm>
          <a:prstGeom prst="rect">
            <a:avLst/>
          </a:prstGeom>
        </p:spPr>
        <p:txBody>
          <a:bodyPr wrap="square">
            <a:spAutoFit/>
          </a:bodyPr>
          <a:lstStyle/>
          <a:p>
            <a:pPr>
              <a:lnSpc>
                <a:spcPct val="80000"/>
              </a:lnSpc>
            </a:pPr>
            <a:r>
              <a:rPr lang="en-US" altLang="en-US" dirty="0">
                <a:solidFill>
                  <a:prstClr val="black"/>
                </a:solidFill>
                <a:latin typeface="Fontin Sans bold"/>
              </a:rPr>
              <a:t>High values indicate that the successive error terms are negatively correlated:</a:t>
            </a:r>
          </a:p>
        </p:txBody>
      </p:sp>
      <p:sp>
        <p:nvSpPr>
          <p:cNvPr id="11" name="Text Box 18"/>
          <p:cNvSpPr txBox="1">
            <a:spLocks noChangeArrowheads="1"/>
          </p:cNvSpPr>
          <p:nvPr/>
        </p:nvSpPr>
        <p:spPr bwMode="auto">
          <a:xfrm>
            <a:off x="6262013" y="1695238"/>
            <a:ext cx="2473325" cy="246221"/>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Durbin- Watson = 0.5</a:t>
            </a:r>
          </a:p>
        </p:txBody>
      </p:sp>
      <p:sp>
        <p:nvSpPr>
          <p:cNvPr id="12" name="Text Box 21"/>
          <p:cNvSpPr txBox="1">
            <a:spLocks noChangeArrowheads="1"/>
          </p:cNvSpPr>
          <p:nvPr/>
        </p:nvSpPr>
        <p:spPr bwMode="auto">
          <a:xfrm>
            <a:off x="6248628" y="4479463"/>
            <a:ext cx="2473325" cy="246221"/>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Durbin- Watson = 2.9</a:t>
            </a:r>
          </a:p>
        </p:txBody>
      </p:sp>
      <p:sp>
        <p:nvSpPr>
          <p:cNvPr id="13" name="Rectangle 22"/>
          <p:cNvSpPr>
            <a:spLocks noChangeArrowheads="1"/>
          </p:cNvSpPr>
          <p:nvPr/>
        </p:nvSpPr>
        <p:spPr bwMode="auto">
          <a:xfrm>
            <a:off x="596742" y="5898666"/>
            <a:ext cx="9067800" cy="30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marL="0" indent="0" eaLnBrk="1" hangingPunct="1">
              <a:spcBef>
                <a:spcPct val="20000"/>
              </a:spcBef>
            </a:pPr>
            <a:r>
              <a:rPr lang="en-US" altLang="en-US" sz="1800" i="0" dirty="0">
                <a:solidFill>
                  <a:prstClr val="black"/>
                </a:solidFill>
                <a:latin typeface="Fontin Sans bold"/>
              </a:rPr>
              <a:t>Acceptable values for the Durbin-Watson statistic are between 1.4 and 2.2</a:t>
            </a:r>
            <a:endParaRPr lang="en-US" altLang="en-US" sz="2000" i="0" dirty="0">
              <a:solidFill>
                <a:prstClr val="black"/>
              </a:solidFill>
              <a:latin typeface="Fontin Sans bold"/>
            </a:endParaRPr>
          </a:p>
        </p:txBody>
      </p:sp>
      <p:sp>
        <p:nvSpPr>
          <p:cNvPr id="17"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7502597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2"/>
          <p:cNvPicPr>
            <a:picLocks noChangeAspect="1" noChangeArrowheads="1"/>
          </p:cNvPicPr>
          <p:nvPr/>
        </p:nvPicPr>
        <p:blipFill>
          <a:blip r:embed="rId4">
            <a:extLst>
              <a:ext uri="{28A0092B-C50C-407E-A947-70E740481C1C}">
                <a14:useLocalDpi xmlns:a14="http://schemas.microsoft.com/office/drawing/2010/main" val="0"/>
              </a:ext>
            </a:extLst>
          </a:blip>
          <a:srcRect t="9688" r="719" b="55701"/>
          <a:stretch>
            <a:fillRect/>
          </a:stretch>
        </p:blipFill>
        <p:spPr bwMode="auto">
          <a:xfrm>
            <a:off x="2097088" y="679984"/>
            <a:ext cx="5046663" cy="9302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1"/>
          <p:cNvSpPr txBox="1">
            <a:spLocks noChangeArrowheads="1"/>
          </p:cNvSpPr>
          <p:nvPr/>
        </p:nvSpPr>
        <p:spPr bwMode="auto">
          <a:xfrm>
            <a:off x="359229" y="1886485"/>
            <a:ext cx="9067800" cy="20764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1800" b="1" dirty="0">
                <a:solidFill>
                  <a:prstClr val="black">
                    <a:lumMod val="65000"/>
                    <a:lumOff val="35000"/>
                  </a:prstClr>
                </a:solidFill>
                <a:latin typeface="Fontin Sans bold"/>
              </a:rPr>
              <a:t>Sum of Squares:</a:t>
            </a:r>
          </a:p>
          <a:p>
            <a:pPr lvl="1">
              <a:lnSpc>
                <a:spcPct val="80000"/>
              </a:lnSpc>
            </a:pPr>
            <a:r>
              <a:rPr lang="en-US" altLang="en-US" sz="1400" dirty="0">
                <a:solidFill>
                  <a:prstClr val="black">
                    <a:lumMod val="65000"/>
                    <a:lumOff val="35000"/>
                  </a:prstClr>
                </a:solidFill>
                <a:latin typeface="Fontin Sans bold"/>
              </a:rPr>
              <a:t>Total:  The difference between the actual values and dependent mean</a:t>
            </a:r>
          </a:p>
          <a:p>
            <a:pPr lvl="1">
              <a:lnSpc>
                <a:spcPct val="80000"/>
              </a:lnSpc>
            </a:pPr>
            <a:endParaRPr lang="en-US" altLang="en-US" sz="1400" dirty="0">
              <a:solidFill>
                <a:prstClr val="black">
                  <a:lumMod val="65000"/>
                  <a:lumOff val="35000"/>
                </a:prstClr>
              </a:solidFill>
              <a:latin typeface="Fontin Sans bold"/>
            </a:endParaRPr>
          </a:p>
          <a:p>
            <a:pPr lvl="1">
              <a:lnSpc>
                <a:spcPct val="80000"/>
              </a:lnSpc>
            </a:pPr>
            <a:r>
              <a:rPr lang="en-US" altLang="en-US" sz="1400" dirty="0">
                <a:solidFill>
                  <a:prstClr val="black">
                    <a:lumMod val="65000"/>
                    <a:lumOff val="35000"/>
                  </a:prstClr>
                </a:solidFill>
                <a:latin typeface="Fontin Sans bold"/>
              </a:rPr>
              <a:t>Regression:  The difference between predicted values and the dependent mean</a:t>
            </a:r>
          </a:p>
          <a:p>
            <a:pPr lvl="2">
              <a:lnSpc>
                <a:spcPct val="80000"/>
              </a:lnSpc>
            </a:pPr>
            <a:r>
              <a:rPr lang="en-US" altLang="en-US" sz="1200" dirty="0">
                <a:solidFill>
                  <a:prstClr val="black">
                    <a:lumMod val="65000"/>
                    <a:lumOff val="35000"/>
                  </a:prstClr>
                </a:solidFill>
                <a:latin typeface="Fontin Sans bold"/>
              </a:rPr>
              <a:t>This is the amount of explained variation</a:t>
            </a:r>
          </a:p>
          <a:p>
            <a:pPr lvl="2">
              <a:lnSpc>
                <a:spcPct val="80000"/>
              </a:lnSpc>
            </a:pPr>
            <a:r>
              <a:rPr lang="en-US" altLang="en-US" sz="1200" dirty="0">
                <a:solidFill>
                  <a:prstClr val="black">
                    <a:lumMod val="65000"/>
                    <a:lumOff val="35000"/>
                  </a:prstClr>
                </a:solidFill>
                <a:latin typeface="Fontin Sans bold"/>
              </a:rPr>
              <a:t>R-Square is calculated as SS Regression/SS Total</a:t>
            </a:r>
          </a:p>
          <a:p>
            <a:pPr lvl="1">
              <a:lnSpc>
                <a:spcPct val="80000"/>
              </a:lnSpc>
            </a:pPr>
            <a:endParaRPr lang="en-US" altLang="en-US" sz="1400" dirty="0">
              <a:solidFill>
                <a:prstClr val="black">
                  <a:lumMod val="65000"/>
                  <a:lumOff val="35000"/>
                </a:prstClr>
              </a:solidFill>
              <a:latin typeface="Fontin Sans bold"/>
            </a:endParaRPr>
          </a:p>
          <a:p>
            <a:pPr lvl="1">
              <a:lnSpc>
                <a:spcPct val="80000"/>
              </a:lnSpc>
            </a:pPr>
            <a:r>
              <a:rPr lang="en-US" altLang="en-US" sz="1600" dirty="0">
                <a:solidFill>
                  <a:prstClr val="black">
                    <a:lumMod val="65000"/>
                    <a:lumOff val="35000"/>
                  </a:prstClr>
                </a:solidFill>
                <a:latin typeface="Fontin Sans bold"/>
              </a:rPr>
              <a:t>Residual:  The difference between the actual and predicted values</a:t>
            </a:r>
          </a:p>
          <a:p>
            <a:pPr lvl="2">
              <a:lnSpc>
                <a:spcPct val="80000"/>
              </a:lnSpc>
            </a:pPr>
            <a:r>
              <a:rPr lang="en-US" altLang="en-US" sz="1200" dirty="0">
                <a:solidFill>
                  <a:prstClr val="black">
                    <a:lumMod val="65000"/>
                    <a:lumOff val="35000"/>
                  </a:prstClr>
                </a:solidFill>
                <a:latin typeface="Fontin Sans bold"/>
              </a:rPr>
              <a:t>This is the amount of unexplained variation – the goal of the regression algorithm is to minimize this value.</a:t>
            </a:r>
          </a:p>
          <a:p>
            <a:pPr>
              <a:lnSpc>
                <a:spcPct val="80000"/>
              </a:lnSpc>
            </a:pPr>
            <a:endParaRPr lang="en-US" altLang="en-US" sz="1600" dirty="0">
              <a:solidFill>
                <a:prstClr val="black">
                  <a:lumMod val="65000"/>
                  <a:lumOff val="35000"/>
                </a:prstClr>
              </a:solidFill>
              <a:latin typeface="Fontin Sans bold"/>
            </a:endParaRPr>
          </a:p>
        </p:txBody>
      </p:sp>
      <p:sp>
        <p:nvSpPr>
          <p:cNvPr id="16" name="Rectangle 16"/>
          <p:cNvSpPr>
            <a:spLocks noChangeArrowheads="1"/>
          </p:cNvSpPr>
          <p:nvPr/>
        </p:nvSpPr>
        <p:spPr bwMode="auto">
          <a:xfrm>
            <a:off x="359229" y="4154676"/>
            <a:ext cx="90678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spcBef>
                <a:spcPct val="20000"/>
              </a:spcBef>
              <a:buFontTx/>
              <a:buChar char="•"/>
            </a:pPr>
            <a:r>
              <a:rPr lang="en-US" altLang="en-US" sz="1800" b="1" i="0" dirty="0">
                <a:solidFill>
                  <a:prstClr val="black"/>
                </a:solidFill>
                <a:latin typeface="Fontin Sans bold"/>
              </a:rPr>
              <a:t>df (Degrees of Freedom) – </a:t>
            </a:r>
            <a:r>
              <a:rPr lang="en-US" altLang="en-US" sz="1800" i="0" dirty="0">
                <a:solidFill>
                  <a:prstClr val="black"/>
                </a:solidFill>
                <a:latin typeface="Fontin Sans bold"/>
              </a:rPr>
              <a:t>the number of independent pieces of information available to calculate a parameter.</a:t>
            </a:r>
            <a:r>
              <a:rPr lang="en-US" altLang="en-US" sz="1800" b="1" i="0" dirty="0">
                <a:solidFill>
                  <a:prstClr val="black"/>
                </a:solidFill>
                <a:latin typeface="Fontin Sans bold"/>
              </a:rPr>
              <a:t>  </a:t>
            </a:r>
          </a:p>
          <a:p>
            <a:pPr lvl="1" eaLnBrk="1" hangingPunct="1">
              <a:spcBef>
                <a:spcPct val="20000"/>
              </a:spcBef>
              <a:buFontTx/>
              <a:buChar char="–"/>
            </a:pPr>
            <a:r>
              <a:rPr lang="en-US" altLang="en-US" sz="1400" i="0" dirty="0">
                <a:solidFill>
                  <a:prstClr val="black"/>
                </a:solidFill>
                <a:latin typeface="Fontin Sans bold"/>
              </a:rPr>
              <a:t>Regression:  The number of independent variables in the model (not including the intercept)</a:t>
            </a:r>
          </a:p>
          <a:p>
            <a:pPr lvl="1" eaLnBrk="1" hangingPunct="1">
              <a:spcBef>
                <a:spcPct val="20000"/>
              </a:spcBef>
              <a:buFontTx/>
              <a:buChar char="–"/>
            </a:pPr>
            <a:r>
              <a:rPr lang="en-US" altLang="en-US" sz="1400" i="0" dirty="0">
                <a:solidFill>
                  <a:prstClr val="black"/>
                </a:solidFill>
                <a:latin typeface="Fontin Sans bold"/>
              </a:rPr>
              <a:t>Residual:  Number of data points – number of independent variables – 1</a:t>
            </a:r>
          </a:p>
          <a:p>
            <a:pPr lvl="1" eaLnBrk="1" hangingPunct="1">
              <a:spcBef>
                <a:spcPct val="20000"/>
              </a:spcBef>
              <a:buFontTx/>
              <a:buChar char="–"/>
            </a:pPr>
            <a:r>
              <a:rPr lang="en-US" altLang="en-US" sz="1400" i="0" dirty="0">
                <a:solidFill>
                  <a:prstClr val="black"/>
                </a:solidFill>
                <a:latin typeface="Fontin Sans bold"/>
              </a:rPr>
              <a:t>Total:  Regression df + Residual df = Total number of data points - 1</a:t>
            </a:r>
          </a:p>
          <a:p>
            <a:pPr lvl="1" eaLnBrk="1" hangingPunct="1">
              <a:spcBef>
                <a:spcPct val="20000"/>
              </a:spcBef>
            </a:pPr>
            <a:endParaRPr lang="en-US" altLang="en-US" sz="1400" i="0" dirty="0">
              <a:solidFill>
                <a:prstClr val="black"/>
              </a:solidFill>
              <a:latin typeface="Fontin Sans bold"/>
            </a:endParaRPr>
          </a:p>
          <a:p>
            <a:pPr eaLnBrk="1" hangingPunct="1">
              <a:spcBef>
                <a:spcPct val="20000"/>
              </a:spcBef>
              <a:buFontTx/>
              <a:buChar char="•"/>
            </a:pPr>
            <a:endParaRPr lang="en-US" altLang="en-US" sz="1600" i="0" dirty="0">
              <a:solidFill>
                <a:prstClr val="black"/>
              </a:solidFill>
              <a:latin typeface="Fontin Sans bold"/>
            </a:endParaRPr>
          </a:p>
        </p:txBody>
      </p:sp>
      <p:sp>
        <p:nvSpPr>
          <p:cNvPr id="17" name="Text Box 17"/>
          <p:cNvSpPr txBox="1">
            <a:spLocks noChangeArrowheads="1"/>
          </p:cNvSpPr>
          <p:nvPr/>
        </p:nvSpPr>
        <p:spPr bwMode="auto">
          <a:xfrm>
            <a:off x="2787651" y="5760545"/>
            <a:ext cx="3665538" cy="553998"/>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It’s always good to keep an eye on the Total degrees of freedom to make sure your model is running on the right number of data points. </a:t>
            </a:r>
          </a:p>
        </p:txBody>
      </p:sp>
      <p:graphicFrame>
        <p:nvGraphicFramePr>
          <p:cNvPr id="2" name="Object 1"/>
          <p:cNvGraphicFramePr>
            <a:graphicFrameLocks noChangeAspect="1"/>
          </p:cNvGraphicFramePr>
          <p:nvPr>
            <p:extLst>
              <p:ext uri="{D42A27DB-BD31-4B8C-83A1-F6EECF244321}">
                <p14:modId xmlns:p14="http://schemas.microsoft.com/office/powerpoint/2010/main" val="3915722467"/>
              </p:ext>
            </p:extLst>
          </p:nvPr>
        </p:nvGraphicFramePr>
        <p:xfrm>
          <a:off x="6682242" y="1881058"/>
          <a:ext cx="1319212" cy="973138"/>
        </p:xfrm>
        <a:graphic>
          <a:graphicData uri="http://schemas.openxmlformats.org/presentationml/2006/ole">
            <mc:AlternateContent xmlns:mc="http://schemas.openxmlformats.org/markup-compatibility/2006">
              <mc:Choice xmlns:v="urn:schemas-microsoft-com:vml" Requires="v">
                <p:oleObj spid="_x0000_s21587" name="Equation" r:id="rId5" imgW="812800" imgH="685800" progId="Equation.3">
                  <p:embed/>
                </p:oleObj>
              </mc:Choice>
              <mc:Fallback>
                <p:oleObj name="Equation" r:id="rId5" imgW="8128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2242" y="1881058"/>
                        <a:ext cx="1319212"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3240357"/>
              </p:ext>
            </p:extLst>
          </p:nvPr>
        </p:nvGraphicFramePr>
        <p:xfrm>
          <a:off x="7529514" y="2324085"/>
          <a:ext cx="1319212" cy="973137"/>
        </p:xfrm>
        <a:graphic>
          <a:graphicData uri="http://schemas.openxmlformats.org/presentationml/2006/ole">
            <mc:AlternateContent xmlns:mc="http://schemas.openxmlformats.org/markup-compatibility/2006">
              <mc:Choice xmlns:v="urn:schemas-microsoft-com:vml" Requires="v">
                <p:oleObj spid="_x0000_s21588" name="Equation" r:id="rId7" imgW="812800" imgH="685800" progId="Equation.3">
                  <p:embed/>
                </p:oleObj>
              </mc:Choice>
              <mc:Fallback>
                <p:oleObj name="Equation" r:id="rId7" imgW="812800" imgH="685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9514" y="2324085"/>
                        <a:ext cx="1319212"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05055936"/>
              </p:ext>
            </p:extLst>
          </p:nvPr>
        </p:nvGraphicFramePr>
        <p:xfrm>
          <a:off x="7244220" y="3115908"/>
          <a:ext cx="1298575" cy="973137"/>
        </p:xfrm>
        <a:graphic>
          <a:graphicData uri="http://schemas.openxmlformats.org/presentationml/2006/ole">
            <mc:AlternateContent xmlns:mc="http://schemas.openxmlformats.org/markup-compatibility/2006">
              <mc:Choice xmlns:v="urn:schemas-microsoft-com:vml" Requires="v">
                <p:oleObj spid="_x0000_s21589" name="Equation" r:id="rId9" imgW="800100" imgH="685800" progId="Equation.3">
                  <p:embed/>
                </p:oleObj>
              </mc:Choice>
              <mc:Fallback>
                <p:oleObj name="Equation" r:id="rId9" imgW="800100" imgH="685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4220" y="3115908"/>
                        <a:ext cx="12985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3502964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2"/>
          <p:cNvPicPr>
            <a:picLocks noChangeAspect="1" noChangeArrowheads="1"/>
          </p:cNvPicPr>
          <p:nvPr/>
        </p:nvPicPr>
        <p:blipFill>
          <a:blip r:embed="rId3">
            <a:extLst>
              <a:ext uri="{28A0092B-C50C-407E-A947-70E740481C1C}">
                <a14:useLocalDpi xmlns:a14="http://schemas.microsoft.com/office/drawing/2010/main" val="0"/>
              </a:ext>
            </a:extLst>
          </a:blip>
          <a:srcRect t="9688" r="719" b="55701"/>
          <a:stretch>
            <a:fillRect/>
          </a:stretch>
        </p:blipFill>
        <p:spPr bwMode="auto">
          <a:xfrm>
            <a:off x="1987098" y="1168303"/>
            <a:ext cx="5046663" cy="9302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1"/>
          <p:cNvSpPr txBox="1">
            <a:spLocks noChangeArrowheads="1"/>
          </p:cNvSpPr>
          <p:nvPr/>
        </p:nvSpPr>
        <p:spPr bwMode="auto">
          <a:xfrm>
            <a:off x="321972" y="2341805"/>
            <a:ext cx="8473685" cy="295147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b="1" dirty="0">
                <a:solidFill>
                  <a:prstClr val="black">
                    <a:lumMod val="65000"/>
                    <a:lumOff val="35000"/>
                  </a:prstClr>
                </a:solidFill>
                <a:latin typeface="Fontin Sans bold"/>
              </a:rPr>
              <a:t>Mean Squares </a:t>
            </a:r>
            <a:r>
              <a:rPr lang="en-US" altLang="en-US" sz="2000" dirty="0">
                <a:solidFill>
                  <a:prstClr val="black">
                    <a:lumMod val="65000"/>
                    <a:lumOff val="35000"/>
                  </a:prstClr>
                </a:solidFill>
                <a:latin typeface="Fontin Sans bold"/>
              </a:rPr>
              <a:t>– Ratios of Sum of Squares and degrees of freedom</a:t>
            </a:r>
            <a:endParaRPr lang="en-US" altLang="en-US" sz="2000" b="1" dirty="0">
              <a:solidFill>
                <a:prstClr val="black">
                  <a:lumMod val="65000"/>
                  <a:lumOff val="35000"/>
                </a:prstClr>
              </a:solidFill>
              <a:latin typeface="Fontin Sans bold"/>
            </a:endParaRPr>
          </a:p>
          <a:p>
            <a:pPr lvl="1"/>
            <a:r>
              <a:rPr lang="en-US" altLang="en-US" sz="1600" dirty="0">
                <a:solidFill>
                  <a:prstClr val="black">
                    <a:lumMod val="65000"/>
                    <a:lumOff val="35000"/>
                  </a:prstClr>
                </a:solidFill>
                <a:latin typeface="Fontin Sans bold"/>
              </a:rPr>
              <a:t>The Standard Error of the Estimate in the model summary table is the square root of the Mean Square Residual. </a:t>
            </a:r>
          </a:p>
          <a:p>
            <a:pPr lvl="1"/>
            <a:endParaRPr lang="en-US" altLang="en-US" sz="1600" dirty="0">
              <a:solidFill>
                <a:prstClr val="black">
                  <a:lumMod val="65000"/>
                  <a:lumOff val="35000"/>
                </a:prstClr>
              </a:solidFill>
              <a:latin typeface="Fontin Sans bold"/>
            </a:endParaRPr>
          </a:p>
          <a:p>
            <a:r>
              <a:rPr lang="en-US" altLang="en-US" sz="1800" b="1" dirty="0">
                <a:solidFill>
                  <a:prstClr val="black">
                    <a:lumMod val="65000"/>
                    <a:lumOff val="35000"/>
                  </a:prstClr>
                </a:solidFill>
                <a:latin typeface="Fontin Sans bold"/>
              </a:rPr>
              <a:t>F &amp; Sig. – </a:t>
            </a:r>
            <a:r>
              <a:rPr lang="en-US" altLang="en-US" sz="1800" dirty="0">
                <a:solidFill>
                  <a:prstClr val="black">
                    <a:lumMod val="65000"/>
                    <a:lumOff val="35000"/>
                  </a:prstClr>
                </a:solidFill>
                <a:latin typeface="Fontin Sans bold"/>
              </a:rPr>
              <a:t>The F statistic equals the</a:t>
            </a:r>
            <a:r>
              <a:rPr lang="en-US" altLang="en-US" sz="1800" b="1" dirty="0">
                <a:solidFill>
                  <a:prstClr val="black">
                    <a:lumMod val="65000"/>
                    <a:lumOff val="35000"/>
                  </a:prstClr>
                </a:solidFill>
                <a:latin typeface="Fontin Sans bold"/>
              </a:rPr>
              <a:t> </a:t>
            </a:r>
            <a:r>
              <a:rPr lang="en-US" altLang="en-US" sz="1800" dirty="0">
                <a:solidFill>
                  <a:prstClr val="black">
                    <a:lumMod val="65000"/>
                    <a:lumOff val="35000"/>
                  </a:prstClr>
                </a:solidFill>
                <a:latin typeface="Fontin Sans bold"/>
              </a:rPr>
              <a:t>Mean Square Regression / Mean Square residuals.  The F test tests whether the coefficients for all of the independent variables are jointly equal to zero.  If the Sig level is below the chosen threshold level then we can conclude that the regression coefficients are not all equal to zero.  </a:t>
            </a:r>
          </a:p>
          <a:p>
            <a:pPr lvl="1">
              <a:buFontTx/>
              <a:buNone/>
            </a:pPr>
            <a:endParaRPr lang="en-US" altLang="en-US" sz="1600" dirty="0">
              <a:solidFill>
                <a:prstClr val="black">
                  <a:lumMod val="65000"/>
                  <a:lumOff val="35000"/>
                </a:prstClr>
              </a:solidFill>
              <a:latin typeface="Fontin Sans bold"/>
            </a:endParaRPr>
          </a:p>
          <a:p>
            <a:endParaRPr lang="en-US" altLang="en-US" sz="1800" dirty="0">
              <a:solidFill>
                <a:prstClr val="black">
                  <a:lumMod val="65000"/>
                  <a:lumOff val="35000"/>
                </a:prstClr>
              </a:solidFill>
              <a:latin typeface="Fontin Sans bold"/>
            </a:endParaRPr>
          </a:p>
        </p:txBody>
      </p:sp>
      <p:sp>
        <p:nvSpPr>
          <p:cNvPr id="11" name="Text Box 19"/>
          <p:cNvSpPr txBox="1">
            <a:spLocks noChangeArrowheads="1"/>
          </p:cNvSpPr>
          <p:nvPr/>
        </p:nvSpPr>
        <p:spPr bwMode="auto">
          <a:xfrm>
            <a:off x="2777867" y="5195655"/>
            <a:ext cx="3665538" cy="553998"/>
          </a:xfrm>
          <a:prstGeom prst="rect">
            <a:avLst/>
          </a:prstGeom>
          <a:solidFill>
            <a:srgbClr val="FFFF99"/>
          </a:solidFill>
          <a:ln w="38100" cmpd="dbl"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i="1">
                <a:solidFill>
                  <a:schemeClr val="tx1"/>
                </a:solidFill>
                <a:latin typeface="Arial" charset="0"/>
                <a:cs typeface="Arial" charset="0"/>
              </a:defRPr>
            </a:lvl1pPr>
            <a:lvl2pPr marL="742950" indent="-285750" eaLnBrk="0" hangingPunct="0">
              <a:defRPr sz="1000" i="1">
                <a:solidFill>
                  <a:schemeClr val="tx1"/>
                </a:solidFill>
                <a:latin typeface="Arial" charset="0"/>
                <a:cs typeface="Arial" charset="0"/>
              </a:defRPr>
            </a:lvl2pPr>
            <a:lvl3pPr marL="1143000" indent="-228600" eaLnBrk="0" hangingPunct="0">
              <a:defRPr sz="1000" i="1">
                <a:solidFill>
                  <a:schemeClr val="tx1"/>
                </a:solidFill>
                <a:latin typeface="Arial" charset="0"/>
                <a:cs typeface="Arial" charset="0"/>
              </a:defRPr>
            </a:lvl3pPr>
            <a:lvl4pPr marL="1600200" indent="-228600" eaLnBrk="0" hangingPunct="0">
              <a:defRPr sz="1000" i="1">
                <a:solidFill>
                  <a:schemeClr val="tx1"/>
                </a:solidFill>
                <a:latin typeface="Arial" charset="0"/>
                <a:cs typeface="Arial" charset="0"/>
              </a:defRPr>
            </a:lvl4pPr>
            <a:lvl5pPr marL="2057400" indent="-228600" eaLnBrk="0" hangingPunct="0">
              <a:defRPr sz="1000" i="1">
                <a:solidFill>
                  <a:schemeClr val="tx1"/>
                </a:solidFill>
                <a:latin typeface="Arial" charset="0"/>
                <a:cs typeface="Arial" charset="0"/>
              </a:defRPr>
            </a:lvl5pPr>
            <a:lvl6pPr marL="2514600" indent="-228600" algn="ctr" eaLnBrk="0" fontAlgn="base" hangingPunct="0">
              <a:spcBef>
                <a:spcPct val="0"/>
              </a:spcBef>
              <a:spcAft>
                <a:spcPct val="0"/>
              </a:spcAft>
              <a:defRPr sz="1000" i="1">
                <a:solidFill>
                  <a:schemeClr val="tx1"/>
                </a:solidFill>
                <a:latin typeface="Arial" charset="0"/>
                <a:cs typeface="Arial" charset="0"/>
              </a:defRPr>
            </a:lvl6pPr>
            <a:lvl7pPr marL="2971800" indent="-228600" algn="ctr" eaLnBrk="0" fontAlgn="base" hangingPunct="0">
              <a:spcBef>
                <a:spcPct val="0"/>
              </a:spcBef>
              <a:spcAft>
                <a:spcPct val="0"/>
              </a:spcAft>
              <a:defRPr sz="1000" i="1">
                <a:solidFill>
                  <a:schemeClr val="tx1"/>
                </a:solidFill>
                <a:latin typeface="Arial" charset="0"/>
                <a:cs typeface="Arial" charset="0"/>
              </a:defRPr>
            </a:lvl7pPr>
            <a:lvl8pPr marL="3429000" indent="-228600" algn="ctr" eaLnBrk="0" fontAlgn="base" hangingPunct="0">
              <a:spcBef>
                <a:spcPct val="0"/>
              </a:spcBef>
              <a:spcAft>
                <a:spcPct val="0"/>
              </a:spcAft>
              <a:defRPr sz="1000" i="1">
                <a:solidFill>
                  <a:schemeClr val="tx1"/>
                </a:solidFill>
                <a:latin typeface="Arial" charset="0"/>
                <a:cs typeface="Arial" charset="0"/>
              </a:defRPr>
            </a:lvl8pPr>
            <a:lvl9pPr marL="3886200" indent="-228600" algn="ctr" eaLnBrk="0" fontAlgn="base" hangingPunct="0">
              <a:spcBef>
                <a:spcPct val="0"/>
              </a:spcBef>
              <a:spcAft>
                <a:spcPct val="0"/>
              </a:spcAft>
              <a:defRPr sz="1000" i="1">
                <a:solidFill>
                  <a:schemeClr val="tx1"/>
                </a:solidFill>
                <a:latin typeface="Arial" charset="0"/>
                <a:cs typeface="Arial" charset="0"/>
              </a:defRPr>
            </a:lvl9pPr>
          </a:lstStyle>
          <a:p>
            <a:pPr eaLnBrk="1" hangingPunct="1"/>
            <a:r>
              <a:rPr lang="en-US" altLang="en-US" dirty="0">
                <a:solidFill>
                  <a:prstClr val="black"/>
                </a:solidFill>
              </a:rPr>
              <a:t>The F test in a 1 variable linear regression model has the same significance  level as the single coefficient, since both are testing whether that coefficient is equal to zero.    </a:t>
            </a:r>
          </a:p>
        </p:txBody>
      </p:sp>
      <p:sp>
        <p:nvSpPr>
          <p:cNvPr id="8" name="TextBox 7"/>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Results</a:t>
            </a:r>
            <a:endParaRPr lang="en-IN" sz="3200" b="1" dirty="0">
              <a:solidFill>
                <a:prstClr val="black"/>
              </a:solidFill>
              <a:latin typeface="Fontin Sans Bold"/>
            </a:endParaRPr>
          </a:p>
        </p:txBody>
      </p:sp>
      <p:sp>
        <p:nvSpPr>
          <p:cNvPr id="9"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52350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p:cNvSpPr>
          <p:nvPr>
            <p:ph type="body" idx="1"/>
          </p:nvPr>
        </p:nvSpPr>
        <p:spPr/>
        <p:txBody>
          <a:bodyPr>
            <a:normAutofit fontScale="92500" lnSpcReduction="10000"/>
          </a:bodyPr>
          <a:lstStyle/>
          <a:p>
            <a:r>
              <a:rPr lang="en-US" altLang="en-US" sz="2000" dirty="0">
                <a:solidFill>
                  <a:schemeClr val="bg1">
                    <a:lumMod val="85000"/>
                  </a:schemeClr>
                </a:solidFill>
                <a:latin typeface="Fontin Sans bold"/>
              </a:rPr>
              <a:t>What do we and don’t we mean by Demand Model</a:t>
            </a:r>
            <a:r>
              <a:rPr lang="en-US" altLang="en-US" sz="2000" dirty="0" smtClean="0">
                <a:solidFill>
                  <a:schemeClr val="bg1">
                    <a:lumMod val="85000"/>
                  </a:schemeClr>
                </a:solidFill>
                <a:latin typeface="Fontin Sans bold"/>
              </a:rPr>
              <a:t>?</a:t>
            </a:r>
          </a:p>
          <a:p>
            <a:endParaRPr lang="en-US" altLang="en-US" sz="2000" dirty="0">
              <a:latin typeface="Fontin Sans bold"/>
            </a:endParaRPr>
          </a:p>
          <a:p>
            <a:r>
              <a:rPr lang="en-US" altLang="en-US" sz="2000" dirty="0">
                <a:solidFill>
                  <a:schemeClr val="tx1"/>
                </a:solidFill>
                <a:latin typeface="Fontin Sans bold"/>
              </a:rPr>
              <a:t>What are they used for?</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the common </a:t>
            </a:r>
            <a:r>
              <a:rPr lang="en-US" altLang="en-US" sz="2000" dirty="0" smtClean="0">
                <a:solidFill>
                  <a:schemeClr val="bg1">
                    <a:lumMod val="85000"/>
                  </a:schemeClr>
                </a:solidFill>
                <a:latin typeface="Fontin Sans bold"/>
              </a:rPr>
              <a:t>types </a:t>
            </a:r>
            <a:r>
              <a:rPr lang="en-US" altLang="en-US" sz="2000" dirty="0">
                <a:solidFill>
                  <a:schemeClr val="bg1">
                    <a:lumMod val="85000"/>
                  </a:schemeClr>
                </a:solidFill>
                <a:latin typeface="Fontin Sans bold"/>
              </a:rPr>
              <a:t>of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are typical Regression-Based Demand Models?</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How </a:t>
            </a:r>
            <a:r>
              <a:rPr lang="en-US" altLang="en-US" sz="2000" dirty="0">
                <a:solidFill>
                  <a:schemeClr val="bg1">
                    <a:lumMod val="85000"/>
                  </a:schemeClr>
                </a:solidFill>
                <a:latin typeface="Fontin Sans bold"/>
              </a:rPr>
              <a:t>are they built?</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Why </a:t>
            </a:r>
            <a:r>
              <a:rPr lang="en-US" altLang="en-US" sz="2000" dirty="0">
                <a:solidFill>
                  <a:schemeClr val="bg1">
                    <a:lumMod val="85000"/>
                  </a:schemeClr>
                </a:solidFill>
                <a:latin typeface="Fontin Sans bold"/>
              </a:rPr>
              <a:t>is it complicated?</a:t>
            </a:r>
          </a:p>
          <a:p>
            <a:endParaRPr lang="en-US" altLang="en-US" sz="2000" dirty="0" smtClean="0">
              <a:solidFill>
                <a:schemeClr val="bg1">
                  <a:lumMod val="85000"/>
                </a:schemeClr>
              </a:solidFill>
              <a:latin typeface="Fontin Sans bold"/>
            </a:endParaRPr>
          </a:p>
          <a:p>
            <a:r>
              <a:rPr lang="en-US" altLang="en-US" sz="2000" dirty="0" smtClean="0">
                <a:solidFill>
                  <a:schemeClr val="bg1">
                    <a:lumMod val="85000"/>
                  </a:schemeClr>
                </a:solidFill>
                <a:latin typeface="Fontin Sans bold"/>
              </a:rPr>
              <a:t>What </a:t>
            </a:r>
            <a:r>
              <a:rPr lang="en-US" altLang="en-US" sz="2000" dirty="0">
                <a:solidFill>
                  <a:schemeClr val="bg1">
                    <a:lumMod val="85000"/>
                  </a:schemeClr>
                </a:solidFill>
                <a:latin typeface="Fontin Sans bold"/>
              </a:rPr>
              <a:t>is a good model and what are the “dos” and </a:t>
            </a:r>
            <a:r>
              <a:rPr lang="en-US" altLang="en-US" sz="2000" dirty="0" smtClean="0">
                <a:solidFill>
                  <a:schemeClr val="bg1">
                    <a:lumMod val="85000"/>
                  </a:schemeClr>
                </a:solidFill>
                <a:latin typeface="Fontin Sans bold"/>
              </a:rPr>
              <a:t>“don'ts” </a:t>
            </a:r>
            <a:r>
              <a:rPr lang="en-US" altLang="en-US" sz="2000" dirty="0">
                <a:solidFill>
                  <a:schemeClr val="bg1">
                    <a:lumMod val="85000"/>
                  </a:schemeClr>
                </a:solidFill>
                <a:latin typeface="Fontin Sans bold"/>
              </a:rPr>
              <a:t>of building one</a:t>
            </a:r>
            <a:r>
              <a:rPr lang="en-US" altLang="en-US" sz="2000" dirty="0" smtClean="0">
                <a:solidFill>
                  <a:schemeClr val="bg1">
                    <a:lumMod val="85000"/>
                  </a:schemeClr>
                </a:solidFill>
                <a:latin typeface="Fontin Sans bold"/>
              </a:rPr>
              <a:t>?</a:t>
            </a:r>
            <a:endParaRPr lang="en-US" altLang="en-US" sz="2000" dirty="0">
              <a:solidFill>
                <a:schemeClr val="bg1">
                  <a:lumMod val="85000"/>
                </a:schemeClr>
              </a:solidFill>
              <a:latin typeface="Fontin Sans bold"/>
            </a:endParaRPr>
          </a:p>
          <a:p>
            <a:endParaRPr lang="en-US" altLang="en-US" sz="2000" dirty="0">
              <a:solidFill>
                <a:schemeClr val="bg1">
                  <a:lumMod val="85000"/>
                </a:schemeClr>
              </a:solidFill>
              <a:latin typeface="Fontin Sans bold"/>
            </a:endParaRPr>
          </a:p>
        </p:txBody>
      </p:sp>
      <p:sp>
        <p:nvSpPr>
          <p:cNvPr id="4" name="TextBox 3"/>
          <p:cNvSpPr txBox="1"/>
          <p:nvPr/>
        </p:nvSpPr>
        <p:spPr>
          <a:xfrm>
            <a:off x="-1" y="481930"/>
            <a:ext cx="9144001" cy="646331"/>
          </a:xfrm>
          <a:prstGeom prst="rect">
            <a:avLst/>
          </a:prstGeom>
          <a:noFill/>
        </p:spPr>
        <p:txBody>
          <a:bodyPr wrap="square" rtlCol="0">
            <a:spAutoFit/>
          </a:bodyPr>
          <a:lstStyle/>
          <a:p>
            <a:pPr algn="ctr"/>
            <a:r>
              <a:rPr lang="en-IN" sz="3600" b="1" u="sng" dirty="0" smtClean="0">
                <a:solidFill>
                  <a:prstClr val="black"/>
                </a:solidFill>
                <a:latin typeface="Fontin Sans Bold"/>
              </a:rPr>
              <a:t>Agenda</a:t>
            </a:r>
            <a:endParaRPr lang="en-IN" sz="3600" b="1" u="sng" dirty="0">
              <a:solidFill>
                <a:prstClr val="black"/>
              </a:solidFill>
              <a:latin typeface="Fontin Sans Bold"/>
            </a:endParaRPr>
          </a:p>
        </p:txBody>
      </p:sp>
    </p:spTree>
    <p:extLst>
      <p:ext uri="{BB962C8B-B14F-4D97-AF65-F5344CB8AC3E}">
        <p14:creationId xmlns:p14="http://schemas.microsoft.com/office/powerpoint/2010/main" val="417434936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t="17787" r="1111" b="18439"/>
          <a:stretch>
            <a:fillRect/>
          </a:stretch>
        </p:blipFill>
        <p:spPr bwMode="auto">
          <a:xfrm>
            <a:off x="1389062" y="603477"/>
            <a:ext cx="6365875" cy="11572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3"/>
          <p:cNvSpPr txBox="1">
            <a:spLocks noChangeArrowheads="1"/>
          </p:cNvSpPr>
          <p:nvPr/>
        </p:nvSpPr>
        <p:spPr bwMode="auto">
          <a:xfrm>
            <a:off x="342900" y="2092492"/>
            <a:ext cx="8510814" cy="41829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b="1" dirty="0">
                <a:solidFill>
                  <a:prstClr val="black">
                    <a:lumMod val="65000"/>
                    <a:lumOff val="35000"/>
                  </a:prstClr>
                </a:solidFill>
                <a:latin typeface="Fontin Sans bold"/>
              </a:rPr>
              <a:t>B </a:t>
            </a:r>
            <a:r>
              <a:rPr lang="en-US" altLang="en-US" sz="1800" dirty="0">
                <a:solidFill>
                  <a:prstClr val="black">
                    <a:lumMod val="65000"/>
                    <a:lumOff val="35000"/>
                  </a:prstClr>
                </a:solidFill>
                <a:latin typeface="Fontin Sans bold"/>
              </a:rPr>
              <a:t>– The unstandardized regression coefficient, which shows the change in volume for a one unit change in the independent variable, holding all other variables constant.  </a:t>
            </a:r>
          </a:p>
          <a:p>
            <a:endParaRPr lang="en-US" altLang="en-US" sz="1800" b="1" dirty="0">
              <a:solidFill>
                <a:prstClr val="black">
                  <a:lumMod val="65000"/>
                  <a:lumOff val="35000"/>
                </a:prstClr>
              </a:solidFill>
              <a:latin typeface="Fontin Sans bold"/>
            </a:endParaRPr>
          </a:p>
          <a:p>
            <a:r>
              <a:rPr lang="en-US" altLang="en-US" sz="1800" b="1" dirty="0">
                <a:solidFill>
                  <a:prstClr val="black">
                    <a:lumMod val="65000"/>
                    <a:lumOff val="35000"/>
                  </a:prstClr>
                </a:solidFill>
                <a:latin typeface="Fontin Sans bold"/>
              </a:rPr>
              <a:t>Std. Err – </a:t>
            </a:r>
            <a:r>
              <a:rPr lang="en-US" altLang="en-US" sz="1800" dirty="0">
                <a:solidFill>
                  <a:prstClr val="black">
                    <a:lumMod val="65000"/>
                    <a:lumOff val="35000"/>
                  </a:prstClr>
                </a:solidFill>
                <a:latin typeface="Fontin Sans bold"/>
              </a:rPr>
              <a:t>The uncertainty around the B coefficient.  </a:t>
            </a:r>
          </a:p>
          <a:p>
            <a:endParaRPr lang="en-US" altLang="en-US" sz="1800" dirty="0">
              <a:solidFill>
                <a:prstClr val="black">
                  <a:lumMod val="65000"/>
                  <a:lumOff val="35000"/>
                </a:prstClr>
              </a:solidFill>
              <a:latin typeface="Fontin Sans bold"/>
            </a:endParaRPr>
          </a:p>
          <a:p>
            <a:r>
              <a:rPr lang="en-US" altLang="en-US" sz="1800" b="1" dirty="0">
                <a:solidFill>
                  <a:prstClr val="black">
                    <a:lumMod val="65000"/>
                    <a:lumOff val="35000"/>
                  </a:prstClr>
                </a:solidFill>
                <a:latin typeface="Fontin Sans bold"/>
              </a:rPr>
              <a:t>Standardized Beta </a:t>
            </a:r>
            <a:r>
              <a:rPr lang="en-US" altLang="en-US" sz="1800" dirty="0">
                <a:solidFill>
                  <a:prstClr val="black">
                    <a:lumMod val="65000"/>
                    <a:lumOff val="35000"/>
                  </a:prstClr>
                </a:solidFill>
                <a:latin typeface="Fontin Sans bold"/>
              </a:rPr>
              <a:t>– The standardized regression coefficient, which answers the question of which predictors are more important in the model.  Mathematically, </a:t>
            </a:r>
          </a:p>
          <a:p>
            <a:endParaRPr lang="en-US" altLang="en-US" sz="1800" dirty="0">
              <a:solidFill>
                <a:prstClr val="black">
                  <a:lumMod val="65000"/>
                  <a:lumOff val="35000"/>
                </a:prstClr>
              </a:solidFill>
              <a:latin typeface="Fontin Sans bold"/>
            </a:endParaRPr>
          </a:p>
          <a:p>
            <a:pPr algn="ctr">
              <a:buFontTx/>
              <a:buNone/>
            </a:pPr>
            <a:r>
              <a:rPr lang="en-US" altLang="en-US" sz="1800" dirty="0">
                <a:solidFill>
                  <a:prstClr val="black">
                    <a:lumMod val="65000"/>
                    <a:lumOff val="35000"/>
                  </a:prstClr>
                </a:solidFill>
                <a:latin typeface="Fontin Sans bold"/>
              </a:rPr>
              <a:t>Standardized Coef X = Unstandardized Coef X * STD(X)/STD(Y)</a:t>
            </a:r>
          </a:p>
          <a:p>
            <a:endParaRPr lang="en-US" altLang="en-US" sz="1800" dirty="0">
              <a:solidFill>
                <a:prstClr val="black">
                  <a:lumMod val="65000"/>
                  <a:lumOff val="35000"/>
                </a:prstClr>
              </a:solidFill>
              <a:latin typeface="Fontin Sans bold"/>
            </a:endParaRPr>
          </a:p>
          <a:p>
            <a:pPr>
              <a:buFontTx/>
              <a:buNone/>
            </a:pPr>
            <a:r>
              <a:rPr lang="en-US" altLang="en-US" sz="1800" dirty="0">
                <a:solidFill>
                  <a:prstClr val="black">
                    <a:lumMod val="65000"/>
                    <a:lumOff val="35000"/>
                  </a:prstClr>
                </a:solidFill>
                <a:latin typeface="Fontin Sans bold"/>
              </a:rPr>
              <a:t>	This shows how volume changes for a one standard deviation change in X.  So unlike the unstandardized coefficients, standardized coefficients can be compared across variables because they are no longer stated in terms of units. </a:t>
            </a:r>
          </a:p>
        </p:txBody>
      </p:sp>
      <p:sp>
        <p:nvSpPr>
          <p:cNvPr id="11"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754887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2"/>
          <p:cNvPicPr>
            <a:picLocks noChangeAspect="1" noChangeArrowheads="1"/>
          </p:cNvPicPr>
          <p:nvPr/>
        </p:nvPicPr>
        <p:blipFill>
          <a:blip r:embed="rId3">
            <a:extLst>
              <a:ext uri="{28A0092B-C50C-407E-A947-70E740481C1C}">
                <a14:useLocalDpi xmlns:a14="http://schemas.microsoft.com/office/drawing/2010/main" val="0"/>
              </a:ext>
            </a:extLst>
          </a:blip>
          <a:srcRect t="17787" r="1111" b="18439"/>
          <a:stretch>
            <a:fillRect/>
          </a:stretch>
        </p:blipFill>
        <p:spPr bwMode="auto">
          <a:xfrm>
            <a:off x="1543052" y="1312750"/>
            <a:ext cx="6365875" cy="933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3"/>
          <p:cNvSpPr txBox="1">
            <a:spLocks noChangeArrowheads="1"/>
          </p:cNvSpPr>
          <p:nvPr/>
        </p:nvSpPr>
        <p:spPr bwMode="auto">
          <a:xfrm>
            <a:off x="321972" y="2521273"/>
            <a:ext cx="8577329" cy="40359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b="1" dirty="0">
                <a:solidFill>
                  <a:prstClr val="black">
                    <a:lumMod val="65000"/>
                    <a:lumOff val="35000"/>
                  </a:prstClr>
                </a:solidFill>
                <a:latin typeface="Fontin Sans bold"/>
              </a:rPr>
              <a:t>t/Sig </a:t>
            </a:r>
            <a:r>
              <a:rPr lang="en-US" altLang="en-US" sz="1800" dirty="0">
                <a:solidFill>
                  <a:prstClr val="black">
                    <a:lumMod val="65000"/>
                    <a:lumOff val="35000"/>
                  </a:prstClr>
                </a:solidFill>
                <a:latin typeface="Fontin Sans bold"/>
              </a:rPr>
              <a:t>– The t test statistic, calculated as the coefficient divided by the standard error, and its associated 2 tailed significance level.  If this Sig. is less than a pre-selected level than the coefficient is considered to be statistically significant.  </a:t>
            </a:r>
          </a:p>
          <a:p>
            <a:pPr marL="0" indent="0">
              <a:buNone/>
            </a:pPr>
            <a:endParaRPr lang="en-US" altLang="en-US" sz="1800" b="1" dirty="0">
              <a:solidFill>
                <a:prstClr val="black">
                  <a:lumMod val="65000"/>
                  <a:lumOff val="35000"/>
                </a:prstClr>
              </a:solidFill>
              <a:latin typeface="Fontin Sans bold"/>
            </a:endParaRPr>
          </a:p>
          <a:p>
            <a:r>
              <a:rPr lang="en-US" altLang="en-US" sz="1800" b="1" dirty="0">
                <a:solidFill>
                  <a:prstClr val="black">
                    <a:lumMod val="65000"/>
                    <a:lumOff val="35000"/>
                  </a:prstClr>
                </a:solidFill>
                <a:latin typeface="Fontin Sans bold"/>
              </a:rPr>
              <a:t>Tolerance/VIF –  </a:t>
            </a:r>
            <a:r>
              <a:rPr lang="en-US" altLang="en-US" sz="1800" dirty="0">
                <a:solidFill>
                  <a:prstClr val="black">
                    <a:lumMod val="65000"/>
                    <a:lumOff val="35000"/>
                  </a:prstClr>
                </a:solidFill>
                <a:latin typeface="Fontin Sans bold"/>
              </a:rPr>
              <a:t>Measures of how correlated each independent variable is with every other independent variable in the model.  The VIF is calculated as 1/(1-Rsquare</a:t>
            </a:r>
            <a:r>
              <a:rPr lang="en-US" altLang="en-US" sz="1800" baseline="-25000" dirty="0">
                <a:solidFill>
                  <a:prstClr val="black">
                    <a:lumMod val="65000"/>
                    <a:lumOff val="35000"/>
                  </a:prstClr>
                </a:solidFill>
                <a:latin typeface="Fontin Sans bold"/>
              </a:rPr>
              <a:t>i</a:t>
            </a:r>
            <a:r>
              <a:rPr lang="en-US" altLang="en-US" sz="1800" dirty="0">
                <a:solidFill>
                  <a:prstClr val="black">
                    <a:lumMod val="65000"/>
                    <a:lumOff val="35000"/>
                  </a:prstClr>
                </a:solidFill>
                <a:latin typeface="Fontin Sans bold"/>
              </a:rPr>
              <a:t>) where R-Square</a:t>
            </a:r>
            <a:r>
              <a:rPr lang="en-US" altLang="en-US" sz="1800" baseline="-25000" dirty="0">
                <a:solidFill>
                  <a:prstClr val="black">
                    <a:lumMod val="65000"/>
                    <a:lumOff val="35000"/>
                  </a:prstClr>
                </a:solidFill>
                <a:latin typeface="Fontin Sans bold"/>
              </a:rPr>
              <a:t>i </a:t>
            </a:r>
            <a:r>
              <a:rPr lang="en-US" altLang="en-US" sz="1800" dirty="0">
                <a:solidFill>
                  <a:prstClr val="black">
                    <a:lumMod val="65000"/>
                    <a:lumOff val="35000"/>
                  </a:prstClr>
                </a:solidFill>
                <a:latin typeface="Fontin Sans bold"/>
              </a:rPr>
              <a:t>is the R-Square that would be obtained by modeling variable</a:t>
            </a:r>
            <a:r>
              <a:rPr lang="en-US" altLang="en-US" sz="1800" baseline="-25000" dirty="0">
                <a:solidFill>
                  <a:prstClr val="black">
                    <a:lumMod val="65000"/>
                    <a:lumOff val="35000"/>
                  </a:prstClr>
                </a:solidFill>
                <a:latin typeface="Fontin Sans bold"/>
              </a:rPr>
              <a:t>i</a:t>
            </a:r>
            <a:r>
              <a:rPr lang="en-US" altLang="en-US" sz="1800" dirty="0">
                <a:solidFill>
                  <a:prstClr val="black">
                    <a:lumMod val="65000"/>
                    <a:lumOff val="35000"/>
                  </a:prstClr>
                </a:solidFill>
                <a:latin typeface="Fontin Sans bold"/>
              </a:rPr>
              <a:t> as a function of every other independent variable in the model.  Tolerance is simply 1/VIF, so the higher the VIF or the lower the Tolerance, the more correlated a variable is with other predictors. </a:t>
            </a:r>
            <a:r>
              <a:rPr lang="en-US" altLang="en-US" sz="1800" dirty="0" smtClean="0">
                <a:solidFill>
                  <a:prstClr val="black">
                    <a:lumMod val="65000"/>
                    <a:lumOff val="35000"/>
                  </a:prstClr>
                </a:solidFill>
                <a:latin typeface="Fontin Sans bold"/>
              </a:rPr>
              <a:t>The </a:t>
            </a:r>
            <a:r>
              <a:rPr lang="en-US" altLang="en-US" sz="1800" dirty="0">
                <a:solidFill>
                  <a:prstClr val="black">
                    <a:lumMod val="65000"/>
                    <a:lumOff val="35000"/>
                  </a:prstClr>
                </a:solidFill>
                <a:latin typeface="Fontin Sans bold"/>
              </a:rPr>
              <a:t>square root of VIF shows how much larger the standard error is compared to what it would be if that variable was un-correleated with other predictors.</a:t>
            </a:r>
          </a:p>
          <a:p>
            <a:pPr>
              <a:buFontTx/>
              <a:buNone/>
            </a:pPr>
            <a:r>
              <a:rPr lang="en-US" altLang="en-US" sz="1800" b="1" dirty="0">
                <a:solidFill>
                  <a:prstClr val="black">
                    <a:lumMod val="65000"/>
                    <a:lumOff val="35000"/>
                  </a:prstClr>
                </a:solidFill>
                <a:latin typeface="Fontin Sans bold"/>
              </a:rPr>
              <a:t>  </a:t>
            </a:r>
          </a:p>
        </p:txBody>
      </p:sp>
      <p:sp>
        <p:nvSpPr>
          <p:cNvPr id="9" name="TextBox 8"/>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Results</a:t>
            </a:r>
            <a:endParaRPr lang="en-IN" sz="3200" b="1" dirty="0">
              <a:solidFill>
                <a:prstClr val="black"/>
              </a:solidFill>
              <a:latin typeface="Fontin Sans Bold"/>
            </a:endParaRPr>
          </a:p>
        </p:txBody>
      </p:sp>
      <p:sp>
        <p:nvSpPr>
          <p:cNvPr id="10"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28725713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685800" y="2130427"/>
            <a:ext cx="7772400" cy="19190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200" b="1" kern="1200">
                <a:solidFill>
                  <a:srgbClr val="008A3E"/>
                </a:solidFill>
                <a:latin typeface="Arial Narrow" pitchFamily="34" charset="0"/>
                <a:ea typeface="+mj-ea"/>
                <a:cs typeface="+mj-cs"/>
              </a:defRPr>
            </a:lvl1pPr>
          </a:lstStyle>
          <a:p>
            <a:r>
              <a:rPr lang="en-US" altLang="en-US" sz="4000" dirty="0" smtClean="0">
                <a:solidFill>
                  <a:schemeClr val="tx1"/>
                </a:solidFill>
                <a:latin typeface="Fontin Sans bold"/>
              </a:rPr>
              <a:t>Model Reporting</a:t>
            </a:r>
            <a:endParaRPr lang="en-US" altLang="en-US" dirty="0">
              <a:solidFill>
                <a:schemeClr val="tx1"/>
              </a:solidFill>
              <a:latin typeface="Fontin Sans bold"/>
            </a:endParaRPr>
          </a:p>
        </p:txBody>
      </p:sp>
    </p:spTree>
    <p:extLst>
      <p:ext uri="{BB962C8B-B14F-4D97-AF65-F5344CB8AC3E}">
        <p14:creationId xmlns:p14="http://schemas.microsoft.com/office/powerpoint/2010/main" val="2670970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07458" y="1597028"/>
            <a:ext cx="8577329" cy="47705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marL="285750" indent="-285750" eaLnBrk="1" hangingPunct="1">
              <a:buFont typeface="Arial" panose="020B0604020202020204" pitchFamily="34" charset="0"/>
              <a:buChar char="•"/>
            </a:pPr>
            <a:r>
              <a:rPr lang="en-US" altLang="en-US" sz="1900" i="0" dirty="0">
                <a:solidFill>
                  <a:prstClr val="black"/>
                </a:solidFill>
                <a:latin typeface="Fontin Sans bold"/>
              </a:rPr>
              <a:t>Volume decomposition translates coefficients from the model and execution levels from the data into volume streams</a:t>
            </a:r>
          </a:p>
          <a:p>
            <a:pPr eaLnBrk="1" hangingPunct="1"/>
            <a:endParaRPr lang="en-US" altLang="en-US" sz="1900" i="0" dirty="0">
              <a:solidFill>
                <a:prstClr val="black"/>
              </a:solidFill>
              <a:latin typeface="Fontin Sans bold"/>
            </a:endParaRPr>
          </a:p>
          <a:p>
            <a:pPr marL="285750" indent="-285750" eaLnBrk="1" hangingPunct="1">
              <a:buFont typeface="Arial" panose="020B0604020202020204" pitchFamily="34" charset="0"/>
              <a:buChar char="•"/>
            </a:pPr>
            <a:r>
              <a:rPr lang="en-US" altLang="en-US" sz="1900" i="0" dirty="0">
                <a:solidFill>
                  <a:prstClr val="black"/>
                </a:solidFill>
                <a:latin typeface="Fontin Sans bold"/>
              </a:rPr>
              <a:t>At the end of the volume decomposition procedure, you will know how much volume is being driven by every variable in each time series and cross section</a:t>
            </a:r>
          </a:p>
          <a:p>
            <a:pPr eaLnBrk="1" hangingPunct="1"/>
            <a:endParaRPr lang="en-US" altLang="en-US" sz="1900" i="0" dirty="0">
              <a:solidFill>
                <a:prstClr val="black"/>
              </a:solidFill>
              <a:latin typeface="Fontin Sans bold"/>
            </a:endParaRPr>
          </a:p>
          <a:p>
            <a:pPr marL="285750" indent="-285750" eaLnBrk="1" hangingPunct="1">
              <a:buFont typeface="Arial" panose="020B0604020202020204" pitchFamily="34" charset="0"/>
              <a:buChar char="•"/>
            </a:pPr>
            <a:r>
              <a:rPr lang="en-US" altLang="en-US" sz="1900" i="0" dirty="0">
                <a:solidFill>
                  <a:prstClr val="black"/>
                </a:solidFill>
                <a:latin typeface="Fontin Sans bold"/>
              </a:rPr>
              <a:t>In an un-pooled model, volume from the intercept is the intercept itself</a:t>
            </a:r>
          </a:p>
          <a:p>
            <a:pPr marL="285750" indent="-285750" eaLnBrk="1" hangingPunct="1">
              <a:buFont typeface="Arial" panose="020B0604020202020204" pitchFamily="34" charset="0"/>
              <a:buChar char="•"/>
            </a:pPr>
            <a:endParaRPr lang="en-US" altLang="en-US" sz="1900" i="0" dirty="0">
              <a:solidFill>
                <a:prstClr val="black"/>
              </a:solidFill>
              <a:latin typeface="Fontin Sans bold"/>
            </a:endParaRPr>
          </a:p>
          <a:p>
            <a:pPr marL="285750" indent="-285750" eaLnBrk="1" hangingPunct="1">
              <a:buFont typeface="Arial" panose="020B0604020202020204" pitchFamily="34" charset="0"/>
              <a:buChar char="•"/>
            </a:pPr>
            <a:r>
              <a:rPr lang="en-US" altLang="en-US" sz="1900" i="0" dirty="0">
                <a:solidFill>
                  <a:prstClr val="black"/>
                </a:solidFill>
                <a:latin typeface="Fontin Sans bold"/>
              </a:rPr>
              <a:t>In a pooled model with constants,  we will have a different intercept for every cross section. In that case:</a:t>
            </a:r>
          </a:p>
          <a:p>
            <a:pPr marL="1028700" lvl="1" eaLnBrk="1" hangingPunct="1">
              <a:buFont typeface="Arial" panose="020B0604020202020204" pitchFamily="34" charset="0"/>
              <a:buChar char="•"/>
            </a:pPr>
            <a:r>
              <a:rPr lang="en-US" altLang="en-US" sz="1900" i="0" dirty="0">
                <a:solidFill>
                  <a:prstClr val="black"/>
                </a:solidFill>
                <a:latin typeface="Fontin Sans bold"/>
              </a:rPr>
              <a:t>Calculate the total intercept for each cross section i.e. sum of the overall intercept plus the cross section dummy</a:t>
            </a:r>
          </a:p>
          <a:p>
            <a:pPr marL="1028700" lvl="1" eaLnBrk="1" hangingPunct="1">
              <a:buFont typeface="Arial" panose="020B0604020202020204" pitchFamily="34" charset="0"/>
              <a:buChar char="•"/>
            </a:pPr>
            <a:r>
              <a:rPr lang="en-US" altLang="en-US" sz="1900" i="0" dirty="0">
                <a:solidFill>
                  <a:prstClr val="black"/>
                </a:solidFill>
                <a:latin typeface="Fontin Sans bold"/>
              </a:rPr>
              <a:t>Decomposed intercept is then calculated as the sum of each of the individual cross section  intercepts.</a:t>
            </a:r>
          </a:p>
          <a:p>
            <a:pPr marL="285750" indent="-285750" eaLnBrk="1" hangingPunct="1">
              <a:buFont typeface="Arial" panose="020B0604020202020204" pitchFamily="34" charset="0"/>
              <a:buChar char="•"/>
            </a:pPr>
            <a:endParaRPr lang="en-US" altLang="en-US" sz="1900" i="0" dirty="0">
              <a:solidFill>
                <a:prstClr val="black"/>
              </a:solidFill>
              <a:latin typeface="Fontin Sans bold"/>
            </a:endParaRPr>
          </a:p>
        </p:txBody>
      </p:sp>
      <p:sp>
        <p:nvSpPr>
          <p:cNvPr id="6" name="TextBox 5"/>
          <p:cNvSpPr txBox="1"/>
          <p:nvPr/>
        </p:nvSpPr>
        <p:spPr>
          <a:xfrm>
            <a:off x="321972" y="438388"/>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Volume Decomposition – </a:t>
            </a:r>
          </a:p>
          <a:p>
            <a:pPr algn="ctr"/>
            <a:r>
              <a:rPr lang="en-IN" sz="2800" b="1" dirty="0" smtClean="0">
                <a:solidFill>
                  <a:prstClr val="black"/>
                </a:solidFill>
                <a:latin typeface="Fontin Sans Bold"/>
              </a:rPr>
              <a:t>Model with Constants</a:t>
            </a:r>
            <a:endParaRPr lang="en-IN" sz="28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15434123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21972" y="1468420"/>
            <a:ext cx="8459171" cy="493981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marL="285750" indent="-285750" eaLnBrk="1" hangingPunct="1">
              <a:buFont typeface="Arial" panose="020B0604020202020204" pitchFamily="34" charset="0"/>
              <a:buChar char="•"/>
            </a:pPr>
            <a:r>
              <a:rPr lang="en-US" altLang="en-US" sz="1750" i="0" dirty="0">
                <a:solidFill>
                  <a:prstClr val="black"/>
                </a:solidFill>
                <a:latin typeface="Fontin Sans bold"/>
              </a:rPr>
              <a:t>In a pooled model using mean centering, the fixed effects model i.e. the national level model is decomposed the same way</a:t>
            </a:r>
          </a:p>
          <a:p>
            <a:pPr marL="285750" indent="-285750" eaLnBrk="1" hangingPunct="1">
              <a:buFont typeface="Arial" panose="020B0604020202020204" pitchFamily="34" charset="0"/>
              <a:buChar char="•"/>
            </a:pPr>
            <a:r>
              <a:rPr lang="en-US" altLang="en-US" sz="1750" i="0" dirty="0">
                <a:solidFill>
                  <a:prstClr val="black"/>
                </a:solidFill>
                <a:latin typeface="Fontin Sans bold"/>
              </a:rPr>
              <a:t>However, once you calculate the predicted volume, you need to add the weekly mean back to the calculated predicted volume</a:t>
            </a:r>
          </a:p>
          <a:p>
            <a:pPr marL="285750" indent="-285750" eaLnBrk="1" hangingPunct="1">
              <a:buFont typeface="Arial" panose="020B0604020202020204" pitchFamily="34" charset="0"/>
              <a:buChar char="•"/>
            </a:pPr>
            <a:endParaRPr lang="en-US" altLang="en-US" sz="1750" i="0" dirty="0">
              <a:solidFill>
                <a:prstClr val="black"/>
              </a:solidFill>
              <a:latin typeface="Fontin Sans bold"/>
            </a:endParaRPr>
          </a:p>
          <a:p>
            <a:pPr marL="285750" indent="-285750" eaLnBrk="1" hangingPunct="1">
              <a:buFont typeface="Arial" panose="020B0604020202020204" pitchFamily="34" charset="0"/>
              <a:buChar char="•"/>
            </a:pPr>
            <a:r>
              <a:rPr lang="en-US" altLang="en-US" sz="1750" i="0" dirty="0">
                <a:solidFill>
                  <a:prstClr val="black"/>
                </a:solidFill>
                <a:latin typeface="Fontin Sans bold"/>
              </a:rPr>
              <a:t>To get random effects model i.e. to drill down from the national level model to the cross section level model, you need to use PROC MIXED in SAS</a:t>
            </a:r>
          </a:p>
          <a:p>
            <a:pPr marL="285750" indent="-285750" eaLnBrk="1" hangingPunct="1">
              <a:buFont typeface="Arial" panose="020B0604020202020204" pitchFamily="34" charset="0"/>
              <a:buChar char="•"/>
            </a:pPr>
            <a:endParaRPr lang="en-US" altLang="en-US" sz="1750" i="0" dirty="0">
              <a:solidFill>
                <a:prstClr val="black"/>
              </a:solidFill>
              <a:latin typeface="Fontin Sans bold"/>
            </a:endParaRPr>
          </a:p>
          <a:p>
            <a:pPr eaLnBrk="1" hangingPunct="1"/>
            <a:r>
              <a:rPr lang="en-US" altLang="en-US" sz="1750" i="0" dirty="0">
                <a:solidFill>
                  <a:prstClr val="black"/>
                </a:solidFill>
                <a:latin typeface="Fontin Sans bold"/>
              </a:rPr>
              <a:t>PROC MIXED DATA = LIBNAME.DATASETNAME;</a:t>
            </a:r>
          </a:p>
          <a:p>
            <a:pPr eaLnBrk="1" hangingPunct="1"/>
            <a:r>
              <a:rPr lang="en-US" altLang="en-US" sz="1750" i="0" dirty="0">
                <a:solidFill>
                  <a:prstClr val="black"/>
                </a:solidFill>
                <a:latin typeface="Fontin Sans bold"/>
              </a:rPr>
              <a:t>CLASS CROSS SECTION;</a:t>
            </a:r>
          </a:p>
          <a:p>
            <a:pPr eaLnBrk="1" hangingPunct="1"/>
            <a:r>
              <a:rPr lang="en-US" altLang="en-US" sz="1750" i="0" dirty="0">
                <a:solidFill>
                  <a:prstClr val="black"/>
                </a:solidFill>
                <a:latin typeface="Fontin Sans bold"/>
              </a:rPr>
              <a:t>MODEL DEPVAR = INDEPENDENT VARS / SOLUTION;</a:t>
            </a:r>
          </a:p>
          <a:p>
            <a:pPr eaLnBrk="1" hangingPunct="1"/>
            <a:r>
              <a:rPr lang="en-US" altLang="en-US" sz="1750" i="0" dirty="0">
                <a:solidFill>
                  <a:prstClr val="black"/>
                </a:solidFill>
                <a:latin typeface="Fontin Sans bold"/>
              </a:rPr>
              <a:t>RANDOM INDEPENDENT VARS / SUBJECT = CROSS SECTION SOLUTION;</a:t>
            </a:r>
          </a:p>
          <a:p>
            <a:pPr eaLnBrk="1" hangingPunct="1"/>
            <a:r>
              <a:rPr lang="en-US" altLang="en-US" sz="1750" i="0" dirty="0">
                <a:solidFill>
                  <a:prstClr val="black"/>
                </a:solidFill>
                <a:latin typeface="Fontin Sans bold"/>
              </a:rPr>
              <a:t>RUN;</a:t>
            </a:r>
          </a:p>
          <a:p>
            <a:pPr eaLnBrk="1" hangingPunct="1"/>
            <a:endParaRPr lang="en-US" altLang="en-US" sz="1750" i="0" dirty="0">
              <a:solidFill>
                <a:prstClr val="black"/>
              </a:solidFill>
              <a:latin typeface="Fontin Sans bold"/>
            </a:endParaRPr>
          </a:p>
          <a:p>
            <a:pPr marL="285750" indent="-285750" eaLnBrk="1" hangingPunct="1">
              <a:buFont typeface="Arial" panose="020B0604020202020204" pitchFamily="34" charset="0"/>
              <a:buChar char="•"/>
            </a:pPr>
            <a:r>
              <a:rPr lang="en-US" altLang="en-US" sz="1750" i="0" dirty="0">
                <a:solidFill>
                  <a:prstClr val="black"/>
                </a:solidFill>
                <a:latin typeface="Fontin Sans bold"/>
              </a:rPr>
              <a:t>Random keyword in SAS generates random effect coefficients for each level of cross section. You can choose variables of interest to randomize</a:t>
            </a:r>
          </a:p>
          <a:p>
            <a:pPr eaLnBrk="1" hangingPunct="1"/>
            <a:endParaRPr lang="en-US" altLang="en-US" sz="1750" i="0" dirty="0">
              <a:solidFill>
                <a:prstClr val="black"/>
              </a:solidFill>
              <a:latin typeface="Fontin Sans bold"/>
            </a:endParaRPr>
          </a:p>
          <a:p>
            <a:pPr marL="285750" indent="-285750" eaLnBrk="1" hangingPunct="1">
              <a:buFont typeface="Arial" panose="020B0604020202020204" pitchFamily="34" charset="0"/>
              <a:buChar char="•"/>
            </a:pPr>
            <a:r>
              <a:rPr lang="en-US" altLang="en-US" sz="1750" i="0" dirty="0">
                <a:solidFill>
                  <a:prstClr val="black"/>
                </a:solidFill>
                <a:latin typeface="Fontin Sans bold"/>
              </a:rPr>
              <a:t>Total effect for that cross section will be fixed effect + random effect</a:t>
            </a:r>
          </a:p>
        </p:txBody>
      </p:sp>
      <p:sp>
        <p:nvSpPr>
          <p:cNvPr id="6" name="TextBox 5"/>
          <p:cNvSpPr txBox="1"/>
          <p:nvPr/>
        </p:nvSpPr>
        <p:spPr>
          <a:xfrm>
            <a:off x="321972" y="438388"/>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Volume Decomposition – </a:t>
            </a:r>
          </a:p>
          <a:p>
            <a:pPr algn="ctr"/>
            <a:r>
              <a:rPr lang="en-IN" sz="2800" b="1" dirty="0" smtClean="0">
                <a:solidFill>
                  <a:prstClr val="black"/>
                </a:solidFill>
                <a:latin typeface="Fontin Sans Bold"/>
              </a:rPr>
              <a:t>Mean Centering</a:t>
            </a:r>
            <a:endParaRPr lang="en-IN" sz="28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050065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93708" y="1573893"/>
            <a:ext cx="8447537" cy="493981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marL="285750" indent="-285750" eaLnBrk="1" hangingPunct="1">
              <a:buFont typeface="Arial" panose="020B0604020202020204" pitchFamily="34" charset="0"/>
              <a:buChar char="•"/>
            </a:pPr>
            <a:r>
              <a:rPr lang="en-US" altLang="en-US" sz="1750" i="0" dirty="0">
                <a:solidFill>
                  <a:prstClr val="black"/>
                </a:solidFill>
                <a:latin typeface="Fontin Sans bold"/>
              </a:rPr>
              <a:t>For larger samples, coefficients you get by running PROC REG will be exactly similar to coefficients generated using PROC MIXED</a:t>
            </a:r>
          </a:p>
          <a:p>
            <a:pPr marL="1028700" lvl="1" eaLnBrk="1" hangingPunct="1">
              <a:buFont typeface="Arial" panose="020B0604020202020204" pitchFamily="34" charset="0"/>
              <a:buChar char="•"/>
            </a:pPr>
            <a:r>
              <a:rPr lang="en-US" altLang="en-US" sz="1750" i="0" dirty="0">
                <a:solidFill>
                  <a:prstClr val="black"/>
                </a:solidFill>
                <a:latin typeface="Fontin Sans bold"/>
              </a:rPr>
              <a:t>In large samples, OLS is similar to MLE method of parameter estimation</a:t>
            </a:r>
          </a:p>
          <a:p>
            <a:pPr marL="1028700" lvl="1" eaLnBrk="1" hangingPunct="1">
              <a:buFont typeface="Arial" panose="020B0604020202020204" pitchFamily="34" charset="0"/>
              <a:buChar char="•"/>
            </a:pPr>
            <a:endParaRPr lang="en-US" altLang="en-US" sz="1750" i="0" dirty="0">
              <a:solidFill>
                <a:prstClr val="black"/>
              </a:solidFill>
              <a:latin typeface="Fontin Sans bold"/>
            </a:endParaRPr>
          </a:p>
          <a:p>
            <a:pPr marL="285750" indent="-285750" eaLnBrk="1" hangingPunct="1">
              <a:buFont typeface="Arial" panose="020B0604020202020204" pitchFamily="34" charset="0"/>
              <a:buChar char="•"/>
            </a:pPr>
            <a:r>
              <a:rPr lang="en-US" altLang="en-US" sz="1750" i="0" dirty="0">
                <a:solidFill>
                  <a:prstClr val="black"/>
                </a:solidFill>
                <a:latin typeface="Fontin Sans bold"/>
              </a:rPr>
              <a:t>Example to calculate random effect coefficient</a:t>
            </a:r>
          </a:p>
          <a:p>
            <a:pPr eaLnBrk="1" hangingPunct="1"/>
            <a:endParaRPr lang="en-US" altLang="en-US" sz="1750" i="0" dirty="0">
              <a:solidFill>
                <a:prstClr val="black"/>
              </a:solidFill>
              <a:latin typeface="Fontin Sans bold"/>
            </a:endParaRPr>
          </a:p>
          <a:p>
            <a:pPr eaLnBrk="1" hangingPunct="1"/>
            <a:r>
              <a:rPr lang="en-US" altLang="en-US" sz="1750" i="0" dirty="0">
                <a:solidFill>
                  <a:prstClr val="black"/>
                </a:solidFill>
                <a:latin typeface="Fontin Sans bold"/>
              </a:rPr>
              <a:t>Let’s say you want to see the impact of TV across different states</a:t>
            </a:r>
          </a:p>
          <a:p>
            <a:pPr marL="285750" indent="-285750" eaLnBrk="1" hangingPunct="1">
              <a:buFont typeface="Arial" panose="020B0604020202020204" pitchFamily="34" charset="0"/>
              <a:buChar char="•"/>
            </a:pPr>
            <a:r>
              <a:rPr lang="en-US" altLang="en-US" sz="1750" i="0" dirty="0">
                <a:solidFill>
                  <a:prstClr val="black"/>
                </a:solidFill>
                <a:latin typeface="Fontin Sans bold"/>
              </a:rPr>
              <a:t>You have built a national level model using mean centering approach</a:t>
            </a:r>
          </a:p>
          <a:p>
            <a:pPr marL="285750" indent="-285750" eaLnBrk="1" hangingPunct="1">
              <a:buFont typeface="Arial" panose="020B0604020202020204" pitchFamily="34" charset="0"/>
              <a:buChar char="•"/>
            </a:pPr>
            <a:r>
              <a:rPr lang="en-US" altLang="en-US" sz="1750" i="0" dirty="0">
                <a:solidFill>
                  <a:prstClr val="black"/>
                </a:solidFill>
                <a:latin typeface="Fontin Sans bold"/>
              </a:rPr>
              <a:t>You have calculated the impact of TV at the national level. Now you want to see the impact of TV for each state</a:t>
            </a:r>
          </a:p>
          <a:p>
            <a:pPr marL="285750" indent="-285750" eaLnBrk="1" hangingPunct="1">
              <a:buFont typeface="Arial" panose="020B0604020202020204" pitchFamily="34" charset="0"/>
              <a:buChar char="•"/>
            </a:pPr>
            <a:r>
              <a:rPr lang="en-US" altLang="en-US" sz="1750" i="0" dirty="0">
                <a:solidFill>
                  <a:prstClr val="black"/>
                </a:solidFill>
                <a:latin typeface="Fontin Sans bold"/>
              </a:rPr>
              <a:t>Use the below PROC MIXED code:</a:t>
            </a:r>
          </a:p>
          <a:p>
            <a:pPr eaLnBrk="1" hangingPunct="1"/>
            <a:endParaRPr lang="en-US" altLang="en-US" sz="1750" i="0" dirty="0">
              <a:solidFill>
                <a:prstClr val="black"/>
              </a:solidFill>
            </a:endParaRPr>
          </a:p>
          <a:p>
            <a:pPr eaLnBrk="1" hangingPunct="1"/>
            <a:r>
              <a:rPr lang="en-US" altLang="en-US" sz="1750" i="0" dirty="0">
                <a:solidFill>
                  <a:prstClr val="black"/>
                </a:solidFill>
              </a:rPr>
              <a:t>PROC MIXED DATA = LIBNAME.DATASETNAME;</a:t>
            </a:r>
          </a:p>
          <a:p>
            <a:pPr eaLnBrk="1" hangingPunct="1"/>
            <a:r>
              <a:rPr lang="en-US" altLang="en-US" sz="1750" i="0" dirty="0">
                <a:solidFill>
                  <a:prstClr val="black"/>
                </a:solidFill>
              </a:rPr>
              <a:t>CLASS STATE;</a:t>
            </a:r>
          </a:p>
          <a:p>
            <a:pPr eaLnBrk="1" hangingPunct="1"/>
            <a:r>
              <a:rPr lang="en-US" altLang="en-US" sz="1750" i="0" dirty="0">
                <a:solidFill>
                  <a:prstClr val="black"/>
                </a:solidFill>
              </a:rPr>
              <a:t>MODEL DEPVAR = INDEPENDENT VARS / SOLUTION;</a:t>
            </a:r>
          </a:p>
          <a:p>
            <a:pPr eaLnBrk="1" hangingPunct="1"/>
            <a:r>
              <a:rPr lang="en-US" altLang="en-US" sz="1750" i="0" dirty="0">
                <a:solidFill>
                  <a:prstClr val="black"/>
                </a:solidFill>
              </a:rPr>
              <a:t>RANDOM TV / SUBJECT = STATE SOLUTION;</a:t>
            </a:r>
          </a:p>
          <a:p>
            <a:pPr eaLnBrk="1" hangingPunct="1"/>
            <a:r>
              <a:rPr lang="en-US" altLang="en-US" sz="1750" i="0" dirty="0">
                <a:solidFill>
                  <a:prstClr val="black"/>
                </a:solidFill>
              </a:rPr>
              <a:t>RUN;</a:t>
            </a:r>
          </a:p>
          <a:p>
            <a:pPr eaLnBrk="1" hangingPunct="1"/>
            <a:endParaRPr lang="en-US" altLang="en-US" sz="1750" i="0" dirty="0">
              <a:solidFill>
                <a:prstClr val="black"/>
              </a:solidFill>
              <a:latin typeface="Fontin Sans bold"/>
            </a:endParaRPr>
          </a:p>
        </p:txBody>
      </p:sp>
      <p:sp>
        <p:nvSpPr>
          <p:cNvPr id="6" name="TextBox 5"/>
          <p:cNvSpPr txBox="1"/>
          <p:nvPr/>
        </p:nvSpPr>
        <p:spPr>
          <a:xfrm>
            <a:off x="321972" y="438388"/>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Volume Decomposition – </a:t>
            </a:r>
          </a:p>
          <a:p>
            <a:pPr algn="ctr"/>
            <a:r>
              <a:rPr lang="en-IN" sz="2800" b="1" dirty="0" smtClean="0">
                <a:solidFill>
                  <a:prstClr val="black"/>
                </a:solidFill>
                <a:latin typeface="Fontin Sans Bold"/>
              </a:rPr>
              <a:t>Mean Centering</a:t>
            </a:r>
            <a:endParaRPr lang="en-IN" sz="28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4130320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321972" y="1614715"/>
            <a:ext cx="8357571" cy="258532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marL="285750" indent="-285750" eaLnBrk="1" hangingPunct="1">
              <a:buFont typeface="Arial" panose="020B0604020202020204" pitchFamily="34" charset="0"/>
              <a:buChar char="•"/>
            </a:pPr>
            <a:r>
              <a:rPr lang="en-US" altLang="en-US" sz="1800" i="0" dirty="0">
                <a:solidFill>
                  <a:prstClr val="black"/>
                </a:solidFill>
                <a:latin typeface="Fontin Sans bold"/>
              </a:rPr>
              <a:t>If you have 3 states viz. Karnataka, Maharashtra and Haryana, then using the PROC MIXED code, you will get 3 coefficients for TV; one for each state</a:t>
            </a: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r>
              <a:rPr lang="en-US" altLang="en-US" sz="1800" i="0" dirty="0">
                <a:solidFill>
                  <a:prstClr val="black"/>
                </a:solidFill>
                <a:latin typeface="Fontin Sans bold"/>
              </a:rPr>
              <a:t>You need to add this random coefficient to the coefficient for TV obtained using PROC MIXED code without the random keyword. This will be the final random effect coefficient for TV for each state</a:t>
            </a: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r>
              <a:rPr lang="en-US" altLang="en-US" sz="1800" i="0" dirty="0">
                <a:solidFill>
                  <a:prstClr val="black"/>
                </a:solidFill>
                <a:latin typeface="Fontin Sans bold"/>
              </a:rPr>
              <a:t>You can now divide the data by these 3 states and calculate the volume decomposition using the logic we discussed before</a:t>
            </a:r>
          </a:p>
        </p:txBody>
      </p:sp>
      <p:sp>
        <p:nvSpPr>
          <p:cNvPr id="6" name="TextBox 5"/>
          <p:cNvSpPr txBox="1"/>
          <p:nvPr/>
        </p:nvSpPr>
        <p:spPr>
          <a:xfrm>
            <a:off x="321972" y="438388"/>
            <a:ext cx="8577329" cy="954107"/>
          </a:xfrm>
          <a:prstGeom prst="rect">
            <a:avLst/>
          </a:prstGeom>
          <a:noFill/>
        </p:spPr>
        <p:txBody>
          <a:bodyPr wrap="square" rtlCol="0">
            <a:spAutoFit/>
          </a:bodyPr>
          <a:lstStyle/>
          <a:p>
            <a:pPr algn="ctr"/>
            <a:r>
              <a:rPr lang="en-IN" sz="2800" b="1" dirty="0" smtClean="0">
                <a:solidFill>
                  <a:prstClr val="black"/>
                </a:solidFill>
                <a:latin typeface="Fontin Sans Bold"/>
              </a:rPr>
              <a:t>Volume Decomposition – </a:t>
            </a:r>
          </a:p>
          <a:p>
            <a:pPr algn="ctr"/>
            <a:r>
              <a:rPr lang="en-IN" sz="2800" b="1" dirty="0" smtClean="0">
                <a:solidFill>
                  <a:prstClr val="black"/>
                </a:solidFill>
                <a:latin typeface="Fontin Sans Bold"/>
              </a:rPr>
              <a:t>Mean Centering</a:t>
            </a:r>
            <a:endParaRPr lang="en-IN" sz="2800" b="1" dirty="0">
              <a:solidFill>
                <a:prstClr val="black"/>
              </a:solidFill>
              <a:latin typeface="Fontin Sans Bold"/>
            </a:endParaRPr>
          </a:p>
        </p:txBody>
      </p:sp>
      <p:sp>
        <p:nvSpPr>
          <p:cNvPr id="8"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666616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1972" y="1410370"/>
            <a:ext cx="9101767"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Fontin Sans bold"/>
              </a:rPr>
              <a:t>Comments</a:t>
            </a:r>
          </a:p>
        </p:txBody>
      </p:sp>
      <p:graphicFrame>
        <p:nvGraphicFramePr>
          <p:cNvPr id="12" name="Chart 11"/>
          <p:cNvGraphicFramePr>
            <a:graphicFrameLocks/>
          </p:cNvGraphicFramePr>
          <p:nvPr>
            <p:extLst>
              <p:ext uri="{D42A27DB-BD31-4B8C-83A1-F6EECF244321}">
                <p14:modId xmlns:p14="http://schemas.microsoft.com/office/powerpoint/2010/main" val="407480027"/>
              </p:ext>
            </p:extLst>
          </p:nvPr>
        </p:nvGraphicFramePr>
        <p:xfrm>
          <a:off x="321972" y="2246086"/>
          <a:ext cx="8534399" cy="381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Oval 2"/>
          <p:cNvSpPr/>
          <p:nvPr/>
        </p:nvSpPr>
        <p:spPr>
          <a:xfrm>
            <a:off x="6798971" y="2474686"/>
            <a:ext cx="6858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Fontin Sans bold"/>
            </a:endParaRPr>
          </a:p>
        </p:txBody>
      </p:sp>
      <p:sp>
        <p:nvSpPr>
          <p:cNvPr id="13" name="Oval 12"/>
          <p:cNvSpPr/>
          <p:nvPr/>
        </p:nvSpPr>
        <p:spPr>
          <a:xfrm>
            <a:off x="1998371" y="2855686"/>
            <a:ext cx="6858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Fontin Sans bold"/>
            </a:endParaRPr>
          </a:p>
        </p:txBody>
      </p:sp>
      <p:sp>
        <p:nvSpPr>
          <p:cNvPr id="9" name="TextBox 8"/>
          <p:cNvSpPr txBox="1"/>
          <p:nvPr/>
        </p:nvSpPr>
        <p:spPr>
          <a:xfrm>
            <a:off x="321972" y="438388"/>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Model Fit - Sample</a:t>
            </a:r>
            <a:endParaRPr lang="en-IN" sz="3200" b="1" dirty="0">
              <a:solidFill>
                <a:prstClr val="black"/>
              </a:solidFill>
              <a:latin typeface="Fontin Sans Bold"/>
            </a:endParaRPr>
          </a:p>
        </p:txBody>
      </p:sp>
      <p:sp>
        <p:nvSpPr>
          <p:cNvPr id="11"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13295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38388"/>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Volume Contribution</a:t>
            </a:r>
            <a:endParaRPr lang="en-IN" sz="3200" b="1" dirty="0">
              <a:solidFill>
                <a:prstClr val="black"/>
              </a:solidFill>
              <a:latin typeface="Fontin Sans Bold"/>
            </a:endParaRPr>
          </a:p>
        </p:txBody>
      </p:sp>
      <p:sp>
        <p:nvSpPr>
          <p:cNvPr id="5"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graphicFrame>
        <p:nvGraphicFramePr>
          <p:cNvPr id="6" name="Chart 5"/>
          <p:cNvGraphicFramePr>
            <a:graphicFrameLocks/>
          </p:cNvGraphicFramePr>
          <p:nvPr>
            <p:extLst>
              <p:ext uri="{D42A27DB-BD31-4B8C-83A1-F6EECF244321}">
                <p14:modId xmlns:p14="http://schemas.microsoft.com/office/powerpoint/2010/main" val="559635555"/>
              </p:ext>
            </p:extLst>
          </p:nvPr>
        </p:nvGraphicFramePr>
        <p:xfrm>
          <a:off x="-352703" y="4371774"/>
          <a:ext cx="10033731" cy="735805"/>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237138" y="1332700"/>
            <a:ext cx="2700576"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631" y="1458137"/>
            <a:ext cx="594359"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Base</a:t>
            </a:r>
            <a:endParaRPr lang="en-IN" sz="900" b="1" dirty="0">
              <a:solidFill>
                <a:prstClr val="black">
                  <a:lumMod val="75000"/>
                  <a:lumOff val="25000"/>
                </a:prstClr>
              </a:solidFill>
              <a:latin typeface="Fontin Sans bold"/>
            </a:endParaRPr>
          </a:p>
        </p:txBody>
      </p:sp>
      <p:sp>
        <p:nvSpPr>
          <p:cNvPr id="9" name="Right Brace 8"/>
          <p:cNvSpPr/>
          <p:nvPr/>
        </p:nvSpPr>
        <p:spPr>
          <a:xfrm rot="16200000">
            <a:off x="1261767" y="944510"/>
            <a:ext cx="375073" cy="2254666"/>
          </a:xfrm>
          <a:prstGeom prst="rightBrace">
            <a:avLst>
              <a:gd name="adj1" fmla="val 77896"/>
              <a:gd name="adj2" fmla="val 50000"/>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prstClr val="black"/>
              </a:solidFill>
              <a:latin typeface="Fontin Sans bold"/>
            </a:endParaRPr>
          </a:p>
        </p:txBody>
      </p:sp>
      <p:sp>
        <p:nvSpPr>
          <p:cNvPr id="10" name="Rectangle 9"/>
          <p:cNvSpPr/>
          <p:nvPr/>
        </p:nvSpPr>
        <p:spPr>
          <a:xfrm>
            <a:off x="264095" y="1653510"/>
            <a:ext cx="827736" cy="266730"/>
          </a:xfrm>
          <a:prstGeom prst="rect">
            <a:avLst/>
          </a:prstGeom>
          <a:solidFill>
            <a:srgbClr val="143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11" name="Rectangle 10"/>
          <p:cNvSpPr/>
          <p:nvPr/>
        </p:nvSpPr>
        <p:spPr>
          <a:xfrm>
            <a:off x="1043587" y="1641564"/>
            <a:ext cx="700495"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12" name="TextBox 11"/>
          <p:cNvSpPr txBox="1"/>
          <p:nvPr/>
        </p:nvSpPr>
        <p:spPr>
          <a:xfrm>
            <a:off x="431081" y="1619796"/>
            <a:ext cx="700496" cy="276999"/>
          </a:xfrm>
          <a:prstGeom prst="rect">
            <a:avLst/>
          </a:prstGeom>
          <a:noFill/>
        </p:spPr>
        <p:txBody>
          <a:bodyPr wrap="square" rtlCol="0">
            <a:spAutoFit/>
          </a:bodyPr>
          <a:lstStyle/>
          <a:p>
            <a:r>
              <a:rPr lang="en-US" sz="1200" b="1" dirty="0">
                <a:solidFill>
                  <a:prstClr val="white"/>
                </a:solidFill>
                <a:latin typeface="Fontin Sans bold"/>
              </a:rPr>
              <a:t>66%</a:t>
            </a:r>
            <a:endParaRPr lang="en-IN" sz="1200" b="1" dirty="0">
              <a:solidFill>
                <a:prstClr val="white"/>
              </a:solidFill>
              <a:latin typeface="Fontin Sans bold"/>
            </a:endParaRPr>
          </a:p>
        </p:txBody>
      </p:sp>
      <p:sp>
        <p:nvSpPr>
          <p:cNvPr id="13" name="TextBox 12"/>
          <p:cNvSpPr txBox="1"/>
          <p:nvPr/>
        </p:nvSpPr>
        <p:spPr>
          <a:xfrm>
            <a:off x="1140192" y="1615439"/>
            <a:ext cx="700496" cy="276999"/>
          </a:xfrm>
          <a:prstGeom prst="rect">
            <a:avLst/>
          </a:prstGeom>
          <a:noFill/>
        </p:spPr>
        <p:txBody>
          <a:bodyPr wrap="square" rtlCol="0">
            <a:spAutoFit/>
          </a:bodyPr>
          <a:lstStyle/>
          <a:p>
            <a:r>
              <a:rPr lang="en-US" sz="1200" b="1" dirty="0">
                <a:solidFill>
                  <a:prstClr val="white"/>
                </a:solidFill>
                <a:latin typeface="Fontin Sans bold"/>
              </a:rPr>
              <a:t>34%</a:t>
            </a:r>
            <a:endParaRPr lang="en-IN" sz="1200" b="1" dirty="0">
              <a:solidFill>
                <a:prstClr val="white"/>
              </a:solidFill>
              <a:latin typeface="Fontin Sans bold"/>
            </a:endParaRPr>
          </a:p>
        </p:txBody>
      </p:sp>
      <p:sp>
        <p:nvSpPr>
          <p:cNvPr id="14" name="TextBox 13"/>
          <p:cNvSpPr txBox="1"/>
          <p:nvPr/>
        </p:nvSpPr>
        <p:spPr>
          <a:xfrm>
            <a:off x="854205" y="1469820"/>
            <a:ext cx="1122680"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Incremental</a:t>
            </a:r>
            <a:endParaRPr lang="en-IN" sz="900" b="1" dirty="0">
              <a:solidFill>
                <a:prstClr val="black">
                  <a:lumMod val="75000"/>
                  <a:lumOff val="25000"/>
                </a:prstClr>
              </a:solidFill>
              <a:latin typeface="Fontin Sans bold"/>
            </a:endParaRPr>
          </a:p>
        </p:txBody>
      </p:sp>
      <p:graphicFrame>
        <p:nvGraphicFramePr>
          <p:cNvPr id="15" name="Chart 14"/>
          <p:cNvGraphicFramePr>
            <a:graphicFrameLocks/>
          </p:cNvGraphicFramePr>
          <p:nvPr>
            <p:extLst>
              <p:ext uri="{D42A27DB-BD31-4B8C-83A1-F6EECF244321}">
                <p14:modId xmlns:p14="http://schemas.microsoft.com/office/powerpoint/2010/main" val="2155834668"/>
              </p:ext>
            </p:extLst>
          </p:nvPr>
        </p:nvGraphicFramePr>
        <p:xfrm>
          <a:off x="-498637" y="2057094"/>
          <a:ext cx="3741279" cy="240785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p:cNvSpPr txBox="1"/>
          <p:nvPr/>
        </p:nvSpPr>
        <p:spPr>
          <a:xfrm>
            <a:off x="6904102" y="1458137"/>
            <a:ext cx="594359"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Base</a:t>
            </a:r>
            <a:endParaRPr lang="en-IN" sz="900" b="1" dirty="0">
              <a:solidFill>
                <a:prstClr val="black">
                  <a:lumMod val="75000"/>
                  <a:lumOff val="25000"/>
                </a:prstClr>
              </a:solidFill>
              <a:latin typeface="Fontin Sans bold"/>
            </a:endParaRPr>
          </a:p>
        </p:txBody>
      </p:sp>
      <p:sp>
        <p:nvSpPr>
          <p:cNvPr id="17" name="Right Brace 16"/>
          <p:cNvSpPr/>
          <p:nvPr/>
        </p:nvSpPr>
        <p:spPr>
          <a:xfrm rot="16200000">
            <a:off x="7585939" y="885432"/>
            <a:ext cx="375568" cy="2465874"/>
          </a:xfrm>
          <a:prstGeom prst="rightBrace">
            <a:avLst>
              <a:gd name="adj1" fmla="val 8333"/>
              <a:gd name="adj2" fmla="val 64127"/>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prstClr val="black"/>
              </a:solidFill>
              <a:latin typeface="Fontin Sans bold"/>
            </a:endParaRPr>
          </a:p>
        </p:txBody>
      </p:sp>
      <p:sp>
        <p:nvSpPr>
          <p:cNvPr id="18" name="Rectangle 17"/>
          <p:cNvSpPr/>
          <p:nvPr/>
        </p:nvSpPr>
        <p:spPr>
          <a:xfrm>
            <a:off x="6550311" y="1645920"/>
            <a:ext cx="1400992" cy="274320"/>
          </a:xfrm>
          <a:prstGeom prst="rect">
            <a:avLst/>
          </a:prstGeom>
          <a:solidFill>
            <a:srgbClr val="143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19" name="Rectangle 18"/>
          <p:cNvSpPr/>
          <p:nvPr/>
        </p:nvSpPr>
        <p:spPr>
          <a:xfrm>
            <a:off x="7946600" y="1641564"/>
            <a:ext cx="700495"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20" name="TextBox 19"/>
          <p:cNvSpPr txBox="1"/>
          <p:nvPr/>
        </p:nvSpPr>
        <p:spPr>
          <a:xfrm>
            <a:off x="6971316" y="1619796"/>
            <a:ext cx="700496" cy="276999"/>
          </a:xfrm>
          <a:prstGeom prst="rect">
            <a:avLst/>
          </a:prstGeom>
          <a:noFill/>
        </p:spPr>
        <p:txBody>
          <a:bodyPr wrap="square" rtlCol="0">
            <a:spAutoFit/>
          </a:bodyPr>
          <a:lstStyle/>
          <a:p>
            <a:r>
              <a:rPr lang="en-US" sz="1200" b="1" dirty="0">
                <a:solidFill>
                  <a:prstClr val="white"/>
                </a:solidFill>
                <a:latin typeface="Fontin Sans bold"/>
              </a:rPr>
              <a:t>68%</a:t>
            </a:r>
            <a:endParaRPr lang="en-IN" sz="1200" b="1" dirty="0">
              <a:solidFill>
                <a:prstClr val="white"/>
              </a:solidFill>
              <a:latin typeface="Fontin Sans bold"/>
            </a:endParaRPr>
          </a:p>
        </p:txBody>
      </p:sp>
      <p:sp>
        <p:nvSpPr>
          <p:cNvPr id="21" name="TextBox 20"/>
          <p:cNvSpPr txBox="1"/>
          <p:nvPr/>
        </p:nvSpPr>
        <p:spPr>
          <a:xfrm>
            <a:off x="7999663" y="1615439"/>
            <a:ext cx="700496" cy="276999"/>
          </a:xfrm>
          <a:prstGeom prst="rect">
            <a:avLst/>
          </a:prstGeom>
          <a:noFill/>
        </p:spPr>
        <p:txBody>
          <a:bodyPr wrap="square" rtlCol="0">
            <a:spAutoFit/>
          </a:bodyPr>
          <a:lstStyle/>
          <a:p>
            <a:r>
              <a:rPr lang="en-US" sz="1200" b="1" dirty="0">
                <a:solidFill>
                  <a:prstClr val="white"/>
                </a:solidFill>
                <a:latin typeface="Fontin Sans bold"/>
              </a:rPr>
              <a:t>32%</a:t>
            </a:r>
            <a:endParaRPr lang="en-IN" sz="1200" b="1" dirty="0">
              <a:solidFill>
                <a:prstClr val="white"/>
              </a:solidFill>
              <a:latin typeface="Fontin Sans bold"/>
            </a:endParaRPr>
          </a:p>
        </p:txBody>
      </p:sp>
      <p:sp>
        <p:nvSpPr>
          <p:cNvPr id="22" name="TextBox 21"/>
          <p:cNvSpPr txBox="1"/>
          <p:nvPr/>
        </p:nvSpPr>
        <p:spPr>
          <a:xfrm>
            <a:off x="7713676" y="1469820"/>
            <a:ext cx="1122680"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Incremental</a:t>
            </a:r>
            <a:endParaRPr lang="en-IN" sz="900" b="1" dirty="0">
              <a:solidFill>
                <a:prstClr val="black">
                  <a:lumMod val="75000"/>
                  <a:lumOff val="25000"/>
                </a:prstClr>
              </a:solidFill>
              <a:latin typeface="Fontin Sans bold"/>
            </a:endParaRPr>
          </a:p>
        </p:txBody>
      </p:sp>
      <p:sp>
        <p:nvSpPr>
          <p:cNvPr id="23" name="TextBox 22"/>
          <p:cNvSpPr txBox="1"/>
          <p:nvPr/>
        </p:nvSpPr>
        <p:spPr>
          <a:xfrm>
            <a:off x="3524833" y="1458137"/>
            <a:ext cx="594359"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Base</a:t>
            </a:r>
            <a:endParaRPr lang="en-IN" sz="900" b="1" dirty="0">
              <a:solidFill>
                <a:prstClr val="black">
                  <a:lumMod val="75000"/>
                  <a:lumOff val="25000"/>
                </a:prstClr>
              </a:solidFill>
              <a:latin typeface="Fontin Sans bold"/>
            </a:endParaRPr>
          </a:p>
        </p:txBody>
      </p:sp>
      <p:sp>
        <p:nvSpPr>
          <p:cNvPr id="24" name="Right Brace 23"/>
          <p:cNvSpPr/>
          <p:nvPr/>
        </p:nvSpPr>
        <p:spPr>
          <a:xfrm rot="16200000">
            <a:off x="4679661" y="839153"/>
            <a:ext cx="375568" cy="2465874"/>
          </a:xfrm>
          <a:prstGeom prst="rightBrac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prstClr val="black"/>
              </a:solidFill>
              <a:latin typeface="Fontin Sans bold"/>
            </a:endParaRPr>
          </a:p>
        </p:txBody>
      </p:sp>
      <p:sp>
        <p:nvSpPr>
          <p:cNvPr id="25" name="Rectangle 24"/>
          <p:cNvSpPr/>
          <p:nvPr/>
        </p:nvSpPr>
        <p:spPr>
          <a:xfrm>
            <a:off x="3171042" y="1645920"/>
            <a:ext cx="1400992" cy="274320"/>
          </a:xfrm>
          <a:prstGeom prst="rect">
            <a:avLst/>
          </a:prstGeom>
          <a:solidFill>
            <a:srgbClr val="143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26" name="Rectangle 25"/>
          <p:cNvSpPr/>
          <p:nvPr/>
        </p:nvSpPr>
        <p:spPr>
          <a:xfrm>
            <a:off x="4567331" y="1641564"/>
            <a:ext cx="700495" cy="2743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Fontin Sans bold"/>
            </a:endParaRPr>
          </a:p>
        </p:txBody>
      </p:sp>
      <p:sp>
        <p:nvSpPr>
          <p:cNvPr id="27" name="TextBox 26"/>
          <p:cNvSpPr txBox="1"/>
          <p:nvPr/>
        </p:nvSpPr>
        <p:spPr>
          <a:xfrm>
            <a:off x="3592047" y="1619796"/>
            <a:ext cx="700496" cy="276999"/>
          </a:xfrm>
          <a:prstGeom prst="rect">
            <a:avLst/>
          </a:prstGeom>
          <a:noFill/>
        </p:spPr>
        <p:txBody>
          <a:bodyPr wrap="square" rtlCol="0">
            <a:spAutoFit/>
          </a:bodyPr>
          <a:lstStyle/>
          <a:p>
            <a:r>
              <a:rPr lang="en-US" sz="1200" b="1" dirty="0">
                <a:solidFill>
                  <a:prstClr val="white"/>
                </a:solidFill>
                <a:latin typeface="Fontin Sans bold"/>
              </a:rPr>
              <a:t>64%</a:t>
            </a:r>
            <a:endParaRPr lang="en-IN" sz="1200" b="1" dirty="0">
              <a:solidFill>
                <a:prstClr val="white"/>
              </a:solidFill>
              <a:latin typeface="Fontin Sans bold"/>
            </a:endParaRPr>
          </a:p>
        </p:txBody>
      </p:sp>
      <p:sp>
        <p:nvSpPr>
          <p:cNvPr id="28" name="TextBox 27"/>
          <p:cNvSpPr txBox="1"/>
          <p:nvPr/>
        </p:nvSpPr>
        <p:spPr>
          <a:xfrm>
            <a:off x="4620394" y="1615439"/>
            <a:ext cx="700496" cy="276999"/>
          </a:xfrm>
          <a:prstGeom prst="rect">
            <a:avLst/>
          </a:prstGeom>
          <a:noFill/>
        </p:spPr>
        <p:txBody>
          <a:bodyPr wrap="square" rtlCol="0">
            <a:spAutoFit/>
          </a:bodyPr>
          <a:lstStyle/>
          <a:p>
            <a:r>
              <a:rPr lang="en-US" sz="1200" b="1" dirty="0">
                <a:solidFill>
                  <a:prstClr val="white"/>
                </a:solidFill>
                <a:latin typeface="Fontin Sans bold"/>
              </a:rPr>
              <a:t>36%</a:t>
            </a:r>
            <a:endParaRPr lang="en-IN" sz="1200" b="1" dirty="0">
              <a:solidFill>
                <a:prstClr val="white"/>
              </a:solidFill>
              <a:latin typeface="Fontin Sans bold"/>
            </a:endParaRPr>
          </a:p>
        </p:txBody>
      </p:sp>
      <p:sp>
        <p:nvSpPr>
          <p:cNvPr id="29" name="TextBox 28"/>
          <p:cNvSpPr txBox="1"/>
          <p:nvPr/>
        </p:nvSpPr>
        <p:spPr>
          <a:xfrm>
            <a:off x="4334408" y="1469820"/>
            <a:ext cx="1122680" cy="230832"/>
          </a:xfrm>
          <a:prstGeom prst="rect">
            <a:avLst/>
          </a:prstGeom>
          <a:noFill/>
        </p:spPr>
        <p:txBody>
          <a:bodyPr wrap="square" rtlCol="0">
            <a:spAutoFit/>
          </a:bodyPr>
          <a:lstStyle/>
          <a:p>
            <a:pPr algn="ctr"/>
            <a:r>
              <a:rPr lang="en-US" sz="900" b="1" dirty="0">
                <a:solidFill>
                  <a:prstClr val="black">
                    <a:lumMod val="75000"/>
                    <a:lumOff val="25000"/>
                  </a:prstClr>
                </a:solidFill>
                <a:latin typeface="Fontin Sans bold"/>
              </a:rPr>
              <a:t>Incremental</a:t>
            </a:r>
            <a:endParaRPr lang="en-IN" sz="900" b="1" dirty="0">
              <a:solidFill>
                <a:prstClr val="black">
                  <a:lumMod val="75000"/>
                  <a:lumOff val="25000"/>
                </a:prstClr>
              </a:solidFill>
              <a:latin typeface="Fontin Sans bold"/>
            </a:endParaRPr>
          </a:p>
        </p:txBody>
      </p:sp>
      <p:cxnSp>
        <p:nvCxnSpPr>
          <p:cNvPr id="30" name="Straight Connector 29"/>
          <p:cNvCxnSpPr/>
          <p:nvPr/>
        </p:nvCxnSpPr>
        <p:spPr>
          <a:xfrm>
            <a:off x="3267735" y="1328344"/>
            <a:ext cx="2700576"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574487" y="1337051"/>
            <a:ext cx="2700576"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913720" y="1209185"/>
            <a:ext cx="1985581" cy="430887"/>
          </a:xfrm>
          <a:prstGeom prst="rect">
            <a:avLst/>
          </a:prstGeom>
          <a:solidFill>
            <a:schemeClr val="bg1"/>
          </a:solidFill>
        </p:spPr>
        <p:txBody>
          <a:bodyPr wrap="square" rtlCol="0">
            <a:spAutoFit/>
          </a:bodyPr>
          <a:lstStyle/>
          <a:p>
            <a:pPr algn="ctr"/>
            <a:r>
              <a:rPr lang="en-US" sz="1100" b="1" dirty="0">
                <a:solidFill>
                  <a:prstClr val="black">
                    <a:lumMod val="75000"/>
                    <a:lumOff val="25000"/>
                  </a:prstClr>
                </a:solidFill>
                <a:latin typeface="Fontin Sans bold"/>
              </a:rPr>
              <a:t>Current Year (Aug’10 – Jul’11)</a:t>
            </a:r>
            <a:endParaRPr lang="en-IN" sz="1100" b="1" dirty="0">
              <a:solidFill>
                <a:prstClr val="black">
                  <a:lumMod val="75000"/>
                  <a:lumOff val="25000"/>
                </a:prstClr>
              </a:solidFill>
              <a:latin typeface="Fontin Sans bold"/>
            </a:endParaRPr>
          </a:p>
        </p:txBody>
      </p:sp>
      <p:graphicFrame>
        <p:nvGraphicFramePr>
          <p:cNvPr id="33" name="Chart 32"/>
          <p:cNvGraphicFramePr>
            <a:graphicFrameLocks/>
          </p:cNvGraphicFramePr>
          <p:nvPr>
            <p:extLst/>
          </p:nvPr>
        </p:nvGraphicFramePr>
        <p:xfrm>
          <a:off x="2768840" y="2072090"/>
          <a:ext cx="3997849" cy="22517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4" name="Chart 33"/>
          <p:cNvGraphicFramePr>
            <a:graphicFrameLocks/>
          </p:cNvGraphicFramePr>
          <p:nvPr>
            <p:extLst>
              <p:ext uri="{D42A27DB-BD31-4B8C-83A1-F6EECF244321}">
                <p14:modId xmlns:p14="http://schemas.microsoft.com/office/powerpoint/2010/main" val="2263513736"/>
              </p:ext>
            </p:extLst>
          </p:nvPr>
        </p:nvGraphicFramePr>
        <p:xfrm>
          <a:off x="6112419" y="2259874"/>
          <a:ext cx="3359976" cy="2181497"/>
        </p:xfrm>
        <a:graphic>
          <a:graphicData uri="http://schemas.openxmlformats.org/drawingml/2006/chart">
            <c:chart xmlns:c="http://schemas.openxmlformats.org/drawingml/2006/chart" xmlns:r="http://schemas.openxmlformats.org/officeDocument/2006/relationships" r:id="rId5"/>
          </a:graphicData>
        </a:graphic>
      </p:graphicFrame>
      <p:cxnSp>
        <p:nvCxnSpPr>
          <p:cNvPr id="35" name="Straight Connector 34"/>
          <p:cNvCxnSpPr/>
          <p:nvPr/>
        </p:nvCxnSpPr>
        <p:spPr>
          <a:xfrm>
            <a:off x="2916284" y="1337052"/>
            <a:ext cx="0" cy="3143509"/>
          </a:xfrm>
          <a:prstGeom prst="line">
            <a:avLst/>
          </a:prstGeom>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a:xfrm>
            <a:off x="6364516" y="1328346"/>
            <a:ext cx="0" cy="3143509"/>
          </a:xfrm>
          <a:prstGeom prst="line">
            <a:avLst/>
          </a:prstGeom>
        </p:spPr>
        <p:style>
          <a:lnRef idx="1">
            <a:schemeClr val="accent6"/>
          </a:lnRef>
          <a:fillRef idx="0">
            <a:schemeClr val="accent6"/>
          </a:fillRef>
          <a:effectRef idx="0">
            <a:schemeClr val="accent6"/>
          </a:effectRef>
          <a:fontRef idx="minor">
            <a:schemeClr val="tx1"/>
          </a:fontRef>
        </p:style>
      </p:cxnSp>
      <p:sp>
        <p:nvSpPr>
          <p:cNvPr id="37" name="TextBox 36"/>
          <p:cNvSpPr txBox="1"/>
          <p:nvPr/>
        </p:nvSpPr>
        <p:spPr>
          <a:xfrm>
            <a:off x="321971" y="5516881"/>
            <a:ext cx="8514385" cy="738664"/>
          </a:xfrm>
          <a:prstGeom prst="rect">
            <a:avLst/>
          </a:prstGeom>
          <a:solidFill>
            <a:schemeClr val="bg1">
              <a:lumMod val="95000"/>
            </a:schemeClr>
          </a:solidFill>
        </p:spPr>
        <p:txBody>
          <a:bodyPr wrap="square" rtlCol="0">
            <a:spAutoFit/>
          </a:bodyPr>
          <a:lstStyle/>
          <a:p>
            <a:pPr marL="171450" indent="-171450">
              <a:lnSpc>
                <a:spcPct val="150000"/>
              </a:lnSpc>
              <a:buClr>
                <a:srgbClr val="00B0F0"/>
              </a:buClr>
              <a:buFont typeface="Arial" panose="020B0604020202020204" pitchFamily="34" charset="0"/>
              <a:buChar char="•"/>
            </a:pPr>
            <a:r>
              <a:rPr lang="en-IN" sz="1400" b="1" dirty="0">
                <a:solidFill>
                  <a:prstClr val="black">
                    <a:lumMod val="75000"/>
                    <a:lumOff val="25000"/>
                  </a:prstClr>
                </a:solidFill>
                <a:latin typeface="Fontin Sans bold"/>
              </a:rPr>
              <a:t>TV is the biggest contributor to incremental volume</a:t>
            </a:r>
          </a:p>
          <a:p>
            <a:pPr marL="171450" indent="-171450">
              <a:lnSpc>
                <a:spcPct val="150000"/>
              </a:lnSpc>
              <a:buClr>
                <a:srgbClr val="00B0F0"/>
              </a:buClr>
              <a:buFont typeface="Arial" panose="020B0604020202020204" pitchFamily="34" charset="0"/>
              <a:buChar char="•"/>
            </a:pPr>
            <a:r>
              <a:rPr lang="en-IN" sz="1400" b="1" dirty="0">
                <a:solidFill>
                  <a:prstClr val="black">
                    <a:lumMod val="75000"/>
                    <a:lumOff val="25000"/>
                  </a:prstClr>
                </a:solidFill>
                <a:latin typeface="Fontin Sans bold"/>
              </a:rPr>
              <a:t>Very high spend in OOH shows high contribution in current year compared to previous year</a:t>
            </a:r>
          </a:p>
        </p:txBody>
      </p:sp>
      <p:sp>
        <p:nvSpPr>
          <p:cNvPr id="38" name="TextBox 37"/>
          <p:cNvSpPr txBox="1"/>
          <p:nvPr/>
        </p:nvSpPr>
        <p:spPr>
          <a:xfrm>
            <a:off x="321971" y="5042265"/>
            <a:ext cx="8514385" cy="430887"/>
          </a:xfrm>
          <a:prstGeom prst="rect">
            <a:avLst/>
          </a:prstGeom>
          <a:noFill/>
        </p:spPr>
        <p:txBody>
          <a:bodyPr wrap="square" rtlCol="0">
            <a:spAutoFit/>
          </a:bodyPr>
          <a:lstStyle/>
          <a:p>
            <a:pPr algn="ctr"/>
            <a:r>
              <a:rPr lang="en-US" sz="1100" i="1" dirty="0">
                <a:solidFill>
                  <a:prstClr val="black"/>
                </a:solidFill>
                <a:latin typeface="Fontin Sans bold"/>
              </a:rPr>
              <a:t>Incremental volume includes contribution due to all the Above the line (ATL)media spend where as base constitutes of contributions due to all other factors</a:t>
            </a:r>
            <a:endParaRPr lang="en-IN" sz="1100" i="1" dirty="0">
              <a:solidFill>
                <a:prstClr val="black"/>
              </a:solidFill>
              <a:latin typeface="Fontin Sans bold"/>
            </a:endParaRPr>
          </a:p>
        </p:txBody>
      </p:sp>
      <p:sp>
        <p:nvSpPr>
          <p:cNvPr id="39" name="TextBox 38"/>
          <p:cNvSpPr txBox="1"/>
          <p:nvPr/>
        </p:nvSpPr>
        <p:spPr>
          <a:xfrm>
            <a:off x="3524833" y="1199443"/>
            <a:ext cx="2168918" cy="430887"/>
          </a:xfrm>
          <a:prstGeom prst="rect">
            <a:avLst/>
          </a:prstGeom>
          <a:solidFill>
            <a:schemeClr val="bg1"/>
          </a:solidFill>
        </p:spPr>
        <p:txBody>
          <a:bodyPr wrap="square" rtlCol="0">
            <a:spAutoFit/>
          </a:bodyPr>
          <a:lstStyle/>
          <a:p>
            <a:pPr algn="ctr"/>
            <a:r>
              <a:rPr lang="en-US" sz="1100" b="1" dirty="0">
                <a:solidFill>
                  <a:prstClr val="black">
                    <a:lumMod val="75000"/>
                    <a:lumOff val="25000"/>
                  </a:prstClr>
                </a:solidFill>
                <a:latin typeface="Fontin Sans bold"/>
              </a:rPr>
              <a:t>Previous Year (Aug’09 – Jul’10)</a:t>
            </a:r>
            <a:endParaRPr lang="en-IN" sz="1100" b="1" dirty="0">
              <a:solidFill>
                <a:prstClr val="black">
                  <a:lumMod val="75000"/>
                  <a:lumOff val="25000"/>
                </a:prstClr>
              </a:solidFill>
              <a:latin typeface="Fontin Sans bold"/>
            </a:endParaRPr>
          </a:p>
        </p:txBody>
      </p:sp>
      <p:sp>
        <p:nvSpPr>
          <p:cNvPr id="40" name="TextBox 39"/>
          <p:cNvSpPr txBox="1"/>
          <p:nvPr/>
        </p:nvSpPr>
        <p:spPr>
          <a:xfrm>
            <a:off x="264095" y="1160282"/>
            <a:ext cx="1809124" cy="261610"/>
          </a:xfrm>
          <a:prstGeom prst="rect">
            <a:avLst/>
          </a:prstGeom>
          <a:solidFill>
            <a:schemeClr val="bg1"/>
          </a:solidFill>
        </p:spPr>
        <p:txBody>
          <a:bodyPr wrap="square" rtlCol="0">
            <a:spAutoFit/>
          </a:bodyPr>
          <a:lstStyle/>
          <a:p>
            <a:pPr algn="ctr"/>
            <a:r>
              <a:rPr lang="en-US" sz="1100" b="1" dirty="0">
                <a:solidFill>
                  <a:prstClr val="black">
                    <a:lumMod val="75000"/>
                    <a:lumOff val="25000"/>
                  </a:prstClr>
                </a:solidFill>
                <a:latin typeface="Fontin Sans bold"/>
              </a:rPr>
              <a:t>Overall (Aug’09 – Jul’11)</a:t>
            </a:r>
            <a:endParaRPr lang="en-IN" sz="1100" b="1" dirty="0">
              <a:solidFill>
                <a:prstClr val="black">
                  <a:lumMod val="75000"/>
                  <a:lumOff val="25000"/>
                </a:prstClr>
              </a:solidFill>
              <a:latin typeface="Fontin Sans bold"/>
            </a:endParaRPr>
          </a:p>
        </p:txBody>
      </p:sp>
    </p:spTree>
    <p:extLst>
      <p:ext uri="{BB962C8B-B14F-4D97-AF65-F5344CB8AC3E}">
        <p14:creationId xmlns:p14="http://schemas.microsoft.com/office/powerpoint/2010/main" val="3038520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3979330584"/>
              </p:ext>
            </p:extLst>
          </p:nvPr>
        </p:nvGraphicFramePr>
        <p:xfrm>
          <a:off x="559523" y="1195057"/>
          <a:ext cx="7886564" cy="41338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363582" y="5509565"/>
            <a:ext cx="8535719" cy="655436"/>
          </a:xfrm>
          <a:prstGeom prst="rect">
            <a:avLst/>
          </a:prstGeom>
          <a:solidFill>
            <a:schemeClr val="bg1">
              <a:lumMod val="95000"/>
            </a:schemeClr>
          </a:solidFill>
        </p:spPr>
        <p:txBody>
          <a:bodyPr wrap="square" rtlCol="0">
            <a:spAutoFit/>
          </a:bodyPr>
          <a:lstStyle/>
          <a:p>
            <a:pPr marL="171450" indent="-171450">
              <a:lnSpc>
                <a:spcPct val="150000"/>
              </a:lnSpc>
              <a:buClr>
                <a:srgbClr val="00B0F0"/>
              </a:buClr>
              <a:buFont typeface="Arial" panose="020B0604020202020204" pitchFamily="34" charset="0"/>
              <a:buChar char="•"/>
            </a:pPr>
            <a:r>
              <a:rPr lang="en-US" sz="1300" b="1" dirty="0">
                <a:solidFill>
                  <a:prstClr val="black">
                    <a:lumMod val="75000"/>
                    <a:lumOff val="25000"/>
                  </a:prstClr>
                </a:solidFill>
                <a:latin typeface="Fontin Sans bold"/>
              </a:rPr>
              <a:t>Incremental unit sales due to OOH and Radio in the current year is higher compared to previous year </a:t>
            </a:r>
          </a:p>
          <a:p>
            <a:pPr marL="171450" indent="-171450">
              <a:lnSpc>
                <a:spcPct val="150000"/>
              </a:lnSpc>
              <a:buClr>
                <a:srgbClr val="00B0F0"/>
              </a:buClr>
              <a:buFont typeface="Arial" panose="020B0604020202020204" pitchFamily="34" charset="0"/>
              <a:buChar char="•"/>
            </a:pPr>
            <a:r>
              <a:rPr lang="en-US" sz="1300" b="1" dirty="0">
                <a:solidFill>
                  <a:prstClr val="black">
                    <a:lumMod val="75000"/>
                    <a:lumOff val="25000"/>
                  </a:prstClr>
                </a:solidFill>
                <a:latin typeface="Fontin Sans bold"/>
              </a:rPr>
              <a:t>Volume contribution due to all other ATL media show drop in current year compared to previous year</a:t>
            </a:r>
            <a:endParaRPr lang="en-IN" sz="1300" b="1" dirty="0">
              <a:solidFill>
                <a:prstClr val="black">
                  <a:lumMod val="75000"/>
                  <a:lumOff val="25000"/>
                </a:prstClr>
              </a:solidFill>
              <a:latin typeface="Fontin Sans bold"/>
            </a:endParaRPr>
          </a:p>
        </p:txBody>
      </p:sp>
      <p:sp>
        <p:nvSpPr>
          <p:cNvPr id="8" name="TextBox 7"/>
          <p:cNvSpPr txBox="1"/>
          <p:nvPr/>
        </p:nvSpPr>
        <p:spPr>
          <a:xfrm>
            <a:off x="321972" y="438388"/>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Volume Change – High Level</a:t>
            </a:r>
            <a:endParaRPr lang="en-IN" sz="3200" b="1" dirty="0">
              <a:solidFill>
                <a:prstClr val="black"/>
              </a:solidFill>
              <a:latin typeface="Fontin Sans Bold"/>
            </a:endParaRPr>
          </a:p>
        </p:txBody>
      </p:sp>
      <p:sp>
        <p:nvSpPr>
          <p:cNvPr id="10"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spTree>
    <p:extLst>
      <p:ext uri="{BB962C8B-B14F-4D97-AF65-F5344CB8AC3E}">
        <p14:creationId xmlns:p14="http://schemas.microsoft.com/office/powerpoint/2010/main" val="364831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p:cNvSpPr>
          <p:nvPr>
            <p:ph type="body" idx="1"/>
          </p:nvPr>
        </p:nvSpPr>
        <p:spPr>
          <a:xfrm>
            <a:off x="321972" y="1322382"/>
            <a:ext cx="8435662" cy="5334000"/>
          </a:xfrm>
        </p:spPr>
        <p:txBody>
          <a:bodyPr>
            <a:normAutofit/>
          </a:bodyPr>
          <a:lstStyle/>
          <a:p>
            <a:pPr marL="381000" indent="-381000">
              <a:lnSpc>
                <a:spcPct val="90000"/>
              </a:lnSpc>
              <a:buFont typeface="Wingdings" pitchFamily="2" charset="2"/>
              <a:buAutoNum type="arabicPeriod"/>
            </a:pPr>
            <a:r>
              <a:rPr lang="en-US" altLang="en-US" sz="2000" dirty="0">
                <a:latin typeface="Fontin Sans bold"/>
              </a:rPr>
              <a:t>Measuring the contribution of activities to sales: Disentangling of the effects of activities happening </a:t>
            </a:r>
            <a:r>
              <a:rPr lang="en-US" altLang="en-US" sz="2000" dirty="0" smtClean="0">
                <a:latin typeface="Fontin Sans bold"/>
              </a:rPr>
              <a:t>simultaneously</a:t>
            </a:r>
          </a:p>
          <a:p>
            <a:pPr marL="381000" indent="-381000">
              <a:lnSpc>
                <a:spcPct val="90000"/>
              </a:lnSpc>
              <a:buFont typeface="Wingdings" pitchFamily="2" charset="2"/>
              <a:buAutoNum type="arabicPeriod"/>
            </a:pPr>
            <a:endParaRPr lang="en-US" altLang="en-US" sz="2000" dirty="0">
              <a:latin typeface="Fontin Sans bold"/>
            </a:endParaRPr>
          </a:p>
          <a:p>
            <a:pPr marL="800100" lvl="1" indent="-342900">
              <a:lnSpc>
                <a:spcPct val="90000"/>
              </a:lnSpc>
            </a:pPr>
            <a:r>
              <a:rPr lang="en-US" altLang="en-US" sz="2000" dirty="0">
                <a:latin typeface="Fontin Sans bold"/>
              </a:rPr>
              <a:t>Volume Contribution from activity</a:t>
            </a:r>
          </a:p>
          <a:p>
            <a:pPr marL="1219200" lvl="2" indent="-304800">
              <a:lnSpc>
                <a:spcPct val="90000"/>
              </a:lnSpc>
            </a:pPr>
            <a:r>
              <a:rPr lang="en-US" altLang="en-US" dirty="0">
                <a:latin typeface="Fontin Sans bold"/>
              </a:rPr>
              <a:t>Translates into ROI</a:t>
            </a:r>
          </a:p>
          <a:p>
            <a:pPr marL="800100" lvl="1" indent="-342900">
              <a:lnSpc>
                <a:spcPct val="90000"/>
              </a:lnSpc>
            </a:pPr>
            <a:r>
              <a:rPr lang="en-US" altLang="en-US" sz="2000" dirty="0">
                <a:latin typeface="Fontin Sans bold"/>
              </a:rPr>
              <a:t>Explaining volume differences over </a:t>
            </a:r>
            <a:r>
              <a:rPr lang="en-US" altLang="en-US" sz="2000" dirty="0" smtClean="0">
                <a:latin typeface="Fontin Sans bold"/>
              </a:rPr>
              <a:t>time</a:t>
            </a:r>
          </a:p>
          <a:p>
            <a:pPr marL="800100" lvl="1" indent="-342900">
              <a:lnSpc>
                <a:spcPct val="90000"/>
              </a:lnSpc>
            </a:pPr>
            <a:endParaRPr lang="en-US" altLang="en-US" sz="2000" dirty="0">
              <a:latin typeface="Fontin Sans bold"/>
            </a:endParaRPr>
          </a:p>
          <a:p>
            <a:pPr marL="800100" lvl="1" indent="-342900">
              <a:lnSpc>
                <a:spcPct val="90000"/>
              </a:lnSpc>
            </a:pPr>
            <a:endParaRPr lang="en-US" altLang="en-US" sz="2000" dirty="0">
              <a:latin typeface="Fontin Sans bold"/>
            </a:endParaRPr>
          </a:p>
          <a:p>
            <a:pPr marL="381000" indent="-381000">
              <a:lnSpc>
                <a:spcPct val="90000"/>
              </a:lnSpc>
              <a:buFont typeface="Wingdings" pitchFamily="2" charset="2"/>
              <a:buAutoNum type="arabicPeriod"/>
            </a:pPr>
            <a:r>
              <a:rPr lang="en-US" altLang="en-US" sz="2000" dirty="0">
                <a:latin typeface="Fontin Sans bold"/>
              </a:rPr>
              <a:t>Enhance understanding of the </a:t>
            </a:r>
            <a:r>
              <a:rPr lang="en-US" altLang="en-US" sz="2000" dirty="0" smtClean="0">
                <a:latin typeface="Fontin Sans bold"/>
              </a:rPr>
              <a:t>marketplace</a:t>
            </a:r>
          </a:p>
          <a:p>
            <a:pPr marL="381000" indent="-381000">
              <a:lnSpc>
                <a:spcPct val="90000"/>
              </a:lnSpc>
              <a:buFont typeface="Wingdings" pitchFamily="2" charset="2"/>
              <a:buAutoNum type="arabicPeriod"/>
            </a:pPr>
            <a:endParaRPr lang="en-US" altLang="en-US" sz="2000" dirty="0">
              <a:latin typeface="Fontin Sans bold"/>
            </a:endParaRPr>
          </a:p>
          <a:p>
            <a:pPr marL="800100" lvl="1" indent="-342900">
              <a:lnSpc>
                <a:spcPct val="90000"/>
              </a:lnSpc>
            </a:pPr>
            <a:r>
              <a:rPr lang="en-US" altLang="en-US" sz="2000" dirty="0">
                <a:latin typeface="Fontin Sans bold"/>
              </a:rPr>
              <a:t>Measuring the impact of an activity</a:t>
            </a:r>
          </a:p>
          <a:p>
            <a:pPr marL="1219200" lvl="2" indent="-304800">
              <a:lnSpc>
                <a:spcPct val="90000"/>
              </a:lnSpc>
            </a:pPr>
            <a:r>
              <a:rPr lang="en-US" altLang="en-US" dirty="0">
                <a:latin typeface="Fontin Sans bold"/>
              </a:rPr>
              <a:t>Price elasticity, promo lift, strength of competitor’s </a:t>
            </a:r>
            <a:r>
              <a:rPr lang="en-US" altLang="en-US" dirty="0" smtClean="0">
                <a:latin typeface="Fontin Sans bold"/>
              </a:rPr>
              <a:t>impact</a:t>
            </a:r>
            <a:endParaRPr lang="en-US" altLang="en-US" dirty="0">
              <a:latin typeface="Fontin Sans bold"/>
            </a:endParaRPr>
          </a:p>
        </p:txBody>
      </p:sp>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What is it good for?</a:t>
            </a:r>
            <a:endParaRPr lang="en-IN" sz="3200" b="1" dirty="0">
              <a:solidFill>
                <a:prstClr val="black"/>
              </a:solidFill>
              <a:latin typeface="Fontin Sans Bold"/>
            </a:endParaRPr>
          </a:p>
        </p:txBody>
      </p:sp>
    </p:spTree>
    <p:extLst>
      <p:ext uri="{BB962C8B-B14F-4D97-AF65-F5344CB8AC3E}">
        <p14:creationId xmlns:p14="http://schemas.microsoft.com/office/powerpoint/2010/main" val="14726392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972" y="438388"/>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Media Effectiveness</a:t>
            </a:r>
            <a:endParaRPr lang="en-IN" sz="3200" b="1" dirty="0">
              <a:solidFill>
                <a:prstClr val="black"/>
              </a:solidFill>
              <a:latin typeface="Fontin Sans Bold"/>
            </a:endParaRPr>
          </a:p>
        </p:txBody>
      </p:sp>
      <p:sp>
        <p:nvSpPr>
          <p:cNvPr id="5" name="Footer Placeholder 1"/>
          <p:cNvSpPr txBox="1">
            <a:spLocks/>
          </p:cNvSpPr>
          <p:nvPr/>
        </p:nvSpPr>
        <p:spPr>
          <a:xfrm>
            <a:off x="5930226" y="6345659"/>
            <a:ext cx="31369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lumMod val="75000"/>
                  </a:schemeClr>
                </a:solidFill>
                <a:latin typeface="Fontin Sans bold"/>
              </a:rPr>
              <a:t>Analytic Edge Proprietary and Confidential</a:t>
            </a:r>
          </a:p>
        </p:txBody>
      </p:sp>
      <p:cxnSp>
        <p:nvCxnSpPr>
          <p:cNvPr id="6" name="Straight Arrow Connector 5"/>
          <p:cNvCxnSpPr/>
          <p:nvPr/>
        </p:nvCxnSpPr>
        <p:spPr>
          <a:xfrm flipH="1" flipV="1">
            <a:off x="321972" y="2002971"/>
            <a:ext cx="39772" cy="2642995"/>
          </a:xfrm>
          <a:prstGeom prst="straightConnector1">
            <a:avLst/>
          </a:prstGeom>
          <a:ln>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578277" y="3032957"/>
            <a:ext cx="1851741" cy="276999"/>
          </a:xfrm>
          <a:prstGeom prst="rect">
            <a:avLst/>
          </a:prstGeom>
          <a:solidFill>
            <a:schemeClr val="bg1"/>
          </a:solidFill>
        </p:spPr>
        <p:txBody>
          <a:bodyPr wrap="square" rtlCol="0">
            <a:spAutoFit/>
          </a:bodyPr>
          <a:lstStyle/>
          <a:p>
            <a:r>
              <a:rPr lang="en-US" sz="1200" dirty="0">
                <a:solidFill>
                  <a:prstClr val="black"/>
                </a:solidFill>
                <a:latin typeface="Fontin Sans bold"/>
              </a:rPr>
              <a:t>Media Contribution</a:t>
            </a:r>
            <a:endParaRPr lang="en-IN" sz="1200" dirty="0">
              <a:solidFill>
                <a:prstClr val="black"/>
              </a:solidFill>
              <a:latin typeface="Fontin Sans bold"/>
            </a:endParaRPr>
          </a:p>
        </p:txBody>
      </p:sp>
      <p:cxnSp>
        <p:nvCxnSpPr>
          <p:cNvPr id="8" name="Straight Arrow Connector 7"/>
          <p:cNvCxnSpPr/>
          <p:nvPr/>
        </p:nvCxnSpPr>
        <p:spPr>
          <a:xfrm flipV="1">
            <a:off x="8855759" y="2002971"/>
            <a:ext cx="0" cy="2508937"/>
          </a:xfrm>
          <a:prstGeom prst="straightConnector1">
            <a:avLst/>
          </a:prstGeom>
          <a:ln>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8234155" y="2857054"/>
            <a:ext cx="1330292" cy="276999"/>
          </a:xfrm>
          <a:prstGeom prst="rect">
            <a:avLst/>
          </a:prstGeom>
          <a:solidFill>
            <a:schemeClr val="bg1"/>
          </a:solidFill>
        </p:spPr>
        <p:txBody>
          <a:bodyPr wrap="square" rtlCol="0">
            <a:spAutoFit/>
          </a:bodyPr>
          <a:lstStyle/>
          <a:p>
            <a:pPr algn="ctr"/>
            <a:r>
              <a:rPr lang="en-US" sz="1200" dirty="0">
                <a:solidFill>
                  <a:prstClr val="black"/>
                </a:solidFill>
                <a:latin typeface="Fontin Sans bold"/>
              </a:rPr>
              <a:t>Effectiveness</a:t>
            </a:r>
            <a:endParaRPr lang="en-IN" sz="1200" dirty="0">
              <a:solidFill>
                <a:prstClr val="black"/>
              </a:solidFill>
              <a:latin typeface="Fontin Sans bold"/>
            </a:endParaRPr>
          </a:p>
        </p:txBody>
      </p:sp>
      <p:cxnSp>
        <p:nvCxnSpPr>
          <p:cNvPr id="10" name="Straight Connector 9"/>
          <p:cNvCxnSpPr/>
          <p:nvPr/>
        </p:nvCxnSpPr>
        <p:spPr>
          <a:xfrm>
            <a:off x="609600" y="1677266"/>
            <a:ext cx="8151201"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42743" y="1521700"/>
            <a:ext cx="2575560" cy="276999"/>
          </a:xfrm>
          <a:prstGeom prst="rect">
            <a:avLst/>
          </a:prstGeom>
          <a:solidFill>
            <a:schemeClr val="bg1"/>
          </a:solidFill>
        </p:spPr>
        <p:txBody>
          <a:bodyPr wrap="square" rtlCol="0">
            <a:spAutoFit/>
          </a:bodyPr>
          <a:lstStyle/>
          <a:p>
            <a:pPr algn="ctr"/>
            <a:r>
              <a:rPr lang="en-US" sz="1200" b="1" dirty="0">
                <a:solidFill>
                  <a:prstClr val="black">
                    <a:lumMod val="75000"/>
                    <a:lumOff val="25000"/>
                  </a:prstClr>
                </a:solidFill>
                <a:latin typeface="Fontin Sans bold"/>
              </a:rPr>
              <a:t>Significant Model Parameters </a:t>
            </a:r>
            <a:endParaRPr lang="en-IN" sz="1200" b="1" dirty="0">
              <a:solidFill>
                <a:prstClr val="black">
                  <a:lumMod val="75000"/>
                  <a:lumOff val="25000"/>
                </a:prstClr>
              </a:solidFill>
              <a:latin typeface="Fontin Sans bold"/>
            </a:endParaRPr>
          </a:p>
        </p:txBody>
      </p:sp>
      <p:sp>
        <p:nvSpPr>
          <p:cNvPr id="12" name="TextBox 11"/>
          <p:cNvSpPr txBox="1"/>
          <p:nvPr/>
        </p:nvSpPr>
        <p:spPr>
          <a:xfrm>
            <a:off x="486093" y="5004258"/>
            <a:ext cx="8165374" cy="261610"/>
          </a:xfrm>
          <a:prstGeom prst="rect">
            <a:avLst/>
          </a:prstGeom>
          <a:noFill/>
        </p:spPr>
        <p:txBody>
          <a:bodyPr wrap="square" rtlCol="0">
            <a:spAutoFit/>
          </a:bodyPr>
          <a:lstStyle/>
          <a:p>
            <a:r>
              <a:rPr lang="en-US" sz="1100" i="1" dirty="0">
                <a:solidFill>
                  <a:prstClr val="black"/>
                </a:solidFill>
                <a:latin typeface="Fontin Sans bold"/>
              </a:rPr>
              <a:t>Effectiveness: Volume Per $1000 media spend</a:t>
            </a:r>
            <a:endParaRPr lang="en-IN" sz="1100" i="1" dirty="0">
              <a:solidFill>
                <a:prstClr val="black"/>
              </a:solidFill>
              <a:latin typeface="Fontin Sans bold"/>
            </a:endParaRPr>
          </a:p>
        </p:txBody>
      </p:sp>
      <p:graphicFrame>
        <p:nvGraphicFramePr>
          <p:cNvPr id="13" name="Chart 12"/>
          <p:cNvGraphicFramePr>
            <a:graphicFrameLocks/>
          </p:cNvGraphicFramePr>
          <p:nvPr>
            <p:extLst>
              <p:ext uri="{D42A27DB-BD31-4B8C-83A1-F6EECF244321}">
                <p14:modId xmlns:p14="http://schemas.microsoft.com/office/powerpoint/2010/main" val="1935778555"/>
              </p:ext>
            </p:extLst>
          </p:nvPr>
        </p:nvGraphicFramePr>
        <p:xfrm>
          <a:off x="486093" y="2068303"/>
          <a:ext cx="8329495" cy="2877172"/>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21972" y="5510880"/>
            <a:ext cx="8577329" cy="369332"/>
          </a:xfrm>
          <a:prstGeom prst="rect">
            <a:avLst/>
          </a:prstGeom>
          <a:solidFill>
            <a:schemeClr val="bg1">
              <a:lumMod val="95000"/>
            </a:schemeClr>
          </a:solidFill>
        </p:spPr>
        <p:txBody>
          <a:bodyPr wrap="square" rtlCol="0">
            <a:spAutoFit/>
          </a:bodyPr>
          <a:lstStyle/>
          <a:p>
            <a:pPr marL="171450" indent="-171450">
              <a:lnSpc>
                <a:spcPct val="150000"/>
              </a:lnSpc>
              <a:buClr>
                <a:srgbClr val="00B0F0"/>
              </a:buClr>
              <a:buFont typeface="Arial" panose="020B0604020202020204" pitchFamily="34" charset="0"/>
              <a:buChar char="•"/>
            </a:pPr>
            <a:r>
              <a:rPr lang="en-US" sz="1200" b="1" dirty="0">
                <a:solidFill>
                  <a:prstClr val="black">
                    <a:lumMod val="75000"/>
                    <a:lumOff val="25000"/>
                  </a:prstClr>
                </a:solidFill>
                <a:latin typeface="Fontin Sans bold"/>
              </a:rPr>
              <a:t>Comments</a:t>
            </a:r>
            <a:endParaRPr lang="en-IN" sz="1200" b="1" dirty="0">
              <a:solidFill>
                <a:prstClr val="black">
                  <a:lumMod val="75000"/>
                  <a:lumOff val="25000"/>
                </a:prstClr>
              </a:solidFill>
              <a:latin typeface="Fontin Sans bold"/>
            </a:endParaRPr>
          </a:p>
        </p:txBody>
      </p:sp>
    </p:spTree>
    <p:extLst>
      <p:ext uri="{BB962C8B-B14F-4D97-AF65-F5344CB8AC3E}">
        <p14:creationId xmlns:p14="http://schemas.microsoft.com/office/powerpoint/2010/main" val="30467847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715" y="2734615"/>
            <a:ext cx="8229600" cy="1129048"/>
          </a:xfrm>
        </p:spPr>
        <p:txBody>
          <a:bodyPr>
            <a:normAutofit/>
          </a:bodyPr>
          <a:lstStyle/>
          <a:p>
            <a:pPr marL="0" indent="0" algn="ctr">
              <a:buNone/>
            </a:pPr>
            <a:r>
              <a:rPr lang="en-IN" sz="4400" b="1" dirty="0" smtClean="0">
                <a:latin typeface="Fontin Sans bold"/>
              </a:rPr>
              <a:t>THANK YOU</a:t>
            </a:r>
            <a:endParaRPr lang="en-IN" sz="4400" b="1" dirty="0">
              <a:latin typeface="Fontin Sans bold"/>
            </a:endParaRPr>
          </a:p>
        </p:txBody>
      </p:sp>
    </p:spTree>
    <p:extLst>
      <p:ext uri="{BB962C8B-B14F-4D97-AF65-F5344CB8AC3E}">
        <p14:creationId xmlns:p14="http://schemas.microsoft.com/office/powerpoint/2010/main" val="3045163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p:cNvSpPr>
          <p:nvPr>
            <p:ph type="body" idx="1"/>
          </p:nvPr>
        </p:nvSpPr>
        <p:spPr>
          <a:xfrm>
            <a:off x="321972" y="1322382"/>
            <a:ext cx="8435662" cy="5334000"/>
          </a:xfrm>
        </p:spPr>
        <p:txBody>
          <a:bodyPr>
            <a:normAutofit/>
          </a:bodyPr>
          <a:lstStyle/>
          <a:p>
            <a:pPr>
              <a:lnSpc>
                <a:spcPct val="90000"/>
              </a:lnSpc>
              <a:buAutoNum type="arabicPeriod" startAt="3"/>
            </a:pPr>
            <a:r>
              <a:rPr lang="en-US" altLang="en-US" sz="2000" dirty="0" smtClean="0">
                <a:latin typeface="Fontin Sans bold"/>
              </a:rPr>
              <a:t> Predict </a:t>
            </a:r>
            <a:r>
              <a:rPr lang="en-US" altLang="en-US" sz="2000" dirty="0">
                <a:latin typeface="Fontin Sans bold"/>
              </a:rPr>
              <a:t>sales for any marketing </a:t>
            </a:r>
            <a:r>
              <a:rPr lang="en-US" altLang="en-US" sz="2000" dirty="0" smtClean="0">
                <a:latin typeface="Fontin Sans bold"/>
              </a:rPr>
              <a:t>plan</a:t>
            </a:r>
          </a:p>
          <a:p>
            <a:pPr>
              <a:lnSpc>
                <a:spcPct val="90000"/>
              </a:lnSpc>
              <a:buAutoNum type="arabicPeriod" startAt="3"/>
            </a:pPr>
            <a:endParaRPr lang="en-US" altLang="en-US" sz="2000" dirty="0">
              <a:latin typeface="Fontin Sans bold"/>
            </a:endParaRPr>
          </a:p>
          <a:p>
            <a:pPr marL="800100" lvl="1" indent="-342900">
              <a:lnSpc>
                <a:spcPct val="90000"/>
              </a:lnSpc>
            </a:pPr>
            <a:r>
              <a:rPr lang="en-US" altLang="en-US" sz="2000" dirty="0">
                <a:latin typeface="Fontin Sans bold"/>
              </a:rPr>
              <a:t>Scenario analysis, War gaming, Sales forecasting</a:t>
            </a:r>
          </a:p>
          <a:p>
            <a:pPr marL="1219200" lvl="2" indent="-304800">
              <a:lnSpc>
                <a:spcPct val="90000"/>
              </a:lnSpc>
            </a:pPr>
            <a:r>
              <a:rPr lang="en-US" altLang="en-US" dirty="0">
                <a:latin typeface="Fontin Sans bold"/>
              </a:rPr>
              <a:t>Comparison of different plans based on their expected sales contributions by activity and/or P&amp;L impact</a:t>
            </a:r>
          </a:p>
          <a:p>
            <a:pPr marL="800100" lvl="1" indent="-342900">
              <a:lnSpc>
                <a:spcPct val="90000"/>
              </a:lnSpc>
            </a:pPr>
            <a:r>
              <a:rPr lang="en-US" altLang="en-US" sz="2000" dirty="0">
                <a:latin typeface="Fontin Sans bold"/>
              </a:rPr>
              <a:t>Decision support through </a:t>
            </a:r>
            <a:r>
              <a:rPr lang="en-US" altLang="en-US" sz="2000" dirty="0" smtClean="0">
                <a:latin typeface="Fontin Sans bold"/>
              </a:rPr>
              <a:t>optimization</a:t>
            </a:r>
          </a:p>
          <a:p>
            <a:pPr marL="800100" lvl="1" indent="-342900">
              <a:lnSpc>
                <a:spcPct val="90000"/>
              </a:lnSpc>
            </a:pPr>
            <a:endParaRPr lang="en-US" altLang="en-US" sz="2000" dirty="0">
              <a:latin typeface="Fontin Sans bold"/>
            </a:endParaRPr>
          </a:p>
          <a:p>
            <a:pPr marL="800100" lvl="1" indent="-342900">
              <a:lnSpc>
                <a:spcPct val="90000"/>
              </a:lnSpc>
            </a:pPr>
            <a:endParaRPr lang="en-US" altLang="en-US" sz="2000" dirty="0">
              <a:latin typeface="Fontin Sans bold"/>
            </a:endParaRPr>
          </a:p>
          <a:p>
            <a:pPr>
              <a:lnSpc>
                <a:spcPct val="90000"/>
              </a:lnSpc>
              <a:buAutoNum type="arabicPeriod" startAt="4"/>
            </a:pPr>
            <a:r>
              <a:rPr lang="en-US" altLang="en-US" sz="2000" dirty="0" smtClean="0">
                <a:latin typeface="Fontin Sans bold"/>
              </a:rPr>
              <a:t> Monitoring </a:t>
            </a:r>
            <a:r>
              <a:rPr lang="en-US" altLang="en-US" sz="2000" dirty="0">
                <a:latin typeface="Fontin Sans bold"/>
              </a:rPr>
              <a:t>of changes in the </a:t>
            </a:r>
            <a:r>
              <a:rPr lang="en-US" altLang="en-US" sz="2000" dirty="0" smtClean="0">
                <a:latin typeface="Fontin Sans bold"/>
              </a:rPr>
              <a:t>marketplace</a:t>
            </a:r>
          </a:p>
          <a:p>
            <a:pPr>
              <a:lnSpc>
                <a:spcPct val="90000"/>
              </a:lnSpc>
              <a:buAutoNum type="arabicPeriod" startAt="4"/>
            </a:pPr>
            <a:endParaRPr lang="en-US" altLang="en-US" sz="2000" dirty="0">
              <a:latin typeface="Fontin Sans bold"/>
            </a:endParaRPr>
          </a:p>
          <a:p>
            <a:pPr marL="800100" lvl="1" indent="-342900">
              <a:lnSpc>
                <a:spcPct val="90000"/>
              </a:lnSpc>
            </a:pPr>
            <a:r>
              <a:rPr lang="en-US" altLang="en-US" sz="2000" dirty="0">
                <a:latin typeface="Fontin Sans bold"/>
              </a:rPr>
              <a:t>Does my old model still agree with current data?</a:t>
            </a:r>
          </a:p>
          <a:p>
            <a:pPr marL="800100" lvl="1" indent="-342900">
              <a:lnSpc>
                <a:spcPct val="90000"/>
              </a:lnSpc>
            </a:pPr>
            <a:r>
              <a:rPr lang="en-US" altLang="en-US" sz="2000" dirty="0">
                <a:latin typeface="Fontin Sans bold"/>
              </a:rPr>
              <a:t>How do models calibrated on new and old data differ?</a:t>
            </a:r>
          </a:p>
          <a:p>
            <a:pPr marL="800100" lvl="1" indent="-342900">
              <a:lnSpc>
                <a:spcPct val="90000"/>
              </a:lnSpc>
            </a:pPr>
            <a:r>
              <a:rPr lang="en-US" altLang="en-US" sz="2000" dirty="0">
                <a:latin typeface="Fontin Sans bold"/>
              </a:rPr>
              <a:t>What does that say about the effectiveness of my activities?</a:t>
            </a:r>
          </a:p>
          <a:p>
            <a:pPr marL="800100" lvl="1" indent="-342900">
              <a:lnSpc>
                <a:spcPct val="90000"/>
              </a:lnSpc>
              <a:buFont typeface="Wingdings" pitchFamily="2" charset="2"/>
              <a:buAutoNum type="arabicPeriod"/>
            </a:pPr>
            <a:endParaRPr lang="en-US" altLang="en-US" sz="2000" dirty="0">
              <a:latin typeface="Fontin Sans bold"/>
            </a:endParaRPr>
          </a:p>
        </p:txBody>
      </p:sp>
      <p:sp>
        <p:nvSpPr>
          <p:cNvPr id="5" name="TextBox 4"/>
          <p:cNvSpPr txBox="1"/>
          <p:nvPr/>
        </p:nvSpPr>
        <p:spPr>
          <a:xfrm>
            <a:off x="321972" y="481930"/>
            <a:ext cx="8577329" cy="584775"/>
          </a:xfrm>
          <a:prstGeom prst="rect">
            <a:avLst/>
          </a:prstGeom>
          <a:noFill/>
        </p:spPr>
        <p:txBody>
          <a:bodyPr wrap="square" rtlCol="0">
            <a:spAutoFit/>
          </a:bodyPr>
          <a:lstStyle/>
          <a:p>
            <a:pPr algn="ctr"/>
            <a:r>
              <a:rPr lang="en-IN" sz="3200" b="1" dirty="0" smtClean="0">
                <a:solidFill>
                  <a:prstClr val="black"/>
                </a:solidFill>
                <a:latin typeface="Fontin Sans Bold"/>
              </a:rPr>
              <a:t>What is it good for?</a:t>
            </a:r>
            <a:endParaRPr lang="en-IN" sz="3200" b="1" dirty="0">
              <a:solidFill>
                <a:prstClr val="black"/>
              </a:solidFill>
              <a:latin typeface="Fontin Sans Bold"/>
            </a:endParaRPr>
          </a:p>
        </p:txBody>
      </p:sp>
    </p:spTree>
    <p:extLst>
      <p:ext uri="{BB962C8B-B14F-4D97-AF65-F5344CB8AC3E}">
        <p14:creationId xmlns:p14="http://schemas.microsoft.com/office/powerpoint/2010/main" val="335291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5812</Words>
  <Application>Microsoft Office PowerPoint</Application>
  <PresentationFormat>On-screen Show (4:3)</PresentationFormat>
  <Paragraphs>979</Paragraphs>
  <Slides>81</Slides>
  <Notes>63</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4</vt:i4>
      </vt:variant>
      <vt:variant>
        <vt:lpstr>Slide Titles</vt:lpstr>
      </vt:variant>
      <vt:variant>
        <vt:i4>81</vt:i4>
      </vt:variant>
    </vt:vector>
  </HeadingPairs>
  <TitlesOfParts>
    <vt:vector size="103" baseType="lpstr">
      <vt:lpstr>MS PGothic</vt:lpstr>
      <vt:lpstr>MS PGothic</vt:lpstr>
      <vt:lpstr>Arial</vt:lpstr>
      <vt:lpstr>Arial Narrow</vt:lpstr>
      <vt:lpstr>Calibri</vt:lpstr>
      <vt:lpstr>Calibri Light</vt:lpstr>
      <vt:lpstr>Fontin Sans bold</vt:lpstr>
      <vt:lpstr>Fontin Sans bold</vt:lpstr>
      <vt:lpstr>Fontin Sans SC</vt:lpstr>
      <vt:lpstr>Monotype Sorts</vt:lpstr>
      <vt:lpstr>Symbol</vt:lpstr>
      <vt:lpstr>Times</vt:lpstr>
      <vt:lpstr>Trebuchet MS</vt:lpstr>
      <vt:lpstr>Verdana</vt:lpstr>
      <vt:lpstr>Wingdings</vt:lpstr>
      <vt:lpstr>ヒラギノ角ゴ Pro W3</vt:lpstr>
      <vt:lpstr>Office Theme</vt:lpstr>
      <vt:lpstr>1_Office Theme</vt:lpstr>
      <vt:lpstr>Equation</vt:lpstr>
      <vt:lpstr>Chart</vt:lpstr>
      <vt:lpstr>Presentation</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Model: Marketing Mix Model An Introduction</dc:title>
  <dc:creator>Jigsaw Academy</dc:creator>
  <cp:lastModifiedBy>Santosh Nair</cp:lastModifiedBy>
  <cp:revision>39</cp:revision>
  <dcterms:created xsi:type="dcterms:W3CDTF">2014-11-30T12:38:35Z</dcterms:created>
  <dcterms:modified xsi:type="dcterms:W3CDTF">2015-03-20T10:08:50Z</dcterms:modified>
</cp:coreProperties>
</file>