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892" r:id="rId2"/>
    <p:sldId id="3894" r:id="rId3"/>
    <p:sldId id="38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YTD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7-4376-BF3E-C29D5AFC74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 YTD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7-4376-BF3E-C29D5AFC7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636319"/>
        <c:axId val="1545628415"/>
      </c:barChart>
      <c:catAx>
        <c:axId val="15456363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28415"/>
        <c:crosses val="autoZero"/>
        <c:auto val="1"/>
        <c:lblAlgn val="ctr"/>
        <c:lblOffset val="100"/>
        <c:noMultiLvlLbl val="0"/>
      </c:catAx>
      <c:valAx>
        <c:axId val="15456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3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YTD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B-4D7E-B897-FCA237EB59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 YTD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B-4D7E-B897-FCA237EB5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636319"/>
        <c:axId val="1545628415"/>
      </c:barChart>
      <c:catAx>
        <c:axId val="15456363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28415"/>
        <c:crosses val="autoZero"/>
        <c:auto val="1"/>
        <c:lblAlgn val="ctr"/>
        <c:lblOffset val="100"/>
        <c:noMultiLvlLbl val="0"/>
      </c:catAx>
      <c:valAx>
        <c:axId val="15456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3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YTD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7-4376-BF3E-C29D5AFC74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 YTD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7-4376-BF3E-C29D5AFC7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636319"/>
        <c:axId val="1545628415"/>
      </c:barChart>
      <c:catAx>
        <c:axId val="15456363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28415"/>
        <c:crosses val="autoZero"/>
        <c:auto val="1"/>
        <c:lblAlgn val="ctr"/>
        <c:lblOffset val="100"/>
        <c:noMultiLvlLbl val="0"/>
      </c:catAx>
      <c:valAx>
        <c:axId val="15456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3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YTD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B-4D7E-B897-FCA237EB59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 YTD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MAH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B-4D7E-B897-FCA237EB5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636319"/>
        <c:axId val="1545628415"/>
      </c:barChart>
      <c:catAx>
        <c:axId val="15456363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28415"/>
        <c:crosses val="autoZero"/>
        <c:auto val="1"/>
        <c:lblAlgn val="ctr"/>
        <c:lblOffset val="100"/>
        <c:noMultiLvlLbl val="0"/>
      </c:catAx>
      <c:valAx>
        <c:axId val="15456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63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76C9E-B303-4D32-9E2F-B0ACC2E090F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377A-E867-415C-9D31-982C11D3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7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6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8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27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646242" y="6597135"/>
            <a:ext cx="11545758" cy="0"/>
          </a:xfrm>
          <a:prstGeom prst="line">
            <a:avLst/>
          </a:prstGeom>
          <a:ln w="6350" cap="sq">
            <a:solidFill>
              <a:srgbClr val="2E2E3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9D2CA-E8C4-4435-87A9-BE9A0CBC2DB2}"/>
              </a:ext>
            </a:extLst>
          </p:cNvPr>
          <p:cNvSpPr/>
          <p:nvPr userDrawn="1"/>
        </p:nvSpPr>
        <p:spPr>
          <a:xfrm>
            <a:off x="1" y="0"/>
            <a:ext cx="707979" cy="6858000"/>
          </a:xfrm>
          <a:prstGeom prst="rect">
            <a:avLst/>
          </a:prstGeom>
          <a:solidFill>
            <a:srgbClr val="DD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B06A66-9F96-4B1D-B772-D1A2ACDA9B5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85AB81-59F4-45D9-AD45-A666324EE2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93177" y="6602669"/>
            <a:ext cx="3182092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1028" name="Picture 4" descr="bestmediainfo.com/wp-content/uploads/2020/03/Co...">
            <a:extLst>
              <a:ext uri="{FF2B5EF4-FFF2-40B4-BE49-F238E27FC236}">
                <a16:creationId xmlns:a16="http://schemas.microsoft.com/office/drawing/2014/main" id="{E2DCBE58-27B7-459D-B42D-406517AF29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40D633-D36F-4832-A508-5C6219A49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>
            <a:off x="0" y="0"/>
            <a:ext cx="12192000" cy="6191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1653E1-E2B7-4F58-A63E-8D3698B4EBD8}"/>
              </a:ext>
            </a:extLst>
          </p:cNvPr>
          <p:cNvSpPr/>
          <p:nvPr userDrawn="1"/>
        </p:nvSpPr>
        <p:spPr>
          <a:xfrm>
            <a:off x="0" y="1"/>
            <a:ext cx="3276600" cy="5981698"/>
          </a:xfrm>
          <a:prstGeom prst="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4" descr="Image result for coca cola gif">
            <a:extLst>
              <a:ext uri="{FF2B5EF4-FFF2-40B4-BE49-F238E27FC236}">
                <a16:creationId xmlns:a16="http://schemas.microsoft.com/office/drawing/2014/main" id="{5D180F84-5819-4729-944F-F385D107559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clrChange>
              <a:clrFrom>
                <a:srgbClr val="F40007"/>
              </a:clrFrom>
              <a:clrTo>
                <a:srgbClr val="F400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65" y="738188"/>
            <a:ext cx="8381997" cy="47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F9B62-D677-4DA9-B79B-8B612FFF8AD0}"/>
              </a:ext>
            </a:extLst>
          </p:cNvPr>
          <p:cNvGrpSpPr/>
          <p:nvPr userDrawn="1"/>
        </p:nvGrpSpPr>
        <p:grpSpPr>
          <a:xfrm>
            <a:off x="-1" y="0"/>
            <a:ext cx="9792929" cy="5981699"/>
            <a:chOff x="0" y="0"/>
            <a:chExt cx="8686800" cy="514349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EE766F6-E729-41DE-B1A0-800BE75BCBC7}"/>
                </a:ext>
              </a:extLst>
            </p:cNvPr>
            <p:cNvSpPr/>
            <p:nvPr userDrawn="1"/>
          </p:nvSpPr>
          <p:spPr>
            <a:xfrm>
              <a:off x="438150" y="0"/>
              <a:ext cx="8248650" cy="5143499"/>
            </a:xfrm>
            <a:prstGeom prst="parallelogram">
              <a:avLst>
                <a:gd name="adj" fmla="val 44630"/>
              </a:avLst>
            </a:prstGeom>
            <a:solidFill>
              <a:srgbClr val="8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37AD06A-CEEA-4058-AEDD-5B394B3DAAC0}"/>
                </a:ext>
              </a:extLst>
            </p:cNvPr>
            <p:cNvSpPr/>
            <p:nvPr userDrawn="1"/>
          </p:nvSpPr>
          <p:spPr>
            <a:xfrm>
              <a:off x="0" y="0"/>
              <a:ext cx="2800350" cy="5143499"/>
            </a:xfrm>
            <a:prstGeom prst="parallelogram">
              <a:avLst>
                <a:gd name="adj" fmla="val 832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2E6700-547F-47D0-9C54-5D6783CBCCFE}"/>
              </a:ext>
            </a:extLst>
          </p:cNvPr>
          <p:cNvSpPr/>
          <p:nvPr userDrawn="1"/>
        </p:nvSpPr>
        <p:spPr>
          <a:xfrm>
            <a:off x="0" y="5981700"/>
            <a:ext cx="12192000" cy="876300"/>
          </a:xfrm>
          <a:prstGeom prst="rect">
            <a:avLst/>
          </a:prstGeom>
          <a:solidFill>
            <a:srgbClr val="2E2E30"/>
          </a:solidFill>
          <a:ln>
            <a:solidFill>
              <a:srgbClr val="2E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4E184-174D-44B5-9CB9-501D3FEBA9C3}"/>
              </a:ext>
            </a:extLst>
          </p:cNvPr>
          <p:cNvSpPr/>
          <p:nvPr userDrawn="1"/>
        </p:nvSpPr>
        <p:spPr>
          <a:xfrm>
            <a:off x="12250994" y="304800"/>
            <a:ext cx="4838700" cy="6553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60A4C-8F9F-4B71-8364-C9C63A20ACB5}"/>
              </a:ext>
            </a:extLst>
          </p:cNvPr>
          <p:cNvSpPr/>
          <p:nvPr userDrawn="1"/>
        </p:nvSpPr>
        <p:spPr>
          <a:xfrm>
            <a:off x="16748" y="-15650"/>
            <a:ext cx="12192000" cy="685800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4" descr="bestmediainfo.com/wp-content/uploads/2020/03/Co...">
            <a:extLst>
              <a:ext uri="{FF2B5EF4-FFF2-40B4-BE49-F238E27FC236}">
                <a16:creationId xmlns:a16="http://schemas.microsoft.com/office/drawing/2014/main" id="{DF56883E-A26F-498E-9DB3-0CBF18CFEB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1DC670-D5F3-4FD9-9D99-983585D9D7EC}"/>
              </a:ext>
            </a:extLst>
          </p:cNvPr>
          <p:cNvGrpSpPr/>
          <p:nvPr userDrawn="1"/>
        </p:nvGrpSpPr>
        <p:grpSpPr>
          <a:xfrm>
            <a:off x="2281631" y="2704472"/>
            <a:ext cx="7628738" cy="4199821"/>
            <a:chOff x="2281631" y="2704472"/>
            <a:chExt cx="7628738" cy="41998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180D26-703C-48A0-93FF-03DEC0B644E9}"/>
                </a:ext>
              </a:extLst>
            </p:cNvPr>
            <p:cNvGrpSpPr/>
            <p:nvPr userDrawn="1"/>
          </p:nvGrpSpPr>
          <p:grpSpPr>
            <a:xfrm>
              <a:off x="2281631" y="2860028"/>
              <a:ext cx="7628738" cy="4044265"/>
              <a:chOff x="2270163" y="2860028"/>
              <a:chExt cx="7628738" cy="404426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84A9F83-B2FB-4977-8282-D4DF850E1DB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/>
              <a:srcRect b="46056"/>
              <a:stretch/>
            </p:blipFill>
            <p:spPr>
              <a:xfrm>
                <a:off x="3266137" y="3863492"/>
                <a:ext cx="5636790" cy="30408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FAD1380-2DF7-4D75-9369-EA23AFC06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/>
              <a:srcRect t="-1" b="64456"/>
              <a:stretch/>
            </p:blipFill>
            <p:spPr>
              <a:xfrm>
                <a:off x="2270163" y="2860028"/>
                <a:ext cx="7628738" cy="2711586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25A8F26-51C0-4A6D-8B39-38833A84EB00}"/>
                  </a:ext>
                </a:extLst>
              </p:cNvPr>
              <p:cNvSpPr/>
              <p:nvPr userDrawn="1"/>
            </p:nvSpPr>
            <p:spPr>
              <a:xfrm>
                <a:off x="2363708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A744B9-FD12-464A-9736-8BBD59B889DF}"/>
                  </a:ext>
                </a:extLst>
              </p:cNvPr>
              <p:cNvSpPr/>
              <p:nvPr userDrawn="1"/>
            </p:nvSpPr>
            <p:spPr>
              <a:xfrm>
                <a:off x="9509491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019EE-A47A-405D-AD14-49F0B622AF0C}"/>
                  </a:ext>
                </a:extLst>
              </p:cNvPr>
              <p:cNvSpPr/>
              <p:nvPr userDrawn="1"/>
            </p:nvSpPr>
            <p:spPr>
              <a:xfrm>
                <a:off x="7911892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A76E06F-581A-4885-848B-344D6CFF3F1D}"/>
                  </a:ext>
                </a:extLst>
              </p:cNvPr>
              <p:cNvSpPr/>
              <p:nvPr userDrawn="1"/>
            </p:nvSpPr>
            <p:spPr>
              <a:xfrm>
                <a:off x="3954313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E3E37-4DD7-4367-941A-B666A95306EA}"/>
                </a:ext>
              </a:extLst>
            </p:cNvPr>
            <p:cNvSpPr/>
            <p:nvPr userDrawn="1"/>
          </p:nvSpPr>
          <p:spPr>
            <a:xfrm>
              <a:off x="5944570" y="2704472"/>
              <a:ext cx="302860" cy="3028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DFDA-835E-429C-82A3-9BBE30D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FE36-30C9-4521-A98B-FE3B6578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994-2046-4F5A-B125-9E3BDE6A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93AB-CE6D-474B-BB75-53537EB46A39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FC4D-2873-428D-B6DF-0AE9BAD4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9BC6-B145-48D4-A70D-12FDC743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808042" y="10886"/>
            <a:ext cx="10600187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Media Summary 2020, 2019, 2018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C0983D-788B-4F83-B0E5-E18FB7515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675943"/>
              </p:ext>
            </p:extLst>
          </p:nvPr>
        </p:nvGraphicFramePr>
        <p:xfrm>
          <a:off x="1095375" y="962025"/>
          <a:ext cx="11096625" cy="179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A019738-7375-412C-9660-41B10B50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5480"/>
              </p:ext>
            </p:extLst>
          </p:nvPr>
        </p:nvGraphicFramePr>
        <p:xfrm>
          <a:off x="1088662" y="2946952"/>
          <a:ext cx="1012627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826">
                  <a:extLst>
                    <a:ext uri="{9D8B030D-6E8A-4147-A177-3AD203B41FA5}">
                      <a16:colId xmlns:a16="http://schemas.microsoft.com/office/drawing/2014/main" val="1763147249"/>
                    </a:ext>
                  </a:extLst>
                </a:gridCol>
                <a:gridCol w="962732">
                  <a:extLst>
                    <a:ext uri="{9D8B030D-6E8A-4147-A177-3AD203B41FA5}">
                      <a16:colId xmlns:a16="http://schemas.microsoft.com/office/drawing/2014/main" val="4123377751"/>
                    </a:ext>
                  </a:extLst>
                </a:gridCol>
                <a:gridCol w="1174870">
                  <a:extLst>
                    <a:ext uri="{9D8B030D-6E8A-4147-A177-3AD203B41FA5}">
                      <a16:colId xmlns:a16="http://schemas.microsoft.com/office/drawing/2014/main" val="3077559105"/>
                    </a:ext>
                  </a:extLst>
                </a:gridCol>
                <a:gridCol w="1525613">
                  <a:extLst>
                    <a:ext uri="{9D8B030D-6E8A-4147-A177-3AD203B41FA5}">
                      <a16:colId xmlns:a16="http://schemas.microsoft.com/office/drawing/2014/main" val="3101385657"/>
                    </a:ext>
                  </a:extLst>
                </a:gridCol>
                <a:gridCol w="1566100">
                  <a:extLst>
                    <a:ext uri="{9D8B030D-6E8A-4147-A177-3AD203B41FA5}">
                      <a16:colId xmlns:a16="http://schemas.microsoft.com/office/drawing/2014/main" val="718802152"/>
                    </a:ext>
                  </a:extLst>
                </a:gridCol>
                <a:gridCol w="1475587">
                  <a:extLst>
                    <a:ext uri="{9D8B030D-6E8A-4147-A177-3AD203B41FA5}">
                      <a16:colId xmlns:a16="http://schemas.microsoft.com/office/drawing/2014/main" val="3818932564"/>
                    </a:ext>
                  </a:extLst>
                </a:gridCol>
                <a:gridCol w="1278771">
                  <a:extLst>
                    <a:ext uri="{9D8B030D-6E8A-4147-A177-3AD203B41FA5}">
                      <a16:colId xmlns:a16="http://schemas.microsoft.com/office/drawing/2014/main" val="3606142374"/>
                    </a:ext>
                  </a:extLst>
                </a:gridCol>
                <a:gridCol w="1278771">
                  <a:extLst>
                    <a:ext uri="{9D8B030D-6E8A-4147-A177-3AD203B41FA5}">
                      <a16:colId xmlns:a16="http://schemas.microsoft.com/office/drawing/2014/main" val="2535130139"/>
                    </a:ext>
                  </a:extLst>
                </a:gridCol>
              </a:tblGrid>
              <a:tr h="50756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Offtake Value (MUC)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84317"/>
                  </a:ext>
                </a:extLst>
              </a:tr>
            </a:tbl>
          </a:graphicData>
        </a:graphic>
      </p:graphicFrame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65F1B314-641F-4CF7-B888-3F15EDD0F09A}"/>
              </a:ext>
            </a:extLst>
          </p:cNvPr>
          <p:cNvGraphicFramePr/>
          <p:nvPr/>
        </p:nvGraphicFramePr>
        <p:xfrm>
          <a:off x="1160858" y="4221099"/>
          <a:ext cx="11096625" cy="179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5" name="Table 7">
            <a:extLst>
              <a:ext uri="{FF2B5EF4-FFF2-40B4-BE49-F238E27FC236}">
                <a16:creationId xmlns:a16="http://schemas.microsoft.com/office/drawing/2014/main" id="{B7BF8E83-45DA-42AF-982F-D01F9D9B8777}"/>
              </a:ext>
            </a:extLst>
          </p:cNvPr>
          <p:cNvGraphicFramePr>
            <a:graphicFrameLocks noGrp="1"/>
          </p:cNvGraphicFramePr>
          <p:nvPr/>
        </p:nvGraphicFramePr>
        <p:xfrm>
          <a:off x="817958" y="5993067"/>
          <a:ext cx="10126269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22">
                  <a:extLst>
                    <a:ext uri="{9D8B030D-6E8A-4147-A177-3AD203B41FA5}">
                      <a16:colId xmlns:a16="http://schemas.microsoft.com/office/drawing/2014/main" val="1763147249"/>
                    </a:ext>
                  </a:extLst>
                </a:gridCol>
                <a:gridCol w="1329072">
                  <a:extLst>
                    <a:ext uri="{9D8B030D-6E8A-4147-A177-3AD203B41FA5}">
                      <a16:colId xmlns:a16="http://schemas.microsoft.com/office/drawing/2014/main" val="4123377751"/>
                    </a:ext>
                  </a:extLst>
                </a:gridCol>
                <a:gridCol w="1725848">
                  <a:extLst>
                    <a:ext uri="{9D8B030D-6E8A-4147-A177-3AD203B41FA5}">
                      <a16:colId xmlns:a16="http://schemas.microsoft.com/office/drawing/2014/main" val="3101385657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718802152"/>
                    </a:ext>
                  </a:extLst>
                </a:gridCol>
                <a:gridCol w="1669257">
                  <a:extLst>
                    <a:ext uri="{9D8B030D-6E8A-4147-A177-3AD203B41FA5}">
                      <a16:colId xmlns:a16="http://schemas.microsoft.com/office/drawing/2014/main" val="3818932564"/>
                    </a:ext>
                  </a:extLst>
                </a:gridCol>
                <a:gridCol w="1446610">
                  <a:extLst>
                    <a:ext uri="{9D8B030D-6E8A-4147-A177-3AD203B41FA5}">
                      <a16:colId xmlns:a16="http://schemas.microsoft.com/office/drawing/2014/main" val="3606142374"/>
                    </a:ext>
                  </a:extLst>
                </a:gridCol>
                <a:gridCol w="1446610">
                  <a:extLst>
                    <a:ext uri="{9D8B030D-6E8A-4147-A177-3AD203B41FA5}">
                      <a16:colId xmlns:a16="http://schemas.microsoft.com/office/drawing/2014/main" val="253513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Share of Media Voice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843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09CBA-C55F-4A16-B3DD-5A44A3D8F94A}"/>
              </a:ext>
            </a:extLst>
          </p:cNvPr>
          <p:cNvSpPr txBox="1"/>
          <p:nvPr/>
        </p:nvSpPr>
        <p:spPr>
          <a:xfrm>
            <a:off x="4465072" y="824906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Offtake Value (in INR)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4B7AC4-A044-444E-AF50-FBDFDD95F315}"/>
              </a:ext>
            </a:extLst>
          </p:cNvPr>
          <p:cNvSpPr txBox="1"/>
          <p:nvPr/>
        </p:nvSpPr>
        <p:spPr>
          <a:xfrm>
            <a:off x="4238029" y="4074484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Media Spends (in INR)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82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808042" y="10886"/>
            <a:ext cx="10600187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Media Summary 2020, 2019, 2018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C0983D-788B-4F83-B0E5-E18FB7515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043105"/>
              </p:ext>
            </p:extLst>
          </p:nvPr>
        </p:nvGraphicFramePr>
        <p:xfrm>
          <a:off x="2350091" y="1465527"/>
          <a:ext cx="9058138" cy="179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09CBA-C55F-4A16-B3DD-5A44A3D8F94A}"/>
              </a:ext>
            </a:extLst>
          </p:cNvPr>
          <p:cNvSpPr txBox="1"/>
          <p:nvPr/>
        </p:nvSpPr>
        <p:spPr>
          <a:xfrm>
            <a:off x="4565356" y="1157750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Offtake Value (in INR)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99315A-DB9C-4835-8D73-D5101083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40041"/>
              </p:ext>
            </p:extLst>
          </p:nvPr>
        </p:nvGraphicFramePr>
        <p:xfrm>
          <a:off x="1425328" y="3564004"/>
          <a:ext cx="9566179" cy="1533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142">
                  <a:extLst>
                    <a:ext uri="{9D8B030D-6E8A-4147-A177-3AD203B41FA5}">
                      <a16:colId xmlns:a16="http://schemas.microsoft.com/office/drawing/2014/main" val="2974600732"/>
                    </a:ext>
                  </a:extLst>
                </a:gridCol>
                <a:gridCol w="924276">
                  <a:extLst>
                    <a:ext uri="{9D8B030D-6E8A-4147-A177-3AD203B41FA5}">
                      <a16:colId xmlns:a16="http://schemas.microsoft.com/office/drawing/2014/main" val="2766664005"/>
                    </a:ext>
                  </a:extLst>
                </a:gridCol>
                <a:gridCol w="1228259">
                  <a:extLst>
                    <a:ext uri="{9D8B030D-6E8A-4147-A177-3AD203B41FA5}">
                      <a16:colId xmlns:a16="http://schemas.microsoft.com/office/drawing/2014/main" val="4094078954"/>
                    </a:ext>
                  </a:extLst>
                </a:gridCol>
                <a:gridCol w="1267420">
                  <a:extLst>
                    <a:ext uri="{9D8B030D-6E8A-4147-A177-3AD203B41FA5}">
                      <a16:colId xmlns:a16="http://schemas.microsoft.com/office/drawing/2014/main" val="424094671"/>
                    </a:ext>
                  </a:extLst>
                </a:gridCol>
                <a:gridCol w="1228259">
                  <a:extLst>
                    <a:ext uri="{9D8B030D-6E8A-4147-A177-3AD203B41FA5}">
                      <a16:colId xmlns:a16="http://schemas.microsoft.com/office/drawing/2014/main" val="1841803136"/>
                    </a:ext>
                  </a:extLst>
                </a:gridCol>
                <a:gridCol w="1167736">
                  <a:extLst>
                    <a:ext uri="{9D8B030D-6E8A-4147-A177-3AD203B41FA5}">
                      <a16:colId xmlns:a16="http://schemas.microsoft.com/office/drawing/2014/main" val="3220779235"/>
                    </a:ext>
                  </a:extLst>
                </a:gridCol>
                <a:gridCol w="1185537">
                  <a:extLst>
                    <a:ext uri="{9D8B030D-6E8A-4147-A177-3AD203B41FA5}">
                      <a16:colId xmlns:a16="http://schemas.microsoft.com/office/drawing/2014/main" val="2661202073"/>
                    </a:ext>
                  </a:extLst>
                </a:gridCol>
                <a:gridCol w="1452550">
                  <a:extLst>
                    <a:ext uri="{9D8B030D-6E8A-4147-A177-3AD203B41FA5}">
                      <a16:colId xmlns:a16="http://schemas.microsoft.com/office/drawing/2014/main" val="896660329"/>
                    </a:ext>
                  </a:extLst>
                </a:gridCol>
              </a:tblGrid>
              <a:tr h="306601"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BI+J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82972"/>
                  </a:ext>
                </a:extLst>
              </a:tr>
              <a:tr h="3066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Nielsen Value (MUC)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249771"/>
                  </a:ext>
                </a:extLst>
              </a:tr>
              <a:tr h="306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2020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41997"/>
                  </a:ext>
                </a:extLst>
              </a:tr>
              <a:tr h="3066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Nielsen Volume (MUC)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27.0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80113"/>
                  </a:ext>
                </a:extLst>
              </a:tr>
              <a:tr h="306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2020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58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808042" y="10886"/>
            <a:ext cx="10600187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Media Summary 2020, 2019, 2018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/>
              <a:ea typeface="+mj-ea"/>
              <a:cs typeface="+mj-cs"/>
            </a:endParaRPr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65F1B314-641F-4CF7-B888-3F15EDD0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568784"/>
              </p:ext>
            </p:extLst>
          </p:nvPr>
        </p:nvGraphicFramePr>
        <p:xfrm>
          <a:off x="1001832" y="1295643"/>
          <a:ext cx="11096625" cy="179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B64B7AC4-A044-444E-AF50-FBDFDD95F315}"/>
              </a:ext>
            </a:extLst>
          </p:cNvPr>
          <p:cNvSpPr txBox="1"/>
          <p:nvPr/>
        </p:nvSpPr>
        <p:spPr>
          <a:xfrm>
            <a:off x="4089144" y="987866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Media Spends (in INR)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828E63-DE07-4958-B787-C0478367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8437"/>
              </p:ext>
            </p:extLst>
          </p:nvPr>
        </p:nvGraphicFramePr>
        <p:xfrm>
          <a:off x="1378224" y="3532784"/>
          <a:ext cx="9674089" cy="195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992">
                  <a:extLst>
                    <a:ext uri="{9D8B030D-6E8A-4147-A177-3AD203B41FA5}">
                      <a16:colId xmlns:a16="http://schemas.microsoft.com/office/drawing/2014/main" val="48403302"/>
                    </a:ext>
                  </a:extLst>
                </a:gridCol>
                <a:gridCol w="1566653">
                  <a:extLst>
                    <a:ext uri="{9D8B030D-6E8A-4147-A177-3AD203B41FA5}">
                      <a16:colId xmlns:a16="http://schemas.microsoft.com/office/drawing/2014/main" val="3622613662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1228022181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3327956115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3869732849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4024455333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1312911777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3334545647"/>
                    </a:ext>
                  </a:extLst>
                </a:gridCol>
              </a:tblGrid>
              <a:tr h="315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Spends in Million(INR)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Spends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AP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UP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Mah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Bihar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7952"/>
                  </a:ext>
                </a:extLst>
              </a:tr>
              <a:tr h="3475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TV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2019 (Jan-Oct)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53249"/>
                  </a:ext>
                </a:extLst>
              </a:tr>
              <a:tr h="347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2020 (Jan-Oct)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99094"/>
                  </a:ext>
                </a:extLst>
              </a:tr>
              <a:tr h="315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Digital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2019 (Jan-Oct)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02284"/>
                  </a:ext>
                </a:extLst>
              </a:tr>
              <a:tr h="315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2020 (Jan-Oct)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876931"/>
                  </a:ext>
                </a:extLst>
              </a:tr>
              <a:tr h="315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Non Tv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2019 (Jan-Oct)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74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123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224</Words>
  <Application>Microsoft Office PowerPoint</Application>
  <PresentationFormat>Widescreen</PresentationFormat>
  <Paragraphs>105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Segoe UI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Nair</dc:creator>
  <cp:lastModifiedBy>Kavya Bhat</cp:lastModifiedBy>
  <cp:revision>7</cp:revision>
  <dcterms:created xsi:type="dcterms:W3CDTF">2021-08-04T04:30:14Z</dcterms:created>
  <dcterms:modified xsi:type="dcterms:W3CDTF">2021-08-04T05:31:10Z</dcterms:modified>
</cp:coreProperties>
</file>