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95" r:id="rId5"/>
    <p:sldId id="394" r:id="rId6"/>
    <p:sldId id="393" r:id="rId7"/>
    <p:sldId id="396" r:id="rId8"/>
    <p:sldId id="398" r:id="rId9"/>
    <p:sldId id="399" r:id="rId10"/>
    <p:sldId id="400" r:id="rId11"/>
    <p:sldId id="397" r:id="rId12"/>
  </p:sldIdLst>
  <p:sldSz cx="12069763" cy="6858000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36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paMazumdar" initials="R" lastIdx="3" clrIdx="0">
    <p:extLst>
      <p:ext uri="{19B8F6BF-5375-455C-9EA6-DF929625EA0E}">
        <p15:presenceInfo xmlns:p15="http://schemas.microsoft.com/office/powerpoint/2012/main" userId="S::rupamazumdar@analytic-edge.com::d8967469-33bd-497b-bd81-be05ba4897b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C4"/>
    <a:srgbClr val="DCE7FE"/>
    <a:srgbClr val="FEEAE6"/>
    <a:srgbClr val="FFEEB9"/>
    <a:srgbClr val="000000"/>
    <a:srgbClr val="262626"/>
    <a:srgbClr val="FFFFFF"/>
    <a:srgbClr val="333333"/>
    <a:srgbClr val="E6304B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72" d="100"/>
          <a:sy n="72" d="100"/>
        </p:scale>
        <p:origin x="1020" y="66"/>
      </p:cViewPr>
      <p:guideLst>
        <p:guide orient="horz" pos="4152"/>
        <p:guide orient="horz" pos="4020"/>
        <p:guide orient="horz" pos="2136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paMazumdar" userId="d8967469-33bd-497b-bd81-be05ba4897bb" providerId="ADAL" clId="{09C1630E-536D-4407-9DE1-765A4AE34D12}"/>
    <pc:docChg chg="custSel modSld">
      <pc:chgData name="RupaMazumdar" userId="d8967469-33bd-497b-bd81-be05ba4897bb" providerId="ADAL" clId="{09C1630E-536D-4407-9DE1-765A4AE34D12}" dt="2021-09-14T05:20:49.661" v="3" actId="207"/>
      <pc:docMkLst>
        <pc:docMk/>
      </pc:docMkLst>
      <pc:sldChg chg="modSp mod">
        <pc:chgData name="RupaMazumdar" userId="d8967469-33bd-497b-bd81-be05ba4897bb" providerId="ADAL" clId="{09C1630E-536D-4407-9DE1-765A4AE34D12}" dt="2021-09-14T05:20:49.661" v="3" actId="207"/>
        <pc:sldMkLst>
          <pc:docMk/>
          <pc:sldMk cId="1049388607" sldId="397"/>
        </pc:sldMkLst>
        <pc:graphicFrameChg chg="modGraphic">
          <ac:chgData name="RupaMazumdar" userId="d8967469-33bd-497b-bd81-be05ba4897bb" providerId="ADAL" clId="{09C1630E-536D-4407-9DE1-765A4AE34D12}" dt="2021-09-14T05:20:49.661" v="3" actId="207"/>
          <ac:graphicFrameMkLst>
            <pc:docMk/>
            <pc:sldMk cId="1049388607" sldId="397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0.610" v="0" actId="207"/>
        <pc:sldMkLst>
          <pc:docMk/>
          <pc:sldMk cId="2438138841" sldId="398"/>
        </pc:sldMkLst>
        <pc:graphicFrameChg chg="modGraphic">
          <ac:chgData name="RupaMazumdar" userId="d8967469-33bd-497b-bd81-be05ba4897bb" providerId="ADAL" clId="{09C1630E-536D-4407-9DE1-765A4AE34D12}" dt="2021-09-14T05:20:30.610" v="0" actId="207"/>
          <ac:graphicFrameMkLst>
            <pc:docMk/>
            <pc:sldMk cId="2438138841" sldId="398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37.771" v="1" actId="207"/>
        <pc:sldMkLst>
          <pc:docMk/>
          <pc:sldMk cId="63650584" sldId="399"/>
        </pc:sldMkLst>
        <pc:graphicFrameChg chg="modGraphic">
          <ac:chgData name="RupaMazumdar" userId="d8967469-33bd-497b-bd81-be05ba4897bb" providerId="ADAL" clId="{09C1630E-536D-4407-9DE1-765A4AE34D12}" dt="2021-09-14T05:20:37.771" v="1" actId="207"/>
          <ac:graphicFrameMkLst>
            <pc:docMk/>
            <pc:sldMk cId="63650584" sldId="399"/>
            <ac:graphicFrameMk id="26" creationId="{D361DA55-F0AB-4116-BB67-DC56F4FD5AAD}"/>
          </ac:graphicFrameMkLst>
        </pc:graphicFrameChg>
      </pc:sldChg>
      <pc:sldChg chg="modSp mod">
        <pc:chgData name="RupaMazumdar" userId="d8967469-33bd-497b-bd81-be05ba4897bb" providerId="ADAL" clId="{09C1630E-536D-4407-9DE1-765A4AE34D12}" dt="2021-09-14T05:20:43.767" v="2" actId="207"/>
        <pc:sldMkLst>
          <pc:docMk/>
          <pc:sldMk cId="3093901392" sldId="400"/>
        </pc:sldMkLst>
        <pc:graphicFrameChg chg="modGraphic">
          <ac:chgData name="RupaMazumdar" userId="d8967469-33bd-497b-bd81-be05ba4897bb" providerId="ADAL" clId="{09C1630E-536D-4407-9DE1-765A4AE34D12}" dt="2021-09-14T05:20:43.767" v="2" actId="207"/>
          <ac:graphicFrameMkLst>
            <pc:docMk/>
            <pc:sldMk cId="3093901392" sldId="400"/>
            <ac:graphicFrameMk id="26" creationId="{D361DA55-F0AB-4116-BB67-DC56F4FD5AA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21/10/2021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9546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30</a:t>
            </a:r>
            <a:r>
              <a:rPr lang="en-IN" sz="1600" baseline="30000" dirty="0"/>
              <a:t>th</a:t>
            </a:r>
            <a:r>
              <a:rPr lang="en-IN" sz="1600" dirty="0"/>
              <a:t> August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11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5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delay in data collection (5 weeks)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Clarifications on TV data provided after first cut results (TV data was provided in 1000’s)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input specifications changed after first cut results (Use clicks instead of impressions for SEM and Mobile)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 reviews took additional time on account of client being on vacation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86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4185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19</a:t>
            </a:r>
            <a:r>
              <a:rPr lang="en-IN" sz="1600" baseline="30000" dirty="0"/>
              <a:t>th</a:t>
            </a:r>
            <a:r>
              <a:rPr lang="en-IN" sz="1600" dirty="0"/>
              <a:t> July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30</a:t>
            </a:r>
            <a:r>
              <a:rPr lang="en-IN" sz="1600" baseline="30000" dirty="0"/>
              <a:t>th</a:t>
            </a:r>
            <a:r>
              <a:rPr lang="en-IN" sz="1600" dirty="0"/>
              <a:t> Nov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12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out of scope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detailed documentation on modelling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Creating out of sample validation and investigations on forecast accuracy - The holdout for additional period did not hold out well. Possible reasons could be environmental factors where economy is opening up, change in Promotional strategy – these are factors we need to explore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Clarifications and additional data added in ; additional data requested (to test promo variables) took further time to collect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Initial Model reviews were per timelines – model holdout worked well within the modelling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90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3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4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25</a:t>
            </a:r>
            <a:r>
              <a:rPr lang="en-IN" sz="1600" baseline="30000" dirty="0"/>
              <a:t>th</a:t>
            </a:r>
            <a:r>
              <a:rPr lang="en-IN" sz="1600" dirty="0"/>
              <a:t> October 2021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 3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Primarily impacted by Data collection and clarifications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Change in the scope of the data ( Initially KPI included only Mobile Apps Revenue), Revenue from Websites have been included in the revised data)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Promotions and Media data for Website revenue were added 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01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F9583C-AA45-40D9-AEDC-A0CAB92FF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1D9CE-C022-4D77-9862-CD4BD790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121A9-A062-4E36-B0E8-41A5E803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8DCD0-517B-41A9-AF56-FC291D1254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Project Status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30534-F3AC-470A-9D27-A2A3EE00E02B}"/>
              </a:ext>
            </a:extLst>
          </p:cNvPr>
          <p:cNvSpPr txBox="1"/>
          <p:nvPr/>
        </p:nvSpPr>
        <p:spPr>
          <a:xfrm>
            <a:off x="942974" y="2057400"/>
            <a:ext cx="9805087" cy="34470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Original Completion Date – week of 6</a:t>
            </a:r>
            <a:r>
              <a:rPr lang="en-IN" sz="1600" baseline="30000" dirty="0"/>
              <a:t>th</a:t>
            </a:r>
            <a:r>
              <a:rPr lang="en-IN" sz="1600" dirty="0"/>
              <a:t> 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Completion Date Based on Current Plan – week of 4</a:t>
            </a:r>
            <a:r>
              <a:rPr lang="en-IN" sz="1600" baseline="30000" dirty="0"/>
              <a:t>th</a:t>
            </a:r>
            <a:r>
              <a:rPr lang="en-IN" sz="1600" dirty="0"/>
              <a:t> October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Delay of  - 4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Key points impacting timeline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Data wrangling – Granularity of variables collected was much more than used in a typical MMM and had to be aggregated to make the data cube model ready.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Client was out on vacation for 3 weeks after initial training workshop.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Non-availability of good quality promotional data, aggregated national level data lead to additional 2 week delay as extra time was needed to iterate and figure out a best approach to use this data in the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61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Domclick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74559"/>
              </p:ext>
            </p:extLst>
          </p:nvPr>
        </p:nvGraphicFramePr>
        <p:xfrm>
          <a:off x="361951" y="1797292"/>
          <a:ext cx="11416619" cy="41844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43517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6/14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-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Optimization and DDE Setup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DDE Delivery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26780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2678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3698702" y="2629024"/>
            <a:ext cx="233856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750834" y="2373645"/>
            <a:ext cx="48766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193049" y="291387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4602749" y="3436855"/>
            <a:ext cx="97890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936105" y="5593468"/>
            <a:ext cx="23834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6475751" y="4527248"/>
            <a:ext cx="1306453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11062741" y="5078415"/>
            <a:ext cx="48199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43495-9225-4254-81E7-0FCF91FC5F96}"/>
              </a:ext>
            </a:extLst>
          </p:cNvPr>
          <p:cNvCxnSpPr>
            <a:cxnSpLocks/>
          </p:cNvCxnSpPr>
          <p:nvPr/>
        </p:nvCxnSpPr>
        <p:spPr>
          <a:xfrm>
            <a:off x="5646555" y="3000272"/>
            <a:ext cx="824865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E12433-A70B-4A8B-A9DC-10B34E5C546E}"/>
              </a:ext>
            </a:extLst>
          </p:cNvPr>
          <p:cNvCxnSpPr>
            <a:cxnSpLocks/>
          </p:cNvCxnSpPr>
          <p:nvPr/>
        </p:nvCxnSpPr>
        <p:spPr>
          <a:xfrm>
            <a:off x="6821982" y="3597795"/>
            <a:ext cx="1616947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65923-8CF9-4005-A5E1-A678DDB8A51B}"/>
              </a:ext>
            </a:extLst>
          </p:cNvPr>
          <p:cNvCxnSpPr>
            <a:cxnSpLocks/>
          </p:cNvCxnSpPr>
          <p:nvPr/>
        </p:nvCxnSpPr>
        <p:spPr>
          <a:xfrm>
            <a:off x="8760800" y="4055986"/>
            <a:ext cx="51217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DB2A8B-0D9C-46F7-94DD-82A2B6EBFF8D}"/>
              </a:ext>
            </a:extLst>
          </p:cNvPr>
          <p:cNvCxnSpPr>
            <a:cxnSpLocks/>
          </p:cNvCxnSpPr>
          <p:nvPr/>
        </p:nvCxnSpPr>
        <p:spPr>
          <a:xfrm>
            <a:off x="9715935" y="4621241"/>
            <a:ext cx="1346806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0F4C28F-7463-49AB-8E9B-610FAA3811E5}"/>
              </a:ext>
            </a:extLst>
          </p:cNvPr>
          <p:cNvCxnSpPr>
            <a:cxnSpLocks/>
          </p:cNvCxnSpPr>
          <p:nvPr/>
        </p:nvCxnSpPr>
        <p:spPr>
          <a:xfrm>
            <a:off x="7776443" y="5038831"/>
            <a:ext cx="543098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3BB7E9-0FF9-4B0A-BD85-FACF47214656}"/>
              </a:ext>
            </a:extLst>
          </p:cNvPr>
          <p:cNvCxnSpPr>
            <a:cxnSpLocks/>
          </p:cNvCxnSpPr>
          <p:nvPr/>
        </p:nvCxnSpPr>
        <p:spPr>
          <a:xfrm>
            <a:off x="5609230" y="3966358"/>
            <a:ext cx="38683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1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6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Bolt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65097"/>
              </p:ext>
            </p:extLst>
          </p:nvPr>
        </p:nvGraphicFramePr>
        <p:xfrm>
          <a:off x="361951" y="1797292"/>
          <a:ext cx="11416623" cy="41844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60607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961616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624382778"/>
                    </a:ext>
                  </a:extLst>
                </a:gridCol>
                <a:gridCol w="383100">
                  <a:extLst>
                    <a:ext uri="{9D8B030D-6E8A-4147-A177-3AD203B41FA5}">
                      <a16:colId xmlns:a16="http://schemas.microsoft.com/office/drawing/2014/main" val="4261443280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05/10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05/17</a:t>
                      </a:r>
                    </a:p>
                  </a:txBody>
                  <a:tcPr marL="0" marR="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05/24</a:t>
                      </a: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05/31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06/07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06/28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07/05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07/19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07/26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10/11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10/18</a:t>
                      </a:r>
                      <a:endParaRPr lang="en-IN" sz="10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Collection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1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Analysis – Phase 2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D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2969603" y="2726541"/>
            <a:ext cx="87886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830286" y="2367293"/>
            <a:ext cx="406400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3129249" y="3116167"/>
            <a:ext cx="41477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3848463" y="3525739"/>
            <a:ext cx="87923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4008120" y="3879983"/>
            <a:ext cx="71957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5004496" y="4203377"/>
            <a:ext cx="245548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5004496" y="4611909"/>
            <a:ext cx="77510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7459980" y="5011457"/>
            <a:ext cx="160020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9224618" y="6099025"/>
            <a:ext cx="2483681" cy="400110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000" b="1" dirty="0">
                <a:solidFill>
                  <a:schemeClr val="accent3"/>
                </a:solidFill>
              </a:rPr>
              <a:t>Holdout validation/Promo Analysis/Additional Data requested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CCB230-563F-449D-BA29-D85A19E14498}"/>
              </a:ext>
            </a:extLst>
          </p:cNvPr>
          <p:cNvCxnSpPr>
            <a:cxnSpLocks/>
          </p:cNvCxnSpPr>
          <p:nvPr/>
        </p:nvCxnSpPr>
        <p:spPr>
          <a:xfrm>
            <a:off x="5347396" y="2732742"/>
            <a:ext cx="191758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FC0BA9D-FE37-4AFF-A3F8-A327CB8C9BD4}"/>
              </a:ext>
            </a:extLst>
          </p:cNvPr>
          <p:cNvCxnSpPr>
            <a:cxnSpLocks/>
          </p:cNvCxnSpPr>
          <p:nvPr/>
        </p:nvCxnSpPr>
        <p:spPr>
          <a:xfrm>
            <a:off x="6034881" y="5352591"/>
            <a:ext cx="528364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FD0768C-0D8A-4ED6-9ACD-6BF569B1821C}"/>
              </a:ext>
            </a:extLst>
          </p:cNvPr>
          <p:cNvCxnSpPr>
            <a:cxnSpLocks/>
          </p:cNvCxnSpPr>
          <p:nvPr/>
        </p:nvCxnSpPr>
        <p:spPr>
          <a:xfrm>
            <a:off x="9560184" y="5009729"/>
            <a:ext cx="2148115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5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7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Joom</a:t>
            </a:r>
            <a:r>
              <a:rPr lang="en-IN" dirty="0"/>
              <a:t>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47071"/>
              </p:ext>
            </p:extLst>
          </p:nvPr>
        </p:nvGraphicFramePr>
        <p:xfrm>
          <a:off x="361951" y="1797292"/>
          <a:ext cx="11423648" cy="41844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2549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904859">
                  <a:extLst>
                    <a:ext uri="{9D8B030D-6E8A-4147-A177-3AD203B41FA5}">
                      <a16:colId xmlns:a16="http://schemas.microsoft.com/office/drawing/2014/main" val="111441348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87322760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572890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</a:tblGrid>
              <a:tr h="3804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Tasks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08/02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08/09</a:t>
                      </a:r>
                    </a:p>
                  </a:txBody>
                  <a:tcPr marL="45720" marR="4572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08/16</a:t>
                      </a:r>
                    </a:p>
                  </a:txBody>
                  <a:tcPr marL="45720" marR="4572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08/23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08/30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09/06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09/20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09/27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10/18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10/25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11/08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11/15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 Prep &amp; Review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Analysis (Modelling and Review)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440549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7109908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Optimization and Response Curves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914021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1741251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Final Insights Presentation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8436625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rtl="0" fontAlgn="b"/>
                      <a:endParaRPr lang="en-IN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631784"/>
                  </a:ext>
                </a:extLst>
              </a:tr>
              <a:tr h="38040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DIY Support and Training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7F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80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IN" sz="10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>
            <a:cxnSpLocks/>
          </p:cNvCxnSpPr>
          <p:nvPr/>
        </p:nvCxnSpPr>
        <p:spPr>
          <a:xfrm>
            <a:off x="2715904" y="2748200"/>
            <a:ext cx="3780430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>
            <a:cxnSpLocks/>
          </p:cNvCxnSpPr>
          <p:nvPr/>
        </p:nvCxnSpPr>
        <p:spPr>
          <a:xfrm>
            <a:off x="2688609" y="2377890"/>
            <a:ext cx="152854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>
            <a:cxnSpLocks/>
          </p:cNvCxnSpPr>
          <p:nvPr/>
        </p:nvCxnSpPr>
        <p:spPr>
          <a:xfrm>
            <a:off x="4435522" y="3141145"/>
            <a:ext cx="1473959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>
            <a:cxnSpLocks/>
          </p:cNvCxnSpPr>
          <p:nvPr/>
        </p:nvCxnSpPr>
        <p:spPr>
          <a:xfrm>
            <a:off x="6701051" y="3514069"/>
            <a:ext cx="1501253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>
            <a:cxnSpLocks/>
          </p:cNvCxnSpPr>
          <p:nvPr/>
        </p:nvCxnSpPr>
        <p:spPr>
          <a:xfrm>
            <a:off x="6114197" y="3876658"/>
            <a:ext cx="166224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>
            <a:cxnSpLocks/>
          </p:cNvCxnSpPr>
          <p:nvPr/>
        </p:nvCxnSpPr>
        <p:spPr>
          <a:xfrm>
            <a:off x="7889358" y="4249582"/>
            <a:ext cx="1486654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>
            <a:cxnSpLocks/>
          </p:cNvCxnSpPr>
          <p:nvPr/>
        </p:nvCxnSpPr>
        <p:spPr>
          <a:xfrm>
            <a:off x="7889358" y="4617655"/>
            <a:ext cx="318977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>
            <a:cxnSpLocks/>
          </p:cNvCxnSpPr>
          <p:nvPr/>
        </p:nvCxnSpPr>
        <p:spPr>
          <a:xfrm>
            <a:off x="9577177" y="5027637"/>
            <a:ext cx="37204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6C0014-7A58-45EF-83CE-58F0B69467A3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000" b="1" dirty="0">
                <a:solidFill>
                  <a:schemeClr val="bg1"/>
                </a:solidFill>
              </a:rPr>
              <a:t>Week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BD5B0D-5791-45F1-9C00-7574C4CEB951}"/>
              </a:ext>
            </a:extLst>
          </p:cNvPr>
          <p:cNvCxnSpPr>
            <a:cxnSpLocks/>
          </p:cNvCxnSpPr>
          <p:nvPr/>
        </p:nvCxnSpPr>
        <p:spPr>
          <a:xfrm>
            <a:off x="5036024" y="5432503"/>
            <a:ext cx="4380931" cy="0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1300C1-6A77-4B7B-858B-8BEA804C5318}"/>
              </a:ext>
            </a:extLst>
          </p:cNvPr>
          <p:cNvCxnSpPr>
            <a:cxnSpLocks/>
          </p:cNvCxnSpPr>
          <p:nvPr/>
        </p:nvCxnSpPr>
        <p:spPr>
          <a:xfrm>
            <a:off x="7315200" y="5791779"/>
            <a:ext cx="4380931" cy="0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90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32874D-17EF-4B2A-A95E-8773A30B0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8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630B-E6AA-4AF1-8707-DE16D5B9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5259F-CFB3-4049-AD8D-AC730057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Unilever - Timelines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361DA55-F0AB-4116-BB67-DC56F4FD5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2145"/>
              </p:ext>
            </p:extLst>
          </p:nvPr>
        </p:nvGraphicFramePr>
        <p:xfrm>
          <a:off x="361951" y="1797293"/>
          <a:ext cx="11416619" cy="318010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406888">
                  <a:extLst>
                    <a:ext uri="{9D8B030D-6E8A-4147-A177-3AD203B41FA5}">
                      <a16:colId xmlns:a16="http://schemas.microsoft.com/office/drawing/2014/main" val="403435441"/>
                    </a:ext>
                  </a:extLst>
                </a:gridCol>
                <a:gridCol w="749779">
                  <a:extLst>
                    <a:ext uri="{9D8B030D-6E8A-4147-A177-3AD203B41FA5}">
                      <a16:colId xmlns:a16="http://schemas.microsoft.com/office/drawing/2014/main" val="612733931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672036317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1755605062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37281804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4029240962"/>
                    </a:ext>
                  </a:extLst>
                </a:gridCol>
                <a:gridCol w="437666">
                  <a:extLst>
                    <a:ext uri="{9D8B030D-6E8A-4147-A177-3AD203B41FA5}">
                      <a16:colId xmlns:a16="http://schemas.microsoft.com/office/drawing/2014/main" val="1269642384"/>
                    </a:ext>
                  </a:extLst>
                </a:gridCol>
                <a:gridCol w="475723">
                  <a:extLst>
                    <a:ext uri="{9D8B030D-6E8A-4147-A177-3AD203B41FA5}">
                      <a16:colId xmlns:a16="http://schemas.microsoft.com/office/drawing/2014/main" val="2198877475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368510352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733040626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67302143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657030107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693479341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573680059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142366182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3770486383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060178160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217555411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2551183679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2505191794"/>
                    </a:ext>
                  </a:extLst>
                </a:gridCol>
                <a:gridCol w="466209">
                  <a:extLst>
                    <a:ext uri="{9D8B030D-6E8A-4147-A177-3AD203B41FA5}">
                      <a16:colId xmlns:a16="http://schemas.microsoft.com/office/drawing/2014/main" val="1956124330"/>
                    </a:ext>
                  </a:extLst>
                </a:gridCol>
                <a:gridCol w="449558">
                  <a:extLst>
                    <a:ext uri="{9D8B030D-6E8A-4147-A177-3AD203B41FA5}">
                      <a16:colId xmlns:a16="http://schemas.microsoft.com/office/drawing/2014/main" val="4164994238"/>
                    </a:ext>
                  </a:extLst>
                </a:gridCol>
              </a:tblGrid>
              <a:tr h="27586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Tasks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05/24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05/31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06/07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06/28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07/05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07/19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07/26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08/16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08/23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08/30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09/06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09/13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09/27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+mn-lt"/>
                        </a:rPr>
                        <a:t>10/04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217168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Kick-off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5258682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3253496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Training </a:t>
                      </a:r>
                      <a:br>
                        <a:rPr lang="en-US" sz="1200" u="none" strike="noStrike" dirty="0">
                          <a:effectLst/>
                          <a:latin typeface="+mn-lt"/>
                        </a:rPr>
                      </a:br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Workshop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8803430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1457931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Data Collection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4902978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9911163"/>
                  </a:ext>
                </a:extLst>
              </a:tr>
              <a:tr h="36303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+mn-lt"/>
                        </a:rPr>
                        <a:t>Hands on Training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Plan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0695684"/>
                  </a:ext>
                </a:extLst>
              </a:tr>
              <a:tr h="3630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Actual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91943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650ACB-2EBB-4CD5-B253-E1ACE3C3DCF8}"/>
              </a:ext>
            </a:extLst>
          </p:cNvPr>
          <p:cNvCxnSpPr/>
          <p:nvPr/>
        </p:nvCxnSpPr>
        <p:spPr>
          <a:xfrm>
            <a:off x="2670002" y="2609973"/>
            <a:ext cx="27432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38D892-43E0-4B58-8D90-1CD0754069ED}"/>
              </a:ext>
            </a:extLst>
          </p:cNvPr>
          <p:cNvCxnSpPr/>
          <p:nvPr/>
        </p:nvCxnSpPr>
        <p:spPr>
          <a:xfrm>
            <a:off x="2658759" y="2260932"/>
            <a:ext cx="27432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AE2744-5170-43C3-859D-80A29E0D25AC}"/>
              </a:ext>
            </a:extLst>
          </p:cNvPr>
          <p:cNvCxnSpPr/>
          <p:nvPr/>
        </p:nvCxnSpPr>
        <p:spPr>
          <a:xfrm>
            <a:off x="3250199" y="2971024"/>
            <a:ext cx="100584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F90213-5906-430B-945E-FD1D8A5F4549}"/>
              </a:ext>
            </a:extLst>
          </p:cNvPr>
          <p:cNvCxnSpPr/>
          <p:nvPr/>
        </p:nvCxnSpPr>
        <p:spPr>
          <a:xfrm>
            <a:off x="3250199" y="3343948"/>
            <a:ext cx="100584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4A9F3D-E069-4697-84E9-69F3C5CE91C0}"/>
              </a:ext>
            </a:extLst>
          </p:cNvPr>
          <p:cNvCxnSpPr/>
          <p:nvPr/>
        </p:nvCxnSpPr>
        <p:spPr>
          <a:xfrm>
            <a:off x="3250199" y="3706537"/>
            <a:ext cx="1828800" cy="4762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262E0A1-98AF-48AC-824A-395B84EEA7BD}"/>
              </a:ext>
            </a:extLst>
          </p:cNvPr>
          <p:cNvCxnSpPr/>
          <p:nvPr/>
        </p:nvCxnSpPr>
        <p:spPr>
          <a:xfrm>
            <a:off x="3250199" y="4079461"/>
            <a:ext cx="3657600" cy="4762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EA177E-C4D7-437E-BE79-2DCB1273339A}"/>
              </a:ext>
            </a:extLst>
          </p:cNvPr>
          <p:cNvCxnSpPr/>
          <p:nvPr/>
        </p:nvCxnSpPr>
        <p:spPr>
          <a:xfrm>
            <a:off x="6881295" y="4447534"/>
            <a:ext cx="2834640" cy="4763"/>
          </a:xfrm>
          <a:prstGeom prst="straightConnector1">
            <a:avLst/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5B69DF-2D06-4B1E-98F3-8DE3C231D1FD}"/>
              </a:ext>
            </a:extLst>
          </p:cNvPr>
          <p:cNvCxnSpPr/>
          <p:nvPr/>
        </p:nvCxnSpPr>
        <p:spPr>
          <a:xfrm>
            <a:off x="6881295" y="4783088"/>
            <a:ext cx="4663440" cy="3175"/>
          </a:xfrm>
          <a:prstGeom prst="straightConnector1">
            <a:avLst/>
          </a:prstGeom>
          <a:ln w="1905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86075-0E5F-43DA-81A2-44A37CF3FE41}"/>
              </a:ext>
            </a:extLst>
          </p:cNvPr>
          <p:cNvSpPr txBox="1"/>
          <p:nvPr/>
        </p:nvSpPr>
        <p:spPr>
          <a:xfrm>
            <a:off x="5372100" y="5287063"/>
            <a:ext cx="1904999" cy="276999"/>
          </a:xfrm>
          <a:prstGeom prst="rect">
            <a:avLst/>
          </a:prstGeom>
          <a:solidFill>
            <a:srgbClr val="FDCDC4">
              <a:alpha val="50196"/>
            </a:srgb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000" b="1">
                <a:solidFill>
                  <a:schemeClr val="accent3"/>
                </a:solidFill>
              </a:defRPr>
            </a:lvl1pPr>
          </a:lstStyle>
          <a:p>
            <a:r>
              <a:rPr lang="en-IN" sz="1200" dirty="0"/>
              <a:t>Client was on vacation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B2E42-0D12-4C17-8BA8-2D3CEB0451DE}"/>
              </a:ext>
            </a:extLst>
          </p:cNvPr>
          <p:cNvSpPr txBox="1"/>
          <p:nvPr/>
        </p:nvSpPr>
        <p:spPr>
          <a:xfrm>
            <a:off x="2581274" y="1487625"/>
            <a:ext cx="9197295" cy="277675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1200" b="1" dirty="0">
                <a:solidFill>
                  <a:schemeClr val="bg1"/>
                </a:solidFill>
              </a:rPr>
              <a:t>Week</a:t>
            </a:r>
          </a:p>
        </p:txBody>
      </p:sp>
    </p:spTree>
    <p:extLst>
      <p:ext uri="{BB962C8B-B14F-4D97-AF65-F5344CB8AC3E}">
        <p14:creationId xmlns:p14="http://schemas.microsoft.com/office/powerpoint/2010/main" val="1049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3257</TotalTime>
  <Words>1253</Words>
  <Application>Microsoft Office PowerPoint</Application>
  <PresentationFormat>Custom</PresentationFormat>
  <Paragraphs>798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Analytic Edge master template </vt:lpstr>
      <vt:lpstr>DomClick</vt:lpstr>
      <vt:lpstr>Bolt</vt:lpstr>
      <vt:lpstr>Joom</vt:lpstr>
      <vt:lpstr>Unilever</vt:lpstr>
      <vt:lpstr>Domclick - Timelines </vt:lpstr>
      <vt:lpstr>Bolt - Timelines </vt:lpstr>
      <vt:lpstr>Joom - Timelines </vt:lpstr>
      <vt:lpstr>Unilever - Timelines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Kavya Bhat</cp:lastModifiedBy>
  <cp:revision>123</cp:revision>
  <cp:lastPrinted>2017-03-24T13:40:26Z</cp:lastPrinted>
  <dcterms:created xsi:type="dcterms:W3CDTF">2020-02-27T07:32:03Z</dcterms:created>
  <dcterms:modified xsi:type="dcterms:W3CDTF">2021-10-21T10:16:26Z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