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5" r:id="rId1"/>
  </p:sldMasterIdLst>
  <p:sldIdLst>
    <p:sldId id="256" r:id="rId2"/>
    <p:sldId id="259" r:id="rId3"/>
    <p:sldId id="260" r:id="rId4"/>
    <p:sldId id="258" r:id="rId5"/>
    <p:sldId id="262" r:id="rId6"/>
    <p:sldId id="263" r:id="rId7"/>
    <p:sldId id="261" r:id="rId8"/>
    <p:sldId id="264" r:id="rId9"/>
    <p:sldId id="265" r:id="rId10"/>
    <p:sldId id="266"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E7573-AB4D-4348-8DE8-0BAE5237D2FB}" v="53" dt="2022-11-09T21:05:01.792"/>
    <p1510:client id="{9EAC2ED2-6A8A-4518-8CCA-B61AA22417CD}" v="59" dt="2022-11-10T05:48:17.663"/>
    <p1510:client id="{DC7D9566-FB09-4C4E-B10A-A3F4DEEB4542}" v="1412" dt="2022-11-09T22:17:22.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8A464-6E9D-4B97-A543-0CA64E0B5C4A}" type="doc">
      <dgm:prSet loTypeId="urn:microsoft.com/office/officeart/2005/8/layout/orgChart1" loCatId="hierarchy" qsTypeId="urn:microsoft.com/office/officeart/2005/8/quickstyle/simple5" qsCatId="simple" csTypeId="urn:microsoft.com/office/officeart/2005/8/colors/accent3_2" csCatId="accent3" phldr="1"/>
      <dgm:spPr/>
      <dgm:t>
        <a:bodyPr/>
        <a:lstStyle/>
        <a:p>
          <a:endParaRPr lang="en-US"/>
        </a:p>
      </dgm:t>
    </dgm:pt>
    <dgm:pt modelId="{92D4ED87-0F69-48A6-91D9-3BE64C2D6B63}">
      <dgm:prSet/>
      <dgm:spPr/>
      <dgm:t>
        <a:bodyPr/>
        <a:lstStyle/>
        <a:p>
          <a:pPr rtl="0"/>
          <a:r>
            <a:rPr lang="en-US" b="1" dirty="0"/>
            <a:t>THANK YOU</a:t>
          </a:r>
          <a:endParaRPr lang="en-US" dirty="0"/>
        </a:p>
      </dgm:t>
    </dgm:pt>
    <dgm:pt modelId="{98D910FA-8E11-45BF-A9D7-66A81ADD43C2}" type="parTrans" cxnId="{AFEF16B5-55C8-4535-B477-1188147DDE1F}">
      <dgm:prSet/>
      <dgm:spPr/>
      <dgm:t>
        <a:bodyPr/>
        <a:lstStyle/>
        <a:p>
          <a:endParaRPr lang="en-US"/>
        </a:p>
      </dgm:t>
    </dgm:pt>
    <dgm:pt modelId="{9E696168-ACC9-4D66-8ABA-8E0B6D20F24C}" type="sibTrans" cxnId="{AFEF16B5-55C8-4535-B477-1188147DDE1F}">
      <dgm:prSet/>
      <dgm:spPr/>
      <dgm:t>
        <a:bodyPr/>
        <a:lstStyle/>
        <a:p>
          <a:endParaRPr lang="en-US"/>
        </a:p>
      </dgm:t>
    </dgm:pt>
    <dgm:pt modelId="{8CEF8B12-044C-4359-90EB-C5207D3FD0B2}" type="pres">
      <dgm:prSet presAssocID="{AC78A464-6E9D-4B97-A543-0CA64E0B5C4A}" presName="hierChild1" presStyleCnt="0">
        <dgm:presLayoutVars>
          <dgm:orgChart val="1"/>
          <dgm:chPref val="1"/>
          <dgm:dir/>
          <dgm:animOne val="branch"/>
          <dgm:animLvl val="lvl"/>
          <dgm:resizeHandles/>
        </dgm:presLayoutVars>
      </dgm:prSet>
      <dgm:spPr/>
    </dgm:pt>
    <dgm:pt modelId="{98FC8825-CC7C-4B6C-9F75-BB67BFF53D38}" type="pres">
      <dgm:prSet presAssocID="{92D4ED87-0F69-48A6-91D9-3BE64C2D6B63}" presName="hierRoot1" presStyleCnt="0">
        <dgm:presLayoutVars>
          <dgm:hierBranch val="init"/>
        </dgm:presLayoutVars>
      </dgm:prSet>
      <dgm:spPr/>
    </dgm:pt>
    <dgm:pt modelId="{5C4DED93-AA2F-41CE-80AA-F94DA26481DE}" type="pres">
      <dgm:prSet presAssocID="{92D4ED87-0F69-48A6-91D9-3BE64C2D6B63}" presName="rootComposite1" presStyleCnt="0"/>
      <dgm:spPr/>
    </dgm:pt>
    <dgm:pt modelId="{B5E147E0-850B-40E5-9FBE-226BC73B1325}" type="pres">
      <dgm:prSet presAssocID="{92D4ED87-0F69-48A6-91D9-3BE64C2D6B63}" presName="rootText1" presStyleLbl="node0" presStyleIdx="0" presStyleCnt="1">
        <dgm:presLayoutVars>
          <dgm:chPref val="3"/>
        </dgm:presLayoutVars>
      </dgm:prSet>
      <dgm:spPr/>
    </dgm:pt>
    <dgm:pt modelId="{601691B9-365E-4537-9C18-C6C1A721C097}" type="pres">
      <dgm:prSet presAssocID="{92D4ED87-0F69-48A6-91D9-3BE64C2D6B63}" presName="rootConnector1" presStyleLbl="node1" presStyleIdx="0" presStyleCnt="0"/>
      <dgm:spPr/>
    </dgm:pt>
    <dgm:pt modelId="{7D6D32F8-B65F-436E-A0AA-EC905A11A856}" type="pres">
      <dgm:prSet presAssocID="{92D4ED87-0F69-48A6-91D9-3BE64C2D6B63}" presName="hierChild2" presStyleCnt="0"/>
      <dgm:spPr/>
    </dgm:pt>
    <dgm:pt modelId="{39896126-3606-4190-B71F-626DE170881D}" type="pres">
      <dgm:prSet presAssocID="{92D4ED87-0F69-48A6-91D9-3BE64C2D6B63}" presName="hierChild3" presStyleCnt="0"/>
      <dgm:spPr/>
    </dgm:pt>
  </dgm:ptLst>
  <dgm:cxnLst>
    <dgm:cxn modelId="{9D306589-9820-411F-BFCA-8AD9CF6989BC}" type="presOf" srcId="{92D4ED87-0F69-48A6-91D9-3BE64C2D6B63}" destId="{B5E147E0-850B-40E5-9FBE-226BC73B1325}" srcOrd="0" destOrd="0" presId="urn:microsoft.com/office/officeart/2005/8/layout/orgChart1"/>
    <dgm:cxn modelId="{AFEF16B5-55C8-4535-B477-1188147DDE1F}" srcId="{AC78A464-6E9D-4B97-A543-0CA64E0B5C4A}" destId="{92D4ED87-0F69-48A6-91D9-3BE64C2D6B63}" srcOrd="0" destOrd="0" parTransId="{98D910FA-8E11-45BF-A9D7-66A81ADD43C2}" sibTransId="{9E696168-ACC9-4D66-8ABA-8E0B6D20F24C}"/>
    <dgm:cxn modelId="{9BC1ECB8-4AF6-429B-ABCF-5504054F30A9}" type="presOf" srcId="{AC78A464-6E9D-4B97-A543-0CA64E0B5C4A}" destId="{8CEF8B12-044C-4359-90EB-C5207D3FD0B2}" srcOrd="0" destOrd="0" presId="urn:microsoft.com/office/officeart/2005/8/layout/orgChart1"/>
    <dgm:cxn modelId="{8A0086FE-4FD8-44FF-B04B-DAA32B23774C}" type="presOf" srcId="{92D4ED87-0F69-48A6-91D9-3BE64C2D6B63}" destId="{601691B9-365E-4537-9C18-C6C1A721C097}" srcOrd="1" destOrd="0" presId="urn:microsoft.com/office/officeart/2005/8/layout/orgChart1"/>
    <dgm:cxn modelId="{7949107B-E823-42C3-BACE-A41A618E6B57}" type="presParOf" srcId="{8CEF8B12-044C-4359-90EB-C5207D3FD0B2}" destId="{98FC8825-CC7C-4B6C-9F75-BB67BFF53D38}" srcOrd="0" destOrd="0" presId="urn:microsoft.com/office/officeart/2005/8/layout/orgChart1"/>
    <dgm:cxn modelId="{6B9E650D-234F-4828-8F60-0E27E07C6522}" type="presParOf" srcId="{98FC8825-CC7C-4B6C-9F75-BB67BFF53D38}" destId="{5C4DED93-AA2F-41CE-80AA-F94DA26481DE}" srcOrd="0" destOrd="0" presId="urn:microsoft.com/office/officeart/2005/8/layout/orgChart1"/>
    <dgm:cxn modelId="{058FA0DD-B74B-48D3-8A15-7303BD8BCEAA}" type="presParOf" srcId="{5C4DED93-AA2F-41CE-80AA-F94DA26481DE}" destId="{B5E147E0-850B-40E5-9FBE-226BC73B1325}" srcOrd="0" destOrd="0" presId="urn:microsoft.com/office/officeart/2005/8/layout/orgChart1"/>
    <dgm:cxn modelId="{D75D8177-83F9-4B59-97A1-88CD0DAA6C22}" type="presParOf" srcId="{5C4DED93-AA2F-41CE-80AA-F94DA26481DE}" destId="{601691B9-365E-4537-9C18-C6C1A721C097}" srcOrd="1" destOrd="0" presId="urn:microsoft.com/office/officeart/2005/8/layout/orgChart1"/>
    <dgm:cxn modelId="{A581F713-E93C-4603-926C-746C2996ED01}" type="presParOf" srcId="{98FC8825-CC7C-4B6C-9F75-BB67BFF53D38}" destId="{7D6D32F8-B65F-436E-A0AA-EC905A11A856}" srcOrd="1" destOrd="0" presId="urn:microsoft.com/office/officeart/2005/8/layout/orgChart1"/>
    <dgm:cxn modelId="{BE25A244-AF70-4CA0-8BA4-4214593B9572}" type="presParOf" srcId="{98FC8825-CC7C-4B6C-9F75-BB67BFF53D38}" destId="{39896126-3606-4190-B71F-626DE170881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147E0-850B-40E5-9FBE-226BC73B1325}">
      <dsp:nvSpPr>
        <dsp:cNvPr id="0" name=""/>
        <dsp:cNvSpPr/>
      </dsp:nvSpPr>
      <dsp:spPr>
        <a:xfrm>
          <a:off x="912669" y="3103"/>
          <a:ext cx="8690260" cy="434513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rtl="0">
            <a:lnSpc>
              <a:spcPct val="90000"/>
            </a:lnSpc>
            <a:spcBef>
              <a:spcPct val="0"/>
            </a:spcBef>
            <a:spcAft>
              <a:spcPct val="35000"/>
            </a:spcAft>
            <a:buNone/>
          </a:pPr>
          <a:r>
            <a:rPr lang="en-US" sz="6500" b="1" kern="1200" dirty="0"/>
            <a:t>THANK YOU</a:t>
          </a:r>
          <a:endParaRPr lang="en-US" sz="6500" kern="1200" dirty="0"/>
        </a:p>
      </dsp:txBody>
      <dsp:txXfrm>
        <a:off x="912669" y="3103"/>
        <a:ext cx="8690260" cy="434513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841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4537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4786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18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6598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9163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6931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008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7501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956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839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11/9/2022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19621643"/>
      </p:ext>
    </p:extLst>
  </p:cSld>
  <p:clrMap bg1="lt1" tx1="dk1" bg2="lt2" tx2="dk2" accent1="accent1" accent2="accent2" accent3="accent3" accent4="accent4" accent5="accent5" accent6="accent6" hlink="hlink" folHlink="folHlink"/>
  <p:sldLayoutIdLst>
    <p:sldLayoutId id="2147484036" r:id="rId1"/>
    <p:sldLayoutId id="2147484037" r:id="rId2"/>
    <p:sldLayoutId id="2147484038" r:id="rId3"/>
    <p:sldLayoutId id="2147484039" r:id="rId4"/>
    <p:sldLayoutId id="2147484040" r:id="rId5"/>
    <p:sldLayoutId id="2147484041" r:id="rId6"/>
    <p:sldLayoutId id="2147484042" r:id="rId7"/>
    <p:sldLayoutId id="2147484043" r:id="rId8"/>
    <p:sldLayoutId id="2147484044" r:id="rId9"/>
    <p:sldLayoutId id="2147484045" r:id="rId10"/>
    <p:sldLayoutId id="21474840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n abstract genetic concept">
            <a:extLst>
              <a:ext uri="{FF2B5EF4-FFF2-40B4-BE49-F238E27FC236}">
                <a16:creationId xmlns:a16="http://schemas.microsoft.com/office/drawing/2014/main" id="{421A4F0F-D0D2-A96F-1DD5-7F8F4276F756}"/>
              </a:ext>
            </a:extLst>
          </p:cNvPr>
          <p:cNvPicPr>
            <a:picLocks noChangeAspect="1"/>
          </p:cNvPicPr>
          <p:nvPr/>
        </p:nvPicPr>
        <p:blipFill rotWithShape="1">
          <a:blip r:embed="rId2"/>
          <a:srcRect t="21863" r="-1" b="21873"/>
          <a:stretch/>
        </p:blipFill>
        <p:spPr>
          <a:xfrm>
            <a:off x="1524" y="-14786"/>
            <a:ext cx="12188952" cy="6857990"/>
          </a:xfrm>
          <a:prstGeom prst="rect">
            <a:avLst/>
          </a:prstGeom>
        </p:spPr>
      </p:pic>
      <p:sp>
        <p:nvSpPr>
          <p:cNvPr id="7" name="Freeform: Shape 10">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D6171929-13BA-1873-109B-8147BF2E73B3}"/>
              </a:ext>
            </a:extLst>
          </p:cNvPr>
          <p:cNvSpPr>
            <a:spLocks noGrp="1"/>
          </p:cNvSpPr>
          <p:nvPr>
            <p:ph type="ctrTitle"/>
          </p:nvPr>
        </p:nvSpPr>
        <p:spPr>
          <a:xfrm>
            <a:off x="3603780" y="2508706"/>
            <a:ext cx="4792093" cy="1906588"/>
          </a:xfrm>
        </p:spPr>
        <p:txBody>
          <a:bodyPr anchor="b">
            <a:normAutofit fontScale="90000"/>
          </a:bodyPr>
          <a:lstStyle/>
          <a:p>
            <a:br>
              <a:rPr lang="en-US" sz="2800" b="1" dirty="0">
                <a:solidFill>
                  <a:schemeClr val="tx1">
                    <a:lumMod val="50000"/>
                    <a:lumOff val="50000"/>
                  </a:schemeClr>
                </a:solidFill>
                <a:ea typeface="Calibri Light"/>
                <a:cs typeface="Calibri Light"/>
              </a:rPr>
            </a:br>
            <a:br>
              <a:rPr lang="en-US" sz="2800" b="1" dirty="0">
                <a:ea typeface="Calibri Light"/>
                <a:cs typeface="Calibri Light"/>
              </a:rPr>
            </a:br>
            <a:r>
              <a:rPr lang="en-US" sz="1600" b="1" dirty="0">
                <a:solidFill>
                  <a:schemeClr val="tx1">
                    <a:lumMod val="50000"/>
                    <a:lumOff val="50000"/>
                  </a:schemeClr>
                </a:solidFill>
                <a:ea typeface="Calibri Light"/>
                <a:cs typeface="Calibri Light"/>
              </a:rPr>
              <a:t>Technical Presentation</a:t>
            </a:r>
            <a:br>
              <a:rPr lang="en-US" sz="1600" b="1" dirty="0">
                <a:ea typeface="Calibri Light"/>
                <a:cs typeface="Calibri Light"/>
              </a:rPr>
            </a:br>
            <a:r>
              <a:rPr lang="en-US" sz="2800" b="1" dirty="0">
                <a:solidFill>
                  <a:schemeClr val="tx1">
                    <a:lumMod val="50000"/>
                    <a:lumOff val="50000"/>
                  </a:schemeClr>
                </a:solidFill>
                <a:ea typeface="Calibri Light"/>
                <a:cs typeface="Calibri Light"/>
              </a:rPr>
              <a:t>Library Management System- Using Blockchain</a:t>
            </a:r>
            <a:br>
              <a:rPr lang="en-US" sz="2800" b="1" dirty="0">
                <a:solidFill>
                  <a:schemeClr val="tx1">
                    <a:lumMod val="50000"/>
                    <a:lumOff val="50000"/>
                  </a:schemeClr>
                </a:solidFill>
                <a:ea typeface="Calibri Light"/>
                <a:cs typeface="Calibri Light"/>
              </a:rPr>
            </a:br>
            <a:r>
              <a:rPr lang="en-US" sz="1800" b="1" dirty="0">
                <a:solidFill>
                  <a:schemeClr val="tx1">
                    <a:lumMod val="50000"/>
                    <a:lumOff val="50000"/>
                  </a:schemeClr>
                </a:solidFill>
                <a:ea typeface="+mj-lt"/>
                <a:cs typeface="+mj-lt"/>
              </a:rPr>
              <a:t>Group ID-  B-24</a:t>
            </a:r>
            <a:br>
              <a:rPr lang="en-US" sz="1800" b="1" dirty="0">
                <a:solidFill>
                  <a:schemeClr val="tx1">
                    <a:lumMod val="50000"/>
                    <a:lumOff val="50000"/>
                  </a:schemeClr>
                </a:solidFill>
                <a:ea typeface="+mj-lt"/>
                <a:cs typeface="+mj-lt"/>
              </a:rPr>
            </a:br>
            <a:r>
              <a:rPr lang="en-US" sz="1800" b="1" dirty="0">
                <a:solidFill>
                  <a:schemeClr val="tx1">
                    <a:lumMod val="50000"/>
                    <a:lumOff val="50000"/>
                  </a:schemeClr>
                </a:solidFill>
                <a:ea typeface="+mj-lt"/>
                <a:cs typeface="+mj-lt"/>
              </a:rPr>
              <a:t>Under the guidance of:</a:t>
            </a:r>
            <a:br>
              <a:rPr lang="en-US" sz="1800" b="1" dirty="0">
                <a:solidFill>
                  <a:schemeClr val="tx1">
                    <a:lumMod val="50000"/>
                    <a:lumOff val="50000"/>
                  </a:schemeClr>
                </a:solidFill>
                <a:ea typeface="+mj-lt"/>
                <a:cs typeface="+mj-lt"/>
              </a:rPr>
            </a:br>
            <a:r>
              <a:rPr lang="en-US" sz="1800" b="1" i="1" dirty="0">
                <a:solidFill>
                  <a:schemeClr val="tx1">
                    <a:lumMod val="50000"/>
                    <a:lumOff val="50000"/>
                  </a:schemeClr>
                </a:solidFill>
                <a:ea typeface="+mj-lt"/>
                <a:cs typeface="+mj-lt"/>
              </a:rPr>
              <a:t>Mr. Sushil Kumar Saroj</a:t>
            </a:r>
            <a:br>
              <a:rPr lang="en-US" sz="1800" b="1" dirty="0">
                <a:solidFill>
                  <a:schemeClr val="tx1">
                    <a:lumMod val="50000"/>
                    <a:lumOff val="50000"/>
                  </a:schemeClr>
                </a:solidFill>
                <a:ea typeface="+mj-lt"/>
                <a:cs typeface="+mj-lt"/>
              </a:rPr>
            </a:br>
            <a:r>
              <a:rPr lang="en-US" sz="1800" b="1" dirty="0">
                <a:solidFill>
                  <a:schemeClr val="tx1">
                    <a:lumMod val="50000"/>
                    <a:lumOff val="50000"/>
                  </a:schemeClr>
                </a:solidFill>
                <a:ea typeface="+mj-lt"/>
                <a:cs typeface="+mj-lt"/>
              </a:rPr>
              <a:t>(Assistant Professor CSED)</a:t>
            </a:r>
            <a:endParaRPr lang="en-US" sz="1800" dirty="0">
              <a:solidFill>
                <a:schemeClr val="tx1">
                  <a:lumMod val="50000"/>
                  <a:lumOff val="50000"/>
                </a:schemeClr>
              </a:solidFill>
              <a:ea typeface="+mj-lt"/>
              <a:cs typeface="+mj-lt"/>
            </a:endParaRPr>
          </a:p>
        </p:txBody>
      </p:sp>
      <p:pic>
        <p:nvPicPr>
          <p:cNvPr id="5" name="Picture 7">
            <a:extLst>
              <a:ext uri="{FF2B5EF4-FFF2-40B4-BE49-F238E27FC236}">
                <a16:creationId xmlns:a16="http://schemas.microsoft.com/office/drawing/2014/main" id="{AFE98823-195C-BF0C-1827-23BD314384F5}"/>
              </a:ext>
            </a:extLst>
          </p:cNvPr>
          <p:cNvPicPr>
            <a:picLocks noChangeAspect="1"/>
          </p:cNvPicPr>
          <p:nvPr/>
        </p:nvPicPr>
        <p:blipFill>
          <a:blip r:embed="rId3"/>
          <a:stretch>
            <a:fillRect/>
          </a:stretch>
        </p:blipFill>
        <p:spPr>
          <a:xfrm>
            <a:off x="5294050" y="988459"/>
            <a:ext cx="1396755" cy="1396755"/>
          </a:xfrm>
          <a:prstGeom prst="rect">
            <a:avLst/>
          </a:prstGeom>
        </p:spPr>
      </p:pic>
      <p:sp>
        <p:nvSpPr>
          <p:cNvPr id="8" name="TextBox 7">
            <a:extLst>
              <a:ext uri="{FF2B5EF4-FFF2-40B4-BE49-F238E27FC236}">
                <a16:creationId xmlns:a16="http://schemas.microsoft.com/office/drawing/2014/main" id="{4841D286-DD91-5F69-03B2-2240634CA8E6}"/>
              </a:ext>
            </a:extLst>
          </p:cNvPr>
          <p:cNvSpPr txBox="1"/>
          <p:nvPr/>
        </p:nvSpPr>
        <p:spPr>
          <a:xfrm>
            <a:off x="3000653" y="329953"/>
            <a:ext cx="62054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Madan Mohan Malaviya University of Technology</a:t>
            </a:r>
            <a:endParaRPr lang="en-US"/>
          </a:p>
          <a:p>
            <a:pPr algn="ctr"/>
            <a:r>
              <a:rPr lang="en-US" dirty="0"/>
              <a:t>Gorakhpur (U.P.) India 273010 </a:t>
            </a:r>
            <a:endParaRPr lang="en-US" dirty="0">
              <a:ea typeface="Calibri" panose="020F0502020204030204"/>
              <a:cs typeface="Calibri" panose="020F0502020204030204"/>
            </a:endParaRPr>
          </a:p>
        </p:txBody>
      </p:sp>
      <p:sp>
        <p:nvSpPr>
          <p:cNvPr id="10" name="TextBox 9">
            <a:extLst>
              <a:ext uri="{FF2B5EF4-FFF2-40B4-BE49-F238E27FC236}">
                <a16:creationId xmlns:a16="http://schemas.microsoft.com/office/drawing/2014/main" id="{0F3A1697-BA67-33EF-33AF-28E4A08806EB}"/>
              </a:ext>
            </a:extLst>
          </p:cNvPr>
          <p:cNvSpPr txBox="1"/>
          <p:nvPr/>
        </p:nvSpPr>
        <p:spPr>
          <a:xfrm>
            <a:off x="4383900" y="4518954"/>
            <a:ext cx="331433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chemeClr val="tx1">
                    <a:lumMod val="75000"/>
                    <a:lumOff val="25000"/>
                  </a:schemeClr>
                </a:solidFill>
                <a:ea typeface="Calibri"/>
                <a:cs typeface="Calibri"/>
              </a:rPr>
              <a:t>Submitted by:</a:t>
            </a:r>
          </a:p>
          <a:p>
            <a:pPr algn="ctr"/>
            <a:r>
              <a:rPr lang="en-US" dirty="0">
                <a:solidFill>
                  <a:schemeClr val="tx1">
                    <a:lumMod val="75000"/>
                    <a:lumOff val="25000"/>
                  </a:schemeClr>
                </a:solidFill>
                <a:ea typeface="Calibri"/>
                <a:cs typeface="Calibri"/>
              </a:rPr>
              <a:t>Prashant Singh(2019021106)</a:t>
            </a:r>
          </a:p>
          <a:p>
            <a:pPr algn="ctr"/>
            <a:r>
              <a:rPr lang="en-US" dirty="0">
                <a:solidFill>
                  <a:schemeClr val="tx1">
                    <a:lumMod val="75000"/>
                    <a:lumOff val="25000"/>
                  </a:schemeClr>
                </a:solidFill>
                <a:ea typeface="Calibri"/>
                <a:cs typeface="Calibri"/>
              </a:rPr>
              <a:t>Vivek Goswami (2019021168)</a:t>
            </a:r>
          </a:p>
          <a:p>
            <a:pPr algn="ctr"/>
            <a:r>
              <a:rPr lang="en-US" dirty="0">
                <a:solidFill>
                  <a:schemeClr val="tx1">
                    <a:lumMod val="75000"/>
                    <a:lumOff val="25000"/>
                  </a:schemeClr>
                </a:solidFill>
                <a:ea typeface="Calibri"/>
                <a:cs typeface="Calibri"/>
              </a:rPr>
              <a:t>Ujjawal Gupta (2019021160) </a:t>
            </a:r>
          </a:p>
          <a:p>
            <a:pPr algn="ctr"/>
            <a:endParaRPr lang="en-US" dirty="0">
              <a:solidFill>
                <a:schemeClr val="tx1">
                  <a:lumMod val="75000"/>
                  <a:lumOff val="25000"/>
                </a:schemeClr>
              </a:solidFill>
              <a:ea typeface="Calibri"/>
              <a:cs typeface="Calibri"/>
            </a:endParaRPr>
          </a:p>
          <a:p>
            <a:pPr algn="ctr"/>
            <a:r>
              <a:rPr lang="en-US" dirty="0">
                <a:solidFill>
                  <a:schemeClr val="tx1">
                    <a:lumMod val="75000"/>
                    <a:lumOff val="25000"/>
                  </a:schemeClr>
                </a:solidFill>
                <a:ea typeface="Calibri"/>
                <a:cs typeface="Calibri"/>
              </a:rPr>
              <a:t>Submitted to:</a:t>
            </a:r>
          </a:p>
          <a:p>
            <a:pPr algn="ctr"/>
            <a:r>
              <a:rPr lang="en-US" dirty="0">
                <a:solidFill>
                  <a:schemeClr val="tx1">
                    <a:lumMod val="75000"/>
                    <a:lumOff val="25000"/>
                  </a:schemeClr>
                </a:solidFill>
                <a:ea typeface="+mn-lt"/>
                <a:cs typeface="+mn-lt"/>
              </a:rPr>
              <a:t>Computer Science and Engineering Department</a:t>
            </a:r>
            <a:endParaRPr lang="en-US" dirty="0">
              <a:solidFill>
                <a:schemeClr val="tx1">
                  <a:lumMod val="75000"/>
                  <a:lumOff val="25000"/>
                </a:schemeClr>
              </a:solidFill>
              <a:ea typeface="Calibri"/>
              <a:cs typeface="Calibri"/>
            </a:endParaRPr>
          </a:p>
          <a:p>
            <a:pPr algn="ctr"/>
            <a:endParaRPr lang="en-US" dirty="0">
              <a:solidFill>
                <a:schemeClr val="tx1">
                  <a:lumMod val="75000"/>
                  <a:lumOff val="25000"/>
                </a:schemeClr>
              </a:solidFill>
              <a:ea typeface="Calibri"/>
              <a:cs typeface="Calibri"/>
            </a:endParaRPr>
          </a:p>
        </p:txBody>
      </p:sp>
    </p:spTree>
    <p:extLst>
      <p:ext uri="{BB962C8B-B14F-4D97-AF65-F5344CB8AC3E}">
        <p14:creationId xmlns:p14="http://schemas.microsoft.com/office/powerpoint/2010/main" val="3814758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468179" y="802278"/>
            <a:ext cx="3429000" cy="1719072"/>
          </a:xfrm>
        </p:spPr>
        <p:txBody>
          <a:bodyPr anchor="b">
            <a:normAutofit/>
          </a:bodyPr>
          <a:lstStyle/>
          <a:p>
            <a:r>
              <a:rPr lang="en-US" sz="5400" b="1" dirty="0">
                <a:ea typeface="Calibri Light"/>
                <a:cs typeface="Calibri Light"/>
              </a:rPr>
              <a:t>Block</a:t>
            </a:r>
            <a:br>
              <a:rPr lang="en-US" sz="5400" b="1" dirty="0">
                <a:ea typeface="Calibri Light"/>
                <a:cs typeface="Calibri Light"/>
              </a:rPr>
            </a:br>
            <a:r>
              <a:rPr lang="en-US" sz="5400" b="1" dirty="0">
                <a:ea typeface="Calibri Light"/>
                <a:cs typeface="Calibri Light"/>
              </a:rPr>
              <a:t>Diagram</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30936" y="2807208"/>
            <a:ext cx="3429000" cy="3410712"/>
          </a:xfrm>
        </p:spPr>
        <p:txBody>
          <a:bodyPr vert="horz" lIns="91440" tIns="45720" rIns="91440" bIns="45720" rtlCol="0" anchor="t">
            <a:normAutofit/>
          </a:bodyPr>
          <a:lstStyle/>
          <a:p>
            <a:pPr>
              <a:buNone/>
            </a:pPr>
            <a:endParaRPr lang="en-US" sz="2200">
              <a:ea typeface="Calibri" panose="020F0502020204030204"/>
              <a:cs typeface="Calibri" panose="020F0502020204030204"/>
            </a:endParaRPr>
          </a:p>
          <a:p>
            <a:endParaRPr lang="en-US" sz="2200">
              <a:ea typeface="Calibri" panose="020F0502020204030204"/>
              <a:cs typeface="Calibri" panose="020F0502020204030204"/>
            </a:endParaRPr>
          </a:p>
        </p:txBody>
      </p:sp>
      <p:pic>
        <p:nvPicPr>
          <p:cNvPr id="4" name="Picture 4" descr="Diagram&#10;&#10;Description automatically generated">
            <a:extLst>
              <a:ext uri="{FF2B5EF4-FFF2-40B4-BE49-F238E27FC236}">
                <a16:creationId xmlns:a16="http://schemas.microsoft.com/office/drawing/2014/main" id="{C2B1EA1E-66B9-4817-4A7C-F9ECF9E9735E}"/>
              </a:ext>
            </a:extLst>
          </p:cNvPr>
          <p:cNvPicPr>
            <a:picLocks noChangeAspect="1"/>
          </p:cNvPicPr>
          <p:nvPr/>
        </p:nvPicPr>
        <p:blipFill>
          <a:blip r:embed="rId2"/>
          <a:stretch>
            <a:fillRect/>
          </a:stretch>
        </p:blipFill>
        <p:spPr>
          <a:xfrm>
            <a:off x="2937946" y="63309"/>
            <a:ext cx="8812419" cy="6605615"/>
          </a:xfrm>
          <a:prstGeom prst="rect">
            <a:avLst/>
          </a:prstGeom>
        </p:spPr>
      </p:pic>
    </p:spTree>
    <p:extLst>
      <p:ext uri="{BB962C8B-B14F-4D97-AF65-F5344CB8AC3E}">
        <p14:creationId xmlns:p14="http://schemas.microsoft.com/office/powerpoint/2010/main" val="185183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321734"/>
            <a:ext cx="10905066" cy="1135737"/>
          </a:xfrm>
        </p:spPr>
        <p:txBody>
          <a:bodyPr>
            <a:normAutofit/>
          </a:bodyPr>
          <a:lstStyle/>
          <a:p>
            <a:r>
              <a:rPr lang="en-US" sz="3600" b="1" dirty="0">
                <a:ea typeface="Calibri Light"/>
                <a:cs typeface="Calibri Light"/>
              </a:rPr>
              <a:t>Conclusion</a:t>
            </a: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43467" y="1716398"/>
            <a:ext cx="10905066" cy="4393982"/>
          </a:xfrm>
        </p:spPr>
        <p:txBody>
          <a:bodyPr vert="horz" lIns="91440" tIns="45720" rIns="91440" bIns="45720" rtlCol="0" anchor="t">
            <a:normAutofit/>
          </a:bodyPr>
          <a:lstStyle/>
          <a:p>
            <a:pPr>
              <a:buNone/>
            </a:pPr>
            <a:r>
              <a:rPr lang="en-US" sz="2000" dirty="0">
                <a:ea typeface="+mn-lt"/>
                <a:cs typeface="+mn-lt"/>
              </a:rPr>
              <a:t>  </a:t>
            </a:r>
            <a:r>
              <a:rPr lang="en-US" sz="2200" dirty="0">
                <a:ea typeface="+mn-lt"/>
                <a:cs typeface="+mn-lt"/>
              </a:rPr>
              <a:t>A library management system integrated with blockchain technology can be very beneficial in many cases as discussed in the beginning of the report.  Hence, this application can be implemented practically and with good security features and many other features that make the exchange of books a cakewalk for users. Although such trading practices can lead to limited options for people, negotiation on prices will be limited. But there are cases where options availability doesn’t matter much. Rather security of transactions matters a lot. Hence for promoting a secure transaction, such methods can be adopted, and the application serves the purpose successfully. </a:t>
            </a:r>
          </a:p>
          <a:p>
            <a:pPr>
              <a:buNone/>
            </a:pPr>
            <a:endParaRPr lang="en-US" sz="2200" dirty="0">
              <a:ea typeface="+mn-lt"/>
              <a:cs typeface="+mn-lt"/>
            </a:endParaRPr>
          </a:p>
          <a:p>
            <a:pPr>
              <a:buNone/>
            </a:pPr>
            <a:r>
              <a:rPr lang="en-US" sz="2200" dirty="0">
                <a:ea typeface="+mn-lt"/>
                <a:cs typeface="+mn-lt"/>
              </a:rPr>
              <a:t>Also, the application can be improved by adding more features such as adding real-time chat features so that users can talk to one another on the application itself, adding UPI features for payment as they are being used nowadays on a large scale, and scanning ID proof of users. At the same time, registration will also increase an application's security</a:t>
            </a:r>
            <a:endParaRPr lang="en-US" sz="2200">
              <a:ea typeface="Calibri"/>
              <a:cs typeface="Calibri"/>
            </a:endParaRPr>
          </a:p>
          <a:p>
            <a:pPr marL="0" indent="0">
              <a:buNone/>
            </a:pPr>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1861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43467" y="1716398"/>
            <a:ext cx="10905066" cy="4393982"/>
          </a:xfrm>
        </p:spPr>
        <p:txBody>
          <a:bodyPr vert="horz" lIns="91440" tIns="45720" rIns="91440" bIns="45720" rtlCol="0" anchor="t">
            <a:normAutofit/>
          </a:bodyPr>
          <a:lstStyle/>
          <a:p>
            <a:pPr>
              <a:buNone/>
            </a:pPr>
            <a:endParaRPr lang="en-US" sz="2200" dirty="0">
              <a:ea typeface="Calibri"/>
              <a:cs typeface="Calibri"/>
            </a:endParaRPr>
          </a:p>
          <a:p>
            <a:pPr marL="0" indent="0">
              <a:buNone/>
            </a:pPr>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EC7C2157-4119-4F22-59DE-D40DFFD4EA6C}"/>
              </a:ext>
            </a:extLst>
          </p:cNvPr>
          <p:cNvGraphicFramePr>
            <a:graphicFrameLocks/>
          </p:cNvGraphicFramePr>
          <p:nvPr>
            <p:extLst>
              <p:ext uri="{D42A27DB-BD31-4B8C-83A1-F6EECF244321}">
                <p14:modId xmlns:p14="http://schemas.microsoft.com/office/powerpoint/2010/main" val="2339836026"/>
              </p:ext>
            </p:extLst>
          </p:nvPr>
        </p:nvGraphicFramePr>
        <p:xfrm>
          <a:off x="781228" y="151228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95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824802"/>
            <a:ext cx="10905066" cy="1135737"/>
          </a:xfrm>
        </p:spPr>
        <p:txBody>
          <a:bodyPr>
            <a:normAutofit/>
          </a:bodyPr>
          <a:lstStyle/>
          <a:p>
            <a:r>
              <a:rPr lang="en-US" sz="3600" b="1" dirty="0">
                <a:solidFill>
                  <a:schemeClr val="tx1">
                    <a:lumMod val="75000"/>
                    <a:lumOff val="25000"/>
                  </a:schemeClr>
                </a:solidFill>
                <a:ea typeface="Calibri Light"/>
                <a:cs typeface="Calibri Light"/>
              </a:rPr>
              <a:t>Abstract</a:t>
            </a:r>
            <a:br>
              <a:rPr lang="en-US" sz="3600" dirty="0">
                <a:ea typeface="Calibri Light"/>
                <a:cs typeface="Calibri Light"/>
              </a:rPr>
            </a:br>
            <a:endParaRPr lang="en-US" sz="3600"/>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43467" y="1886554"/>
            <a:ext cx="10905066" cy="4393982"/>
          </a:xfrm>
        </p:spPr>
        <p:txBody>
          <a:bodyPr vert="horz" lIns="91440" tIns="45720" rIns="91440" bIns="45720" rtlCol="0" anchor="t">
            <a:normAutofit/>
          </a:bodyPr>
          <a:lstStyle/>
          <a:p>
            <a:r>
              <a:rPr lang="en-US" sz="2200" dirty="0">
                <a:ea typeface="Calibri"/>
                <a:cs typeface="Calibri"/>
              </a:rPr>
              <a:t>This website is designed with the purpose of allowing buyers and sellers to indulge in buying and selling of books online along with rental services available.</a:t>
            </a:r>
          </a:p>
          <a:p>
            <a:pPr marL="0" indent="0">
              <a:buNone/>
            </a:pPr>
            <a:endParaRPr lang="en-US" sz="2200" dirty="0">
              <a:ea typeface="Calibri"/>
              <a:cs typeface="Calibri"/>
            </a:endParaRPr>
          </a:p>
          <a:p>
            <a:r>
              <a:rPr lang="en-US" sz="2200" dirty="0">
                <a:ea typeface="Calibri"/>
                <a:cs typeface="Calibri"/>
              </a:rPr>
              <a:t>The whole library management system is integrated with Blockchain which has increased the security of the transactions as well as ownership of the books, as one of the major challenge of such a library management system is that often times ownership of books is altered due to the flaws in security of the system.</a:t>
            </a:r>
          </a:p>
          <a:p>
            <a:pPr marL="0" indent="0">
              <a:buNone/>
            </a:pPr>
            <a:endParaRPr lang="en-US" sz="2200" dirty="0">
              <a:ea typeface="+mn-lt"/>
              <a:cs typeface="+mn-lt"/>
            </a:endParaRPr>
          </a:p>
          <a:p>
            <a:r>
              <a:rPr lang="en-US" sz="2200" dirty="0">
                <a:ea typeface="+mn-lt"/>
                <a:cs typeface="+mn-lt"/>
              </a:rPr>
              <a:t>The concept of decaying NFT is used for implementing rental services of the books. As the online warranty is used as the period of the rental service of the book and as soon as the warranty is expired, so does the rental period of the book rented.</a:t>
            </a:r>
          </a:p>
          <a:p>
            <a:pPr marL="0" indent="0">
              <a:buNone/>
            </a:pPr>
            <a:endParaRPr lang="en-US" sz="2000"/>
          </a:p>
        </p:txBody>
      </p:sp>
      <p:sp>
        <p:nvSpPr>
          <p:cNvPr id="22"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0492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573269"/>
            <a:ext cx="10905066" cy="1135737"/>
          </a:xfrm>
        </p:spPr>
        <p:txBody>
          <a:bodyPr>
            <a:normAutofit/>
          </a:bodyPr>
          <a:lstStyle/>
          <a:p>
            <a:r>
              <a:rPr lang="en-US" sz="3600" b="1" dirty="0">
                <a:solidFill>
                  <a:schemeClr val="tx1">
                    <a:lumMod val="75000"/>
                    <a:lumOff val="25000"/>
                  </a:schemeClr>
                </a:solidFill>
                <a:ea typeface="Calibri Light"/>
                <a:cs typeface="Calibri Light"/>
              </a:rPr>
              <a:t>Use Cases</a:t>
            </a: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724846" y="2226864"/>
            <a:ext cx="10905066" cy="4393982"/>
          </a:xfrm>
        </p:spPr>
        <p:txBody>
          <a:bodyPr vert="horz" lIns="91440" tIns="45720" rIns="91440" bIns="45720" rtlCol="0" anchor="t">
            <a:noAutofit/>
          </a:bodyPr>
          <a:lstStyle/>
          <a:p>
            <a:r>
              <a:rPr lang="en-US" sz="2200" dirty="0">
                <a:ea typeface="+mn-lt"/>
                <a:cs typeface="+mn-lt"/>
              </a:rPr>
              <a:t>Blockchain smart contracts allow users to prove ownership by utilizing the concept of NFTs. </a:t>
            </a:r>
            <a:endParaRPr lang="en-US" sz="2200" dirty="0">
              <a:ea typeface="Calibri" panose="020F0502020204030204"/>
              <a:cs typeface="Calibri" panose="020F0502020204030204"/>
            </a:endParaRPr>
          </a:p>
          <a:p>
            <a:r>
              <a:rPr lang="en-US" sz="2200" dirty="0">
                <a:ea typeface="+mn-lt"/>
                <a:cs typeface="+mn-lt"/>
              </a:rPr>
              <a:t>The legitimacy of the books can be proved. Warranty cards will show the purchasing history, warranty period, and other information regarding the books.</a:t>
            </a:r>
          </a:p>
          <a:p>
            <a:r>
              <a:rPr lang="en-US" sz="2200" dirty="0">
                <a:ea typeface="+mn-lt"/>
                <a:cs typeface="+mn-lt"/>
              </a:rPr>
              <a:t>Protecting Businesses from Chargeback Fraud. More secure and trustworthy.</a:t>
            </a:r>
            <a:endParaRPr lang="en-US" sz="2200" dirty="0">
              <a:ea typeface="Calibri"/>
              <a:cs typeface="Calibri"/>
            </a:endParaRPr>
          </a:p>
          <a:p>
            <a:r>
              <a:rPr lang="en-US" sz="2200" dirty="0">
                <a:ea typeface="+mn-lt"/>
                <a:cs typeface="+mn-lt"/>
              </a:rPr>
              <a:t>Direct transfer of NFT from owner to the buyer(Faster Transactions). Peer to Peer payments/ Crypto Payments can also be incorporated.</a:t>
            </a:r>
            <a:endParaRPr lang="en-US" sz="2200" dirty="0">
              <a:ea typeface="Calibri" panose="020F0502020204030204"/>
              <a:cs typeface="Calibri" panose="020F0502020204030204"/>
            </a:endParaRPr>
          </a:p>
          <a:p>
            <a:r>
              <a:rPr lang="en-US" sz="2200" dirty="0">
                <a:ea typeface="+mn-lt"/>
                <a:cs typeface="+mn-lt"/>
              </a:rPr>
              <a:t>Block chain can be utilized in the library management  to develop a decentralized online buying and selling platform. No third party needed.</a:t>
            </a:r>
          </a:p>
          <a:p>
            <a:r>
              <a:rPr lang="en-US" sz="2200" dirty="0">
                <a:ea typeface="+mn-lt"/>
                <a:cs typeface="+mn-lt"/>
              </a:rPr>
              <a:t>A More Transparent Library Management System</a:t>
            </a:r>
            <a:endParaRPr lang="en-US" sz="2200" dirty="0">
              <a:ea typeface="Calibri" panose="020F0502020204030204"/>
              <a:cs typeface="Calibri" panose="020F0502020204030204"/>
            </a:endParaRPr>
          </a:p>
          <a:p>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p:txBody>
      </p:sp>
      <p:sp>
        <p:nvSpPr>
          <p:cNvPr id="40"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3285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321734"/>
            <a:ext cx="10905066" cy="1135737"/>
          </a:xfrm>
        </p:spPr>
        <p:txBody>
          <a:bodyPr>
            <a:normAutofit/>
          </a:bodyPr>
          <a:lstStyle/>
          <a:p>
            <a:r>
              <a:rPr lang="en-US" sz="3600" b="1" dirty="0">
                <a:solidFill>
                  <a:schemeClr val="tx1">
                    <a:lumMod val="75000"/>
                    <a:lumOff val="25000"/>
                  </a:schemeClr>
                </a:solidFill>
                <a:ea typeface="Calibri Light"/>
                <a:cs typeface="Calibri Light"/>
              </a:rPr>
              <a:t>Problem Statement </a:t>
            </a: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73059" y="2641156"/>
            <a:ext cx="10905066" cy="4393982"/>
          </a:xfrm>
        </p:spPr>
        <p:txBody>
          <a:bodyPr vert="horz" lIns="91440" tIns="45720" rIns="91440" bIns="45720" rtlCol="0" anchor="t">
            <a:normAutofit/>
          </a:bodyPr>
          <a:lstStyle/>
          <a:p>
            <a:pPr>
              <a:buNone/>
            </a:pPr>
            <a:r>
              <a:rPr lang="en-US" sz="2200" dirty="0">
                <a:ea typeface="+mn-lt"/>
                <a:cs typeface="+mn-lt"/>
              </a:rPr>
              <a:t>Security of ownership of the warranty of books and books themselves is the main concern regarding the library management system. Often times it is seen that </a:t>
            </a:r>
            <a:r>
              <a:rPr lang="en-US" sz="2200" dirty="0" err="1">
                <a:ea typeface="+mn-lt"/>
                <a:cs typeface="+mn-lt"/>
              </a:rPr>
              <a:t>owne</a:t>
            </a:r>
            <a:r>
              <a:rPr lang="en-US" sz="2200" dirty="0">
                <a:ea typeface="+mn-lt"/>
                <a:cs typeface="+mn-lt"/>
              </a:rPr>
              <a:t>rship of books is altered due to flaws in the security of the library management system. </a:t>
            </a:r>
            <a:endParaRPr lang="en-US" sz="2200" dirty="0">
              <a:ea typeface="Calibri" panose="020F0502020204030204"/>
              <a:cs typeface="Calibri" panose="020F0502020204030204"/>
            </a:endParaRPr>
          </a:p>
          <a:p>
            <a:pPr>
              <a:buNone/>
            </a:pPr>
            <a:endParaRPr lang="en-US" sz="2200" dirty="0">
              <a:ea typeface="+mn-lt"/>
              <a:cs typeface="+mn-lt"/>
            </a:endParaRPr>
          </a:p>
          <a:p>
            <a:pPr>
              <a:buNone/>
            </a:pPr>
            <a:r>
              <a:rPr lang="en-US" sz="2200" dirty="0">
                <a:ea typeface="+mn-lt"/>
                <a:cs typeface="+mn-lt"/>
              </a:rPr>
              <a:t>When books are rented from the library, there are instances when books are not returned on time, and the seller needs to have verified proof claiming ownership of the books.</a:t>
            </a:r>
            <a:endParaRPr lang="en-US" sz="2200" dirty="0">
              <a:ea typeface="Calibri" panose="020F0502020204030204"/>
              <a:cs typeface="Calibri" panose="020F0502020204030204"/>
            </a:endParaRPr>
          </a:p>
          <a:p>
            <a:pPr marL="0" indent="0">
              <a:buNone/>
            </a:pPr>
            <a:endParaRPr lang="en-US" sz="2200" dirty="0">
              <a:ea typeface="Calibri" panose="020F0502020204030204"/>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4652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321734"/>
            <a:ext cx="10905066" cy="1135737"/>
          </a:xfrm>
        </p:spPr>
        <p:txBody>
          <a:bodyPr>
            <a:normAutofit/>
          </a:bodyPr>
          <a:lstStyle/>
          <a:p>
            <a:r>
              <a:rPr lang="en-US" sz="3600" b="1" dirty="0">
                <a:solidFill>
                  <a:schemeClr val="tx1">
                    <a:lumMod val="75000"/>
                    <a:lumOff val="25000"/>
                  </a:schemeClr>
                </a:solidFill>
                <a:ea typeface="Calibri Light"/>
                <a:cs typeface="Calibri Light"/>
              </a:rPr>
              <a:t>Problem Solution</a:t>
            </a:r>
            <a:endParaRPr lang="en-US" b="1">
              <a:solidFill>
                <a:schemeClr val="tx1">
                  <a:lumMod val="75000"/>
                  <a:lumOff val="25000"/>
                </a:schemeClr>
              </a:solidFill>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43467" y="1782981"/>
            <a:ext cx="10905066" cy="4393982"/>
          </a:xfrm>
        </p:spPr>
        <p:txBody>
          <a:bodyPr vert="horz" lIns="91440" tIns="45720" rIns="91440" bIns="45720" rtlCol="0" anchor="t">
            <a:normAutofit/>
          </a:bodyPr>
          <a:lstStyle/>
          <a:p>
            <a:r>
              <a:rPr lang="en-US" sz="2200" dirty="0">
                <a:ea typeface="+mn-lt"/>
                <a:cs typeface="+mn-lt"/>
              </a:rPr>
              <a:t>The library management system is integrated with blockchain technology to overcome the problem of violations of the rental contract and alteration of ownership of books, as blockchain creates Non-Fungible Tokens.</a:t>
            </a:r>
            <a:endParaRPr lang="en-US" sz="2200" dirty="0">
              <a:ea typeface="Calibri" panose="020F0502020204030204"/>
              <a:cs typeface="Calibri" panose="020F0502020204030204"/>
            </a:endParaRPr>
          </a:p>
          <a:p>
            <a:pPr marL="0" indent="0">
              <a:buNone/>
            </a:pPr>
            <a:endParaRPr lang="en-US" sz="2200" dirty="0">
              <a:ea typeface="+mn-lt"/>
              <a:cs typeface="+mn-lt"/>
            </a:endParaRPr>
          </a:p>
          <a:p>
            <a:r>
              <a:rPr lang="en-US" sz="2200" dirty="0">
                <a:ea typeface="+mn-lt"/>
                <a:cs typeface="+mn-lt"/>
              </a:rPr>
              <a:t>These Non-Fungible Tokens are unique and cannot be tampered and the concept of decaying warranty is used to implement the feature of the rental period.</a:t>
            </a:r>
            <a:endParaRPr lang="en-US" sz="2200" dirty="0">
              <a:ea typeface="Calibri"/>
              <a:cs typeface="Calibri"/>
            </a:endParaRPr>
          </a:p>
          <a:p>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8659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321734"/>
            <a:ext cx="10905066" cy="1135737"/>
          </a:xfrm>
        </p:spPr>
        <p:txBody>
          <a:bodyPr>
            <a:normAutofit/>
          </a:bodyPr>
          <a:lstStyle/>
          <a:p>
            <a:r>
              <a:rPr lang="en-US" sz="3600" b="1" dirty="0">
                <a:ea typeface="Calibri Light"/>
                <a:cs typeface="Calibri Light"/>
              </a:rPr>
              <a:t>Features of Application </a:t>
            </a: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r>
              <a:rPr lang="en-US" sz="2000" dirty="0">
                <a:ea typeface="+mn-lt"/>
                <a:cs typeface="+mn-lt"/>
              </a:rPr>
              <a:t>A Library Management System is a web-based application through which buyers and sellers can buy and sell books along with the feature of renting books. It is integrated with blockchain, which has enhanced the application's security by many folds. Various features of the application are as follows:</a:t>
            </a:r>
            <a:endParaRPr lang="en-US" sz="2000" dirty="0">
              <a:ea typeface="Calibri" panose="020F0502020204030204"/>
              <a:cs typeface="Calibri" panose="020F0502020204030204"/>
            </a:endParaRPr>
          </a:p>
          <a:p>
            <a:pPr marL="0" indent="0">
              <a:buNone/>
            </a:pPr>
            <a:r>
              <a:rPr lang="en-US" sz="2000" dirty="0">
                <a:ea typeface="+mn-lt"/>
                <a:cs typeface="+mn-lt"/>
              </a:rPr>
              <a:t>• It has the support of a super-admin panel which provides the owner of the application with great functionalities and flexibility, such as adding (an NFT is minted)  and deleting books from the application. It also allows the owner to have an insight into various statistical data regarding buying and selling of books. It also provides the owner with all the data of buyers and sellers present on the platform.</a:t>
            </a:r>
            <a:endParaRPr lang="en-US" dirty="0">
              <a:ea typeface="Calibri" panose="020F0502020204030204"/>
              <a:cs typeface="Calibri" panose="020F0502020204030204"/>
            </a:endParaRPr>
          </a:p>
          <a:p>
            <a:pPr marL="0" indent="0">
              <a:buNone/>
            </a:pPr>
            <a:r>
              <a:rPr lang="en-US" sz="2000" dirty="0">
                <a:ea typeface="+mn-lt"/>
                <a:cs typeface="+mn-lt"/>
              </a:rPr>
              <a:t>• Buying and selling of books: When a book is bought by a user, its NFT is transferred to the address of the smart contract. </a:t>
            </a:r>
            <a:endParaRPr lang="en-US" dirty="0">
              <a:ea typeface="+mn-lt"/>
              <a:cs typeface="+mn-lt"/>
            </a:endParaRPr>
          </a:p>
          <a:p>
            <a:pPr marL="0" indent="0">
              <a:buNone/>
            </a:pPr>
            <a:r>
              <a:rPr lang="en-US" sz="2000" dirty="0">
                <a:ea typeface="+mn-lt"/>
                <a:cs typeface="+mn-lt"/>
              </a:rPr>
              <a:t>• Various statistics of data related to the buyer and seller are available in the super admin for which MongoDB charts are used.</a:t>
            </a:r>
            <a:endParaRPr lang="en-US" dirty="0">
              <a:ea typeface="Calibri" panose="020F0502020204030204"/>
              <a:cs typeface="Calibri" panose="020F0502020204030204"/>
            </a:endParaRPr>
          </a:p>
          <a:p>
            <a:endParaRPr lang="en-US" sz="2000" dirty="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2588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Icon&#10;&#10;Description automatically generated">
            <a:extLst>
              <a:ext uri="{FF2B5EF4-FFF2-40B4-BE49-F238E27FC236}">
                <a16:creationId xmlns:a16="http://schemas.microsoft.com/office/drawing/2014/main" id="{ED5C27FF-78D9-2568-25FB-0E41E3B31AA0}"/>
              </a:ext>
            </a:extLst>
          </p:cNvPr>
          <p:cNvPicPr>
            <a:picLocks noChangeAspect="1"/>
          </p:cNvPicPr>
          <p:nvPr/>
        </p:nvPicPr>
        <p:blipFill>
          <a:blip r:embed="rId2"/>
          <a:stretch>
            <a:fillRect/>
          </a:stretch>
        </p:blipFill>
        <p:spPr>
          <a:xfrm>
            <a:off x="822987" y="346167"/>
            <a:ext cx="2418340" cy="1588946"/>
          </a:xfrm>
          <a:prstGeom prst="rect">
            <a:avLst/>
          </a:prstGeom>
        </p:spPr>
      </p:pic>
      <p:pic>
        <p:nvPicPr>
          <p:cNvPr id="11" name="Picture 12" descr="Icon&#10;&#10;Description automatically generated">
            <a:extLst>
              <a:ext uri="{FF2B5EF4-FFF2-40B4-BE49-F238E27FC236}">
                <a16:creationId xmlns:a16="http://schemas.microsoft.com/office/drawing/2014/main" id="{CE4D3727-76CB-63C5-0CAC-7496CFFD6DCF}"/>
              </a:ext>
            </a:extLst>
          </p:cNvPr>
          <p:cNvPicPr>
            <a:picLocks noChangeAspect="1"/>
          </p:cNvPicPr>
          <p:nvPr/>
        </p:nvPicPr>
        <p:blipFill>
          <a:blip r:embed="rId3"/>
          <a:stretch>
            <a:fillRect/>
          </a:stretch>
        </p:blipFill>
        <p:spPr>
          <a:xfrm>
            <a:off x="4620713" y="346167"/>
            <a:ext cx="1586330" cy="1586330"/>
          </a:xfrm>
          <a:prstGeom prst="rect">
            <a:avLst/>
          </a:prstGeom>
        </p:spPr>
      </p:pic>
      <p:pic>
        <p:nvPicPr>
          <p:cNvPr id="5" name="Picture 5" descr="A picture containing businesscard&#10;&#10;Description automatically generated">
            <a:extLst>
              <a:ext uri="{FF2B5EF4-FFF2-40B4-BE49-F238E27FC236}">
                <a16:creationId xmlns:a16="http://schemas.microsoft.com/office/drawing/2014/main" id="{F9E43C7E-5B2D-489B-69DB-B72B66F8D8FA}"/>
              </a:ext>
            </a:extLst>
          </p:cNvPr>
          <p:cNvPicPr>
            <a:picLocks noChangeAspect="1"/>
          </p:cNvPicPr>
          <p:nvPr/>
        </p:nvPicPr>
        <p:blipFill>
          <a:blip r:embed="rId4"/>
          <a:stretch>
            <a:fillRect/>
          </a:stretch>
        </p:blipFill>
        <p:spPr>
          <a:xfrm>
            <a:off x="7353020" y="346166"/>
            <a:ext cx="1586329" cy="1586329"/>
          </a:xfrm>
          <a:prstGeom prst="rect">
            <a:avLst/>
          </a:prstGeom>
        </p:spPr>
      </p:pic>
      <p:pic>
        <p:nvPicPr>
          <p:cNvPr id="9" name="Picture 10" descr="A picture containing text, clipart&#10;&#10;Description automatically generated">
            <a:extLst>
              <a:ext uri="{FF2B5EF4-FFF2-40B4-BE49-F238E27FC236}">
                <a16:creationId xmlns:a16="http://schemas.microsoft.com/office/drawing/2014/main" id="{46735A4E-AD21-9CFB-0741-9415A7A98BC2}"/>
              </a:ext>
            </a:extLst>
          </p:cNvPr>
          <p:cNvPicPr>
            <a:picLocks noChangeAspect="1"/>
          </p:cNvPicPr>
          <p:nvPr/>
        </p:nvPicPr>
        <p:blipFill>
          <a:blip r:embed="rId5"/>
          <a:stretch>
            <a:fillRect/>
          </a:stretch>
        </p:blipFill>
        <p:spPr>
          <a:xfrm>
            <a:off x="644175" y="2639045"/>
            <a:ext cx="2775961" cy="1588934"/>
          </a:xfrm>
          <a:prstGeom prst="rect">
            <a:avLst/>
          </a:prstGeom>
        </p:spPr>
      </p:pic>
      <p:pic>
        <p:nvPicPr>
          <p:cNvPr id="7" name="Picture 8" descr="Logo, company name&#10;&#10;Description automatically generated">
            <a:extLst>
              <a:ext uri="{FF2B5EF4-FFF2-40B4-BE49-F238E27FC236}">
                <a16:creationId xmlns:a16="http://schemas.microsoft.com/office/drawing/2014/main" id="{3E915C8E-EE97-4751-F0C8-EF9C6B6EE92A}"/>
              </a:ext>
            </a:extLst>
          </p:cNvPr>
          <p:cNvPicPr>
            <a:picLocks noChangeAspect="1"/>
          </p:cNvPicPr>
          <p:nvPr/>
        </p:nvPicPr>
        <p:blipFill>
          <a:blip r:embed="rId6"/>
          <a:stretch>
            <a:fillRect/>
          </a:stretch>
        </p:blipFill>
        <p:spPr>
          <a:xfrm>
            <a:off x="417689" y="5290421"/>
            <a:ext cx="3225770" cy="862893"/>
          </a:xfrm>
          <a:prstGeom prst="rect">
            <a:avLst/>
          </a:prstGeom>
        </p:spPr>
      </p:pic>
      <p:sp>
        <p:nvSpPr>
          <p:cNvPr id="45" name="Rectangle 44">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4518964" y="2589262"/>
            <a:ext cx="6868620" cy="1016898"/>
          </a:xfrm>
        </p:spPr>
        <p:txBody>
          <a:bodyPr>
            <a:normAutofit/>
          </a:bodyPr>
          <a:lstStyle/>
          <a:p>
            <a:r>
              <a:rPr lang="en-US" sz="4000">
                <a:solidFill>
                  <a:srgbClr val="FFFFFF"/>
                </a:solidFill>
                <a:ea typeface="Calibri Light"/>
                <a:cs typeface="Calibri Light"/>
              </a:rPr>
              <a:t>Tech Stack</a:t>
            </a:r>
            <a:endParaRPr lang="en-US" sz="4000">
              <a:solidFill>
                <a:srgbClr val="FFFFFF"/>
              </a:solidFill>
            </a:endParaRPr>
          </a:p>
        </p:txBody>
      </p:sp>
      <p:cxnSp>
        <p:nvCxnSpPr>
          <p:cNvPr id="47" name="Straight Connector 46">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7597"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FDA711-2183-447C-AA6C-B1B5643763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10875"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Picture 6" descr="A picture containing text, clipart, sign&#10;&#10;Description automatically generated">
            <a:extLst>
              <a:ext uri="{FF2B5EF4-FFF2-40B4-BE49-F238E27FC236}">
                <a16:creationId xmlns:a16="http://schemas.microsoft.com/office/drawing/2014/main" id="{FCD1A07D-29A2-518F-4340-E648A5A80F7E}"/>
              </a:ext>
            </a:extLst>
          </p:cNvPr>
          <p:cNvPicPr>
            <a:picLocks noChangeAspect="1"/>
          </p:cNvPicPr>
          <p:nvPr/>
        </p:nvPicPr>
        <p:blipFill>
          <a:blip r:embed="rId7"/>
          <a:stretch>
            <a:fillRect/>
          </a:stretch>
        </p:blipFill>
        <p:spPr>
          <a:xfrm>
            <a:off x="10076990" y="346166"/>
            <a:ext cx="1586323" cy="1586323"/>
          </a:xfrm>
          <a:prstGeom prst="rect">
            <a:avLst/>
          </a:prstGeom>
        </p:spPr>
      </p:pic>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4514772" y="3879210"/>
            <a:ext cx="6868620" cy="2075810"/>
          </a:xfrm>
        </p:spPr>
        <p:txBody>
          <a:bodyPr vert="horz" lIns="91440" tIns="45720" rIns="91440" bIns="45720" rtlCol="0" anchor="t">
            <a:normAutofit/>
          </a:bodyPr>
          <a:lstStyle/>
          <a:p>
            <a:r>
              <a:rPr lang="en-US" sz="2200" dirty="0">
                <a:solidFill>
                  <a:srgbClr val="FFFFFF"/>
                </a:solidFill>
                <a:ea typeface="Calibri"/>
                <a:cs typeface="Calibri"/>
              </a:rPr>
              <a:t>Frontend- ReactJS.  </a:t>
            </a:r>
          </a:p>
          <a:p>
            <a:r>
              <a:rPr lang="en-US" sz="2200" dirty="0">
                <a:solidFill>
                  <a:srgbClr val="FFFFFF"/>
                </a:solidFill>
                <a:ea typeface="Calibri"/>
                <a:cs typeface="Calibri"/>
              </a:rPr>
              <a:t>Backend- NodeJS</a:t>
            </a:r>
          </a:p>
          <a:p>
            <a:r>
              <a:rPr lang="en-US" sz="2200" dirty="0">
                <a:solidFill>
                  <a:srgbClr val="FFFFFF"/>
                </a:solidFill>
                <a:ea typeface="Calibri"/>
                <a:cs typeface="Calibri"/>
              </a:rPr>
              <a:t>Database- MongoDB</a:t>
            </a:r>
          </a:p>
          <a:p>
            <a:r>
              <a:rPr lang="en-US" sz="2200" dirty="0">
                <a:solidFill>
                  <a:srgbClr val="FFFFFF"/>
                </a:solidFill>
                <a:ea typeface="Calibri"/>
                <a:cs typeface="Calibri"/>
              </a:rPr>
              <a:t>Blockchain- Ethereum Blockchain, Solidity Language, ERC 721 Smart Contract, IPFS, </a:t>
            </a:r>
            <a:r>
              <a:rPr lang="en-US" sz="2200" dirty="0" err="1">
                <a:solidFill>
                  <a:srgbClr val="FFFFFF"/>
                </a:solidFill>
                <a:ea typeface="Calibri"/>
                <a:cs typeface="Calibri"/>
              </a:rPr>
              <a:t>Metamask</a:t>
            </a:r>
            <a:endParaRPr lang="en-US" sz="2200" dirty="0">
              <a:solidFill>
                <a:srgbClr val="FFFFFF"/>
              </a:solidFill>
              <a:ea typeface="Calibri"/>
              <a:cs typeface="Calibri"/>
            </a:endParaRPr>
          </a:p>
        </p:txBody>
      </p:sp>
    </p:spTree>
    <p:extLst>
      <p:ext uri="{BB962C8B-B14F-4D97-AF65-F5344CB8AC3E}">
        <p14:creationId xmlns:p14="http://schemas.microsoft.com/office/powerpoint/2010/main" val="18552202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569486" y="1923544"/>
            <a:ext cx="10905066" cy="4393982"/>
          </a:xfrm>
        </p:spPr>
        <p:txBody>
          <a:bodyPr vert="horz" lIns="91440" tIns="45720" rIns="91440" bIns="45720" rtlCol="0" anchor="t">
            <a:normAutofit/>
          </a:bodyPr>
          <a:lstStyle/>
          <a:p>
            <a:pPr marL="0" indent="0">
              <a:buNone/>
            </a:pPr>
            <a:r>
              <a:rPr lang="en-US" sz="2200" dirty="0">
                <a:ea typeface="+mn-lt"/>
                <a:cs typeface="+mn-lt"/>
              </a:rPr>
              <a:t>The technology used in the above project is MERN stack and Ethereum Blockchain. React </a:t>
            </a:r>
            <a:r>
              <a:rPr lang="en-US" sz="2200" dirty="0" err="1">
                <a:ea typeface="+mn-lt"/>
                <a:cs typeface="+mn-lt"/>
              </a:rPr>
              <a:t>js</a:t>
            </a:r>
            <a:r>
              <a:rPr lang="en-US" sz="2200" dirty="0">
                <a:ea typeface="+mn-lt"/>
                <a:cs typeface="+mn-lt"/>
              </a:rPr>
              <a:t> is used for frontend part that is for the user side and admin panel. Node </a:t>
            </a:r>
            <a:r>
              <a:rPr lang="en-US" sz="2200" dirty="0" err="1">
                <a:ea typeface="+mn-lt"/>
                <a:cs typeface="+mn-lt"/>
              </a:rPr>
              <a:t>js</a:t>
            </a:r>
            <a:r>
              <a:rPr lang="en-US" sz="2200" dirty="0">
                <a:ea typeface="+mn-lt"/>
                <a:cs typeface="+mn-lt"/>
              </a:rPr>
              <a:t> is used for the backend part. MongoDB database is used to store the details of the books in the database that are later being fetched in the client side. Smart contracts are written in the solidity language and are deployed in the Ethereum Blockchain. </a:t>
            </a:r>
          </a:p>
          <a:p>
            <a:pPr marL="0" indent="0">
              <a:buNone/>
            </a:pPr>
            <a:endParaRPr lang="en-US" sz="2200" dirty="0">
              <a:ea typeface="+mn-lt"/>
              <a:cs typeface="+mn-lt"/>
            </a:endParaRPr>
          </a:p>
          <a:p>
            <a:pPr marL="0" indent="0">
              <a:buNone/>
            </a:pPr>
            <a:r>
              <a:rPr lang="en-US" sz="2200" dirty="0">
                <a:ea typeface="+mn-lt"/>
                <a:cs typeface="+mn-lt"/>
              </a:rPr>
              <a:t>IPFS is used to store the metadata of the books that is sent in the blockchain, and this </a:t>
            </a:r>
            <a:r>
              <a:rPr lang="en-US" sz="2200" dirty="0" err="1">
                <a:ea typeface="+mn-lt"/>
                <a:cs typeface="+mn-lt"/>
              </a:rPr>
              <a:t>can not</a:t>
            </a:r>
            <a:r>
              <a:rPr lang="en-US" sz="2200" dirty="0">
                <a:ea typeface="+mn-lt"/>
                <a:cs typeface="+mn-lt"/>
              </a:rPr>
              <a:t> be altered by anyone, so it is more than secure. ERC 721 smart contracts are used that shows the ownership in the form of NFTs(Non Fungible Tokens).</a:t>
            </a:r>
            <a:endParaRPr lang="en-US" sz="2200">
              <a:ea typeface="Calibri"/>
              <a:cs typeface="Calibri"/>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7844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1E04BF-3BAD-729D-DF68-451F6671809B}"/>
              </a:ext>
            </a:extLst>
          </p:cNvPr>
          <p:cNvSpPr>
            <a:spLocks noGrp="1"/>
          </p:cNvSpPr>
          <p:nvPr>
            <p:ph type="title"/>
          </p:nvPr>
        </p:nvSpPr>
        <p:spPr>
          <a:xfrm>
            <a:off x="643467" y="321734"/>
            <a:ext cx="10905066" cy="1135737"/>
          </a:xfrm>
        </p:spPr>
        <p:txBody>
          <a:bodyPr>
            <a:normAutofit/>
          </a:bodyPr>
          <a:lstStyle/>
          <a:p>
            <a:r>
              <a:rPr lang="en-US" sz="3600" b="1" dirty="0">
                <a:ea typeface="Calibri Light"/>
                <a:cs typeface="Calibri Light"/>
              </a:rPr>
              <a:t>Working of Library Management System</a:t>
            </a:r>
          </a:p>
        </p:txBody>
      </p:sp>
      <p:sp>
        <p:nvSpPr>
          <p:cNvPr id="3" name="Content Placeholder 2">
            <a:extLst>
              <a:ext uri="{FF2B5EF4-FFF2-40B4-BE49-F238E27FC236}">
                <a16:creationId xmlns:a16="http://schemas.microsoft.com/office/drawing/2014/main" id="{665A38B3-326C-B2AE-91E4-1ADB7AEC380E}"/>
              </a:ext>
            </a:extLst>
          </p:cNvPr>
          <p:cNvSpPr>
            <a:spLocks noGrp="1"/>
          </p:cNvSpPr>
          <p:nvPr>
            <p:ph idx="1"/>
          </p:nvPr>
        </p:nvSpPr>
        <p:spPr>
          <a:xfrm>
            <a:off x="776632" y="1760787"/>
            <a:ext cx="10905066" cy="4393982"/>
          </a:xfrm>
        </p:spPr>
        <p:txBody>
          <a:bodyPr vert="horz" lIns="91440" tIns="45720" rIns="91440" bIns="45720" rtlCol="0" anchor="t">
            <a:noAutofit/>
          </a:bodyPr>
          <a:lstStyle/>
          <a:p>
            <a:pPr>
              <a:buNone/>
            </a:pPr>
            <a:r>
              <a:rPr lang="en-US" sz="2200" dirty="0">
                <a:ea typeface="+mn-lt"/>
                <a:cs typeface="+mn-lt"/>
              </a:rPr>
              <a:t>Library Management System has mainly three functionalities whose working is explained as follows:</a:t>
            </a:r>
            <a:endParaRPr lang="en-US" sz="2200" dirty="0">
              <a:ea typeface="Calibri"/>
              <a:cs typeface="Calibri"/>
            </a:endParaRPr>
          </a:p>
          <a:p>
            <a:pPr>
              <a:buNone/>
            </a:pPr>
            <a:r>
              <a:rPr lang="en-US" sz="2200" dirty="0">
                <a:ea typeface="+mn-lt"/>
                <a:cs typeface="+mn-lt"/>
              </a:rPr>
              <a:t>* Selling and Registration: NFT is created at the time of book’s registration using the token URL provided by IPFS. If any book is for sale then the owner’s address will be the contract address on the blockchain. Else if the item is not for sale, then the owner’s address and contract’s address will be different, which further gets changed if the owner wants to sell the book. </a:t>
            </a:r>
            <a:endParaRPr lang="en-US" sz="2200" dirty="0">
              <a:ea typeface="Calibri"/>
              <a:cs typeface="Calibri"/>
            </a:endParaRPr>
          </a:p>
          <a:p>
            <a:pPr>
              <a:buNone/>
            </a:pPr>
            <a:r>
              <a:rPr lang="en-US" sz="2200" dirty="0">
                <a:ea typeface="+mn-lt"/>
                <a:cs typeface="+mn-lt"/>
              </a:rPr>
              <a:t>* Buying: On buying books, ownership of NFT is transferred from seller to buyer.</a:t>
            </a:r>
            <a:endParaRPr lang="en-US" sz="2200" dirty="0">
              <a:ea typeface="Calibri"/>
              <a:cs typeface="Calibri"/>
            </a:endParaRPr>
          </a:p>
          <a:p>
            <a:pPr>
              <a:buNone/>
            </a:pPr>
            <a:r>
              <a:rPr lang="en-US" sz="2200" dirty="0">
                <a:ea typeface="+mn-lt"/>
                <a:cs typeface="+mn-lt"/>
              </a:rPr>
              <a:t>* Decaying Warranty: At the time of registration admin provides a certain period of warranty which acts as a rental period, and gets stored in IPFS. The buyer and seller will have total information on the history and warranty period. After the warranty period is over NFT gets burned.</a:t>
            </a:r>
            <a:endParaRPr lang="en-US" sz="2200">
              <a:ea typeface="Calibri"/>
              <a:cs typeface="Calibri"/>
            </a:endParaRPr>
          </a:p>
          <a:p>
            <a:pPr marL="0" indent="0">
              <a:buNone/>
            </a:pPr>
            <a:endParaRPr lang="en-US" sz="2000" dirty="0">
              <a:ea typeface="Calibri" panose="020F0502020204030204"/>
              <a:cs typeface="Calibri" panose="020F0502020204030204"/>
            </a:endParaRPr>
          </a:p>
          <a:p>
            <a:endParaRPr lang="en-US" sz="2000" dirty="0">
              <a:ea typeface="Calibri" panose="020F0502020204030204"/>
              <a:cs typeface="Calibri" panose="020F0502020204030204"/>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283738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Technical Presentation Library Management System- Using Blockchain Group ID-  B-24 Under the guidance of: Mr. Sushil Kumar Saroj (Assistant Professor CSED)</vt:lpstr>
      <vt:lpstr>Abstract </vt:lpstr>
      <vt:lpstr>Use Cases</vt:lpstr>
      <vt:lpstr>Problem Statement </vt:lpstr>
      <vt:lpstr>Problem Solution</vt:lpstr>
      <vt:lpstr>Features of Application </vt:lpstr>
      <vt:lpstr>Tech Stack</vt:lpstr>
      <vt:lpstr>PowerPoint Presentation</vt:lpstr>
      <vt:lpstr>Working of Library Management System</vt:lpstr>
      <vt:lpstr>Block Diagram</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450</cp:revision>
  <dcterms:created xsi:type="dcterms:W3CDTF">2022-11-09T20:50:40Z</dcterms:created>
  <dcterms:modified xsi:type="dcterms:W3CDTF">2022-11-10T05:49:25Z</dcterms:modified>
</cp:coreProperties>
</file>