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82" r:id="rId4"/>
    <p:sldId id="315" r:id="rId5"/>
    <p:sldId id="313" r:id="rId6"/>
    <p:sldId id="316" r:id="rId7"/>
    <p:sldId id="330" r:id="rId8"/>
    <p:sldId id="318" r:id="rId9"/>
    <p:sldId id="337" r:id="rId10"/>
    <p:sldId id="360" r:id="rId11"/>
    <p:sldId id="270" r:id="rId12"/>
    <p:sldId id="341" r:id="rId13"/>
    <p:sldId id="354" r:id="rId14"/>
    <p:sldId id="355" r:id="rId15"/>
    <p:sldId id="356" r:id="rId16"/>
    <p:sldId id="359" r:id="rId17"/>
    <p:sldId id="344" r:id="rId18"/>
    <p:sldId id="347" r:id="rId19"/>
    <p:sldId id="348" r:id="rId20"/>
    <p:sldId id="349" r:id="rId21"/>
    <p:sldId id="350" r:id="rId22"/>
    <p:sldId id="358" r:id="rId23"/>
    <p:sldId id="280" r:id="rId24"/>
    <p:sldId id="281" r:id="rId25"/>
    <p:sldId id="357" r:id="rId26"/>
    <p:sldId id="306" r:id="rId27"/>
    <p:sldId id="292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is Power BI" id="{29603F94-99D0-4598-8DF5-DDDEB845B039}">
          <p14:sldIdLst>
            <p14:sldId id="282"/>
            <p14:sldId id="315"/>
            <p14:sldId id="313"/>
          </p14:sldIdLst>
        </p14:section>
        <p14:section name="What will you learn?" id="{6E55D863-BDBE-4127-942D-FFD5B952E866}">
          <p14:sldIdLst>
            <p14:sldId id="316"/>
            <p14:sldId id="330"/>
          </p14:sldIdLst>
        </p14:section>
        <p14:section name="How to learn best" id="{1FD5261E-6C91-4C40-98C2-475EF58E742E}">
          <p14:sldIdLst>
            <p14:sldId id="318"/>
            <p14:sldId id="337"/>
          </p14:sldIdLst>
        </p14:section>
        <p14:section name="The Star Schema" id="{E92C5999-4EA3-4096-B6F5-91A6AE230945}">
          <p14:sldIdLst>
            <p14:sldId id="360"/>
            <p14:sldId id="270"/>
            <p14:sldId id="341"/>
            <p14:sldId id="354"/>
            <p14:sldId id="355"/>
            <p14:sldId id="356"/>
          </p14:sldIdLst>
        </p14:section>
        <p14:section name="Merge queries (join types)" id="{082460EB-F4EF-42E0-A4C2-D516BECA6908}">
          <p14:sldIdLst>
            <p14:sldId id="359"/>
            <p14:sldId id="344"/>
            <p14:sldId id="347"/>
            <p14:sldId id="348"/>
            <p14:sldId id="349"/>
            <p14:sldId id="350"/>
          </p14:sldIdLst>
        </p14:section>
        <p14:section name="Storytelling with data" id="{972DF0AE-0C7B-4922-A361-BFBB78DCC377}">
          <p14:sldIdLst>
            <p14:sldId id="358"/>
            <p14:sldId id="280"/>
            <p14:sldId id="281"/>
          </p14:sldIdLst>
        </p14:section>
        <p14:section name="Cloud" id="{C8B91886-B93D-4B12-A86F-1C4DC2A62899}">
          <p14:sldIdLst>
            <p14:sldId id="357"/>
            <p14:sldId id="306"/>
            <p14:sldId id="29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39"/>
    <a:srgbClr val="D2D082"/>
    <a:srgbClr val="BEBE52"/>
    <a:srgbClr val="C8CB45"/>
    <a:srgbClr val="B8BC10"/>
    <a:srgbClr val="6A701E"/>
    <a:srgbClr val="5F582F"/>
    <a:srgbClr val="000000"/>
    <a:srgbClr val="575E8F"/>
    <a:srgbClr val="375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59" autoAdjust="0"/>
    <p:restoredTop sz="96433" autoAdjust="0"/>
  </p:normalViewPr>
  <p:slideViewPr>
    <p:cSldViewPr snapToGrid="0" showGuides="1">
      <p:cViewPr varScale="1">
        <p:scale>
          <a:sx n="46" d="100"/>
          <a:sy n="46" d="100"/>
        </p:scale>
        <p:origin x="66" y="13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438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694780-D0FD-47D8-864A-BE3DCEA87554}"/>
              </a:ext>
            </a:extLst>
          </p:cNvPr>
          <p:cNvSpPr/>
          <p:nvPr/>
        </p:nvSpPr>
        <p:spPr>
          <a:xfrm>
            <a:off x="2992581" y="886691"/>
            <a:ext cx="6206837" cy="3657600"/>
          </a:xfrm>
          <a:prstGeom prst="roundRect">
            <a:avLst/>
          </a:prstGeom>
          <a:gradFill>
            <a:gsLst>
              <a:gs pos="29000">
                <a:srgbClr val="999999"/>
              </a:gs>
              <a:gs pos="0">
                <a:schemeClr val="bg1">
                  <a:lumMod val="75000"/>
                </a:schemeClr>
              </a:gs>
              <a:gs pos="100000">
                <a:schemeClr val="tx1">
                  <a:lumMod val="65000"/>
                  <a:lumOff val="35000"/>
                  <a:alpha val="50000"/>
                </a:schemeClr>
              </a:gs>
            </a:gsLst>
            <a:lin ang="5400000" scaled="0"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What is </a:t>
            </a:r>
          </a:p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BI?</a:t>
            </a:r>
            <a:endParaRPr lang="de-DE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6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2567501" y="4792636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9C3BDD-659C-46AE-A6E9-D7B283F5B862}"/>
              </a:ext>
            </a:extLst>
          </p:cNvPr>
          <p:cNvSpPr txBox="1"/>
          <p:nvPr/>
        </p:nvSpPr>
        <p:spPr>
          <a:xfrm>
            <a:off x="2727188" y="5175039"/>
            <a:ext cx="203878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Dimension 3</a:t>
            </a: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542066"/>
            <a:chOff x="1418442" y="3789040"/>
            <a:chExt cx="2045528" cy="5420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Dimension 4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2416222" y="1644629"/>
            <a:ext cx="20387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Dimension 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02B60F-59E8-4C04-87D4-80001D210DA9}"/>
              </a:ext>
            </a:extLst>
          </p:cNvPr>
          <p:cNvSpPr txBox="1"/>
          <p:nvPr/>
        </p:nvSpPr>
        <p:spPr>
          <a:xfrm>
            <a:off x="8125642" y="1572244"/>
            <a:ext cx="20387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Dimension 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4745626" y="4317384"/>
            <a:ext cx="296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Fact Table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/>
          </p:nvPr>
        </p:nvGraphicFramePr>
        <p:xfrm>
          <a:off x="5052629" y="2864208"/>
          <a:ext cx="235572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0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Supermarket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5400000" flipH="1" flipV="1">
            <a:off x="4234716" y="1078484"/>
            <a:ext cx="406400" cy="5785104"/>
          </a:xfrm>
          <a:prstGeom prst="bentConnector3">
            <a:avLst/>
          </a:prstGeom>
          <a:ln w="31750"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9A22B88E-C72A-4BFE-912E-1ED884C638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2117" y="4293451"/>
          <a:ext cx="68874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709">
                  <a:extLst>
                    <a:ext uri="{9D8B030D-6E8A-4147-A177-3AD203B41FA5}">
                      <a16:colId xmlns:a16="http://schemas.microsoft.com/office/drawing/2014/main" val="1984978237"/>
                    </a:ext>
                  </a:extLst>
                </a:gridCol>
                <a:gridCol w="844426">
                  <a:extLst>
                    <a:ext uri="{9D8B030D-6E8A-4147-A177-3AD203B41FA5}">
                      <a16:colId xmlns:a16="http://schemas.microsoft.com/office/drawing/2014/main" val="18078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Location-ID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Employees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area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Vancouver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110sqm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165sqm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de-DE" dirty="0" err="1"/>
                        <a:t>ew</a:t>
                      </a:r>
                      <a:r>
                        <a:rPr lang="de-DE" dirty="0"/>
                        <a:t>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105sqm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le 2">
            <a:extLst>
              <a:ext uri="{FF2B5EF4-FFF2-40B4-BE49-F238E27FC236}">
                <a16:creationId xmlns:a16="http://schemas.microsoft.com/office/drawing/2014/main" id="{2FB51AA0-0EA8-45D0-8538-BB67A06FB5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1997" y="1506476"/>
          <a:ext cx="71435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Transaction-ID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01-01-2020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01-01-2020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02-01-2020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eck 3">
            <a:extLst>
              <a:ext uri="{FF2B5EF4-FFF2-40B4-BE49-F238E27FC236}">
                <a16:creationId xmlns:a16="http://schemas.microsoft.com/office/drawing/2014/main" id="{F20D30CC-EDED-46A7-B46D-BA993D492C9C}"/>
              </a:ext>
            </a:extLst>
          </p:cNvPr>
          <p:cNvSpPr/>
          <p:nvPr/>
        </p:nvSpPr>
        <p:spPr>
          <a:xfrm>
            <a:off x="9141272" y="251002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10.000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</p:txBody>
      </p:sp>
      <p:sp>
        <p:nvSpPr>
          <p:cNvPr id="9" name="Rechteck 6">
            <a:extLst>
              <a:ext uri="{FF2B5EF4-FFF2-40B4-BE49-F238E27FC236}">
                <a16:creationId xmlns:a16="http://schemas.microsoft.com/office/drawing/2014/main" id="{F91DA582-7FE3-4FF4-872A-ED13A67F25A2}"/>
              </a:ext>
            </a:extLst>
          </p:cNvPr>
          <p:cNvSpPr/>
          <p:nvPr/>
        </p:nvSpPr>
        <p:spPr>
          <a:xfrm>
            <a:off x="9223568" y="525043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5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BA4456C8-DBDA-4CC2-BAA7-05BAFA3DB2A8}"/>
              </a:ext>
            </a:extLst>
          </p:cNvPr>
          <p:cNvSpPr txBox="1"/>
          <p:nvPr/>
        </p:nvSpPr>
        <p:spPr>
          <a:xfrm>
            <a:off x="8716952" y="1816006"/>
            <a:ext cx="296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Fact Table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7A014049-39ED-4974-84A5-178802E188F4}"/>
              </a:ext>
            </a:extLst>
          </p:cNvPr>
          <p:cNvSpPr txBox="1"/>
          <p:nvPr/>
        </p:nvSpPr>
        <p:spPr>
          <a:xfrm>
            <a:off x="8520680" y="4545984"/>
            <a:ext cx="336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Dimensionstabelle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Supermarket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9A22B88E-C72A-4BFE-912E-1ED884C638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8461" y="4488110"/>
          <a:ext cx="6887424" cy="2238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709">
                  <a:extLst>
                    <a:ext uri="{9D8B030D-6E8A-4147-A177-3AD203B41FA5}">
                      <a16:colId xmlns:a16="http://schemas.microsoft.com/office/drawing/2014/main" val="1984978237"/>
                    </a:ext>
                  </a:extLst>
                </a:gridCol>
                <a:gridCol w="844426">
                  <a:extLst>
                    <a:ext uri="{9D8B030D-6E8A-4147-A177-3AD203B41FA5}">
                      <a16:colId xmlns:a16="http://schemas.microsoft.com/office/drawing/2014/main" val="1807834824"/>
                    </a:ext>
                  </a:extLst>
                </a:gridCol>
              </a:tblGrid>
              <a:tr h="384793">
                <a:tc>
                  <a:txBody>
                    <a:bodyPr/>
                    <a:lstStyle/>
                    <a:p>
                      <a:r>
                        <a:rPr lang="de-DE" dirty="0"/>
                        <a:t>Location-ID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Employees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area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Vancouver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110sqm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165sqm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de-DE" dirty="0" err="1"/>
                        <a:t>ew</a:t>
                      </a:r>
                      <a:r>
                        <a:rPr lang="de-DE" dirty="0"/>
                        <a:t>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105sqm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le 2">
            <a:extLst>
              <a:ext uri="{FF2B5EF4-FFF2-40B4-BE49-F238E27FC236}">
                <a16:creationId xmlns:a16="http://schemas.microsoft.com/office/drawing/2014/main" id="{2FB51AA0-0EA8-45D0-8538-BB67A06FB5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3549" y="1670389"/>
          <a:ext cx="71435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Transaction-ID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Location-ID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01-01-2020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01-01-2020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02-01-2020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hteck 3">
            <a:extLst>
              <a:ext uri="{FF2B5EF4-FFF2-40B4-BE49-F238E27FC236}">
                <a16:creationId xmlns:a16="http://schemas.microsoft.com/office/drawing/2014/main" id="{29629904-F820-4AA7-B1AE-EE6229F04D47}"/>
              </a:ext>
            </a:extLst>
          </p:cNvPr>
          <p:cNvSpPr/>
          <p:nvPr/>
        </p:nvSpPr>
        <p:spPr>
          <a:xfrm>
            <a:off x="6350465" y="1182406"/>
            <a:ext cx="1845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C00000"/>
                </a:solidFill>
              </a:rPr>
              <a:t>Foreign</a:t>
            </a:r>
            <a:r>
              <a:rPr lang="de-DE" sz="2000" b="1" dirty="0">
                <a:solidFill>
                  <a:srgbClr val="C00000"/>
                </a:solidFill>
              </a:rPr>
              <a:t> Key</a:t>
            </a:r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C91AA1BF-28AD-4A79-93F5-4020A9E14395}"/>
              </a:ext>
            </a:extLst>
          </p:cNvPr>
          <p:cNvSpPr/>
          <p:nvPr/>
        </p:nvSpPr>
        <p:spPr>
          <a:xfrm>
            <a:off x="2038461" y="4005611"/>
            <a:ext cx="1680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11368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8807456" y="5065398"/>
            <a:ext cx="2045528" cy="911398"/>
            <a:chOff x="1418442" y="3789040"/>
            <a:chExt cx="2045528" cy="9113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country dimension</a:t>
              </a:r>
            </a:p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Year of formation,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climate zone,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flipV="1">
            <a:off x="9145036" y="4571516"/>
            <a:ext cx="611360" cy="493882"/>
          </a:xfrm>
          <a:prstGeom prst="bentConnector3">
            <a:avLst>
              <a:gd name="adj1" fmla="val 194079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045528" cy="726732"/>
            <a:chOff x="1418442" y="3789040"/>
            <a:chExt cx="2045528" cy="7267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Year dimension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Historic events in this year,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world wide climate average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320130" y="1798143"/>
            <a:ext cx="3007360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2045528" cy="542066"/>
            <a:chOff x="1418442" y="3789040"/>
            <a:chExt cx="2045528" cy="5420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Continent dimension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Size, climate zone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>
            <a:cxnSpLocks/>
          </p:cNvCxnSpPr>
          <p:nvPr/>
        </p:nvCxnSpPr>
        <p:spPr>
          <a:xfrm flipV="1">
            <a:off x="8682606" y="1798143"/>
            <a:ext cx="1686187" cy="910939"/>
          </a:xfrm>
          <a:prstGeom prst="bentConnector3">
            <a:avLst>
              <a:gd name="adj1" fmla="val 123134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4703681" y="4772585"/>
            <a:ext cx="296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Fact Table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/>
          </p:nvPr>
        </p:nvGraphicFramePr>
        <p:xfrm>
          <a:off x="3435616" y="2818077"/>
          <a:ext cx="625702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601">
                  <a:extLst>
                    <a:ext uri="{9D8B030D-6E8A-4147-A177-3AD203B41FA5}">
                      <a16:colId xmlns:a16="http://schemas.microsoft.com/office/drawing/2014/main" val="2562267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Country-ID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Continent-ID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de-DE" dirty="0" err="1"/>
                        <a:t>anada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de-DE" dirty="0" err="1"/>
                        <a:t>anada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de-DE" dirty="0"/>
                        <a:t>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de-DE" dirty="0" err="1"/>
                        <a:t>anada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de-DE" dirty="0"/>
                        <a:t>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9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4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2929369" y="1311565"/>
            <a:ext cx="5919068" cy="28170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Merge queries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(join types)</a:t>
            </a:r>
          </a:p>
        </p:txBody>
      </p:sp>
    </p:spTree>
    <p:extLst>
      <p:ext uri="{BB962C8B-B14F-4D97-AF65-F5344CB8AC3E}">
        <p14:creationId xmlns:p14="http://schemas.microsoft.com/office/powerpoint/2010/main" val="285104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817470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6639151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233749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Table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8492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Table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74929" y="3474936"/>
            <a:ext cx="63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Mia's Scribblings ~" panose="02000000000000000000" pitchFamily="2" charset="0"/>
              </a:rPr>
              <a:t>Left</a:t>
            </a:r>
            <a:r>
              <a:rPr lang="de-DE" sz="2400" b="1" dirty="0">
                <a:latin typeface="Mia's Scribblings ~" panose="02000000000000000000" pitchFamily="2" charset="0"/>
              </a:rPr>
              <a:t> Outer </a:t>
            </a:r>
            <a:r>
              <a:rPr lang="de-DE" sz="2400" b="1" dirty="0" err="1">
                <a:latin typeface="Mia's Scribblings ~" panose="02000000000000000000" pitchFamily="2" charset="0"/>
              </a:rPr>
              <a:t>Join</a:t>
            </a:r>
            <a:endParaRPr lang="de-DE" sz="2400" b="1" dirty="0">
              <a:latin typeface="Mia's Scribblings ~" panose="02000000000000000000" pitchFamily="2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650583" y="4205181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Produkt-ID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18457" y="444137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535783" y="421998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43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817470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6639151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233749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Table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8492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Table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675730" y="3475073"/>
            <a:ext cx="63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a's Scribblings ~" panose="02000000000000000000" pitchFamily="2" charset="0"/>
              </a:rPr>
              <a:t>Right Outer </a:t>
            </a:r>
            <a:r>
              <a:rPr lang="de-DE" sz="2400" b="1" dirty="0" err="1">
                <a:latin typeface="Mia's Scribblings ~" panose="02000000000000000000" pitchFamily="2" charset="0"/>
              </a:rPr>
              <a:t>Join</a:t>
            </a:r>
            <a:endParaRPr lang="de-DE" sz="2400" b="1" dirty="0">
              <a:latin typeface="Mia's Scribblings ~" panose="02000000000000000000" pitchFamily="2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650583" y="42136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0" dirty="0" err="1"/>
                        <a:t>Product</a:t>
                      </a:r>
                      <a:r>
                        <a:rPr lang="de-DE" i="0" baseline="0" dirty="0"/>
                        <a:t> 5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18457" y="444137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535783" y="421998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44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817470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6639151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233749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Table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8492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Table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832058" y="3458344"/>
            <a:ext cx="468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Mia's Scribblings ~" panose="02000000000000000000" pitchFamily="2" charset="0"/>
              </a:rPr>
              <a:t>Full</a:t>
            </a:r>
            <a:r>
              <a:rPr lang="de-DE" sz="2400" b="1" dirty="0">
                <a:latin typeface="Mia's Scribblings ~" panose="02000000000000000000" pitchFamily="2" charset="0"/>
              </a:rPr>
              <a:t> Outer </a:t>
            </a:r>
            <a:r>
              <a:rPr lang="de-DE" sz="2400" b="1" dirty="0" err="1">
                <a:latin typeface="Mia's Scribblings ~" panose="02000000000000000000" pitchFamily="2" charset="0"/>
              </a:rPr>
              <a:t>Join</a:t>
            </a:r>
            <a:endParaRPr lang="de-DE" sz="2400" b="1" dirty="0">
              <a:latin typeface="Mia's Scribblings ~" panose="02000000000000000000" pitchFamily="2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692528" y="4188523"/>
          <a:ext cx="43004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0" dirty="0" err="1"/>
                        <a:t>Product</a:t>
                      </a:r>
                      <a:r>
                        <a:rPr lang="de-DE" i="0" baseline="0" dirty="0"/>
                        <a:t> 5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18457" y="444137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535783" y="421998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0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817470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6639151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233749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Table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8492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Table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886725" y="3478000"/>
            <a:ext cx="63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Mia's Scribblings ~" panose="02000000000000000000" pitchFamily="2" charset="0"/>
              </a:rPr>
              <a:t>Inner</a:t>
            </a:r>
            <a:r>
              <a:rPr lang="de-DE" sz="2400" b="1" dirty="0">
                <a:latin typeface="Mia's Scribblings ~" panose="02000000000000000000" pitchFamily="2" charset="0"/>
              </a:rPr>
              <a:t> </a:t>
            </a:r>
            <a:r>
              <a:rPr lang="de-DE" sz="2400" b="1" dirty="0" err="1">
                <a:latin typeface="Mia's Scribblings ~" panose="02000000000000000000" pitchFamily="2" charset="0"/>
              </a:rPr>
              <a:t>Join</a:t>
            </a:r>
            <a:endParaRPr lang="de-DE" sz="2400" b="1" dirty="0">
              <a:latin typeface="Mia's Scribblings ~" panose="02000000000000000000" pitchFamily="2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3768029" y="4331136"/>
          <a:ext cx="43004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18457" y="444137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535783" y="421998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7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817470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6639151" y="552990"/>
          <a:ext cx="4300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Product1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baseline="0" dirty="0"/>
                        <a:t> 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233749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Table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8492" y="2560320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Table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3323" y="4074230"/>
            <a:ext cx="636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Mia's Scribblings ~" panose="02000000000000000000" pitchFamily="2" charset="0"/>
              </a:rPr>
              <a:t>Left</a:t>
            </a:r>
            <a:r>
              <a:rPr lang="de-DE" sz="2400" b="1" dirty="0">
                <a:latin typeface="Mia's Scribblings ~" panose="02000000000000000000" pitchFamily="2" charset="0"/>
              </a:rPr>
              <a:t> Anti </a:t>
            </a:r>
            <a:r>
              <a:rPr lang="de-DE" sz="2400" b="1" dirty="0" err="1">
                <a:latin typeface="Mia's Scribblings ~" panose="02000000000000000000" pitchFamily="2" charset="0"/>
              </a:rPr>
              <a:t>Join</a:t>
            </a:r>
            <a:endParaRPr lang="de-DE" sz="2400" b="1" dirty="0">
              <a:latin typeface="Mia's Scribblings ~" panose="02000000000000000000" pitchFamily="2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718457" y="4827525"/>
          <a:ext cx="43004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18457" y="444137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6535783" y="421998"/>
            <a:ext cx="1750423" cy="2116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535782" y="4074230"/>
            <a:ext cx="611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ia's Scribblings ~" panose="02000000000000000000" pitchFamily="2" charset="0"/>
              </a:rPr>
              <a:t>Right Anti </a:t>
            </a:r>
            <a:r>
              <a:rPr lang="de-DE" sz="2400" b="1" dirty="0" err="1">
                <a:latin typeface="Mia's Scribblings ~" panose="02000000000000000000" pitchFamily="2" charset="0"/>
              </a:rPr>
              <a:t>Join</a:t>
            </a:r>
            <a:endParaRPr lang="de-DE" sz="2400" b="1" dirty="0">
              <a:latin typeface="Mia's Scribblings ~" panose="02000000000000000000" pitchFamily="2" charset="0"/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/>
          </p:nvPr>
        </p:nvGraphicFramePr>
        <p:xfrm>
          <a:off x="6535783" y="4827525"/>
          <a:ext cx="430046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10072974" y="5484094"/>
            <a:ext cx="1989716" cy="121227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What is </a:t>
            </a:r>
          </a:p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BI?</a:t>
            </a:r>
            <a:endParaRPr lang="de-D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09783-50C7-4032-B89D-59F24C062508}"/>
              </a:ext>
            </a:extLst>
          </p:cNvPr>
          <p:cNvSpPr/>
          <p:nvPr/>
        </p:nvSpPr>
        <p:spPr>
          <a:xfrm>
            <a:off x="3492065" y="2251938"/>
            <a:ext cx="3509098" cy="9397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Visualize 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B981E6-2AE7-4F04-B546-1F9194789BFB}"/>
              </a:ext>
            </a:extLst>
          </p:cNvPr>
          <p:cNvSpPr/>
          <p:nvPr/>
        </p:nvSpPr>
        <p:spPr>
          <a:xfrm>
            <a:off x="3492065" y="3366082"/>
            <a:ext cx="3509098" cy="9397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Analyze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EA0481-65CB-4E69-B258-1702D0071637}"/>
              </a:ext>
            </a:extLst>
          </p:cNvPr>
          <p:cNvSpPr/>
          <p:nvPr/>
        </p:nvSpPr>
        <p:spPr>
          <a:xfrm>
            <a:off x="1432715" y="755069"/>
            <a:ext cx="3509098" cy="93979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Transform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7B39D4-0B28-40AD-98DB-6E0FD5E696CA}"/>
              </a:ext>
            </a:extLst>
          </p:cNvPr>
          <p:cNvSpPr/>
          <p:nvPr/>
        </p:nvSpPr>
        <p:spPr>
          <a:xfrm>
            <a:off x="5658352" y="755069"/>
            <a:ext cx="3509098" cy="93979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Model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B570C1-DFF0-49E6-963F-2867F6ED4D05}"/>
              </a:ext>
            </a:extLst>
          </p:cNvPr>
          <p:cNvSpPr/>
          <p:nvPr/>
        </p:nvSpPr>
        <p:spPr>
          <a:xfrm>
            <a:off x="3492065" y="4894119"/>
            <a:ext cx="3509098" cy="93979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Share &amp; Collaborate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5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2929369" y="1311565"/>
            <a:ext cx="5919068" cy="28170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Storytelling with Data</a:t>
            </a:r>
          </a:p>
        </p:txBody>
      </p:sp>
    </p:spTree>
    <p:extLst>
      <p:ext uri="{BB962C8B-B14F-4D97-AF65-F5344CB8AC3E}">
        <p14:creationId xmlns:p14="http://schemas.microsoft.com/office/powerpoint/2010/main" val="384707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01384" y="2833225"/>
            <a:ext cx="2518808" cy="1187305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5400000" flipH="1">
            <a:off x="7542773" y="3260912"/>
            <a:ext cx="120077" cy="443661"/>
            <a:chOff x="1408027" y="3329887"/>
            <a:chExt cx="155342" cy="573958"/>
          </a:xfrm>
          <a:solidFill>
            <a:schemeClr val="accent4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5940710" y="2316794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ACF42-6025-40F4-8683-2075D5A58B3C}"/>
              </a:ext>
            </a:extLst>
          </p:cNvPr>
          <p:cNvGrpSpPr/>
          <p:nvPr/>
        </p:nvGrpSpPr>
        <p:grpSpPr>
          <a:xfrm rot="5400000">
            <a:off x="4456775" y="3306954"/>
            <a:ext cx="120077" cy="443661"/>
            <a:chOff x="1408027" y="3329887"/>
            <a:chExt cx="155342" cy="573958"/>
          </a:xfrm>
          <a:solidFill>
            <a:schemeClr val="accent2"/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70FCEF-C868-446C-A9A2-1476A9F3B276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CF9736-5600-438F-80BD-D2EB66BCB18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02CD7D9-AD29-45E5-B47A-EDA32D7611E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D04D4-FA19-4497-987E-818B8194DDB6}"/>
              </a:ext>
            </a:extLst>
          </p:cNvPr>
          <p:cNvGrpSpPr/>
          <p:nvPr/>
        </p:nvGrpSpPr>
        <p:grpSpPr>
          <a:xfrm rot="21600000" flipH="1">
            <a:off x="6000749" y="4116785"/>
            <a:ext cx="120077" cy="443661"/>
            <a:chOff x="1408027" y="3329887"/>
            <a:chExt cx="155350" cy="573958"/>
          </a:xfrm>
          <a:solidFill>
            <a:schemeClr val="accent3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A840D3-AA70-4000-975B-F3A46DBA031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15F8B1-4215-4C92-AECD-EF0832B67423}"/>
                </a:ext>
              </a:extLst>
            </p:cNvPr>
            <p:cNvSpPr/>
            <p:nvPr/>
          </p:nvSpPr>
          <p:spPr>
            <a:xfrm>
              <a:off x="1408034" y="3539195"/>
              <a:ext cx="155343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2A7DED8-EEBB-412D-915C-06A131F7D56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203039" y="3252243"/>
            <a:ext cx="17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Which Visual?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5265309" y="2023333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Comparison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7764603" y="3295042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Distribution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2894775" y="3328853"/>
            <a:ext cx="1470878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Relationships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5203039" y="4494909"/>
            <a:ext cx="1886792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Composition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4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2700000" flipH="1">
            <a:off x="6632606" y="1796801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18900000" flipH="1">
            <a:off x="5205271" y="1801501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69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18900000" flipH="1">
            <a:off x="3356395" y="2908229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73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2700000" flipH="1">
            <a:off x="3329510" y="3643090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77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4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2700000" flipH="1">
            <a:off x="5035456" y="4543074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85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8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18900000" flipH="1">
            <a:off x="7241747" y="4539969"/>
            <a:ext cx="120077" cy="44366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89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6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6536850" y="1663722"/>
            <a:ext cx="1470878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</a:t>
            </a:r>
            <a:endParaRPr lang="ko-KR" altLang="en-US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3238886" y="1645287"/>
            <a:ext cx="19949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Categories</a:t>
            </a:r>
            <a:endParaRPr lang="ko-KR" altLang="en-US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1476846" y="2713797"/>
            <a:ext cx="19949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 Variables</a:t>
            </a:r>
            <a:endParaRPr lang="ko-KR" altLang="en-US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1535838" y="3856729"/>
            <a:ext cx="19949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 </a:t>
            </a:r>
            <a:r>
              <a:rPr lang="en-US" altLang="ko-KR" sz="1200" b="1" i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Viariables</a:t>
            </a:r>
            <a:endParaRPr lang="ko-KR" altLang="en-US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3129992" y="4884050"/>
            <a:ext cx="19949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Changing over time</a:t>
            </a:r>
            <a:endParaRPr lang="ko-KR" altLang="en-US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45">
            <a:extLst>
              <a:ext uri="{FF2B5EF4-FFF2-40B4-BE49-F238E27FC236}">
                <a16:creationId xmlns:a16="http://schemas.microsoft.com/office/drawing/2014/main" id="{64DF843B-4C0A-4903-AD29-720CFA3288C3}"/>
              </a:ext>
            </a:extLst>
          </p:cNvPr>
          <p:cNvSpPr txBox="1"/>
          <p:nvPr/>
        </p:nvSpPr>
        <p:spPr>
          <a:xfrm>
            <a:off x="6876902" y="4853722"/>
            <a:ext cx="19949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Static</a:t>
            </a:r>
            <a:endParaRPr lang="ko-KR" altLang="en-US" sz="12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0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18900000" flipH="1">
            <a:off x="3330032" y="1466210"/>
            <a:ext cx="60039" cy="22183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111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4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2700000" flipH="1">
            <a:off x="7755315" y="1492096"/>
            <a:ext cx="60039" cy="22183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115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6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rot="2700000" flipH="1">
            <a:off x="3160219" y="5148888"/>
            <a:ext cx="60039" cy="221831"/>
            <a:chOff x="1408027" y="3329887"/>
            <a:chExt cx="155342" cy="573958"/>
          </a:xfrm>
          <a:solidFill>
            <a:schemeClr val="accent3"/>
          </a:solidFill>
        </p:grpSpPr>
        <p:sp>
          <p:nvSpPr>
            <p:cNvPr id="127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3" name="Grafik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3" y="7404000"/>
            <a:ext cx="4661148" cy="3871123"/>
          </a:xfrm>
          <a:prstGeom prst="rect">
            <a:avLst/>
          </a:prstGeom>
        </p:spPr>
      </p:pic>
      <p:pic>
        <p:nvPicPr>
          <p:cNvPr id="1025" name="Grafik 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11" y="5556488"/>
            <a:ext cx="692300" cy="633381"/>
          </a:xfrm>
          <a:prstGeom prst="rect">
            <a:avLst/>
          </a:prstGeom>
        </p:spPr>
      </p:pic>
      <p:pic>
        <p:nvPicPr>
          <p:cNvPr id="1027" name="Grafik 10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92" y="5520587"/>
            <a:ext cx="751219" cy="618651"/>
          </a:xfrm>
          <a:prstGeom prst="rect">
            <a:avLst/>
          </a:prstGeom>
        </p:spPr>
      </p:pic>
      <p:pic>
        <p:nvPicPr>
          <p:cNvPr id="1028" name="Grafik 10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282" y="5520587"/>
            <a:ext cx="626569" cy="611287"/>
          </a:xfrm>
          <a:prstGeom prst="rect">
            <a:avLst/>
          </a:prstGeom>
        </p:spPr>
      </p:pic>
      <p:pic>
        <p:nvPicPr>
          <p:cNvPr id="1029" name="Grafik 10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357" y="714965"/>
            <a:ext cx="695983" cy="618651"/>
          </a:xfrm>
          <a:prstGeom prst="rect">
            <a:avLst/>
          </a:prstGeom>
        </p:spPr>
      </p:pic>
      <p:pic>
        <p:nvPicPr>
          <p:cNvPr id="1030" name="Grafik 10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536" y="714965"/>
            <a:ext cx="765949" cy="618651"/>
          </a:xfrm>
          <a:prstGeom prst="rect">
            <a:avLst/>
          </a:prstGeom>
        </p:spPr>
      </p:pic>
      <p:pic>
        <p:nvPicPr>
          <p:cNvPr id="1031" name="Grafik 10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9445" y="5513222"/>
            <a:ext cx="648111" cy="618651"/>
          </a:xfrm>
          <a:prstGeom prst="rect">
            <a:avLst/>
          </a:prstGeom>
        </p:spPr>
      </p:pic>
      <p:pic>
        <p:nvPicPr>
          <p:cNvPr id="1032" name="Grafik 10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1963" y="5513223"/>
            <a:ext cx="603921" cy="626015"/>
          </a:xfrm>
          <a:prstGeom prst="rect">
            <a:avLst/>
          </a:prstGeom>
        </p:spPr>
      </p:pic>
      <p:pic>
        <p:nvPicPr>
          <p:cNvPr id="1033" name="Grafik 10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0821" y="5527953"/>
            <a:ext cx="692300" cy="603921"/>
          </a:xfrm>
          <a:prstGeom prst="rect">
            <a:avLst/>
          </a:prstGeom>
        </p:spPr>
      </p:pic>
      <p:pic>
        <p:nvPicPr>
          <p:cNvPr id="1034" name="Grafik 10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4382" y="5549040"/>
            <a:ext cx="853732" cy="636114"/>
          </a:xfrm>
          <a:prstGeom prst="rect">
            <a:avLst/>
          </a:prstGeom>
        </p:spPr>
      </p:pic>
      <p:pic>
        <p:nvPicPr>
          <p:cNvPr id="1035" name="Grafik 10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6338" y="799760"/>
            <a:ext cx="736489" cy="589191"/>
          </a:xfrm>
          <a:prstGeom prst="rect">
            <a:avLst/>
          </a:prstGeom>
        </p:spPr>
      </p:pic>
      <p:pic>
        <p:nvPicPr>
          <p:cNvPr id="1037" name="Grafik 10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9150" y="5513222"/>
            <a:ext cx="751219" cy="618651"/>
          </a:xfrm>
          <a:prstGeom prst="rect">
            <a:avLst/>
          </a:prstGeom>
        </p:spPr>
      </p:pic>
      <p:pic>
        <p:nvPicPr>
          <p:cNvPr id="144" name="Grafik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68" y="796205"/>
            <a:ext cx="661433" cy="605141"/>
          </a:xfrm>
          <a:prstGeom prst="rect">
            <a:avLst/>
          </a:prstGeom>
        </p:spPr>
      </p:pic>
      <p:pic>
        <p:nvPicPr>
          <p:cNvPr id="145" name="Grafik 1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6621" y="2769475"/>
            <a:ext cx="780679" cy="662841"/>
          </a:xfrm>
          <a:prstGeom prst="rect">
            <a:avLst/>
          </a:prstGeom>
        </p:spPr>
      </p:pic>
      <p:pic>
        <p:nvPicPr>
          <p:cNvPr id="146" name="Grafik 1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6620" y="3602818"/>
            <a:ext cx="780679" cy="618651"/>
          </a:xfrm>
          <a:prstGeom prst="rect">
            <a:avLst/>
          </a:prstGeom>
        </p:spPr>
      </p:pic>
      <p:pic>
        <p:nvPicPr>
          <p:cNvPr id="147" name="Grafik 14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8681" y="705576"/>
            <a:ext cx="751219" cy="647424"/>
          </a:xfrm>
          <a:prstGeom prst="rect">
            <a:avLst/>
          </a:prstGeom>
        </p:spPr>
      </p:pic>
      <p:pic>
        <p:nvPicPr>
          <p:cNvPr id="1039" name="Grafik 10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6107" y="705575"/>
            <a:ext cx="679054" cy="639110"/>
          </a:xfrm>
          <a:prstGeom prst="rect">
            <a:avLst/>
          </a:prstGeom>
        </p:spPr>
      </p:pic>
      <p:pic>
        <p:nvPicPr>
          <p:cNvPr id="150" name="Grafik 1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1476" y="3100395"/>
            <a:ext cx="780679" cy="6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B3514B-9465-4B16-87D3-DFDA7D6D7B00}"/>
              </a:ext>
            </a:extLst>
          </p:cNvPr>
          <p:cNvSpPr/>
          <p:nvPr/>
        </p:nvSpPr>
        <p:spPr>
          <a:xfrm>
            <a:off x="722811" y="365760"/>
            <a:ext cx="4728755" cy="255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 &amp; Urgent</a:t>
            </a:r>
            <a:endParaRPr lang="de-DE" sz="3600" dirty="0">
              <a:ln w="0"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0C4F03-0E22-4CF3-B8BC-761907DF5E41}"/>
              </a:ext>
            </a:extLst>
          </p:cNvPr>
          <p:cNvSpPr/>
          <p:nvPr/>
        </p:nvSpPr>
        <p:spPr>
          <a:xfrm>
            <a:off x="6318068" y="365759"/>
            <a:ext cx="4728755" cy="255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Important &amp; Not Urgent</a:t>
            </a:r>
            <a:endParaRPr lang="de-DE" sz="3200" dirty="0">
              <a:ln w="0"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BB47E1-A4E9-4D18-A608-B2F609729F4B}"/>
              </a:ext>
            </a:extLst>
          </p:cNvPr>
          <p:cNvSpPr/>
          <p:nvPr/>
        </p:nvSpPr>
        <p:spPr>
          <a:xfrm>
            <a:off x="722811" y="3600994"/>
            <a:ext cx="4728755" cy="255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Important &amp; Urgent</a:t>
            </a:r>
            <a:endParaRPr lang="de-DE" sz="3200" dirty="0">
              <a:ln w="0"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EE2C5-7BDA-4B6E-8B15-BAB349A56FF7}"/>
              </a:ext>
            </a:extLst>
          </p:cNvPr>
          <p:cNvSpPr/>
          <p:nvPr/>
        </p:nvSpPr>
        <p:spPr>
          <a:xfrm>
            <a:off x="6318067" y="3600993"/>
            <a:ext cx="4728755" cy="255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Important &amp; Not Urgent</a:t>
            </a:r>
            <a:endParaRPr lang="de-DE" sz="3200" dirty="0">
              <a:ln w="0"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07F125B5-7A7F-4717-B42A-8B49C3589F84}"/>
              </a:ext>
            </a:extLst>
          </p:cNvPr>
          <p:cNvSpPr/>
          <p:nvPr/>
        </p:nvSpPr>
        <p:spPr>
          <a:xfrm>
            <a:off x="5551716" y="292187"/>
            <a:ext cx="644434" cy="600351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5DAE963-A818-474A-9CE3-9BF9570137BC}"/>
              </a:ext>
            </a:extLst>
          </p:cNvPr>
          <p:cNvSpPr/>
          <p:nvPr/>
        </p:nvSpPr>
        <p:spPr>
          <a:xfrm rot="5400000">
            <a:off x="5462379" y="247593"/>
            <a:ext cx="644434" cy="6003510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8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2929369" y="1311565"/>
            <a:ext cx="5919068" cy="28170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Cloud</a:t>
            </a:r>
            <a:endParaRPr lang="de-DE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33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2929369" y="1311565"/>
            <a:ext cx="5919068" cy="28170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How do we continue?</a:t>
            </a:r>
            <a:endParaRPr lang="de-DE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3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1174459" y="503339"/>
            <a:ext cx="3431097" cy="5201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Single User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5EF00B-E697-4B3E-AA28-141353F7177A}"/>
              </a:ext>
            </a:extLst>
          </p:cNvPr>
          <p:cNvSpPr/>
          <p:nvPr/>
        </p:nvSpPr>
        <p:spPr>
          <a:xfrm>
            <a:off x="7777281" y="517766"/>
            <a:ext cx="3694331" cy="52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Organization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BB76DA-8A6F-45B8-9A4B-2F07CDE40B77}"/>
              </a:ext>
            </a:extLst>
          </p:cNvPr>
          <p:cNvSpPr/>
          <p:nvPr/>
        </p:nvSpPr>
        <p:spPr>
          <a:xfrm>
            <a:off x="1194414" y="1955901"/>
            <a:ext cx="3431097" cy="520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Desktop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66471E-B703-4F2F-9B5E-511238474EAE}"/>
              </a:ext>
            </a:extLst>
          </p:cNvPr>
          <p:cNvSpPr/>
          <p:nvPr/>
        </p:nvSpPr>
        <p:spPr>
          <a:xfrm>
            <a:off x="7788802" y="1955901"/>
            <a:ext cx="3706959" cy="520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Desktop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2BF25-296B-42C8-8974-4B71B25651A0}"/>
              </a:ext>
            </a:extLst>
          </p:cNvPr>
          <p:cNvSpPr/>
          <p:nvPr/>
        </p:nvSpPr>
        <p:spPr>
          <a:xfrm>
            <a:off x="280014" y="3558913"/>
            <a:ext cx="1400961" cy="520118"/>
          </a:xfrm>
          <a:prstGeom prst="roundRect">
            <a:avLst/>
          </a:prstGeom>
          <a:solidFill>
            <a:srgbClr val="339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Finish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42C3-FEB6-42F9-BDF9-22C5DDAFBC1D}"/>
              </a:ext>
            </a:extLst>
          </p:cNvPr>
          <p:cNvSpPr/>
          <p:nvPr/>
        </p:nvSpPr>
        <p:spPr>
          <a:xfrm>
            <a:off x="1838636" y="3562557"/>
            <a:ext cx="3706959" cy="520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Pro (Service)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AB2923-9F7B-43BD-A6EF-F2AF595B85AC}"/>
              </a:ext>
            </a:extLst>
          </p:cNvPr>
          <p:cNvSpPr/>
          <p:nvPr/>
        </p:nvSpPr>
        <p:spPr>
          <a:xfrm>
            <a:off x="7764653" y="3568149"/>
            <a:ext cx="3706959" cy="520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Pro (Service)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Graphic 10" descr="Person with idea">
            <a:extLst>
              <a:ext uri="{FF2B5EF4-FFF2-40B4-BE49-F238E27FC236}">
                <a16:creationId xmlns:a16="http://schemas.microsoft.com/office/drawing/2014/main" id="{EC1B416E-7FCC-4B79-B59B-51773462C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39" y="1645515"/>
            <a:ext cx="914400" cy="914400"/>
          </a:xfrm>
          <a:prstGeom prst="rect">
            <a:avLst/>
          </a:prstGeom>
        </p:spPr>
      </p:pic>
      <p:pic>
        <p:nvPicPr>
          <p:cNvPr id="13" name="Graphic 12" descr="Business Growth">
            <a:extLst>
              <a:ext uri="{FF2B5EF4-FFF2-40B4-BE49-F238E27FC236}">
                <a16:creationId xmlns:a16="http://schemas.microsoft.com/office/drawing/2014/main" id="{D6484656-8ECF-4680-A27B-13392422E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7281" y="2566409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837DB8-B885-457A-AA61-0619C976C0E3}"/>
              </a:ext>
            </a:extLst>
          </p:cNvPr>
          <p:cNvSpPr/>
          <p:nvPr/>
        </p:nvSpPr>
        <p:spPr>
          <a:xfrm>
            <a:off x="1838636" y="5187673"/>
            <a:ext cx="3706959" cy="520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Mobile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EEFDD1-4C35-4AB0-A5C3-918F0AD1A897}"/>
              </a:ext>
            </a:extLst>
          </p:cNvPr>
          <p:cNvSpPr/>
          <p:nvPr/>
        </p:nvSpPr>
        <p:spPr>
          <a:xfrm>
            <a:off x="7764652" y="5177348"/>
            <a:ext cx="3706959" cy="520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Mobile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288521-29DE-4B99-98D9-EE3CA6BF5F72}"/>
              </a:ext>
            </a:extLst>
          </p:cNvPr>
          <p:cNvSpPr/>
          <p:nvPr/>
        </p:nvSpPr>
        <p:spPr>
          <a:xfrm rot="5400000">
            <a:off x="3124814" y="1334300"/>
            <a:ext cx="541668" cy="3207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620263-2287-4C1C-A006-901D3AE813B1}"/>
              </a:ext>
            </a:extLst>
          </p:cNvPr>
          <p:cNvSpPr/>
          <p:nvPr/>
        </p:nvSpPr>
        <p:spPr>
          <a:xfrm rot="5400000">
            <a:off x="3142189" y="2940080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1220ACA-2619-4B57-B3B6-DEFBA01EFA12}"/>
              </a:ext>
            </a:extLst>
          </p:cNvPr>
          <p:cNvSpPr/>
          <p:nvPr/>
        </p:nvSpPr>
        <p:spPr>
          <a:xfrm rot="5400000">
            <a:off x="1223705" y="2930844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6366851-0970-4BA2-B785-C5688A0B83F6}"/>
              </a:ext>
            </a:extLst>
          </p:cNvPr>
          <p:cNvSpPr/>
          <p:nvPr/>
        </p:nvSpPr>
        <p:spPr>
          <a:xfrm rot="5400000">
            <a:off x="9382221" y="2958249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87A8942-8173-473C-8141-FD2B934126B4}"/>
              </a:ext>
            </a:extLst>
          </p:cNvPr>
          <p:cNvSpPr/>
          <p:nvPr/>
        </p:nvSpPr>
        <p:spPr>
          <a:xfrm rot="5400000">
            <a:off x="9382222" y="1326158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503E137-120C-47E2-8AED-5A7EE17470E8}"/>
              </a:ext>
            </a:extLst>
          </p:cNvPr>
          <p:cNvSpPr/>
          <p:nvPr/>
        </p:nvSpPr>
        <p:spPr>
          <a:xfrm rot="5400000">
            <a:off x="3123716" y="4426646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3E2AED0-0EE1-4AF0-AB55-798767F8ED90}"/>
              </a:ext>
            </a:extLst>
          </p:cNvPr>
          <p:cNvSpPr/>
          <p:nvPr/>
        </p:nvSpPr>
        <p:spPr>
          <a:xfrm rot="5400000">
            <a:off x="9382222" y="4421196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5E7AEC-C813-4DB7-8A2A-06DDD061E89A}"/>
              </a:ext>
            </a:extLst>
          </p:cNvPr>
          <p:cNvSpPr txBox="1"/>
          <p:nvPr/>
        </p:nvSpPr>
        <p:spPr>
          <a:xfrm>
            <a:off x="3802643" y="2846974"/>
            <a:ext cx="164573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Publish</a:t>
            </a:r>
            <a:endParaRPr lang="de-DE" sz="2400" b="1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4F364-0892-415A-A7D2-DDD5B9B628D8}"/>
              </a:ext>
            </a:extLst>
          </p:cNvPr>
          <p:cNvSpPr txBox="1"/>
          <p:nvPr/>
        </p:nvSpPr>
        <p:spPr>
          <a:xfrm>
            <a:off x="10052322" y="2846973"/>
            <a:ext cx="164573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Publish</a:t>
            </a:r>
            <a:endParaRPr lang="de-DE" sz="2400" b="1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7" name="Graphic 26" descr="Person with idea">
            <a:extLst>
              <a:ext uri="{FF2B5EF4-FFF2-40B4-BE49-F238E27FC236}">
                <a16:creationId xmlns:a16="http://schemas.microsoft.com/office/drawing/2014/main" id="{016B95BE-5305-4642-8BA4-2D894E77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7368" y="16697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1977355" y="1777711"/>
            <a:ext cx="3431097" cy="5201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Your Computer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5EF00B-E697-4B3E-AA28-141353F7177A}"/>
              </a:ext>
            </a:extLst>
          </p:cNvPr>
          <p:cNvSpPr/>
          <p:nvPr/>
        </p:nvSpPr>
        <p:spPr>
          <a:xfrm>
            <a:off x="6904079" y="1771095"/>
            <a:ext cx="3694331" cy="52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Server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66471E-B703-4F2F-9B5E-511238474EAE}"/>
              </a:ext>
            </a:extLst>
          </p:cNvPr>
          <p:cNvSpPr/>
          <p:nvPr/>
        </p:nvSpPr>
        <p:spPr>
          <a:xfrm>
            <a:off x="4242520" y="424854"/>
            <a:ext cx="3706959" cy="5201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Desktop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42C3-FEB6-42F9-BDF9-22C5DDAFBC1D}"/>
              </a:ext>
            </a:extLst>
          </p:cNvPr>
          <p:cNvSpPr/>
          <p:nvPr/>
        </p:nvSpPr>
        <p:spPr>
          <a:xfrm>
            <a:off x="1856826" y="3201275"/>
            <a:ext cx="3706959" cy="520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Pro (Service)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AB2923-9F7B-43BD-A6EF-F2AF595B85AC}"/>
              </a:ext>
            </a:extLst>
          </p:cNvPr>
          <p:cNvSpPr/>
          <p:nvPr/>
        </p:nvSpPr>
        <p:spPr>
          <a:xfrm>
            <a:off x="6891451" y="3196592"/>
            <a:ext cx="3706959" cy="520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Power BI Pro (Service)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1" name="Graphic 10" descr="Person with idea">
            <a:extLst>
              <a:ext uri="{FF2B5EF4-FFF2-40B4-BE49-F238E27FC236}">
                <a16:creationId xmlns:a16="http://schemas.microsoft.com/office/drawing/2014/main" id="{EC1B416E-7FCC-4B79-B59B-51773462C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655" y="856695"/>
            <a:ext cx="914400" cy="914400"/>
          </a:xfrm>
          <a:prstGeom prst="rect">
            <a:avLst/>
          </a:prstGeom>
        </p:spPr>
      </p:pic>
      <p:pic>
        <p:nvPicPr>
          <p:cNvPr id="13" name="Graphic 12" descr="Business Growth">
            <a:extLst>
              <a:ext uri="{FF2B5EF4-FFF2-40B4-BE49-F238E27FC236}">
                <a16:creationId xmlns:a16="http://schemas.microsoft.com/office/drawing/2014/main" id="{D6484656-8ECF-4680-A27B-13392422E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7584" y="900834"/>
            <a:ext cx="914400" cy="91440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7288521-29DE-4B99-98D9-EE3CA6BF5F72}"/>
              </a:ext>
            </a:extLst>
          </p:cNvPr>
          <p:cNvSpPr/>
          <p:nvPr/>
        </p:nvSpPr>
        <p:spPr>
          <a:xfrm rot="5400000">
            <a:off x="4550598" y="1220758"/>
            <a:ext cx="541668" cy="32070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3620263-2287-4C1C-A006-901D3AE813B1}"/>
              </a:ext>
            </a:extLst>
          </p:cNvPr>
          <p:cNvSpPr/>
          <p:nvPr/>
        </p:nvSpPr>
        <p:spPr>
          <a:xfrm rot="5400000">
            <a:off x="3432844" y="2636450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6366851-0970-4BA2-B785-C5688A0B83F6}"/>
              </a:ext>
            </a:extLst>
          </p:cNvPr>
          <p:cNvSpPr/>
          <p:nvPr/>
        </p:nvSpPr>
        <p:spPr>
          <a:xfrm rot="5400000">
            <a:off x="8484869" y="2576948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87A8942-8173-473C-8141-FD2B934126B4}"/>
              </a:ext>
            </a:extLst>
          </p:cNvPr>
          <p:cNvSpPr/>
          <p:nvPr/>
        </p:nvSpPr>
        <p:spPr>
          <a:xfrm rot="5400000">
            <a:off x="7158298" y="1224930"/>
            <a:ext cx="520120" cy="33390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5E7AEC-C813-4DB7-8A2A-06DDD061E89A}"/>
              </a:ext>
            </a:extLst>
          </p:cNvPr>
          <p:cNvSpPr txBox="1"/>
          <p:nvPr/>
        </p:nvSpPr>
        <p:spPr>
          <a:xfrm>
            <a:off x="9221984" y="3800016"/>
            <a:ext cx="164573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Refresh Data</a:t>
            </a:r>
            <a:endParaRPr lang="de-DE" sz="2400" b="1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4F364-0892-415A-A7D2-DDD5B9B628D8}"/>
              </a:ext>
            </a:extLst>
          </p:cNvPr>
          <p:cNvSpPr txBox="1"/>
          <p:nvPr/>
        </p:nvSpPr>
        <p:spPr>
          <a:xfrm>
            <a:off x="9086286" y="2600791"/>
            <a:ext cx="164573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Publish</a:t>
            </a:r>
            <a:endParaRPr lang="de-DE" sz="2400" b="1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C9F20F35-AD48-406A-A264-195C4F7335A4}"/>
              </a:ext>
            </a:extLst>
          </p:cNvPr>
          <p:cNvSpPr/>
          <p:nvPr/>
        </p:nvSpPr>
        <p:spPr>
          <a:xfrm rot="16200000">
            <a:off x="8363527" y="3599864"/>
            <a:ext cx="802509" cy="11745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A4E3A8B4-00E7-447F-BD12-86836DEB97FC}"/>
              </a:ext>
            </a:extLst>
          </p:cNvPr>
          <p:cNvSpPr/>
          <p:nvPr/>
        </p:nvSpPr>
        <p:spPr>
          <a:xfrm rot="16200000">
            <a:off x="3256942" y="3599864"/>
            <a:ext cx="802509" cy="11745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822E58-4863-408F-8BD3-78BC25D0B894}"/>
              </a:ext>
            </a:extLst>
          </p:cNvPr>
          <p:cNvSpPr/>
          <p:nvPr/>
        </p:nvSpPr>
        <p:spPr>
          <a:xfrm>
            <a:off x="1887919" y="4671675"/>
            <a:ext cx="3431097" cy="520118"/>
          </a:xfrm>
          <a:prstGeom prst="roundRect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Personal Gateway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D863B4-024D-4A5E-A3FF-8EB9FF3F71B5}"/>
              </a:ext>
            </a:extLst>
          </p:cNvPr>
          <p:cNvSpPr/>
          <p:nvPr/>
        </p:nvSpPr>
        <p:spPr>
          <a:xfrm>
            <a:off x="6917617" y="4671675"/>
            <a:ext cx="3694331" cy="520118"/>
          </a:xfrm>
          <a:prstGeom prst="roundRect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Standard Gateway</a:t>
            </a:r>
            <a:endParaRPr lang="de-D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CED0B8-238C-4772-8F50-A33C9EFD9E73}"/>
              </a:ext>
            </a:extLst>
          </p:cNvPr>
          <p:cNvSpPr txBox="1"/>
          <p:nvPr/>
        </p:nvSpPr>
        <p:spPr>
          <a:xfrm>
            <a:off x="4158916" y="2626204"/>
            <a:ext cx="164573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Publish</a:t>
            </a:r>
            <a:endParaRPr lang="de-DE" sz="2400" b="1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CEC06A-390A-42C8-A565-758946780732}"/>
              </a:ext>
            </a:extLst>
          </p:cNvPr>
          <p:cNvSpPr txBox="1"/>
          <p:nvPr/>
        </p:nvSpPr>
        <p:spPr>
          <a:xfrm>
            <a:off x="4183917" y="3793842"/>
            <a:ext cx="1645735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Refresh Data</a:t>
            </a:r>
            <a:endParaRPr lang="de-DE" sz="2400" b="1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81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09783-50C7-4032-B89D-59F24C062508}"/>
              </a:ext>
            </a:extLst>
          </p:cNvPr>
          <p:cNvSpPr/>
          <p:nvPr/>
        </p:nvSpPr>
        <p:spPr>
          <a:xfrm>
            <a:off x="213156" y="4475009"/>
            <a:ext cx="3509098" cy="9397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Visualize 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B981E6-2AE7-4F04-B546-1F9194789BFB}"/>
              </a:ext>
            </a:extLst>
          </p:cNvPr>
          <p:cNvSpPr/>
          <p:nvPr/>
        </p:nvSpPr>
        <p:spPr>
          <a:xfrm>
            <a:off x="213156" y="5620330"/>
            <a:ext cx="3509098" cy="9397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Analyze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E3B836-FC9A-4B3C-A430-56C50CE3C24C}"/>
              </a:ext>
            </a:extLst>
          </p:cNvPr>
          <p:cNvSpPr/>
          <p:nvPr/>
        </p:nvSpPr>
        <p:spPr>
          <a:xfrm>
            <a:off x="213156" y="2197674"/>
            <a:ext cx="3509098" cy="93979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Transform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8DA109-34CC-43F2-A208-85EEA5061575}"/>
              </a:ext>
            </a:extLst>
          </p:cNvPr>
          <p:cNvSpPr/>
          <p:nvPr/>
        </p:nvSpPr>
        <p:spPr>
          <a:xfrm>
            <a:off x="213156" y="860137"/>
            <a:ext cx="3509098" cy="9397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 Desktop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B7E9B7-65ED-4913-B8D7-3DE3EE8486B8}"/>
              </a:ext>
            </a:extLst>
          </p:cNvPr>
          <p:cNvSpPr/>
          <p:nvPr/>
        </p:nvSpPr>
        <p:spPr>
          <a:xfrm>
            <a:off x="8004028" y="860135"/>
            <a:ext cx="3509098" cy="93979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 Mobile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59C8C0-57CE-4DC4-9DB1-CA0FF613C843}"/>
              </a:ext>
            </a:extLst>
          </p:cNvPr>
          <p:cNvSpPr/>
          <p:nvPr/>
        </p:nvSpPr>
        <p:spPr>
          <a:xfrm>
            <a:off x="10072974" y="5484094"/>
            <a:ext cx="1989716" cy="121227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What is </a:t>
            </a:r>
          </a:p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BI?</a:t>
            </a:r>
            <a:endParaRPr lang="de-DE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FD1201-98D8-4C66-B29D-DEF1561AE0FA}"/>
              </a:ext>
            </a:extLst>
          </p:cNvPr>
          <p:cNvSpPr/>
          <p:nvPr/>
        </p:nvSpPr>
        <p:spPr>
          <a:xfrm>
            <a:off x="4108592" y="860134"/>
            <a:ext cx="3509098" cy="9397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 Cloud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A5C5D4-0893-4970-AFAF-2AEC8974979E}"/>
              </a:ext>
            </a:extLst>
          </p:cNvPr>
          <p:cNvSpPr/>
          <p:nvPr/>
        </p:nvSpPr>
        <p:spPr>
          <a:xfrm>
            <a:off x="4025465" y="3785758"/>
            <a:ext cx="3509098" cy="93979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Share &amp; Collaborate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6217E5-D757-426D-A1F3-5307F055B1EC}"/>
              </a:ext>
            </a:extLst>
          </p:cNvPr>
          <p:cNvSpPr/>
          <p:nvPr/>
        </p:nvSpPr>
        <p:spPr>
          <a:xfrm>
            <a:off x="213156" y="3342995"/>
            <a:ext cx="3509098" cy="93979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Model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D8E1C9-409D-4D3C-8086-62723D5C5C15}"/>
              </a:ext>
            </a:extLst>
          </p:cNvPr>
          <p:cNvSpPr/>
          <p:nvPr/>
        </p:nvSpPr>
        <p:spPr>
          <a:xfrm>
            <a:off x="8004028" y="3785757"/>
            <a:ext cx="3509098" cy="93979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egoe UI Black" panose="020B0A02040204020203" pitchFamily="34" charset="0"/>
              </a:rPr>
              <a:t>PBI on Mobile</a:t>
            </a:r>
            <a:endParaRPr lang="de-DE" sz="2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9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59C8C0-57CE-4DC4-9DB1-CA0FF613C843}"/>
              </a:ext>
            </a:extLst>
          </p:cNvPr>
          <p:cNvSpPr/>
          <p:nvPr/>
        </p:nvSpPr>
        <p:spPr>
          <a:xfrm>
            <a:off x="2225964" y="1422400"/>
            <a:ext cx="7943272" cy="325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What will you </a:t>
            </a:r>
          </a:p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learn in this course?</a:t>
            </a:r>
            <a:endParaRPr lang="de-DE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F4162C-7142-4517-8071-B00EDF86A23E}"/>
              </a:ext>
            </a:extLst>
          </p:cNvPr>
          <p:cNvSpPr/>
          <p:nvPr/>
        </p:nvSpPr>
        <p:spPr>
          <a:xfrm>
            <a:off x="2253673" y="1403927"/>
            <a:ext cx="7943272" cy="325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What will you </a:t>
            </a:r>
          </a:p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learn in this course?</a:t>
            </a:r>
            <a:endParaRPr lang="de-DE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681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Data Transformation I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Preparing our Project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Data Transformation II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Advanced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Visualizing Data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Creating our Model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Storytelling with Data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Analyze with DAX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D6DCD-C2A9-439D-857C-CFDE189DC229}"/>
              </a:ext>
            </a:extLst>
          </p:cNvPr>
          <p:cNvSpPr/>
          <p:nvPr/>
        </p:nvSpPr>
        <p:spPr>
          <a:xfrm>
            <a:off x="8909189" y="338650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Advanced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What will you 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learn in this course?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5796537" y="12899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 Cloud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5781966" y="224046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Power BI Mobile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5BBE2A-4301-40EC-84D2-0F34251F17A4}"/>
              </a:ext>
            </a:extLst>
          </p:cNvPr>
          <p:cNvSpPr/>
          <p:nvPr/>
        </p:nvSpPr>
        <p:spPr>
          <a:xfrm>
            <a:off x="5796537" y="31910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Other Data Sources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231513-28A7-4E91-95CE-E8702FD94856}"/>
              </a:ext>
            </a:extLst>
          </p:cNvPr>
          <p:cNvSpPr/>
          <p:nvPr/>
        </p:nvSpPr>
        <p:spPr>
          <a:xfrm>
            <a:off x="8909188" y="3191014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Advanced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D6CB04-61FF-478B-9AE8-157B81950B1B}"/>
              </a:ext>
            </a:extLst>
          </p:cNvPr>
          <p:cNvSpPr/>
          <p:nvPr/>
        </p:nvSpPr>
        <p:spPr>
          <a:xfrm>
            <a:off x="5796537" y="414206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continue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7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3158169" y="1220845"/>
            <a:ext cx="5875662" cy="27230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5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Udemy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Use the resources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305195" y="431367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Ask questions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6796012" y="244284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Project files &amp; more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D6CB04-61FF-478B-9AE8-157B81950B1B}"/>
              </a:ext>
            </a:extLst>
          </p:cNvPr>
          <p:cNvSpPr/>
          <p:nvPr/>
        </p:nvSpPr>
        <p:spPr>
          <a:xfrm>
            <a:off x="6827725" y="4310975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Help others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57C4B6-3A20-443B-9D2C-090A003601D5}"/>
              </a:ext>
            </a:extLst>
          </p:cNvPr>
          <p:cNvSpPr/>
          <p:nvPr/>
        </p:nvSpPr>
        <p:spPr>
          <a:xfrm>
            <a:off x="2929368" y="1311565"/>
            <a:ext cx="6024131" cy="28170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The star schema</a:t>
            </a:r>
          </a:p>
        </p:txBody>
      </p:sp>
    </p:spTree>
    <p:extLst>
      <p:ext uri="{BB962C8B-B14F-4D97-AF65-F5344CB8AC3E}">
        <p14:creationId xmlns:p14="http://schemas.microsoft.com/office/powerpoint/2010/main" val="249377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536512"/>
            <a:ext cx="5008441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Fact-Dimension-Model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69076" y="6121835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(Star Schema)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Widescreen</PresentationFormat>
  <Paragraphs>398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Rounded MT Bold</vt:lpstr>
      <vt:lpstr>Arial Unicode MS</vt:lpstr>
      <vt:lpstr>Berlin Sans FB Demi</vt:lpstr>
      <vt:lpstr>Calibri</vt:lpstr>
      <vt:lpstr>FZShuTi</vt:lpstr>
      <vt:lpstr>Mia's Scribblings ~</vt:lpstr>
      <vt:lpstr>Segoe UI Black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Niko Schuler</cp:lastModifiedBy>
  <cp:revision>163</cp:revision>
  <dcterms:created xsi:type="dcterms:W3CDTF">2019-01-14T06:35:35Z</dcterms:created>
  <dcterms:modified xsi:type="dcterms:W3CDTF">2020-08-21T08:39:16Z</dcterms:modified>
</cp:coreProperties>
</file>