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20"/>
  </p:handoutMasterIdLst>
  <p:sldIdLst>
    <p:sldId id="256" r:id="rId3"/>
    <p:sldId id="257" r:id="rId4"/>
    <p:sldId id="268" r:id="rId5"/>
    <p:sldId id="291" r:id="rId6"/>
    <p:sldId id="293" r:id="rId7"/>
    <p:sldId id="269" r:id="rId8"/>
    <p:sldId id="271" r:id="rId10"/>
    <p:sldId id="274" r:id="rId11"/>
    <p:sldId id="304" r:id="rId12"/>
    <p:sldId id="273" r:id="rId13"/>
    <p:sldId id="282" r:id="rId14"/>
    <p:sldId id="281" r:id="rId15"/>
    <p:sldId id="263" r:id="rId16"/>
    <p:sldId id="283" r:id="rId17"/>
    <p:sldId id="285" r:id="rId18"/>
    <p:sldId id="29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95" userDrawn="1">
          <p15:clr>
            <a:srgbClr val="A4A3A4"/>
          </p15:clr>
        </p15:guide>
        <p15:guide id="2" orient="horz" pos="215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1E4AEA4-8DFA-4A89-87EB-49C32662AFE0}">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howGuides="1">
      <p:cViewPr varScale="1">
        <p:scale>
          <a:sx n="78" d="100"/>
          <a:sy n="78" d="100"/>
        </p:scale>
        <p:origin x="878" y="67"/>
      </p:cViewPr>
      <p:guideLst>
        <p:guide pos="3895"/>
        <p:guide orient="horz" pos="2159"/>
      </p:guideLst>
    </p:cSldViewPr>
  </p:slideViewPr>
  <p:notesTextViewPr>
    <p:cViewPr>
      <p:scale>
        <a:sx n="1" d="1"/>
        <a:sy n="1" d="1"/>
      </p:scale>
      <p:origin x="0" y="0"/>
    </p:cViewPr>
  </p:notesTextViewPr>
  <p:notesViewPr>
    <p:cSldViewPr>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lang="en-US"/>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5188688" y="-1"/>
            <a:ext cx="7000137" cy="685800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p:txBody>
      </p:sp>
      <p:sp>
        <p:nvSpPr>
          <p:cNvPr id="4" name="Date Placeholder 3"/>
          <p:cNvSpPr>
            <a:spLocks noGrp="1"/>
          </p:cNvSpPr>
          <p:nvPr>
            <p:ph type="dt" sz="half" idx="10"/>
          </p:nvPr>
        </p:nvSpPr>
        <p:spPr/>
        <p:txBody>
          <a:bodyPr/>
          <a:lstStyle/>
          <a:p>
            <a:fld id="{37CC0096-1860-4642-9CD2-0079EA5E7CD1}" type="datetimeFigureOut">
              <a:rPr lang="en-US"/>
            </a:fld>
            <a:endParaRPr lang="en-US"/>
          </a:p>
        </p:txBody>
      </p:sp>
      <p:sp>
        <p:nvSpPr>
          <p:cNvPr id="6" name="Slide Number Placeholder 5"/>
          <p:cNvSpPr>
            <a:spLocks noGrp="1"/>
          </p:cNvSpPr>
          <p:nvPr>
            <p:ph type="sldNum" sz="quarter" idx="12"/>
          </p:nvPr>
        </p:nvSpPr>
        <p:spPr/>
        <p:txBody>
          <a:bodyPr/>
          <a:lstStyle/>
          <a:p>
            <a:fld id="{E31375A4-56A4-47D6-9801-1991572033F7}"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p:txBody>
      </p:sp>
      <p:sp>
        <p:nvSpPr>
          <p:cNvPr id="4" name="Date Placeholder 3"/>
          <p:cNvSpPr>
            <a:spLocks noGrp="1"/>
          </p:cNvSpPr>
          <p:nvPr>
            <p:ph type="dt" sz="half" idx="10"/>
          </p:nvPr>
        </p:nvSpPr>
        <p:spPr/>
        <p:txBody>
          <a:bodyPr/>
          <a:lstStyle/>
          <a:p>
            <a:fld id="{37CC0096-1860-4642-9CD2-0079EA5E7CD1}" type="datetimeFigureOut">
              <a:rPr lang="en-US"/>
            </a:fld>
            <a:endParaRPr lang="en-US"/>
          </a:p>
        </p:txBody>
      </p:sp>
      <p:sp>
        <p:nvSpPr>
          <p:cNvPr id="6" name="Slide Number Placeholder 5"/>
          <p:cNvSpPr>
            <a:spLocks noGrp="1"/>
          </p:cNvSpPr>
          <p:nvPr>
            <p:ph type="sldNum" sz="quarter" idx="12"/>
          </p:nvPr>
        </p:nvSpPr>
        <p:spPr/>
        <p:txBody>
          <a:bodyPr/>
          <a:lstStyle/>
          <a:p>
            <a:fld id="{E31375A4-56A4-47D6-9801-1991572033F7}"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p:txBody>
      </p:sp>
      <p:sp>
        <p:nvSpPr>
          <p:cNvPr id="4" name="Date Placeholder 3"/>
          <p:cNvSpPr>
            <a:spLocks noGrp="1"/>
          </p:cNvSpPr>
          <p:nvPr>
            <p:ph type="dt" sz="half" idx="10"/>
          </p:nvPr>
        </p:nvSpPr>
        <p:spPr/>
        <p:txBody>
          <a:bodyPr/>
          <a:lstStyle/>
          <a:p>
            <a:fld id="{37CC0096-1860-4642-9CD2-0079EA5E7CD1}" type="datetimeFigureOut">
              <a:rPr lang="en-US"/>
            </a:fld>
            <a:endParaRPr lang="en-US"/>
          </a:p>
        </p:txBody>
      </p:sp>
      <p:sp>
        <p:nvSpPr>
          <p:cNvPr id="6" name="Slide Number Placeholder 5"/>
          <p:cNvSpPr>
            <a:spLocks noGrp="1"/>
          </p:cNvSpPr>
          <p:nvPr>
            <p:ph type="sldNum" sz="quarter" idx="12"/>
          </p:nvPr>
        </p:nvSpPr>
        <p:spPr/>
        <p:txBody>
          <a:bodyPr/>
          <a:lstStyle/>
          <a:p>
            <a:fld id="{E31375A4-56A4-47D6-9801-1991572033F7}"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lang="en-US"/>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11"/>
          </p:nvPr>
        </p:nvSpPr>
        <p:spPr/>
        <p:txBody>
          <a:bodyPr/>
          <a:lstStyle/>
          <a:p/>
        </p:txBody>
      </p:sp>
      <p:sp>
        <p:nvSpPr>
          <p:cNvPr id="5" name="Date Placeholder 4"/>
          <p:cNvSpPr>
            <a:spLocks noGrp="1"/>
          </p:cNvSpPr>
          <p:nvPr>
            <p:ph type="dt" sz="half" idx="10"/>
          </p:nvPr>
        </p:nvSpPr>
        <p:spPr/>
        <p:txBody>
          <a:bodyPr/>
          <a:lstStyle/>
          <a:p>
            <a:fld id="{37CC0096-1860-4642-9CD2-0079EA5E7CD1}" type="datetimeFigureOut">
              <a:rPr lang="en-US"/>
            </a:fld>
            <a:endParaRPr lang="en-US"/>
          </a:p>
        </p:txBody>
      </p:sp>
      <p:sp>
        <p:nvSpPr>
          <p:cNvPr id="7" name="Slide Number Placeholder 6"/>
          <p:cNvSpPr>
            <a:spLocks noGrp="1"/>
          </p:cNvSpPr>
          <p:nvPr>
            <p:ph type="sldNum" sz="quarter" idx="12"/>
          </p:nvPr>
        </p:nvSpPr>
        <p:spPr/>
        <p:txBody>
          <a:bodyPr/>
          <a:lstStyle/>
          <a:p>
            <a:fld id="{E31375A4-56A4-47D6-9801-1991572033F7}"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Footer Placeholder 7"/>
          <p:cNvSpPr>
            <a:spLocks noGrp="1"/>
          </p:cNvSpPr>
          <p:nvPr>
            <p:ph type="ftr" sz="quarter" idx="11"/>
          </p:nvPr>
        </p:nvSpPr>
        <p:spPr/>
        <p:txBody>
          <a:bodyPr/>
          <a:lstStyle/>
          <a:p/>
        </p:txBody>
      </p:sp>
      <p:sp>
        <p:nvSpPr>
          <p:cNvPr id="7" name="Date Placeholder 6"/>
          <p:cNvSpPr>
            <a:spLocks noGrp="1"/>
          </p:cNvSpPr>
          <p:nvPr>
            <p:ph type="dt" sz="half" idx="10"/>
          </p:nvPr>
        </p:nvSpPr>
        <p:spPr/>
        <p:txBody>
          <a:bodyPr/>
          <a:lstStyle/>
          <a:p>
            <a:fld id="{37CC0096-1860-4642-9CD2-0079EA5E7CD1}" type="datetimeFigureOut">
              <a:rPr lang="en-US"/>
            </a:fld>
            <a:endParaRPr lang="en-US"/>
          </a:p>
        </p:txBody>
      </p:sp>
      <p:sp>
        <p:nvSpPr>
          <p:cNvPr id="9" name="Slide Number Placeholder 8"/>
          <p:cNvSpPr>
            <a:spLocks noGrp="1"/>
          </p:cNvSpPr>
          <p:nvPr>
            <p:ph type="sldNum" sz="quarter" idx="12"/>
          </p:nvPr>
        </p:nvSpPr>
        <p:spPr/>
        <p:txBody>
          <a:bodyPr/>
          <a:lstStyle/>
          <a:p>
            <a:fld id="{E31375A4-56A4-47D6-9801-1991572033F7}"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Footer Placeholder 3"/>
          <p:cNvSpPr>
            <a:spLocks noGrp="1"/>
          </p:cNvSpPr>
          <p:nvPr>
            <p:ph type="ftr" sz="quarter" idx="11"/>
          </p:nvPr>
        </p:nvSpPr>
        <p:spPr/>
        <p:txBody>
          <a:bodyPr/>
          <a:lstStyle/>
          <a:p/>
        </p:txBody>
      </p:sp>
      <p:sp>
        <p:nvSpPr>
          <p:cNvPr id="3" name="Date Placeholder 2"/>
          <p:cNvSpPr>
            <a:spLocks noGrp="1"/>
          </p:cNvSpPr>
          <p:nvPr>
            <p:ph type="dt" sz="half" idx="10"/>
          </p:nvPr>
        </p:nvSpPr>
        <p:spPr/>
        <p:txBody>
          <a:bodyPr/>
          <a:lstStyle/>
          <a:p>
            <a:fld id="{37CC0096-1860-4642-9CD2-0079EA5E7CD1}" type="datetimeFigureOut">
              <a:rPr lang="en-US"/>
            </a:fld>
            <a:endParaRPr lang="en-US"/>
          </a:p>
        </p:txBody>
      </p:sp>
      <p:sp>
        <p:nvSpPr>
          <p:cNvPr id="5" name="Slide Number Placeholder 4"/>
          <p:cNvSpPr>
            <a:spLocks noGrp="1"/>
          </p:cNvSpPr>
          <p:nvPr>
            <p:ph type="sldNum" sz="quarter" idx="12"/>
          </p:nvPr>
        </p:nvSpPr>
        <p:spPr/>
        <p:txBody>
          <a:bodyPr/>
          <a:lstStyle/>
          <a:p>
            <a:fld id="{E31375A4-56A4-47D6-9801-1991572033F7}"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p:txBody>
      </p:sp>
      <p:sp>
        <p:nvSpPr>
          <p:cNvPr id="2" name="Date Placeholder 1"/>
          <p:cNvSpPr>
            <a:spLocks noGrp="1"/>
          </p:cNvSpPr>
          <p:nvPr>
            <p:ph type="dt" sz="half" idx="10"/>
          </p:nvPr>
        </p:nvSpPr>
        <p:spPr/>
        <p:txBody>
          <a:bodyPr/>
          <a:lstStyle/>
          <a:p>
            <a:fld id="{37CC0096-1860-4642-9CD2-0079EA5E7CD1}" type="datetimeFigureOut">
              <a:rPr lang="en-US"/>
            </a:fld>
            <a:endParaRPr lang="en-US"/>
          </a:p>
        </p:txBody>
      </p:sp>
      <p:sp>
        <p:nvSpPr>
          <p:cNvPr id="4" name="Slide Number Placeholder 3"/>
          <p:cNvSpPr>
            <a:spLocks noGrp="1"/>
          </p:cNvSpPr>
          <p:nvPr>
            <p:ph type="sldNum" sz="quarter" idx="12"/>
          </p:nvPr>
        </p:nvSpPr>
        <p:spPr/>
        <p:txBody>
          <a:bodyPr/>
          <a:lstStyle/>
          <a:p>
            <a:fld id="{E31375A4-56A4-47D6-9801-1991572033F7}" type="slidenum">
              <a:rPr/>
            </a:fld>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lang="en-US"/>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anose="020B0604020202020204"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anose="020B0604020202020204"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anose="020B0604020202020204" pitchFamily="34" charset="0"/>
        <a:buChar char="▪"/>
        <a:defRPr sz="2000" kern="1200">
          <a:solidFill>
            <a:schemeClr val="tx1">
              <a:lumMod val="75000"/>
              <a:lumOff val="25000"/>
            </a:schemeClr>
          </a:solidFill>
          <a:latin typeface="+mn-lt"/>
          <a:ea typeface="+mn-ea"/>
          <a:cs typeface="+mn-cs"/>
        </a:defRPr>
      </a:lvl3pPr>
      <a:lvl4pPr marL="868680" indent="-182880" algn="l" defTabSz="914400" rtl="0" eaLnBrk="1" latinLnBrk="0" hangingPunct="1">
        <a:lnSpc>
          <a:spcPct val="90000"/>
        </a:lnSpc>
        <a:spcBef>
          <a:spcPts val="600"/>
        </a:spcBef>
        <a:buSzPct val="100000"/>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anose="020B0604020202020204"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openxmlformats.org/officeDocument/2006/relationships/tags" Target="../tags/tag3.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110" y="365125"/>
            <a:ext cx="4098290" cy="3016250"/>
          </a:xfrm>
        </p:spPr>
        <p:txBody>
          <a:bodyPr/>
          <a:lstStyle/>
          <a:p>
            <a:r>
              <a:rPr lang="en-US" dirty="0"/>
              <a:t>Heart Disease Prediction System</a:t>
            </a:r>
            <a:endParaRPr lang="en-US" dirty="0"/>
          </a:p>
        </p:txBody>
      </p:sp>
      <p:grpSp>
        <p:nvGrpSpPr>
          <p:cNvPr id="4" name="Group 3"/>
          <p:cNvGrpSpPr/>
          <p:nvPr/>
        </p:nvGrpSpPr>
        <p:grpSpPr>
          <a:xfrm>
            <a:off x="5263832" y="3245167"/>
            <a:ext cx="1664335" cy="367659"/>
            <a:chOff x="7620" y="0"/>
            <a:chExt cx="1664335" cy="367987"/>
          </a:xfrm>
        </p:grpSpPr>
        <p:sp>
          <p:nvSpPr>
            <p:cNvPr id="5" name="Rectangle 4"/>
            <p:cNvSpPr/>
            <p:nvPr/>
          </p:nvSpPr>
          <p:spPr>
            <a:xfrm>
              <a:off x="1582293" y="0"/>
              <a:ext cx="4054" cy="17951"/>
            </a:xfrm>
            <a:prstGeom prst="rect">
              <a:avLst/>
            </a:prstGeom>
            <a:ln>
              <a:noFill/>
            </a:ln>
          </p:spPr>
          <p:txBody>
            <a:bodyPr vert="horz" lIns="0" tIns="0" rIns="0" bIns="0" rtlCol="0">
              <a:noAutofit/>
            </a:bodyPr>
            <a:lstStyle/>
            <a:p>
              <a:pPr>
                <a:lnSpc>
                  <a:spcPct val="107000"/>
                </a:lnSpc>
                <a:spcAft>
                  <a:spcPts val="800"/>
                </a:spcAft>
              </a:pPr>
              <a:r>
                <a:rPr lang="en-IN" sz="100" kern="100">
                  <a:solidFill>
                    <a:srgbClr val="000000"/>
                  </a:solidFill>
                  <a:effectLst/>
                  <a:latin typeface="Times New Roman" panose="02020603050405020304" pitchFamily="18" charset="0"/>
                  <a:ea typeface="Times New Roman" panose="02020603050405020304" pitchFamily="18" charset="0"/>
                </a:rPr>
                <a:t> </a:t>
              </a:r>
              <a:endParaRPr lang="en-IN" sz="1100" kern="100">
                <a:solidFill>
                  <a:srgbClr val="000000"/>
                </a:solidFill>
                <a:effectLst/>
                <a:latin typeface="Calibri" panose="020F0502020204030204" pitchFamily="34" charset="0"/>
                <a:ea typeface="Calibri" panose="020F0502020204030204" pitchFamily="34" charset="0"/>
              </a:endParaRPr>
            </a:p>
          </p:txBody>
        </p:sp>
        <p:sp>
          <p:nvSpPr>
            <p:cNvPr id="6" name="Shape 334"/>
            <p:cNvSpPr/>
            <p:nvPr/>
          </p:nvSpPr>
          <p:spPr>
            <a:xfrm>
              <a:off x="147955" y="367987"/>
              <a:ext cx="1524000" cy="0"/>
            </a:xfrm>
            <a:custGeom>
              <a:avLst/>
              <a:gdLst/>
              <a:ahLst/>
              <a:cxnLst/>
              <a:rect l="0" t="0" r="0" b="0"/>
              <a:pathLst>
                <a:path w="1524000">
                  <a:moveTo>
                    <a:pt x="0" y="0"/>
                  </a:moveTo>
                  <a:lnTo>
                    <a:pt x="1524000" y="0"/>
                  </a:lnTo>
                </a:path>
              </a:pathLst>
            </a:custGeom>
            <a:ln w="6186" cap="flat">
              <a:round/>
            </a:ln>
          </p:spPr>
          <p:style>
            <a:lnRef idx="1">
              <a:srgbClr val="000000"/>
            </a:lnRef>
            <a:fillRef idx="0">
              <a:srgbClr val="000000">
                <a:alpha val="0"/>
              </a:srgbClr>
            </a:fillRef>
            <a:effectRef idx="0">
              <a:scrgbClr r="0" g="0" b="0"/>
            </a:effectRef>
            <a:fontRef idx="none"/>
          </p:style>
          <p:txBody>
            <a:bodyPr/>
            <a:lstStyle/>
            <a:p>
              <a:endParaRPr lang="en-IN"/>
            </a:p>
          </p:txBody>
        </p:sp>
        <p:sp>
          <p:nvSpPr>
            <p:cNvPr id="7" name="Shape 335"/>
            <p:cNvSpPr/>
            <p:nvPr/>
          </p:nvSpPr>
          <p:spPr>
            <a:xfrm>
              <a:off x="7620" y="116502"/>
              <a:ext cx="1600200" cy="0"/>
            </a:xfrm>
            <a:custGeom>
              <a:avLst/>
              <a:gdLst/>
              <a:ahLst/>
              <a:cxnLst/>
              <a:rect l="0" t="0" r="0" b="0"/>
              <a:pathLst>
                <a:path w="1600200">
                  <a:moveTo>
                    <a:pt x="0" y="0"/>
                  </a:moveTo>
                  <a:lnTo>
                    <a:pt x="1600200" y="0"/>
                  </a:lnTo>
                </a:path>
              </a:pathLst>
            </a:custGeom>
            <a:ln w="6186" cap="flat">
              <a:round/>
            </a:ln>
          </p:spPr>
          <p:style>
            <a:lnRef idx="1">
              <a:srgbClr val="000000"/>
            </a:lnRef>
            <a:fillRef idx="0">
              <a:srgbClr val="000000">
                <a:alpha val="0"/>
              </a:srgbClr>
            </a:fillRef>
            <a:effectRef idx="0">
              <a:scrgbClr r="0" g="0" b="0"/>
            </a:effectRef>
            <a:fontRef idx="none"/>
          </p:style>
          <p:txBody>
            <a:bodyPr/>
            <a:lstStyle/>
            <a:p>
              <a:endParaRPr lang="en-IN"/>
            </a:p>
          </p:txBody>
        </p:sp>
      </p:grpSp>
      <p:sp>
        <p:nvSpPr>
          <p:cNvPr id="3" name="Subtitle 2"/>
          <p:cNvSpPr>
            <a:spLocks noGrp="1"/>
          </p:cNvSpPr>
          <p:nvPr>
            <p:ph type="subTitle" idx="1"/>
          </p:nvPr>
        </p:nvSpPr>
        <p:spPr>
          <a:xfrm>
            <a:off x="551180" y="4041140"/>
            <a:ext cx="4544060" cy="2538730"/>
          </a:xfrm>
        </p:spPr>
        <p:txBody>
          <a:bodyPr>
            <a:normAutofit fontScale="25000" lnSpcReduction="20000"/>
          </a:bodyPr>
          <a:lstStyle/>
          <a:p>
            <a:r>
              <a:rPr lang="en-IN" altLang="en-US" sz="5145" dirty="0">
                <a:solidFill>
                  <a:schemeClr val="accent1"/>
                </a:solidFill>
                <a:effectLst>
                  <a:outerShdw blurRad="38100" dist="25400" dir="5400000" algn="ctr" rotWithShape="0">
                    <a:srgbClr val="6E747A">
                      <a:alpha val="43000"/>
                    </a:srgbClr>
                  </a:outerShdw>
                </a:effectLst>
              </a:rPr>
              <a:t>   </a:t>
            </a:r>
            <a:r>
              <a:rPr lang="en-US" sz="96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Guide: </a:t>
            </a:r>
            <a:r>
              <a:rPr lang="en-US" sz="9600" dirty="0" err="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Prof.Trupti</a:t>
            </a:r>
            <a:r>
              <a:rPr lang="en-US" sz="96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9600" dirty="0" err="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thite</a:t>
            </a:r>
            <a:r>
              <a:rPr lang="en-US" sz="96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b="1"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US" sz="4000" dirty="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t>
            </a:r>
            <a:endParaRPr lang="en-US" sz="40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 </a:t>
            </a:r>
            <a:r>
              <a:rPr lang="en-IN" altLang="en-US" sz="3000" dirty="0">
                <a:latin typeface="Times New Roman" panose="02020603050405020304" pitchFamily="18" charset="0"/>
                <a:cs typeface="Times New Roman" panose="02020603050405020304" pitchFamily="18" charset="0"/>
              </a:rPr>
              <a:t>                                        </a:t>
            </a:r>
            <a:endParaRPr lang="en-IN" altLang="en-US" sz="3000" dirty="0">
              <a:latin typeface="Times New Roman" panose="02020603050405020304" pitchFamily="18" charset="0"/>
              <a:cs typeface="Times New Roman" panose="02020603050405020304" pitchFamily="18" charset="0"/>
            </a:endParaRPr>
          </a:p>
          <a:p>
            <a:pPr>
              <a:lnSpc>
                <a:spcPct val="90000"/>
              </a:lnSpc>
            </a:pPr>
            <a:r>
              <a:rPr lang="en-IN" altLang="en-US" sz="3000" dirty="0">
                <a:latin typeface="Times New Roman" panose="02020603050405020304" pitchFamily="18" charset="0"/>
                <a:cs typeface="Times New Roman" panose="02020603050405020304" pitchFamily="18" charset="0"/>
              </a:rPr>
              <a:t>                                                                               </a:t>
            </a:r>
            <a:r>
              <a:rPr lang="en-US" sz="4000" b="1"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presented by-  </a:t>
            </a:r>
            <a:r>
              <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endPar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nSpc>
                <a:spcPct val="90000"/>
              </a:lnSpc>
            </a:pPr>
            <a:r>
              <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IN" alt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IN" alt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IN" alt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Ankita m g         [2JH21CS018]                                      </a:t>
            </a:r>
            <a:endPar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nSpc>
                <a:spcPct val="90000"/>
              </a:lnSpc>
            </a:pPr>
            <a:r>
              <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IN" alt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kavya b k       </a:t>
            </a:r>
            <a:r>
              <a:rPr lang="en-IN" alt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[2JH21CS048]</a:t>
            </a:r>
            <a:endPar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nSpc>
                <a:spcPct val="90000"/>
              </a:lnSpc>
            </a:pPr>
            <a:r>
              <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IN" alt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dirty="0" err="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shravana</a:t>
            </a:r>
            <a:r>
              <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t    </a:t>
            </a:r>
            <a:r>
              <a:rPr lang="en-IN" alt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IN" alt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[2JH21CS091]</a:t>
            </a:r>
            <a:endPar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nSpc>
                <a:spcPct val="90000"/>
              </a:lnSpc>
            </a:pPr>
            <a:r>
              <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IN" alt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Vaishnavi a v </a:t>
            </a:r>
            <a:r>
              <a:rPr lang="en-IN" alt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[2JH21CS119]</a:t>
            </a:r>
            <a:endParaRPr lang="en-US" sz="4000" dirty="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strips dir="ld"/>
      </p:transition>
    </mc:Choice>
    <mc:Fallback>
      <p:transition spd="slow">
        <p:strips dir="ld"/>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Testing Technologies</a:t>
            </a:r>
            <a:endParaRPr lang="en-IN" dirty="0"/>
          </a:p>
        </p:txBody>
      </p:sp>
      <p:sp>
        <p:nvSpPr>
          <p:cNvPr id="3" name="Content Placeholder 2"/>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Anaconda (Python)- Anaconda is a free and open source distribution of the python and R programming languages for scientific computing , that aims to simplify package management and deployment.</a:t>
            </a:r>
            <a:endParaRPr lang="en-IN" dirty="0">
              <a:latin typeface="Times New Roman" panose="02020603050405020304" pitchFamily="18" charset="0"/>
              <a:cs typeface="Times New Roman" panose="02020603050405020304" pitchFamily="18" charset="0"/>
            </a:endParaRPr>
          </a:p>
          <a:p>
            <a:pPr algn="just"/>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 The </a:t>
            </a:r>
            <a:r>
              <a:rPr lang="en-IN" dirty="0" err="1">
                <a:latin typeface="Times New Roman" panose="02020603050405020304" pitchFamily="18" charset="0"/>
                <a:cs typeface="Times New Roman" panose="02020603050405020304" pitchFamily="18" charset="0"/>
              </a:rPr>
              <a:t>jupyter</a:t>
            </a:r>
            <a:r>
              <a:rPr lang="en-IN" dirty="0">
                <a:latin typeface="Times New Roman" panose="02020603050405020304" pitchFamily="18" charset="0"/>
                <a:cs typeface="Times New Roman" panose="02020603050405020304" pitchFamily="18" charset="0"/>
              </a:rPr>
              <a:t> notebook is an open source web application that allows you to create and share documents that contain live code, equations, visualizations and narrative text. Uses include : data cleaning and transformation, numerical simulation ,statistical </a:t>
            </a:r>
            <a:r>
              <a:rPr lang="en-IN" dirty="0" err="1">
                <a:latin typeface="Times New Roman" panose="02020603050405020304" pitchFamily="18" charset="0"/>
                <a:cs typeface="Times New Roman" panose="02020603050405020304" pitchFamily="18" charset="0"/>
              </a:rPr>
              <a:t>modeling</a:t>
            </a:r>
            <a:r>
              <a:rPr lang="en-IN" dirty="0">
                <a:latin typeface="Times New Roman" panose="02020603050405020304" pitchFamily="18" charset="0"/>
                <a:cs typeface="Times New Roman" panose="02020603050405020304" pitchFamily="18" charset="0"/>
              </a:rPr>
              <a:t>, data visualization, machine learning and much more.</a:t>
            </a:r>
            <a:r>
              <a:rPr lang="en-IN" dirty="0"/>
              <a:t> </a:t>
            </a: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design</a:t>
            </a: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15415" y="1628775"/>
            <a:ext cx="9140825" cy="5050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Models Accuracy</a:t>
            </a: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1135" y="1557020"/>
            <a:ext cx="7206615" cy="5188585"/>
          </a:xfrm>
          <a:prstGeom prst="rect">
            <a:avLst/>
          </a:prstGeom>
        </p:spPr>
      </p:pic>
      <p:sp>
        <p:nvSpPr>
          <p:cNvPr id="5" name="Text Box 4"/>
          <p:cNvSpPr txBox="1"/>
          <p:nvPr/>
        </p:nvSpPr>
        <p:spPr>
          <a:xfrm>
            <a:off x="8093710" y="1679575"/>
            <a:ext cx="3910965" cy="5026660"/>
          </a:xfrm>
          <a:prstGeom prst="rect">
            <a:avLst/>
          </a:prstGeom>
          <a:noFill/>
        </p:spPr>
        <p:txBody>
          <a:bodyPr wrap="square" rtlCol="0">
            <a:noAutofit/>
          </a:bodyPr>
          <a:p>
            <a:endParaRPr lang="en-US"/>
          </a:p>
        </p:txBody>
      </p:sp>
      <p:graphicFrame>
        <p:nvGraphicFramePr>
          <p:cNvPr id="9" name="Table 8"/>
          <p:cNvGraphicFramePr/>
          <p:nvPr>
            <p:custDataLst>
              <p:tags r:id="rId2"/>
            </p:custDataLst>
          </p:nvPr>
        </p:nvGraphicFramePr>
        <p:xfrm>
          <a:off x="7752080" y="1679575"/>
          <a:ext cx="4106545" cy="5017135"/>
        </p:xfrm>
        <a:graphic>
          <a:graphicData uri="http://schemas.openxmlformats.org/drawingml/2006/table">
            <a:tbl>
              <a:tblPr firstRow="1" bandRow="1">
                <a:tableStyleId>{21E4AEA4-8DFA-4A89-87EB-49C32662AFE0}</a:tableStyleId>
              </a:tblPr>
              <a:tblGrid>
                <a:gridCol w="2073910"/>
                <a:gridCol w="2032635"/>
              </a:tblGrid>
              <a:tr h="706120">
                <a:tc>
                  <a:txBody>
                    <a:bodyPr/>
                    <a:p>
                      <a:pPr>
                        <a:buNone/>
                      </a:pPr>
                      <a:r>
                        <a:rPr lang="en-US"/>
                        <a:t>        </a:t>
                      </a:r>
                      <a:endParaRPr lang="en-US"/>
                    </a:p>
                    <a:p>
                      <a:pPr>
                        <a:buNone/>
                      </a:pPr>
                      <a:r>
                        <a:rPr lang="en-US"/>
                        <a:t>          Models</a:t>
                      </a:r>
                      <a:endParaRPr lang="en-US"/>
                    </a:p>
                  </a:txBody>
                  <a:tcPr>
                    <a:gradFill>
                      <a:gsLst>
                        <a:gs pos="0">
                          <a:srgbClr val="FE4444"/>
                        </a:gs>
                        <a:gs pos="100000">
                          <a:srgbClr val="832B2B"/>
                        </a:gs>
                      </a:gsLst>
                      <a:lin ang="5400000" scaled="0"/>
                    </a:gradFill>
                  </a:tcPr>
                </a:tc>
                <a:tc>
                  <a:txBody>
                    <a:bodyPr/>
                    <a:p>
                      <a:pPr>
                        <a:buNone/>
                      </a:pPr>
                      <a:r>
                        <a:rPr lang="en-US"/>
                        <a:t>                                 </a:t>
                      </a:r>
                      <a:endParaRPr lang="en-US"/>
                    </a:p>
                    <a:p>
                      <a:pPr>
                        <a:buNone/>
                      </a:pPr>
                      <a:r>
                        <a:rPr lang="en-US"/>
                        <a:t>        Accuracy</a:t>
                      </a:r>
                      <a:endParaRPr lang="en-US"/>
                    </a:p>
                  </a:txBody>
                  <a:tcPr>
                    <a:gradFill>
                      <a:gsLst>
                        <a:gs pos="0">
                          <a:srgbClr val="FE4444"/>
                        </a:gs>
                        <a:gs pos="100000">
                          <a:srgbClr val="832B2B"/>
                        </a:gs>
                      </a:gsLst>
                      <a:lin ang="5400000" scaled="0"/>
                    </a:gradFill>
                  </a:tcPr>
                </a:tc>
              </a:tr>
              <a:tr h="706120">
                <a:tc>
                  <a:txBody>
                    <a:bodyPr/>
                    <a:p>
                      <a:pPr>
                        <a:buNone/>
                      </a:pPr>
                      <a:r>
                        <a:rPr lang="en-US"/>
                        <a:t>Logistic Regression</a:t>
                      </a:r>
                      <a:endParaRPr lang="en-US"/>
                    </a:p>
                  </a:txBody>
                  <a:tcPr>
                    <a:solidFill>
                      <a:schemeClr val="accent1">
                        <a:lumMod val="20000"/>
                        <a:lumOff val="80000"/>
                      </a:schemeClr>
                    </a:solidFill>
                  </a:tcPr>
                </a:tc>
                <a:tc>
                  <a:txBody>
                    <a:bodyPr/>
                    <a:p>
                      <a:pPr>
                        <a:buNone/>
                      </a:pPr>
                      <a:r>
                        <a:rPr lang="en-US"/>
                        <a:t>0.786885</a:t>
                      </a:r>
                      <a:endParaRPr lang="en-US"/>
                    </a:p>
                  </a:txBody>
                  <a:tcPr>
                    <a:solidFill>
                      <a:schemeClr val="accent1">
                        <a:lumMod val="20000"/>
                        <a:lumOff val="80000"/>
                      </a:schemeClr>
                    </a:solidFill>
                  </a:tcPr>
                </a:tc>
              </a:tr>
              <a:tr h="706120">
                <a:tc>
                  <a:txBody>
                    <a:bodyPr/>
                    <a:p>
                      <a:pPr>
                        <a:buNone/>
                      </a:pPr>
                      <a:r>
                        <a:rPr lang="en-US"/>
                        <a:t>Support Vector Machine</a:t>
                      </a:r>
                      <a:endParaRPr lang="en-US"/>
                    </a:p>
                  </a:txBody>
                  <a:tcPr>
                    <a:solidFill>
                      <a:schemeClr val="accent1">
                        <a:lumMod val="20000"/>
                        <a:lumOff val="80000"/>
                      </a:schemeClr>
                    </a:solidFill>
                  </a:tcPr>
                </a:tc>
                <a:tc>
                  <a:txBody>
                    <a:bodyPr/>
                    <a:p>
                      <a:pPr>
                        <a:buNone/>
                      </a:pPr>
                      <a:r>
                        <a:rPr lang="en-US"/>
                        <a:t>0.803279</a:t>
                      </a:r>
                      <a:endParaRPr lang="en-US"/>
                    </a:p>
                  </a:txBody>
                  <a:tcPr>
                    <a:solidFill>
                      <a:schemeClr val="accent1">
                        <a:lumMod val="20000"/>
                        <a:lumOff val="80000"/>
                      </a:schemeClr>
                    </a:solidFill>
                  </a:tcPr>
                </a:tc>
              </a:tr>
              <a:tr h="780415">
                <a:tc>
                  <a:txBody>
                    <a:bodyPr/>
                    <a:p>
                      <a:pPr>
                        <a:buNone/>
                      </a:pPr>
                      <a:r>
                        <a:rPr lang="en-US"/>
                        <a:t>K-Nearest Neighbors</a:t>
                      </a:r>
                      <a:endParaRPr lang="en-US"/>
                    </a:p>
                  </a:txBody>
                  <a:tcPr>
                    <a:solidFill>
                      <a:schemeClr val="accent1">
                        <a:lumMod val="20000"/>
                        <a:lumOff val="80000"/>
                      </a:schemeClr>
                    </a:solidFill>
                  </a:tcPr>
                </a:tc>
                <a:tc>
                  <a:txBody>
                    <a:bodyPr/>
                    <a:p>
                      <a:pPr>
                        <a:buNone/>
                      </a:pPr>
                      <a:r>
                        <a:rPr lang="en-US"/>
                        <a:t>0.737705</a:t>
                      </a:r>
                      <a:endParaRPr lang="en-US"/>
                    </a:p>
                  </a:txBody>
                  <a:tcPr>
                    <a:solidFill>
                      <a:schemeClr val="accent1">
                        <a:lumMod val="20000"/>
                        <a:lumOff val="80000"/>
                      </a:schemeClr>
                    </a:solidFill>
                  </a:tcPr>
                </a:tc>
              </a:tr>
              <a:tr h="706120">
                <a:tc>
                  <a:txBody>
                    <a:bodyPr/>
                    <a:p>
                      <a:pPr>
                        <a:buNone/>
                      </a:pPr>
                      <a:r>
                        <a:rPr lang="en-US"/>
                        <a:t>Decision Tree</a:t>
                      </a:r>
                      <a:endParaRPr lang="en-US"/>
                    </a:p>
                  </a:txBody>
                  <a:tcPr>
                    <a:solidFill>
                      <a:schemeClr val="accent1">
                        <a:lumMod val="20000"/>
                        <a:lumOff val="80000"/>
                      </a:schemeClr>
                    </a:solidFill>
                  </a:tcPr>
                </a:tc>
                <a:tc>
                  <a:txBody>
                    <a:bodyPr/>
                    <a:p>
                      <a:pPr>
                        <a:buNone/>
                      </a:pPr>
                      <a:r>
                        <a:rPr lang="en-US"/>
                        <a:t>0.754098</a:t>
                      </a:r>
                      <a:endParaRPr lang="en-US"/>
                    </a:p>
                  </a:txBody>
                  <a:tcPr>
                    <a:solidFill>
                      <a:schemeClr val="accent1">
                        <a:lumMod val="20000"/>
                        <a:lumOff val="80000"/>
                      </a:schemeClr>
                    </a:solidFill>
                  </a:tcPr>
                </a:tc>
              </a:tr>
              <a:tr h="706120">
                <a:tc>
                  <a:txBody>
                    <a:bodyPr/>
                    <a:p>
                      <a:pPr>
                        <a:buNone/>
                      </a:pPr>
                      <a:r>
                        <a:rPr lang="en-US"/>
                        <a:t>Random Forest Classifier </a:t>
                      </a:r>
                      <a:endParaRPr lang="en-US"/>
                    </a:p>
                  </a:txBody>
                  <a:tcPr>
                    <a:solidFill>
                      <a:schemeClr val="accent1">
                        <a:lumMod val="40000"/>
                        <a:lumOff val="60000"/>
                      </a:schemeClr>
                    </a:solidFill>
                  </a:tcPr>
                </a:tc>
                <a:tc>
                  <a:txBody>
                    <a:bodyPr/>
                    <a:p>
                      <a:pPr>
                        <a:buNone/>
                      </a:pPr>
                      <a:r>
                        <a:rPr lang="en-US"/>
                        <a:t>0.868852</a:t>
                      </a:r>
                      <a:endParaRPr lang="en-US"/>
                    </a:p>
                  </a:txBody>
                  <a:tcPr>
                    <a:solidFill>
                      <a:schemeClr val="accent1">
                        <a:lumMod val="40000"/>
                        <a:lumOff val="60000"/>
                      </a:schemeClr>
                    </a:solidFill>
                  </a:tcPr>
                </a:tc>
              </a:tr>
              <a:tr h="706120">
                <a:tc>
                  <a:txBody>
                    <a:bodyPr/>
                    <a:p>
                      <a:pPr>
                        <a:buNone/>
                      </a:pPr>
                      <a:r>
                        <a:rPr lang="en-US"/>
                        <a:t>Gradient Boost Classifier</a:t>
                      </a:r>
                      <a:endParaRPr lang="en-US"/>
                    </a:p>
                  </a:txBody>
                  <a:tcPr>
                    <a:solidFill>
                      <a:schemeClr val="accent1">
                        <a:lumMod val="20000"/>
                        <a:lumOff val="80000"/>
                      </a:schemeClr>
                    </a:solidFill>
                  </a:tcPr>
                </a:tc>
                <a:tc>
                  <a:txBody>
                    <a:bodyPr/>
                    <a:p>
                      <a:pPr>
                        <a:buNone/>
                      </a:pPr>
                      <a:r>
                        <a:rPr lang="en-US"/>
                        <a:t>0.819672</a:t>
                      </a:r>
                      <a:endParaRPr lang="en-US"/>
                    </a:p>
                  </a:txBody>
                  <a:tcPr>
                    <a:solidFill>
                      <a:schemeClr val="accent1">
                        <a:lumMod val="20000"/>
                        <a:lumOff val="80000"/>
                      </a:schemeClr>
                    </a:solidFill>
                  </a:tcPr>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Predicted Result</a:t>
            </a:r>
            <a:endParaRPr 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47242" y="1556792"/>
            <a:ext cx="6497515" cy="5301208"/>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Generated Report</a:t>
            </a: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rcRect r="6895" b="20718"/>
          <a:stretch>
            <a:fillRect/>
          </a:stretch>
        </p:blipFill>
        <p:spPr>
          <a:xfrm>
            <a:off x="3648075" y="1772920"/>
            <a:ext cx="5037455" cy="46939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d"/>
      </p:transition>
    </mc:Choice>
    <mc:Fallback>
      <p:transition spd="slow">
        <p:cover dir="d"/>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7250" y="99060"/>
            <a:ext cx="10267950" cy="1325880"/>
          </a:xfrm>
        </p:spPr>
        <p:txBody>
          <a:bodyPr>
            <a:normAutofit fontScale="90000"/>
          </a:bodyPr>
          <a:lstStyle/>
          <a:p>
            <a:br>
              <a:rPr lang="en-IN" dirty="0"/>
            </a:br>
            <a:r>
              <a:rPr lang="en-IN" dirty="0"/>
              <a:t>Conclusion</a:t>
            </a:r>
            <a:br>
              <a:rPr lang="en-IN" dirty="0"/>
            </a:br>
            <a:endParaRPr lang="en-IN" dirty="0"/>
          </a:p>
        </p:txBody>
      </p:sp>
      <p:sp>
        <p:nvSpPr>
          <p:cNvPr id="3" name="Content Placeholder 2"/>
          <p:cNvSpPr>
            <a:spLocks noGrp="1"/>
          </p:cNvSpPr>
          <p:nvPr>
            <p:ph idx="1"/>
          </p:nvPr>
        </p:nvSpPr>
        <p:spPr>
          <a:xfrm>
            <a:off x="1278890" y="1828800"/>
            <a:ext cx="9883775" cy="4747260"/>
          </a:xfrm>
        </p:spPr>
        <p:txBody>
          <a:bodyPr>
            <a:normAutofit fontScale="92500"/>
          </a:bodyPr>
          <a:lstStyle/>
          <a:p>
            <a:pPr algn="just"/>
            <a:r>
              <a:rPr lang="en-US" dirty="0">
                <a:latin typeface="Times New Roman" panose="02020603050405020304" pitchFamily="18" charset="0"/>
                <a:cs typeface="Times New Roman" panose="02020603050405020304" pitchFamily="18" charset="0"/>
              </a:rPr>
              <a:t>In this project, we developed and evaluated several machine learning models to predict heart disease using a dataset with various health indicators. We started with data preprocessing steps including handling missing and duplicate values, encoding categorical variables, and feature scaling. The processed data was then split into training and testing sets, and different models such as Logistic Regression, SVM, K-Nearest Neighbors, Decision Trees, and Random Forests were applied.</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Our analysis showed that the </a:t>
            </a:r>
            <a:r>
              <a:rPr lang="en-IN" altLang="en-US" dirty="0">
                <a:latin typeface="Times New Roman" panose="02020603050405020304" pitchFamily="18" charset="0"/>
                <a:cs typeface="Times New Roman" panose="02020603050405020304" pitchFamily="18" charset="0"/>
              </a:rPr>
              <a:t>Random Forest Classifier</a:t>
            </a:r>
            <a:r>
              <a:rPr lang="en-US" dirty="0">
                <a:latin typeface="Times New Roman" panose="02020603050405020304" pitchFamily="18" charset="0"/>
                <a:cs typeface="Times New Roman" panose="02020603050405020304" pitchFamily="18" charset="0"/>
              </a:rPr>
              <a:t> achieved the highest accuracy, demonstrating its effectiveness in predicting heart disease. The performance metrics indicated that this model could reliably differentiate between patients with and without heart disease. Despite some limitations, such as potential biases in the dataset and the need for further validation with diverse data, our model provides a promising tool for early detection of heart disease, which could aid in timely medical intervention and treatment planning.</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066800" y="1828800"/>
            <a:ext cx="7772400" cy="1893570"/>
          </a:xfrm>
        </p:spPr>
        <p:txBody>
          <a:bodyPr/>
          <a:p>
            <a:r>
              <a:rPr lang="en-IN" altLang="en-US"/>
              <a:t>                 </a:t>
            </a:r>
            <a:br>
              <a:rPr lang="en-IN" altLang="en-US"/>
            </a:br>
            <a:r>
              <a:rPr lang="en-IN" altLang="en-US"/>
              <a:t>                  </a:t>
            </a:r>
            <a:r>
              <a:rPr lang="en-IN" altLang="en-US">
                <a:ln w="9525" cmpd="sng">
                  <a:solidFill>
                    <a:schemeClr val="accent1"/>
                  </a:solidFill>
                  <a:prstDash val="solid"/>
                </a:ln>
                <a:solidFill>
                  <a:srgbClr val="70AD47">
                    <a:tint val="1000"/>
                  </a:srgbClr>
                </a:solidFill>
                <a:effectLst>
                  <a:glow rad="38100">
                    <a:schemeClr val="accent1">
                      <a:alpha val="40000"/>
                    </a:schemeClr>
                  </a:glow>
                </a:effectLst>
              </a:rPr>
              <a:t> Thank You</a:t>
            </a:r>
            <a:endParaRPr lang="en-IN" altLang="en-US">
              <a:ln w="9525" cmpd="sng">
                <a:solidFill>
                  <a:schemeClr val="accent1"/>
                </a:solidFill>
                <a:prstDash val="solid"/>
              </a:ln>
              <a:solidFill>
                <a:srgbClr val="70AD47">
                  <a:tint val="1000"/>
                </a:srgbClr>
              </a:solidFill>
              <a:effectLst>
                <a:glow rad="38100">
                  <a:schemeClr val="accent1">
                    <a:alpha val="40000"/>
                  </a:schemeClr>
                </a:glow>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dir="in"/>
      </p:transition>
    </mc:Choice>
    <mc:Fallback>
      <p:transition spd="slow">
        <p:split orient="vert" dir="in"/>
      </p:transition>
    </mc:Fallback>
  </mc:AlternateContent>
  <p:timing>
    <p:tnLst>
      <p:par>
        <p:cTn id="1" dur="indefinite" restart="never" nodeType="tmRoot"/>
      </p:par>
    </p:tnLst>
    <p:bldLst>
      <p:bldP spid="4" grpId="1"/>
      <p:bldP spid="4" grpId="3"/>
      <p:bldP spid="4" grpId="5"/>
      <p:bldP spid="4" grpId="7"/>
      <p:bldP spid="4" grpId="9"/>
      <p:bldP spid="4" grpId="11"/>
      <p:bldP spid="4" grpId="13"/>
      <p:bldP spid="4" grpId="15"/>
      <p:bldP spid="4" grpId="17"/>
      <p:bldP spid="4" grpId="19"/>
      <p:bldP spid="4" grpId="21"/>
      <p:bldP spid="4" grpId="23"/>
      <p:bldP spid="4" grpId="25"/>
      <p:bldP spid="4" grpId="27"/>
      <p:bldP spid="4" grpId="29"/>
      <p:bldP spid="4" grpId="31"/>
      <p:bldP spid="4" grpId="33"/>
      <p:bldP spid="4" grpId="35"/>
      <p:bldP spid="4" grpId="37"/>
      <p:bldP spid="4" grpId="39"/>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US" dirty="0"/>
          </a:p>
        </p:txBody>
      </p:sp>
      <p:sp>
        <p:nvSpPr>
          <p:cNvPr id="3" name="Content Placeholder 2"/>
          <p:cNvSpPr>
            <a:spLocks noGrp="1"/>
          </p:cNvSpPr>
          <p:nvPr>
            <p:ph idx="1"/>
          </p:nvPr>
        </p:nvSpPr>
        <p:spPr>
          <a:xfrm>
            <a:off x="1524000" y="1828799"/>
            <a:ext cx="9144000" cy="4768553"/>
          </a:xfrm>
        </p:spPr>
        <p:txBody>
          <a:bodyPr>
            <a:normAutofit fontScale="90000" lnSpcReduction="20000"/>
          </a:bodyPr>
          <a:lstStyle/>
          <a:p>
            <a:r>
              <a:rPr lang="en-US"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a:t>
            </a:r>
            <a:r>
              <a:rPr lang="en-IN" altLang="en-US" dirty="0">
                <a:latin typeface="Times New Roman" panose="02020603050405020304" pitchFamily="18" charset="0"/>
                <a:cs typeface="Times New Roman" panose="02020603050405020304" pitchFamily="18" charset="0"/>
              </a:rPr>
              <a:t>C</a:t>
            </a:r>
            <a:r>
              <a:rPr lang="en-US" dirty="0">
                <a:latin typeface="Times New Roman" panose="02020603050405020304" pitchFamily="18" charset="0"/>
                <a:cs typeface="Times New Roman" panose="02020603050405020304" pitchFamily="18" charset="0"/>
              </a:rPr>
              <a:t>ollection </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Attributes </a:t>
            </a:r>
            <a:r>
              <a:rPr lang="en-IN" altLang="en-US" dirty="0">
                <a:latin typeface="Times New Roman" panose="02020603050405020304" pitchFamily="18" charset="0"/>
                <a:cs typeface="Times New Roman" panose="02020603050405020304" pitchFamily="18" charset="0"/>
              </a:rPr>
              <a:t>U</a:t>
            </a:r>
            <a:r>
              <a:rPr lang="en-US" dirty="0">
                <a:latin typeface="Times New Roman" panose="02020603050405020304" pitchFamily="18" charset="0"/>
                <a:cs typeface="Times New Roman" panose="02020603050405020304" pitchFamily="18" charset="0"/>
              </a:rPr>
              <a:t>sed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Libraries Used</a:t>
            </a:r>
            <a:endParaRPr lang="en-US" dirty="0">
              <a:latin typeface="Times New Roman" panose="02020603050405020304" pitchFamily="18" charset="0"/>
              <a:cs typeface="Times New Roman" panose="02020603050405020304" pitchFamily="18" charset="0"/>
            </a:endParaRPr>
          </a:p>
          <a:p>
            <a:r>
              <a:rPr lang="en-IN" altLang="en-US" dirty="0">
                <a:latin typeface="Times New Roman" panose="02020603050405020304" pitchFamily="18" charset="0"/>
                <a:cs typeface="Times New Roman" panose="02020603050405020304" pitchFamily="18" charset="0"/>
              </a:rPr>
              <a:t>Algorithms Used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mn-ea"/>
              </a:rPr>
              <a:t>Technology Used</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System </a:t>
            </a:r>
            <a:r>
              <a:rPr lang="en-IN" altLang="en-US"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esign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Conclusion </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endParaRPr lang="en-IN" dirty="0"/>
          </a:p>
        </p:txBody>
      </p:sp>
      <p:sp>
        <p:nvSpPr>
          <p:cNvPr id="3" name="Content Placeholder 2"/>
          <p:cNvSpPr>
            <a:spLocks noGrp="1"/>
          </p:cNvSpPr>
          <p:nvPr>
            <p:ph idx="1"/>
          </p:nvPr>
        </p:nvSpPr>
        <p:spPr/>
        <p:txBody>
          <a:bodyPr>
            <a:normAutofit lnSpcReduction="10000"/>
          </a:bodyPr>
          <a:lstStyle/>
          <a:p>
            <a:pPr algn="just"/>
            <a:r>
              <a:rPr lang="en-IN" dirty="0">
                <a:latin typeface="Times New Roman" panose="02020603050405020304" pitchFamily="18" charset="0"/>
                <a:cs typeface="Times New Roman" panose="02020603050405020304" pitchFamily="18" charset="0"/>
              </a:rPr>
              <a:t>Heart disease predictor is an offline platform designed and developed to explore the path of data science .The goal is to predict the health of a patient from collective data, so as to be able to detect configurations at risk for the patient, and therefore ,in cases requiring emergency medical assistance , alert the appropriate medical staff of the situation of the latter.</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We initially have a data set collecting information of many patients with which we are able to conclude the results into a complete form and can predict data </a:t>
            </a:r>
            <a:r>
              <a:rPr lang="en-IN" dirty="0" err="1">
                <a:latin typeface="Times New Roman" panose="02020603050405020304" pitchFamily="18" charset="0"/>
                <a:cs typeface="Times New Roman" panose="02020603050405020304" pitchFamily="18" charset="0"/>
              </a:rPr>
              <a:t>precisely.The</a:t>
            </a:r>
            <a:r>
              <a:rPr lang="en-IN" dirty="0">
                <a:latin typeface="Times New Roman" panose="02020603050405020304" pitchFamily="18" charset="0"/>
                <a:cs typeface="Times New Roman" panose="02020603050405020304" pitchFamily="18" charset="0"/>
              </a:rPr>
              <a:t> results of the predictions ,derived from the predicted models generated by data </a:t>
            </a:r>
            <a:r>
              <a:rPr lang="en-IN" dirty="0" err="1">
                <a:latin typeface="Times New Roman" panose="02020603050405020304" pitchFamily="18" charset="0"/>
                <a:cs typeface="Times New Roman" panose="02020603050405020304" pitchFamily="18" charset="0"/>
              </a:rPr>
              <a:t>science,will</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bw</a:t>
            </a:r>
            <a:r>
              <a:rPr lang="en-IN" dirty="0">
                <a:latin typeface="Times New Roman" panose="02020603050405020304" pitchFamily="18" charset="0"/>
                <a:cs typeface="Times New Roman" panose="02020603050405020304" pitchFamily="18" charset="0"/>
              </a:rPr>
              <a:t> presented through several distinct graphical interfaces according to the data sets </a:t>
            </a:r>
            <a:r>
              <a:rPr lang="en-IN" dirty="0" err="1">
                <a:latin typeface="Times New Roman" panose="02020603050405020304" pitchFamily="18" charset="0"/>
                <a:cs typeface="Times New Roman" panose="02020603050405020304" pitchFamily="18" charset="0"/>
              </a:rPr>
              <a:t>considered.We</a:t>
            </a:r>
            <a:r>
              <a:rPr lang="en-IN" dirty="0">
                <a:latin typeface="Times New Roman" panose="02020603050405020304" pitchFamily="18" charset="0"/>
                <a:cs typeface="Times New Roman" panose="02020603050405020304" pitchFamily="18" charset="0"/>
              </a:rPr>
              <a:t> will then bring criticism as to the scope of our results.</a:t>
            </a:r>
            <a:endParaRPr lang="en-IN"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54965" y="99060"/>
            <a:ext cx="10770235" cy="1325880"/>
          </a:xfrm>
        </p:spPr>
        <p:txBody>
          <a:bodyPr/>
          <a:p>
            <a:r>
              <a:rPr lang="en-IN" altLang="en-US"/>
              <a:t>Objectives</a:t>
            </a:r>
            <a:endParaRPr lang="en-IN" altLang="en-US"/>
          </a:p>
        </p:txBody>
      </p:sp>
      <p:sp>
        <p:nvSpPr>
          <p:cNvPr id="3" name="Content Placeholder 2"/>
          <p:cNvSpPr>
            <a:spLocks noGrp="1"/>
          </p:cNvSpPr>
          <p:nvPr>
            <p:ph idx="1"/>
          </p:nvPr>
        </p:nvSpPr>
        <p:spPr>
          <a:xfrm>
            <a:off x="880745" y="1746250"/>
            <a:ext cx="10470515" cy="4977130"/>
          </a:xfrm>
        </p:spPr>
        <p:txBody>
          <a:bodyPr>
            <a:noAutofit/>
          </a:bodyPr>
          <a:p>
            <a:pPr algn="just">
              <a:lnSpc>
                <a:spcPct val="100000"/>
              </a:lnSpc>
            </a:pPr>
            <a:r>
              <a:rPr lang="en-US" sz="1800" b="1">
                <a:latin typeface="Times New Roman" panose="02020603050405020304" pitchFamily="18" charset="0"/>
                <a:cs typeface="Times New Roman" panose="02020603050405020304" pitchFamily="18" charset="0"/>
              </a:rPr>
              <a:t>Develop an Accurate Prediction Model:</a:t>
            </a:r>
            <a:endParaRPr lang="en-US" sz="1800" b="1">
              <a:latin typeface="Times New Roman" panose="02020603050405020304" pitchFamily="18" charset="0"/>
              <a:cs typeface="Times New Roman" panose="02020603050405020304" pitchFamily="18" charset="0"/>
            </a:endParaRPr>
          </a:p>
          <a:p>
            <a:pPr marL="0" indent="0" algn="just">
              <a:lnSpc>
                <a:spcPct val="100000"/>
              </a:lnSpc>
              <a:buNone/>
            </a:pPr>
            <a:r>
              <a:rPr lang="en-US" sz="1800">
                <a:latin typeface="Times New Roman" panose="02020603050405020304" pitchFamily="18" charset="0"/>
                <a:cs typeface="Times New Roman" panose="02020603050405020304" pitchFamily="18" charset="0"/>
              </a:rPr>
              <a:t>Utilize various machine learning algorithms to predict</a:t>
            </a:r>
            <a:r>
              <a:rPr lang="en-IN" altLang="en-US" sz="1800">
                <a:latin typeface="Times New Roman" panose="02020603050405020304" pitchFamily="18" charset="0"/>
                <a:cs typeface="Times New Roman" panose="02020603050405020304" pitchFamily="18" charset="0"/>
              </a:rPr>
              <a:t> </a:t>
            </a:r>
            <a:r>
              <a:rPr lang="en-US" sz="1800">
                <a:latin typeface="Times New Roman" panose="02020603050405020304" pitchFamily="18" charset="0"/>
                <a:cs typeface="Times New Roman" panose="02020603050405020304" pitchFamily="18" charset="0"/>
              </a:rPr>
              <a:t>heart disease with high accuracy.</a:t>
            </a:r>
            <a:endParaRPr lang="en-US" sz="1800">
              <a:latin typeface="Times New Roman" panose="02020603050405020304" pitchFamily="18" charset="0"/>
              <a:cs typeface="Times New Roman" panose="02020603050405020304" pitchFamily="18" charset="0"/>
            </a:endParaRPr>
          </a:p>
          <a:p>
            <a:pPr algn="just">
              <a:lnSpc>
                <a:spcPct val="100000"/>
              </a:lnSpc>
            </a:pPr>
            <a:r>
              <a:rPr lang="en-US" sz="1800" b="1">
                <a:latin typeface="Times New Roman" panose="02020603050405020304" pitchFamily="18" charset="0"/>
                <a:cs typeface="Times New Roman" panose="02020603050405020304" pitchFamily="18" charset="0"/>
              </a:rPr>
              <a:t>Compare Different Models:</a:t>
            </a:r>
            <a:endParaRPr lang="en-US" sz="1800" b="1">
              <a:latin typeface="Times New Roman" panose="02020603050405020304" pitchFamily="18" charset="0"/>
              <a:cs typeface="Times New Roman" panose="02020603050405020304" pitchFamily="18" charset="0"/>
            </a:endParaRPr>
          </a:p>
          <a:p>
            <a:pPr marL="0" indent="0" algn="just">
              <a:lnSpc>
                <a:spcPct val="100000"/>
              </a:lnSpc>
              <a:buNone/>
            </a:pPr>
            <a:r>
              <a:rPr lang="en-US" sz="1800">
                <a:latin typeface="Times New Roman" panose="02020603050405020304" pitchFamily="18" charset="0"/>
                <a:cs typeface="Times New Roman" panose="02020603050405020304" pitchFamily="18" charset="0"/>
              </a:rPr>
              <a:t>Evaluate the performance of models such as Logistic Regression, Support Vector Machine, K-Nearest Neighbors, Decision Tree, Random Forest, and Gradient Boosting.</a:t>
            </a:r>
            <a:endParaRPr lang="en-US" sz="1800">
              <a:latin typeface="Times New Roman" panose="02020603050405020304" pitchFamily="18" charset="0"/>
              <a:cs typeface="Times New Roman" panose="02020603050405020304" pitchFamily="18" charset="0"/>
            </a:endParaRPr>
          </a:p>
          <a:p>
            <a:pPr algn="just">
              <a:lnSpc>
                <a:spcPct val="100000"/>
              </a:lnSpc>
            </a:pPr>
            <a:r>
              <a:rPr lang="en-US" sz="1800" b="1">
                <a:latin typeface="Times New Roman" panose="02020603050405020304" pitchFamily="18" charset="0"/>
                <a:cs typeface="Times New Roman" panose="02020603050405020304" pitchFamily="18" charset="0"/>
              </a:rPr>
              <a:t>Data Preprocessing:</a:t>
            </a:r>
            <a:endParaRPr lang="en-US" sz="1800" b="1">
              <a:latin typeface="Times New Roman" panose="02020603050405020304" pitchFamily="18" charset="0"/>
              <a:cs typeface="Times New Roman" panose="02020603050405020304" pitchFamily="18" charset="0"/>
            </a:endParaRPr>
          </a:p>
          <a:p>
            <a:pPr marL="0" indent="0" algn="just">
              <a:lnSpc>
                <a:spcPct val="100000"/>
              </a:lnSpc>
              <a:buNone/>
            </a:pPr>
            <a:r>
              <a:rPr lang="en-US" sz="1800">
                <a:latin typeface="Times New Roman" panose="02020603050405020304" pitchFamily="18" charset="0"/>
                <a:cs typeface="Times New Roman" panose="02020603050405020304" pitchFamily="18" charset="0"/>
              </a:rPr>
              <a:t>Perform data preprocessing including handling missing values, encoding categorical variables, and scaling features to prepare the dataset for model training.</a:t>
            </a:r>
            <a:endParaRPr lang="en-US" sz="1800">
              <a:latin typeface="Times New Roman" panose="02020603050405020304" pitchFamily="18" charset="0"/>
              <a:cs typeface="Times New Roman" panose="02020603050405020304" pitchFamily="18" charset="0"/>
            </a:endParaRPr>
          </a:p>
          <a:p>
            <a:pPr algn="just">
              <a:lnSpc>
                <a:spcPct val="100000"/>
              </a:lnSpc>
            </a:pPr>
            <a:r>
              <a:rPr lang="en-US" sz="1800" b="1">
                <a:latin typeface="Times New Roman" panose="02020603050405020304" pitchFamily="18" charset="0"/>
                <a:cs typeface="Times New Roman" panose="02020603050405020304" pitchFamily="18" charset="0"/>
              </a:rPr>
              <a:t>Feature Selection:</a:t>
            </a:r>
            <a:endParaRPr lang="en-US" sz="1800" b="1">
              <a:latin typeface="Times New Roman" panose="02020603050405020304" pitchFamily="18" charset="0"/>
              <a:cs typeface="Times New Roman" panose="02020603050405020304" pitchFamily="18" charset="0"/>
            </a:endParaRPr>
          </a:p>
          <a:p>
            <a:pPr marL="0" indent="0" algn="just">
              <a:lnSpc>
                <a:spcPct val="100000"/>
              </a:lnSpc>
              <a:buNone/>
            </a:pPr>
            <a:r>
              <a:rPr lang="en-US" sz="1800">
                <a:latin typeface="Times New Roman" panose="02020603050405020304" pitchFamily="18" charset="0"/>
                <a:cs typeface="Times New Roman" panose="02020603050405020304" pitchFamily="18" charset="0"/>
              </a:rPr>
              <a:t>Identify and use key attributes such as age, sex, chest pain type, resting blood pressure, serum cholesterol levels, fasting blood sugar, resting ECG results, maximum heart rate, exercise-induced angina, and other relevant features.</a:t>
            </a:r>
            <a:endParaRPr lang="en-US" sz="1800">
              <a:latin typeface="Times New Roman" panose="02020603050405020304" pitchFamily="18" charset="0"/>
              <a:cs typeface="Times New Roman" panose="02020603050405020304" pitchFamily="18" charset="0"/>
            </a:endParaRPr>
          </a:p>
          <a:p>
            <a:pPr algn="just">
              <a:lnSpc>
                <a:spcPct val="100000"/>
              </a:lnSpc>
            </a:pPr>
            <a:endParaRPr lang="en-US" sz="18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custDataLst>
              <p:tags r:id="rId1"/>
            </p:custDataLst>
          </p:nvPr>
        </p:nvSpPr>
        <p:spPr>
          <a:xfrm>
            <a:off x="6338570" y="1659255"/>
            <a:ext cx="5649595" cy="4889500"/>
          </a:xfrm>
          <a:prstGeom prst="rect">
            <a:avLst/>
          </a:prstGeom>
          <a:noFill/>
        </p:spPr>
        <p:txBody>
          <a:bodyPr wrap="square" rtlCol="0">
            <a:noAutofit/>
          </a:bodyPr>
          <a:p>
            <a:pPr algn="just"/>
            <a:endParaRPr lang="en-US"/>
          </a:p>
        </p:txBody>
      </p:sp>
      <p:sp>
        <p:nvSpPr>
          <p:cNvPr id="5" name="Text Box 4"/>
          <p:cNvSpPr txBox="1"/>
          <p:nvPr>
            <p:custDataLst>
              <p:tags r:id="rId2"/>
            </p:custDataLst>
          </p:nvPr>
        </p:nvSpPr>
        <p:spPr>
          <a:xfrm>
            <a:off x="852170" y="466725"/>
            <a:ext cx="10394315" cy="6082030"/>
          </a:xfrm>
          <a:prstGeom prst="rect">
            <a:avLst/>
          </a:prstGeom>
          <a:noFill/>
        </p:spPr>
        <p:txBody>
          <a:bodyPr wrap="square" rtlCol="0">
            <a:noAutofit/>
          </a:bodyPr>
          <a:p>
            <a:pPr marL="285750" indent="-285750" algn="just">
              <a:lnSpc>
                <a:spcPct val="100000"/>
              </a:lnSpc>
              <a:buFont typeface="Wingdings" panose="05000000000000000000" charset="0"/>
              <a:buChar char="§"/>
            </a:pPr>
            <a:r>
              <a:rPr lang="en-US" b="1">
                <a:latin typeface="Times New Roman" panose="02020603050405020304" pitchFamily="18" charset="0"/>
                <a:cs typeface="Times New Roman" panose="02020603050405020304" pitchFamily="18" charset="0"/>
              </a:rPr>
              <a:t>Model Evaluation:</a:t>
            </a:r>
            <a:endParaRPr lang="en-US" b="1">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
            </a:pPr>
            <a:endParaRPr lang="en-US" b="1">
              <a:latin typeface="Times New Roman" panose="02020603050405020304" pitchFamily="18" charset="0"/>
              <a:cs typeface="Times New Roman" panose="02020603050405020304" pitchFamily="18" charset="0"/>
            </a:endParaRPr>
          </a:p>
          <a:p>
            <a:pPr algn="just">
              <a:lnSpc>
                <a:spcPct val="100000"/>
              </a:lnSpc>
            </a:pPr>
            <a:r>
              <a:rPr lang="en-US">
                <a:latin typeface="Times New Roman" panose="02020603050405020304" pitchFamily="18" charset="0"/>
                <a:cs typeface="Times New Roman" panose="02020603050405020304" pitchFamily="18" charset="0"/>
              </a:rPr>
              <a:t>Assess the models using metrics such as accuracy to determine the best performing model for heart disease prediction.</a:t>
            </a:r>
            <a:endParaRPr lang="en-US">
              <a:latin typeface="Times New Roman" panose="02020603050405020304" pitchFamily="18" charset="0"/>
              <a:cs typeface="Times New Roman" panose="02020603050405020304" pitchFamily="18" charset="0"/>
            </a:endParaRPr>
          </a:p>
          <a:p>
            <a:pPr algn="just">
              <a:lnSpc>
                <a:spcPct val="100000"/>
              </a:lnSpc>
            </a:pPr>
            <a:endParaRPr lang="en-US">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
            </a:pPr>
            <a:r>
              <a:rPr lang="en-US" b="1">
                <a:latin typeface="Times New Roman" panose="02020603050405020304" pitchFamily="18" charset="0"/>
                <a:cs typeface="Times New Roman" panose="02020603050405020304" pitchFamily="18" charset="0"/>
              </a:rPr>
              <a:t>System Design and Implementation:</a:t>
            </a:r>
            <a:endParaRPr lang="en-US" b="1">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
            </a:pPr>
            <a:endParaRPr lang="en-US" b="1">
              <a:latin typeface="Times New Roman" panose="02020603050405020304" pitchFamily="18" charset="0"/>
              <a:cs typeface="Times New Roman" panose="02020603050405020304" pitchFamily="18" charset="0"/>
            </a:endParaRPr>
          </a:p>
          <a:p>
            <a:pPr algn="just">
              <a:lnSpc>
                <a:spcPct val="100000"/>
              </a:lnSpc>
            </a:pPr>
            <a:r>
              <a:rPr lang="en-US">
                <a:latin typeface="Times New Roman" panose="02020603050405020304" pitchFamily="18" charset="0"/>
                <a:cs typeface="Times New Roman" panose="02020603050405020304" pitchFamily="18" charset="0"/>
              </a:rPr>
              <a:t>Implement the prediction models in a user-friendly offline platform that can alert medical staff in case of emergency situations based on predictive results.</a:t>
            </a:r>
            <a:endParaRPr lang="en-US">
              <a:latin typeface="Times New Roman" panose="02020603050405020304" pitchFamily="18" charset="0"/>
              <a:cs typeface="Times New Roman" panose="02020603050405020304" pitchFamily="18" charset="0"/>
            </a:endParaRPr>
          </a:p>
          <a:p>
            <a:pPr algn="just">
              <a:lnSpc>
                <a:spcPct val="100000"/>
              </a:lnSpc>
            </a:pPr>
            <a:endParaRPr lang="en-US">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
            </a:pPr>
            <a:r>
              <a:rPr lang="en-US" b="1">
                <a:latin typeface="Times New Roman" panose="02020603050405020304" pitchFamily="18" charset="0"/>
                <a:cs typeface="Times New Roman" panose="02020603050405020304" pitchFamily="18" charset="0"/>
              </a:rPr>
              <a:t>Visualization of Results:</a:t>
            </a:r>
            <a:endParaRPr lang="en-US" b="1">
              <a:latin typeface="Times New Roman" panose="02020603050405020304" pitchFamily="18" charset="0"/>
              <a:cs typeface="Times New Roman" panose="02020603050405020304" pitchFamily="18" charset="0"/>
            </a:endParaRPr>
          </a:p>
          <a:p>
            <a:pPr marL="285750" indent="-285750" algn="just">
              <a:lnSpc>
                <a:spcPct val="100000"/>
              </a:lnSpc>
              <a:buFont typeface="Wingdings" panose="05000000000000000000" charset="0"/>
              <a:buChar char="§"/>
            </a:pPr>
            <a:endParaRPr lang="en-US" b="1">
              <a:latin typeface="Times New Roman" panose="02020603050405020304" pitchFamily="18" charset="0"/>
              <a:cs typeface="Times New Roman" panose="02020603050405020304" pitchFamily="18" charset="0"/>
            </a:endParaRPr>
          </a:p>
          <a:p>
            <a:pPr algn="just">
              <a:lnSpc>
                <a:spcPct val="100000"/>
              </a:lnSpc>
            </a:pPr>
            <a:r>
              <a:rPr lang="en-US">
                <a:latin typeface="Times New Roman" panose="02020603050405020304" pitchFamily="18" charset="0"/>
                <a:cs typeface="Times New Roman" panose="02020603050405020304" pitchFamily="18" charset="0"/>
              </a:rPr>
              <a:t>Present the prediction results through graphical interfaces for better understanding and analysis of the model performances.</a:t>
            </a:r>
            <a:endParaRPr 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3060" y="99060"/>
            <a:ext cx="10772140" cy="1325880"/>
          </a:xfrm>
        </p:spPr>
        <p:txBody>
          <a:bodyPr/>
          <a:lstStyle/>
          <a:p>
            <a:r>
              <a:rPr lang="en-IN" dirty="0"/>
              <a:t>Data collection </a:t>
            </a:r>
            <a:endParaRPr lang="en-IN" dirty="0"/>
          </a:p>
        </p:txBody>
      </p:sp>
      <p:sp>
        <p:nvSpPr>
          <p:cNvPr id="3" name="Content Placeholder 2"/>
          <p:cNvSpPr>
            <a:spLocks noGrp="1"/>
          </p:cNvSpPr>
          <p:nvPr>
            <p:ph idx="1"/>
          </p:nvPr>
        </p:nvSpPr>
        <p:spPr>
          <a:xfrm>
            <a:off x="836295" y="1828800"/>
            <a:ext cx="10800715" cy="4930140"/>
          </a:xfrm>
        </p:spPr>
        <p:txBody>
          <a:bodyPr/>
          <a:lstStyle/>
          <a:p>
            <a:pPr marL="0" indent="0">
              <a:buNone/>
            </a:pPr>
            <a:r>
              <a:rPr lang="en-IN" dirty="0">
                <a:latin typeface="Times New Roman" panose="02020603050405020304" pitchFamily="18" charset="0"/>
                <a:cs typeface="Times New Roman" panose="02020603050405020304" pitchFamily="18" charset="0"/>
              </a:rPr>
              <a:t>Data has been collected from Kaggle.</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Data collection is the process of gathering and measuring information from countless different sources. In order to use the data we collect to develop practical artificial intelligence and machine learning solutions it must be collected and stored in a way that makes sense for the business problem at hand.</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Kaggle is an online community of data scientists and machine learners, owned by </a:t>
            </a:r>
            <a:r>
              <a:rPr lang="en-IN" dirty="0">
                <a:solidFill>
                  <a:srgbClr val="00B0F0"/>
                </a:solidFill>
                <a:latin typeface="Times New Roman" panose="02020603050405020304" pitchFamily="18" charset="0"/>
                <a:cs typeface="Times New Roman" panose="02020603050405020304" pitchFamily="18" charset="0"/>
              </a:rPr>
              <a:t>Google LLC</a:t>
            </a:r>
            <a:r>
              <a:rPr lang="en-IN" dirty="0">
                <a:latin typeface="Times New Roman" panose="02020603050405020304" pitchFamily="18" charset="0"/>
                <a:cs typeface="Times New Roman" panose="02020603050405020304" pitchFamily="18" charset="0"/>
              </a:rPr>
              <a:t>. Kaggle allow users to find and publish data sets,explore and build models in a web-based data-science environment,work with other data scientists and machine learning engineers,and enter competitions to solve data science challenges. </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Attributes used </a:t>
            </a:r>
            <a:endParaRPr lang="en-IN" dirty="0"/>
          </a:p>
        </p:txBody>
      </p:sp>
      <p:sp>
        <p:nvSpPr>
          <p:cNvPr id="3" name="Content Placeholder 2"/>
          <p:cNvSpPr>
            <a:spLocks noGrp="1"/>
          </p:cNvSpPr>
          <p:nvPr>
            <p:ph idx="1"/>
          </p:nvPr>
        </p:nvSpPr>
        <p:spPr>
          <a:xfrm>
            <a:off x="671830" y="1828800"/>
            <a:ext cx="6062980" cy="4930140"/>
          </a:xfrm>
        </p:spPr>
        <p:txBody>
          <a:bodyPr>
            <a:normAutofit/>
          </a:bodyPr>
          <a:lstStyle/>
          <a:p>
            <a:r>
              <a:rPr lang="en-IN" dirty="0">
                <a:latin typeface="Times New Roman" panose="02020603050405020304" pitchFamily="18" charset="0"/>
                <a:cs typeface="Times New Roman" panose="02020603050405020304" pitchFamily="18" charset="0"/>
              </a:rPr>
              <a:t>Age                                                                 </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Sex</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Chest pain(Cp)</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Serum cholesterol(Chol)</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Fasting blood sugar(</a:t>
            </a:r>
            <a:r>
              <a:rPr lang="en-IN" dirty="0" err="1">
                <a:latin typeface="Times New Roman" panose="02020603050405020304" pitchFamily="18" charset="0"/>
                <a:cs typeface="Times New Roman" panose="02020603050405020304" pitchFamily="18" charset="0"/>
              </a:rPr>
              <a:t>Fbs</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Resting ECG result(Rest ECG)</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Maximum heart rate achieved(</a:t>
            </a:r>
            <a:r>
              <a:rPr lang="en-IN" dirty="0" err="1">
                <a:latin typeface="Times New Roman" panose="02020603050405020304" pitchFamily="18" charset="0"/>
                <a:cs typeface="Times New Roman" panose="02020603050405020304" pitchFamily="18" charset="0"/>
              </a:rPr>
              <a:t>Thalach</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Exercise induced angina(</a:t>
            </a:r>
            <a:r>
              <a:rPr lang="en-IN" dirty="0" err="1">
                <a:latin typeface="Times New Roman" panose="02020603050405020304" pitchFamily="18" charset="0"/>
                <a:cs typeface="Times New Roman" panose="02020603050405020304" pitchFamily="18" charset="0"/>
              </a:rPr>
              <a:t>Exang</a:t>
            </a:r>
            <a:r>
              <a:rPr lang="en-IN"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endParaRPr lang="en-IN" dirty="0"/>
          </a:p>
          <a:p>
            <a:endParaRPr lang="en-IN" dirty="0"/>
          </a:p>
        </p:txBody>
      </p:sp>
      <p:sp>
        <p:nvSpPr>
          <p:cNvPr id="4" name="Text Box 3"/>
          <p:cNvSpPr txBox="1"/>
          <p:nvPr/>
        </p:nvSpPr>
        <p:spPr>
          <a:xfrm>
            <a:off x="6558280" y="1828800"/>
            <a:ext cx="5250815" cy="4972685"/>
          </a:xfrm>
          <a:prstGeom prst="rect">
            <a:avLst/>
          </a:prstGeom>
          <a:noFill/>
        </p:spPr>
        <p:txBody>
          <a:bodyPr wrap="square" rtlCol="0">
            <a:noAutofit/>
          </a:bodyPr>
          <a:p>
            <a:pPr marL="342900" indent="-342900">
              <a:lnSpc>
                <a:spcPct val="70000"/>
              </a:lnSpc>
              <a:buFont typeface="Wingdings" panose="05000000000000000000" charset="0"/>
              <a:buChar char="§"/>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sym typeface="+mn-ea"/>
              </a:rPr>
              <a:t>ST depression induced by exercise relative to rest(</a:t>
            </a:r>
            <a:r>
              <a:rPr lang="en-IN" sz="2400" dirty="0" err="1">
                <a:solidFill>
                  <a:schemeClr val="tx1">
                    <a:lumMod val="75000"/>
                    <a:lumOff val="25000"/>
                  </a:schemeClr>
                </a:solidFill>
                <a:latin typeface="Times New Roman" panose="02020603050405020304" pitchFamily="18" charset="0"/>
                <a:cs typeface="Times New Roman" panose="02020603050405020304" pitchFamily="18" charset="0"/>
                <a:sym typeface="+mn-ea"/>
              </a:rPr>
              <a:t>Oldpeak</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sym typeface="+mn-ea"/>
              </a:rPr>
              <a:t>)</a:t>
            </a:r>
            <a:endParaRPr lang="en-IN" sz="2400" dirty="0">
              <a:solidFill>
                <a:schemeClr val="tx1">
                  <a:lumMod val="75000"/>
                  <a:lumOff val="25000"/>
                </a:schemeClr>
              </a:solidFill>
              <a:latin typeface="Times New Roman" panose="02020603050405020304" pitchFamily="18" charset="0"/>
              <a:cs typeface="Times New Roman" panose="02020603050405020304" pitchFamily="18" charset="0"/>
              <a:sym typeface="+mn-ea"/>
            </a:endParaRPr>
          </a:p>
          <a:p>
            <a:pPr marL="342900" indent="-342900">
              <a:lnSpc>
                <a:spcPct val="70000"/>
              </a:lnSpc>
              <a:buFont typeface="Wingdings" panose="05000000000000000000" charset="0"/>
              <a:buChar char="§"/>
            </a:pPr>
            <a:endParaRPr lang="en-IN"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nSpc>
                <a:spcPct val="70000"/>
              </a:lnSpc>
              <a:buFont typeface="Wingdings" panose="05000000000000000000" charset="0"/>
              <a:buChar char="§"/>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sym typeface="+mn-ea"/>
              </a:rPr>
              <a:t>Slope of peak exercise ST segment(Slope)</a:t>
            </a:r>
            <a:endParaRPr lang="en-IN" sz="2400" dirty="0">
              <a:solidFill>
                <a:schemeClr val="tx1">
                  <a:lumMod val="75000"/>
                  <a:lumOff val="25000"/>
                </a:schemeClr>
              </a:solidFill>
              <a:latin typeface="Times New Roman" panose="02020603050405020304" pitchFamily="18" charset="0"/>
              <a:cs typeface="Times New Roman" panose="02020603050405020304" pitchFamily="18" charset="0"/>
              <a:sym typeface="+mn-ea"/>
            </a:endParaRPr>
          </a:p>
          <a:p>
            <a:pPr marL="342900" indent="-342900">
              <a:lnSpc>
                <a:spcPct val="70000"/>
              </a:lnSpc>
              <a:buFont typeface="Wingdings" panose="05000000000000000000" charset="0"/>
              <a:buChar char="§"/>
            </a:pPr>
            <a:endParaRPr lang="en-IN"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nSpc>
                <a:spcPct val="70000"/>
              </a:lnSpc>
              <a:buFont typeface="Wingdings" panose="05000000000000000000" charset="0"/>
              <a:buChar char="§"/>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sym typeface="+mn-ea"/>
              </a:rPr>
              <a:t>Number o</a:t>
            </a:r>
            <a:r>
              <a:rPr lang="en-US" altLang="en-IN" sz="2400" dirty="0">
                <a:solidFill>
                  <a:schemeClr val="tx1">
                    <a:lumMod val="75000"/>
                    <a:lumOff val="25000"/>
                  </a:schemeClr>
                </a:solidFill>
                <a:latin typeface="Times New Roman" panose="02020603050405020304" pitchFamily="18" charset="0"/>
                <a:cs typeface="Times New Roman" panose="02020603050405020304" pitchFamily="18" charset="0"/>
                <a:sym typeface="+mn-ea"/>
              </a:rPr>
              <a:t>f</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sym typeface="+mn-ea"/>
              </a:rPr>
              <a:t> major vessels coloured by fluoroscopy(Ca)</a:t>
            </a:r>
            <a:endParaRPr lang="en-IN" sz="2400" dirty="0">
              <a:solidFill>
                <a:schemeClr val="tx1">
                  <a:lumMod val="75000"/>
                  <a:lumOff val="25000"/>
                </a:schemeClr>
              </a:solidFill>
              <a:latin typeface="Times New Roman" panose="02020603050405020304" pitchFamily="18" charset="0"/>
              <a:cs typeface="Times New Roman" panose="02020603050405020304" pitchFamily="18" charset="0"/>
              <a:sym typeface="+mn-ea"/>
            </a:endParaRPr>
          </a:p>
          <a:p>
            <a:pPr marL="342900" indent="-342900">
              <a:lnSpc>
                <a:spcPct val="70000"/>
              </a:lnSpc>
              <a:buFont typeface="Wingdings" panose="05000000000000000000" charset="0"/>
              <a:buChar char="§"/>
            </a:pPr>
            <a:endParaRPr lang="en-IN" sz="2400" dirty="0">
              <a:solidFill>
                <a:schemeClr val="tx1">
                  <a:lumMod val="75000"/>
                  <a:lumOff val="25000"/>
                </a:schemeClr>
              </a:solidFill>
              <a:latin typeface="Times New Roman" panose="02020603050405020304" pitchFamily="18" charset="0"/>
              <a:cs typeface="Times New Roman" panose="02020603050405020304" pitchFamily="18" charset="0"/>
            </a:endParaRPr>
          </a:p>
          <a:p>
            <a:pPr marL="342900" indent="-342900">
              <a:lnSpc>
                <a:spcPct val="70000"/>
              </a:lnSpc>
              <a:buFont typeface="Wingdings" panose="05000000000000000000" charset="0"/>
              <a:buChar char="§"/>
            </a:pPr>
            <a:r>
              <a:rPr lang="en-IN" sz="2400" dirty="0">
                <a:solidFill>
                  <a:schemeClr val="tx1">
                    <a:lumMod val="75000"/>
                    <a:lumOff val="25000"/>
                  </a:schemeClr>
                </a:solidFill>
                <a:latin typeface="Times New Roman" panose="02020603050405020304" pitchFamily="18" charset="0"/>
                <a:cs typeface="Times New Roman" panose="02020603050405020304" pitchFamily="18" charset="0"/>
                <a:sym typeface="+mn-ea"/>
              </a:rPr>
              <a:t>Defect type(</a:t>
            </a:r>
            <a:r>
              <a:rPr lang="en-IN" sz="2400" dirty="0" err="1">
                <a:solidFill>
                  <a:schemeClr val="tx1">
                    <a:lumMod val="75000"/>
                    <a:lumOff val="25000"/>
                  </a:schemeClr>
                </a:solidFill>
                <a:latin typeface="Times New Roman" panose="02020603050405020304" pitchFamily="18" charset="0"/>
                <a:cs typeface="Times New Roman" panose="02020603050405020304" pitchFamily="18" charset="0"/>
                <a:sym typeface="+mn-ea"/>
              </a:rPr>
              <a:t>Thal</a:t>
            </a:r>
            <a:r>
              <a:rPr lang="en-IN" sz="2400" dirty="0">
                <a:solidFill>
                  <a:schemeClr val="tx1">
                    <a:lumMod val="75000"/>
                    <a:lumOff val="25000"/>
                  </a:schemeClr>
                </a:solidFill>
                <a:latin typeface="Times New Roman" panose="02020603050405020304" pitchFamily="18" charset="0"/>
                <a:cs typeface="Times New Roman" panose="02020603050405020304" pitchFamily="18" charset="0"/>
                <a:sym typeface="+mn-ea"/>
              </a:rPr>
              <a:t>)</a:t>
            </a:r>
            <a:endParaRPr lang="en-IN" sz="2400" dirty="0">
              <a:solidFill>
                <a:schemeClr val="tx1">
                  <a:lumMod val="75000"/>
                  <a:lumOff val="25000"/>
                </a:schemeClr>
              </a:solidFill>
              <a:latin typeface="Times New Roman" panose="02020603050405020304" pitchFamily="18" charset="0"/>
              <a:cs typeface="Times New Roman" panose="02020603050405020304" pitchFamily="18" charset="0"/>
              <a:sym typeface="+mn-ea"/>
            </a:endParaRP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Libraries Used</a:t>
            </a:r>
            <a:endParaRPr lang="en-IN" dirty="0"/>
          </a:p>
        </p:txBody>
      </p:sp>
      <p:sp>
        <p:nvSpPr>
          <p:cNvPr id="3" name="Content Placeholder 2"/>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Pandas </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Numpy</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Seaborn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Matplotlib</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Joblib</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Scikit learn</a:t>
            </a:r>
            <a:endParaRPr lang="en-IN" dirty="0"/>
          </a:p>
          <a:p>
            <a:pPr marL="0" indent="0">
              <a:buNone/>
            </a:pPr>
            <a:endParaRPr lang="en-IN" dirty="0"/>
          </a:p>
        </p:txBody>
      </p:sp>
    </p:spTree>
  </p:cSld>
  <p:clrMapOvr>
    <a:masterClrMapping/>
  </p:clrMapOvr>
  <mc:AlternateContent xmlns:mc="http://schemas.openxmlformats.org/markup-compatibility/2006">
    <mc:Choice xmlns:p14="http://schemas.microsoft.com/office/powerpoint/2010/main" Requires="p14">
      <p:transition spd="slow" p14:dur="1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Algorithms Used</a:t>
            </a:r>
            <a:endParaRPr lang="en-IN" altLang="en-US"/>
          </a:p>
        </p:txBody>
      </p:sp>
      <p:sp>
        <p:nvSpPr>
          <p:cNvPr id="3" name="Content Placeholder 2"/>
          <p:cNvSpPr>
            <a:spLocks noGrp="1"/>
          </p:cNvSpPr>
          <p:nvPr>
            <p:ph idx="1"/>
          </p:nvPr>
        </p:nvSpPr>
        <p:spPr/>
        <p:txBody>
          <a:bodyPr/>
          <a:p>
            <a:r>
              <a:rPr lang="en-IN" altLang="en-US">
                <a:latin typeface="Times New Roman" panose="02020603050405020304" pitchFamily="18" charset="0"/>
                <a:cs typeface="Times New Roman" panose="02020603050405020304" pitchFamily="18" charset="0"/>
              </a:rPr>
              <a:t>Logistic Regression</a:t>
            </a:r>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SVM-Support Vector Machine</a:t>
            </a:r>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K-Nearest Neighbors</a:t>
            </a:r>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Decision Tree</a:t>
            </a:r>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Random Forest Classifier</a:t>
            </a:r>
            <a:endParaRPr lang="en-IN" altLang="en-US">
              <a:latin typeface="Times New Roman" panose="02020603050405020304" pitchFamily="18" charset="0"/>
              <a:cs typeface="Times New Roman" panose="02020603050405020304" pitchFamily="18" charset="0"/>
            </a:endParaRPr>
          </a:p>
          <a:p>
            <a:r>
              <a:rPr lang="en-IN" altLang="en-US">
                <a:latin typeface="Times New Roman" panose="02020603050405020304" pitchFamily="18" charset="0"/>
                <a:cs typeface="Times New Roman" panose="02020603050405020304" pitchFamily="18" charset="0"/>
              </a:rPr>
              <a:t>Gradient Boosting Classifier</a:t>
            </a:r>
            <a:endParaRPr lang="en-I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TABLE_ENDDRAG_ORIGIN_RECT" val="323*389"/>
  <p:tag name="TABLE_ENDDRAG_RECT" val="610*132*323*389"/>
</p:tagLst>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0</TotalTime>
  <Words>6139</Words>
  <Application>WPS Presentation</Application>
  <PresentationFormat>Widescreen</PresentationFormat>
  <Paragraphs>156</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Times New Roman</vt:lpstr>
      <vt:lpstr>Calibri</vt:lpstr>
      <vt:lpstr>Wingdings</vt:lpstr>
      <vt:lpstr>Franklin Gothic Medium</vt:lpstr>
      <vt:lpstr>Microsoft YaHei</vt:lpstr>
      <vt:lpstr>Arial Unicode MS</vt:lpstr>
      <vt:lpstr>Medical Design 16x9</vt:lpstr>
      <vt:lpstr>Heart Disease Prediction System</vt:lpstr>
      <vt:lpstr>CONTENTS:</vt:lpstr>
      <vt:lpstr>Introduction</vt:lpstr>
      <vt:lpstr>Objectives</vt:lpstr>
      <vt:lpstr>PowerPoint 演示文稿</vt:lpstr>
      <vt:lpstr>Data collection </vt:lpstr>
      <vt:lpstr>Attributes used </vt:lpstr>
      <vt:lpstr>Libraries Used</vt:lpstr>
      <vt:lpstr>Algorithms Used</vt:lpstr>
      <vt:lpstr>Testing Technologies</vt:lpstr>
      <vt:lpstr>System design</vt:lpstr>
      <vt:lpstr>Models Accuracy</vt:lpstr>
      <vt:lpstr>Predicted Result</vt:lpstr>
      <vt:lpstr>Generated Report</vt:lpstr>
      <vt:lpstr> Conclusion </vt:lpstr>
      <vt:lpstr>                                     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Vadatti</dc:creator>
  <cp:lastModifiedBy>Kavya Kallanagoudar</cp:lastModifiedBy>
  <cp:revision>21</cp:revision>
  <dcterms:created xsi:type="dcterms:W3CDTF">2024-07-17T06:58:00Z</dcterms:created>
  <dcterms:modified xsi:type="dcterms:W3CDTF">2024-07-22T03:45:49Z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617D42DE09A64BF799594ACC6AA1368F_12</vt:lpwstr>
  </property>
  <property fmtid="{D5CDD505-2E9C-101B-9397-08002B2CF9AE}" pid="3" name="KSOProductBuildVer">
    <vt:lpwstr>1033-12.2.0.17119</vt:lpwstr>
  </property>
</Properties>
</file>