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0.svg" ContentType="image/svg+xml"/>
  <Override PartName="/ppt/media/image12.svg" ContentType="image/svg+xml"/>
  <Override PartName="/ppt/media/image14.svg" ContentType="image/svg+xml"/>
  <Override PartName="/ppt/media/image8.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Lst>
  <p:notesMasterIdLst>
    <p:notesMasterId r:id="rId22"/>
  </p:notesMasterIdLst>
  <p:sldIdLst>
    <p:sldId id="256" r:id="rId4"/>
    <p:sldId id="327" r:id="rId5"/>
    <p:sldId id="328" r:id="rId6"/>
    <p:sldId id="274" r:id="rId7"/>
    <p:sldId id="283" r:id="rId8"/>
    <p:sldId id="317" r:id="rId9"/>
    <p:sldId id="306" r:id="rId10"/>
    <p:sldId id="313" r:id="rId11"/>
    <p:sldId id="314" r:id="rId12"/>
    <p:sldId id="321" r:id="rId13"/>
    <p:sldId id="322" r:id="rId14"/>
    <p:sldId id="323" r:id="rId15"/>
    <p:sldId id="324" r:id="rId16"/>
    <p:sldId id="309" r:id="rId17"/>
    <p:sldId id="310" r:id="rId18"/>
    <p:sldId id="311" r:id="rId19"/>
    <p:sldId id="312" r:id="rId20"/>
    <p:sldId id="273" r:id="rId21"/>
  </p:sldIdLst>
  <p:sldSz cx="9144000" cy="6858000" type="screen4x3"/>
  <p:notesSz cx="7559675" cy="106914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varScale="1">
        <p:scale>
          <a:sx n="78" d="100"/>
          <a:sy n="78" d="100"/>
        </p:scale>
        <p:origin x="155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notesMaster" Target="notesMasters/notes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611028" cy="62721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720185" y="0"/>
            <a:ext cx="3611028" cy="627215"/>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16306" y="1562610"/>
            <a:ext cx="7500529" cy="421904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33314" y="6016049"/>
            <a:ext cx="6666513" cy="4922222"/>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11873668"/>
            <a:ext cx="3611028" cy="62721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720185" y="11873668"/>
            <a:ext cx="3611028" cy="627214"/>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buNone/>
            </a:pPr>
            <a:endParaRPr lang="en-US" sz="2000" b="0" u="none" strike="noStrike">
              <a:solidFill>
                <a:schemeClr val="dk1"/>
              </a:solidFill>
              <a:uFillTx/>
              <a:latin typeface="Comic Sans MS" panose="030F0702030302020204"/>
            </a:endParaRPr>
          </a:p>
        </p:txBody>
      </p:sp>
      <p:sp>
        <p:nvSpPr>
          <p:cNvPr id="22"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pPr indent="0">
              <a:lnSpc>
                <a:spcPct val="90000"/>
              </a:lnSpc>
              <a:spcBef>
                <a:spcPts val="1415"/>
              </a:spcBef>
              <a:buNone/>
            </a:pPr>
            <a:endParaRPr lang="en-US" sz="2100" b="0" u="none" strike="noStrike">
              <a:solidFill>
                <a:schemeClr val="dk1"/>
              </a:solidFill>
              <a:uFillTx/>
              <a:latin typeface="Calibri" panose="020F0502020204030204"/>
            </a:endParaRPr>
          </a:p>
        </p:txBody>
      </p:sp>
      <p:sp>
        <p:nvSpPr>
          <p:cNvPr id="4" name="PlaceHolder 3"/>
          <p:cNvSpPr>
            <a:spLocks noGrp="1"/>
          </p:cNvSpPr>
          <p:nvPr>
            <p:ph type="ftr" idx="11"/>
          </p:nvPr>
        </p:nvSpPr>
        <p:spPr/>
        <p:txBody>
          <a:bodyPr/>
          <a:lstStyle/>
          <a:p>
            <a:r>
              <a:t>Footer</a:t>
            </a:r>
          </a:p>
        </p:txBody>
      </p:sp>
      <p:sp>
        <p:nvSpPr>
          <p:cNvPr id="5" name="PlaceHolder 4"/>
          <p:cNvSpPr>
            <a:spLocks noGrp="1"/>
          </p:cNvSpPr>
          <p:nvPr>
            <p:ph type="sldNum" idx="12"/>
          </p:nvPr>
        </p:nvSpPr>
        <p:spPr/>
        <p:txBody>
          <a:bodyPr/>
          <a:lstStyle/>
          <a:p>
            <a:fld id="{4C660B6A-AF42-431F-A625-9D17A1DF7825}" type="slidenum">
              <a:rPr/>
            </a:fld>
            <a:endParaRPr/>
          </a:p>
        </p:txBody>
      </p:sp>
      <p:sp>
        <p:nvSpPr>
          <p:cNvPr id="6" name="PlaceHolder 5"/>
          <p:cNvSpPr>
            <a:spLocks noGrp="1"/>
          </p:cNvSpPr>
          <p:nvPr>
            <p:ph type="dt" idx="10"/>
          </p:nvPr>
        </p:nvSpPr>
        <p:spPr/>
        <p:txBody>
          <a:body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buNone/>
            </a:pPr>
            <a:endParaRPr lang="en-US" sz="2000" b="0" u="none" strike="noStrike">
              <a:solidFill>
                <a:schemeClr val="dk1"/>
              </a:solidFill>
              <a:uFillTx/>
              <a:latin typeface="Comic Sans MS" panose="030F0702030302020204"/>
            </a:endParaRPr>
          </a:p>
        </p:txBody>
      </p:sp>
      <p:sp>
        <p:nvSpPr>
          <p:cNvPr id="154"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pPr indent="0">
              <a:lnSpc>
                <a:spcPct val="90000"/>
              </a:lnSpc>
              <a:spcBef>
                <a:spcPts val="1415"/>
              </a:spcBef>
              <a:buNone/>
            </a:pPr>
            <a:endParaRPr lang="en-US" sz="2100" b="0" u="none" strike="noStrike">
              <a:solidFill>
                <a:schemeClr val="dk1"/>
              </a:solidFill>
              <a:uFillTx/>
              <a:latin typeface="Calibri" panose="020F0502020204030204"/>
            </a:endParaRPr>
          </a:p>
        </p:txBody>
      </p:sp>
      <p:sp>
        <p:nvSpPr>
          <p:cNvPr id="4" name="PlaceHolder 3"/>
          <p:cNvSpPr>
            <a:spLocks noGrp="1"/>
          </p:cNvSpPr>
          <p:nvPr>
            <p:ph type="ftr" idx="68"/>
          </p:nvPr>
        </p:nvSpPr>
        <p:spPr/>
        <p:txBody>
          <a:bodyPr/>
          <a:lstStyle/>
          <a:p>
            <a:r>
              <a:t>Footer</a:t>
            </a:r>
          </a:p>
        </p:txBody>
      </p:sp>
      <p:sp>
        <p:nvSpPr>
          <p:cNvPr id="5" name="PlaceHolder 4"/>
          <p:cNvSpPr>
            <a:spLocks noGrp="1"/>
          </p:cNvSpPr>
          <p:nvPr>
            <p:ph type="sldNum" idx="69"/>
          </p:nvPr>
        </p:nvSpPr>
        <p:spPr/>
        <p:txBody>
          <a:bodyPr/>
          <a:lstStyle/>
          <a:p>
            <a:fld id="{EC3AA8FB-6748-45BC-BC33-E74730C691D7}" type="slidenum">
              <a:rPr/>
            </a:fld>
            <a:endParaRPr/>
          </a:p>
        </p:txBody>
      </p:sp>
      <p:sp>
        <p:nvSpPr>
          <p:cNvPr id="6" name="PlaceHolder 5"/>
          <p:cNvSpPr>
            <a:spLocks noGrp="1"/>
          </p:cNvSpPr>
          <p:nvPr>
            <p:ph type="dt" idx="67"/>
          </p:nvPr>
        </p:nvSpPr>
        <p:spPr/>
        <p:txBody>
          <a:body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indent="0">
              <a:buNone/>
            </a:pPr>
            <a:r>
              <a:rPr lang="en-IN" sz="1400" b="0" u="none" strike="noStrike">
                <a:solidFill>
                  <a:srgbClr val="000000"/>
                </a:solidFill>
                <a:uFillTx/>
                <a:latin typeface="Times New Roman" panose="02020603050405020304"/>
              </a:rPr>
              <a:t>&lt;date/time&gt;</a:t>
            </a:r>
            <a:endParaRPr lang="en-IN" sz="1400" b="0" u="none" strike="noStrike">
              <a:solidFill>
                <a:srgbClr val="000000"/>
              </a:solidFill>
              <a:uFillTx/>
              <a:latin typeface="Times New Roman" panose="02020603050405020304"/>
            </a:endParaRPr>
          </a:p>
        </p:txBody>
      </p:sp>
      <p:sp>
        <p:nvSpPr>
          <p:cNvPr id="5" name="Footer Placeholder 4"/>
          <p:cNvSpPr>
            <a:spLocks noGrp="1"/>
          </p:cNvSpPr>
          <p:nvPr>
            <p:ph type="ftr" sz="quarter" idx="11"/>
          </p:nvPr>
        </p:nvSpPr>
        <p:spPr/>
        <p:txBody>
          <a:bodyPr/>
          <a:lstStyle/>
          <a:p>
            <a:pPr indent="0" algn="ctr">
              <a:buNone/>
            </a:pPr>
            <a:r>
              <a:rPr lang="en-IN" sz="1400" b="0" u="none" strike="noStrike">
                <a:solidFill>
                  <a:srgbClr val="000000"/>
                </a:solidFill>
                <a:uFillTx/>
                <a:latin typeface="Times New Roman" panose="02020603050405020304"/>
              </a:rPr>
              <a:t>&lt;footer&gt;</a:t>
            </a:r>
            <a:endParaRPr lang="en-IN" sz="1400" b="0" u="none" strike="noStrike">
              <a:solidFill>
                <a:srgbClr val="000000"/>
              </a:solidFill>
              <a:uFillTx/>
              <a:latin typeface="Times New Roman" panose="02020603050405020304"/>
            </a:endParaRPr>
          </a:p>
        </p:txBody>
      </p:sp>
      <p:sp>
        <p:nvSpPr>
          <p:cNvPr id="6" name="Slide Number Placeholder 5"/>
          <p:cNvSpPr>
            <a:spLocks noGrp="1"/>
          </p:cNvSpPr>
          <p:nvPr>
            <p:ph type="sldNum" sz="quarter" idx="12"/>
          </p:nvPr>
        </p:nvSpPr>
        <p:spPr/>
        <p:txBody>
          <a:bodyPr/>
          <a:lstStyle/>
          <a:p>
            <a:pPr indent="0">
              <a:lnSpc>
                <a:spcPct val="100000"/>
              </a:lnSpc>
              <a:buNone/>
            </a:pPr>
            <a:fld id="{FEBF97B9-A7A9-4400-B3D5-5A597B882405}" type="slidenum">
              <a:rPr lang="en-US" sz="2000" b="0" u="none" strike="noStrike">
                <a:solidFill>
                  <a:schemeClr val="dk1"/>
                </a:solidFill>
                <a:uFillTx/>
                <a:latin typeface="Comic Sans MS" panose="030F0702030302020204"/>
              </a:rPr>
            </a:fld>
            <a:endParaRPr lang="en-IN" sz="2000" b="0" u="none" strike="noStrike">
              <a:solidFill>
                <a:srgbClr val="000000"/>
              </a:solidFill>
              <a:uFillTx/>
              <a:latin typeface="Times New Roman" panose="02020603050405020304"/>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image" Target="../media/image1.jpeg"/><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2640"/>
          </a:xfrm>
          <a:prstGeom prst="rect">
            <a:avLst/>
          </a:prstGeom>
          <a:noFill/>
          <a:ln w="0">
            <a:noFill/>
          </a:ln>
        </p:spPr>
        <p:txBody>
          <a:bodyPr lIns="91440" tIns="45720" rIns="91440" bIns="45720" numCol="1" spcCol="0" anchor="ctr">
            <a:noAutofit/>
          </a:bodyPr>
          <a:lstStyle/>
          <a:p>
            <a:pPr indent="0" algn="ctr">
              <a:lnSpc>
                <a:spcPct val="100000"/>
              </a:lnSpc>
              <a:buNone/>
            </a:pPr>
            <a:r>
              <a:rPr lang="en-GB" sz="4400" b="0" u="none" strike="noStrike">
                <a:solidFill>
                  <a:schemeClr val="dk1"/>
                </a:solidFill>
                <a:uFillTx/>
                <a:latin typeface="Calibri" panose="020F0502020204030204"/>
              </a:rPr>
              <a:t>Click to edit Master title style</a:t>
            </a:r>
            <a:endParaRPr lang="en-US" sz="4400" b="0" u="none" strike="noStrike">
              <a:solidFill>
                <a:schemeClr val="dk1"/>
              </a:solidFill>
              <a:uFillTx/>
              <a:latin typeface="Comic Sans MS" panose="030F0702030302020204"/>
            </a:endParaRPr>
          </a:p>
        </p:txBody>
      </p:sp>
      <p:sp>
        <p:nvSpPr>
          <p:cNvPr id="17" name="PlaceHolder 2"/>
          <p:cNvSpPr>
            <a:spLocks noGrp="1"/>
          </p:cNvSpPr>
          <p:nvPr>
            <p:ph type="body"/>
          </p:nvPr>
        </p:nvSpPr>
        <p:spPr>
          <a:xfrm>
            <a:off x="457200" y="1600200"/>
            <a:ext cx="8229240" cy="4525560"/>
          </a:xfrm>
          <a:prstGeom prst="rect">
            <a:avLst/>
          </a:prstGeom>
          <a:noFill/>
          <a:ln w="0">
            <a:noFill/>
          </a:ln>
        </p:spPr>
        <p:txBody>
          <a:bodyPr lIns="91440" tIns="45720" rIns="91440" bIns="45720" numCol="1" spcCol="0" anchor="t">
            <a:noAutofit/>
          </a:bodyPr>
          <a:lstStyle/>
          <a:p>
            <a:pPr marL="342900" indent="-342900">
              <a:lnSpc>
                <a:spcPct val="100000"/>
              </a:lnSpc>
              <a:spcBef>
                <a:spcPts val="640"/>
              </a:spcBef>
              <a:buClr>
                <a:srgbClr val="000000"/>
              </a:buClr>
              <a:buFont typeface="Arial" panose="020B0604020202020204"/>
              <a:buChar char="•"/>
            </a:pPr>
            <a:r>
              <a:rPr lang="en-GB" sz="3200" b="0" u="none" strike="noStrike">
                <a:solidFill>
                  <a:schemeClr val="dk1"/>
                </a:solidFill>
                <a:uFillTx/>
                <a:latin typeface="Calibri" panose="020F0502020204030204"/>
              </a:rPr>
              <a:t>Click to edit Master text styles</a:t>
            </a:r>
            <a:endParaRPr lang="en-US" sz="3200" b="0" u="none" strike="noStrike">
              <a:solidFill>
                <a:schemeClr val="dk1"/>
              </a:solidFill>
              <a:uFillTx/>
              <a:latin typeface="Calibri" panose="020F0502020204030204"/>
            </a:endParaRPr>
          </a:p>
          <a:p>
            <a:pPr marL="742950" lvl="1" indent="-285750">
              <a:lnSpc>
                <a:spcPct val="100000"/>
              </a:lnSpc>
              <a:spcBef>
                <a:spcPts val="560"/>
              </a:spcBef>
              <a:buClr>
                <a:srgbClr val="000000"/>
              </a:buClr>
              <a:buFont typeface="Arial" panose="020B0604020202020204"/>
              <a:buChar char="–"/>
            </a:pPr>
            <a:r>
              <a:rPr lang="en-GB" sz="2800" b="0" u="none" strike="noStrike">
                <a:solidFill>
                  <a:schemeClr val="dk1"/>
                </a:solidFill>
                <a:uFillTx/>
                <a:latin typeface="Calibri" panose="020F0502020204030204"/>
              </a:rPr>
              <a:t>Second level</a:t>
            </a:r>
            <a:endParaRPr lang="en-US" sz="2800" b="0" u="none" strike="noStrike">
              <a:solidFill>
                <a:schemeClr val="dk1"/>
              </a:solidFill>
              <a:uFillTx/>
              <a:latin typeface="Calibri" panose="020F0502020204030204"/>
            </a:endParaRPr>
          </a:p>
          <a:p>
            <a:pPr marL="1143000" lvl="2" indent="-228600">
              <a:lnSpc>
                <a:spcPct val="100000"/>
              </a:lnSpc>
              <a:spcBef>
                <a:spcPts val="480"/>
              </a:spcBef>
              <a:buClr>
                <a:srgbClr val="000000"/>
              </a:buClr>
              <a:buFont typeface="Arial" panose="020B0604020202020204"/>
              <a:buChar char="•"/>
            </a:pPr>
            <a:r>
              <a:rPr lang="en-GB" sz="2400" b="0" u="none" strike="noStrike">
                <a:solidFill>
                  <a:schemeClr val="dk1"/>
                </a:solidFill>
                <a:uFillTx/>
                <a:latin typeface="Calibri" panose="020F0502020204030204"/>
              </a:rPr>
              <a:t>Third level</a:t>
            </a:r>
            <a:endParaRPr lang="en-US" sz="2400" b="0" u="none" strike="noStrike">
              <a:solidFill>
                <a:schemeClr val="dk1"/>
              </a:solidFill>
              <a:uFillTx/>
              <a:latin typeface="Calibri" panose="020F0502020204030204"/>
            </a:endParaRPr>
          </a:p>
          <a:p>
            <a:pPr marL="1600200" lvl="3" indent="-228600">
              <a:lnSpc>
                <a:spcPct val="100000"/>
              </a:lnSpc>
              <a:spcBef>
                <a:spcPts val="400"/>
              </a:spcBef>
              <a:buClr>
                <a:srgbClr val="000000"/>
              </a:buClr>
              <a:buFont typeface="Arial" panose="020B0604020202020204"/>
              <a:buChar char="–"/>
            </a:pPr>
            <a:r>
              <a:rPr lang="en-GB" sz="2000" b="0" u="none" strike="noStrike">
                <a:solidFill>
                  <a:schemeClr val="dk1"/>
                </a:solidFill>
                <a:uFillTx/>
                <a:latin typeface="Calibri" panose="020F0502020204030204"/>
              </a:rPr>
              <a:t>Fourth level</a:t>
            </a:r>
            <a:endParaRPr lang="en-US" sz="2000" b="0" u="none" strike="noStrike">
              <a:solidFill>
                <a:schemeClr val="dk1"/>
              </a:solidFill>
              <a:uFillTx/>
              <a:latin typeface="Calibri" panose="020F0502020204030204"/>
            </a:endParaRPr>
          </a:p>
          <a:p>
            <a:pPr marL="2057400" lvl="4" indent="-228600">
              <a:lnSpc>
                <a:spcPct val="100000"/>
              </a:lnSpc>
              <a:spcBef>
                <a:spcPts val="400"/>
              </a:spcBef>
              <a:buClr>
                <a:srgbClr val="000000"/>
              </a:buClr>
              <a:buFont typeface="Arial" panose="020B0604020202020204"/>
              <a:buChar char="»"/>
            </a:pPr>
            <a:r>
              <a:rPr lang="en-GB" sz="2000" b="0" u="none" strike="noStrike">
                <a:solidFill>
                  <a:schemeClr val="dk1"/>
                </a:solidFill>
                <a:uFillTx/>
                <a:latin typeface="Calibri" panose="020F0502020204030204"/>
              </a:rPr>
              <a:t>Fifth level</a:t>
            </a:r>
            <a:endParaRPr lang="en-US" sz="2000" b="0" u="none" strike="noStrike">
              <a:solidFill>
                <a:schemeClr val="dk1"/>
              </a:solidFill>
              <a:uFillTx/>
              <a:latin typeface="Calibri" panose="020F0502020204030204"/>
            </a:endParaRPr>
          </a:p>
        </p:txBody>
      </p:sp>
      <p:sp>
        <p:nvSpPr>
          <p:cNvPr id="18" name="PlaceHolder 3"/>
          <p:cNvSpPr>
            <a:spLocks noGrp="1"/>
          </p:cNvSpPr>
          <p:nvPr>
            <p:ph type="dt" idx="10"/>
          </p:nvPr>
        </p:nvSpPr>
        <p:spPr>
          <a:xfrm>
            <a:off x="457200" y="6356520"/>
            <a:ext cx="2133360" cy="364680"/>
          </a:xfrm>
          <a:prstGeom prst="rect">
            <a:avLst/>
          </a:prstGeom>
          <a:noFill/>
          <a:ln w="0">
            <a:noFill/>
          </a:ln>
        </p:spPr>
        <p:txBody>
          <a:bodyPr lIns="91440" tIns="45720" rIns="91440" bIns="45720" anchor="ctr">
            <a:noAutofit/>
          </a:bodyPr>
          <a:lstStyle>
            <a:lvl1pPr indent="0">
              <a:buNone/>
              <a:defRPr lang="en-IN" sz="1400" b="0" u="none" strike="noStrike">
                <a:solidFill>
                  <a:srgbClr val="000000"/>
                </a:solidFill>
                <a:uFillTx/>
                <a:latin typeface="Times New Roman" panose="02020603050405020304"/>
              </a:defRPr>
            </a:lvl1pPr>
          </a:lstStyle>
          <a:p>
            <a:pPr indent="0">
              <a:buNone/>
            </a:pPr>
            <a:r>
              <a:rPr lang="en-IN" sz="1400" b="0" u="none" strike="noStrike">
                <a:solidFill>
                  <a:srgbClr val="000000"/>
                </a:solidFill>
                <a:uFillTx/>
                <a:latin typeface="Times New Roman" panose="02020603050405020304"/>
              </a:rPr>
              <a:t> </a:t>
            </a:r>
            <a:endParaRPr lang="en-IN" sz="1400" b="0" u="none" strike="noStrike">
              <a:solidFill>
                <a:srgbClr val="000000"/>
              </a:solidFill>
              <a:uFillTx/>
              <a:latin typeface="Times New Roman" panose="02020603050405020304"/>
            </a:endParaRPr>
          </a:p>
        </p:txBody>
      </p:sp>
      <p:sp>
        <p:nvSpPr>
          <p:cNvPr id="19" name="PlaceHolder 4"/>
          <p:cNvSpPr>
            <a:spLocks noGrp="1"/>
          </p:cNvSpPr>
          <p:nvPr>
            <p:ph type="ftr" idx="11"/>
          </p:nvPr>
        </p:nvSpPr>
        <p:spPr>
          <a:xfrm>
            <a:off x="3124080" y="6356520"/>
            <a:ext cx="2895120" cy="364680"/>
          </a:xfrm>
          <a:prstGeom prst="rect">
            <a:avLst/>
          </a:prstGeom>
          <a:noFill/>
          <a:ln w="0">
            <a:noFill/>
          </a:ln>
        </p:spPr>
        <p:txBody>
          <a:bodyPr lIns="91440" tIns="45720" rIns="91440" bIns="45720" anchor="ctr">
            <a:noAutofit/>
          </a:bodyPr>
          <a:lstStyle>
            <a:lvl1pPr indent="0" algn="ctr">
              <a:buNone/>
              <a:defRPr lang="en-IN" sz="1400" b="0" u="none" strike="noStrike">
                <a:solidFill>
                  <a:srgbClr val="000000"/>
                </a:solidFill>
                <a:uFillTx/>
                <a:latin typeface="Times New Roman" panose="02020603050405020304"/>
              </a:defRPr>
            </a:lvl1pPr>
          </a:lstStyle>
          <a:p>
            <a:pPr indent="0" algn="ctr">
              <a:buNone/>
            </a:pPr>
            <a:r>
              <a:rPr lang="en-IN" sz="1400" b="0" u="none" strike="noStrike">
                <a:solidFill>
                  <a:srgbClr val="000000"/>
                </a:solidFill>
                <a:uFillTx/>
                <a:latin typeface="Times New Roman" panose="02020603050405020304"/>
              </a:rPr>
              <a:t> </a:t>
            </a:r>
            <a:endParaRPr lang="en-IN" sz="1400" b="0" u="none" strike="noStrike">
              <a:solidFill>
                <a:srgbClr val="000000"/>
              </a:solidFill>
              <a:uFillTx/>
              <a:latin typeface="Times New Roman" panose="02020603050405020304"/>
            </a:endParaRPr>
          </a:p>
        </p:txBody>
      </p:sp>
      <p:sp>
        <p:nvSpPr>
          <p:cNvPr id="20" name="PlaceHolder 5"/>
          <p:cNvSpPr>
            <a:spLocks noGrp="1"/>
          </p:cNvSpPr>
          <p:nvPr>
            <p:ph type="sldNum" idx="12"/>
          </p:nvPr>
        </p:nvSpPr>
        <p:spPr>
          <a:xfrm>
            <a:off x="6553080" y="6356520"/>
            <a:ext cx="2133360" cy="364680"/>
          </a:xfrm>
          <a:prstGeom prst="rect">
            <a:avLst/>
          </a:prstGeom>
          <a:noFill/>
          <a:ln w="0">
            <a:noFill/>
          </a:ln>
        </p:spPr>
        <p:txBody>
          <a:bodyPr lIns="91440" tIns="45720" rIns="91440" bIns="45720" numCol="1" spcCol="0" anchor="ctr">
            <a:noAutofit/>
          </a:bodyPr>
          <a:lstStyle>
            <a:lvl1pPr indent="0" algn="r">
              <a:lnSpc>
                <a:spcPct val="100000"/>
              </a:lnSpc>
              <a:buNone/>
              <a:defRPr lang="en-US" sz="1200" b="0" u="none" strike="noStrike">
                <a:solidFill>
                  <a:srgbClr val="898989"/>
                </a:solidFill>
                <a:uFillTx/>
                <a:latin typeface="Comic Sans MS" panose="030F0702030302020204"/>
              </a:defRPr>
            </a:lvl1pPr>
          </a:lstStyle>
          <a:p>
            <a:pPr indent="0" algn="r">
              <a:lnSpc>
                <a:spcPct val="100000"/>
              </a:lnSpc>
              <a:buNone/>
            </a:pPr>
            <a:fld id="{24A607A1-47EF-42A7-BDB2-218055A5BD2A}" type="slidenum">
              <a:rPr lang="en-US" sz="1200" b="0" u="none" strike="noStrike">
                <a:solidFill>
                  <a:srgbClr val="898989"/>
                </a:solidFill>
                <a:uFillTx/>
                <a:latin typeface="Comic Sans MS" panose="030F0702030302020204"/>
              </a:rPr>
            </a:fld>
            <a:endParaRPr lang="en-IN" sz="1200" b="0" u="none" strike="noStrike">
              <a:solidFill>
                <a:srgbClr val="000000"/>
              </a:solidFill>
              <a:uFillTx/>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47" name="Picture 6"/>
          <p:cNvPicPr/>
          <p:nvPr/>
        </p:nvPicPr>
        <p:blipFill>
          <a:blip r:embed="rId3"/>
          <a:stretch>
            <a:fillRect/>
          </a:stretch>
        </p:blipFill>
        <p:spPr>
          <a:xfrm>
            <a:off x="0" y="6127920"/>
            <a:ext cx="9143640" cy="729720"/>
          </a:xfrm>
          <a:prstGeom prst="rect">
            <a:avLst/>
          </a:prstGeom>
          <a:ln w="0">
            <a:noFill/>
          </a:ln>
        </p:spPr>
      </p:pic>
      <p:sp>
        <p:nvSpPr>
          <p:cNvPr id="148" name="PlaceHolder 1"/>
          <p:cNvSpPr>
            <a:spLocks noGrp="1"/>
          </p:cNvSpPr>
          <p:nvPr>
            <p:ph type="title"/>
          </p:nvPr>
        </p:nvSpPr>
        <p:spPr>
          <a:xfrm>
            <a:off x="457200" y="274680"/>
            <a:ext cx="8229240" cy="1142640"/>
          </a:xfrm>
          <a:prstGeom prst="rect">
            <a:avLst/>
          </a:prstGeom>
          <a:noFill/>
          <a:ln w="0">
            <a:noFill/>
          </a:ln>
        </p:spPr>
        <p:txBody>
          <a:bodyPr lIns="90000" tIns="45000" rIns="90000" bIns="45000" anchor="t">
            <a:noAutofit/>
          </a:bodyPr>
          <a:lstStyle/>
          <a:p>
            <a:pPr indent="0">
              <a:lnSpc>
                <a:spcPct val="90000"/>
              </a:lnSpc>
              <a:buNone/>
            </a:pPr>
            <a:r>
              <a:rPr lang="en-GB" sz="3300" b="0" u="none" strike="noStrike">
                <a:solidFill>
                  <a:schemeClr val="dk1"/>
                </a:solidFill>
                <a:uFillTx/>
                <a:latin typeface="Calibri Light" panose="020F0302020204030204"/>
              </a:rPr>
              <a:t>Click to edit Master title style</a:t>
            </a:r>
            <a:endParaRPr lang="en-US" sz="3300" b="0" u="none" strike="noStrike">
              <a:solidFill>
                <a:schemeClr val="dk1"/>
              </a:solidFill>
              <a:uFillTx/>
              <a:latin typeface="Comic Sans MS" panose="030F0702030302020204"/>
            </a:endParaRPr>
          </a:p>
        </p:txBody>
      </p:sp>
      <p:sp>
        <p:nvSpPr>
          <p:cNvPr id="149" name="PlaceHolder 2"/>
          <p:cNvSpPr>
            <a:spLocks noGrp="1"/>
          </p:cNvSpPr>
          <p:nvPr>
            <p:ph type="body"/>
          </p:nvPr>
        </p:nvSpPr>
        <p:spPr>
          <a:xfrm>
            <a:off x="457200" y="1600200"/>
            <a:ext cx="8229240" cy="4525560"/>
          </a:xfrm>
          <a:prstGeom prst="rect">
            <a:avLst/>
          </a:prstGeom>
          <a:noFill/>
          <a:ln w="0">
            <a:noFill/>
          </a:ln>
        </p:spPr>
        <p:txBody>
          <a:bodyPr lIns="90000" tIns="45000" rIns="90000" bIns="45000" anchor="t">
            <a:noAutofit/>
          </a:bodyPr>
          <a:lstStyle/>
          <a:p>
            <a:pPr marL="171450" indent="-171450">
              <a:lnSpc>
                <a:spcPct val="90000"/>
              </a:lnSpc>
              <a:spcBef>
                <a:spcPts val="750"/>
              </a:spcBef>
              <a:buClr>
                <a:srgbClr val="000000"/>
              </a:buClr>
              <a:buFont typeface="Arial" panose="020B0604020202020204"/>
              <a:buChar char="•"/>
            </a:pPr>
            <a:r>
              <a:rPr lang="en-GB" sz="2100" b="0" u="none" strike="noStrike">
                <a:solidFill>
                  <a:schemeClr val="dk1"/>
                </a:solidFill>
                <a:uFillTx/>
                <a:latin typeface="Calibri" panose="020F0502020204030204"/>
              </a:rPr>
              <a:t>Click to edit Master text styles</a:t>
            </a:r>
            <a:endParaRPr lang="en-US" sz="2100" b="0" u="none" strike="noStrike">
              <a:solidFill>
                <a:schemeClr val="dk1"/>
              </a:solidFill>
              <a:uFillTx/>
              <a:latin typeface="Calibri" panose="020F0502020204030204"/>
            </a:endParaRPr>
          </a:p>
          <a:p>
            <a:pPr marL="514350" lvl="1" indent="-171450">
              <a:lnSpc>
                <a:spcPct val="90000"/>
              </a:lnSpc>
              <a:spcBef>
                <a:spcPts val="375"/>
              </a:spcBef>
              <a:buClr>
                <a:srgbClr val="000000"/>
              </a:buClr>
              <a:buFont typeface="Arial" panose="020B0604020202020204"/>
              <a:buChar char="•"/>
            </a:pPr>
            <a:r>
              <a:rPr lang="en-GB" sz="1800" b="0" u="none" strike="noStrike">
                <a:solidFill>
                  <a:schemeClr val="dk1"/>
                </a:solidFill>
                <a:uFillTx/>
                <a:latin typeface="Calibri" panose="020F0502020204030204"/>
              </a:rPr>
              <a:t>Second level</a:t>
            </a:r>
            <a:endParaRPr lang="en-US" sz="1800" b="0" u="none" strike="noStrike">
              <a:solidFill>
                <a:schemeClr val="dk1"/>
              </a:solidFill>
              <a:uFillTx/>
              <a:latin typeface="Calibri" panose="020F0502020204030204"/>
            </a:endParaRPr>
          </a:p>
          <a:p>
            <a:pPr marL="857250" lvl="2" indent="-171450">
              <a:lnSpc>
                <a:spcPct val="90000"/>
              </a:lnSpc>
              <a:spcBef>
                <a:spcPts val="375"/>
              </a:spcBef>
              <a:buClr>
                <a:srgbClr val="000000"/>
              </a:buClr>
              <a:buFont typeface="Arial" panose="020B0604020202020204"/>
              <a:buChar char="•"/>
            </a:pPr>
            <a:r>
              <a:rPr lang="en-GB" sz="1500" b="0" u="none" strike="noStrike">
                <a:solidFill>
                  <a:schemeClr val="dk1"/>
                </a:solidFill>
                <a:uFillTx/>
                <a:latin typeface="Calibri" panose="020F0502020204030204"/>
              </a:rPr>
              <a:t>Third level</a:t>
            </a:r>
            <a:endParaRPr lang="en-US" sz="1500" b="0" u="none" strike="noStrike">
              <a:solidFill>
                <a:schemeClr val="dk1"/>
              </a:solidFill>
              <a:uFillTx/>
              <a:latin typeface="Calibri" panose="020F0502020204030204"/>
            </a:endParaRPr>
          </a:p>
          <a:p>
            <a:pPr marL="1200150" lvl="3" indent="-171450">
              <a:lnSpc>
                <a:spcPct val="90000"/>
              </a:lnSpc>
              <a:spcBef>
                <a:spcPts val="375"/>
              </a:spcBef>
              <a:buClr>
                <a:srgbClr val="000000"/>
              </a:buClr>
              <a:buFont typeface="Arial" panose="020B0604020202020204"/>
              <a:buChar char="•"/>
            </a:pPr>
            <a:r>
              <a:rPr lang="en-GB" sz="1500" b="0" u="none" strike="noStrike">
                <a:solidFill>
                  <a:schemeClr val="dk1"/>
                </a:solidFill>
                <a:uFillTx/>
                <a:latin typeface="Calibri" panose="020F0502020204030204"/>
              </a:rPr>
              <a:t>Fourth level</a:t>
            </a:r>
            <a:endParaRPr lang="en-US" sz="1500" b="0" u="none" strike="noStrike">
              <a:solidFill>
                <a:schemeClr val="dk1"/>
              </a:solidFill>
              <a:uFillTx/>
              <a:latin typeface="Calibri" panose="020F0502020204030204"/>
            </a:endParaRPr>
          </a:p>
          <a:p>
            <a:pPr marL="1543050" lvl="4" indent="-171450">
              <a:lnSpc>
                <a:spcPct val="90000"/>
              </a:lnSpc>
              <a:spcBef>
                <a:spcPts val="375"/>
              </a:spcBef>
              <a:buClr>
                <a:srgbClr val="000000"/>
              </a:buClr>
              <a:buFont typeface="Arial" panose="020B0604020202020204"/>
              <a:buChar char="•"/>
            </a:pPr>
            <a:r>
              <a:rPr lang="en-GB" sz="1500" b="0" u="none" strike="noStrike">
                <a:solidFill>
                  <a:schemeClr val="dk1"/>
                </a:solidFill>
                <a:uFillTx/>
                <a:latin typeface="Calibri" panose="020F0502020204030204"/>
              </a:rPr>
              <a:t>Fifth level</a:t>
            </a:r>
            <a:endParaRPr lang="en-US" sz="1500" b="0" u="none" strike="noStrike">
              <a:solidFill>
                <a:schemeClr val="dk1"/>
              </a:solidFill>
              <a:uFillTx/>
              <a:latin typeface="Calibri" panose="020F0502020204030204"/>
            </a:endParaRPr>
          </a:p>
        </p:txBody>
      </p:sp>
      <p:sp>
        <p:nvSpPr>
          <p:cNvPr id="150" name="PlaceHolder 3"/>
          <p:cNvSpPr>
            <a:spLocks noGrp="1"/>
          </p:cNvSpPr>
          <p:nvPr>
            <p:ph type="dt" idx="67"/>
          </p:nvPr>
        </p:nvSpPr>
        <p:spPr>
          <a:xfrm>
            <a:off x="457200" y="6356520"/>
            <a:ext cx="2133360" cy="364680"/>
          </a:xfrm>
          <a:prstGeom prst="rect">
            <a:avLst/>
          </a:prstGeom>
          <a:noFill/>
          <a:ln w="0">
            <a:noFill/>
          </a:ln>
        </p:spPr>
        <p:txBody>
          <a:bodyPr lIns="90000" tIns="45000" rIns="90000" bIns="45000" anchor="t">
            <a:noAutofit/>
          </a:bodyPr>
          <a:lstStyle>
            <a:lvl1pPr indent="0">
              <a:buNone/>
              <a:defRPr lang="en-IN" sz="1400" b="0" u="none" strike="noStrike">
                <a:solidFill>
                  <a:srgbClr val="000000"/>
                </a:solidFill>
                <a:uFillTx/>
                <a:latin typeface="Times New Roman" panose="02020603050405020304"/>
              </a:defRPr>
            </a:lvl1pPr>
          </a:lstStyle>
          <a:p>
            <a:pPr indent="0">
              <a:buNone/>
            </a:pPr>
            <a:r>
              <a:rPr lang="en-IN" sz="1400" b="0" u="none" strike="noStrike">
                <a:solidFill>
                  <a:srgbClr val="000000"/>
                </a:solidFill>
                <a:uFillTx/>
                <a:latin typeface="Times New Roman" panose="02020603050405020304"/>
              </a:rPr>
              <a:t>&lt;date/time&gt;</a:t>
            </a:r>
            <a:endParaRPr lang="en-IN" sz="1400" b="0" u="none" strike="noStrike">
              <a:solidFill>
                <a:srgbClr val="000000"/>
              </a:solidFill>
              <a:uFillTx/>
              <a:latin typeface="Times New Roman" panose="02020603050405020304"/>
            </a:endParaRPr>
          </a:p>
        </p:txBody>
      </p:sp>
      <p:sp>
        <p:nvSpPr>
          <p:cNvPr id="151" name="PlaceHolder 4"/>
          <p:cNvSpPr>
            <a:spLocks noGrp="1"/>
          </p:cNvSpPr>
          <p:nvPr>
            <p:ph type="ftr" idx="68"/>
          </p:nvPr>
        </p:nvSpPr>
        <p:spPr>
          <a:xfrm>
            <a:off x="3124080" y="6356520"/>
            <a:ext cx="2895120" cy="364680"/>
          </a:xfrm>
          <a:prstGeom prst="rect">
            <a:avLst/>
          </a:prstGeom>
          <a:noFill/>
          <a:ln w="0">
            <a:noFill/>
          </a:ln>
        </p:spPr>
        <p:txBody>
          <a:bodyPr lIns="90000" tIns="45000" rIns="90000" bIns="45000" anchor="t">
            <a:noAutofit/>
          </a:bodyPr>
          <a:lstStyle>
            <a:lvl1pPr indent="0" algn="ctr">
              <a:buNone/>
              <a:defRPr lang="en-IN" sz="1400" b="0" u="none" strike="noStrike">
                <a:solidFill>
                  <a:srgbClr val="000000"/>
                </a:solidFill>
                <a:uFillTx/>
                <a:latin typeface="Times New Roman" panose="02020603050405020304"/>
              </a:defRPr>
            </a:lvl1pPr>
          </a:lstStyle>
          <a:p>
            <a:pPr indent="0" algn="ctr">
              <a:buNone/>
            </a:pPr>
            <a:r>
              <a:rPr lang="en-IN" sz="1400" b="0" u="none" strike="noStrike">
                <a:solidFill>
                  <a:srgbClr val="000000"/>
                </a:solidFill>
                <a:uFillTx/>
                <a:latin typeface="Times New Roman" panose="02020603050405020304"/>
              </a:rPr>
              <a:t>&lt;footer&gt;</a:t>
            </a:r>
            <a:endParaRPr lang="en-IN" sz="1400" b="0" u="none" strike="noStrike">
              <a:solidFill>
                <a:srgbClr val="000000"/>
              </a:solidFill>
              <a:uFillTx/>
              <a:latin typeface="Times New Roman" panose="02020603050405020304"/>
            </a:endParaRPr>
          </a:p>
        </p:txBody>
      </p:sp>
      <p:sp>
        <p:nvSpPr>
          <p:cNvPr id="152" name="PlaceHolder 5"/>
          <p:cNvSpPr>
            <a:spLocks noGrp="1"/>
          </p:cNvSpPr>
          <p:nvPr>
            <p:ph type="sldNum" idx="69"/>
          </p:nvPr>
        </p:nvSpPr>
        <p:spPr>
          <a:xfrm>
            <a:off x="6553080" y="6356520"/>
            <a:ext cx="2133360" cy="364680"/>
          </a:xfrm>
          <a:prstGeom prst="rect">
            <a:avLst/>
          </a:prstGeom>
          <a:noFill/>
          <a:ln w="0">
            <a:noFill/>
          </a:ln>
        </p:spPr>
        <p:txBody>
          <a:bodyPr lIns="90000" tIns="45000" rIns="90000" bIns="45000" anchor="t">
            <a:noAutofit/>
          </a:bodyPr>
          <a:lstStyle>
            <a:lvl1pPr indent="0">
              <a:lnSpc>
                <a:spcPct val="100000"/>
              </a:lnSpc>
              <a:buNone/>
              <a:defRPr lang="en-US" sz="2000" b="0" u="none" strike="noStrike">
                <a:solidFill>
                  <a:schemeClr val="dk1"/>
                </a:solidFill>
                <a:uFillTx/>
                <a:latin typeface="Comic Sans MS" panose="030F0702030302020204"/>
              </a:defRPr>
            </a:lvl1pPr>
          </a:lstStyle>
          <a:p>
            <a:pPr indent="0">
              <a:lnSpc>
                <a:spcPct val="100000"/>
              </a:lnSpc>
              <a:buNone/>
            </a:pPr>
            <a:fld id="{FEBF97B9-A7A9-4400-B3D5-5A597B882405}" type="slidenum">
              <a:rPr lang="en-US" sz="2000" b="0" u="none" strike="noStrike">
                <a:solidFill>
                  <a:schemeClr val="dk1"/>
                </a:solidFill>
                <a:uFillTx/>
                <a:latin typeface="Comic Sans MS" panose="030F0702030302020204"/>
              </a:rPr>
            </a:fld>
            <a:endParaRPr lang="en-IN" sz="2000" b="0" u="none" strike="noStrike">
              <a:solidFill>
                <a:srgbClr val="000000"/>
              </a:solidFill>
              <a:uFillTx/>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9" Type="http://schemas.openxmlformats.org/officeDocument/2006/relationships/image" Target="../media/image14.svg"/><Relationship Id="rId8" Type="http://schemas.openxmlformats.org/officeDocument/2006/relationships/image" Target="../media/image13.png"/><Relationship Id="rId7" Type="http://schemas.openxmlformats.org/officeDocument/2006/relationships/image" Target="../media/image12.svg"/><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3" Type="http://schemas.openxmlformats.org/officeDocument/2006/relationships/image" Target="../media/image8.svg"/><Relationship Id="rId2" Type="http://schemas.openxmlformats.org/officeDocument/2006/relationships/image" Target="../media/image7.png"/><Relationship Id="rId10"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 name="Picture 6"/>
          <p:cNvPicPr/>
          <p:nvPr/>
        </p:nvPicPr>
        <p:blipFill>
          <a:blip r:embed="rId1"/>
          <a:srcRect l="35123" t="30772" r="36903" b="44105"/>
          <a:stretch>
            <a:fillRect/>
          </a:stretch>
        </p:blipFill>
        <p:spPr>
          <a:xfrm>
            <a:off x="2942640" y="1278194"/>
            <a:ext cx="3411000" cy="1797646"/>
          </a:xfrm>
          <a:prstGeom prst="rect">
            <a:avLst/>
          </a:prstGeom>
          <a:ln w="0">
            <a:noFill/>
          </a:ln>
        </p:spPr>
      </p:pic>
      <p:sp>
        <p:nvSpPr>
          <p:cNvPr id="156" name="TextBox 7"/>
          <p:cNvSpPr/>
          <p:nvPr/>
        </p:nvSpPr>
        <p:spPr>
          <a:xfrm>
            <a:off x="88489" y="304920"/>
            <a:ext cx="8780207" cy="132198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ctr">
              <a:lnSpc>
                <a:spcPct val="100000"/>
              </a:lnSpc>
            </a:pPr>
            <a:r>
              <a:rPr lang="en-US" sz="2400" b="1" u="none" strike="noStrike" dirty="0">
                <a:solidFill>
                  <a:schemeClr val="dk1"/>
                </a:solidFill>
                <a:uFillTx/>
                <a:latin typeface="Calibri Light" panose="020F0302020204030204"/>
              </a:rPr>
              <a:t> </a:t>
            </a:r>
            <a:r>
              <a:rPr lang="en-US" sz="2800" b="1" u="none" strike="noStrike" dirty="0">
                <a:solidFill>
                  <a:schemeClr val="dk1"/>
                </a:solidFill>
                <a:uFillTx/>
                <a:latin typeface="Times New Roman" panose="02020603050405020304" pitchFamily="18" charset="0"/>
                <a:cs typeface="Times New Roman" panose="02020603050405020304" pitchFamily="18" charset="0"/>
              </a:rPr>
              <a:t>DEPARTMENT OF   ELECTRONICS AND         </a:t>
            </a:r>
            <a:endParaRPr lang="en-IN" sz="2800" b="1" u="none" strike="noStrike" dirty="0">
              <a:solidFill>
                <a:srgbClr val="000000"/>
              </a:solidFill>
              <a:uFillTx/>
              <a:latin typeface="Times New Roman" panose="02020603050405020304" pitchFamily="18" charset="0"/>
              <a:cs typeface="Times New Roman" panose="02020603050405020304" pitchFamily="18" charset="0"/>
            </a:endParaRPr>
          </a:p>
          <a:p>
            <a:pPr algn="ctr">
              <a:lnSpc>
                <a:spcPct val="100000"/>
              </a:lnSpc>
            </a:pPr>
            <a:r>
              <a:rPr lang="en-US" sz="2800" b="1" u="none" strike="noStrike" dirty="0">
                <a:solidFill>
                  <a:schemeClr val="dk1"/>
                </a:solidFill>
                <a:uFillTx/>
                <a:latin typeface="Times New Roman" panose="02020603050405020304" pitchFamily="18" charset="0"/>
                <a:cs typeface="Times New Roman" panose="02020603050405020304" pitchFamily="18" charset="0"/>
              </a:rPr>
              <a:t>   COMMUNICATION  ENGINEERING</a:t>
            </a:r>
            <a:endParaRPr lang="en-IN" sz="2800" b="1" u="none" strike="noStrike" dirty="0">
              <a:solidFill>
                <a:srgbClr val="000000"/>
              </a:solidFill>
              <a:uFillTx/>
              <a:latin typeface="Times New Roman" panose="02020603050405020304" pitchFamily="18" charset="0"/>
              <a:cs typeface="Times New Roman" panose="02020603050405020304" pitchFamily="18" charset="0"/>
            </a:endParaRPr>
          </a:p>
          <a:p>
            <a:pPr algn="ctr">
              <a:lnSpc>
                <a:spcPct val="100000"/>
              </a:lnSpc>
            </a:pPr>
            <a:r>
              <a:rPr lang="en-US" sz="2400" b="1" u="none" strike="noStrike" dirty="0">
                <a:solidFill>
                  <a:schemeClr val="dk1"/>
                </a:solidFill>
                <a:uFillTx/>
                <a:latin typeface="Calibri Light" panose="020F0302020204030204"/>
              </a:rPr>
              <a:t>  </a:t>
            </a:r>
            <a:endParaRPr lang="en-IN" sz="2400" b="0" u="none" strike="noStrike" dirty="0">
              <a:solidFill>
                <a:srgbClr val="000000"/>
              </a:solidFill>
              <a:uFillTx/>
              <a:latin typeface="Arial" panose="020B0604020202020204"/>
            </a:endParaRPr>
          </a:p>
        </p:txBody>
      </p:sp>
      <p:sp>
        <p:nvSpPr>
          <p:cNvPr id="157" name="TextBox 9"/>
          <p:cNvSpPr/>
          <p:nvPr/>
        </p:nvSpPr>
        <p:spPr>
          <a:xfrm>
            <a:off x="762000" y="4975124"/>
            <a:ext cx="3652684" cy="1229652"/>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en-US" sz="2000" b="1" u="none" strike="noStrike" dirty="0">
                <a:solidFill>
                  <a:schemeClr val="dk1"/>
                </a:solidFill>
                <a:uFillTx/>
                <a:latin typeface="Calibri" panose="020F0502020204030204"/>
              </a:rPr>
              <a:t>    </a:t>
            </a:r>
            <a:r>
              <a:rPr lang="en-US" sz="2000" b="1" u="none" strike="noStrike" dirty="0">
                <a:solidFill>
                  <a:schemeClr val="dk1"/>
                </a:solidFill>
                <a:uFillTx/>
                <a:latin typeface="Cambria" panose="02040503050406030204"/>
                <a:ea typeface="Cambria" panose="02040503050406030204"/>
              </a:rPr>
              <a:t>Name of the </a:t>
            </a:r>
            <a:r>
              <a:rPr lang="en-IN" altLang="en-US" sz="2000" b="1" u="none" strike="noStrike" dirty="0">
                <a:solidFill>
                  <a:schemeClr val="dk1"/>
                </a:solidFill>
                <a:uFillTx/>
                <a:latin typeface="Cambria" panose="02040503050406030204"/>
                <a:ea typeface="Cambria" panose="02040503050406030204"/>
              </a:rPr>
              <a:t>Guide</a:t>
            </a:r>
            <a:r>
              <a:rPr lang="en-US" sz="2000" b="1" u="none" strike="noStrike" dirty="0">
                <a:solidFill>
                  <a:schemeClr val="dk1"/>
                </a:solidFill>
                <a:uFillTx/>
                <a:latin typeface="Cambria" panose="02040503050406030204"/>
                <a:ea typeface="Cambria" panose="02040503050406030204"/>
              </a:rPr>
              <a:t>:</a:t>
            </a:r>
            <a:endParaRPr lang="en-IN" sz="2000" b="0" u="none" strike="noStrike" dirty="0">
              <a:solidFill>
                <a:srgbClr val="000000"/>
              </a:solidFill>
              <a:uFillTx/>
              <a:latin typeface="Arial" panose="020B0604020202020204"/>
            </a:endParaRPr>
          </a:p>
          <a:p>
            <a:pPr>
              <a:lnSpc>
                <a:spcPct val="100000"/>
              </a:lnSpc>
            </a:pPr>
            <a:r>
              <a:rPr lang="en-US" sz="1800" b="0" u="none" strike="noStrike" dirty="0">
                <a:solidFill>
                  <a:schemeClr val="dk1"/>
                </a:solidFill>
                <a:uFillTx/>
                <a:latin typeface="Cambria" panose="02040503050406030204"/>
                <a:ea typeface="Cambria" panose="02040503050406030204"/>
              </a:rPr>
              <a:t>     </a:t>
            </a:r>
            <a:r>
              <a:rPr lang="en-IN" altLang="en-US" sz="1800" b="0" u="none" strike="noStrike" dirty="0" err="1">
                <a:solidFill>
                  <a:schemeClr val="dk1"/>
                </a:solidFill>
                <a:uFillTx/>
                <a:latin typeface="Cambria" panose="02040503050406030204"/>
                <a:ea typeface="Cambria" panose="02040503050406030204"/>
              </a:rPr>
              <a:t>Dr.Surendra</a:t>
            </a:r>
            <a:r>
              <a:rPr lang="en-IN" altLang="en-US" sz="1800" b="0" u="none" strike="noStrike" dirty="0">
                <a:solidFill>
                  <a:schemeClr val="dk1"/>
                </a:solidFill>
                <a:uFillTx/>
                <a:latin typeface="Cambria" panose="02040503050406030204"/>
                <a:ea typeface="Cambria" panose="02040503050406030204"/>
              </a:rPr>
              <a:t> Loya</a:t>
            </a:r>
            <a:endParaRPr lang="en-IN" altLang="en-US" sz="1800" b="0" u="none" strike="noStrike" dirty="0">
              <a:solidFill>
                <a:schemeClr val="dk1"/>
              </a:solidFill>
              <a:uFillTx/>
              <a:latin typeface="Cambria" panose="02040503050406030204"/>
              <a:ea typeface="Cambria" panose="02040503050406030204"/>
            </a:endParaRPr>
          </a:p>
          <a:p>
            <a:pPr algn="just">
              <a:lnSpc>
                <a:spcPct val="100000"/>
              </a:lnSpc>
            </a:pPr>
            <a:r>
              <a:rPr lang="en-IN" altLang="en-US" dirty="0">
                <a:solidFill>
                  <a:schemeClr val="dk1"/>
                </a:solidFill>
                <a:latin typeface="Cambria" panose="02040503050406030204"/>
                <a:ea typeface="Cambria" panose="02040503050406030204"/>
              </a:rPr>
              <a:t>     </a:t>
            </a:r>
            <a:r>
              <a:rPr lang="en-IN" altLang="en-US" dirty="0" err="1">
                <a:solidFill>
                  <a:schemeClr val="dk1"/>
                </a:solidFill>
                <a:latin typeface="Cambria" panose="02040503050406030204"/>
                <a:ea typeface="Cambria" panose="02040503050406030204"/>
              </a:rPr>
              <a:t>Acadamecian</a:t>
            </a:r>
            <a:r>
              <a:rPr lang="en-IN" altLang="en-US" dirty="0">
                <a:solidFill>
                  <a:schemeClr val="dk1"/>
                </a:solidFill>
                <a:latin typeface="Cambria" panose="02040503050406030204"/>
                <a:ea typeface="Cambria" panose="02040503050406030204"/>
              </a:rPr>
              <a:t> and Researcher</a:t>
            </a:r>
            <a:endParaRPr lang="en-IN" altLang="en-US" sz="1800" b="0" u="none" strike="noStrike" dirty="0">
              <a:solidFill>
                <a:schemeClr val="dk1"/>
              </a:solidFill>
              <a:uFillTx/>
              <a:latin typeface="Cambria" panose="02040503050406030204"/>
              <a:ea typeface="Cambria" panose="02040503050406030204"/>
            </a:endParaRPr>
          </a:p>
          <a:p>
            <a:pPr>
              <a:lnSpc>
                <a:spcPct val="100000"/>
              </a:lnSpc>
            </a:pPr>
            <a:endParaRPr lang="en-IN" altLang="en-US" sz="1800" b="0" u="none" strike="noStrike" dirty="0">
              <a:solidFill>
                <a:schemeClr val="dk1"/>
              </a:solidFill>
              <a:uFillTx/>
              <a:latin typeface="Cambria" panose="02040503050406030204"/>
              <a:ea typeface="Cambria" panose="02040503050406030204"/>
            </a:endParaRPr>
          </a:p>
        </p:txBody>
      </p:sp>
      <p:sp>
        <p:nvSpPr>
          <p:cNvPr id="158" name="TextBox 11"/>
          <p:cNvSpPr/>
          <p:nvPr/>
        </p:nvSpPr>
        <p:spPr>
          <a:xfrm>
            <a:off x="5266440" y="4500000"/>
            <a:ext cx="3733560" cy="22428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2000" b="1" u="none" strike="noStrike" dirty="0">
                <a:solidFill>
                  <a:schemeClr val="dk1"/>
                </a:solidFill>
                <a:uFillTx/>
                <a:latin typeface="Cambria" panose="02040503050406030204"/>
                <a:ea typeface="Cambria" panose="02040503050406030204"/>
              </a:rPr>
              <a:t>Presented By:</a:t>
            </a:r>
            <a:endParaRPr lang="en-US" sz="2000" b="1" u="none" strike="noStrike" dirty="0">
              <a:solidFill>
                <a:schemeClr val="dk1"/>
              </a:solidFill>
              <a:uFillTx/>
              <a:latin typeface="Cambria" panose="02040503050406030204"/>
              <a:ea typeface="Cambria" panose="02040503050406030204"/>
            </a:endParaRPr>
          </a:p>
          <a:p>
            <a:pPr>
              <a:lnSpc>
                <a:spcPct val="100000"/>
              </a:lnSpc>
            </a:pPr>
            <a:r>
              <a:rPr lang="en-IN" sz="1600" b="0" u="none" strike="noStrike" dirty="0">
                <a:solidFill>
                  <a:srgbClr val="000000"/>
                </a:solidFill>
                <a:uFillTx/>
                <a:latin typeface="Cambria" panose="02040503050406030204" charset="0"/>
                <a:cs typeface="Cambria" panose="02040503050406030204" charset="0"/>
              </a:rPr>
              <a:t>218T1A0467-K.Kavya</a:t>
            </a:r>
            <a:endParaRPr lang="en-IN" sz="1600" b="0" u="none" strike="noStrike" dirty="0">
              <a:solidFill>
                <a:srgbClr val="000000"/>
              </a:solidFill>
              <a:uFillTx/>
              <a:latin typeface="Cambria" panose="02040503050406030204" charset="0"/>
              <a:cs typeface="Cambria" panose="02040503050406030204" charset="0"/>
            </a:endParaRPr>
          </a:p>
          <a:p>
            <a:pPr>
              <a:lnSpc>
                <a:spcPct val="100000"/>
              </a:lnSpc>
            </a:pPr>
            <a:r>
              <a:rPr lang="en-US" sz="1600" b="0" u="none" strike="noStrike" dirty="0">
                <a:solidFill>
                  <a:schemeClr val="dk1"/>
                </a:solidFill>
                <a:uFillTx/>
                <a:latin typeface="Cambria" panose="02040503050406030204"/>
                <a:ea typeface="Cambria" panose="02040503050406030204"/>
              </a:rPr>
              <a:t>218T1A04</a:t>
            </a:r>
            <a:r>
              <a:rPr lang="en-IN" altLang="en-US" sz="1600" b="0" u="none" strike="noStrike" dirty="0">
                <a:solidFill>
                  <a:schemeClr val="dk1"/>
                </a:solidFill>
                <a:uFillTx/>
                <a:latin typeface="Cambria" panose="02040503050406030204"/>
                <a:ea typeface="Cambria" panose="02040503050406030204"/>
              </a:rPr>
              <a:t>51</a:t>
            </a:r>
            <a:r>
              <a:rPr lang="en-US" sz="1600" b="0" u="none" strike="noStrike" dirty="0">
                <a:solidFill>
                  <a:schemeClr val="dk1"/>
                </a:solidFill>
                <a:uFillTx/>
                <a:latin typeface="Cambria" panose="02040503050406030204"/>
                <a:ea typeface="Cambria" panose="02040503050406030204"/>
              </a:rPr>
              <a:t>-</a:t>
            </a:r>
            <a:r>
              <a:rPr lang="en-IN" altLang="en-US" sz="1600" b="0" u="none" strike="noStrike" dirty="0" err="1">
                <a:solidFill>
                  <a:schemeClr val="dk1"/>
                </a:solidFill>
                <a:uFillTx/>
                <a:latin typeface="Cambria" panose="02040503050406030204"/>
                <a:ea typeface="Cambria" panose="02040503050406030204"/>
              </a:rPr>
              <a:t>A.Hari</a:t>
            </a:r>
            <a:r>
              <a:rPr lang="en-IN" altLang="en-US" sz="1600" b="0" u="none" strike="noStrike" dirty="0">
                <a:solidFill>
                  <a:schemeClr val="dk1"/>
                </a:solidFill>
                <a:uFillTx/>
                <a:latin typeface="Cambria" panose="02040503050406030204"/>
                <a:ea typeface="Cambria" panose="02040503050406030204"/>
              </a:rPr>
              <a:t> Kishore</a:t>
            </a:r>
            <a:endParaRPr lang="en-IN" altLang="en-US" sz="1600" b="0" u="none" strike="noStrike" dirty="0">
              <a:solidFill>
                <a:schemeClr val="dk1"/>
              </a:solidFill>
              <a:uFillTx/>
              <a:latin typeface="Cambria" panose="02040503050406030204"/>
              <a:ea typeface="Cambria" panose="02040503050406030204"/>
            </a:endParaRPr>
          </a:p>
          <a:p>
            <a:r>
              <a:rPr lang="en-US" sz="1600" b="0" u="none" strike="noStrike" dirty="0">
                <a:solidFill>
                  <a:schemeClr val="dk1"/>
                </a:solidFill>
                <a:uFillTx/>
                <a:latin typeface="Cambria" panose="02040503050406030204"/>
                <a:ea typeface="Cambria" panose="02040503050406030204"/>
              </a:rPr>
              <a:t>2</a:t>
            </a:r>
            <a:r>
              <a:rPr lang="en-IN" altLang="en-US" sz="1600" b="0" u="none" strike="noStrike" dirty="0">
                <a:solidFill>
                  <a:schemeClr val="dk1"/>
                </a:solidFill>
                <a:uFillTx/>
                <a:latin typeface="Cambria" panose="02040503050406030204"/>
                <a:ea typeface="Cambria" panose="02040503050406030204"/>
              </a:rPr>
              <a:t>2</a:t>
            </a:r>
            <a:r>
              <a:rPr lang="en-US" sz="1600" b="0" u="none" strike="noStrike" dirty="0">
                <a:solidFill>
                  <a:schemeClr val="dk1"/>
                </a:solidFill>
                <a:uFillTx/>
                <a:latin typeface="Cambria" panose="02040503050406030204"/>
                <a:ea typeface="Cambria" panose="02040503050406030204"/>
              </a:rPr>
              <a:t>8T</a:t>
            </a:r>
            <a:r>
              <a:rPr lang="en-IN" altLang="en-US" sz="1600" b="0" u="none" strike="noStrike" dirty="0">
                <a:solidFill>
                  <a:schemeClr val="dk1"/>
                </a:solidFill>
                <a:uFillTx/>
                <a:latin typeface="Cambria" panose="02040503050406030204"/>
                <a:ea typeface="Cambria" panose="02040503050406030204"/>
              </a:rPr>
              <a:t>5</a:t>
            </a:r>
            <a:r>
              <a:rPr lang="en-US" sz="1600" b="0" u="none" strike="noStrike" dirty="0">
                <a:solidFill>
                  <a:schemeClr val="dk1"/>
                </a:solidFill>
                <a:uFillTx/>
                <a:latin typeface="Cambria" panose="02040503050406030204"/>
                <a:ea typeface="Cambria" panose="02040503050406030204"/>
              </a:rPr>
              <a:t>A04</a:t>
            </a:r>
            <a:r>
              <a:rPr lang="en-IN" altLang="en-US" sz="1600" b="0" u="none" strike="noStrike" dirty="0">
                <a:solidFill>
                  <a:schemeClr val="dk1"/>
                </a:solidFill>
                <a:uFillTx/>
                <a:latin typeface="Cambria" panose="02040503050406030204"/>
                <a:ea typeface="Cambria" panose="02040503050406030204"/>
              </a:rPr>
              <a:t>27</a:t>
            </a:r>
            <a:r>
              <a:rPr lang="en-US" sz="1600" b="0" u="none" strike="noStrike" dirty="0">
                <a:solidFill>
                  <a:schemeClr val="dk1"/>
                </a:solidFill>
                <a:uFillTx/>
                <a:latin typeface="Cambria" panose="02040503050406030204"/>
                <a:ea typeface="Cambria" panose="02040503050406030204"/>
              </a:rPr>
              <a:t>-</a:t>
            </a:r>
            <a:r>
              <a:rPr lang="en-IN" altLang="en-US" sz="1600" b="0" u="none" strike="noStrike" dirty="0" err="1">
                <a:solidFill>
                  <a:schemeClr val="dk1"/>
                </a:solidFill>
                <a:uFillTx/>
                <a:latin typeface="Cambria" panose="02040503050406030204"/>
                <a:ea typeface="Cambria" panose="02040503050406030204"/>
              </a:rPr>
              <a:t>SK.Haseena</a:t>
            </a:r>
            <a:endParaRPr lang="en-US" sz="1600" b="0" u="none" strike="noStrike" dirty="0">
              <a:solidFill>
                <a:schemeClr val="dk1"/>
              </a:solidFill>
              <a:uFillTx/>
              <a:latin typeface="Cambria" panose="02040503050406030204"/>
              <a:ea typeface="Cambria" panose="02040503050406030204"/>
            </a:endParaRPr>
          </a:p>
          <a:p>
            <a:pPr>
              <a:lnSpc>
                <a:spcPct val="100000"/>
              </a:lnSpc>
            </a:pPr>
            <a:r>
              <a:rPr lang="en-US" sz="1600" b="0" u="none" strike="noStrike" dirty="0">
                <a:solidFill>
                  <a:schemeClr val="dk1"/>
                </a:solidFill>
                <a:uFillTx/>
                <a:latin typeface="Cambria" panose="02040503050406030204"/>
                <a:ea typeface="Cambria" panose="02040503050406030204"/>
              </a:rPr>
              <a:t> 218T1A04</a:t>
            </a:r>
            <a:r>
              <a:rPr lang="en-IN" altLang="en-US" sz="1600" b="0" u="none" strike="noStrike" dirty="0">
                <a:solidFill>
                  <a:schemeClr val="dk1"/>
                </a:solidFill>
                <a:uFillTx/>
                <a:latin typeface="Cambria" panose="02040503050406030204"/>
                <a:ea typeface="Cambria" panose="02040503050406030204"/>
              </a:rPr>
              <a:t>77</a:t>
            </a:r>
            <a:r>
              <a:rPr lang="en-US" sz="1800" b="0" u="none" strike="noStrike" dirty="0">
                <a:solidFill>
                  <a:schemeClr val="dk1"/>
                </a:solidFill>
                <a:uFillTx/>
                <a:latin typeface="Cambria" panose="02040503050406030204"/>
                <a:ea typeface="Cambria" panose="02040503050406030204"/>
              </a:rPr>
              <a:t>-</a:t>
            </a:r>
            <a:r>
              <a:rPr lang="en-IN" altLang="en-US" sz="1800" b="0" u="none" strike="noStrike" dirty="0">
                <a:solidFill>
                  <a:schemeClr val="dk1"/>
                </a:solidFill>
                <a:uFillTx/>
                <a:latin typeface="Cambria" panose="02040503050406030204"/>
                <a:ea typeface="Cambria" panose="02040503050406030204"/>
              </a:rPr>
              <a:t>N.Mona Sai</a:t>
            </a:r>
            <a:endParaRPr lang="en-US" sz="1800" b="0" u="none" strike="noStrike" dirty="0">
              <a:solidFill>
                <a:schemeClr val="dk1"/>
              </a:solidFill>
              <a:uFillTx/>
              <a:latin typeface="Cambria" panose="02040503050406030204"/>
              <a:ea typeface="Cambria" panose="02040503050406030204"/>
            </a:endParaRPr>
          </a:p>
          <a:p>
            <a:pPr>
              <a:lnSpc>
                <a:spcPct val="100000"/>
              </a:lnSpc>
            </a:pPr>
            <a:endParaRPr lang="en-IN" sz="1800" b="0" u="none" strike="noStrike" dirty="0">
              <a:solidFill>
                <a:srgbClr val="000000"/>
              </a:solidFill>
              <a:uFillTx/>
              <a:latin typeface="Arial" panose="020B0604020202020204"/>
            </a:endParaRPr>
          </a:p>
          <a:p>
            <a:pPr>
              <a:lnSpc>
                <a:spcPct val="100000"/>
              </a:lnSpc>
            </a:pPr>
            <a:endParaRPr lang="en-IN" sz="1800" b="0" u="none" strike="noStrike" dirty="0">
              <a:solidFill>
                <a:srgbClr val="000000"/>
              </a:solidFill>
              <a:uFillTx/>
              <a:latin typeface="Arial" panose="020B0604020202020204"/>
            </a:endParaRPr>
          </a:p>
          <a:p>
            <a:pPr>
              <a:lnSpc>
                <a:spcPct val="100000"/>
              </a:lnSpc>
            </a:pPr>
            <a:endParaRPr lang="en-IN" sz="1800" b="0" u="none" strike="noStrike" dirty="0">
              <a:solidFill>
                <a:srgbClr val="000000"/>
              </a:solidFill>
              <a:uFillTx/>
              <a:latin typeface="Arial" panose="020B0604020202020204"/>
            </a:endParaRPr>
          </a:p>
        </p:txBody>
      </p:sp>
      <p:sp>
        <p:nvSpPr>
          <p:cNvPr id="159" name="TextBox 12"/>
          <p:cNvSpPr/>
          <p:nvPr/>
        </p:nvSpPr>
        <p:spPr>
          <a:xfrm>
            <a:off x="762000" y="2990300"/>
            <a:ext cx="7924165" cy="132198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2000" dirty="0">
              <a:solidFill>
                <a:srgbClr val="000000"/>
              </a:solidFill>
              <a:latin typeface="Times New Roman" panose="02020603050405020304" pitchFamily="18" charset="0"/>
              <a:cs typeface="Times New Roman" panose="02020603050405020304" pitchFamily="18" charset="0"/>
            </a:endParaRPr>
          </a:p>
          <a:p>
            <a:pPr algn="just">
              <a:lnSpc>
                <a:spcPct val="100000"/>
              </a:lnSpc>
            </a:pPr>
            <a:r>
              <a:rPr lang="en-US" sz="2400" b="1" u="none" strike="noStrike" dirty="0">
                <a:solidFill>
                  <a:schemeClr val="dk1"/>
                </a:solidFill>
                <a:uFillTx/>
                <a:latin typeface="Times New Roman" panose="02020603050405020304" pitchFamily="18" charset="0"/>
                <a:cs typeface="Times New Roman" panose="02020603050405020304" pitchFamily="18" charset="0"/>
              </a:rPr>
              <a:t>Title:</a:t>
            </a:r>
            <a:r>
              <a:rPr lang="en-US" sz="2000" b="0" u="none" strike="noStrike" dirty="0">
                <a:solidFill>
                  <a:schemeClr val="dk1"/>
                </a:solidFill>
                <a:uFillTx/>
                <a:latin typeface="Calibri" panose="020F0502020204030204"/>
              </a:rPr>
              <a:t> </a:t>
            </a:r>
            <a:r>
              <a:rPr lang="en-US" sz="2000" b="1" u="none" strike="noStrike" dirty="0">
                <a:solidFill>
                  <a:schemeClr val="dk1"/>
                </a:solidFill>
                <a:uFillTx/>
                <a:latin typeface="Calibri" panose="020F0502020204030204"/>
              </a:rPr>
              <a:t> </a:t>
            </a:r>
            <a:r>
              <a:rPr lang="en-US" altLang="en-US" sz="2400" b="1" u="none" strike="noStrike" dirty="0">
                <a:solidFill>
                  <a:srgbClr val="000000"/>
                </a:solidFill>
                <a:uFillTx/>
                <a:latin typeface="Times New Roman" panose="02020603050405020304" pitchFamily="18" charset="0"/>
                <a:cs typeface="Times New Roman" panose="02020603050405020304" pitchFamily="18" charset="0"/>
              </a:rPr>
              <a:t>Real-Time Driver Drowsiness Detection Using Deep Learning and IoT for Enhanced Road Safety</a:t>
            </a:r>
            <a:endParaRPr lang="en-US" altLang="en-US" sz="2400" b="1" u="none" strike="noStrike" dirty="0">
              <a:solidFill>
                <a:srgbClr val="000000"/>
              </a:solidFill>
              <a:uFillTx/>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80"/>
            <a:ext cx="8229240" cy="1142640"/>
          </a:xfrm>
        </p:spPr>
        <p:txBody>
          <a:bodyPr anchor="ctr">
            <a:normAutofit/>
          </a:bodyPr>
          <a:lstStyle/>
          <a:p>
            <a:r>
              <a:rPr lang="en-IN" sz="3600" dirty="0">
                <a:solidFill>
                  <a:schemeClr val="dk1"/>
                </a:solidFill>
                <a:latin typeface="Times New Roman" panose="02020603050405020304" pitchFamily="18" charset="0"/>
                <a:cs typeface="Times New Roman" panose="02020603050405020304" pitchFamily="18" charset="0"/>
              </a:rPr>
              <a:t>Components used </a:t>
            </a:r>
            <a:endParaRPr lang="en-IN" sz="3600" dirty="0">
              <a:solidFill>
                <a:schemeClr val="dk1"/>
              </a:solidFill>
              <a:latin typeface="Times New Roman" panose="02020603050405020304" pitchFamily="18" charset="0"/>
              <a:cs typeface="Times New Roman" panose="02020603050405020304" pitchFamily="18" charset="0"/>
            </a:endParaRPr>
          </a:p>
        </p:txBody>
      </p:sp>
      <p:sp>
        <p:nvSpPr>
          <p:cNvPr id="6" name="Rectangle 1"/>
          <p:cNvSpPr>
            <a:spLocks noGrp="1" noChangeArrowheads="1"/>
          </p:cNvSpPr>
          <p:nvPr>
            <p:ph type="title"/>
          </p:nvPr>
        </p:nvSpPr>
        <p:spPr bwMode="auto">
          <a:xfrm>
            <a:off x="457200" y="1604520"/>
            <a:ext cx="4019370" cy="397728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normAutofit/>
          </a:bodyPr>
          <a:lstStyle/>
          <a:p>
            <a:pPr marL="0" marR="0" lvl="0" indent="0" defTabSz="914400" rtl="0" eaLnBrk="0" fontAlgn="base" latinLnBrk="0" hangingPunct="0">
              <a:spcBef>
                <a:spcPct val="0"/>
              </a:spcBef>
              <a:spcAft>
                <a:spcPct val="0"/>
              </a:spcAft>
              <a:buClrTx/>
              <a:buSzTx/>
              <a:buFontTx/>
              <a:buNone/>
            </a:pPr>
            <a:r>
              <a:rPr kumimoji="0" lang="en-US" altLang="en-US" sz="2400" b="0" i="0" u="none" strike="noStrike" cap="none" normalizeH="0" baseline="0" dirty="0">
                <a:ln>
                  <a:noFill/>
                </a:ln>
                <a:solidFill>
                  <a:schemeClr val="dk1"/>
                </a:solidFill>
                <a:effectLst/>
                <a:latin typeface="Times New Roman" panose="02020603050405020304" pitchFamily="18" charset="0"/>
                <a:cs typeface="Times New Roman" panose="02020603050405020304" pitchFamily="18" charset="0"/>
              </a:rPr>
              <a:t>Arduino is an open-source platform with a microcontroller that controls sensors and electronics. In </a:t>
            </a:r>
            <a:r>
              <a:rPr lang="en-US" altLang="en-US" sz="2400" dirty="0">
                <a:solidFill>
                  <a:schemeClr val="dk1"/>
                </a:solidFill>
                <a:latin typeface="Times New Roman" panose="02020603050405020304" pitchFamily="18" charset="0"/>
                <a:cs typeface="Times New Roman" panose="02020603050405020304" pitchFamily="18" charset="0"/>
              </a:rPr>
              <a:t>our project</a:t>
            </a:r>
            <a:r>
              <a:rPr kumimoji="0" lang="en-US" altLang="en-US" sz="2400" b="0" i="0" u="none" strike="noStrike" cap="none" normalizeH="0" baseline="0" dirty="0">
                <a:ln>
                  <a:noFill/>
                </a:ln>
                <a:solidFill>
                  <a:schemeClr val="dk1"/>
                </a:solidFill>
                <a:effectLst/>
                <a:latin typeface="Times New Roman" panose="02020603050405020304" pitchFamily="18" charset="0"/>
                <a:cs typeface="Times New Roman" panose="02020603050405020304" pitchFamily="18" charset="0"/>
              </a:rPr>
              <a:t>, it can use sensors like cameras or heart rate monitors to identify signs of fatigue, such as slow blinks, and trigger alerts to prevent accidents.</a:t>
            </a:r>
            <a:endParaRPr kumimoji="0" lang="en-US" altLang="en-US" sz="2400" b="0" i="0" u="none" strike="noStrike" cap="none" normalizeH="0" baseline="0" dirty="0">
              <a:ln>
                <a:noFill/>
              </a:ln>
              <a:solidFill>
                <a:schemeClr val="dk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ct val="0"/>
              </a:spcAft>
              <a:buClrTx/>
              <a:buSzTx/>
              <a:buFontTx/>
              <a:buNone/>
            </a:pPr>
            <a:endParaRPr kumimoji="0" lang="en-US" altLang="en-US" sz="2400" b="0" i="0" u="none" strike="noStrike" cap="none" normalizeH="0" baseline="0" dirty="0">
              <a:ln>
                <a:noFill/>
              </a:ln>
              <a:solidFill>
                <a:schemeClr val="dk1"/>
              </a:solidFill>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rcRect l="12182" r="5071" b="2"/>
          <a:stretch>
            <a:fillRect/>
          </a:stretch>
        </p:blipFill>
        <p:spPr>
          <a:xfrm>
            <a:off x="4667070" y="1604520"/>
            <a:ext cx="4019370" cy="3977280"/>
          </a:xfrm>
          <a:prstGeom prst="rect">
            <a:avLst/>
          </a:prstGeom>
          <a:noFill/>
          <a:ln w="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latin typeface="Times New Roman" panose="02020603050405020304" pitchFamily="18" charset="0"/>
                <a:cs typeface="Times New Roman" panose="02020603050405020304" pitchFamily="18" charset="0"/>
              </a:rPr>
              <a:t>Buzzer</a:t>
            </a:r>
            <a:endParaRPr lang="en-IN" sz="36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US" sz="2000" dirty="0">
                <a:latin typeface="Times New Roman" panose="02020603050405020304" pitchFamily="18" charset="0"/>
                <a:cs typeface="Times New Roman" panose="02020603050405020304" pitchFamily="18" charset="0"/>
              </a:rPr>
              <a:t>A buzzer is an electronic component that produces sound when activated. It is often used in systems to alert users with a sound signal. In drowsiness detection systems, a buzzer can be triggered by an Arduino to warn the user when signs of fatigue are detected.</a:t>
            </a:r>
            <a:endParaRPr lang="en-IN"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5679641" y="2686478"/>
            <a:ext cx="2543530" cy="235300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LED’s</a:t>
            </a:r>
            <a:endParaRPr lang="en-IN" dirty="0"/>
          </a:p>
        </p:txBody>
      </p:sp>
      <p:sp>
        <p:nvSpPr>
          <p:cNvPr id="3" name="Text Placeholder 2"/>
          <p:cNvSpPr>
            <a:spLocks noGrp="1"/>
          </p:cNvSpPr>
          <p:nvPr>
            <p:ph type="body" idx="1"/>
          </p:nvPr>
        </p:nvSpPr>
        <p:spPr/>
        <p:txBody>
          <a:bodyPr/>
          <a:lstStyle/>
          <a:p>
            <a:r>
              <a:rPr lang="en-US" sz="2000" dirty="0">
                <a:latin typeface="Times New Roman" panose="02020603050405020304" pitchFamily="18" charset="0"/>
                <a:cs typeface="Times New Roman" panose="02020603050405020304" pitchFamily="18" charset="0"/>
              </a:rPr>
              <a:t>LEDs (Light Emitting Diodes) are energy-efficient light sources that can be used for visual alerts. In drowsiness detection systems, LEDs can be used to indicate the status of alertness, such as glowing red when the user is drowsy or green when the user is alert, providing a clear visual signal.</a:t>
            </a:r>
            <a:endParaRPr lang="en-IN"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5665789" y="2848745"/>
            <a:ext cx="2905530" cy="29722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80"/>
            <a:ext cx="8229240" cy="1142640"/>
          </a:xfrm>
        </p:spPr>
        <p:txBody>
          <a:bodyPr anchor="ctr">
            <a:normAutofit/>
          </a:bodyPr>
          <a:lstStyle/>
          <a:p>
            <a:r>
              <a:rPr lang="en-IN" sz="3600" dirty="0">
                <a:solidFill>
                  <a:schemeClr val="dk1"/>
                </a:solidFill>
                <a:latin typeface="Times New Roman" panose="02020603050405020304" pitchFamily="18" charset="0"/>
                <a:cs typeface="Times New Roman" panose="02020603050405020304" pitchFamily="18" charset="0"/>
              </a:rPr>
              <a:t>LCD Display </a:t>
            </a:r>
            <a:endParaRPr lang="en-IN" sz="3600" dirty="0">
              <a:solidFill>
                <a:schemeClr val="dk1"/>
              </a:solidFill>
              <a:latin typeface="Times New Roman" panose="02020603050405020304" pitchFamily="18" charset="0"/>
              <a:cs typeface="Times New Roman" panose="02020603050405020304" pitchFamily="18" charset="0"/>
            </a:endParaRPr>
          </a:p>
        </p:txBody>
      </p:sp>
      <p:sp>
        <p:nvSpPr>
          <p:cNvPr id="7" name="Rectangle 2"/>
          <p:cNvSpPr>
            <a:spLocks noGrp="1" noChangeArrowheads="1"/>
          </p:cNvSpPr>
          <p:nvPr>
            <p:ph type="title"/>
          </p:nvPr>
        </p:nvSpPr>
        <p:spPr bwMode="auto">
          <a:xfrm>
            <a:off x="457200" y="1604520"/>
            <a:ext cx="5627118" cy="397728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normAutofit/>
          </a:bodyPr>
          <a:lstStyle/>
          <a:p>
            <a:pPr marL="0" marR="0" lvl="0" indent="0" defTabSz="914400" rtl="0" eaLnBrk="0" fontAlgn="base" latinLnBrk="0" hangingPunct="0">
              <a:spcBef>
                <a:spcPct val="0"/>
              </a:spcBef>
              <a:spcAft>
                <a:spcPct val="0"/>
              </a:spcAft>
              <a:buClrTx/>
              <a:buSzTx/>
              <a:buFontTx/>
              <a:buNone/>
            </a:pPr>
            <a:r>
              <a:rPr kumimoji="0" lang="en-US" altLang="en-US" sz="2100" b="0" i="0" u="none" strike="noStrike" cap="none" normalizeH="0" baseline="0" dirty="0">
                <a:ln>
                  <a:noFill/>
                </a:ln>
                <a:solidFill>
                  <a:schemeClr val="dk1"/>
                </a:solidFill>
                <a:effectLst/>
                <a:latin typeface="Times New Roman" panose="02020603050405020304" pitchFamily="18" charset="0"/>
                <a:cs typeface="Times New Roman" panose="02020603050405020304" pitchFamily="18" charset="0"/>
              </a:rPr>
              <a:t>An LCD (Liquid Crystal Display) is a screen that can display text and graphics. In drowsiness detection systems, an LCD can be used to show real-time information such as the user's alertness status, warnings, or instructions, providing clear feedback to the user visually.</a:t>
            </a:r>
            <a:endParaRPr kumimoji="0" lang="en-US" altLang="en-US" sz="2100" b="0" i="0" u="none" strike="noStrike" cap="none" normalizeH="0" baseline="0" dirty="0">
              <a:ln>
                <a:noFill/>
              </a:ln>
              <a:solidFill>
                <a:schemeClr val="dk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ct val="0"/>
              </a:spcAft>
              <a:buClrTx/>
              <a:buSzTx/>
              <a:buFontTx/>
              <a:buNone/>
            </a:pPr>
            <a:endParaRPr kumimoji="0" lang="en-US" altLang="en-US" sz="2100" b="0" i="0" u="none" strike="noStrike" cap="none" normalizeH="0" baseline="0" dirty="0">
              <a:ln>
                <a:noFill/>
              </a:ln>
              <a:solidFill>
                <a:schemeClr val="dk1"/>
              </a:solidFill>
              <a:effectLst/>
              <a:latin typeface="Times New Roman" panose="02020603050405020304" pitchFamily="18" charset="0"/>
              <a:cs typeface="Times New Roman" panose="02020603050405020304" pitchFamily="18" charset="0"/>
            </a:endParaRPr>
          </a:p>
        </p:txBody>
      </p:sp>
      <p:pic>
        <p:nvPicPr>
          <p:cNvPr id="5" name="Picture 4" descr="A close-up of a green electronic device&#10;&#10;AI-generated content may be incorrect."/>
          <p:cNvPicPr>
            <a:picLocks noChangeAspect="1"/>
          </p:cNvPicPr>
          <p:nvPr/>
        </p:nvPicPr>
        <p:blipFill>
          <a:blip r:embed="rId1">
            <a:extLst>
              <a:ext uri="{28A0092B-C50C-407E-A947-70E740481C1C}">
                <a14:useLocalDpi xmlns:a14="http://schemas.microsoft.com/office/drawing/2010/main" val="0"/>
              </a:ext>
            </a:extLst>
          </a:blip>
          <a:srcRect l="17770" r="21594" b="-2"/>
          <a:stretch>
            <a:fillRect/>
          </a:stretch>
        </p:blipFill>
        <p:spPr>
          <a:xfrm>
            <a:off x="6274818" y="1604520"/>
            <a:ext cx="2411621" cy="3977280"/>
          </a:xfrm>
          <a:prstGeom prst="rect">
            <a:avLst/>
          </a:prstGeom>
          <a:noFill/>
          <a:ln w="0">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600" b="1" i="1" dirty="0">
                <a:latin typeface="Times New Roman" panose="02020603050405020304" pitchFamily="18" charset="0"/>
                <a:cs typeface="Times New Roman" panose="02020603050405020304" pitchFamily="18" charset="0"/>
              </a:rPr>
              <a:t>Advantages</a:t>
            </a:r>
            <a:r>
              <a:rPr lang="en-IN" altLang="en-US" b="1" i="1" dirty="0">
                <a:latin typeface="Times New Roman" panose="02020603050405020304" pitchFamily="18" charset="0"/>
                <a:cs typeface="Times New Roman" panose="02020603050405020304" pitchFamily="18" charset="0"/>
              </a:rPr>
              <a:t>:</a:t>
            </a:r>
            <a:endParaRPr lang="en-IN" alt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p:nvPr>
        </p:nvSpPr>
        <p:spPr>
          <a:xfrm>
            <a:off x="457200" y="1344930"/>
            <a:ext cx="8228965" cy="4632325"/>
          </a:xfrm>
        </p:spPr>
        <p:txBody>
          <a:bodyPr>
            <a:noAutofit/>
          </a:bodyPr>
          <a:lstStyle/>
          <a:p>
            <a:pPr marL="285750" indent="-285750"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sym typeface="+mn-ea"/>
              </a:rPr>
              <a:t>Real-Time Detection – Continuously monitors driver fatigue and provides instant alerts, preventing accidents.</a:t>
            </a:r>
            <a:endParaRPr lang="en-US" alt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sym typeface="+mn-ea"/>
              </a:rPr>
              <a:t>High Accuracy – Uses CNNs (ResNet50V2, InceptionV3) and LSTMs for precise drowsiness detection.</a:t>
            </a:r>
            <a:endParaRPr lang="en-US" alt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sym typeface="+mn-ea"/>
              </a:rPr>
              <a:t>Non-Intrusive Monitoring – Works through facial recognition without requiring wearable sensors.</a:t>
            </a:r>
            <a:endParaRPr lang="en-US" alt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sym typeface="+mn-ea"/>
              </a:rPr>
              <a:t>IoT Integration – Enables remote monitoring, emergency alerts, and vehicle system integration.</a:t>
            </a:r>
            <a:endParaRPr lang="en-US" alt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sym typeface="+mn-ea"/>
              </a:rPr>
              <a:t>Adaptability – Works in different lighting conditions and adapts to various facial structures.</a:t>
            </a:r>
            <a:endParaRPr lang="en-US" alt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sym typeface="+mn-ea"/>
              </a:rPr>
              <a:t>Scalability – Can be integrated into ADAS, fleet management, and smart vehicle systems.</a:t>
            </a:r>
            <a:endParaRPr lang="en-US" alt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sym typeface="+mn-ea"/>
              </a:rPr>
              <a:t>Improved Road Safety – Reduces fatigue-related accidents, ensuring safer transportation.</a:t>
            </a:r>
            <a:endParaRPr lang="en-US" altLang="en-US" sz="2000" dirty="0">
              <a:latin typeface="Times New Roman" panose="02020603050405020304" pitchFamily="18" charset="0"/>
              <a:cs typeface="Times New Roman" panose="02020603050405020304" pitchFamily="18" charset="0"/>
            </a:endParaRPr>
          </a:p>
          <a:p>
            <a:pPr algn="just"/>
            <a:endParaRPr lang="en-US" altLang="en-US" sz="1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80"/>
            <a:ext cx="8229240" cy="1142640"/>
          </a:xfrm>
        </p:spPr>
        <p:txBody>
          <a:bodyPr anchor="ctr">
            <a:normAutofit/>
          </a:bodyPr>
          <a:lstStyle/>
          <a:p>
            <a:r>
              <a:rPr lang="en-IN" altLang="en-US" sz="3600" b="1" i="1" dirty="0">
                <a:solidFill>
                  <a:schemeClr val="dk1"/>
                </a:solidFill>
                <a:latin typeface="Times New Roman" panose="02020603050405020304" pitchFamily="18" charset="0"/>
                <a:cs typeface="Times New Roman" panose="02020603050405020304" pitchFamily="18" charset="0"/>
              </a:rPr>
              <a:t>Applications</a:t>
            </a:r>
            <a:r>
              <a:rPr lang="en-IN" altLang="en-US" sz="2000" dirty="0">
                <a:solidFill>
                  <a:schemeClr val="dk1"/>
                </a:solidFill>
              </a:rPr>
              <a:t>:</a:t>
            </a:r>
            <a:endParaRPr lang="en-IN" altLang="en-US" sz="2000" dirty="0">
              <a:solidFill>
                <a:schemeClr val="dk1"/>
              </a:solidFill>
            </a:endParaRPr>
          </a:p>
        </p:txBody>
      </p:sp>
      <p:sp>
        <p:nvSpPr>
          <p:cNvPr id="3" name="Content Placeholder 2"/>
          <p:cNvSpPr>
            <a:spLocks noGrp="1"/>
          </p:cNvSpPr>
          <p:nvPr>
            <p:ph type="title"/>
          </p:nvPr>
        </p:nvSpPr>
        <p:spPr>
          <a:xfrm>
            <a:off x="457200" y="1604520"/>
            <a:ext cx="4019370" cy="3977280"/>
          </a:xfrm>
        </p:spPr>
        <p:txBody>
          <a:bodyPr anchor="t">
            <a:normAutofit/>
          </a:bodyPr>
          <a:lstStyle/>
          <a:p>
            <a:pPr marL="342900" indent="-342900">
              <a:buFont typeface="Arial" panose="020B0604020202020204" pitchFamily="34" charset="0"/>
              <a:buChar char="•"/>
            </a:pPr>
            <a:r>
              <a:rPr lang="en-US" altLang="en-US" sz="1900" dirty="0">
                <a:solidFill>
                  <a:schemeClr val="dk1"/>
                </a:solidFill>
                <a:latin typeface="Times New Roman" panose="02020603050405020304" pitchFamily="18" charset="0"/>
                <a:cs typeface="Times New Roman" panose="02020603050405020304" pitchFamily="18" charset="0"/>
              </a:rPr>
              <a:t>Smart Vehicles &amp; ADAS – Integration with Advanced Driver Assistance Systems (ADAS) for real-time fatigue monitoring.</a:t>
            </a:r>
            <a:endParaRPr lang="en-US" altLang="en-US" sz="1900" dirty="0">
              <a:solidFill>
                <a:schemeClr val="dk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en-US" sz="1900" dirty="0">
                <a:solidFill>
                  <a:schemeClr val="dk1"/>
                </a:solidFill>
                <a:latin typeface="Times New Roman" panose="02020603050405020304" pitchFamily="18" charset="0"/>
                <a:cs typeface="Times New Roman" panose="02020603050405020304" pitchFamily="18" charset="0"/>
              </a:rPr>
              <a:t>Fleet Management – Enhances safety in commercial trucking and logistics by preventing driver fatigue-related accidents.</a:t>
            </a:r>
            <a:endParaRPr lang="en-US" altLang="en-US" sz="1900" dirty="0">
              <a:solidFill>
                <a:schemeClr val="dk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en-US" sz="1900" dirty="0">
                <a:solidFill>
                  <a:schemeClr val="dk1"/>
                </a:solidFill>
                <a:latin typeface="Times New Roman" panose="02020603050405020304" pitchFamily="18" charset="0"/>
                <a:cs typeface="Times New Roman" panose="02020603050405020304" pitchFamily="18" charset="0"/>
              </a:rPr>
              <a:t>Public Transport Safety – Ensures alertness of bus, taxi, and train drivers, reducing accident risks.</a:t>
            </a:r>
            <a:endParaRPr lang="en-US" altLang="en-US" sz="1900" dirty="0">
              <a:solidFill>
                <a:schemeClr val="dk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en-US" sz="1900" dirty="0">
                <a:solidFill>
                  <a:schemeClr val="dk1"/>
                </a:solidFill>
                <a:latin typeface="Times New Roman" panose="02020603050405020304" pitchFamily="18" charset="0"/>
                <a:cs typeface="Times New Roman" panose="02020603050405020304" pitchFamily="18" charset="0"/>
              </a:rPr>
              <a:t>Industrial &amp; Heavy Machinery – Monitors operators of cranes, forklifts, and construction equipment to prevent workplace accidents.</a:t>
            </a:r>
            <a:endParaRPr lang="en-US" altLang="en-US" sz="1900" dirty="0">
              <a:solidFill>
                <a:schemeClr val="dk1"/>
              </a:solidFill>
              <a:latin typeface="Times New Roman" panose="02020603050405020304" pitchFamily="18" charset="0"/>
              <a:cs typeface="Times New Roman" panose="02020603050405020304" pitchFamily="18" charset="0"/>
            </a:endParaRPr>
          </a:p>
        </p:txBody>
      </p:sp>
      <p:pic>
        <p:nvPicPr>
          <p:cNvPr id="5" name="Picture 4" descr="A person in a car with his eyes closed&#10;&#10;AI-generated content may be incorrect."/>
          <p:cNvPicPr>
            <a:picLocks noChangeAspect="1"/>
          </p:cNvPicPr>
          <p:nvPr/>
        </p:nvPicPr>
        <p:blipFill>
          <a:blip r:embed="rId1">
            <a:extLst>
              <a:ext uri="{28A0092B-C50C-407E-A947-70E740481C1C}">
                <a14:useLocalDpi xmlns:a14="http://schemas.microsoft.com/office/drawing/2010/main" val="0"/>
              </a:ext>
            </a:extLst>
          </a:blip>
          <a:srcRect l="17106" r="20496" b="-1"/>
          <a:stretch>
            <a:fillRect/>
          </a:stretch>
        </p:blipFill>
        <p:spPr>
          <a:xfrm>
            <a:off x="4667070" y="1604520"/>
            <a:ext cx="4019370" cy="3977280"/>
          </a:xfrm>
          <a:prstGeom prst="rect">
            <a:avLst/>
          </a:prstGeom>
          <a:noFill/>
          <a:ln w="0">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85"/>
            <a:ext cx="8228965" cy="411480"/>
          </a:xfrm>
        </p:spPr>
        <p:txBody>
          <a:bodyPr/>
          <a:lstStyle/>
          <a:p>
            <a:r>
              <a:rPr lang="en-IN" altLang="en-US" sz="3600" b="1" i="1" dirty="0">
                <a:latin typeface="Times New Roman" panose="02020603050405020304" pitchFamily="18" charset="0"/>
                <a:cs typeface="Times New Roman" panose="02020603050405020304" pitchFamily="18" charset="0"/>
              </a:rPr>
              <a:t>Results:</a:t>
            </a:r>
            <a:endParaRPr lang="en-IN" altLang="en-US" sz="3600" b="1" i="1" dirty="0">
              <a:latin typeface="Times New Roman" panose="02020603050405020304" pitchFamily="18" charset="0"/>
              <a:cs typeface="Times New Roman" panose="02020603050405020304" pitchFamily="18" charset="0"/>
            </a:endParaRPr>
          </a:p>
        </p:txBody>
      </p:sp>
      <p:pic>
        <p:nvPicPr>
          <p:cNvPr id="4" name="Content Placeholder 3" descr="Screenshot 2025-03-19 131121"/>
          <p:cNvPicPr>
            <a:picLocks noGrp="1" noChangeAspect="1"/>
          </p:cNvPicPr>
          <p:nvPr>
            <p:ph/>
          </p:nvPr>
        </p:nvPicPr>
        <p:blipFill>
          <a:blip r:embed="rId1"/>
          <a:stretch>
            <a:fillRect/>
          </a:stretch>
        </p:blipFill>
        <p:spPr>
          <a:xfrm>
            <a:off x="4930775" y="911225"/>
            <a:ext cx="3220720" cy="2101215"/>
          </a:xfrm>
          <a:prstGeom prst="rect">
            <a:avLst/>
          </a:prstGeom>
        </p:spPr>
      </p:pic>
      <p:pic>
        <p:nvPicPr>
          <p:cNvPr id="59" name="Image 59"/>
          <p:cNvPicPr/>
          <p:nvPr/>
        </p:nvPicPr>
        <p:blipFill>
          <a:blip r:embed="rId2" cstate="print"/>
          <a:stretch>
            <a:fillRect/>
          </a:stretch>
        </p:blipFill>
        <p:spPr>
          <a:xfrm>
            <a:off x="660400" y="852805"/>
            <a:ext cx="3514725" cy="2160270"/>
          </a:xfrm>
          <a:prstGeom prst="rect">
            <a:avLst/>
          </a:prstGeom>
        </p:spPr>
      </p:pic>
      <p:pic>
        <p:nvPicPr>
          <p:cNvPr id="5" name="Picture 4" descr="Screenshot 2025-03-19 131159"/>
          <p:cNvPicPr>
            <a:picLocks noChangeAspect="1"/>
          </p:cNvPicPr>
          <p:nvPr/>
        </p:nvPicPr>
        <p:blipFill>
          <a:blip r:embed="rId3"/>
          <a:stretch>
            <a:fillRect/>
          </a:stretch>
        </p:blipFill>
        <p:spPr>
          <a:xfrm>
            <a:off x="605155" y="3428365"/>
            <a:ext cx="3569970" cy="2119630"/>
          </a:xfrm>
          <a:prstGeom prst="rect">
            <a:avLst/>
          </a:prstGeom>
        </p:spPr>
      </p:pic>
      <p:pic>
        <p:nvPicPr>
          <p:cNvPr id="6" name="Picture 5" descr="Screenshot 2025-03-19 131217"/>
          <p:cNvPicPr>
            <a:picLocks noChangeAspect="1"/>
          </p:cNvPicPr>
          <p:nvPr/>
        </p:nvPicPr>
        <p:blipFill>
          <a:blip r:embed="rId4"/>
          <a:stretch>
            <a:fillRect/>
          </a:stretch>
        </p:blipFill>
        <p:spPr>
          <a:xfrm>
            <a:off x="4930775" y="3436620"/>
            <a:ext cx="3220085" cy="21189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altLang="en-US" sz="3600" b="1" dirty="0">
                <a:latin typeface="Times New Roman" panose="02020603050405020304" pitchFamily="18" charset="0"/>
                <a:cs typeface="Times New Roman" panose="02020603050405020304" pitchFamily="18" charset="0"/>
              </a:rPr>
            </a:br>
            <a:br>
              <a:rPr lang="en-IN" altLang="en-US" sz="3600" b="1" dirty="0">
                <a:latin typeface="Times New Roman" panose="02020603050405020304" pitchFamily="18" charset="0"/>
                <a:cs typeface="Times New Roman" panose="02020603050405020304" pitchFamily="18" charset="0"/>
              </a:rPr>
            </a:br>
            <a:r>
              <a:rPr lang="en-IN" altLang="en-US" sz="3600" b="1" i="1" dirty="0">
                <a:latin typeface="Times New Roman" panose="02020603050405020304" pitchFamily="18" charset="0"/>
                <a:cs typeface="Times New Roman" panose="02020603050405020304" pitchFamily="18" charset="0"/>
              </a:rPr>
              <a:t>Conclusion</a:t>
            </a:r>
            <a:r>
              <a:rPr lang="en-IN" altLang="en-US" sz="3600" b="1" dirty="0">
                <a:latin typeface="Times New Roman" panose="02020603050405020304" pitchFamily="18" charset="0"/>
                <a:cs typeface="Times New Roman" panose="02020603050405020304" pitchFamily="18" charset="0"/>
              </a:rPr>
              <a:t>:</a:t>
            </a:r>
            <a:endParaRPr lang="en-IN" alt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p:nvPr>
        </p:nvSpPr>
        <p:spPr>
          <a:xfrm>
            <a:off x="438150" y="1595120"/>
            <a:ext cx="8228965" cy="3552825"/>
          </a:xfrm>
        </p:spPr>
        <p:txBody>
          <a:bodyPr/>
          <a:lstStyle/>
          <a:p>
            <a:pPr marL="342900" indent="-342900" algn="jus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This project presents a real-time driver drowsiness detection system using Deep Learning (CNNs, Open </a:t>
            </a:r>
            <a:r>
              <a:rPr lang="en-US" altLang="en-US" sz="2400" dirty="0" err="1">
                <a:latin typeface="Times New Roman" panose="02020603050405020304" pitchFamily="18" charset="0"/>
                <a:cs typeface="Times New Roman" panose="02020603050405020304" pitchFamily="18" charset="0"/>
              </a:rPr>
              <a:t>Cv</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dlib</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numpy</a:t>
            </a:r>
            <a:r>
              <a:rPr lang="en-US" altLang="en-US" sz="2400" dirty="0">
                <a:latin typeface="Times New Roman" panose="02020603050405020304" pitchFamily="18" charset="0"/>
                <a:cs typeface="Times New Roman" panose="02020603050405020304" pitchFamily="18" charset="0"/>
              </a:rPr>
              <a:t>,)  and IoT to enhance road safety. </a:t>
            </a:r>
            <a:endParaRPr lang="en-US" alt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By analyzing facial features like eye closure and yawning, it provides accurate, real-time alerts to prevent accidents</a:t>
            </a:r>
            <a:r>
              <a:rPr lang="en-IN" altLang="en-US" sz="2400" dirty="0">
                <a:latin typeface="Times New Roman" panose="02020603050405020304" pitchFamily="18" charset="0"/>
                <a:cs typeface="Times New Roman" panose="02020603050405020304" pitchFamily="18" charset="0"/>
              </a:rPr>
              <a:t>.</a:t>
            </a:r>
            <a:r>
              <a:rPr lang="en-US" altLang="en-US" sz="2400" dirty="0">
                <a:latin typeface="Times New Roman" panose="02020603050405020304" pitchFamily="18" charset="0"/>
                <a:cs typeface="Times New Roman" panose="02020603050405020304" pitchFamily="18" charset="0"/>
              </a:rPr>
              <a:t>The system ensures high accuracy and adaptability for ADAS, fleet management, and smart vehicles. </a:t>
            </a: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2433320" y="2514600"/>
            <a:ext cx="3995420" cy="1142365"/>
          </a:xfrm>
          <a:prstGeom prst="rect">
            <a:avLst/>
          </a:prstGeom>
          <a:noFill/>
          <a:ln w="0">
            <a:noFill/>
          </a:ln>
        </p:spPr>
        <p:txBody>
          <a:bodyPr lIns="90000" tIns="45000" rIns="90000" bIns="45000" anchor="t">
            <a:noAutofit/>
          </a:bodyPr>
          <a:lstStyle/>
          <a:p>
            <a:pPr indent="0">
              <a:lnSpc>
                <a:spcPct val="90000"/>
              </a:lnSpc>
              <a:buNone/>
            </a:pPr>
            <a:r>
              <a:rPr lang="en-IN" sz="6000" b="1" i="1" u="none" strike="noStrike" dirty="0">
                <a:solidFill>
                  <a:schemeClr val="dk1"/>
                </a:solidFill>
                <a:uFillTx/>
                <a:latin typeface="Times New Roman" panose="02020603050405020304" pitchFamily="18" charset="0"/>
                <a:cs typeface="Times New Roman" panose="02020603050405020304" pitchFamily="18" charset="0"/>
              </a:rPr>
              <a:t>Thank you</a:t>
            </a:r>
            <a:endParaRPr lang="en-US" sz="6000" b="1" i="1" u="none" strike="noStrike" dirty="0">
              <a:solidFill>
                <a:schemeClr val="dk1"/>
              </a:solidFill>
              <a:uFillTx/>
              <a:latin typeface="Times New Roman" panose="02020603050405020304" pitchFamily="18" charset="0"/>
              <a:cs typeface="Times New Roman" panose="02020603050405020304" pitchFamily="18" charset="0"/>
            </a:endParaRPr>
          </a:p>
        </p:txBody>
      </p:sp>
      <p:sp>
        <p:nvSpPr>
          <p:cNvPr id="201" name="PlaceHolder 2"/>
          <p:cNvSpPr>
            <a:spLocks noGrp="1"/>
          </p:cNvSpPr>
          <p:nvPr>
            <p:ph/>
          </p:nvPr>
        </p:nvSpPr>
        <p:spPr>
          <a:xfrm>
            <a:off x="457200" y="2514600"/>
            <a:ext cx="8229240" cy="1218960"/>
          </a:xfrm>
          <a:prstGeom prst="rect">
            <a:avLst/>
          </a:prstGeom>
          <a:noFill/>
          <a:ln w="0">
            <a:noFill/>
          </a:ln>
        </p:spPr>
        <p:txBody>
          <a:bodyPr lIns="90000" tIns="45000" rIns="90000" bIns="45000" anchor="t">
            <a:noAutofit/>
          </a:bodyPr>
          <a:lstStyle/>
          <a:p>
            <a:pPr indent="0">
              <a:lnSpc>
                <a:spcPct val="90000"/>
              </a:lnSpc>
              <a:spcBef>
                <a:spcPts val="750"/>
              </a:spcBef>
              <a:buNone/>
              <a:tabLst>
                <a:tab pos="0" algn="l"/>
              </a:tabLst>
            </a:pPr>
            <a:r>
              <a:rPr lang="en-IN" sz="2100" b="0" u="none" strike="noStrike">
                <a:solidFill>
                  <a:schemeClr val="dk1"/>
                </a:solidFill>
                <a:uFillTx/>
                <a:latin typeface="Calibri" panose="020F0502020204030204"/>
              </a:rPr>
              <a:t>                                   </a:t>
            </a:r>
            <a:endParaRPr lang="en-US" sz="2100" b="0" u="none" strike="noStrike">
              <a:solidFill>
                <a:schemeClr val="dk1"/>
              </a:solidFill>
              <a:uFillTx/>
              <a:latin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4000">
                <a:latin typeface="Times New Roman" panose="02020603050405020304" pitchFamily="18" charset="0"/>
                <a:cs typeface="Times New Roman" panose="02020603050405020304" pitchFamily="18" charset="0"/>
              </a:rPr>
              <a:t>c</a:t>
            </a:r>
            <a:r>
              <a:rPr lang="en-IN" altLang="en-US" sz="4000" b="1" i="1">
                <a:latin typeface="Times New Roman" panose="02020603050405020304" pitchFamily="18" charset="0"/>
                <a:cs typeface="Times New Roman" panose="02020603050405020304" pitchFamily="18" charset="0"/>
              </a:rPr>
              <a:t>ontents</a:t>
            </a:r>
            <a:endParaRPr lang="en-IN" altLang="en-US" sz="4000" b="1" i="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p:nvPr>
        </p:nvSpPr>
        <p:spPr>
          <a:xfrm>
            <a:off x="457200" y="1276985"/>
            <a:ext cx="8228965" cy="4304665"/>
          </a:xfrm>
        </p:spPr>
        <p:txBody>
          <a:bodyPr/>
          <a:p>
            <a:pPr>
              <a:buFont typeface="Wingdings" panose="05000000000000000000" charset="0"/>
              <a:buChar char="§"/>
            </a:pPr>
            <a:r>
              <a:rPr lang="en-IN" altLang="en-US" sz="2000" b="1">
                <a:latin typeface="Times New Roman" panose="02020603050405020304" pitchFamily="18" charset="0"/>
                <a:cs typeface="Times New Roman" panose="02020603050405020304" pitchFamily="18" charset="0"/>
              </a:rPr>
              <a:t>Abstract</a:t>
            </a:r>
            <a:endParaRPr lang="en-IN" altLang="en-US" sz="2000" b="1">
              <a:latin typeface="Times New Roman" panose="02020603050405020304" pitchFamily="18" charset="0"/>
              <a:cs typeface="Times New Roman" panose="02020603050405020304" pitchFamily="18" charset="0"/>
            </a:endParaRPr>
          </a:p>
          <a:p>
            <a:pPr>
              <a:buFont typeface="Wingdings" panose="05000000000000000000" charset="0"/>
              <a:buChar char="§"/>
            </a:pPr>
            <a:r>
              <a:rPr lang="en-IN" altLang="en-US" sz="2000" b="1">
                <a:latin typeface="Times New Roman" panose="02020603050405020304" pitchFamily="18" charset="0"/>
                <a:cs typeface="Times New Roman" panose="02020603050405020304" pitchFamily="18" charset="0"/>
              </a:rPr>
              <a:t>Introduction</a:t>
            </a:r>
            <a:endParaRPr lang="en-IN" altLang="en-US" sz="2000" b="1">
              <a:latin typeface="Times New Roman" panose="02020603050405020304" pitchFamily="18" charset="0"/>
              <a:cs typeface="Times New Roman" panose="02020603050405020304" pitchFamily="18" charset="0"/>
            </a:endParaRPr>
          </a:p>
          <a:p>
            <a:pPr>
              <a:buFont typeface="Wingdings" panose="05000000000000000000" charset="0"/>
              <a:buChar char="§"/>
            </a:pPr>
            <a:r>
              <a:rPr lang="en-IN" altLang="en-US" sz="2000" b="1">
                <a:latin typeface="Times New Roman" panose="02020603050405020304" pitchFamily="18" charset="0"/>
                <a:cs typeface="Times New Roman" panose="02020603050405020304" pitchFamily="18" charset="0"/>
              </a:rPr>
              <a:t>Problem Statement</a:t>
            </a:r>
            <a:endParaRPr lang="en-IN" altLang="en-US" sz="2000" b="1">
              <a:latin typeface="Times New Roman" panose="02020603050405020304" pitchFamily="18" charset="0"/>
              <a:cs typeface="Times New Roman" panose="02020603050405020304" pitchFamily="18" charset="0"/>
            </a:endParaRPr>
          </a:p>
          <a:p>
            <a:pPr>
              <a:buFont typeface="Wingdings" panose="05000000000000000000" charset="0"/>
              <a:buChar char="§"/>
            </a:pPr>
            <a:r>
              <a:rPr lang="en-IN" altLang="en-US" sz="2000" b="1">
                <a:latin typeface="Times New Roman" panose="02020603050405020304" pitchFamily="18" charset="0"/>
                <a:cs typeface="Times New Roman" panose="02020603050405020304" pitchFamily="18" charset="0"/>
              </a:rPr>
              <a:t>Objective</a:t>
            </a:r>
            <a:endParaRPr lang="en-IN" altLang="en-US" sz="2000" b="1">
              <a:latin typeface="Times New Roman" panose="02020603050405020304" pitchFamily="18" charset="0"/>
              <a:cs typeface="Times New Roman" panose="02020603050405020304" pitchFamily="18" charset="0"/>
            </a:endParaRPr>
          </a:p>
          <a:p>
            <a:pPr>
              <a:buFont typeface="Wingdings" panose="05000000000000000000" charset="0"/>
              <a:buChar char="§"/>
            </a:pPr>
            <a:r>
              <a:rPr lang="en-IN" altLang="en-US" sz="2000" b="1">
                <a:latin typeface="Times New Roman" panose="02020603050405020304" pitchFamily="18" charset="0"/>
                <a:cs typeface="Times New Roman" panose="02020603050405020304" pitchFamily="18" charset="0"/>
              </a:rPr>
              <a:t>CNN Architecture</a:t>
            </a:r>
            <a:endParaRPr lang="en-IN" altLang="en-US" sz="2000" b="1">
              <a:latin typeface="Times New Roman" panose="02020603050405020304" pitchFamily="18" charset="0"/>
              <a:cs typeface="Times New Roman" panose="02020603050405020304" pitchFamily="18" charset="0"/>
            </a:endParaRPr>
          </a:p>
          <a:p>
            <a:pPr>
              <a:buFont typeface="Wingdings" panose="05000000000000000000" charset="0"/>
              <a:buChar char="§"/>
            </a:pPr>
            <a:r>
              <a:rPr lang="en-IN" altLang="en-US" sz="2000" b="1">
                <a:latin typeface="Times New Roman" panose="02020603050405020304" pitchFamily="18" charset="0"/>
                <a:cs typeface="Times New Roman" panose="02020603050405020304" pitchFamily="18" charset="0"/>
              </a:rPr>
              <a:t>Block Diagram</a:t>
            </a:r>
            <a:endParaRPr lang="en-IN" altLang="en-US" sz="2000" b="1">
              <a:latin typeface="Times New Roman" panose="02020603050405020304" pitchFamily="18" charset="0"/>
              <a:cs typeface="Times New Roman" panose="02020603050405020304" pitchFamily="18" charset="0"/>
            </a:endParaRPr>
          </a:p>
          <a:p>
            <a:pPr>
              <a:buFont typeface="Wingdings" panose="05000000000000000000" charset="0"/>
              <a:buChar char="§"/>
            </a:pPr>
            <a:r>
              <a:rPr lang="en-IN" altLang="en-US" sz="2000" b="1">
                <a:latin typeface="Times New Roman" panose="02020603050405020304" pitchFamily="18" charset="0"/>
                <a:cs typeface="Times New Roman" panose="02020603050405020304" pitchFamily="18" charset="0"/>
              </a:rPr>
              <a:t>Hardware Implementation</a:t>
            </a:r>
            <a:endParaRPr lang="en-IN" altLang="en-US" sz="2000" b="1">
              <a:latin typeface="Times New Roman" panose="02020603050405020304" pitchFamily="18" charset="0"/>
              <a:cs typeface="Times New Roman" panose="02020603050405020304" pitchFamily="18" charset="0"/>
            </a:endParaRPr>
          </a:p>
          <a:p>
            <a:pPr>
              <a:buFont typeface="Wingdings" panose="05000000000000000000" charset="0"/>
              <a:buChar char="§"/>
            </a:pPr>
            <a:r>
              <a:rPr lang="en-IN" altLang="en-US" sz="2000" b="1">
                <a:latin typeface="Times New Roman" panose="02020603050405020304" pitchFamily="18" charset="0"/>
                <a:cs typeface="Times New Roman" panose="02020603050405020304" pitchFamily="18" charset="0"/>
              </a:rPr>
              <a:t>Advantages</a:t>
            </a:r>
            <a:endParaRPr lang="en-IN" altLang="en-US" sz="2000" b="1">
              <a:latin typeface="Times New Roman" panose="02020603050405020304" pitchFamily="18" charset="0"/>
              <a:cs typeface="Times New Roman" panose="02020603050405020304" pitchFamily="18" charset="0"/>
            </a:endParaRPr>
          </a:p>
          <a:p>
            <a:pPr>
              <a:buFont typeface="Wingdings" panose="05000000000000000000" charset="0"/>
              <a:buChar char="§"/>
            </a:pPr>
            <a:r>
              <a:rPr lang="en-IN" altLang="en-US" sz="2000" b="1">
                <a:latin typeface="Times New Roman" panose="02020603050405020304" pitchFamily="18" charset="0"/>
                <a:cs typeface="Times New Roman" panose="02020603050405020304" pitchFamily="18" charset="0"/>
              </a:rPr>
              <a:t>Applications</a:t>
            </a:r>
            <a:endParaRPr lang="en-IN" altLang="en-US" sz="2000" b="1">
              <a:latin typeface="Times New Roman" panose="02020603050405020304" pitchFamily="18" charset="0"/>
              <a:cs typeface="Times New Roman" panose="02020603050405020304" pitchFamily="18" charset="0"/>
            </a:endParaRPr>
          </a:p>
          <a:p>
            <a:pPr>
              <a:buFont typeface="Wingdings" panose="05000000000000000000" charset="0"/>
              <a:buChar char="§"/>
            </a:pPr>
            <a:r>
              <a:rPr lang="en-IN" altLang="en-US" sz="2000" b="1">
                <a:latin typeface="Times New Roman" panose="02020603050405020304" pitchFamily="18" charset="0"/>
                <a:cs typeface="Times New Roman" panose="02020603050405020304" pitchFamily="18" charset="0"/>
              </a:rPr>
              <a:t>Results</a:t>
            </a:r>
            <a:endParaRPr lang="en-IN" altLang="en-US" sz="2000" b="1">
              <a:latin typeface="Times New Roman" panose="02020603050405020304" pitchFamily="18" charset="0"/>
              <a:cs typeface="Times New Roman" panose="02020603050405020304" pitchFamily="18" charset="0"/>
            </a:endParaRPr>
          </a:p>
          <a:p>
            <a:pPr>
              <a:buFont typeface="Wingdings" panose="05000000000000000000" charset="0"/>
              <a:buChar char="§"/>
            </a:pPr>
            <a:r>
              <a:rPr lang="en-IN" altLang="en-US" sz="2000" b="1">
                <a:latin typeface="Times New Roman" panose="02020603050405020304" pitchFamily="18" charset="0"/>
                <a:cs typeface="Times New Roman" panose="02020603050405020304" pitchFamily="18" charset="0"/>
              </a:rPr>
              <a:t>Conclusion</a:t>
            </a:r>
            <a:endParaRPr lang="en-IN" altLang="en-US" b="1">
              <a:latin typeface="Times New Roman" panose="02020603050405020304" pitchFamily="18" charset="0"/>
              <a:cs typeface="Times New Roman" panose="02020603050405020304" pitchFamily="18" charset="0"/>
            </a:endParaRPr>
          </a:p>
          <a:p>
            <a:endParaRPr lang="en-IN" altLang="en-US"/>
          </a:p>
          <a:p>
            <a:endParaRPr lang="en-I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600" b="1" i="1">
                <a:latin typeface="Times New Roman" panose="02020603050405020304" pitchFamily="18" charset="0"/>
                <a:cs typeface="Times New Roman" panose="02020603050405020304" pitchFamily="18" charset="0"/>
              </a:rPr>
              <a:t>Abstract:</a:t>
            </a:r>
            <a:endParaRPr lang="en-IN" altLang="en-US" sz="3600" b="1" i="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p:nvPr>
        </p:nvSpPr>
        <p:spPr>
          <a:xfrm>
            <a:off x="457200" y="1228725"/>
            <a:ext cx="8228965" cy="4352925"/>
          </a:xfrm>
        </p:spPr>
        <p:txBody>
          <a:bodyPr>
            <a:normAutofit fontScale="60000"/>
          </a:bodyPr>
          <a:p>
            <a:pPr marL="0" indent="0" algn="just">
              <a:buNone/>
            </a:pPr>
            <a:r>
              <a:rPr lang="en-IN" altLang="en-US" dirty="0">
                <a:latin typeface="Times New Roman" panose="02020603050405020304" pitchFamily="18" charset="0"/>
                <a:cs typeface="Times New Roman" panose="02020603050405020304" pitchFamily="18" charset="0"/>
                <a:sym typeface="+mn-ea"/>
              </a:rPr>
              <a:t>            </a:t>
            </a:r>
            <a:r>
              <a:rPr lang="en-US" sz="3430" dirty="0">
                <a:latin typeface="Times New Roman" panose="02020603050405020304" pitchFamily="18" charset="0"/>
                <a:cs typeface="Times New Roman" panose="02020603050405020304" pitchFamily="18" charset="0"/>
                <a:sym typeface="+mn-ea"/>
              </a:rPr>
              <a:t>Driver drowsiness is a leading cause of road accidents worldwide, posing significant risks to life and property. This project proposes a real-time driver drowsiness detection system that leverages deep learning technology to enhance road safety. The system utilizes computer vision techniques powered by convolutional neural networks (CNNs) to monitor facial cues such as eye closure and yawning. These features are captured through a camera and processed in real time to determine the driver's alertness level. Once drowsiness is detected, the system immediately triggers an alert to awaken the driver, and optionally, communicates with connected IoT modules for further safety interventions such as slowing the vehicle or notifying emergency contacts. The integration of deep learning ensures high accuracy and adaptability across different individuals. This approach aims to significantly reduce drowsiness-related accidents and contribute to smarter and safer transportation systems.</a:t>
            </a:r>
            <a:endParaRPr lang="en-US" sz="3430" dirty="0">
              <a:latin typeface="Times New Roman" panose="02020603050405020304" pitchFamily="18" charset="0"/>
              <a:cs typeface="Times New Roman" panose="02020603050405020304" pitchFamily="18" charset="0"/>
            </a:endParaRPr>
          </a:p>
          <a:p>
            <a:endParaRPr lang="en-US" sz="343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80"/>
            <a:ext cx="8229240" cy="1142640"/>
          </a:xfrm>
        </p:spPr>
        <p:txBody>
          <a:bodyPr anchor="ctr">
            <a:normAutofit/>
          </a:bodyPr>
          <a:lstStyle/>
          <a:p>
            <a:br>
              <a:rPr lang="en-US" sz="3600" b="1" i="1" dirty="0">
                <a:solidFill>
                  <a:schemeClr val="dk1"/>
                </a:solidFill>
                <a:latin typeface="Times New Roman" panose="02020603050405020304" pitchFamily="18" charset="0"/>
                <a:cs typeface="Times New Roman" panose="02020603050405020304" pitchFamily="18" charset="0"/>
              </a:rPr>
            </a:br>
            <a:r>
              <a:rPr lang="en-US" sz="3600" b="1" i="1" dirty="0">
                <a:solidFill>
                  <a:schemeClr val="dk1"/>
                </a:solidFill>
                <a:latin typeface="Times New Roman" panose="02020603050405020304" pitchFamily="18" charset="0"/>
                <a:cs typeface="Times New Roman" panose="02020603050405020304" pitchFamily="18" charset="0"/>
              </a:rPr>
              <a:t>Introduction:</a:t>
            </a:r>
            <a:endParaRPr lang="en-IN" sz="3600" b="1" dirty="0">
              <a:solidFill>
                <a:schemeClr val="dk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type="title"/>
          </p:nvPr>
        </p:nvSpPr>
        <p:spPr>
          <a:xfrm>
            <a:off x="457200" y="1604520"/>
            <a:ext cx="5627118" cy="3977280"/>
          </a:xfrm>
        </p:spPr>
        <p:txBody>
          <a:bodyPr anchor="t">
            <a:normAutofit/>
          </a:bodyPr>
          <a:lstStyle/>
          <a:p>
            <a:pPr marL="342900" indent="-342900">
              <a:buFont typeface="Arial" panose="020B0604020202020204" pitchFamily="34" charset="0"/>
              <a:buChar char="•"/>
            </a:pPr>
            <a:r>
              <a:rPr lang="en-US" altLang="en-US" sz="1800" dirty="0">
                <a:solidFill>
                  <a:schemeClr val="dk1"/>
                </a:solidFill>
                <a:latin typeface="Times New Roman" panose="02020603050405020304" pitchFamily="18" charset="0"/>
                <a:cs typeface="Times New Roman" panose="02020603050405020304" pitchFamily="18" charset="0"/>
              </a:rPr>
              <a:t>Driver drowsiness is a leading cause of road accidents, making real-time detection crucial for enhancing road safety. </a:t>
            </a:r>
            <a:endParaRPr lang="en-US" altLang="en-US" sz="1800" dirty="0">
              <a:solidFill>
                <a:schemeClr val="dk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altLang="en-US" sz="1800" dirty="0">
                <a:solidFill>
                  <a:schemeClr val="dk1"/>
                </a:solidFill>
                <a:latin typeface="Times New Roman" panose="02020603050405020304" pitchFamily="18" charset="0"/>
                <a:cs typeface="Times New Roman" panose="02020603050405020304" pitchFamily="18" charset="0"/>
              </a:rPr>
              <a:t>L</a:t>
            </a:r>
            <a:r>
              <a:rPr lang="en-US" altLang="en-US" sz="1800" dirty="0" err="1">
                <a:solidFill>
                  <a:schemeClr val="dk1"/>
                </a:solidFill>
                <a:latin typeface="Times New Roman" panose="02020603050405020304" pitchFamily="18" charset="0"/>
                <a:cs typeface="Times New Roman" panose="02020603050405020304" pitchFamily="18" charset="0"/>
              </a:rPr>
              <a:t>everaging</a:t>
            </a:r>
            <a:r>
              <a:rPr lang="en-US" altLang="en-US" sz="1800" dirty="0">
                <a:solidFill>
                  <a:schemeClr val="dk1"/>
                </a:solidFill>
                <a:latin typeface="Times New Roman" panose="02020603050405020304" pitchFamily="18" charset="0"/>
                <a:cs typeface="Times New Roman" panose="02020603050405020304" pitchFamily="18" charset="0"/>
              </a:rPr>
              <a:t> CNN for feature extraction for temporal analysis to detect fatigue indicators like eye closure and yawning.</a:t>
            </a:r>
            <a:endParaRPr lang="en-US" altLang="en-US" sz="1800" dirty="0">
              <a:solidFill>
                <a:schemeClr val="dk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en-US" sz="1800" dirty="0">
                <a:solidFill>
                  <a:schemeClr val="dk1"/>
                </a:solidFill>
                <a:latin typeface="Times New Roman" panose="02020603050405020304" pitchFamily="18" charset="0"/>
                <a:cs typeface="Times New Roman" panose="02020603050405020304" pitchFamily="18" charset="0"/>
              </a:rPr>
              <a:t>The system processes real-time video feeds, extracts facial landmarks using </a:t>
            </a:r>
            <a:r>
              <a:rPr lang="en-US" altLang="en-US" sz="1800" dirty="0" err="1">
                <a:solidFill>
                  <a:schemeClr val="dk1"/>
                </a:solidFill>
                <a:latin typeface="Times New Roman" panose="02020603050405020304" pitchFamily="18" charset="0"/>
                <a:cs typeface="Times New Roman" panose="02020603050405020304" pitchFamily="18" charset="0"/>
              </a:rPr>
              <a:t>MediaPipe</a:t>
            </a:r>
            <a:r>
              <a:rPr lang="en-US" altLang="en-US" sz="1800" dirty="0">
                <a:solidFill>
                  <a:schemeClr val="dk1"/>
                </a:solidFill>
                <a:latin typeface="Times New Roman" panose="02020603050405020304" pitchFamily="18" charset="0"/>
                <a:cs typeface="Times New Roman" panose="02020603050405020304" pitchFamily="18" charset="0"/>
              </a:rPr>
              <a:t>, and classifies the driver’s state. IoT integration enables instant alerts, ensuring timely intervention through alarms or emergency notifications. </a:t>
            </a:r>
            <a:endParaRPr lang="en-US" altLang="en-US" sz="1800" dirty="0">
              <a:solidFill>
                <a:schemeClr val="dk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en-US" sz="1800" dirty="0">
                <a:solidFill>
                  <a:schemeClr val="dk1"/>
                </a:solidFill>
                <a:latin typeface="Times New Roman" panose="02020603050405020304" pitchFamily="18" charset="0"/>
                <a:cs typeface="Times New Roman" panose="02020603050405020304" pitchFamily="18" charset="0"/>
              </a:rPr>
              <a:t>This technology can significantly improve smart vehicles, fleet management, and driver assistance systems (ADAS), reducing fatigue-related accidents and enhancing transportation safety.</a:t>
            </a:r>
            <a:endParaRPr lang="en-US" altLang="en-US" sz="1800" dirty="0">
              <a:solidFill>
                <a:schemeClr val="dk1"/>
              </a:solidFill>
              <a:latin typeface="Times New Roman" panose="02020603050405020304" pitchFamily="18" charset="0"/>
              <a:cs typeface="Times New Roman" panose="02020603050405020304" pitchFamily="18" charset="0"/>
            </a:endParaRPr>
          </a:p>
        </p:txBody>
      </p:sp>
      <p:pic>
        <p:nvPicPr>
          <p:cNvPr id="11" name="Picture 10" descr="A person with her eyes closed and her hand over her mouth"/>
          <p:cNvPicPr>
            <a:picLocks noChangeAspect="1"/>
          </p:cNvPicPr>
          <p:nvPr/>
        </p:nvPicPr>
        <p:blipFill>
          <a:blip r:embed="rId1">
            <a:extLst>
              <a:ext uri="{28A0092B-C50C-407E-A947-70E740481C1C}">
                <a14:useLocalDpi xmlns:a14="http://schemas.microsoft.com/office/drawing/2010/main" val="0"/>
              </a:ext>
            </a:extLst>
          </a:blip>
          <a:srcRect l="13048" r="4172" b="-2"/>
          <a:stretch>
            <a:fillRect/>
          </a:stretch>
        </p:blipFill>
        <p:spPr>
          <a:xfrm>
            <a:off x="6274818" y="1604520"/>
            <a:ext cx="2411621" cy="3977280"/>
          </a:xfrm>
          <a:prstGeom prst="rect">
            <a:avLst/>
          </a:prstGeom>
          <a:noFill/>
          <a:ln w="0">
            <a:noFill/>
          </a:ln>
        </p:spPr>
      </p:pic>
      <p:sp>
        <p:nvSpPr>
          <p:cNvPr id="9" name="TextBox 8"/>
          <p:cNvSpPr txBox="1"/>
          <p:nvPr/>
        </p:nvSpPr>
        <p:spPr>
          <a:xfrm>
            <a:off x="2286000" y="3246792"/>
            <a:ext cx="4572000" cy="369332"/>
          </a:xfrm>
          <a:prstGeom prst="rect">
            <a:avLst/>
          </a:prstGeom>
          <a:noFill/>
        </p:spPr>
        <p:txBody>
          <a:bodyPr wrap="square">
            <a:spAutoFit/>
          </a:bodyPr>
          <a:lstStyle/>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250" y="648929"/>
            <a:ext cx="8337550" cy="245806"/>
          </a:xfrm>
        </p:spPr>
        <p:txBody>
          <a:bodyPr/>
          <a:lstStyle/>
          <a:p>
            <a:br>
              <a:rPr lang="en-IN" altLang="en-US" sz="3600" b="1" i="1" dirty="0">
                <a:latin typeface="Times New Roman" panose="02020603050405020304" pitchFamily="18" charset="0"/>
                <a:cs typeface="Times New Roman" panose="02020603050405020304" pitchFamily="18" charset="0"/>
              </a:rPr>
            </a:br>
            <a:r>
              <a:rPr lang="en-IN" altLang="en-US" sz="3600" b="1" i="1" dirty="0">
                <a:latin typeface="Times New Roman" panose="02020603050405020304" pitchFamily="18" charset="0"/>
                <a:cs typeface="Times New Roman" panose="02020603050405020304" pitchFamily="18" charset="0"/>
              </a:rPr>
              <a:t>Problem Statement</a:t>
            </a:r>
            <a:r>
              <a:rPr lang="en-US" sz="3600" b="1" i="1" dirty="0">
                <a:latin typeface="Times New Roman" panose="02020603050405020304" pitchFamily="18" charset="0"/>
                <a:cs typeface="Times New Roman" panose="02020603050405020304" pitchFamily="18" charset="0"/>
              </a:rPr>
              <a:t>:</a:t>
            </a:r>
            <a:endParaRPr lang="en-IN" sz="3600"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p:nvPr>
        </p:nvSpPr>
        <p:spPr>
          <a:xfrm>
            <a:off x="349250" y="1720644"/>
            <a:ext cx="8214360" cy="4018485"/>
          </a:xfrm>
        </p:spPr>
        <p:txBody>
          <a:bodyPr>
            <a:noAutofit/>
          </a:bodyPr>
          <a:lstStyle/>
          <a:p>
            <a:pPr marL="0" indent="0">
              <a:buNone/>
            </a:pPr>
            <a:r>
              <a:rPr lang="en-IN" altLang="en-US" sz="2400" dirty="0">
                <a:latin typeface="Times New Roman" panose="02020603050405020304" pitchFamily="18" charset="0"/>
                <a:cs typeface="Times New Roman" panose="02020603050405020304" pitchFamily="18" charset="0"/>
              </a:rPr>
              <a:t>                                    </a:t>
            </a:r>
            <a:endParaRPr lang="en-US" altLang="en-US"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49250" y="1366684"/>
            <a:ext cx="5048660" cy="4524315"/>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increasing number of road accidents caused by driver drowsiness highlights a critical safety concern in transportation. Traditional methods of detecting driver fatigue, such as manual observation or basic sensor-based approaches, are often unreliable and lack real-time responsiveness. This project aims to address this gap by developing a Deep Learning and IoT-based system that can accurately detect drowsiness in drivers in real-time. </a:t>
            </a: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By utilizing Convolutional Neural Networks (CNNs) for facial analysis and IoT technology for immediate alert generation, the system will provide timely interventions, significantly enhance road safety, reduce accident rates, and support effective fleet management.</a:t>
            </a:r>
            <a:endParaRPr lang="en-IN" dirty="0">
              <a:latin typeface="Times New Roman" panose="02020603050405020304" pitchFamily="18" charset="0"/>
              <a:cs typeface="Times New Roman" panose="02020603050405020304" pitchFamily="18" charset="0"/>
            </a:endParaRPr>
          </a:p>
        </p:txBody>
      </p:sp>
      <p:pic>
        <p:nvPicPr>
          <p:cNvPr id="6" name="Picture 5" descr="A graph with different colored bars&#10;&#10;AI-generated content may be incorrect."/>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06065" y="2220248"/>
            <a:ext cx="3447543" cy="218152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79"/>
            <a:ext cx="8229240" cy="1239489"/>
          </a:xfrm>
        </p:spPr>
        <p:txBody>
          <a:bodyPr/>
          <a:lstStyle/>
          <a:p>
            <a:br>
              <a:rPr lang="en-US" sz="3600" b="1" i="1" dirty="0">
                <a:latin typeface="Times New Roman" panose="02020603050405020304" pitchFamily="18" charset="0"/>
                <a:cs typeface="Times New Roman" panose="02020603050405020304" pitchFamily="18" charset="0"/>
              </a:rPr>
            </a:br>
            <a:r>
              <a:rPr lang="en-US" sz="3600" b="1" i="1" dirty="0">
                <a:latin typeface="Times New Roman" panose="02020603050405020304" pitchFamily="18" charset="0"/>
                <a:cs typeface="Times New Roman" panose="02020603050405020304" pitchFamily="18" charset="0"/>
              </a:rPr>
              <a:t>Objective</a:t>
            </a:r>
            <a:endParaRPr lang="en-IN" sz="3600" b="1" i="1" dirty="0">
              <a:latin typeface="Times New Roman" panose="02020603050405020304" pitchFamily="18" charset="0"/>
              <a:cs typeface="Times New Roman" panose="02020603050405020304" pitchFamily="18" charset="0"/>
            </a:endParaRPr>
          </a:p>
        </p:txBody>
      </p:sp>
      <p:sp>
        <p:nvSpPr>
          <p:cNvPr id="10" name="Rectangle 6"/>
          <p:cNvSpPr>
            <a:spLocks noGrp="1" noChangeArrowheads="1"/>
          </p:cNvSpPr>
          <p:nvPr>
            <p:ph type="body" idx="1"/>
          </p:nvPr>
        </p:nvSpPr>
        <p:spPr bwMode="auto">
          <a:xfrm>
            <a:off x="371167" y="1547396"/>
            <a:ext cx="8401666"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just" eaLnBrk="0" fontAlgn="base" hangingPunct="0">
              <a:lnSpc>
                <a:spcPct val="100000"/>
              </a:lnSpc>
              <a:spcBef>
                <a:spcPct val="0"/>
              </a:spcBef>
              <a:spcAft>
                <a:spcPct val="0"/>
              </a:spcAft>
            </a:pPr>
            <a:r>
              <a:rPr lang="en-US" altLang="en-US" sz="2000" dirty="0">
                <a:latin typeface="Times New Roman" panose="02020603050405020304" pitchFamily="18" charset="0"/>
                <a:cs typeface="Times New Roman" panose="02020603050405020304" pitchFamily="18" charset="0"/>
              </a:rPr>
              <a:t>Develop a Real-Time Drowsiness Detection System using CNNs (ResNet50V2, InceptionV3) for facial analysis</a:t>
            </a:r>
            <a:endParaRPr lang="en-US" altLang="en-US" sz="2000" dirty="0">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IoT-Based Alerts to trigger immediate intervention when drowsiness is detected</a:t>
            </a: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 Road Safety by preventing accidents caused by driver fatigue</a:t>
            </a:r>
            <a:endParaRPr lang="en-US" altLang="en-US" sz="2000" b="1" dirty="0">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Optimize Fleet Management by monitoring driver fatigue in real-time.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 with ADAS for seamless adoption in modern vehicles.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 Scalability for future use in smart vehicles and autonomous driving systems.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600" b="1" i="1" dirty="0">
                <a:latin typeface="Times New Roman" panose="02020603050405020304" pitchFamily="18" charset="0"/>
                <a:cs typeface="Times New Roman" panose="02020603050405020304" pitchFamily="18" charset="0"/>
                <a:sym typeface="+mn-ea"/>
              </a:rPr>
              <a:t>CNN</a:t>
            </a:r>
            <a:r>
              <a:rPr lang="en-IN" altLang="en-US" sz="3600" b="1" dirty="0">
                <a:latin typeface="Times New Roman" panose="02020603050405020304" pitchFamily="18" charset="0"/>
                <a:cs typeface="Times New Roman" panose="02020603050405020304" pitchFamily="18" charset="0"/>
                <a:sym typeface="+mn-ea"/>
              </a:rPr>
              <a:t> </a:t>
            </a:r>
            <a:r>
              <a:rPr lang="en-IN" altLang="en-US" sz="3600" b="1" i="1" dirty="0">
                <a:latin typeface="Times New Roman" panose="02020603050405020304" pitchFamily="18" charset="0"/>
                <a:cs typeface="Times New Roman" panose="02020603050405020304" pitchFamily="18" charset="0"/>
                <a:sym typeface="+mn-ea"/>
              </a:rPr>
              <a:t>Architecture</a:t>
            </a:r>
            <a:r>
              <a:rPr lang="en-IN" altLang="en-US" sz="3600" b="1" dirty="0">
                <a:latin typeface="Times New Roman" panose="02020603050405020304" pitchFamily="18" charset="0"/>
                <a:cs typeface="Times New Roman" panose="02020603050405020304" pitchFamily="18" charset="0"/>
                <a:sym typeface="+mn-ea"/>
              </a:rPr>
              <a:t>:</a:t>
            </a:r>
            <a:endParaRPr lang="en-US" sz="3600" dirty="0"/>
          </a:p>
        </p:txBody>
      </p:sp>
      <p:pic>
        <p:nvPicPr>
          <p:cNvPr id="5" name="Picture 78"/>
          <p:cNvPicPr>
            <a:picLocks noChangeAspect="1"/>
          </p:cNvPicPr>
          <p:nvPr/>
        </p:nvPicPr>
        <p:blipFill>
          <a:blip r:embed="rId1"/>
          <a:stretch>
            <a:fillRect/>
          </a:stretch>
        </p:blipFill>
        <p:spPr>
          <a:xfrm>
            <a:off x="448310" y="1417955"/>
            <a:ext cx="7965440" cy="41636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85"/>
            <a:ext cx="8228965" cy="788035"/>
          </a:xfrm>
        </p:spPr>
        <p:txBody>
          <a:bodyPr/>
          <a:lstStyle/>
          <a:p>
            <a:pPr>
              <a:lnSpc>
                <a:spcPct val="90000"/>
              </a:lnSpc>
            </a:pPr>
            <a:r>
              <a:rPr lang="en-IN" altLang="en-US" sz="3600" b="1" i="1" dirty="0">
                <a:latin typeface="Times New Roman" panose="02020603050405020304" pitchFamily="18" charset="0"/>
                <a:cs typeface="Times New Roman" panose="02020603050405020304" pitchFamily="18" charset="0"/>
              </a:rPr>
              <a:t>Block Diagram</a:t>
            </a:r>
            <a:endParaRPr lang="en-IN" altLang="en-US" sz="3600" b="1" i="1" dirty="0">
              <a:latin typeface="Times New Roman" panose="02020603050405020304" pitchFamily="18" charset="0"/>
              <a:cs typeface="Times New Roman" panose="02020603050405020304" pitchFamily="18" charset="0"/>
            </a:endParaRPr>
          </a:p>
        </p:txBody>
      </p:sp>
      <p:sp>
        <p:nvSpPr>
          <p:cNvPr id="4" name="Rectangles 3"/>
          <p:cNvSpPr/>
          <p:nvPr/>
        </p:nvSpPr>
        <p:spPr>
          <a:xfrm>
            <a:off x="694690" y="1970405"/>
            <a:ext cx="1220470" cy="675005"/>
          </a:xfrm>
          <a:prstGeom prst="rect">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en-US"/>
          </a:p>
        </p:txBody>
      </p:sp>
      <p:sp>
        <p:nvSpPr>
          <p:cNvPr id="3" name="Content Placeholder 2"/>
          <p:cNvSpPr>
            <a:spLocks noGrp="1"/>
          </p:cNvSpPr>
          <p:nvPr>
            <p:ph/>
          </p:nvPr>
        </p:nvSpPr>
        <p:spPr>
          <a:xfrm>
            <a:off x="120650" y="1163955"/>
            <a:ext cx="8565515" cy="4417695"/>
          </a:xfrm>
          <a:ln w="12700" cmpd="sng">
            <a:solidFill>
              <a:schemeClr val="accent1">
                <a:shade val="50000"/>
              </a:schemeClr>
            </a:solidFill>
            <a:prstDash val="solid"/>
          </a:ln>
        </p:spPr>
        <p:txBody>
          <a:bodyPr/>
          <a:lstStyle/>
          <a:p>
            <a:pPr marL="0" indent="0">
              <a:lnSpc>
                <a:spcPct val="80000"/>
              </a:lnSpc>
              <a:buNone/>
            </a:pPr>
            <a:r>
              <a:rPr lang="en-IN" altLang="en-US"/>
              <a:t>   </a:t>
            </a:r>
            <a:endParaRPr lang="en-IN" altLang="en-US"/>
          </a:p>
          <a:p>
            <a:pPr marL="0" indent="0">
              <a:lnSpc>
                <a:spcPct val="100000"/>
              </a:lnSpc>
              <a:buNone/>
            </a:pPr>
            <a:endParaRPr lang="en-IN" altLang="en-US"/>
          </a:p>
        </p:txBody>
      </p:sp>
      <p:pic>
        <p:nvPicPr>
          <p:cNvPr id="6" name="Picture 5" descr="Screenshot 2025-03-18 155621"/>
          <p:cNvPicPr>
            <a:picLocks noChangeAspect="1"/>
          </p:cNvPicPr>
          <p:nvPr/>
        </p:nvPicPr>
        <p:blipFill>
          <a:blip r:embed="rId1"/>
          <a:stretch>
            <a:fillRect/>
          </a:stretch>
        </p:blipFill>
        <p:spPr>
          <a:xfrm>
            <a:off x="271831" y="1644010"/>
            <a:ext cx="8128000" cy="3840480"/>
          </a:xfrm>
          <a:prstGeom prst="rect">
            <a:avLst/>
          </a:prstGeom>
        </p:spPr>
      </p:pic>
      <p:pic>
        <p:nvPicPr>
          <p:cNvPr id="9" name="Graphic 8" descr="Laptop with solid fill"/>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7200" y="1789879"/>
            <a:ext cx="2136755" cy="720213"/>
          </a:xfrm>
          <a:prstGeom prst="rect">
            <a:avLst/>
          </a:prstGeom>
        </p:spPr>
      </p:pic>
      <p:pic>
        <p:nvPicPr>
          <p:cNvPr id="13" name="Graphic 12" descr="Stamp outline"/>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54994" y="1880142"/>
            <a:ext cx="2015612" cy="539686"/>
          </a:xfrm>
          <a:prstGeom prst="rect">
            <a:avLst/>
          </a:prstGeom>
        </p:spPr>
      </p:pic>
      <p:pic>
        <p:nvPicPr>
          <p:cNvPr id="16" name="Graphic 15" descr="Battery charging outline"/>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4690" y="3107051"/>
            <a:ext cx="1677670" cy="914399"/>
          </a:xfrm>
          <a:prstGeom prst="rect">
            <a:avLst/>
          </a:prstGeom>
        </p:spPr>
      </p:pic>
      <p:pic>
        <p:nvPicPr>
          <p:cNvPr id="18" name="Graphic 17" descr="Ringer with solid fill"/>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71682" y="4827639"/>
            <a:ext cx="639415" cy="51127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85"/>
            <a:ext cx="8228965" cy="662305"/>
          </a:xfrm>
        </p:spPr>
        <p:txBody>
          <a:bodyPr/>
          <a:lstStyle/>
          <a:p>
            <a:r>
              <a:rPr lang="en-IN" altLang="en-US" b="1" i="1" dirty="0"/>
              <a:t>Hardware Implementation</a:t>
            </a:r>
            <a:endParaRPr lang="en-IN" altLang="en-US" b="1" i="1" dirty="0"/>
          </a:p>
        </p:txBody>
      </p:sp>
      <p:pic>
        <p:nvPicPr>
          <p:cNvPr id="4" name="Content Placeholder 3"/>
          <p:cNvPicPr>
            <a:picLocks noGrp="1" noChangeAspect="1"/>
          </p:cNvPicPr>
          <p:nvPr>
            <p:ph/>
          </p:nvPr>
        </p:nvPicPr>
        <p:blipFill>
          <a:blip r:embed="rId1"/>
          <a:stretch>
            <a:fillRect/>
          </a:stretch>
        </p:blipFill>
        <p:spPr>
          <a:xfrm>
            <a:off x="1036320" y="1604645"/>
            <a:ext cx="7069455" cy="3977005"/>
          </a:xfrm>
          <a:prstGeom prst="rect">
            <a:avLst/>
          </a:prstGeom>
        </p:spPr>
      </p:pic>
    </p:spTree>
  </p:cSld>
  <p:clrMapOvr>
    <a:masterClrMapping/>
  </p:clrMapOvr>
</p:sld>
</file>

<file path=ppt/theme/theme1.xml><?xml version="1.0" encoding="utf-8"?>
<a:theme xmlns:a="http://schemas.openxmlformats.org/drawingml/2006/main" name="1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Unit-2_Lec-1">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majorFont>
      <a:minorFont>
        <a:latin typeface="Calibri"/>
        <a:ea typeface=""/>
        <a:cs typeface=""/>
      </a:minorFont>
    </a:fontScheme>
    <a:fmtScheme na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1_Custom Design</Template>
  <TotalTime>0</TotalTime>
  <Words>6181</Words>
  <Application>WPS Slides</Application>
  <PresentationFormat>On-screen Show (4:3)</PresentationFormat>
  <Paragraphs>121</Paragraphs>
  <Slides>18</Slides>
  <Notes>0</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18</vt:i4>
      </vt:variant>
    </vt:vector>
  </HeadingPairs>
  <TitlesOfParts>
    <vt:vector size="34" baseType="lpstr">
      <vt:lpstr>Arial</vt:lpstr>
      <vt:lpstr>SimSun</vt:lpstr>
      <vt:lpstr>Wingdings</vt:lpstr>
      <vt:lpstr>Calibri</vt:lpstr>
      <vt:lpstr>Comic Sans MS</vt:lpstr>
      <vt:lpstr>Arial</vt:lpstr>
      <vt:lpstr>Times New Roman</vt:lpstr>
      <vt:lpstr>Calibri Light</vt:lpstr>
      <vt:lpstr>Times New Roman</vt:lpstr>
      <vt:lpstr>Cambria</vt:lpstr>
      <vt:lpstr>Wingdings</vt:lpstr>
      <vt:lpstr>Microsoft YaHei</vt:lpstr>
      <vt:lpstr>Arial Unicode MS</vt:lpstr>
      <vt:lpstr>Cambria</vt:lpstr>
      <vt:lpstr>1_Custom Design</vt:lpstr>
      <vt:lpstr>Unit-2_Lec-1</vt:lpstr>
      <vt:lpstr>PowerPoint 演示文稿</vt:lpstr>
      <vt:lpstr>contents</vt:lpstr>
      <vt:lpstr>Abstract:</vt:lpstr>
      <vt:lpstr>This technology can significantly improve smart vehicles, fleet management, and driver assistance systems (ADAS), reducing fatigue-related accidents and enhancing transportation safety.</vt:lpstr>
      <vt:lpstr> Problem Statement:</vt:lpstr>
      <vt:lpstr> Objective</vt:lpstr>
      <vt:lpstr>CNN Architecture:</vt:lpstr>
      <vt:lpstr>Block Diagram</vt:lpstr>
      <vt:lpstr>Hardware Implementation</vt:lpstr>
      <vt:lpstr>Arduino is an open-source platform with a microcontroller that controls sensors and electronics. In our project, it can use sensors like cameras or heart rate monitors to identify signs of fatigue, such as slow blinks, and trigger alerts to prevent accidents.</vt:lpstr>
      <vt:lpstr>Buzzer</vt:lpstr>
      <vt:lpstr>LED’s</vt:lpstr>
      <vt:lpstr>An LCD (Liquid Crystal Display) is a screen that can display text and graphics. In drowsiness detection systems, an LCD can be used to show real-time information such as the user's alertness status, warnings, or instructions, providing clear feedback to the user visually.</vt:lpstr>
      <vt:lpstr>Advantages:</vt:lpstr>
      <vt:lpstr>Industrial &amp; Heavy Machinery – Monitors operators of cranes, forklifts, and construction equipment to prevent workplace accidents.</vt:lpstr>
      <vt:lpstr>Results:</vt:lpstr>
      <vt:lpstr>  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Nagaraju Neela</dc:creator>
  <cp:lastModifiedBy>Kadiri Kavya</cp:lastModifiedBy>
  <cp:revision>146</cp:revision>
  <cp:lastPrinted>2024-12-24T10:22:00Z</cp:lastPrinted>
  <dcterms:created xsi:type="dcterms:W3CDTF">2021-09-27T05:33:00Z</dcterms:created>
  <dcterms:modified xsi:type="dcterms:W3CDTF">2025-04-17T10:58:36Z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9432BB5CBC8A483994521AB401C79443_13</vt:lpwstr>
  </property>
  <property fmtid="{D5CDD505-2E9C-101B-9397-08002B2CF9AE}" pid="3" name="KSOProductBuildVer">
    <vt:lpwstr>1033-12.2.0.20795</vt:lpwstr>
  </property>
  <property fmtid="{D5CDD505-2E9C-101B-9397-08002B2CF9AE}" pid="4" name="PresentationFormat">
    <vt:lpwstr>On-screen Show (4:3)</vt:lpwstr>
  </property>
  <property fmtid="{D5CDD505-2E9C-101B-9397-08002B2CF9AE}" pid="5" name="Slides">
    <vt:i4>18</vt:i4>
  </property>
</Properties>
</file>