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3" r:id="rId8"/>
  </p:sldIdLst>
  <p:sldSz cx="9144000" cy="5143500" type="screen16x9"/>
  <p:notesSz cx="6858000" cy="9144000"/>
  <p:embeddedFontLst>
    <p:embeddedFont>
      <p:font typeface="IBM Plex Sans" panose="020B0503050203000203" pitchFamily="34" charset="0"/>
      <p:regular r:id="rId10"/>
      <p:bold r:id="rId11"/>
      <p:italic r:id="rId12"/>
      <p:boldItalic r:id="rId13"/>
    </p:embeddedFont>
    <p:embeddedFont>
      <p:font typeface="Merriweather"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4308A7-CC0D-4B5A-B832-18D477E3277F}" v="14" dt="2025-09-19T09:35:17.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10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7.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7272eebc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61060B63-BD5F-35AA-14BD-C7EFDE113883}"/>
            </a:ext>
          </a:extLst>
        </p:cNvPr>
        <p:cNvGrpSpPr/>
        <p:nvPr/>
      </p:nvGrpSpPr>
      <p:grpSpPr>
        <a:xfrm>
          <a:off x="0" y="0"/>
          <a:ext cx="0" cy="0"/>
          <a:chOff x="0" y="0"/>
          <a:chExt cx="0" cy="0"/>
        </a:xfrm>
      </p:grpSpPr>
      <p:sp>
        <p:nvSpPr>
          <p:cNvPr id="116" name="Google Shape;116;p6:notes">
            <a:extLst>
              <a:ext uri="{FF2B5EF4-FFF2-40B4-BE49-F238E27FC236}">
                <a16:creationId xmlns:a16="http://schemas.microsoft.com/office/drawing/2014/main" id="{2110AD44-305D-35B5-4241-355EC0E700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a:extLst>
              <a:ext uri="{FF2B5EF4-FFF2-40B4-BE49-F238E27FC236}">
                <a16:creationId xmlns:a16="http://schemas.microsoft.com/office/drawing/2014/main" id="{C0AFB582-EE0B-A4AC-A16C-F5C81E8E057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9177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kavyaknne22@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771700" y="400813"/>
            <a:ext cx="5795100" cy="53860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Times New Roman" panose="02020603050405020304" pitchFamily="18" charset="0"/>
                <a:cs typeface="Times New Roman" panose="02020603050405020304" pitchFamily="18" charset="0"/>
                <a:sym typeface="Arial"/>
              </a:rPr>
              <a:t>Problem Statement and Team Details</a:t>
            </a:r>
            <a:endParaRPr sz="7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5" name="Google Shape;55;p1"/>
          <p:cNvSpPr txBox="1"/>
          <p:nvPr/>
        </p:nvSpPr>
        <p:spPr>
          <a:xfrm>
            <a:off x="434212" y="593263"/>
            <a:ext cx="8470076" cy="5299143"/>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Times New Roman" panose="02020603050405020304" pitchFamily="18" charset="0"/>
                <a:cs typeface="Times New Roman" panose="02020603050405020304" pitchFamily="18" charset="0"/>
                <a:sym typeface="Arial"/>
              </a:rPr>
              <a:t> </a:t>
            </a:r>
            <a:endParaRPr sz="7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lvl="0">
              <a:lnSpc>
                <a:spcPct val="140000"/>
              </a:lnSpc>
              <a:buSzPts val="1500"/>
            </a:pPr>
            <a:r>
              <a:rPr lang="en-GB" sz="1500" b="1" i="0" u="none" strike="noStrike" cap="none" dirty="0">
                <a:solidFill>
                  <a:srgbClr val="000000"/>
                </a:solidFill>
                <a:latin typeface="Times New Roman" panose="02020603050405020304" pitchFamily="18" charset="0"/>
                <a:cs typeface="Times New Roman" panose="02020603050405020304" pitchFamily="18" charset="0"/>
                <a:sym typeface="Arial"/>
              </a:rPr>
              <a:t>Problem Statement:  </a:t>
            </a:r>
            <a:r>
              <a:rPr lang="en-US" sz="1600" dirty="0">
                <a:latin typeface="Times New Roman" panose="02020603050405020304" pitchFamily="18" charset="0"/>
                <a:cs typeface="Times New Roman" panose="02020603050405020304" pitchFamily="18" charset="0"/>
              </a:rPr>
              <a:t>Build a CFO Helper Agent that simulates budget scenarios and gives                     clear outcomes</a:t>
            </a:r>
            <a:r>
              <a:rPr lang="en-GB" sz="1500" b="1" i="0" u="none" strike="noStrike" cap="none" dirty="0">
                <a:solidFill>
                  <a:srgbClr val="000000"/>
                </a:solidFill>
                <a:latin typeface="Times New Roman" panose="02020603050405020304" pitchFamily="18" charset="0"/>
                <a:cs typeface="Times New Roman" panose="02020603050405020304" pitchFamily="18" charset="0"/>
                <a:sym typeface="Arial"/>
              </a:rPr>
              <a:t>   </a:t>
            </a:r>
            <a:br>
              <a:rPr lang="en-GB" sz="1500" b="1" i="0" u="none" strike="noStrike" cap="none" dirty="0">
                <a:solidFill>
                  <a:srgbClr val="000000"/>
                </a:solidFill>
                <a:latin typeface="Times New Roman" panose="02020603050405020304" pitchFamily="18" charset="0"/>
                <a:cs typeface="Times New Roman" panose="02020603050405020304" pitchFamily="18" charset="0"/>
                <a:sym typeface="Arial"/>
              </a:rPr>
            </a:br>
            <a:endParaRPr sz="7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Times New Roman" panose="02020603050405020304" pitchFamily="18" charset="0"/>
                <a:cs typeface="Times New Roman" panose="02020603050405020304" pitchFamily="18" charset="0"/>
                <a:sym typeface="Arial"/>
              </a:rPr>
              <a:t>Team Name:    ACM KLH</a:t>
            </a:r>
            <a:endParaRPr sz="7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Times New Roman" panose="02020603050405020304" pitchFamily="18" charset="0"/>
                <a:cs typeface="Times New Roman" panose="02020603050405020304" pitchFamily="18" charset="0"/>
                <a:sym typeface="Arial"/>
              </a:rPr>
              <a:t>T</a:t>
            </a:r>
            <a:r>
              <a:rPr lang="en-GB" sz="1500" b="1" dirty="0">
                <a:latin typeface="Times New Roman" panose="02020603050405020304" pitchFamily="18" charset="0"/>
                <a:cs typeface="Times New Roman" panose="02020603050405020304" pitchFamily="18" charset="0"/>
              </a:rPr>
              <a:t>e</a:t>
            </a:r>
            <a:r>
              <a:rPr lang="en-GB" sz="1500" b="1" i="0" u="none" strike="noStrike" cap="none" dirty="0">
                <a:solidFill>
                  <a:srgbClr val="000000"/>
                </a:solidFill>
                <a:latin typeface="Times New Roman" panose="02020603050405020304" pitchFamily="18" charset="0"/>
                <a:cs typeface="Times New Roman" panose="02020603050405020304" pitchFamily="18" charset="0"/>
                <a:sym typeface="Arial"/>
              </a:rPr>
              <a:t>am Leader Name: KANNE KAVYA</a:t>
            </a:r>
            <a:endParaRPr sz="7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21333"/>
              </a:lnSpc>
              <a:spcBef>
                <a:spcPts val="0"/>
              </a:spcBef>
              <a:spcAft>
                <a:spcPts val="0"/>
              </a:spcAft>
              <a:buClr>
                <a:srgbClr val="000000"/>
              </a:buClr>
              <a:buSzPts val="1500"/>
              <a:buFont typeface="Arial"/>
              <a:buNone/>
            </a:pPr>
            <a:endParaRPr sz="15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Times New Roman" panose="02020603050405020304" pitchFamily="18" charset="0"/>
                <a:cs typeface="Times New Roman" panose="02020603050405020304" pitchFamily="18" charset="0"/>
                <a:sym typeface="Arial"/>
              </a:rPr>
              <a:t>Institute Name:    KLH UNIVERSITY</a:t>
            </a:r>
            <a:endParaRPr sz="7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endParaRPr sz="7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Times New Roman" panose="02020603050405020304" pitchFamily="18" charset="0"/>
                <a:cs typeface="Times New Roman" panose="02020603050405020304" pitchFamily="18" charset="0"/>
                <a:sym typeface="Arial"/>
              </a:rPr>
              <a:t>Team Leader Email ID:  </a:t>
            </a:r>
            <a:r>
              <a:rPr lang="en-GB" sz="1500" b="1" i="0" u="none" strike="noStrike" cap="none" dirty="0">
                <a:solidFill>
                  <a:srgbClr val="000000"/>
                </a:solidFill>
                <a:latin typeface="Times New Roman" panose="02020603050405020304" pitchFamily="18" charset="0"/>
                <a:cs typeface="Times New Roman" panose="02020603050405020304" pitchFamily="18" charset="0"/>
                <a:sym typeface="Arial"/>
                <a:hlinkClick r:id="rId3"/>
              </a:rPr>
              <a:t>kavyakanne22@gmail.com</a:t>
            </a:r>
            <a:endParaRPr lang="en-GB" sz="15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endParaRPr sz="7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56" name="Google Shape;56;p1"/>
          <p:cNvSpPr txBox="1"/>
          <p:nvPr/>
        </p:nvSpPr>
        <p:spPr>
          <a:xfrm>
            <a:off x="2335200" y="1206950"/>
            <a:ext cx="6808800" cy="2925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57" name="Google Shape;57;p1"/>
          <p:cNvSpPr txBox="1"/>
          <p:nvPr/>
        </p:nvSpPr>
        <p:spPr>
          <a:xfrm>
            <a:off x="1979700" y="3274345"/>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IBM Plex Sans"/>
              <a:ea typeface="IBM Plex Sans"/>
              <a:cs typeface="IBM Plex Sans"/>
              <a:sym typeface="IBM Plex Sans"/>
            </a:endParaRPr>
          </a:p>
        </p:txBody>
      </p:sp>
      <p:sp>
        <p:nvSpPr>
          <p:cNvPr id="58" name="Google Shape;58;p1"/>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59" name="Google Shape;59;p1"/>
          <p:cNvPicPr preferRelativeResize="0"/>
          <p:nvPr/>
        </p:nvPicPr>
        <p:blipFill rotWithShape="1">
          <a:blip r:embed="rId4">
            <a:alphaModFix/>
          </a:blip>
          <a:srcRect/>
          <a:stretch/>
        </p:blipFill>
        <p:spPr>
          <a:xfrm>
            <a:off x="392050" y="80200"/>
            <a:ext cx="1026150" cy="1026150"/>
          </a:xfrm>
          <a:prstGeom prst="rect">
            <a:avLst/>
          </a:prstGeom>
          <a:noFill/>
          <a:ln>
            <a:noFill/>
          </a:ln>
        </p:spPr>
      </p:pic>
      <p:sp>
        <p:nvSpPr>
          <p:cNvPr id="60" name="Google Shape;60;p1"/>
          <p:cNvSpPr txBox="1"/>
          <p:nvPr/>
        </p:nvSpPr>
        <p:spPr>
          <a:xfrm>
            <a:off x="2280950" y="2077038"/>
            <a:ext cx="62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Arial"/>
              <a:ea typeface="Arial"/>
              <a:cs typeface="Arial"/>
              <a:sym typeface="Arial"/>
            </a:endParaRPr>
          </a:p>
        </p:txBody>
      </p:sp>
      <p:sp>
        <p:nvSpPr>
          <p:cNvPr id="61" name="Google Shape;61;p1"/>
          <p:cNvSpPr txBox="1"/>
          <p:nvPr/>
        </p:nvSpPr>
        <p:spPr>
          <a:xfrm>
            <a:off x="2574000" y="4510325"/>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062197" y="235206"/>
            <a:ext cx="5019600" cy="53860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latin typeface="Times New Roman" panose="02020603050405020304" pitchFamily="18" charset="0"/>
                <a:cs typeface="Times New Roman" panose="02020603050405020304" pitchFamily="18" charset="0"/>
              </a:rPr>
              <a:t>Problem and Solution</a:t>
            </a:r>
            <a:endParaRPr sz="700" dirty="0">
              <a:latin typeface="Times New Roman" panose="02020603050405020304" pitchFamily="18" charset="0"/>
              <a:cs typeface="Times New Roman" panose="02020603050405020304" pitchFamily="18" charset="0"/>
            </a:endParaRPr>
          </a:p>
        </p:txBody>
      </p:sp>
      <p:grpSp>
        <p:nvGrpSpPr>
          <p:cNvPr id="72" name="Google Shape;72;p2"/>
          <p:cNvGrpSpPr/>
          <p:nvPr/>
        </p:nvGrpSpPr>
        <p:grpSpPr>
          <a:xfrm>
            <a:off x="587275" y="912974"/>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75" name="Google Shape;75;p2"/>
          <p:cNvSpPr txBox="1"/>
          <p:nvPr/>
        </p:nvSpPr>
        <p:spPr>
          <a:xfrm>
            <a:off x="875323" y="1184372"/>
            <a:ext cx="7681402" cy="3400931"/>
          </a:xfrm>
          <a:prstGeom prst="rect">
            <a:avLst/>
          </a:prstGeom>
          <a:noFill/>
          <a:ln>
            <a:noFill/>
          </a:ln>
        </p:spPr>
        <p:txBody>
          <a:bodyPr spcFirstLastPara="1" wrap="square" lIns="0" tIns="0" rIns="0" bIns="0" anchor="t" anchorCtr="0">
            <a:spAutoFit/>
          </a:bodyPr>
          <a:lstStyle/>
          <a:p>
            <a:r>
              <a:rPr lang="en-US" sz="1300" b="1" dirty="0">
                <a:latin typeface="Times New Roman" panose="02020603050405020304" pitchFamily="18" charset="0"/>
                <a:cs typeface="Times New Roman" panose="02020603050405020304" pitchFamily="18" charset="0"/>
              </a:rPr>
              <a:t>Problem Statement</a:t>
            </a:r>
          </a:p>
          <a:p>
            <a:r>
              <a:rPr lang="en-US" sz="1300" dirty="0">
                <a:latin typeface="Times New Roman" panose="02020603050405020304" pitchFamily="18" charset="0"/>
                <a:cs typeface="Times New Roman" panose="02020603050405020304" pitchFamily="18" charset="0"/>
              </a:rPr>
              <a:t>Managing money is difficult for startups, event organizers, and small businesses. People constantly ask </a:t>
            </a:r>
            <a:r>
              <a:rPr lang="en-US" sz="1300" i="1" dirty="0">
                <a:latin typeface="Times New Roman" panose="02020603050405020304" pitchFamily="18" charset="0"/>
                <a:cs typeface="Times New Roman" panose="02020603050405020304" pitchFamily="18" charset="0"/>
              </a:rPr>
              <a:t>“what-if”</a:t>
            </a:r>
            <a:r>
              <a:rPr lang="en-US" sz="1300" dirty="0">
                <a:latin typeface="Times New Roman" panose="02020603050405020304" pitchFamily="18" charset="0"/>
                <a:cs typeface="Times New Roman" panose="02020603050405020304" pitchFamily="18" charset="0"/>
              </a:rPr>
              <a:t> questions like:</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If I hire more engineers, how long will my funds last?</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If I spend more on marketing, what will be left for other needs?</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If I increase prices, how will profits change?</a:t>
            </a:r>
          </a:p>
          <a:p>
            <a:r>
              <a:rPr lang="en-US" sz="1300" dirty="0">
                <a:latin typeface="Times New Roman" panose="02020603050405020304" pitchFamily="18" charset="0"/>
                <a:cs typeface="Times New Roman" panose="02020603050405020304" pitchFamily="18" charset="0"/>
              </a:rPr>
              <a:t>Traditional tools like Excel are too basic and don’t give clear, real-time answers or easy scenario comparisons.</a:t>
            </a:r>
          </a:p>
          <a:p>
            <a:br>
              <a:rPr lang="en-US" sz="1300" dirty="0">
                <a:latin typeface="Times New Roman" panose="02020603050405020304" pitchFamily="18" charset="0"/>
                <a:cs typeface="Times New Roman" panose="02020603050405020304" pitchFamily="18" charset="0"/>
              </a:rPr>
            </a:br>
            <a:endParaRPr lang="en-US" sz="1300" dirty="0">
              <a:latin typeface="Times New Roman" panose="02020603050405020304" pitchFamily="18" charset="0"/>
              <a:cs typeface="Times New Roman" panose="02020603050405020304" pitchFamily="18" charset="0"/>
            </a:endParaRPr>
          </a:p>
          <a:p>
            <a:r>
              <a:rPr lang="en-US" sz="1300" b="1" dirty="0">
                <a:latin typeface="Times New Roman" panose="02020603050405020304" pitchFamily="18" charset="0"/>
                <a:cs typeface="Times New Roman" panose="02020603050405020304" pitchFamily="18" charset="0"/>
              </a:rPr>
              <a:t>Our Solution</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We are building a </a:t>
            </a:r>
            <a:r>
              <a:rPr lang="en-US" sz="1300" b="1" dirty="0">
                <a:latin typeface="Times New Roman" panose="02020603050405020304" pitchFamily="18" charset="0"/>
                <a:cs typeface="Times New Roman" panose="02020603050405020304" pitchFamily="18" charset="0"/>
              </a:rPr>
              <a:t>CFO Helper Agent</a:t>
            </a:r>
            <a:r>
              <a:rPr lang="en-US" sz="1300" dirty="0">
                <a:latin typeface="Times New Roman" panose="02020603050405020304" pitchFamily="18" charset="0"/>
                <a:cs typeface="Times New Roman" panose="02020603050405020304" pitchFamily="18" charset="0"/>
              </a:rPr>
              <a:t> that makes financial planning interactive and simple.</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Users can </a:t>
            </a:r>
            <a:r>
              <a:rPr lang="en-US" sz="1300" b="1" dirty="0">
                <a:latin typeface="Times New Roman" panose="02020603050405020304" pitchFamily="18" charset="0"/>
                <a:cs typeface="Times New Roman" panose="02020603050405020304" pitchFamily="18" charset="0"/>
              </a:rPr>
              <a:t>adjust inputs</a:t>
            </a:r>
            <a:r>
              <a:rPr lang="en-US" sz="1300" dirty="0">
                <a:latin typeface="Times New Roman" panose="02020603050405020304" pitchFamily="18" charset="0"/>
                <a:cs typeface="Times New Roman" panose="02020603050405020304" pitchFamily="18" charset="0"/>
              </a:rPr>
              <a:t> (hiring, spending, pricing) using sliders.</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app shows </a:t>
            </a:r>
            <a:r>
              <a:rPr lang="en-US" sz="1300" b="1" dirty="0">
                <a:latin typeface="Times New Roman" panose="02020603050405020304" pitchFamily="18" charset="0"/>
                <a:cs typeface="Times New Roman" panose="02020603050405020304" pitchFamily="18" charset="0"/>
              </a:rPr>
              <a:t>instant forecasts</a:t>
            </a:r>
            <a:r>
              <a:rPr lang="en-US" sz="1300" dirty="0">
                <a:latin typeface="Times New Roman" panose="02020603050405020304" pitchFamily="18" charset="0"/>
                <a:cs typeface="Times New Roman" panose="02020603050405020304" pitchFamily="18" charset="0"/>
              </a:rPr>
              <a:t> in clear text and charts (budget, runway, profit).</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Users can </a:t>
            </a:r>
            <a:r>
              <a:rPr lang="en-US" sz="1300" b="1" dirty="0">
                <a:latin typeface="Times New Roman" panose="02020603050405020304" pitchFamily="18" charset="0"/>
                <a:cs typeface="Times New Roman" panose="02020603050405020304" pitchFamily="18" charset="0"/>
              </a:rPr>
              <a:t>export short reports</a:t>
            </a:r>
            <a:r>
              <a:rPr lang="en-US" sz="1300" dirty="0">
                <a:latin typeface="Times New Roman" panose="02020603050405020304" pitchFamily="18" charset="0"/>
                <a:cs typeface="Times New Roman" panose="02020603050405020304" pitchFamily="18" charset="0"/>
              </a:rPr>
              <a:t> to share insights.</a:t>
            </a:r>
          </a:p>
          <a:p>
            <a:pPr marL="285750" indent="-285750">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A </a:t>
            </a:r>
            <a:r>
              <a:rPr lang="en-US" sz="1300" b="1" dirty="0">
                <a:latin typeface="Times New Roman" panose="02020603050405020304" pitchFamily="18" charset="0"/>
                <a:cs typeface="Times New Roman" panose="02020603050405020304" pitchFamily="18" charset="0"/>
              </a:rPr>
              <a:t>usage counter with billing (</a:t>
            </a:r>
            <a:r>
              <a:rPr lang="en-US" sz="1300" b="1" dirty="0" err="1">
                <a:latin typeface="Times New Roman" panose="02020603050405020304" pitchFamily="18" charset="0"/>
                <a:cs typeface="Times New Roman" panose="02020603050405020304" pitchFamily="18" charset="0"/>
              </a:rPr>
              <a:t>Flexprice</a:t>
            </a:r>
            <a:r>
              <a:rPr lang="en-US" sz="1300" b="1" dirty="0">
                <a:latin typeface="Times New Roman" panose="02020603050405020304" pitchFamily="18" charset="0"/>
                <a:cs typeface="Times New Roman" panose="02020603050405020304" pitchFamily="18" charset="0"/>
              </a:rPr>
              <a:t>)</a:t>
            </a:r>
            <a:r>
              <a:rPr lang="en-US" sz="1300" dirty="0">
                <a:latin typeface="Times New Roman" panose="02020603050405020304" pitchFamily="18" charset="0"/>
                <a:cs typeface="Times New Roman" panose="02020603050405020304" pitchFamily="18" charset="0"/>
              </a:rPr>
              <a:t> ensures fair per-use payment.</a:t>
            </a:r>
          </a:p>
          <a:p>
            <a:r>
              <a:rPr lang="en-US" sz="1300" dirty="0">
                <a:latin typeface="Times New Roman" panose="02020603050405020304" pitchFamily="18" charset="0"/>
                <a:cs typeface="Times New Roman" panose="02020603050405020304" pitchFamily="18" charset="0"/>
              </a:rPr>
              <a:t>With </a:t>
            </a:r>
            <a:r>
              <a:rPr lang="en-US" sz="1300" b="1" dirty="0">
                <a:latin typeface="Times New Roman" panose="02020603050405020304" pitchFamily="18" charset="0"/>
                <a:cs typeface="Times New Roman" panose="02020603050405020304" pitchFamily="18" charset="0"/>
              </a:rPr>
              <a:t>Pathway integration</a:t>
            </a:r>
            <a:r>
              <a:rPr lang="en-US" sz="1300" dirty="0">
                <a:latin typeface="Times New Roman" panose="02020603050405020304" pitchFamily="18" charset="0"/>
                <a:cs typeface="Times New Roman" panose="02020603050405020304" pitchFamily="18" charset="0"/>
              </a:rPr>
              <a:t>, the app can pull live financial data, keeping forecasts updated automatically.</a:t>
            </a:r>
          </a:p>
          <a:p>
            <a:r>
              <a:rPr lang="en-US" sz="1300" dirty="0">
                <a:latin typeface="Times New Roman" panose="02020603050405020304" pitchFamily="18" charset="0"/>
                <a:cs typeface="Times New Roman" panose="02020603050405020304" pitchFamily="18" charset="0"/>
              </a:rPr>
              <a:t>This provides clarity, ease of use, and actionable insights for better decision-making.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2" name="Google Shape;82;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p:cNvSpPr txBox="1"/>
          <p:nvPr/>
        </p:nvSpPr>
        <p:spPr>
          <a:xfrm>
            <a:off x="2051851" y="320300"/>
            <a:ext cx="5040300" cy="53860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latin typeface="Times New Roman" panose="02020603050405020304" pitchFamily="18" charset="0"/>
                <a:cs typeface="Times New Roman" panose="02020603050405020304" pitchFamily="18" charset="0"/>
              </a:rPr>
              <a:t>Methodology &amp; Implementation</a:t>
            </a:r>
            <a:endParaRPr lang="en-GB" sz="700" dirty="0">
              <a:latin typeface="Times New Roman" panose="02020603050405020304" pitchFamily="18" charset="0"/>
              <a:cs typeface="Times New Roman" panose="02020603050405020304" pitchFamily="18" charset="0"/>
            </a:endParaRPr>
          </a:p>
        </p:txBody>
      </p:sp>
      <p:grpSp>
        <p:nvGrpSpPr>
          <p:cNvPr id="85" name="Google Shape;85;p4"/>
          <p:cNvGrpSpPr/>
          <p:nvPr/>
        </p:nvGrpSpPr>
        <p:grpSpPr>
          <a:xfrm>
            <a:off x="615850" y="1188648"/>
            <a:ext cx="7994685" cy="3676019"/>
            <a:chOff x="0" y="-38100"/>
            <a:chExt cx="2083903" cy="1503300"/>
          </a:xfrm>
        </p:grpSpPr>
        <p:sp>
          <p:nvSpPr>
            <p:cNvPr id="86" name="Google Shape;86;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87" name="Google Shape;87;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88" name="Google Shape;88;p4"/>
          <p:cNvSpPr txBox="1"/>
          <p:nvPr/>
        </p:nvSpPr>
        <p:spPr>
          <a:xfrm>
            <a:off x="820614" y="1416851"/>
            <a:ext cx="7707535" cy="2800767"/>
          </a:xfrm>
          <a:prstGeom prst="rect">
            <a:avLst/>
          </a:prstGeom>
          <a:noFill/>
          <a:ln>
            <a:noFill/>
          </a:ln>
        </p:spPr>
        <p:txBody>
          <a:bodyPr spcFirstLastPara="1" wrap="square" lIns="0" tIns="0" rIns="0" bIns="0" anchor="t" anchorCtr="0">
            <a:spAutoFit/>
          </a:bodyPr>
          <a:lstStyle/>
          <a:p>
            <a:r>
              <a:rPr lang="en-US" b="1" dirty="0">
                <a:latin typeface="Times New Roman" panose="02020603050405020304" pitchFamily="18" charset="0"/>
                <a:cs typeface="Times New Roman" panose="02020603050405020304" pitchFamily="18" charset="0"/>
              </a:rPr>
              <a:t>Methodology</a:t>
            </a:r>
          </a:p>
          <a:p>
            <a:r>
              <a:rPr lang="en-US" dirty="0">
                <a:latin typeface="Times New Roman" panose="02020603050405020304" pitchFamily="18" charset="0"/>
                <a:cs typeface="Times New Roman" panose="02020603050405020304" pitchFamily="18" charset="0"/>
              </a:rPr>
              <a:t>We identified the difficulty small businesses and startups face in financial planning and defined a solution that enables </a:t>
            </a:r>
            <a:r>
              <a:rPr lang="en-US" i="1" dirty="0">
                <a:latin typeface="Times New Roman" panose="02020603050405020304" pitchFamily="18" charset="0"/>
                <a:cs typeface="Times New Roman" panose="02020603050405020304" pitchFamily="18" charset="0"/>
              </a:rPr>
              <a:t>“what-if”</a:t>
            </a:r>
            <a:r>
              <a:rPr lang="en-US" dirty="0">
                <a:latin typeface="Times New Roman" panose="02020603050405020304" pitchFamily="18" charset="0"/>
                <a:cs typeface="Times New Roman" panose="02020603050405020304" pitchFamily="18" charset="0"/>
              </a:rPr>
              <a:t> analysis. </a:t>
            </a:r>
          </a:p>
          <a:p>
            <a:r>
              <a:rPr lang="en-US" dirty="0">
                <a:latin typeface="Times New Roman" panose="02020603050405020304" pitchFamily="18" charset="0"/>
                <a:cs typeface="Times New Roman" panose="02020603050405020304" pitchFamily="18" charset="0"/>
              </a:rPr>
              <a:t>The system is designed with an interactive UI, a backend for financial calculations, </a:t>
            </a:r>
            <a:r>
              <a:rPr lang="en-US" dirty="0" err="1">
                <a:latin typeface="Times New Roman" panose="02020603050405020304" pitchFamily="18" charset="0"/>
                <a:cs typeface="Times New Roman" panose="02020603050405020304" pitchFamily="18" charset="0"/>
              </a:rPr>
              <a:t>Flexprice</a:t>
            </a:r>
            <a:r>
              <a:rPr lang="en-US" dirty="0">
                <a:latin typeface="Times New Roman" panose="02020603050405020304" pitchFamily="18" charset="0"/>
                <a:cs typeface="Times New Roman" panose="02020603050405020304" pitchFamily="18" charset="0"/>
              </a:rPr>
              <a:t> for billing, and Pathway for live data integration.</a:t>
            </a:r>
          </a:p>
          <a:p>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Implementation</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Financial Engine:</a:t>
            </a:r>
            <a:r>
              <a:rPr lang="en-US" dirty="0">
                <a:latin typeface="Times New Roman" panose="02020603050405020304" pitchFamily="18" charset="0"/>
                <a:cs typeface="Times New Roman" panose="02020603050405020304" pitchFamily="18" charset="0"/>
              </a:rPr>
              <a:t> Calculates budget, profit, and runway dynamically.</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UI (React):</a:t>
            </a:r>
            <a:r>
              <a:rPr lang="en-US" dirty="0">
                <a:latin typeface="Times New Roman" panose="02020603050405020304" pitchFamily="18" charset="0"/>
                <a:cs typeface="Times New Roman" panose="02020603050405020304" pitchFamily="18" charset="0"/>
              </a:rPr>
              <a:t> Sliders for hiring, spending, and pricing with real-time charts and summaries.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Backend (Node.js/Python):</a:t>
            </a:r>
            <a:r>
              <a:rPr lang="en-US" dirty="0">
                <a:latin typeface="Times New Roman" panose="02020603050405020304" pitchFamily="18" charset="0"/>
                <a:cs typeface="Times New Roman" panose="02020603050405020304" pitchFamily="18" charset="0"/>
              </a:rPr>
              <a:t> Handles logic, scenarios, and </a:t>
            </a:r>
            <a:r>
              <a:rPr lang="en-US" dirty="0" err="1">
                <a:latin typeface="Times New Roman" panose="02020603050405020304" pitchFamily="18" charset="0"/>
                <a:cs typeface="Times New Roman" panose="02020603050405020304" pitchFamily="18" charset="0"/>
              </a:rPr>
              <a:t>Flexprice</a:t>
            </a:r>
            <a:r>
              <a:rPr lang="en-US" dirty="0">
                <a:latin typeface="Times New Roman" panose="02020603050405020304" pitchFamily="18" charset="0"/>
                <a:cs typeface="Times New Roman" panose="02020603050405020304" pitchFamily="18" charset="0"/>
              </a:rPr>
              <a:t> billing.</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Reports:</a:t>
            </a:r>
            <a:r>
              <a:rPr lang="en-US" dirty="0">
                <a:latin typeface="Times New Roman" panose="02020603050405020304" pitchFamily="18" charset="0"/>
                <a:cs typeface="Times New Roman" panose="02020603050405020304" pitchFamily="18" charset="0"/>
              </a:rPr>
              <a:t> Export short PDF summaries of scenarios.</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Pathway Integration:</a:t>
            </a:r>
            <a:r>
              <a:rPr lang="en-US" dirty="0">
                <a:latin typeface="Times New Roman" panose="02020603050405020304" pitchFamily="18" charset="0"/>
                <a:cs typeface="Times New Roman" panose="02020603050405020304" pitchFamily="18" charset="0"/>
              </a:rPr>
              <a:t> Pulls mock/live financial data to update forecasts.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94" name="Google Shape;94;g37272eebcc5_0_5"/>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7" name="Google Shape;97;g37272eebcc5_0_5"/>
          <p:cNvSpPr txBox="1"/>
          <p:nvPr/>
        </p:nvSpPr>
        <p:spPr>
          <a:xfrm>
            <a:off x="2051851" y="401025"/>
            <a:ext cx="5040300" cy="53860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latin typeface="Times New Roman" panose="02020603050405020304" pitchFamily="18" charset="0"/>
                <a:cs typeface="Times New Roman" panose="02020603050405020304" pitchFamily="18" charset="0"/>
              </a:rPr>
              <a:t>Technology Used</a:t>
            </a:r>
            <a:endParaRPr sz="700" dirty="0">
              <a:latin typeface="Times New Roman" panose="02020603050405020304" pitchFamily="18" charset="0"/>
              <a:cs typeface="Times New Roman" panose="02020603050405020304" pitchFamily="18" charset="0"/>
            </a:endParaRPr>
          </a:p>
        </p:txBody>
      </p:sp>
      <p:grpSp>
        <p:nvGrpSpPr>
          <p:cNvPr id="98" name="Google Shape;98;g37272eebcc5_0_5"/>
          <p:cNvGrpSpPr/>
          <p:nvPr/>
        </p:nvGrpSpPr>
        <p:grpSpPr>
          <a:xfrm>
            <a:off x="751050" y="1008703"/>
            <a:ext cx="7994685" cy="3676019"/>
            <a:chOff x="0" y="-38100"/>
            <a:chExt cx="2083903" cy="1503300"/>
          </a:xfrm>
        </p:grpSpPr>
        <p:sp>
          <p:nvSpPr>
            <p:cNvPr id="99" name="Google Shape;99;g37272eebcc5_0_5"/>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100" name="Google Shape;100;g37272eebcc5_0_5"/>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3" name="TextBox 2">
            <a:extLst>
              <a:ext uri="{FF2B5EF4-FFF2-40B4-BE49-F238E27FC236}">
                <a16:creationId xmlns:a16="http://schemas.microsoft.com/office/drawing/2014/main" id="{DC0F0A4B-521D-5CB4-F865-159FDF069114}"/>
              </a:ext>
            </a:extLst>
          </p:cNvPr>
          <p:cNvSpPr txBox="1"/>
          <p:nvPr/>
        </p:nvSpPr>
        <p:spPr>
          <a:xfrm>
            <a:off x="750655" y="1083511"/>
            <a:ext cx="7730981" cy="3600986"/>
          </a:xfrm>
          <a:prstGeom prst="rect">
            <a:avLst/>
          </a:prstGeom>
          <a:noFill/>
        </p:spPr>
        <p:txBody>
          <a:bodyPr wrap="square">
            <a:spAutoFit/>
          </a:bodyPr>
          <a:lstStyle/>
          <a:p>
            <a:pPr>
              <a:buNone/>
            </a:pPr>
            <a:r>
              <a:rPr lang="en-US" sz="1200" b="1" dirty="0">
                <a:latin typeface="Times New Roman" panose="02020603050405020304" pitchFamily="18" charset="0"/>
                <a:cs typeface="Times New Roman" panose="02020603050405020304" pitchFamily="18" charset="0"/>
              </a:rPr>
              <a:t>1. Frontend: The User Interface</a:t>
            </a:r>
          </a:p>
          <a:p>
            <a:pPr>
              <a:buNone/>
            </a:pPr>
            <a:r>
              <a:rPr lang="en-US" sz="1200" dirty="0">
                <a:latin typeface="Times New Roman" panose="02020603050405020304" pitchFamily="18" charset="0"/>
                <a:cs typeface="Times New Roman" panose="02020603050405020304" pitchFamily="18" charset="0"/>
              </a:rPr>
              <a:t>This is what the user sees and interacts with.</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HTML5:</a:t>
            </a:r>
            <a:r>
              <a:rPr lang="en-US" sz="1200" dirty="0">
                <a:latin typeface="Times New Roman" panose="02020603050405020304" pitchFamily="18" charset="0"/>
                <a:cs typeface="Times New Roman" panose="02020603050405020304" pitchFamily="18" charset="0"/>
              </a:rPr>
              <a:t> The structure of the web page, including all the buttons, sliders, and input fields.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CSS3:</a:t>
            </a:r>
            <a:r>
              <a:rPr lang="en-US" sz="1200" dirty="0">
                <a:latin typeface="Times New Roman" panose="02020603050405020304" pitchFamily="18" charset="0"/>
                <a:cs typeface="Times New Roman" panose="02020603050405020304" pitchFamily="18" charset="0"/>
              </a:rPr>
              <a:t> The styling and design of the app, giving it a clean, modern look. We used Tailwind CSS for a utility-first approach.</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JavaScript (ES6+):</a:t>
            </a:r>
            <a:r>
              <a:rPr lang="en-US" sz="1200" dirty="0">
                <a:latin typeface="Times New Roman" panose="02020603050405020304" pitchFamily="18" charset="0"/>
                <a:cs typeface="Times New Roman" panose="02020603050405020304" pitchFamily="18" charset="0"/>
              </a:rPr>
              <a:t> This is the core logic that makes the app interactive. It handles reading the slider values, sending requests to the server, and updating the charts and metrics.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Chart.js:</a:t>
            </a:r>
            <a:r>
              <a:rPr lang="en-US" sz="1200" dirty="0">
                <a:latin typeface="Times New Roman" panose="02020603050405020304" pitchFamily="18" charset="0"/>
                <a:cs typeface="Times New Roman" panose="02020603050405020304" pitchFamily="18" charset="0"/>
              </a:rPr>
              <a:t> This is a powerful open-source library used to create the interactive financial line chart. It's a key part of the project's data visualization.</a:t>
            </a:r>
          </a:p>
          <a:p>
            <a:pPr>
              <a:buFont typeface="Arial" panose="020B0604020202020204" pitchFamily="34" charset="0"/>
              <a:buChar char="•"/>
            </a:pPr>
            <a:r>
              <a:rPr lang="en-US" sz="1200" b="1" dirty="0" err="1">
                <a:latin typeface="Times New Roman" panose="02020603050405020304" pitchFamily="18" charset="0"/>
                <a:cs typeface="Times New Roman" panose="02020603050405020304" pitchFamily="18" charset="0"/>
              </a:rPr>
              <a:t>jsPDF</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This is the library that allows the app to generate and download the PDF report on the client side.</a:t>
            </a:r>
          </a:p>
          <a:p>
            <a:pPr>
              <a:buNone/>
            </a:pP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a:buNone/>
            </a:pPr>
            <a:r>
              <a:rPr lang="en-US" sz="1200" b="1" dirty="0">
                <a:latin typeface="Times New Roman" panose="02020603050405020304" pitchFamily="18" charset="0"/>
                <a:cs typeface="Times New Roman" panose="02020603050405020304" pitchFamily="18" charset="0"/>
              </a:rPr>
              <a:t>2. Backend: The Server and Logic</a:t>
            </a:r>
          </a:p>
          <a:p>
            <a:pPr>
              <a:buNone/>
            </a:pPr>
            <a:r>
              <a:rPr lang="en-US" sz="1200" dirty="0">
                <a:latin typeface="Times New Roman" panose="02020603050405020304" pitchFamily="18" charset="0"/>
                <a:cs typeface="Times New Roman" panose="02020603050405020304" pitchFamily="18" charset="0"/>
              </a:rPr>
              <a:t>This is the engine of your application that runs the simulations.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Node.js:</a:t>
            </a:r>
            <a:r>
              <a:rPr lang="en-US" sz="1200" dirty="0">
                <a:latin typeface="Times New Roman" panose="02020603050405020304" pitchFamily="18" charset="0"/>
                <a:cs typeface="Times New Roman" panose="02020603050405020304" pitchFamily="18" charset="0"/>
              </a:rPr>
              <a:t> The JavaScript runtime environment that powers your server. It's fast and perfect for building web applications.</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Express.js:</a:t>
            </a:r>
            <a:r>
              <a:rPr lang="en-US" sz="1200" dirty="0">
                <a:latin typeface="Times New Roman" panose="02020603050405020304" pitchFamily="18" charset="0"/>
                <a:cs typeface="Times New Roman" panose="02020603050405020304" pitchFamily="18" charset="0"/>
              </a:rPr>
              <a:t> A popular Node.js framework that makes it easy to set up the server and define the API endpoints (/</a:t>
            </a:r>
            <a:r>
              <a:rPr lang="en-US" sz="1200" dirty="0" err="1">
                <a:latin typeface="Times New Roman" panose="02020603050405020304" pitchFamily="18" charset="0"/>
                <a:cs typeface="Times New Roman" panose="02020603050405020304" pitchFamily="18" charset="0"/>
              </a:rPr>
              <a:t>api</a:t>
            </a:r>
            <a:r>
              <a:rPr lang="en-US" sz="1200" dirty="0">
                <a:latin typeface="Times New Roman" panose="02020603050405020304" pitchFamily="18" charset="0"/>
                <a:cs typeface="Times New Roman" panose="02020603050405020304" pitchFamily="18" charset="0"/>
              </a:rPr>
              <a:t>/simulate, /</a:t>
            </a:r>
            <a:r>
              <a:rPr lang="en-US" sz="1200" dirty="0" err="1">
                <a:latin typeface="Times New Roman" panose="02020603050405020304" pitchFamily="18" charset="0"/>
                <a:cs typeface="Times New Roman" panose="02020603050405020304" pitchFamily="18" charset="0"/>
              </a:rPr>
              <a:t>api</a:t>
            </a:r>
            <a:r>
              <a:rPr lang="en-US" sz="1200" dirty="0">
                <a:latin typeface="Times New Roman" panose="02020603050405020304" pitchFamily="18" charset="0"/>
                <a:cs typeface="Times New Roman" panose="02020603050405020304" pitchFamily="18" charset="0"/>
              </a:rPr>
              <a:t>/recommend, etc.).</a:t>
            </a:r>
          </a:p>
          <a:p>
            <a:pPr>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CORS (Cross-Origin Resource Sharing):</a:t>
            </a:r>
            <a:r>
              <a:rPr lang="en-US" sz="1200" dirty="0">
                <a:latin typeface="Times New Roman" panose="02020603050405020304" pitchFamily="18" charset="0"/>
                <a:cs typeface="Times New Roman" panose="02020603050405020304" pitchFamily="18" charset="0"/>
              </a:rPr>
              <a:t> A Node.js middleware that allows your frontend to securely talk to your backend server, even though they are running from different locations (your browser and your server).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419925" y="131025"/>
            <a:ext cx="1026150" cy="1026150"/>
          </a:xfrm>
          <a:prstGeom prst="rect">
            <a:avLst/>
          </a:prstGeom>
          <a:noFill/>
          <a:ln>
            <a:noFill/>
          </a:ln>
        </p:spPr>
      </p:pic>
      <p:grpSp>
        <p:nvGrpSpPr>
          <p:cNvPr id="106" name="Google Shape;106;p5"/>
          <p:cNvGrpSpPr/>
          <p:nvPr/>
        </p:nvGrpSpPr>
        <p:grpSpPr>
          <a:xfrm>
            <a:off x="4571998" y="1195325"/>
            <a:ext cx="3960442" cy="3530299"/>
            <a:chOff x="0" y="-38100"/>
            <a:chExt cx="2086200" cy="850900"/>
          </a:xfrm>
        </p:grpSpPr>
        <p:sp>
          <p:nvSpPr>
            <p:cNvPr id="107" name="Google Shape;107;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108" name="Google Shape;108;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09" name="Google Shape;109;p5"/>
          <p:cNvSpPr txBox="1"/>
          <p:nvPr/>
        </p:nvSpPr>
        <p:spPr>
          <a:xfrm>
            <a:off x="1966798" y="201350"/>
            <a:ext cx="5210400" cy="53860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latin typeface="Times New Roman" panose="02020603050405020304" pitchFamily="18" charset="0"/>
                <a:cs typeface="Times New Roman" panose="02020603050405020304" pitchFamily="18" charset="0"/>
              </a:rPr>
              <a:t>Flowchart &amp; Supporting Images</a:t>
            </a:r>
            <a:endParaRPr sz="700" dirty="0">
              <a:latin typeface="Times New Roman" panose="02020603050405020304" pitchFamily="18" charset="0"/>
              <a:cs typeface="Times New Roman" panose="02020603050405020304" pitchFamily="18" charset="0"/>
            </a:endParaRPr>
          </a:p>
        </p:txBody>
      </p:sp>
      <p:sp>
        <p:nvSpPr>
          <p:cNvPr id="110" name="Google Shape;110;p5"/>
          <p:cNvSpPr txBox="1"/>
          <p:nvPr/>
        </p:nvSpPr>
        <p:spPr>
          <a:xfrm>
            <a:off x="4894073" y="2960475"/>
            <a:ext cx="39561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500" b="1" i="0" u="none" strike="noStrike" cap="none">
                <a:solidFill>
                  <a:srgbClr val="000000"/>
                </a:solidFill>
                <a:latin typeface="Arial"/>
                <a:ea typeface="Arial"/>
                <a:cs typeface="Arial"/>
                <a:sym typeface="Arial"/>
              </a:rPr>
              <a:t>Flowchart</a:t>
            </a:r>
            <a:endParaRPr sz="700"/>
          </a:p>
        </p:txBody>
      </p:sp>
      <p:grpSp>
        <p:nvGrpSpPr>
          <p:cNvPr id="111" name="Google Shape;111;p5"/>
          <p:cNvGrpSpPr/>
          <p:nvPr/>
        </p:nvGrpSpPr>
        <p:grpSpPr>
          <a:xfrm>
            <a:off x="204225" y="1195325"/>
            <a:ext cx="3960442" cy="3530299"/>
            <a:chOff x="0" y="-38100"/>
            <a:chExt cx="2086200" cy="850900"/>
          </a:xfrm>
        </p:grpSpPr>
        <p:sp>
          <p:nvSpPr>
            <p:cNvPr id="112" name="Google Shape;112;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113" name="Google Shape;113;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14" name="Google Shape;114;p5"/>
          <p:cNvSpPr txBox="1"/>
          <p:nvPr/>
        </p:nvSpPr>
        <p:spPr>
          <a:xfrm>
            <a:off x="1156012" y="2932663"/>
            <a:ext cx="27021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500" b="1"/>
              <a:t>Supporting Images</a:t>
            </a:r>
            <a:endParaRPr sz="700"/>
          </a:p>
        </p:txBody>
      </p:sp>
      <p:pic>
        <p:nvPicPr>
          <p:cNvPr id="3" name="Picture 2">
            <a:extLst>
              <a:ext uri="{FF2B5EF4-FFF2-40B4-BE49-F238E27FC236}">
                <a16:creationId xmlns:a16="http://schemas.microsoft.com/office/drawing/2014/main" id="{3B33D623-D6B0-3FF6-3532-8C8AE734DDD7}"/>
              </a:ext>
            </a:extLst>
          </p:cNvPr>
          <p:cNvPicPr>
            <a:picLocks noChangeAspect="1"/>
          </p:cNvPicPr>
          <p:nvPr/>
        </p:nvPicPr>
        <p:blipFill>
          <a:blip r:embed="rId4"/>
          <a:stretch>
            <a:fillRect/>
          </a:stretch>
        </p:blipFill>
        <p:spPr>
          <a:xfrm>
            <a:off x="204316" y="1346723"/>
            <a:ext cx="3960351" cy="3371811"/>
          </a:xfrm>
          <a:prstGeom prst="rect">
            <a:avLst/>
          </a:prstGeom>
        </p:spPr>
      </p:pic>
      <p:pic>
        <p:nvPicPr>
          <p:cNvPr id="5" name="Picture 4" descr="A diagram of a software process&#10;&#10;AI-generated content may be incorrect.">
            <a:extLst>
              <a:ext uri="{FF2B5EF4-FFF2-40B4-BE49-F238E27FC236}">
                <a16:creationId xmlns:a16="http://schemas.microsoft.com/office/drawing/2014/main" id="{861AEFD8-AE15-74A1-BFE2-47267A12C3F4}"/>
              </a:ext>
            </a:extLst>
          </p:cNvPr>
          <p:cNvPicPr>
            <a:picLocks noChangeAspect="1"/>
          </p:cNvPicPr>
          <p:nvPr/>
        </p:nvPicPr>
        <p:blipFill>
          <a:blip r:embed="rId5"/>
          <a:stretch>
            <a:fillRect/>
          </a:stretch>
        </p:blipFill>
        <p:spPr>
          <a:xfrm>
            <a:off x="4571998" y="1353913"/>
            <a:ext cx="3960351" cy="342910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Feasibility and Market Use</a:t>
            </a:r>
            <a:endParaRPr sz="700" b="0" i="0" u="none" strike="noStrike" cap="none">
              <a:solidFill>
                <a:srgbClr val="000000"/>
              </a:solidFill>
              <a:latin typeface="Arial"/>
              <a:ea typeface="Arial"/>
              <a:cs typeface="Arial"/>
              <a:sym typeface="Arial"/>
            </a:endParaRPr>
          </a:p>
        </p:txBody>
      </p:sp>
      <p:sp>
        <p:nvSpPr>
          <p:cNvPr id="122" name="Google Shape;122;p6"/>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1594B6C8-0F15-52B9-3B27-EBACCD9568AD}"/>
              </a:ext>
            </a:extLst>
          </p:cNvPr>
          <p:cNvSpPr txBox="1"/>
          <p:nvPr/>
        </p:nvSpPr>
        <p:spPr>
          <a:xfrm>
            <a:off x="625231" y="1164492"/>
            <a:ext cx="7893538" cy="3785652"/>
          </a:xfrm>
          <a:prstGeom prst="rect">
            <a:avLst/>
          </a:prstGeom>
          <a:noFill/>
        </p:spPr>
        <p:txBody>
          <a:bodyPr wrap="square" rtlCol="0">
            <a:spAutoFit/>
          </a:bodyPr>
          <a:lstStyle/>
          <a:p>
            <a:r>
              <a:rPr lang="en-US" sz="1200" b="1" u="sng" dirty="0"/>
              <a:t>Feasibility</a:t>
            </a:r>
          </a:p>
          <a:p>
            <a:r>
              <a:rPr lang="en-US" sz="1200" dirty="0"/>
              <a:t>This section proves that your project is not just an idea, but a working, scalable solution.</a:t>
            </a:r>
          </a:p>
          <a:p>
            <a:pPr marL="171450" indent="-171450">
              <a:buFont typeface="Arial" panose="020B0604020202020204" pitchFamily="34" charset="0"/>
              <a:buChar char="•"/>
            </a:pPr>
            <a:r>
              <a:rPr lang="en-US" sz="1200" b="1" dirty="0"/>
              <a:t>Technology Stack:</a:t>
            </a:r>
            <a:r>
              <a:rPr lang="en-US" sz="1200" dirty="0"/>
              <a:t> Your project is built on a modern, robust, and open-source tech stack. The combination of </a:t>
            </a:r>
            <a:r>
              <a:rPr lang="en-US" sz="1200" b="1" dirty="0"/>
              <a:t>Node.js</a:t>
            </a:r>
            <a:r>
              <a:rPr lang="en-US" sz="1200" dirty="0"/>
              <a:t> for the backend and a lightweight frontend with </a:t>
            </a:r>
            <a:r>
              <a:rPr lang="en-US" sz="1200" b="1" dirty="0"/>
              <a:t>JavaScript</a:t>
            </a:r>
            <a:r>
              <a:rPr lang="en-US" sz="1200" dirty="0"/>
              <a:t> and </a:t>
            </a:r>
            <a:r>
              <a:rPr lang="en-US" sz="1200" b="1" dirty="0"/>
              <a:t>Chart.js</a:t>
            </a:r>
            <a:r>
              <a:rPr lang="en-US" sz="1200" dirty="0"/>
              <a:t> means the application is fast, cost-effective, and easy to maintain.</a:t>
            </a:r>
          </a:p>
          <a:p>
            <a:pPr marL="171450" indent="-171450">
              <a:buFont typeface="Arial" panose="020B0604020202020204" pitchFamily="34" charset="0"/>
              <a:buChar char="•"/>
            </a:pPr>
            <a:r>
              <a:rPr lang="en-US" sz="1200" b="1" dirty="0"/>
              <a:t>Rapid Development:</a:t>
            </a:r>
            <a:r>
              <a:rPr lang="en-US" sz="1200" dirty="0"/>
              <a:t> The use of pre-built libraries like </a:t>
            </a:r>
            <a:r>
              <a:rPr lang="en-US" sz="1200" b="1" dirty="0"/>
              <a:t>Express.js</a:t>
            </a:r>
            <a:r>
              <a:rPr lang="en-US" sz="1200" dirty="0"/>
              <a:t> and </a:t>
            </a:r>
            <a:r>
              <a:rPr lang="en-US" sz="1200" b="1" dirty="0" err="1"/>
              <a:t>jsPDF</a:t>
            </a:r>
            <a:r>
              <a:rPr lang="en-US" sz="1200" dirty="0"/>
              <a:t> allowed for rapid prototyping and development. </a:t>
            </a:r>
          </a:p>
          <a:p>
            <a:pPr marL="171450" indent="-171450">
              <a:buFont typeface="Arial" panose="020B0604020202020204" pitchFamily="34" charset="0"/>
              <a:buChar char="•"/>
            </a:pPr>
            <a:r>
              <a:rPr lang="en-US" sz="1200" b="1" dirty="0"/>
              <a:t>Scalability:</a:t>
            </a:r>
            <a:r>
              <a:rPr lang="en-US" sz="1200" dirty="0"/>
              <a:t> The architecture is designed to be scalable. The backend API is separate from the frontend, meaning it could be easily containerized and deployed to a cloud platform to handle a large number of users and simulations.</a:t>
            </a:r>
          </a:p>
          <a:p>
            <a:r>
              <a:rPr lang="en-US" sz="1200" b="1" u="sng" dirty="0"/>
              <a:t>Market Use</a:t>
            </a:r>
          </a:p>
          <a:p>
            <a:r>
              <a:rPr lang="en-US" sz="1200" dirty="0"/>
              <a:t>This section explains </a:t>
            </a:r>
            <a:r>
              <a:rPr lang="en-US" sz="1200" i="1" dirty="0"/>
              <a:t>who</a:t>
            </a:r>
            <a:r>
              <a:rPr lang="en-US" sz="1200" dirty="0"/>
              <a:t> your app is for and </a:t>
            </a:r>
            <a:r>
              <a:rPr lang="en-US" sz="1200" i="1" dirty="0"/>
              <a:t>why</a:t>
            </a:r>
            <a:r>
              <a:rPr lang="en-US" sz="1200" dirty="0"/>
              <a:t> they need it. It shows that you've thought about the business problem, not just the technical solution.</a:t>
            </a:r>
          </a:p>
          <a:p>
            <a:pPr marL="171450" indent="-171450">
              <a:buFont typeface="Arial" panose="020B0604020202020204" pitchFamily="34" charset="0"/>
              <a:buChar char="•"/>
            </a:pPr>
            <a:r>
              <a:rPr lang="en-US" sz="1200" b="1" dirty="0"/>
              <a:t>Target Audience:</a:t>
            </a:r>
            <a:r>
              <a:rPr lang="en-US" sz="1200" dirty="0"/>
              <a:t> The core market for this app is </a:t>
            </a:r>
            <a:r>
              <a:rPr lang="en-US" sz="1200" b="1" dirty="0"/>
              <a:t>non-finance professionals</a:t>
            </a:r>
            <a:r>
              <a:rPr lang="en-US" sz="1200" dirty="0"/>
              <a:t> who need to make financial decisions. This includes startup founders, small business owners, and project managers. They are often overwhelmed by complex spreadsheets and need a simple, intuitive tool.</a:t>
            </a:r>
          </a:p>
          <a:p>
            <a:pPr marL="171450" indent="-171450">
              <a:buFont typeface="Arial" panose="020B0604020202020204" pitchFamily="34" charset="0"/>
              <a:buChar char="•"/>
            </a:pPr>
            <a:r>
              <a:rPr lang="en-US" sz="1200" b="1" dirty="0"/>
              <a:t>The Problem:</a:t>
            </a:r>
            <a:r>
              <a:rPr lang="en-US" sz="1200" dirty="0"/>
              <a:t> The current methods (manual spreadsheets) are prone to human error, time-consuming, and don't provide a clear, "what-if" visual of a scenario.</a:t>
            </a:r>
          </a:p>
          <a:p>
            <a:pPr marL="171450" indent="-171450">
              <a:buFont typeface="Arial" panose="020B0604020202020204" pitchFamily="34" charset="0"/>
              <a:buChar char="•"/>
            </a:pPr>
            <a:r>
              <a:rPr lang="en-US" sz="1200" b="1" dirty="0"/>
              <a:t>The Solution:</a:t>
            </a:r>
            <a:r>
              <a:rPr lang="en-US" sz="1200" dirty="0"/>
              <a:t> Your app solves this problem directly by providing </a:t>
            </a:r>
            <a:r>
              <a:rPr lang="en-US" sz="1200" b="1" dirty="0"/>
              <a:t>instant, visual feedback</a:t>
            </a:r>
            <a:r>
              <a:rPr lang="en-US" sz="1200" dirty="0"/>
              <a:t> on financial decisions. The ability to export a clean report means they can easily share these insights with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8A341B7E-72EF-EA5B-7EFC-25FABF44F0DA}"/>
            </a:ext>
          </a:extLst>
        </p:cNvPr>
        <p:cNvGrpSpPr/>
        <p:nvPr/>
      </p:nvGrpSpPr>
      <p:grpSpPr>
        <a:xfrm>
          <a:off x="0" y="0"/>
          <a:ext cx="0" cy="0"/>
          <a:chOff x="0" y="0"/>
          <a:chExt cx="0" cy="0"/>
        </a:xfrm>
      </p:grpSpPr>
      <p:sp>
        <p:nvSpPr>
          <p:cNvPr id="119" name="Google Shape;119;p6">
            <a:extLst>
              <a:ext uri="{FF2B5EF4-FFF2-40B4-BE49-F238E27FC236}">
                <a16:creationId xmlns:a16="http://schemas.microsoft.com/office/drawing/2014/main" id="{219FA975-4CB1-D335-4213-FAD6B5712232}"/>
              </a:ext>
            </a:extLst>
          </p:cNvPr>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a:extLst>
              <a:ext uri="{FF2B5EF4-FFF2-40B4-BE49-F238E27FC236}">
                <a16:creationId xmlns:a16="http://schemas.microsoft.com/office/drawing/2014/main" id="{43625F1C-5190-E50A-BFD4-6A92D670CDF5}"/>
              </a:ext>
            </a:extLst>
          </p:cNvPr>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a:extLst>
              <a:ext uri="{FF2B5EF4-FFF2-40B4-BE49-F238E27FC236}">
                <a16:creationId xmlns:a16="http://schemas.microsoft.com/office/drawing/2014/main" id="{31D56533-3196-99A7-5876-95EBDD17916F}"/>
              </a:ext>
            </a:extLst>
          </p:cNvPr>
          <p:cNvSpPr txBox="1"/>
          <p:nvPr/>
        </p:nvSpPr>
        <p:spPr>
          <a:xfrm>
            <a:off x="1979700" y="400825"/>
            <a:ext cx="5040300" cy="538609"/>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Conclusion</a:t>
            </a:r>
            <a:endParaRPr sz="700" b="0" i="0" u="none" strike="noStrike" cap="none" dirty="0">
              <a:solidFill>
                <a:srgbClr val="000000"/>
              </a:solidFill>
              <a:latin typeface="Arial"/>
              <a:ea typeface="Arial"/>
              <a:cs typeface="Arial"/>
              <a:sym typeface="Arial"/>
            </a:endParaRPr>
          </a:p>
        </p:txBody>
      </p:sp>
      <p:sp>
        <p:nvSpPr>
          <p:cNvPr id="122" name="Google Shape;122;p6">
            <a:extLst>
              <a:ext uri="{FF2B5EF4-FFF2-40B4-BE49-F238E27FC236}">
                <a16:creationId xmlns:a16="http://schemas.microsoft.com/office/drawing/2014/main" id="{2AB1207F-5D2F-7F61-B919-01A3FC93F88F}"/>
              </a:ext>
            </a:extLst>
          </p:cNvPr>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a:extLst>
              <a:ext uri="{FF2B5EF4-FFF2-40B4-BE49-F238E27FC236}">
                <a16:creationId xmlns:a16="http://schemas.microsoft.com/office/drawing/2014/main" id="{1B5E9A35-22B6-3947-4540-4A0848FE2EB6}"/>
              </a:ext>
            </a:extLst>
          </p:cNvPr>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FCD53E73-6C2C-A705-E134-F182180FDE75}"/>
              </a:ext>
            </a:extLst>
          </p:cNvPr>
          <p:cNvSpPr txBox="1"/>
          <p:nvPr/>
        </p:nvSpPr>
        <p:spPr>
          <a:xfrm>
            <a:off x="1164492" y="1447283"/>
            <a:ext cx="6262532" cy="2462213"/>
          </a:xfrm>
          <a:prstGeom prst="rect">
            <a:avLst/>
          </a:prstGeom>
          <a:noFill/>
        </p:spPr>
        <p:txBody>
          <a:bodyPr wrap="square" rtlCol="0">
            <a:spAutoFit/>
          </a:bodyPr>
          <a:lstStyle/>
          <a:p>
            <a:r>
              <a:rPr lang="en-US" dirty="0"/>
              <a:t>The CFO Helper Agent is designed to make financial planning and decision-making simple, intuitive, and effective. Users can adjust key inputs such as spending, hiring, and pricing to simulate multiple scenarios, instantly seeing the impact on their budget, cash flow, and business runway. Visual forecasts in charts or text provide clarity, while easy-to-share reports help communicate insights to stakeholders. Integration with </a:t>
            </a:r>
            <a:r>
              <a:rPr lang="en-US" b="1" dirty="0" err="1"/>
              <a:t>Flexprice</a:t>
            </a:r>
            <a:r>
              <a:rPr lang="en-US" dirty="0"/>
              <a:t> ensures accurate billing per scenario or exported report, and </a:t>
            </a:r>
            <a:r>
              <a:rPr lang="en-US" b="1" dirty="0"/>
              <a:t>Pathway</a:t>
            </a:r>
            <a:r>
              <a:rPr lang="en-US" dirty="0"/>
              <a:t> integration allows the system to reflect fresh financial data, keeping forecasts up-to-date. Overall, CFO Helper empowers startup founders, event organizers, and small business owners to make informed, data-driven decisions confidently, reduce financial risks, and plan for sustainable growth.</a:t>
            </a:r>
          </a:p>
        </p:txBody>
      </p:sp>
    </p:spTree>
    <p:extLst>
      <p:ext uri="{BB962C8B-B14F-4D97-AF65-F5344CB8AC3E}">
        <p14:creationId xmlns:p14="http://schemas.microsoft.com/office/powerpoint/2010/main" val="26224842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1051</Words>
  <Application>Microsoft Office PowerPoint</Application>
  <PresentationFormat>On-screen Show (16:9)</PresentationFormat>
  <Paragraphs>72</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IBM Plex Sans</vt:lpstr>
      <vt:lpstr>Times New Roman</vt:lpstr>
      <vt:lpstr>Calibri</vt:lpstr>
      <vt:lpstr>Arial</vt:lpstr>
      <vt:lpstr>Merriweather</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kavya kanne</dc:creator>
  <cp:lastModifiedBy>kavya kanne</cp:lastModifiedBy>
  <cp:revision>1</cp:revision>
  <dcterms:modified xsi:type="dcterms:W3CDTF">2025-09-19T09:35:59Z</dcterms:modified>
</cp:coreProperties>
</file>