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4F92-298F-5F4C-ECBF-1AFCE9308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8DF27-2009-BBFB-47BC-B946F03D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19C7-FA77-98BB-70C0-1706CF90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882D-1BAD-C3EC-5E07-948948A5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D9B4-07BB-345C-7EDA-4C44C385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2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9136-3DE5-D2F8-DB36-9FE87B2F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E1EB2-034F-DF7B-6C67-E61988281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7D7D-4D00-0CE6-445E-4677C2A2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6730-E287-404E-E634-EBF673A8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F945-9A7F-1413-2C44-834EE989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8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28E13-E0B4-A283-5A8B-63B8F0271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0781B-9E7E-F9B7-1B83-0B5FC15BB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D8B4-5CD1-9DE6-7624-7EF2C39B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7B58-ED2E-9BD7-B1EB-27AEEB31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48C2-4131-CF84-E154-53BF20B2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3246-BCFD-29A7-91CA-28A69130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3D3D-D975-55F9-4A13-F13C2291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39781-0CBA-F5DC-F8C1-C2F1152C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318E-F029-A6E9-F9BF-8C536C90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20F3-1E5E-1BE6-90E3-D7698181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7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109A-3C27-EC41-5B5A-04274C95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2BD8F-2181-E08F-6FF7-C8A36175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33A7-22C6-F968-B1C4-FDEB890C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FE45-27D5-23D3-A3C8-C911B69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3AE8-A179-7E50-52C3-54BE1C7E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7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6546-82F6-5254-0630-6E89C080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B8A6-CB03-3CEA-3DD4-AB474E240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F795B-2B3A-980F-F2B9-F391F9AF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70D9-0A91-35AC-C5D7-752E6C0A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E39A-D0E9-1880-653E-7B2FC13A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B4318-2EC3-57B0-2A42-7D01BAEB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4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E80-A3ED-5111-219D-D3082311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95C4C-9A53-8804-8B3F-9AB25140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16237-B5AE-D159-74C8-717E7CDF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5A133-6C9C-3DC8-5755-61B94CC12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4CAEB-631B-AA3E-F5B5-A8CC38763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CF90C-36D5-0E47-E71F-573CCE29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C7D30-3210-5981-9B03-35B8C371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56CAB-FA10-C81A-E6D6-F78D8807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8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184F-9D0B-A4E7-A0DC-D8A48927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8A142-2BA3-6757-2788-FFB28D04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3C7AE-3504-917C-4413-71835887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7D16-54CC-195A-DA10-5EDA1DFD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546C4-BDFD-FA89-95CB-0B4A6882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78A6D-7864-D738-3D0C-9E50B9D1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4ECDF-2056-A7BB-EF2A-4A0E8635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78C7-DB2D-702B-CC80-96E49D96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87F6-72AF-9E64-F42F-C19F6D95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9AACD-E4DC-249B-50F4-3417B1A4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F912-EEFF-950D-4443-336A1FCB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50B20-71BF-7C9F-B02F-CFEF06AF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C651-B2F5-31A0-9F4A-7D33643F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0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8EA0-17E7-CE36-18D2-AD480A40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3851B-3780-6C8D-87F6-84F0D56A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8B3A7-FB86-BEBE-3B56-1744FCA6B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90E2E-427F-7889-EF6A-17DAE691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D227-15DC-6C5C-842A-9F352DAE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94E3-98C2-B0A9-CB99-0624A5AA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1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F0A42-F36B-4D7F-40B5-D3E19BA2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DBB0-3008-EFA9-308C-706A4A5B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B36F-5C03-15D0-078B-F58A1623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A395-4F40-4DF5-9F8C-6EE7557DFF54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20F8-A438-5797-4213-6CDA9FF7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6C9F-3CEF-E1F7-924F-7C31AA65E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5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vyakotagiri/GrowDataAppl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D8412-C746-FBC9-BD54-AB4A2DC61A7C}"/>
              </a:ext>
            </a:extLst>
          </p:cNvPr>
          <p:cNvSpPr txBox="1"/>
          <p:nvPr/>
        </p:nvSpPr>
        <p:spPr>
          <a:xfrm>
            <a:off x="1343609" y="2743200"/>
            <a:ext cx="9330612" cy="2739211"/>
          </a:xfrm>
          <a:prstGeom prst="rect">
            <a:avLst/>
          </a:prstGeom>
          <a:solidFill>
            <a:srgbClr val="99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Hackathon – Python</a:t>
            </a:r>
          </a:p>
          <a:p>
            <a:pPr algn="ctr"/>
            <a:endParaRPr lang="en-IN" sz="4400" b="1" dirty="0"/>
          </a:p>
          <a:p>
            <a:pPr algn="ctr"/>
            <a:r>
              <a:rPr lang="en-IN" sz="2400" b="1" dirty="0"/>
              <a:t>Team – Tech Titans</a:t>
            </a:r>
          </a:p>
          <a:p>
            <a:pPr algn="ctr"/>
            <a:r>
              <a:rPr lang="en-IN" sz="2400" b="1" dirty="0"/>
              <a:t>Team Members – Kavya Kotagiri</a:t>
            </a:r>
          </a:p>
          <a:p>
            <a:pPr algn="ctr"/>
            <a:endParaRPr lang="en-IN" sz="3600" b="1" dirty="0"/>
          </a:p>
        </p:txBody>
      </p:sp>
      <p:pic>
        <p:nvPicPr>
          <p:cNvPr id="1028" name="Picture 4" descr="Grow Data Skills">
            <a:extLst>
              <a:ext uri="{FF2B5EF4-FFF2-40B4-BE49-F238E27FC236}">
                <a16:creationId xmlns:a16="http://schemas.microsoft.com/office/drawing/2014/main" id="{404D5B8E-3285-B3A8-9C8E-4F6BEF83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51" y="1481040"/>
            <a:ext cx="571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01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492A6-4BE7-4F1E-56B3-3E9041374B1A}"/>
              </a:ext>
            </a:extLst>
          </p:cNvPr>
          <p:cNvSpPr txBox="1"/>
          <p:nvPr/>
        </p:nvSpPr>
        <p:spPr>
          <a:xfrm>
            <a:off x="1194318" y="858416"/>
            <a:ext cx="9386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9. High Missed EMI’s Customers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b="1" dirty="0" err="1"/>
              <a:t>LoanTransaction</a:t>
            </a:r>
            <a:r>
              <a:rPr lang="en-IN" dirty="0"/>
              <a:t> method </a:t>
            </a:r>
            <a:r>
              <a:rPr lang="en-IN" b="1" dirty="0" err="1"/>
              <a:t>get_max_missed_emi</a:t>
            </a:r>
            <a:r>
              <a:rPr lang="en-IN" b="1" dirty="0"/>
              <a:t> </a:t>
            </a:r>
            <a:r>
              <a:rPr lang="en-IN" dirty="0"/>
              <a:t>is created to identify high missed EMIs customer accounts and lists all the details of these accounts.</a:t>
            </a:r>
          </a:p>
          <a:p>
            <a:endParaRPr lang="en-I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IN" b="1" dirty="0"/>
              <a:t>10. </a:t>
            </a:r>
            <a:r>
              <a:rPr lang="en-IN" dirty="0"/>
              <a:t>Monthly Spends of each customer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b="1" dirty="0" err="1"/>
              <a:t>MonthlySpends</a:t>
            </a:r>
            <a:r>
              <a:rPr lang="en-IN" dirty="0"/>
              <a:t> method </a:t>
            </a:r>
            <a:r>
              <a:rPr lang="en-IN" b="1" dirty="0" err="1"/>
              <a:t>get_monthly_data</a:t>
            </a:r>
            <a:r>
              <a:rPr lang="en-IN" b="1" dirty="0"/>
              <a:t> </a:t>
            </a:r>
            <a:r>
              <a:rPr lang="en-IN" dirty="0"/>
              <a:t>is created to identify customers e</a:t>
            </a:r>
            <a:r>
              <a:rPr lang="en-US" dirty="0" err="1"/>
              <a:t>ligible</a:t>
            </a:r>
            <a:r>
              <a:rPr lang="en-US" dirty="0"/>
              <a:t> for increased credit card balances </a:t>
            </a:r>
            <a:r>
              <a:rPr lang="en-IN" dirty="0"/>
              <a:t>and lists all the details of these accounts.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17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492A6-4BE7-4F1E-56B3-3E9041374B1A}"/>
              </a:ext>
            </a:extLst>
          </p:cNvPr>
          <p:cNvSpPr txBox="1"/>
          <p:nvPr/>
        </p:nvSpPr>
        <p:spPr>
          <a:xfrm>
            <a:off x="1194318" y="858416"/>
            <a:ext cx="9386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11. Data Visualization</a:t>
            </a:r>
          </a:p>
          <a:p>
            <a:endParaRPr lang="en-IN" b="1" dirty="0"/>
          </a:p>
          <a:p>
            <a:r>
              <a:rPr lang="en-IN" b="1" dirty="0"/>
              <a:t>Below are the data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D610E-CD2B-08EF-0084-91FF73FE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754" y="858416"/>
            <a:ext cx="6675698" cy="5486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D40ED-C600-4EAE-E697-551393A2E4DA}"/>
              </a:ext>
            </a:extLst>
          </p:cNvPr>
          <p:cNvSpPr txBox="1"/>
          <p:nvPr/>
        </p:nvSpPr>
        <p:spPr>
          <a:xfrm>
            <a:off x="1101012" y="2248678"/>
            <a:ext cx="310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1004 has more Credit Transactions than Debit Transactions in Savings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96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714DB8-8201-550A-DD70-8EBB6EAA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01" y="757958"/>
            <a:ext cx="6561389" cy="5342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7351C-9BA7-5B75-468D-4E74A22E870E}"/>
              </a:ext>
            </a:extLst>
          </p:cNvPr>
          <p:cNvSpPr txBox="1"/>
          <p:nvPr/>
        </p:nvSpPr>
        <p:spPr>
          <a:xfrm>
            <a:off x="927410" y="1371600"/>
            <a:ext cx="310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1004 has Less Outstanding Bill for given Card Limit</a:t>
            </a:r>
          </a:p>
        </p:txBody>
      </p:sp>
    </p:spTree>
    <p:extLst>
      <p:ext uri="{BB962C8B-B14F-4D97-AF65-F5344CB8AC3E}">
        <p14:creationId xmlns:p14="http://schemas.microsoft.com/office/powerpoint/2010/main" val="15954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6D5E7-7586-FA56-90A3-A33C12AE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31" y="611698"/>
            <a:ext cx="6142252" cy="5410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18873-F77A-3E43-6BE5-FB0F6D02603D}"/>
              </a:ext>
            </a:extLst>
          </p:cNvPr>
          <p:cNvSpPr txBox="1"/>
          <p:nvPr/>
        </p:nvSpPr>
        <p:spPr>
          <a:xfrm>
            <a:off x="541175" y="1539552"/>
            <a:ext cx="3107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Financial Summary for all customers for Savings Account in the 2</a:t>
            </a:r>
            <a:r>
              <a:rPr lang="en-IN" baseline="30000" dirty="0"/>
              <a:t>nd</a:t>
            </a:r>
            <a:r>
              <a:rPr lang="en-IN" dirty="0"/>
              <a:t> month.</a:t>
            </a:r>
          </a:p>
          <a:p>
            <a:endParaRPr lang="en-IN" dirty="0"/>
          </a:p>
          <a:p>
            <a:r>
              <a:rPr lang="en-IN" dirty="0"/>
              <a:t>Looking at the bar graph, 1010 customer has highest Debit and Credit Amounts but negative account balance which means Debit Amount is more than Credit Amount.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64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73AE4-CA7B-D3E3-2F24-97DC40BA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80" y="628407"/>
            <a:ext cx="6759526" cy="5601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74B7D-F541-598D-CB40-346F3B277787}"/>
              </a:ext>
            </a:extLst>
          </p:cNvPr>
          <p:cNvSpPr txBox="1"/>
          <p:nvPr/>
        </p:nvSpPr>
        <p:spPr>
          <a:xfrm>
            <a:off x="1054359" y="1315617"/>
            <a:ext cx="3107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Financial Summary for all customers for Credit Card Account in the 2</a:t>
            </a:r>
            <a:r>
              <a:rPr lang="en-IN" baseline="30000" dirty="0"/>
              <a:t>nd</a:t>
            </a:r>
            <a:r>
              <a:rPr lang="en-IN" dirty="0"/>
              <a:t> month.</a:t>
            </a:r>
          </a:p>
          <a:p>
            <a:endParaRPr lang="en-IN" dirty="0"/>
          </a:p>
          <a:p>
            <a:r>
              <a:rPr lang="en-IN" dirty="0"/>
              <a:t>Looking at the bar graph, 1006 customer has highest Debit and Credit Amounts.</a:t>
            </a:r>
          </a:p>
        </p:txBody>
      </p:sp>
    </p:spTree>
    <p:extLst>
      <p:ext uri="{BB962C8B-B14F-4D97-AF65-F5344CB8AC3E}">
        <p14:creationId xmlns:p14="http://schemas.microsoft.com/office/powerpoint/2010/main" val="29147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1FB489-995C-B472-8582-D132B277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90" y="948920"/>
            <a:ext cx="6492803" cy="5464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F2A1ED-ED2C-EB31-D66B-582B737B81A2}"/>
              </a:ext>
            </a:extLst>
          </p:cNvPr>
          <p:cNvSpPr txBox="1"/>
          <p:nvPr/>
        </p:nvSpPr>
        <p:spPr>
          <a:xfrm>
            <a:off x="604158" y="1256342"/>
            <a:ext cx="2988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 of all the Loan Accounts, customer 1007 has the highest missed EMI payments</a:t>
            </a:r>
          </a:p>
          <a:p>
            <a:r>
              <a:rPr lang="en-IN" dirty="0"/>
              <a:t>based on the loan disbursed month.</a:t>
            </a:r>
          </a:p>
        </p:txBody>
      </p:sp>
    </p:spTree>
    <p:extLst>
      <p:ext uri="{BB962C8B-B14F-4D97-AF65-F5344CB8AC3E}">
        <p14:creationId xmlns:p14="http://schemas.microsoft.com/office/powerpoint/2010/main" val="324121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A7801-6E10-B01C-2FAC-C7D336E2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258" y="404620"/>
            <a:ext cx="6683319" cy="5768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B0529-126D-3839-1305-313C20EBD441}"/>
              </a:ext>
            </a:extLst>
          </p:cNvPr>
          <p:cNvSpPr txBox="1"/>
          <p:nvPr/>
        </p:nvSpPr>
        <p:spPr>
          <a:xfrm>
            <a:off x="622819" y="1097722"/>
            <a:ext cx="39865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Monthly spends for all customers for Savings and Credit Card Account in the 2</a:t>
            </a:r>
            <a:r>
              <a:rPr lang="en-IN" baseline="30000" dirty="0"/>
              <a:t>nd</a:t>
            </a:r>
            <a:r>
              <a:rPr lang="en-IN" dirty="0"/>
              <a:t> month.</a:t>
            </a:r>
          </a:p>
          <a:p>
            <a:endParaRPr lang="en-IN" dirty="0"/>
          </a:p>
          <a:p>
            <a:r>
              <a:rPr lang="en-IN" dirty="0"/>
              <a:t>Looking at the bar graph, 1006 customer has highest Credit Limit and has 1/3rd of credit amount outstanding and 2/3</a:t>
            </a:r>
            <a:r>
              <a:rPr lang="en-IN" baseline="30000" dirty="0"/>
              <a:t>rd</a:t>
            </a:r>
            <a:r>
              <a:rPr lang="en-IN" dirty="0"/>
              <a:t> is remaining credit.</a:t>
            </a:r>
          </a:p>
        </p:txBody>
      </p:sp>
    </p:spTree>
    <p:extLst>
      <p:ext uri="{BB962C8B-B14F-4D97-AF65-F5344CB8AC3E}">
        <p14:creationId xmlns:p14="http://schemas.microsoft.com/office/powerpoint/2010/main" val="189584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258B5-82FA-9D68-69B8-99EFA692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1929573"/>
            <a:ext cx="11179509" cy="1729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ECCA4-2389-CEA2-EE80-7F965DD4EF9C}"/>
              </a:ext>
            </a:extLst>
          </p:cNvPr>
          <p:cNvSpPr txBox="1"/>
          <p:nvPr/>
        </p:nvSpPr>
        <p:spPr>
          <a:xfrm>
            <a:off x="877078" y="877078"/>
            <a:ext cx="46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Non-Performing Asset(NPA) customer List: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B239F-4AD0-AD47-B5BE-4D5787D0A4AE}"/>
              </a:ext>
            </a:extLst>
          </p:cNvPr>
          <p:cNvSpPr txBox="1"/>
          <p:nvPr/>
        </p:nvSpPr>
        <p:spPr>
          <a:xfrm>
            <a:off x="877077" y="4217438"/>
            <a:ext cx="977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of 7 customers have NPAs, Bank to take necessary actions on these customers to recover the pending payments.</a:t>
            </a:r>
          </a:p>
        </p:txBody>
      </p:sp>
    </p:spTree>
    <p:extLst>
      <p:ext uri="{BB962C8B-B14F-4D97-AF65-F5344CB8AC3E}">
        <p14:creationId xmlns:p14="http://schemas.microsoft.com/office/powerpoint/2010/main" val="287387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47FBEB-D330-C012-F901-9A3E87BA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69" y="2178115"/>
            <a:ext cx="10836579" cy="548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1A0F6-9AB7-CBFB-0B9C-43C6555029E6}"/>
              </a:ext>
            </a:extLst>
          </p:cNvPr>
          <p:cNvSpPr txBox="1"/>
          <p:nvPr/>
        </p:nvSpPr>
        <p:spPr>
          <a:xfrm>
            <a:off x="895739" y="1315616"/>
            <a:ext cx="710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Card Offering - Eligible for increased credit card balances: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40CBB-9E93-8962-7B3D-6A01BE265998}"/>
              </a:ext>
            </a:extLst>
          </p:cNvPr>
          <p:cNvSpPr txBox="1"/>
          <p:nvPr/>
        </p:nvSpPr>
        <p:spPr>
          <a:xfrm>
            <a:off x="1184988" y="3429000"/>
            <a:ext cx="9822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Above two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with id’s 1-13 and 1015 have a good credit limit, less outstanding bills, and good transaction history. 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 Limit is not high, it is less than 10000.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 Outstanding Bill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Missed Payments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more than or equal 10 transactions.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these customers are eligible for increased credit card balances.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70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AAC7B-7A65-5C3F-AA82-7EB42697C7A5}"/>
              </a:ext>
            </a:extLst>
          </p:cNvPr>
          <p:cNvSpPr txBox="1"/>
          <p:nvPr/>
        </p:nvSpPr>
        <p:spPr>
          <a:xfrm>
            <a:off x="858416" y="783771"/>
            <a:ext cx="104876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u="sng" dirty="0"/>
              <a:t>Problem Statements: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Separate excel sheets data into different CSV files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Cleaning of data</a:t>
            </a:r>
          </a:p>
          <a:p>
            <a:pPr marL="342900" indent="-342900">
              <a:buAutoNum type="arabicPeriod"/>
            </a:pPr>
            <a:r>
              <a:rPr lang="en-IN" dirty="0"/>
              <a:t>Separate Modules for each Department data for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integrity.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/>
              <a:t>Savings Account</a:t>
            </a:r>
          </a:p>
          <a:p>
            <a:pPr marL="800100" lvl="1" indent="-342900">
              <a:buAutoNum type="arabicPeriod"/>
            </a:pPr>
            <a:r>
              <a:rPr lang="en-IN" dirty="0"/>
              <a:t>Loan Account</a:t>
            </a:r>
          </a:p>
          <a:p>
            <a:pPr marL="800100" lvl="1" indent="-342900">
              <a:buAutoNum type="arabicPeriod"/>
            </a:pPr>
            <a:r>
              <a:rPr lang="en-IN" dirty="0"/>
              <a:t>Credit Card</a:t>
            </a:r>
          </a:p>
          <a:p>
            <a:pPr marL="342900" indent="-342900">
              <a:buAutoNum type="arabicPeriod"/>
            </a:pPr>
            <a:r>
              <a:rPr lang="en-IN" dirty="0"/>
              <a:t>Utilize OOPS principles</a:t>
            </a:r>
          </a:p>
          <a:p>
            <a:pPr marL="342900" indent="-342900">
              <a:buAutoNum type="arabicPeriod"/>
            </a:pPr>
            <a:r>
              <a:rPr lang="en-IN" dirty="0"/>
              <a:t>Financial Summary Data</a:t>
            </a:r>
          </a:p>
          <a:p>
            <a:pPr marL="342900" indent="-342900">
              <a:buAutoNum type="arabicPeriod"/>
            </a:pPr>
            <a:r>
              <a:rPr lang="en-IN" dirty="0"/>
              <a:t>Transaction History Data using Linked List Data Structure</a:t>
            </a:r>
          </a:p>
          <a:p>
            <a:pPr marL="342900" indent="-342900">
              <a:buAutoNum type="arabicPeriod"/>
            </a:pPr>
            <a:r>
              <a:rPr lang="en-IN" dirty="0"/>
              <a:t>NPA Identification</a:t>
            </a:r>
          </a:p>
          <a:p>
            <a:pPr marL="342900" indent="-342900">
              <a:buAutoNum type="arabicPeriod"/>
            </a:pPr>
            <a:r>
              <a:rPr lang="en-IN" dirty="0"/>
              <a:t>Credit Card Offering</a:t>
            </a:r>
          </a:p>
          <a:p>
            <a:pPr marL="342900" indent="-342900">
              <a:buAutoNum type="arabicPeriod"/>
            </a:pPr>
            <a:r>
              <a:rPr lang="en-IN" dirty="0"/>
              <a:t>High Missed EMI’s Customers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Monthly Spends of each customer</a:t>
            </a:r>
          </a:p>
          <a:p>
            <a:pPr marL="342900" indent="-342900">
              <a:buAutoNum type="arabicPeriod"/>
            </a:pPr>
            <a:r>
              <a:rPr lang="en-IN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2147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A3871-0515-23B2-C1BD-FCFC9CE0EE67}"/>
              </a:ext>
            </a:extLst>
          </p:cNvPr>
          <p:cNvSpPr txBox="1"/>
          <p:nvPr/>
        </p:nvSpPr>
        <p:spPr>
          <a:xfrm>
            <a:off x="1138334" y="1604865"/>
            <a:ext cx="10534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Repository Path : </a:t>
            </a:r>
            <a:r>
              <a:rPr lang="en-IN" dirty="0">
                <a:hlinkClick r:id="rId2"/>
              </a:rPr>
              <a:t>https://github.com/kavyakotagiri/GrowDataApplication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Files details 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File – GrowDataBank.xlsx</a:t>
            </a:r>
          </a:p>
          <a:p>
            <a:pPr marL="342900" indent="-342900">
              <a:buAutoNum type="arabicPeriod"/>
            </a:pPr>
            <a:r>
              <a:rPr lang="en-IN" dirty="0"/>
              <a:t>GrowDataBankApplication.py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Python code file that has all the application logic to get insights of data</a:t>
            </a:r>
          </a:p>
          <a:p>
            <a:pPr marL="342900" indent="-342900">
              <a:buAutoNum type="arabicPeriod"/>
            </a:pPr>
            <a:r>
              <a:rPr lang="en-IN" dirty="0"/>
              <a:t>GrowDataBankApplication.ibynp – Jupyter notebook code file with same logic as in above file</a:t>
            </a:r>
          </a:p>
          <a:p>
            <a:pPr marL="342900" indent="-342900">
              <a:buAutoNum type="arabicPeriod"/>
            </a:pPr>
            <a:r>
              <a:rPr lang="en-IN" dirty="0"/>
              <a:t>GrowDataBank_Application.ppt – PPT with all the details</a:t>
            </a:r>
          </a:p>
          <a:p>
            <a:pPr marL="342900" indent="-342900">
              <a:buAutoNum type="arabicPeriod"/>
            </a:pPr>
            <a:r>
              <a:rPr lang="en-IN" dirty="0"/>
              <a:t>README.md – Contains details of each class and its methods in the application code.</a:t>
            </a:r>
          </a:p>
        </p:txBody>
      </p:sp>
    </p:spTree>
    <p:extLst>
      <p:ext uri="{BB962C8B-B14F-4D97-AF65-F5344CB8AC3E}">
        <p14:creationId xmlns:p14="http://schemas.microsoft.com/office/powerpoint/2010/main" val="374756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CF530-D21C-6EF7-7ED0-5521B68030EA}"/>
              </a:ext>
            </a:extLst>
          </p:cNvPr>
          <p:cNvSpPr txBox="1"/>
          <p:nvPr/>
        </p:nvSpPr>
        <p:spPr>
          <a:xfrm>
            <a:off x="1212979" y="1371600"/>
            <a:ext cx="9927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GrowDataApplication can be run using Visual Studio code or using Jupyter Notebook.</a:t>
            </a:r>
          </a:p>
          <a:p>
            <a:r>
              <a:rPr lang="en-IN" dirty="0"/>
              <a:t>Separate files for VSCode and Jupyter Notebook are provided.</a:t>
            </a:r>
          </a:p>
          <a:p>
            <a:endParaRPr lang="en-IN" dirty="0"/>
          </a:p>
          <a:p>
            <a:r>
              <a:rPr lang="en-IN" dirty="0"/>
              <a:t>Run the below file to run the application in VS Code :</a:t>
            </a:r>
          </a:p>
          <a:p>
            <a:r>
              <a:rPr lang="en-IN" dirty="0"/>
              <a:t>GrowDataBankApplication.py</a:t>
            </a:r>
          </a:p>
          <a:p>
            <a:endParaRPr lang="en-IN" dirty="0"/>
          </a:p>
          <a:p>
            <a:r>
              <a:rPr lang="en-IN" dirty="0"/>
              <a:t>Run the below file to run the application in Jupyter Notebook:</a:t>
            </a:r>
          </a:p>
          <a:p>
            <a:r>
              <a:rPr lang="en-IN" dirty="0"/>
              <a:t>GrowDataBankApplication.ipynp</a:t>
            </a:r>
          </a:p>
          <a:p>
            <a:endParaRPr lang="en-IN" dirty="0"/>
          </a:p>
          <a:p>
            <a:r>
              <a:rPr lang="en-IN" dirty="0"/>
              <a:t>Make sure DataGrowBank.xlsx file is available in the same folder the above code files are placed.</a:t>
            </a:r>
          </a:p>
          <a:p>
            <a:endParaRPr lang="en-IN" dirty="0"/>
          </a:p>
          <a:p>
            <a:r>
              <a:rPr lang="en-IN" dirty="0"/>
              <a:t>Also make sure all the required libraries are installed on VSCode/Jupyter Notebook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1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5F1EC-5AD3-98F4-4233-967018DEBAC5}"/>
              </a:ext>
            </a:extLst>
          </p:cNvPr>
          <p:cNvSpPr txBox="1"/>
          <p:nvPr/>
        </p:nvSpPr>
        <p:spPr>
          <a:xfrm>
            <a:off x="858416" y="783771"/>
            <a:ext cx="100117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Now let us explore the data.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b="1" dirty="0"/>
              <a:t>Separate excel sheets data into different CSV files</a:t>
            </a:r>
          </a:p>
          <a:p>
            <a:pPr marL="342900" indent="-342900">
              <a:buAutoNum type="arabicPeriod"/>
            </a:pPr>
            <a:r>
              <a:rPr lang="en-IN" b="1" dirty="0"/>
              <a:t>Cleaning of Data</a:t>
            </a:r>
          </a:p>
          <a:p>
            <a:endParaRPr lang="en-IN" dirty="0"/>
          </a:p>
          <a:p>
            <a:r>
              <a:rPr lang="en-IN" sz="1600" dirty="0"/>
              <a:t>class </a:t>
            </a:r>
            <a:r>
              <a:rPr lang="en-IN" sz="1600" b="1" dirty="0" err="1"/>
              <a:t>ExcelToCSV</a:t>
            </a:r>
            <a:r>
              <a:rPr lang="en-IN" sz="1600" dirty="0"/>
              <a:t> is created to perform this task.</a:t>
            </a:r>
          </a:p>
          <a:p>
            <a:r>
              <a:rPr lang="en-IN" sz="1600" dirty="0"/>
              <a:t>Excel file D=GrowData.xlsx file, sheet “Savings </a:t>
            </a:r>
            <a:r>
              <a:rPr lang="en-IN" sz="1600" dirty="0" err="1"/>
              <a:t>Accoun</a:t>
            </a:r>
            <a:r>
              <a:rPr lang="en-IN" sz="1600" dirty="0"/>
              <a:t> Transaction Data “ data is cleaned using </a:t>
            </a:r>
            <a:r>
              <a:rPr lang="en-IN" sz="1600" dirty="0" err="1"/>
              <a:t>dropna</a:t>
            </a:r>
            <a:r>
              <a:rPr lang="en-IN" sz="1600" dirty="0"/>
              <a:t>() and </a:t>
            </a:r>
            <a:r>
              <a:rPr lang="en-IN" sz="1600" dirty="0" err="1"/>
              <a:t>str.strip</a:t>
            </a:r>
            <a:r>
              <a:rPr lang="en-IN" sz="1600" dirty="0"/>
              <a:t>() </a:t>
            </a:r>
            <a:r>
              <a:rPr lang="en-IN" sz="1600" dirty="0" err="1"/>
              <a:t>funtions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r>
              <a:rPr lang="en-IN" sz="1600" dirty="0"/>
              <a:t>Each sheet data creates new CSV file in the same folder as below: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63AAB-26FD-68CE-A171-2189E2B1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7" y="3600952"/>
            <a:ext cx="7277731" cy="10059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73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2909F-45CA-F584-C312-547E73322571}"/>
              </a:ext>
            </a:extLst>
          </p:cNvPr>
          <p:cNvSpPr txBox="1"/>
          <p:nvPr/>
        </p:nvSpPr>
        <p:spPr>
          <a:xfrm>
            <a:off x="1119674" y="1474237"/>
            <a:ext cx="9750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 Separate Modules for each Department</a:t>
            </a:r>
          </a:p>
          <a:p>
            <a:r>
              <a:rPr lang="en-IN" b="1" dirty="0"/>
              <a:t>4. Utilize OOPS principles</a:t>
            </a:r>
          </a:p>
          <a:p>
            <a:endParaRPr lang="en-IN" b="1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SavingsTransaction</a:t>
            </a:r>
            <a:r>
              <a:rPr lang="en-IN" dirty="0"/>
              <a:t> – For Savings Account Transaction Data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LoanTransaction</a:t>
            </a:r>
            <a:r>
              <a:rPr lang="en-IN" dirty="0"/>
              <a:t> – For Loan Account Data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CreditCardTransaction</a:t>
            </a:r>
            <a:r>
              <a:rPr lang="en-IN" dirty="0"/>
              <a:t> – For Credit Card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66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83DC6-1D09-135A-EF14-67A684FBAEDB}"/>
              </a:ext>
            </a:extLst>
          </p:cNvPr>
          <p:cNvSpPr txBox="1"/>
          <p:nvPr/>
        </p:nvSpPr>
        <p:spPr>
          <a:xfrm>
            <a:off x="877077" y="718458"/>
            <a:ext cx="1013926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 Financial Summary Data</a:t>
            </a:r>
          </a:p>
          <a:p>
            <a:endParaRPr lang="en-IN" dirty="0"/>
          </a:p>
          <a:p>
            <a:r>
              <a:rPr lang="en-IN" sz="1400" dirty="0"/>
              <a:t>This can take user id as input or a month as input.</a:t>
            </a:r>
          </a:p>
          <a:p>
            <a:endParaRPr lang="en-IN" sz="1400" dirty="0"/>
          </a:p>
          <a:p>
            <a:r>
              <a:rPr lang="en-IN" sz="1400" dirty="0"/>
              <a:t>Created separate classes methods based on the argument passed.</a:t>
            </a:r>
          </a:p>
          <a:p>
            <a:endParaRPr lang="en-IN" sz="1400" dirty="0"/>
          </a:p>
          <a:p>
            <a:r>
              <a:rPr lang="en-IN" sz="1400" dirty="0"/>
              <a:t>Created a centralized class </a:t>
            </a:r>
            <a:r>
              <a:rPr lang="en-IN" sz="1400" dirty="0" err="1"/>
              <a:t>FinancialSummary</a:t>
            </a:r>
            <a:r>
              <a:rPr lang="en-IN" sz="1400" dirty="0"/>
              <a:t> which calls the modules of each department and gets the financial summary based on the argument passed.</a:t>
            </a:r>
          </a:p>
          <a:p>
            <a:endParaRPr lang="en-IN" sz="1400" dirty="0"/>
          </a:p>
          <a:p>
            <a:r>
              <a:rPr lang="en-IN" sz="1400" u="sng" dirty="0"/>
              <a:t>when customer id is passed as argument: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SavingsTransaction</a:t>
            </a:r>
            <a:r>
              <a:rPr lang="en-IN" sz="1400" dirty="0"/>
              <a:t> Method </a:t>
            </a:r>
            <a:r>
              <a:rPr lang="en-IN" sz="1400" dirty="0" err="1"/>
              <a:t>get_current_balance_cid</a:t>
            </a:r>
            <a:r>
              <a:rPr lang="en-IN" sz="1400" dirty="0"/>
              <a:t> is used to calculate the Current Balance of savings account.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LoanTransaction</a:t>
            </a:r>
            <a:r>
              <a:rPr lang="en-IN" sz="1400" dirty="0"/>
              <a:t> Method </a:t>
            </a:r>
            <a:r>
              <a:rPr lang="en-IN" sz="1400" dirty="0" err="1"/>
              <a:t>get_loan_rem_cid</a:t>
            </a:r>
            <a:r>
              <a:rPr lang="en-IN" sz="1400" dirty="0"/>
              <a:t> is used to calculate the Current Balance of savings account.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CreditCardTransaction</a:t>
            </a:r>
            <a:r>
              <a:rPr lang="en-IN" sz="1400" dirty="0"/>
              <a:t> Method </a:t>
            </a:r>
            <a:r>
              <a:rPr lang="en-IN" sz="1400" dirty="0" err="1"/>
              <a:t>get_credit_rem_cid</a:t>
            </a:r>
            <a:r>
              <a:rPr lang="en-IN" sz="1400" dirty="0"/>
              <a:t> is used to calculate the Current Balance of savings account.</a:t>
            </a:r>
          </a:p>
          <a:p>
            <a:endParaRPr lang="en-IN" sz="1400" dirty="0"/>
          </a:p>
          <a:p>
            <a:r>
              <a:rPr lang="en-IN" sz="1400" u="sng" dirty="0"/>
              <a:t>when month is passed as argument: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SavingsTransaction</a:t>
            </a:r>
            <a:r>
              <a:rPr lang="en-IN" sz="1400" dirty="0"/>
              <a:t> Method </a:t>
            </a:r>
            <a:r>
              <a:rPr lang="en-IN" sz="1400" dirty="0" err="1"/>
              <a:t>get_current_balance_month</a:t>
            </a:r>
            <a:r>
              <a:rPr lang="en-IN" sz="1400" dirty="0"/>
              <a:t> is used to calculate the Current Balance of savings account.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LoanTransaction</a:t>
            </a:r>
            <a:r>
              <a:rPr lang="en-IN" sz="1400" dirty="0"/>
              <a:t> Method </a:t>
            </a:r>
            <a:r>
              <a:rPr lang="en-IN" sz="1400" dirty="0" err="1"/>
              <a:t>get_loan_rem_month</a:t>
            </a:r>
            <a:r>
              <a:rPr lang="en-IN" sz="1400" dirty="0"/>
              <a:t> is used to calculate the Current Balance of savings account.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CreditCardTransaction</a:t>
            </a:r>
            <a:r>
              <a:rPr lang="en-IN" sz="1400" dirty="0"/>
              <a:t> Method </a:t>
            </a:r>
            <a:r>
              <a:rPr lang="en-IN" sz="1400" dirty="0" err="1"/>
              <a:t>get_credit_rem_month</a:t>
            </a:r>
            <a:r>
              <a:rPr lang="en-IN" sz="1400" dirty="0"/>
              <a:t> is used to calculate the Current Balance of savings account.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3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BDD87-8BDE-E65A-EFDC-2DB1BCC97F30}"/>
              </a:ext>
            </a:extLst>
          </p:cNvPr>
          <p:cNvSpPr txBox="1"/>
          <p:nvPr/>
        </p:nvSpPr>
        <p:spPr>
          <a:xfrm>
            <a:off x="1110343" y="811763"/>
            <a:ext cx="9666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 Transaction History Data using Linked List Data Structure</a:t>
            </a:r>
          </a:p>
          <a:p>
            <a:endParaRPr lang="en-IN" b="1" dirty="0"/>
          </a:p>
          <a:p>
            <a:r>
              <a:rPr lang="en-IN" dirty="0"/>
              <a:t>Class </a:t>
            </a:r>
            <a:r>
              <a:rPr lang="en-IN" b="1" dirty="0"/>
              <a:t>Node</a:t>
            </a:r>
            <a:r>
              <a:rPr lang="en-IN" dirty="0"/>
              <a:t> is created for Linked List Node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b="1" dirty="0" err="1"/>
              <a:t>LinkedList_SavingsTransaction</a:t>
            </a:r>
            <a:r>
              <a:rPr lang="en-IN" dirty="0"/>
              <a:t> is created for storing savings account transactions.</a:t>
            </a:r>
          </a:p>
          <a:p>
            <a:endParaRPr lang="en-IN" dirty="0"/>
          </a:p>
          <a:p>
            <a:r>
              <a:rPr lang="en-IN" b="1" dirty="0"/>
              <a:t>	append()</a:t>
            </a:r>
            <a:r>
              <a:rPr lang="en-IN" dirty="0"/>
              <a:t> method is used to add each row of the file data to LL data structure.</a:t>
            </a:r>
          </a:p>
          <a:p>
            <a:endParaRPr lang="en-IN" dirty="0"/>
          </a:p>
          <a:p>
            <a:r>
              <a:rPr lang="en-IN" b="1" dirty="0"/>
              <a:t>	</a:t>
            </a:r>
            <a:r>
              <a:rPr lang="en-IN" b="1" dirty="0" err="1"/>
              <a:t>filter_by_column_value</a:t>
            </a:r>
            <a:r>
              <a:rPr lang="en-IN" b="1" dirty="0"/>
              <a:t>()</a:t>
            </a:r>
            <a:r>
              <a:rPr lang="en-IN" dirty="0"/>
              <a:t> is used to filter the </a:t>
            </a:r>
            <a:r>
              <a:rPr lang="en-IN" dirty="0" err="1"/>
              <a:t>transactiosn</a:t>
            </a:r>
            <a:r>
              <a:rPr lang="en-IN" dirty="0"/>
              <a:t> based on customer id argument. 	This method is dynamic and can be used to filter any column. Here I used it to filter data 	based on </a:t>
            </a:r>
            <a:r>
              <a:rPr lang="en-IN" dirty="0" err="1"/>
              <a:t>customer_id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	</a:t>
            </a:r>
            <a:r>
              <a:rPr lang="en-IN" b="1" dirty="0" err="1"/>
              <a:t>getlength</a:t>
            </a:r>
            <a:r>
              <a:rPr lang="en-IN" b="1" dirty="0"/>
              <a:t>()</a:t>
            </a:r>
            <a:r>
              <a:rPr lang="en-IN" dirty="0"/>
              <a:t> is used to find the </a:t>
            </a:r>
            <a:r>
              <a:rPr lang="en-IN" dirty="0" err="1"/>
              <a:t>legth</a:t>
            </a:r>
            <a:r>
              <a:rPr lang="en-IN" dirty="0"/>
              <a:t> of the LL </a:t>
            </a:r>
            <a:r>
              <a:rPr lang="en-IN" dirty="0" err="1"/>
              <a:t>datastructure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076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492A6-4BE7-4F1E-56B3-3E9041374B1A}"/>
              </a:ext>
            </a:extLst>
          </p:cNvPr>
          <p:cNvSpPr txBox="1"/>
          <p:nvPr/>
        </p:nvSpPr>
        <p:spPr>
          <a:xfrm>
            <a:off x="1194318" y="858416"/>
            <a:ext cx="9386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7. NPA Identification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b="1" dirty="0"/>
              <a:t>NPAIdentification</a:t>
            </a:r>
            <a:r>
              <a:rPr lang="en-IN" dirty="0"/>
              <a:t> is created to identify NPA accounts and lists all the details of these accounts.</a:t>
            </a:r>
          </a:p>
          <a:p>
            <a:endParaRPr lang="en-I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/>
              <a:t>8. Credit Card Offering</a:t>
            </a:r>
          </a:p>
          <a:p>
            <a:endParaRPr lang="en-I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IN" dirty="0"/>
              <a:t>Class </a:t>
            </a:r>
            <a:r>
              <a:rPr lang="en-IN" b="1" dirty="0"/>
              <a:t>CreditCardOffering</a:t>
            </a:r>
            <a:r>
              <a:rPr lang="en-IN" dirty="0"/>
              <a:t> is created to identify customers e</a:t>
            </a:r>
            <a:r>
              <a:rPr lang="en-US" dirty="0" err="1"/>
              <a:t>ligible</a:t>
            </a:r>
            <a:r>
              <a:rPr lang="en-US" dirty="0"/>
              <a:t> for increased credit card balances </a:t>
            </a:r>
            <a:r>
              <a:rPr lang="en-IN" dirty="0"/>
              <a:t>and lists all the details of these accounts.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3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1033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 Kotagiri</dc:creator>
  <cp:lastModifiedBy>Kavya Kotagiri</cp:lastModifiedBy>
  <cp:revision>12</cp:revision>
  <dcterms:created xsi:type="dcterms:W3CDTF">2023-09-30T22:26:01Z</dcterms:created>
  <dcterms:modified xsi:type="dcterms:W3CDTF">2023-10-02T17:58:44Z</dcterms:modified>
</cp:coreProperties>
</file>