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0" r:id="rId4"/>
    <p:sldId id="261" r:id="rId5"/>
    <p:sldId id="262" r:id="rId6"/>
    <p:sldId id="276"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5" d="100"/>
          <a:sy n="65" d="100"/>
        </p:scale>
        <p:origin x="3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9504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E8521-CF2C-4C8B-B8EC-7A40DF5EC84F}"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3869030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2917958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63704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210795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2391638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1383494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3144602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323802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650317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251984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E8521-CF2C-4C8B-B8EC-7A40DF5EC84F}"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186573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1E8521-CF2C-4C8B-B8EC-7A40DF5EC84F}"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354188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36765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98143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A1E8521-CF2C-4C8B-B8EC-7A40DF5EC84F}" type="datetimeFigureOut">
              <a:rPr lang="en-IN" smtClean="0"/>
              <a:t>22-04-2025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275388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E8521-CF2C-4C8B-B8EC-7A40DF5EC84F}"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EBDDC-72B9-48A5-AF33-58060B0DB26C}" type="slidenum">
              <a:rPr lang="en-IN" smtClean="0"/>
              <a:t>‹#›</a:t>
            </a:fld>
            <a:endParaRPr lang="en-IN"/>
          </a:p>
        </p:txBody>
      </p:sp>
    </p:spTree>
    <p:extLst>
      <p:ext uri="{BB962C8B-B14F-4D97-AF65-F5344CB8AC3E}">
        <p14:creationId xmlns:p14="http://schemas.microsoft.com/office/powerpoint/2010/main" val="262524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1E8521-CF2C-4C8B-B8EC-7A40DF5EC84F}" type="datetimeFigureOut">
              <a:rPr lang="en-IN" smtClean="0"/>
              <a:t>22-04-2025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0EBDDC-72B9-48A5-AF33-58060B0DB26C}" type="slidenum">
              <a:rPr lang="en-IN" smtClean="0"/>
              <a:t>‹#›</a:t>
            </a:fld>
            <a:endParaRPr lang="en-IN"/>
          </a:p>
        </p:txBody>
      </p:sp>
    </p:spTree>
    <p:extLst>
      <p:ext uri="{BB962C8B-B14F-4D97-AF65-F5344CB8AC3E}">
        <p14:creationId xmlns:p14="http://schemas.microsoft.com/office/powerpoint/2010/main" val="204145287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7539"/>
            <a:ext cx="9144000" cy="1500553"/>
          </a:xfrm>
        </p:spPr>
        <p:txBody>
          <a:bodyPr>
            <a:normAutofit/>
          </a:bodyPr>
          <a:lstStyle/>
          <a:p>
            <a:r>
              <a:rPr lang="en-IN" sz="3200" dirty="0"/>
              <a:t>PREDICTING EMPLOYEE RETENTION </a:t>
            </a:r>
            <a:br>
              <a:rPr lang="en-IN" sz="3200" dirty="0"/>
            </a:br>
            <a:r>
              <a:rPr lang="en-IN" sz="3200" dirty="0"/>
              <a:t>               -</a:t>
            </a:r>
            <a:r>
              <a:rPr lang="en-US" sz="3200" dirty="0"/>
              <a:t>Case Study</a:t>
            </a:r>
            <a:endParaRPr lang="en-IN" sz="3200" dirty="0"/>
          </a:p>
        </p:txBody>
      </p:sp>
      <p:sp>
        <p:nvSpPr>
          <p:cNvPr id="3" name="Title 1">
            <a:extLst>
              <a:ext uri="{FF2B5EF4-FFF2-40B4-BE49-F238E27FC236}">
                <a16:creationId xmlns:a16="http://schemas.microsoft.com/office/drawing/2014/main" id="{FE70A8D4-E14A-2297-207A-1E7AA5A6E252}"/>
              </a:ext>
            </a:extLst>
          </p:cNvPr>
          <p:cNvSpPr txBox="1">
            <a:spLocks/>
          </p:cNvSpPr>
          <p:nvPr/>
        </p:nvSpPr>
        <p:spPr>
          <a:xfrm>
            <a:off x="1676400" y="1254370"/>
            <a:ext cx="9144000" cy="1500553"/>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Using Logistic Regression</a:t>
            </a:r>
            <a:endParaRPr lang="en-IN" sz="3200" dirty="0"/>
          </a:p>
        </p:txBody>
      </p:sp>
      <p:sp>
        <p:nvSpPr>
          <p:cNvPr id="8" name="Title 1">
            <a:extLst>
              <a:ext uri="{FF2B5EF4-FFF2-40B4-BE49-F238E27FC236}">
                <a16:creationId xmlns:a16="http://schemas.microsoft.com/office/drawing/2014/main" id="{BAD78567-02E9-AB13-D7E2-574DD728652F}"/>
              </a:ext>
            </a:extLst>
          </p:cNvPr>
          <p:cNvSpPr txBox="1">
            <a:spLocks/>
          </p:cNvSpPr>
          <p:nvPr/>
        </p:nvSpPr>
        <p:spPr>
          <a:xfrm>
            <a:off x="1828800" y="4011070"/>
            <a:ext cx="9144000" cy="2007765"/>
          </a:xfrm>
          <a:prstGeom prst="rect">
            <a:avLst/>
          </a:prstGeom>
        </p:spPr>
        <p:txBody>
          <a:bodyPr vert="horz" lIns="91440" tIns="45720" rIns="91440" bIns="45720" rtlCol="0" anchor="b">
            <a:normAutofit fontScale="325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70000"/>
              </a:lnSpc>
            </a:pPr>
            <a:r>
              <a:rPr lang="en-US" sz="6200" dirty="0"/>
              <a:t>BY-</a:t>
            </a:r>
          </a:p>
          <a:p>
            <a:pPr>
              <a:lnSpc>
                <a:spcPct val="170000"/>
              </a:lnSpc>
            </a:pPr>
            <a:r>
              <a:rPr lang="en-US" sz="6200" dirty="0"/>
              <a:t>Khushboo Kumari</a:t>
            </a:r>
          </a:p>
          <a:p>
            <a:pPr>
              <a:lnSpc>
                <a:spcPct val="170000"/>
              </a:lnSpc>
            </a:pPr>
            <a:r>
              <a:rPr lang="en-US" sz="6200" dirty="0"/>
              <a:t>Kavya Makhija</a:t>
            </a:r>
          </a:p>
          <a:p>
            <a:pPr>
              <a:lnSpc>
                <a:spcPct val="170000"/>
              </a:lnSpc>
            </a:pPr>
            <a:r>
              <a:rPr lang="en-US" sz="6200" dirty="0"/>
              <a:t>Rajendran Karpaga Lakshmi</a:t>
            </a:r>
          </a:p>
          <a:p>
            <a:endParaRPr lang="en-IN" sz="3200" dirty="0"/>
          </a:p>
        </p:txBody>
      </p:sp>
    </p:spTree>
    <p:extLst>
      <p:ext uri="{BB962C8B-B14F-4D97-AF65-F5344CB8AC3E}">
        <p14:creationId xmlns:p14="http://schemas.microsoft.com/office/powerpoint/2010/main" val="45736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978" y="643466"/>
            <a:ext cx="4998156" cy="5802489"/>
          </a:xfrm>
        </p:spPr>
        <p:txBody>
          <a:bodyPr>
            <a:normAutofit/>
          </a:bodyPr>
          <a:lstStyle/>
          <a:p>
            <a:pPr marL="0" indent="0">
              <a:buNone/>
            </a:pPr>
            <a:endParaRPr lang="en-US" dirty="0"/>
          </a:p>
          <a:p>
            <a:r>
              <a:rPr lang="en-US" dirty="0"/>
              <a:t>Correlation coefficients range from -1 to 1, whereas values close to 1 or -1 indicate a strong correlation and values close to 0 indicate a weak correlation.</a:t>
            </a:r>
          </a:p>
          <a:p>
            <a:r>
              <a:rPr lang="en-US" dirty="0"/>
              <a:t>The graph depicts the correlation matrix of numerical columns.</a:t>
            </a:r>
          </a:p>
          <a:p>
            <a:r>
              <a:rPr lang="en-US" dirty="0"/>
              <a:t>From the graph, it is depicted that the columns ‘Age’ and ‘Years at Company’ are highly correlated.</a:t>
            </a:r>
          </a:p>
          <a:p>
            <a:pPr marL="0" indent="0">
              <a:buNone/>
            </a:pPr>
            <a:endParaRPr lang="en-US" dirty="0"/>
          </a:p>
        </p:txBody>
      </p:sp>
      <p:pic>
        <p:nvPicPr>
          <p:cNvPr id="4" name="Picture 3"/>
          <p:cNvPicPr>
            <a:picLocks noChangeAspect="1"/>
          </p:cNvPicPr>
          <p:nvPr/>
        </p:nvPicPr>
        <p:blipFill>
          <a:blip r:embed="rId2"/>
          <a:stretch>
            <a:fillRect/>
          </a:stretch>
        </p:blipFill>
        <p:spPr>
          <a:xfrm>
            <a:off x="5836356" y="297391"/>
            <a:ext cx="5844645" cy="6295320"/>
          </a:xfrm>
          <a:prstGeom prst="rect">
            <a:avLst/>
          </a:prstGeom>
        </p:spPr>
      </p:pic>
    </p:spTree>
    <p:extLst>
      <p:ext uri="{BB962C8B-B14F-4D97-AF65-F5344CB8AC3E}">
        <p14:creationId xmlns:p14="http://schemas.microsoft.com/office/powerpoint/2010/main" val="343046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BALANCE</a:t>
            </a:r>
            <a:endParaRPr lang="en-IN" b="1" dirty="0"/>
          </a:p>
        </p:txBody>
      </p:sp>
      <p:sp>
        <p:nvSpPr>
          <p:cNvPr id="3" name="Content Placeholder 2"/>
          <p:cNvSpPr>
            <a:spLocks noGrp="1"/>
          </p:cNvSpPr>
          <p:nvPr>
            <p:ph idx="1"/>
          </p:nvPr>
        </p:nvSpPr>
        <p:spPr>
          <a:xfrm>
            <a:off x="838200" y="1825625"/>
            <a:ext cx="3530600" cy="4351338"/>
          </a:xfrm>
        </p:spPr>
        <p:txBody>
          <a:bodyPr/>
          <a:lstStyle/>
          <a:p>
            <a:r>
              <a:rPr lang="en-US" dirty="0"/>
              <a:t>The graph depicts the class balance of the target variable in training set.</a:t>
            </a:r>
          </a:p>
          <a:p>
            <a:r>
              <a:rPr lang="en-US" dirty="0"/>
              <a:t>The ‘Stayed’ count is  25745 and ‘Left’ count is 23645, indicating that the classes are balanced.</a:t>
            </a:r>
            <a:endParaRPr lang="en-IN" dirty="0"/>
          </a:p>
        </p:txBody>
      </p:sp>
      <p:pic>
        <p:nvPicPr>
          <p:cNvPr id="5" name="Picture 4"/>
          <p:cNvPicPr>
            <a:picLocks noChangeAspect="1"/>
          </p:cNvPicPr>
          <p:nvPr/>
        </p:nvPicPr>
        <p:blipFill>
          <a:blip r:embed="rId2"/>
          <a:stretch>
            <a:fillRect/>
          </a:stretch>
        </p:blipFill>
        <p:spPr>
          <a:xfrm>
            <a:off x="6412442" y="1407054"/>
            <a:ext cx="5429250" cy="4314825"/>
          </a:xfrm>
          <a:prstGeom prst="rect">
            <a:avLst/>
          </a:prstGeom>
        </p:spPr>
      </p:pic>
    </p:spTree>
    <p:extLst>
      <p:ext uri="{BB962C8B-B14F-4D97-AF65-F5344CB8AC3E}">
        <p14:creationId xmlns:p14="http://schemas.microsoft.com/office/powerpoint/2010/main" val="298560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66" y="1"/>
            <a:ext cx="5915556" cy="787078"/>
          </a:xfrm>
        </p:spPr>
        <p:txBody>
          <a:bodyPr>
            <a:normAutofit/>
          </a:bodyPr>
          <a:lstStyle/>
          <a:p>
            <a:r>
              <a:rPr lang="en-US" b="1" dirty="0"/>
              <a:t>BIVARIATE ANALYSIS</a:t>
            </a:r>
            <a:endParaRPr lang="en-IN" b="1" dirty="0"/>
          </a:p>
        </p:txBody>
      </p:sp>
      <p:sp>
        <p:nvSpPr>
          <p:cNvPr id="3" name="Content Placeholder 2"/>
          <p:cNvSpPr>
            <a:spLocks noGrp="1"/>
          </p:cNvSpPr>
          <p:nvPr>
            <p:ph idx="1"/>
          </p:nvPr>
        </p:nvSpPr>
        <p:spPr>
          <a:xfrm>
            <a:off x="259466" y="787079"/>
            <a:ext cx="7337956" cy="2569723"/>
          </a:xfrm>
        </p:spPr>
        <p:txBody>
          <a:bodyPr>
            <a:normAutofit fontScale="25000" lnSpcReduction="20000"/>
          </a:bodyPr>
          <a:lstStyle/>
          <a:p>
            <a:r>
              <a:rPr lang="en-US" sz="5600" dirty="0"/>
              <a:t>The graph between ‘</a:t>
            </a:r>
            <a:r>
              <a:rPr lang="en-IN" sz="5600" dirty="0"/>
              <a:t>Job Role’ and ‘Attrition’ depicts ‘Technology’ has highest number of employees leaving with a significant gap between those who stayed and those who left.</a:t>
            </a:r>
            <a:r>
              <a:rPr lang="en-US" sz="5600" dirty="0"/>
              <a:t>The other sectors experience more stable workforce retention rates.</a:t>
            </a:r>
          </a:p>
          <a:p>
            <a:r>
              <a:rPr lang="en-US" sz="5600" dirty="0"/>
              <a:t>‘Work-Life Balance’ vs ‘Attrition’ graph illustrates the highest number of employees who stayed reported having a good work-life balance, with significantly lower number leaving. The graph suggest a strong correlation between work-life balance and employee retention</a:t>
            </a:r>
          </a:p>
          <a:p>
            <a:r>
              <a:rPr lang="en-US" sz="5600" dirty="0"/>
              <a:t>Graph between ‘Performance Rating’ and ‘Attrition’ </a:t>
            </a:r>
            <a:r>
              <a:rPr lang="en-IN" sz="5600" dirty="0"/>
              <a:t>depicts ‘Average’ has highest number of employees leaving with a significant gap between those who stayed and those who left.</a:t>
            </a:r>
          </a:p>
          <a:p>
            <a:r>
              <a:rPr lang="en-US" sz="5600" dirty="0"/>
              <a:t>‘Job Satisfaction’ vs ‘Attrition’ graph illustrates the highest number of employees who stayed reported having a high job satisfaction</a:t>
            </a:r>
            <a:r>
              <a:rPr lang="en-US" sz="3200" dirty="0"/>
              <a:t>.</a:t>
            </a:r>
          </a:p>
          <a:p>
            <a:endParaRPr lang="en-US" sz="3200" dirty="0"/>
          </a:p>
          <a:p>
            <a:endParaRPr lang="en-IN" dirty="0"/>
          </a:p>
        </p:txBody>
      </p:sp>
      <p:pic>
        <p:nvPicPr>
          <p:cNvPr id="4" name="Picture 3"/>
          <p:cNvPicPr>
            <a:picLocks noChangeAspect="1"/>
          </p:cNvPicPr>
          <p:nvPr/>
        </p:nvPicPr>
        <p:blipFill>
          <a:blip r:embed="rId2"/>
          <a:stretch>
            <a:fillRect/>
          </a:stretch>
        </p:blipFill>
        <p:spPr>
          <a:xfrm>
            <a:off x="7951808" y="0"/>
            <a:ext cx="4240192" cy="3415111"/>
          </a:xfrm>
          <a:prstGeom prst="rect">
            <a:avLst/>
          </a:prstGeom>
        </p:spPr>
      </p:pic>
      <p:pic>
        <p:nvPicPr>
          <p:cNvPr id="5" name="Picture 4"/>
          <p:cNvPicPr>
            <a:picLocks noChangeAspect="1"/>
          </p:cNvPicPr>
          <p:nvPr/>
        </p:nvPicPr>
        <p:blipFill>
          <a:blip r:embed="rId3"/>
          <a:stretch>
            <a:fillRect/>
          </a:stretch>
        </p:blipFill>
        <p:spPr>
          <a:xfrm>
            <a:off x="7951808" y="3481706"/>
            <a:ext cx="4240192" cy="3376294"/>
          </a:xfrm>
          <a:prstGeom prst="rect">
            <a:avLst/>
          </a:prstGeom>
        </p:spPr>
      </p:pic>
      <p:pic>
        <p:nvPicPr>
          <p:cNvPr id="6" name="Picture 5"/>
          <p:cNvPicPr>
            <a:picLocks noChangeAspect="1"/>
          </p:cNvPicPr>
          <p:nvPr/>
        </p:nvPicPr>
        <p:blipFill>
          <a:blip r:embed="rId4"/>
          <a:stretch>
            <a:fillRect/>
          </a:stretch>
        </p:blipFill>
        <p:spPr>
          <a:xfrm>
            <a:off x="0" y="3509484"/>
            <a:ext cx="3796478" cy="3348516"/>
          </a:xfrm>
          <a:prstGeom prst="rect">
            <a:avLst/>
          </a:prstGeom>
        </p:spPr>
      </p:pic>
      <p:pic>
        <p:nvPicPr>
          <p:cNvPr id="7" name="Picture 6"/>
          <p:cNvPicPr>
            <a:picLocks noChangeAspect="1"/>
          </p:cNvPicPr>
          <p:nvPr/>
        </p:nvPicPr>
        <p:blipFill>
          <a:blip r:embed="rId5"/>
          <a:stretch>
            <a:fillRect/>
          </a:stretch>
        </p:blipFill>
        <p:spPr>
          <a:xfrm>
            <a:off x="3879930" y="3509484"/>
            <a:ext cx="3988426" cy="3348516"/>
          </a:xfrm>
          <a:prstGeom prst="rect">
            <a:avLst/>
          </a:prstGeom>
        </p:spPr>
      </p:pic>
    </p:spTree>
    <p:extLst>
      <p:ext uri="{BB962C8B-B14F-4D97-AF65-F5344CB8AC3E}">
        <p14:creationId xmlns:p14="http://schemas.microsoft.com/office/powerpoint/2010/main" val="3330104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28" y="290746"/>
            <a:ext cx="7861131" cy="2766349"/>
          </a:xfrm>
        </p:spPr>
        <p:txBody>
          <a:bodyPr>
            <a:normAutofit fontScale="85000" lnSpcReduction="20000"/>
          </a:bodyPr>
          <a:lstStyle/>
          <a:p>
            <a:r>
              <a:rPr lang="en-US" dirty="0"/>
              <a:t>The graph between ‘Overtime’ and ‘Attrition’ suggests that overtime work maybe a contributing factor to employee attrition.</a:t>
            </a:r>
          </a:p>
          <a:p>
            <a:r>
              <a:rPr lang="en-US" dirty="0"/>
              <a:t>The graph ‘Job Level’ vs ‘Attrition’ suggests that attrition is highest at entry level, followed by mid-level and is lowest at senior level.</a:t>
            </a:r>
          </a:p>
          <a:p>
            <a:r>
              <a:rPr lang="en-US" dirty="0"/>
              <a:t>The ‘Company Size’ vs ‘Attrition’ graph depicts that employee attrition is more prevalent in medium-sized company, while large companies have the lowest attrition rates.</a:t>
            </a:r>
          </a:p>
          <a:p>
            <a:r>
              <a:rPr lang="en-US" dirty="0"/>
              <a:t>The graph between ‘Education’ and ‘Attrition’ suggests that attrition rates is higher among employees with high school education compared to those with higher degrees.</a:t>
            </a:r>
          </a:p>
          <a:p>
            <a:endParaRPr lang="en-IN" dirty="0"/>
          </a:p>
        </p:txBody>
      </p:sp>
      <p:pic>
        <p:nvPicPr>
          <p:cNvPr id="4" name="Picture 3"/>
          <p:cNvPicPr>
            <a:picLocks noChangeAspect="1"/>
          </p:cNvPicPr>
          <p:nvPr/>
        </p:nvPicPr>
        <p:blipFill>
          <a:blip r:embed="rId2"/>
          <a:stretch>
            <a:fillRect/>
          </a:stretch>
        </p:blipFill>
        <p:spPr>
          <a:xfrm>
            <a:off x="8021256" y="-1"/>
            <a:ext cx="4170744" cy="3347845"/>
          </a:xfrm>
          <a:prstGeom prst="rect">
            <a:avLst/>
          </a:prstGeom>
        </p:spPr>
      </p:pic>
      <p:pic>
        <p:nvPicPr>
          <p:cNvPr id="5" name="Picture 4"/>
          <p:cNvPicPr>
            <a:picLocks noChangeAspect="1"/>
          </p:cNvPicPr>
          <p:nvPr/>
        </p:nvPicPr>
        <p:blipFill>
          <a:blip r:embed="rId3"/>
          <a:stretch>
            <a:fillRect/>
          </a:stretch>
        </p:blipFill>
        <p:spPr>
          <a:xfrm>
            <a:off x="127322" y="3433930"/>
            <a:ext cx="3827939" cy="3424069"/>
          </a:xfrm>
          <a:prstGeom prst="rect">
            <a:avLst/>
          </a:prstGeom>
        </p:spPr>
      </p:pic>
      <p:pic>
        <p:nvPicPr>
          <p:cNvPr id="6" name="Picture 5"/>
          <p:cNvPicPr>
            <a:picLocks noChangeAspect="1"/>
          </p:cNvPicPr>
          <p:nvPr/>
        </p:nvPicPr>
        <p:blipFill>
          <a:blip r:embed="rId4"/>
          <a:stretch>
            <a:fillRect/>
          </a:stretch>
        </p:blipFill>
        <p:spPr>
          <a:xfrm>
            <a:off x="8021256" y="3433931"/>
            <a:ext cx="4170744" cy="3424069"/>
          </a:xfrm>
          <a:prstGeom prst="rect">
            <a:avLst/>
          </a:prstGeom>
        </p:spPr>
      </p:pic>
      <p:pic>
        <p:nvPicPr>
          <p:cNvPr id="7" name="Picture 6"/>
          <p:cNvPicPr>
            <a:picLocks noChangeAspect="1"/>
          </p:cNvPicPr>
          <p:nvPr/>
        </p:nvPicPr>
        <p:blipFill>
          <a:blip r:embed="rId5"/>
          <a:stretch>
            <a:fillRect/>
          </a:stretch>
        </p:blipFill>
        <p:spPr>
          <a:xfrm>
            <a:off x="4041458" y="3433931"/>
            <a:ext cx="3893601" cy="3467113"/>
          </a:xfrm>
          <a:prstGeom prst="rect">
            <a:avLst/>
          </a:prstGeom>
        </p:spPr>
      </p:pic>
    </p:spTree>
    <p:extLst>
      <p:ext uri="{BB962C8B-B14F-4D97-AF65-F5344CB8AC3E}">
        <p14:creationId xmlns:p14="http://schemas.microsoft.com/office/powerpoint/2010/main" val="315500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90065"/>
            <a:ext cx="6709833" cy="3251446"/>
          </a:xfrm>
        </p:spPr>
        <p:txBody>
          <a:bodyPr>
            <a:noAutofit/>
          </a:bodyPr>
          <a:lstStyle/>
          <a:p>
            <a:r>
              <a:rPr lang="en-US" sz="1800" dirty="0"/>
              <a:t>The employees who work remotely are more likely to stay</a:t>
            </a:r>
          </a:p>
          <a:p>
            <a:r>
              <a:rPr lang="en-US" sz="1800" dirty="0"/>
              <a:t>‘Employee Recognition’ vs ‘Attrition’ graph suggests a clear inverse relationship between employee recognition and attrition. Low recognition is a strong predictor of employee turnover, while high recognition is a strong factor in employee retention.</a:t>
            </a:r>
          </a:p>
          <a:p>
            <a:r>
              <a:rPr lang="en-US" sz="1800" dirty="0"/>
              <a:t>The graph between ‘Company Reputation’ and ‘Attrition’ suggests a positive correlation. Companies with good and excellent reputations experience significantly lower attrition rates compared to those with fair and poor reputations.</a:t>
            </a:r>
          </a:p>
          <a:p>
            <a:endParaRPr lang="en-IN" sz="1800" dirty="0"/>
          </a:p>
        </p:txBody>
      </p:sp>
      <p:pic>
        <p:nvPicPr>
          <p:cNvPr id="4" name="Picture 3"/>
          <p:cNvPicPr>
            <a:picLocks noChangeAspect="1"/>
          </p:cNvPicPr>
          <p:nvPr/>
        </p:nvPicPr>
        <p:blipFill>
          <a:blip r:embed="rId2"/>
          <a:stretch>
            <a:fillRect/>
          </a:stretch>
        </p:blipFill>
        <p:spPr>
          <a:xfrm>
            <a:off x="7465911" y="553157"/>
            <a:ext cx="4726089" cy="3510844"/>
          </a:xfrm>
          <a:prstGeom prst="rect">
            <a:avLst/>
          </a:prstGeom>
        </p:spPr>
      </p:pic>
      <p:pic>
        <p:nvPicPr>
          <p:cNvPr id="5" name="Picture 4"/>
          <p:cNvPicPr>
            <a:picLocks noChangeAspect="1"/>
          </p:cNvPicPr>
          <p:nvPr/>
        </p:nvPicPr>
        <p:blipFill>
          <a:blip r:embed="rId3"/>
          <a:stretch>
            <a:fillRect/>
          </a:stretch>
        </p:blipFill>
        <p:spPr>
          <a:xfrm>
            <a:off x="3014132" y="4222044"/>
            <a:ext cx="4368801" cy="2635956"/>
          </a:xfrm>
          <a:prstGeom prst="rect">
            <a:avLst/>
          </a:prstGeom>
        </p:spPr>
      </p:pic>
      <p:pic>
        <p:nvPicPr>
          <p:cNvPr id="6" name="Picture 5"/>
          <p:cNvPicPr>
            <a:picLocks noChangeAspect="1"/>
          </p:cNvPicPr>
          <p:nvPr/>
        </p:nvPicPr>
        <p:blipFill>
          <a:blip r:embed="rId4"/>
          <a:stretch>
            <a:fillRect/>
          </a:stretch>
        </p:blipFill>
        <p:spPr>
          <a:xfrm>
            <a:off x="7461955" y="4222043"/>
            <a:ext cx="4726089" cy="2635955"/>
          </a:xfrm>
          <a:prstGeom prst="rect">
            <a:avLst/>
          </a:prstGeom>
        </p:spPr>
      </p:pic>
    </p:spTree>
    <p:extLst>
      <p:ext uri="{BB962C8B-B14F-4D97-AF65-F5344CB8AC3E}">
        <p14:creationId xmlns:p14="http://schemas.microsoft.com/office/powerpoint/2010/main" val="798637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 ENGINEERING</a:t>
            </a:r>
            <a:br>
              <a:rPr lang="en-IN" b="1" dirty="0"/>
            </a:br>
            <a:endParaRPr lang="en-IN" b="1" dirty="0"/>
          </a:p>
        </p:txBody>
      </p:sp>
      <p:sp>
        <p:nvSpPr>
          <p:cNvPr id="3" name="Content Placeholder 2"/>
          <p:cNvSpPr>
            <a:spLocks noGrp="1"/>
          </p:cNvSpPr>
          <p:nvPr>
            <p:ph idx="1"/>
          </p:nvPr>
        </p:nvSpPr>
        <p:spPr/>
        <p:txBody>
          <a:bodyPr>
            <a:normAutofit/>
          </a:bodyPr>
          <a:lstStyle/>
          <a:p>
            <a:r>
              <a:rPr lang="en-US" dirty="0"/>
              <a:t>DUMMY VARIABLE CREATION:</a:t>
            </a:r>
          </a:p>
          <a:p>
            <a:pPr marL="0" indent="0">
              <a:buNone/>
            </a:pPr>
            <a:r>
              <a:rPr lang="en-US" dirty="0"/>
              <a:t>The first step is to convert categorical columns to numeric using </a:t>
            </a:r>
            <a:r>
              <a:rPr lang="en-US" dirty="0" err="1"/>
              <a:t>get_dummies</a:t>
            </a:r>
            <a:r>
              <a:rPr lang="en-US" dirty="0"/>
              <a:t> with </a:t>
            </a:r>
            <a:r>
              <a:rPr lang="en-US" dirty="0" err="1"/>
              <a:t>drop_first</a:t>
            </a:r>
            <a:r>
              <a:rPr lang="en-US" dirty="0"/>
              <a:t>=True to avoid multicollinearity. Then the original categorical columns were removed from train and validation sets. The processed dummy and numeric columns were then combined into a dataset. </a:t>
            </a:r>
          </a:p>
          <a:p>
            <a:pPr marL="0" indent="0">
              <a:buNone/>
            </a:pPr>
            <a:r>
              <a:rPr lang="en-US" dirty="0"/>
              <a:t>FEATURE SCALLING:</a:t>
            </a:r>
          </a:p>
          <a:p>
            <a:pPr marL="0" indent="0">
              <a:buNone/>
            </a:pPr>
            <a:r>
              <a:rPr lang="en-US" dirty="0"/>
              <a:t>To ensure numeric features are on a consistent scale, </a:t>
            </a:r>
            <a:r>
              <a:rPr lang="en-US" dirty="0" err="1"/>
              <a:t>StandardScaler</a:t>
            </a:r>
            <a:r>
              <a:rPr lang="en-US" dirty="0"/>
              <a:t> was applied. The numerical columns in the training data were scaled using </a:t>
            </a:r>
            <a:r>
              <a:rPr lang="en-US" dirty="0" err="1"/>
              <a:t>fit_transform</a:t>
            </a:r>
            <a:r>
              <a:rPr lang="en-US" dirty="0"/>
              <a:t>(). The same method was applied to validation set. during training. This improves model performance by treating all features on the same scale.</a:t>
            </a:r>
            <a:endParaRPr lang="en-IN" dirty="0"/>
          </a:p>
        </p:txBody>
      </p:sp>
    </p:spTree>
    <p:extLst>
      <p:ext uri="{BB962C8B-B14F-4D97-AF65-F5344CB8AC3E}">
        <p14:creationId xmlns:p14="http://schemas.microsoft.com/office/powerpoint/2010/main" val="338352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70" y="90311"/>
            <a:ext cx="10515600" cy="1325563"/>
          </a:xfrm>
        </p:spPr>
        <p:txBody>
          <a:bodyPr/>
          <a:lstStyle/>
          <a:p>
            <a:r>
              <a:rPr lang="en-US" b="1" dirty="0"/>
              <a:t>MODEL BUILDING</a:t>
            </a:r>
            <a:endParaRPr lang="en-IN" b="1" dirty="0"/>
          </a:p>
        </p:txBody>
      </p:sp>
      <p:sp>
        <p:nvSpPr>
          <p:cNvPr id="3" name="Content Placeholder 2"/>
          <p:cNvSpPr>
            <a:spLocks noGrp="1"/>
          </p:cNvSpPr>
          <p:nvPr>
            <p:ph idx="1"/>
          </p:nvPr>
        </p:nvSpPr>
        <p:spPr>
          <a:xfrm>
            <a:off x="120570" y="925600"/>
            <a:ext cx="7217208" cy="5345377"/>
          </a:xfrm>
        </p:spPr>
        <p:txBody>
          <a:bodyPr>
            <a:normAutofit fontScale="77500" lnSpcReduction="20000"/>
          </a:bodyPr>
          <a:lstStyle/>
          <a:p>
            <a:r>
              <a:rPr lang="en-US" dirty="0"/>
              <a:t>Recursive Feature Elimination(RFE) was used to select top 15 important features for logistic regression model. The model was built using </a:t>
            </a:r>
            <a:r>
              <a:rPr lang="en-US" dirty="0" err="1"/>
              <a:t>statsmodels</a:t>
            </a:r>
            <a:r>
              <a:rPr lang="en-US" dirty="0"/>
              <a:t>. VIF was used to check multicollinearity. All VIFs are well below 5, most are even around 1.0, which is excellent. This logistic regression coefficients and p-values were trustworthy so there was no need to drop or transform variables due to multicollinearity. The overall accuracy of model was 0.7109. This means the model correctly predicted whether employees stayed or left about 71.09% of the time.</a:t>
            </a:r>
          </a:p>
          <a:p>
            <a:r>
              <a:rPr lang="en-US" dirty="0"/>
              <a:t>To evaluate model’s performance, a confusion matrix was created based on predictions from training set. The matrix contains four key values True Negatives(TN), False Positive(FP), False Negatives(FN), True Positives(TP). Using this we calculate :</a:t>
            </a:r>
          </a:p>
          <a:p>
            <a:pPr marL="0" indent="0">
              <a:buNone/>
            </a:pPr>
            <a:r>
              <a:rPr lang="en-US" dirty="0"/>
              <a:t>     Sensitivity = 71.53%</a:t>
            </a:r>
          </a:p>
          <a:p>
            <a:pPr marL="0" indent="0">
              <a:buNone/>
            </a:pPr>
            <a:r>
              <a:rPr lang="en-US" dirty="0"/>
              <a:t>     Specificity = 70.55%</a:t>
            </a:r>
          </a:p>
          <a:p>
            <a:pPr marL="0" indent="0">
              <a:buNone/>
            </a:pPr>
            <a:r>
              <a:rPr lang="en-US" dirty="0"/>
              <a:t>     Precision = 72.59%</a:t>
            </a:r>
          </a:p>
          <a:p>
            <a:pPr marL="0" indent="0">
              <a:buNone/>
            </a:pPr>
            <a:r>
              <a:rPr lang="en-US" dirty="0"/>
              <a:t>     Recall = 71.53%</a:t>
            </a:r>
          </a:p>
          <a:p>
            <a:r>
              <a:rPr lang="en-US" dirty="0"/>
              <a:t>To improve model’s performance beyond the default 0.5 threshold, we analyses ROC curve. The AUC curve was 0.7865. An AUC of 0.78 means the model has a good ability to distinguish between classes — definitely better than random (which is 0.5), and not far off from the 0.8+ “strong” range.</a:t>
            </a:r>
          </a:p>
          <a:p>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2"/>
          <a:stretch>
            <a:fillRect/>
          </a:stretch>
        </p:blipFill>
        <p:spPr>
          <a:xfrm>
            <a:off x="7507468" y="1325563"/>
            <a:ext cx="4527020" cy="5191125"/>
          </a:xfrm>
          <a:prstGeom prst="rect">
            <a:avLst/>
          </a:prstGeom>
        </p:spPr>
      </p:pic>
    </p:spTree>
    <p:extLst>
      <p:ext uri="{BB962C8B-B14F-4D97-AF65-F5344CB8AC3E}">
        <p14:creationId xmlns:p14="http://schemas.microsoft.com/office/powerpoint/2010/main" val="973386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1245"/>
            <a:ext cx="5190067" cy="5917319"/>
          </a:xfrm>
        </p:spPr>
        <p:txBody>
          <a:bodyPr>
            <a:normAutofit fontScale="92500" lnSpcReduction="20000"/>
          </a:bodyPr>
          <a:lstStyle/>
          <a:p>
            <a:r>
              <a:rPr lang="en-US" dirty="0"/>
              <a:t>To determine the best probability threshold for classification, predictions were evaluated at different cutoff values ranging from 0.0 to 0.9. From this we calculated accuracy, sensitivity and specificity. </a:t>
            </a:r>
          </a:p>
          <a:p>
            <a:r>
              <a:rPr lang="en-US" dirty="0"/>
              <a:t>From the graph,0.5 is the optimum point to take it as a cutoff probability.</a:t>
            </a:r>
          </a:p>
          <a:p>
            <a:r>
              <a:rPr lang="en-US" dirty="0"/>
              <a:t>A Precision-Recall curve was plotted to evaluate model performance across different probability threshold. </a:t>
            </a:r>
          </a:p>
          <a:p>
            <a:r>
              <a:rPr lang="en-US" dirty="0"/>
              <a:t>The model’s precision and recall were plotted against various probability thresholds to visualize how both metrics change with the cutoff.</a:t>
            </a:r>
          </a:p>
          <a:p>
            <a:r>
              <a:rPr lang="en-US" dirty="0"/>
              <a:t>The graph between ‘Precision and Recall’ and ‘Threshold’ indicates that adjusting the threshold impacts the performance of classification model. Lower threshold favors recall, while a higher favors precision. </a:t>
            </a:r>
            <a:endParaRPr lang="en-IN" dirty="0"/>
          </a:p>
        </p:txBody>
      </p:sp>
      <p:pic>
        <p:nvPicPr>
          <p:cNvPr id="4" name="Picture 3"/>
          <p:cNvPicPr>
            <a:picLocks noChangeAspect="1"/>
          </p:cNvPicPr>
          <p:nvPr/>
        </p:nvPicPr>
        <p:blipFill>
          <a:blip r:embed="rId2"/>
          <a:stretch>
            <a:fillRect/>
          </a:stretch>
        </p:blipFill>
        <p:spPr>
          <a:xfrm>
            <a:off x="6860646" y="101600"/>
            <a:ext cx="5218465" cy="3533422"/>
          </a:xfrm>
          <a:prstGeom prst="rect">
            <a:avLst/>
          </a:prstGeom>
        </p:spPr>
      </p:pic>
      <p:pic>
        <p:nvPicPr>
          <p:cNvPr id="5" name="Picture 4"/>
          <p:cNvPicPr>
            <a:picLocks noChangeAspect="1"/>
          </p:cNvPicPr>
          <p:nvPr/>
        </p:nvPicPr>
        <p:blipFill>
          <a:blip r:embed="rId3"/>
          <a:stretch>
            <a:fillRect/>
          </a:stretch>
        </p:blipFill>
        <p:spPr>
          <a:xfrm>
            <a:off x="6860646" y="3759201"/>
            <a:ext cx="5218465" cy="2991555"/>
          </a:xfrm>
          <a:prstGeom prst="rect">
            <a:avLst/>
          </a:prstGeom>
        </p:spPr>
      </p:pic>
    </p:spTree>
    <p:extLst>
      <p:ext uri="{BB962C8B-B14F-4D97-AF65-F5344CB8AC3E}">
        <p14:creationId xmlns:p14="http://schemas.microsoft.com/office/powerpoint/2010/main" val="309913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PREDICTION AND MODEL EVALUATION </a:t>
            </a:r>
          </a:p>
        </p:txBody>
      </p:sp>
      <p:sp>
        <p:nvSpPr>
          <p:cNvPr id="3" name="Content Placeholder 2"/>
          <p:cNvSpPr>
            <a:spLocks noGrp="1"/>
          </p:cNvSpPr>
          <p:nvPr>
            <p:ph idx="1"/>
          </p:nvPr>
        </p:nvSpPr>
        <p:spPr>
          <a:xfrm>
            <a:off x="875201" y="2052918"/>
            <a:ext cx="8946541" cy="4195481"/>
          </a:xfrm>
        </p:spPr>
        <p:txBody>
          <a:bodyPr>
            <a:normAutofit fontScale="85000" lnSpcReduction="10000"/>
          </a:bodyPr>
          <a:lstStyle/>
          <a:p>
            <a:pPr algn="just"/>
            <a:r>
              <a:rPr lang="en-US" dirty="0"/>
              <a:t>Logistic regression model was trained using scaled key features. The predictions were made on validation set using optimal cutoff ,i.e., 0.5. A confusion matrix was created to better understand model’s classification performance. The overall accuracy is 70.97%. Using confusion matrix we calculated,</a:t>
            </a:r>
          </a:p>
          <a:p>
            <a:pPr marL="0" indent="0" algn="just">
              <a:buNone/>
            </a:pPr>
            <a:r>
              <a:rPr lang="en-US" dirty="0"/>
              <a:t>	Sensitivity (Recall) = 71.17%: The model correctly identifies 71.17% of employees</a:t>
            </a:r>
          </a:p>
          <a:p>
            <a:pPr marL="0" indent="0" algn="just">
              <a:buNone/>
            </a:pPr>
            <a:r>
              <a:rPr lang="en-US" dirty="0"/>
              <a:t>who actually stay.</a:t>
            </a:r>
          </a:p>
          <a:p>
            <a:pPr marL="0" indent="0" algn="just">
              <a:buNone/>
            </a:pPr>
            <a:r>
              <a:rPr lang="en-US" dirty="0"/>
              <a:t>	Specificity = 70.74%: It accurately identifies 70.74% of employees who leave.</a:t>
            </a:r>
          </a:p>
          <a:p>
            <a:pPr marL="0" indent="0" algn="just">
              <a:buNone/>
            </a:pPr>
            <a:r>
              <a:rPr lang="en-US" dirty="0"/>
              <a:t>	Precision = 72.56%: Of those predicted to stay, 72.56% actually stay, indicating good prediction accuracy for stayers.</a:t>
            </a:r>
          </a:p>
          <a:p>
            <a:pPr marL="0" indent="0" algn="just">
              <a:buNone/>
            </a:pPr>
            <a:r>
              <a:rPr lang="en-US" dirty="0"/>
              <a:t>	Recall = 71.17%: Similar to sensitivity, showing moderate success in identifying stayers, though some are missed (False Negatives).</a:t>
            </a:r>
          </a:p>
          <a:p>
            <a:pPr marL="0" indent="0" algn="just">
              <a:buNone/>
            </a:pPr>
            <a:endParaRPr lang="en-US" dirty="0"/>
          </a:p>
          <a:p>
            <a:pPr marL="0" indent="0" algn="just">
              <a:buNone/>
            </a:pPr>
            <a:r>
              <a:rPr lang="en-US" dirty="0"/>
              <a:t>	Overall, the model does a moderate job at predicting employee retention</a:t>
            </a:r>
          </a:p>
        </p:txBody>
      </p:sp>
    </p:spTree>
    <p:extLst>
      <p:ext uri="{BB962C8B-B14F-4D97-AF65-F5344CB8AC3E}">
        <p14:creationId xmlns:p14="http://schemas.microsoft.com/office/powerpoint/2010/main" val="241675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CONCLUSION/KEY INSIGHTS</a:t>
            </a:r>
            <a:endParaRPr lang="en-IN" b="1" dirty="0"/>
          </a:p>
        </p:txBody>
      </p:sp>
      <p:sp>
        <p:nvSpPr>
          <p:cNvPr id="3" name="Content Placeholder 2"/>
          <p:cNvSpPr>
            <a:spLocks noGrp="1"/>
          </p:cNvSpPr>
          <p:nvPr>
            <p:ph idx="1"/>
          </p:nvPr>
        </p:nvSpPr>
        <p:spPr>
          <a:xfrm>
            <a:off x="1104293" y="1433689"/>
            <a:ext cx="8946541" cy="5215465"/>
          </a:xfrm>
        </p:spPr>
        <p:txBody>
          <a:bodyPr>
            <a:normAutofit fontScale="92500" lnSpcReduction="10000"/>
          </a:bodyPr>
          <a:lstStyle/>
          <a:p>
            <a:r>
              <a:rPr lang="en-US" sz="2200" dirty="0"/>
              <a:t>Employees with fewer promotions are more likely to leave. Hence, the company should implement mentorship programs, transparent career paths etc.</a:t>
            </a:r>
          </a:p>
          <a:p>
            <a:r>
              <a:rPr lang="en-US" sz="2200" dirty="0"/>
              <a:t>Attrition is high among employees who earn low monthly income. The company should update salary packages to make sure they are fair.</a:t>
            </a:r>
          </a:p>
          <a:p>
            <a:r>
              <a:rPr lang="en-US" sz="2200" dirty="0"/>
              <a:t>The company should provide early career development as the highest attrition is seen at entry level and mid-level positions.</a:t>
            </a:r>
            <a:r>
              <a:rPr lang="en-IN" sz="2200" dirty="0"/>
              <a:t> </a:t>
            </a:r>
          </a:p>
          <a:p>
            <a:r>
              <a:rPr lang="en-US" sz="2200" dirty="0"/>
              <a:t>Job satisfaction and performance rating have strong relation with attrition. So, regular surveys, manager feedback can boost satisfaction and performance.</a:t>
            </a:r>
          </a:p>
          <a:p>
            <a:r>
              <a:rPr lang="en-US" sz="2200" dirty="0"/>
              <a:t>Employees working overtime are more likely to leave. The company should promote work-life balance.</a:t>
            </a:r>
          </a:p>
          <a:p>
            <a:r>
              <a:rPr lang="en-US" sz="2000" dirty="0"/>
              <a:t>Providing or expanding remote work options could be a strategy to improve retention.</a:t>
            </a:r>
            <a:endParaRPr lang="en-US" sz="2200" dirty="0"/>
          </a:p>
          <a:p>
            <a:r>
              <a:rPr lang="en-US" sz="2200" dirty="0"/>
              <a:t>Medium-sized companies have higher attrition.</a:t>
            </a:r>
          </a:p>
        </p:txBody>
      </p:sp>
    </p:spTree>
    <p:extLst>
      <p:ext uri="{BB962C8B-B14F-4D97-AF65-F5344CB8AC3E}">
        <p14:creationId xmlns:p14="http://schemas.microsoft.com/office/powerpoint/2010/main" val="26184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33" y="550788"/>
            <a:ext cx="9404723" cy="1400530"/>
          </a:xfrm>
        </p:spPr>
        <p:txBody>
          <a:bodyPr/>
          <a:lstStyle/>
          <a:p>
            <a:r>
              <a:rPr lang="en-US" b="1" dirty="0"/>
              <a:t>OBJECTIVE</a:t>
            </a:r>
            <a:endParaRPr lang="en-IN" b="1" dirty="0"/>
          </a:p>
        </p:txBody>
      </p:sp>
      <p:sp>
        <p:nvSpPr>
          <p:cNvPr id="3" name="Content Placeholder 2"/>
          <p:cNvSpPr>
            <a:spLocks noGrp="1"/>
          </p:cNvSpPr>
          <p:nvPr>
            <p:ph idx="1"/>
          </p:nvPr>
        </p:nvSpPr>
        <p:spPr>
          <a:xfrm>
            <a:off x="646111" y="1951318"/>
            <a:ext cx="8946541" cy="4195481"/>
          </a:xfrm>
        </p:spPr>
        <p:txBody>
          <a:bodyPr>
            <a:normAutofit/>
          </a:bodyPr>
          <a:lstStyle/>
          <a:p>
            <a:r>
              <a:rPr lang="en-US" dirty="0"/>
              <a:t>In this assignment we have be built  a logistic regression model to predict the likelihood of employee retention based on the data such as demographic details, job satisfaction scores, performance metrics, and tenure. </a:t>
            </a:r>
          </a:p>
          <a:p>
            <a:r>
              <a:rPr lang="en-US" dirty="0"/>
              <a:t>The aim of this is to provide the HR department with actionable insights to strengthen retention strategies, create a supportive work environment, and increase the overall stability and satisfaction of the workforce.</a:t>
            </a:r>
          </a:p>
        </p:txBody>
      </p:sp>
    </p:spTree>
    <p:extLst>
      <p:ext uri="{BB962C8B-B14F-4D97-AF65-F5344CB8AC3E}">
        <p14:creationId xmlns:p14="http://schemas.microsoft.com/office/powerpoint/2010/main" val="195140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 STEPS</a:t>
            </a:r>
            <a:endParaRPr lang="en-IN"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Data Understanding</a:t>
            </a:r>
          </a:p>
          <a:p>
            <a:pPr marL="514350" indent="-514350">
              <a:buFont typeface="+mj-lt"/>
              <a:buAutoNum type="arabicPeriod"/>
            </a:pPr>
            <a:r>
              <a:rPr lang="en-US" dirty="0"/>
              <a:t>Data Cleaning</a:t>
            </a:r>
          </a:p>
          <a:p>
            <a:pPr marL="514350" indent="-514350">
              <a:buFont typeface="+mj-lt"/>
              <a:buAutoNum type="arabicPeriod"/>
            </a:pPr>
            <a:r>
              <a:rPr lang="en-US" dirty="0"/>
              <a:t>Train Validation Split</a:t>
            </a:r>
          </a:p>
          <a:p>
            <a:pPr marL="514350" indent="-514350">
              <a:buFont typeface="+mj-lt"/>
              <a:buAutoNum type="arabicPeriod"/>
            </a:pPr>
            <a:r>
              <a:rPr lang="en-US" dirty="0"/>
              <a:t>EDA on training data</a:t>
            </a:r>
          </a:p>
          <a:p>
            <a:pPr marL="514350" indent="-514350">
              <a:buFont typeface="+mj-lt"/>
              <a:buAutoNum type="arabicPeriod"/>
            </a:pPr>
            <a:r>
              <a:rPr lang="en-US" dirty="0"/>
              <a:t>EDA on validation data [Optional]</a:t>
            </a:r>
          </a:p>
          <a:p>
            <a:pPr marL="514350" indent="-514350">
              <a:buFont typeface="+mj-lt"/>
              <a:buAutoNum type="arabicPeriod"/>
            </a:pPr>
            <a:r>
              <a:rPr lang="en-US" dirty="0"/>
              <a:t>Feature Engineering</a:t>
            </a:r>
          </a:p>
          <a:p>
            <a:pPr marL="514350" indent="-514350">
              <a:buFont typeface="+mj-lt"/>
              <a:buAutoNum type="arabicPeriod"/>
            </a:pPr>
            <a:r>
              <a:rPr lang="en-US" dirty="0"/>
              <a:t>Model Building</a:t>
            </a:r>
          </a:p>
          <a:p>
            <a:pPr marL="514350" indent="-514350">
              <a:buFont typeface="+mj-lt"/>
              <a:buAutoNum type="arabicPeriod"/>
            </a:pPr>
            <a:r>
              <a:rPr lang="en-US" dirty="0"/>
              <a:t>Prediction and Model Evaluation</a:t>
            </a:r>
          </a:p>
          <a:p>
            <a:pPr marL="0" indent="0">
              <a:buNone/>
            </a:pPr>
            <a:endParaRPr lang="en-IN" dirty="0"/>
          </a:p>
        </p:txBody>
      </p:sp>
    </p:spTree>
    <p:extLst>
      <p:ext uri="{BB962C8B-B14F-4D97-AF65-F5344CB8AC3E}">
        <p14:creationId xmlns:p14="http://schemas.microsoft.com/office/powerpoint/2010/main" val="366132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22488"/>
          </a:xfrm>
        </p:spPr>
        <p:txBody>
          <a:bodyPr/>
          <a:lstStyle/>
          <a:p>
            <a:r>
              <a:rPr lang="en-US" b="1" dirty="0"/>
              <a:t>DATA DICTIONARY</a:t>
            </a:r>
            <a:endParaRPr lang="en-IN" b="1" dirty="0"/>
          </a:p>
        </p:txBody>
      </p:sp>
      <p:sp>
        <p:nvSpPr>
          <p:cNvPr id="3" name="Content Placeholder 2"/>
          <p:cNvSpPr>
            <a:spLocks noGrp="1"/>
          </p:cNvSpPr>
          <p:nvPr>
            <p:ph idx="1"/>
          </p:nvPr>
        </p:nvSpPr>
        <p:spPr>
          <a:xfrm>
            <a:off x="361245" y="722489"/>
            <a:ext cx="11706577" cy="5384800"/>
          </a:xfrm>
        </p:spPr>
        <p:txBody>
          <a:bodyPr>
            <a:noAutofit/>
          </a:bodyPr>
          <a:lstStyle/>
          <a:p>
            <a:pPr marL="0" indent="0">
              <a:buNone/>
            </a:pPr>
            <a:r>
              <a:rPr lang="en-US" sz="800" dirty="0"/>
              <a:t>The data has 24 Columns and 74610 Rows. Following data dictionary provides the description for each column present in dataset:</a:t>
            </a:r>
          </a:p>
          <a:p>
            <a:r>
              <a:rPr lang="en-US" sz="800" b="1" dirty="0"/>
              <a:t>Employee ID</a:t>
            </a:r>
            <a:r>
              <a:rPr lang="en-US" sz="800" dirty="0"/>
              <a:t>: A unique identifier assigned to each employee.</a:t>
            </a:r>
          </a:p>
          <a:p>
            <a:r>
              <a:rPr lang="en-US" sz="800" b="1" dirty="0"/>
              <a:t>Age</a:t>
            </a:r>
            <a:r>
              <a:rPr lang="en-US" sz="800" dirty="0"/>
              <a:t>: The age of the employee, ranging from 18 to 60 years.</a:t>
            </a:r>
          </a:p>
          <a:p>
            <a:r>
              <a:rPr lang="en-US" sz="800" b="1" dirty="0"/>
              <a:t>Gender</a:t>
            </a:r>
            <a:r>
              <a:rPr lang="en-US" sz="800" dirty="0"/>
              <a:t>: The gender of the employee.</a:t>
            </a:r>
          </a:p>
          <a:p>
            <a:r>
              <a:rPr lang="en-US" sz="800" b="1" dirty="0"/>
              <a:t>Years at Company</a:t>
            </a:r>
            <a:r>
              <a:rPr lang="en-US" sz="800" dirty="0"/>
              <a:t>: The number of years the employee has been working at the company.</a:t>
            </a:r>
          </a:p>
          <a:p>
            <a:r>
              <a:rPr lang="en-US" sz="800" b="1" dirty="0"/>
              <a:t>Monthly Income</a:t>
            </a:r>
            <a:r>
              <a:rPr lang="en-US" sz="800" dirty="0"/>
              <a:t>: The monthly salary of the employee, in dollars.</a:t>
            </a:r>
          </a:p>
          <a:p>
            <a:r>
              <a:rPr lang="en-US" sz="800" b="1" dirty="0"/>
              <a:t>Job Role</a:t>
            </a:r>
            <a:r>
              <a:rPr lang="en-US" sz="800" dirty="0"/>
              <a:t>: The department or role the employee works in (e.g., Finance, Healthcare, Technology, Education, Media).</a:t>
            </a:r>
          </a:p>
          <a:p>
            <a:r>
              <a:rPr lang="en-US" sz="800" b="1" dirty="0"/>
              <a:t>Work-Life Balance</a:t>
            </a:r>
            <a:r>
              <a:rPr lang="en-US" sz="800" dirty="0"/>
              <a:t>: Perceived balance between work and personal life (Poor, Below Average, Good, Excellent).</a:t>
            </a:r>
          </a:p>
          <a:p>
            <a:r>
              <a:rPr lang="en-US" sz="800" b="1" dirty="0"/>
              <a:t>Job Satisfaction</a:t>
            </a:r>
            <a:r>
              <a:rPr lang="en-US" sz="800" dirty="0"/>
              <a:t>: Satisfaction with the job (Very Low, Low, Medium, High).</a:t>
            </a:r>
          </a:p>
          <a:p>
            <a:r>
              <a:rPr lang="en-US" sz="800" b="1" dirty="0"/>
              <a:t>Performance Rating</a:t>
            </a:r>
            <a:r>
              <a:rPr lang="en-US" sz="800" dirty="0"/>
              <a:t>: The employee's performance rating (Low, Below Average, Average, High).</a:t>
            </a:r>
          </a:p>
          <a:p>
            <a:r>
              <a:rPr lang="en-US" sz="800" b="1" dirty="0"/>
              <a:t>Number of Promotions</a:t>
            </a:r>
            <a:r>
              <a:rPr lang="en-US" sz="800" dirty="0"/>
              <a:t>: Total number of promotions received.</a:t>
            </a:r>
          </a:p>
          <a:p>
            <a:r>
              <a:rPr lang="en-US" sz="800" b="1" dirty="0"/>
              <a:t>Overtime</a:t>
            </a:r>
            <a:r>
              <a:rPr lang="en-US" sz="800" dirty="0"/>
              <a:t>: Number of overtime hours.</a:t>
            </a:r>
          </a:p>
          <a:p>
            <a:r>
              <a:rPr lang="en-US" sz="800" b="1" dirty="0"/>
              <a:t>Distance from Home</a:t>
            </a:r>
            <a:r>
              <a:rPr lang="en-US" sz="800" dirty="0"/>
              <a:t>: Distance between the employee’s home and workplace (in miles).</a:t>
            </a:r>
          </a:p>
          <a:p>
            <a:r>
              <a:rPr lang="en-US" sz="800" b="1" dirty="0"/>
              <a:t>Education Level</a:t>
            </a:r>
            <a:r>
              <a:rPr lang="en-US" sz="800" dirty="0"/>
              <a:t>: Highest education level (High School, Associate Degree, Bachelor’s, Master’s, PhD).</a:t>
            </a:r>
          </a:p>
          <a:p>
            <a:r>
              <a:rPr lang="en-US" sz="800" b="1" dirty="0"/>
              <a:t>Marital Status</a:t>
            </a:r>
            <a:r>
              <a:rPr lang="en-US" sz="800" dirty="0"/>
              <a:t>: Marital status (Divorced, Married, Single).</a:t>
            </a:r>
          </a:p>
          <a:p>
            <a:r>
              <a:rPr lang="en-US" sz="800" b="1" dirty="0"/>
              <a:t>Number of Dependents</a:t>
            </a:r>
            <a:r>
              <a:rPr lang="en-US" sz="800" dirty="0"/>
              <a:t>: Number of dependents the employee has.</a:t>
            </a:r>
          </a:p>
          <a:p>
            <a:r>
              <a:rPr lang="en-US" sz="800" b="1" dirty="0"/>
              <a:t>Job Level</a:t>
            </a:r>
            <a:r>
              <a:rPr lang="en-US" sz="800" dirty="0"/>
              <a:t>: The job level (Entry, Mid, Senior).</a:t>
            </a:r>
          </a:p>
          <a:p>
            <a:r>
              <a:rPr lang="en-US" sz="800" b="1" dirty="0"/>
              <a:t>Company Size</a:t>
            </a:r>
            <a:r>
              <a:rPr lang="en-US" sz="800" dirty="0"/>
              <a:t>: Size of the company (Small, Medium, Large).</a:t>
            </a:r>
          </a:p>
          <a:p>
            <a:r>
              <a:rPr lang="en-US" sz="800" b="1" dirty="0"/>
              <a:t>Company Tenure (In Months)</a:t>
            </a:r>
            <a:r>
              <a:rPr lang="en-US" sz="800" dirty="0"/>
              <a:t>: Total number of months the employee has worked in the industry.</a:t>
            </a:r>
          </a:p>
          <a:p>
            <a:r>
              <a:rPr lang="en-US" sz="800" b="1" dirty="0"/>
              <a:t>Remote Work</a:t>
            </a:r>
            <a:r>
              <a:rPr lang="en-US" sz="800" dirty="0"/>
              <a:t>: Whether the employee works remotely (Yes or No).</a:t>
            </a:r>
          </a:p>
          <a:p>
            <a:r>
              <a:rPr lang="en-US" sz="800" b="1" dirty="0"/>
              <a:t>Leadership Opportunities</a:t>
            </a:r>
            <a:r>
              <a:rPr lang="en-US" sz="800" dirty="0"/>
              <a:t>: Availability of leadership opportunities (Yes or No).</a:t>
            </a:r>
          </a:p>
          <a:p>
            <a:r>
              <a:rPr lang="en-US" sz="800" b="1" dirty="0"/>
              <a:t>Innovation Opportunities</a:t>
            </a:r>
            <a:r>
              <a:rPr lang="en-US" sz="800" dirty="0"/>
              <a:t>: Availability of innovation opportunities (Yes or No).</a:t>
            </a:r>
          </a:p>
          <a:p>
            <a:r>
              <a:rPr lang="en-US" sz="800" b="1" dirty="0"/>
              <a:t>Company Reputation</a:t>
            </a:r>
            <a:r>
              <a:rPr lang="en-US" sz="800" dirty="0"/>
              <a:t>: Employee’s perception of company reputation (Very Poor to Excellent).</a:t>
            </a:r>
          </a:p>
          <a:p>
            <a:r>
              <a:rPr lang="en-US" sz="800" b="1" dirty="0"/>
              <a:t>Employee Recognition</a:t>
            </a:r>
            <a:r>
              <a:rPr lang="en-US" sz="800" dirty="0"/>
              <a:t>: Level of recognition received (Very Low, Low, Medium, High).</a:t>
            </a:r>
          </a:p>
          <a:p>
            <a:r>
              <a:rPr lang="en-US" sz="800" b="1" dirty="0"/>
              <a:t>Attrition</a:t>
            </a:r>
            <a:r>
              <a:rPr lang="en-US" sz="800" dirty="0"/>
              <a:t>: Whether the employee has left the company.</a:t>
            </a:r>
          </a:p>
          <a:p>
            <a:pPr marL="0" indent="0">
              <a:buNone/>
            </a:pPr>
            <a:endParaRPr lang="en-US" sz="800" dirty="0"/>
          </a:p>
          <a:p>
            <a:pPr marL="0" indent="0">
              <a:buNone/>
            </a:pPr>
            <a:endParaRPr lang="en-US" sz="800" dirty="0"/>
          </a:p>
          <a:p>
            <a:pPr marL="0" indent="0">
              <a:buNone/>
            </a:pPr>
            <a:endParaRPr lang="en-IN" sz="800" dirty="0"/>
          </a:p>
        </p:txBody>
      </p:sp>
    </p:spTree>
    <p:extLst>
      <p:ext uri="{BB962C8B-B14F-4D97-AF65-F5344CB8AC3E}">
        <p14:creationId xmlns:p14="http://schemas.microsoft.com/office/powerpoint/2010/main" val="287886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UNDERTSANDING &amp; CLEANING</a:t>
            </a:r>
            <a:endParaRPr lang="en-IN" b="1" dirty="0"/>
          </a:p>
        </p:txBody>
      </p:sp>
      <p:sp>
        <p:nvSpPr>
          <p:cNvPr id="3" name="Content Placeholder 2"/>
          <p:cNvSpPr>
            <a:spLocks noGrp="1"/>
          </p:cNvSpPr>
          <p:nvPr>
            <p:ph idx="1"/>
          </p:nvPr>
        </p:nvSpPr>
        <p:spPr/>
        <p:txBody>
          <a:bodyPr/>
          <a:lstStyle/>
          <a:p>
            <a:r>
              <a:rPr lang="en-US" sz="2000" dirty="0"/>
              <a:t>The data has 24 columns and 74610 rows. </a:t>
            </a:r>
          </a:p>
          <a:p>
            <a:r>
              <a:rPr lang="en-US" dirty="0"/>
              <a:t>While  handling missing values, we  found that the  columns ‘Distance from Home’ and ‘Company Tenure(In Months)’ have 2.56% and 3.23% missing values respectively. Since the percentage of missing is very small, we removed the rows.</a:t>
            </a:r>
          </a:p>
          <a:p>
            <a:r>
              <a:rPr lang="en-IN" dirty="0"/>
              <a:t>The duplicate data was identified and dropped from the dataset.</a:t>
            </a:r>
          </a:p>
        </p:txBody>
      </p:sp>
    </p:spTree>
    <p:extLst>
      <p:ext uri="{BB962C8B-B14F-4D97-AF65-F5344CB8AC3E}">
        <p14:creationId xmlns:p14="http://schemas.microsoft.com/office/powerpoint/2010/main" val="114975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793E4-AE0A-50C5-5682-8CD7C8968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83050-6CC3-F7AC-8407-4675D0FE6FA3}"/>
              </a:ext>
            </a:extLst>
          </p:cNvPr>
          <p:cNvSpPr>
            <a:spLocks noGrp="1"/>
          </p:cNvSpPr>
          <p:nvPr>
            <p:ph type="title"/>
          </p:nvPr>
        </p:nvSpPr>
        <p:spPr/>
        <p:txBody>
          <a:bodyPr/>
          <a:lstStyle/>
          <a:p>
            <a:pPr algn="l">
              <a:spcBef>
                <a:spcPts val="907"/>
              </a:spcBef>
              <a:spcAft>
                <a:spcPts val="605"/>
              </a:spcAft>
            </a:pPr>
            <a:r>
              <a:rPr lang="en-US" b="1" dirty="0">
                <a:latin typeface="system-ui"/>
              </a:rPr>
              <a:t>HANDLE</a:t>
            </a:r>
            <a:r>
              <a:rPr lang="en-US" b="1" i="0" dirty="0">
                <a:effectLst/>
                <a:latin typeface="system-ui"/>
              </a:rPr>
              <a:t> REDUNDANT VALUES</a:t>
            </a:r>
          </a:p>
        </p:txBody>
      </p:sp>
      <p:sp>
        <p:nvSpPr>
          <p:cNvPr id="3" name="Content Placeholder 2">
            <a:extLst>
              <a:ext uri="{FF2B5EF4-FFF2-40B4-BE49-F238E27FC236}">
                <a16:creationId xmlns:a16="http://schemas.microsoft.com/office/drawing/2014/main" id="{E80601ED-EDE0-4A93-5A7E-C4517264CD45}"/>
              </a:ext>
            </a:extLst>
          </p:cNvPr>
          <p:cNvSpPr>
            <a:spLocks noGrp="1"/>
          </p:cNvSpPr>
          <p:nvPr>
            <p:ph idx="1"/>
          </p:nvPr>
        </p:nvSpPr>
        <p:spPr/>
        <p:txBody>
          <a:bodyPr/>
          <a:lstStyle/>
          <a:p>
            <a:r>
              <a:rPr lang="en-US" sz="2000" dirty="0"/>
              <a:t>The following columns can be removed</a:t>
            </a:r>
          </a:p>
          <a:p>
            <a:r>
              <a:rPr lang="en-US" sz="2000" dirty="0"/>
              <a:t>Gender can be removed as it is a protected attribute also it should be removed to avoid bias</a:t>
            </a:r>
          </a:p>
          <a:p>
            <a:r>
              <a:rPr lang="en-US" sz="2000" dirty="0"/>
              <a:t>Marital Status: Another protected attribute with limited value</a:t>
            </a:r>
          </a:p>
          <a:p>
            <a:r>
              <a:rPr lang="en-US" sz="2000" dirty="0"/>
              <a:t>Leadership Opportunities</a:t>
            </a:r>
            <a:r>
              <a:rPr lang="en-US" dirty="0"/>
              <a:t>:</a:t>
            </a:r>
            <a:r>
              <a:rPr lang="en-US" sz="2000" dirty="0"/>
              <a:t> Majority (Almost all) "No". This is not very useful</a:t>
            </a:r>
          </a:p>
          <a:p>
            <a:r>
              <a:rPr lang="en-US" sz="2000" dirty="0"/>
              <a:t>Innovation Opportunities: Majority (Almost all) "No". This is not very useful</a:t>
            </a:r>
          </a:p>
          <a:p>
            <a:r>
              <a:rPr lang="en-US" sz="2000" dirty="0"/>
              <a:t>Employee ID: It's just a unique identifier. it doesn’t hold any meaningful relationship to attrition. </a:t>
            </a:r>
            <a:endParaRPr lang="en-IN" dirty="0"/>
          </a:p>
        </p:txBody>
      </p:sp>
    </p:spTree>
    <p:extLst>
      <p:ext uri="{BB962C8B-B14F-4D97-AF65-F5344CB8AC3E}">
        <p14:creationId xmlns:p14="http://schemas.microsoft.com/office/powerpoint/2010/main" val="147937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TRAIN-VALIDATION SPLIT</a:t>
            </a:r>
            <a:endParaRPr lang="en-IN" b="1" dirty="0"/>
          </a:p>
        </p:txBody>
      </p:sp>
      <p:sp>
        <p:nvSpPr>
          <p:cNvPr id="3" name="Content Placeholder 2"/>
          <p:cNvSpPr>
            <a:spLocks noGrp="1"/>
          </p:cNvSpPr>
          <p:nvPr>
            <p:ph idx="1"/>
          </p:nvPr>
        </p:nvSpPr>
        <p:spPr/>
        <p:txBody>
          <a:bodyPr/>
          <a:lstStyle/>
          <a:p>
            <a:pPr marL="0" indent="0">
              <a:buNone/>
            </a:pPr>
            <a:r>
              <a:rPr lang="en-US" dirty="0"/>
              <a:t>To prepare the data for model building, all feature variables are stored in variable X by dropping the columns ‘Attrition’. The target variable y was assigned the ‘Attrition’ column. The dataset was split into training and validation set using a 70-30 split, where 70% of data was used for training and rest 30% for validation. </a:t>
            </a:r>
            <a:endParaRPr lang="en-IN" dirty="0"/>
          </a:p>
        </p:txBody>
      </p:sp>
    </p:spTree>
    <p:extLst>
      <p:ext uri="{BB962C8B-B14F-4D97-AF65-F5344CB8AC3E}">
        <p14:creationId xmlns:p14="http://schemas.microsoft.com/office/powerpoint/2010/main" val="284185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76389"/>
            <a:ext cx="9404723" cy="1400530"/>
          </a:xfrm>
        </p:spPr>
        <p:txBody>
          <a:bodyPr/>
          <a:lstStyle/>
          <a:p>
            <a:r>
              <a:rPr lang="en-US" sz="2400" b="1" dirty="0"/>
              <a:t>EDA ON TRAINING DATA: UNIVARIATE ANALYSIS</a:t>
            </a:r>
            <a:endParaRPr lang="en-IN" sz="2400" b="1" dirty="0"/>
          </a:p>
        </p:txBody>
      </p:sp>
      <p:sp>
        <p:nvSpPr>
          <p:cNvPr id="13" name="Content Placeholder 12"/>
          <p:cNvSpPr>
            <a:spLocks noGrp="1"/>
          </p:cNvSpPr>
          <p:nvPr>
            <p:ph idx="1"/>
          </p:nvPr>
        </p:nvSpPr>
        <p:spPr>
          <a:xfrm>
            <a:off x="460375" y="1151467"/>
            <a:ext cx="3734141" cy="5515551"/>
          </a:xfrm>
        </p:spPr>
        <p:txBody>
          <a:bodyPr>
            <a:normAutofit fontScale="85000" lnSpcReduction="20000"/>
          </a:bodyPr>
          <a:lstStyle/>
          <a:p>
            <a:r>
              <a:rPr lang="en-US" sz="2200" dirty="0"/>
              <a:t>In the </a:t>
            </a:r>
            <a:r>
              <a:rPr lang="en-US" sz="2200" dirty="0" err="1"/>
              <a:t>histplot</a:t>
            </a:r>
            <a:r>
              <a:rPr lang="en-US" sz="2200" dirty="0"/>
              <a:t> of column ‘Age’ it is visible that the distribution is uniform with exception of the peaks, suggesting a generally even spread of ages. There are notable peaks at ages around 20,30,40,50 and 60.</a:t>
            </a:r>
          </a:p>
          <a:p>
            <a:r>
              <a:rPr lang="en-US" sz="2200" dirty="0"/>
              <a:t>In the column ‘Years at Company’ we see a decreasing trend indicating that the number of employees decreased as tenure increases.</a:t>
            </a:r>
          </a:p>
          <a:p>
            <a:r>
              <a:rPr lang="en-US" sz="2200" dirty="0"/>
              <a:t>The ‘Monthly Income’ </a:t>
            </a:r>
            <a:r>
              <a:rPr lang="en-US" sz="2200" dirty="0" err="1"/>
              <a:t>histplot</a:t>
            </a:r>
            <a:r>
              <a:rPr lang="en-US" sz="2200" dirty="0"/>
              <a:t> illustrates a population where the majority earns relatively low monthly income, with few individuals earning substantially more.</a:t>
            </a:r>
          </a:p>
          <a:p>
            <a:endParaRPr lang="en-IN" dirty="0"/>
          </a:p>
        </p:txBody>
      </p:sp>
      <p:sp>
        <p:nvSpPr>
          <p:cNvPr id="6" name="AutoShape 6" descr="data:image/png;base64,iVBORw0KGgoAAAANSUhEUgAAAkQAAAGwCAYAAABIC3rIAAAAOXRFWHRTb2Z0d2FyZQBNYXRwbG90bGliIHZlcnNpb24zLjkuMiwgaHR0cHM6Ly9tYXRwbG90bGliLm9yZy8hTgPZAAAACXBIWXMAAA9hAAAPYQGoP6dpAAArqklEQVR4nO3df1QV953/8deN4AUVryCBC5UY0hCqQdOsGsX8UKOi7hJrza6mbqjZNcYk/ohVT7bGdqU5jWTd9ccuNsYY6y80umdXU/fEohgjWatEpcuKxrXmiCeYghgLF7EEVOb7R4/z7RVRQOAOfJ6Pc+aEmc/7Dp/hI+E1n5m512VZliUAAACD3RPoDgAAAAQagQgAABiPQAQAAIxHIAIAAMYjEAEAAOMRiAAAgPEIRAAAwHhBge5Ae1FXV6ff//73CgsLk8vlCnR3AABAI1iWpcuXLys2Nlb33NPwPBCBqJF+//vfKy4uLtDdAAAAzVBcXKxevXo12E4gaqSwsDBJf/qBdu/ePcC9AQAAjVFZWam4uDj773hDCESNdOMyWffu3QlEAAC0M3e63YWbqgEAgPEIRAAAwHgEIgAAYDwCEQAAMB6BCAAAGI9ABAAAjEcgAgAAxiMQAQAA4xGIAACA8QhEAADAeAQiAABgPAIRAAAwHoEIAAAYj0AEAACMFxToDgBAW6qoqFBVVVWj67t166YePXq0XocAOAKBCIAxKioqdH/8A/JVlDf6NZ4e4TpXdJZQBHRwBCIAxqiqqpKvolyjFr6vUE/kHeurfV9rX8aLqqqqIhABHRyBCIBxQj2R6hIeFehuAHAQbqoGAADGIxABAADjEYgAAIDxCEQAAMB4AQ1EGRkZGjRokMLCwhQVFaUJEybo9OnTfjUvvPCCXC6X3zJkyBC/mpqaGs2ePVuRkZHq2rWrxo8fr/Pnz/vVlJeXKy0tTR6PRx6PR2lpaaqoqGjtQwQAAO1AQANRbm6uZs6cqby8POXk5OjatWtKSUnRlStX/OrGjh2rkpISe9m9e7df+9y5c7Vz505t27ZNBw8eVFVVlVJTU3X9+nW7ZsqUKSooKFB2drays7NVUFCgtLS0NjlOAADgbAF97D47O9tvff369YqKilJ+fr6eeuope7vb7ZbX673lPnw+n9atW6fNmzdr1KhRkqSsrCzFxcVp3759GjNmjE6dOqXs7Gzl5eVp8ODBkqS1a9cqOTlZp0+fVmJiYr391tTUqKamxl6vrKy86+MFAADO5Kh7iHw+nyQpIiLCb/uBAwcUFRWlhx56SNOnT1dZWZndlp+fr6tXryolJcXeFhsbq6SkJB06dEiSdPjwYXk8HjsMSdKQIUPk8XjsmptlZGTYl9c8Ho/i4uJa7DgBAICzOCYQWZalefPm6YknnlBSUpK9fdy4cdqyZYv279+vZcuW6ejRo3r66aft2ZvS0lJ17txZ4eHhfvuLjo5WaWmpXRMVVf9N2KKiouyamy1cuFA+n89eiouLW+pQAQCAwzjmnapnzZql48eP6+DBg37bJ0+ebH+dlJSkgQMHqnfv3vroo480ceLEBvdnWZZcLpe9/udfN1Tz59xut9xud1MPAwAAtEOOCESzZ8/Wrl279Omnn6pXr163rY2JiVHv3r115swZSZLX61Vtba3Ky8v9ZonKyso0dOhQu+bChQv19nXx4kVFR0e34JEAAADpTx+mXFVV1ej6bt26BfQzAwMaiCzL0uzZs7Vz504dOHBA8fHxd3zNpUuXVFxcrJiYGEnSgAEDFBwcrJycHE2aNEmSVFJSohMnTmjp0qWSpOTkZPl8Ph05ckSPPfaYJOmzzz6Tz+ezQxMAAGgZFRUVuj/+Afkqyhv9Gk+PcJ0rOhuwUBTQQDRz5kxt3bpVv/rVrxQWFmbfz+PxeBQaGqqqqiqlp6fr2WefVUxMjM6dO6c33nhDkZGR+v73v2/XTps2TfPnz1fPnj0VERGhBQsWqF+/fvZTZ3369NHYsWM1ffp0rVmzRpL00ksvKTU19ZZPmAGN0d7OfgCgrVRVVclXUa5RC99XqCfyjvXVvq+1L+NFVVVVmRmIVq9eLUkaPny43/b169frhRdeUKdOnVRYWKhNmzapoqJCMTExGjFihLZv366wsDC7fsWKFQoKCtKkSZNUXV2tkSNHasOGDerUqZNds2XLFs2ZM8d+Gm38+PFatWpV6x8kOqT2ePYDAG0t1BOpLuH1H2pyooBfMrud0NBQ7dmz5477CQkJUWZmpjIzMxusiYiIUFZWVpP7CNxKezz7AQA0zBE3VZuuqZdeJC6/OEV7OvsBADSMQBRgzbn0InH5BYA5OGlEWyAQBVhTL71IXH4BYA5OGtFWCEQOwaUXAKiPk0a0FQIRAMDxOGlEa3PMZ5kBAAAECoEIAAAYj0AEAACMRyACAADGIxABAADjEYgAAIDxCEQAAMB4BCIAAGA8AhEAADAegQgAABiPQAQAAIxHIAIAAMYjEAEAAOMRiAAAgPEIRAAAwHgEIgAAYDwCEQAAMB6BCAAAGI9ABAAAjEcgAgAAxiMQAQAA4xGIAACA8QhEAADAeAQiAABgPAIRAAAwHoEIAAAYj0AEAACMRyACAADGIxABAADjEYgAAIDxCEQAAMB4BCIAAGA8AhEAADAegQgAABiPQAQAAIxHIAIAAMYjEAEAAOMRiAAAgPEIRAAAwHgEIgAAYDwCEQAAMB6BCAAAGI9ABAAAjEcgAgAAxiMQAQAA4xGIAACA8QhEAADAeAQiAABgPAIRAAAwHoEIAAAYj0AEAACMRyACAADGC2ggysjI0KBBgxQWFqaoqChNmDBBp0+f9quxLEvp6emKjY1VaGiohg8frpMnT/rV1NTUaPbs2YqMjFTXrl01fvx4nT9/3q+mvLxcaWlp8ng88ng8SktLU0VFRWsfIgAAaAcCGohyc3M1c+ZM5eXlKScnR9euXVNKSoquXLli1yxdulTLly/XqlWrdPToUXm9Xo0ePVqXL1+2a+bOnaudO3dq27ZtOnjwoKqqqpSamqrr16/bNVOmTFFBQYGys7OVnZ2tgoICpaWltenxAgAAZwoK5DfPzs72W1+/fr2ioqKUn5+vp556SpZlaeXKlVq0aJEmTpwoSdq4caOio6O1detWzZgxQz6fT+vWrdPmzZs1atQoSVJWVpbi4uK0b98+jRkzRqdOnVJ2drby8vI0ePBgSdLatWuVnJys06dPKzExsW0PHAAAOIqj7iHy+XySpIiICElSUVGRSktLlZKSYte43W4NGzZMhw4dkiTl5+fr6tWrfjWxsbFKSkqyaw4fPiyPx2OHIUkaMmSIPB6PXXOzmpoaVVZW+i0AAKBjckwgsixL8+bN0xNPPKGkpCRJUmlpqSQpOjrarzY6OtpuKy0tVefOnRUeHn7bmqioqHrfMyoqyq65WUZGhn2/kcfjUVxc3N0dIAAAcCzHBKJZs2bp+PHj+uCDD+q1uVwuv3XLsuptu9nNNbeqv91+Fi5cKJ/PZy/FxcWNOQwAANAOOSIQzZ49W7t27dInn3yiXr162du9Xq8k1ZvFKSsrs2eNvF6vamtrVV5eftuaCxcu1Pu+Fy9erDf7dIPb7Vb37t39FgAA0DEFNBBZlqVZs2Zpx44d2r9/v+Lj4/3a4+Pj5fV6lZOTY2+rra1Vbm6uhg4dKkkaMGCAgoOD/WpKSkp04sQJuyY5OVk+n09Hjhyxaz777DP5fD67BgAAmCugT5nNnDlTW7du1a9+9SuFhYXZM0Eej0ehoaFyuVyaO3eulixZooSEBCUkJGjJkiXq0qWLpkyZYtdOmzZN8+fPV8+ePRUREaEFCxaoX79+9lNnffr00dixYzV9+nStWbNGkvTSSy8pNTWVJ8wAAEBgA9Hq1aslScOHD/fbvn79er3wwguSpNdff13V1dV69dVXVV5ersGDB2vv3r0KCwuz61esWKGgoCBNmjRJ1dXVGjlypDZs2KBOnTrZNVu2bNGcOXPsp9HGjx+vVatWte4BAgCAdiGggciyrDvWuFwupaenKz09vcGakJAQZWZmKjMzs8GaiIgIZWVlNaebAACgg3PETdUAAACBRCACAADGIxABAADjEYgAAIDxCEQAAMB4BCIAAGA8AhEAADAegQgAABiPQAQAAIxHIAIAAMYjEAEAAOMRiAAAgPEIRAAAwHgEIgAAYDwCEQAAMB6BCAAAGI9ABAAAjEc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BCIAAGA8AhEAADAegQgAABiPQAQAAIwX0ED06aef6plnnlFsbKxcLpc+/PBDv/YXXnhBLpfLbxkyZIhfTU1NjWbPnq3IyEh17dpV48eP1/nz5/1qysvLlZaWJo/HI4/Ho7S0NFVUVLTy0QEAgPYioIHoypUreuSRR7Rq1aoGa8aOHauSkhJ72b17t1/73LlztXPnTm3btk0HDx5UVVWVUlNTdf36dbtmypQpKigoUHZ2trKzs1VQUKC0tLRWOy4AANC+BAXym48bN07jxo27bY3b7ZbX671lm8/n07p167R582aNGjVKkpSVlaW4uDjt27dPY8aM0alTp5Sdna28vDwNHjxYkrR27VolJyfr9OnTSkxMbNmDAgAA7Y7j7yE6cOCAoqKi9NBDD2n69OkqKyuz2/Lz83X16lWlpKTY22JjY5WUlKRDhw5Jkg4fPiyPx2OHIUkaMmSIPB6PXXMrNTU1qqys9FsAAEDH5OhANG7cOG3ZskX79+/XsmXLdPToUT399NOqqamRJJWWlqpz584KDw/3e110dLRKS0vtmqioqHr7joqKsmtuJSMjw77nyOPxKC4urgWPDAAAOElAL5ndyeTJk+2vk5KSNHDgQPXu3VsfffSRJk6c2ODrLMuSy+Wy1//864ZqbrZw4ULNmzfPXq+srCQUAQDQQTVrhuiBBx7QpUuX6m2vqKjQAw88cNedakhMTIx69+6tM2fOSJK8Xq9qa2tVXl7uV1dWVqbo6Gi75sKFC/X2dfHiRbvmVtxut7p37+63AACAjqlZgejcuXN+T3HdUFNTo6+++uquO9WQS5cuqbi4WDExMZKkAQMGKDg4WDk5OXZNSUmJTpw4oaFDh0qSkpOT5fP5dOTIEbvms88+k8/ns2sAAIDZmnTJbNeuXfbXe/bskcfjsdevX7+ujz/+WPfff3+j91dVVaUvvvjCXi8qKlJBQYEiIiIUERGh9PR0Pfvss4qJidG5c+f0xhtvKDIyUt///vclSR6PR9OmTdP8+fPVs2dPRUREaMGCBerXr5/91FmfPn00duxYTZ8+XWvWrJEkvfTSS0pNTeUJMwAAIKmJgWjChAmS/nRPztSpU/3agoODdf/992vZsmWN3t+xY8c0YsQIe/3GPTtTp07V6tWrVVhYqE2bNqmiokIxMTEaMWKEtm/frrCwMPs1K1asUFBQkCZNmqTq6mqNHDlSGzZsUKdOneyaLVu2aM6cOfbTaOPHj7/tex8BAACzNCkQ1dXVSZLi4+N19OhRRUZG3tU3Hz58uCzLarB9z549d9xHSEiIMjMzlZmZ2WBNRESEsrKymtVHAADQ8TXrKbOioqKW7gcAAEDANPux+48//lgff/yxysrK7JmjG375y1/edccAAADaSrMC0c9+9jO9+eabGjhwoGJiYm77fj4AAABO16xA9O6772rDhg18QCoAAOgQmvU+RLW1tbyHDwAA6DCaFYhefPFFbd26taX7AgAAEBDNumT2zTff6L333tO+ffvUv39/BQcH+7UvX768RToHAADQFpoViI4fP67vfve7kqQTJ074tXGDNQAAaG+aFYg++eSTlu4HAABAwDTrHiIAAICOpFkzRCNGjLjtpbH9+/c3u0MAAABtrVmB6Mb9QzdcvXpVBQUFOnHiRL0PfQUAAHC6ZgWiFStW3HJ7enq6qqqq7qpDAAAAba1F7yF6/vnn+RwzAADQ7rRoIDp8+LBCQkJacpcAAACtrlmXzCZOnOi3blmWSkpKdOzYMf30pz9tkY4BAAC0lWYFIo/H47d+zz33KDExUW+++aZSUlJapGMAAABtpVmBaP369S3dDwAAgIBpViC6IT8/X6dOnZLL5VLfvn316KOPtlS/AAAA2kyzAlFZWZmee+45HThwQD169JBlWfL5fBoxYoS2bdume++9t6X7CQAA0GqaFYhmz56tyspKnTx5Un369JEkff7555o6darmzJmjDz74oEU7CcAMFRUVTXovs27duqlHjx6t1yEAxmhWIMrOzta+ffvsMCRJffv21S9+8QtuqgY6sNYMLBUVFbo//gH5KsobvX9Pj3CdKzpLKGphrR1Mm7L/kpKSRu8XuBvNCkR1dXUKDg6utz04OFh1dXV33SkAztPagaWqqkq+inKNWvi+Qj2Rd6yv9n2tfRkvqqqqikDUglp7nJuzf0m6du1ak+qBpmpWIHr66af12muv6YMPPlBsbKwk6auvvtKPfvQjjRw5skU7iIY15cyJSwvO0J7HrK0CS6gnUl3Co+6ipy3PSePW1NkbqWl9au1xbur+y4t/p4O/eF1119v3yTaXg52vWYFo1apV+t73vqf7779fcXFxcrlc+vLLL9WvXz9lZWW1dB9xk6vVVZLrHj322GONfg2XFu6sNafxO9KYNTWwNPZn5cRLI04bt+bOrjSnT60dTBu7/2rf163Wh7bC5eD2oVmBKC4uTr/97W+Vk5Oj//u//5NlWerbt69GjRrV0v3DLVyr/Uay6jRs/mp1vzfmjvVcWriz1p7Gb6sxc9JZaHPChOSsSyNO+11r6uxKW/TphvYcfFtbW8yuNmfm8Pr16+rUqVOj6zv6rFWTAtH+/fs1a9Ys5eXlqXv37ho9erRGjx4tSfL5fHr44Yf17rvv6sknn2yVzsJfSPeerXKmLnWMf/hNnfFpi2n8po5ZUzjtLLSpYcLJl0Zac9yaw0mXFTtC8G0rrTVuzT2hc93TSVbd9UbXd/RZqyYFopUrV2r69Onq3r17vTaPx6MZM2Zo+fLlBCKHcdq0f3M09ezH5/Np6ONPqNJX0aTvE9y1R7udxm/uWeiZM2cUE3PnwNLcM/vGhgkn/kybqyk/q6acpTtxdqUjBd/2qjkzhzfGwSmzn07QpED0v//7v/qnf/qnBttTUlL0L//yL3fdKbQsp037S00LOM0NN5I04vU16hYRfce6jvQ/6caehXJm3/Ka8zNt6lm65MwxMDH4Ok1TZqBujIPTZj8DqUmB6MKFC7d83N7eWVCQLl68eNedQuto7cs1rR1wGhtupP8fcDp3Ded/0g3gzL7lNfdnyhgAgdekQPStb31LhYWFevDBB2/Zfvz48UZNvaN9aOz0fGsHnKaGG8nMgNNc7f3MvimXkdrqklNTf6btfQyAjqBJgegv//Iv9Y//+I8aN26cQkJC/Nqqq6u1ePFipaamtmgH0faaeymltQIOfwRwK839dyo585ITAstJT2je4MQn95zYp5bSpED0k5/8RDt27NBDDz2kWbNmKTExUS6XS6dOndIvfvELXb9+XYsWLWqtvqKNNHfan4CDttTUf6eS2ZecOvIfsrvltCc0nXh/nxP71NKaFIiio6N16NAhvfLKK1q4cKEsy5IkuVwujRkzRu+8846ioxt3jwecj2l8tAdNuTfOxH+rJvwha0hTQqCTPjbGiff3ObFPLa3Jb8zYu3dv7d69W+Xl5friiy9kWZYSEhIUHh7eGv0DANwFE/6Q3ay5IbCxb7vRVpx4UurEPrWUZr1TtSSFh4dr0KBBLdkXADdx4g3DaJ868h+ym5kYAnH3mh2IALQebhgG7l5rh0Duy+pYCESAA3HDMOBcJt+X1ZERiAAH44ZhwHm4JNcxEYgAAGgGk+7LMsE9ge4AAABAoBGIAACA8QhEAADAeAQiAABgPAIRAAAwHoEIAAAYj0AEAACMRyACAADGIxABAADjEYgAAIDxCEQAAMB4BCIAAGA8AhEAADAegQgAABiPQAQAAIxHIAIAAMYjEAEAAOMRiAAAgPECGog+/fRTPfPMM4qNjZXL5dKHH37o125ZltLT0xUbG6vQ0FANHz5cJ0+e9KupqanR7NmzFRkZqa5du2r8+PE6f/68X015ebnS0tLk8Xjk8XiUlpamioqKVj46AADQXgQ0EF25ckWPPPKIVq1adcv2pUuXavny5Vq1apWOHj0qr9er0aNH6/Lly3bN3LlztXPnTm3btk0HDx5UVVWVUlNTdf36dbtmypQpKigoUHZ2trKzs1VQUKC0tLRWPz4AANA+BAXym48bN07jxo27ZZtlWVq5cqUWLVqkiRMnSpI2btyo6Ohobd26VTNmzJDP59O6deu0efNmjRo1SpKUlZWluLg47du3T2PGjNGpU6eUnZ2tvLw8DR48WJK0du1aJScn6/Tp00pMTLzl96+pqVFNTY29XllZ2ZKHDgAAHMSx9xAVFRWptLRUKSkp9ja3261hw4bp0KFDkqT8/HxdvXrVryY2NlZJSUl2zeHDh+XxeOwwJElDhgyRx+Oxa24lIyPDvsTm8XgUFxfX0ocIAAAcwrGBqLS0VJIUHR3ttz06OtpuKy0tVefOnRUeHn7bmqioqHr7j4qKsmtuZeHChfL5fPZSXFx8V8cDAACcK6CXzBrD5XL5rVuWVW/bzW6uuVX9nfbjdrvldrub2FsAANAeOXaGyOv1SlK9WZyysjJ71sjr9aq2tlbl5eW3rblw4UK9/V+8eLHe7BMAADCTYwNRfHy8vF6vcnJy7G21tbXKzc3V0KFDJUkDBgxQcHCwX01JSYlOnDhh1yQnJ8vn8+nIkSN2zWeffSafz2fXAAAAswX0kllVVZW++OILe72oqEgFBQWKiIjQfffdp7lz52rJkiVKSEhQQkKClixZoi5dumjKlCmSJI/Ho2nTpmn+/Pnq2bOnIiIitGDBAvXr189+6qxPnz4aO3aspk+frjVr1kiSXnrpJaWmpjb4hBkAADBLQAPRsWPHNGLECHt93rx5kqSpU6dqw4YNev3111VdXa1XX31V5eXlGjx4sPbu3auwsDD7NStWrFBQUJAmTZqk6upqjRw5Uhs2bFCnTp3smi1btmjOnDn202jjx49v8L2PAACAeQIaiIYPHy7Lshpsd7lcSk9PV3p6eoM1ISEhyszMVGZmZoM1ERERysrKupuuAgCADsyx9xABAAC0FQIRAAAwHoEIAAAYj0AEAACMRyACAADGIxABAADjEYgAAIDxCEQAAMB4BCIAAGA8AhEAADAegQgAABiPQAQAAIxHIAIAAMYjEAEAAOMRiAAAgPEIRAAAwHgEIgAAYDwCEQAAMB6BCAAAGI9ABAAAjEc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BCIAAGA8Rwei9PR0uVwuv8Xr9drtlmUpPT1dsbGxCg0N1fDhw3Xy5Em/fdTU1Gj27NmKjIxU165dNX78eJ0/f76tDwUAADiYowORJD388MMqKSmxl8LCQrtt6dKlWr58uVatWqWjR4/K6/Vq9OjRunz5sl0zd+5c7dy5U9u2bdPBgwdVVVWl1NRUXb9+PRCHAwAAHCgo0B24k6CgIL9ZoRssy9LKlSu1aNEiTZw4UZK0ceNGRUdHa+vWrZoxY4Z8Pp/WrVunzZs3a9SoUZKkrKwsxcXFad++fRozZkyD37empkY1NTX2emVlZQsfGQAAcArHzxCdOXNGsbGxio+P13PPPaezZ89KkoqKilRaWqqUlBS71u12a9iwYTp06JAkKT8/X1evXvWriY2NVVJSkl3TkIyMDHk8HnuJi4trhaMDAABO4OhANHjwYG3atEl79uzR2rVrVVpaqqFDh+rSpUsqLS2VJEVHR/u9Jjo62m4rLS1V586dFR4e3mBNQxYuXCifz2cvxcXFLXhkAADASRx9yWzcuHH21/369VNycrK+/e1va+PGjRoyZIgkyeVy+b3Gsqx6227WmBq32y23293MngMAgPbE0TNEN+vatav69eunM2fO2PcV3TzTU1ZWZs8aeb1e1dbWqry8vMEaAACAdhWIampqdOrUKcXExCg+Pl5er1c5OTl2e21trXJzczV06FBJ0oABAxQcHOxXU1JSohMnTtg1AAAAjr5ktmDBAj3zzDO67777VFZWpp///OeqrKzU1KlT5XK5NHfuXC1ZskQJCQlKSEjQkiVL1KVLF02ZMkWS5PF4NG3aNM2fP189e/ZURESEFixYoH79+tlPnQEAADg6EJ0/f14/+MEP9PXXX+vee+/VkCFDlJeXp969e0uSXn/9dVVXV+vVV19VeXm5Bg8erL179yosLMzex4oVKxQUFKRJkyapurpaI0eO1IYNG9SpU6dAHRYAAHAYRweibdu23bbd5XIpPT1d6enpDdaEhIQoMzNTmZmZLdw7AADQUbSre4gAAABaA4EIAAAYj0AEAACMRyACAADGIxABAADjEYgAAIDxCEQAAMB4BCIAAGA8AhEAADAegQgAABiPQAQAAIxHIAIAAMYjEAEAAOMRiAAAgPEIRAAAwHgEIgAAYDwCEQAAMB6BCAAAGI9ABAAAjEcgAgAAxiMQAQAA4xGIAACA8QhEAADAeAQiAABgPAIRAAAwHoEIAAAYj0AEAACMRyACAADGIxABAADjEYgAAIDxCEQAAMB4BCIAAGA8AhEAADAegQgAABiPQAQAAIxHIAIAAMYjEAEAAOMRiAAAgPEIRAAAwHgEIgAAYDwCEQAAMB6BCAAAGI9ABAAAjEcgAgAAxiMQAQAA4xGIAACA8QhEAADAeAQiAABgPAIRAAAwHoEIAAAYj0AEAACMRyACAADGIxABAADjEYgAAIDxCEQAAMB4BCIAAGA8AhEAADCeUYHonXfeUXx8vEJCQjRgwAD993//d6C7BAAAHMCYQLR9+3bNnTtXixYt0v/8z//oySef1Lhx4/Tll18GumsAACDAjAlEy5cv17Rp0/Tiiy+qT58+WrlypeLi4rR69epAdw0AAARYUKA70BZqa2uVn5+vH//4x37bU1JSdOjQoVu+pqamRjU1Nfa6z+eTJFVWVrZo3y5fvvyn/5YV6+o3f2zUa6q+/v2f/nvxvFzWNerbQZ845sDXO7FPHDPHHIh6J/bpm8pLkv70N7Gl/87e2J9lWbcvtAzw1VdfWZKs3/zmN37b33rrLeuhhx665WsWL15sSWJhYWFhYWHpAEtxcfFts4IRM0Q3uFwuv3XLsuptu2HhwoWaN2+evV5XV6c//OEP6tmzZ4OvcZLKykrFxcWpuLhY3bt3D3R30EiMW/vEuLVPjFv71NRxsyxLly9fVmxs7G3rjAhEkZGR6tSpk0pLS/22l5WVKTo6+pavcbvdcrvdftt69OjRWl1sNd27d+cXvR1i3Nonxq19Ytzap6aMm8fjuWONETdVd+7cWQMGDFBOTo7f9pycHA0dOjRAvQIAAE5hxAyRJM2bN09paWkaOHCgkpOT9d577+nLL7/Uyy+/HOiuAQCAADMmEE2ePFmXLl3Sm2++qZKSEiUlJWn37t3q3bt3oLvWKtxutxYvXlzvsh+cjXFrnxi39olxa59aa9xclnWn59AAAAA6NiPuIQIAALgdAhEAADAegQgAABiPQAQAAIxHIGrHMjIyNGjQIIWFhSkqKkoTJkzQ6dOn/Wosy1J6erpiY2MVGhqq4cOH6+TJkwHqMSRp9erV6t+/v/2mYsnJyfr1r39ttzNm7UNGRoZcLpfmzp1rb2PsnCc9PV0ul8tv8Xq9djtj5lxfffWVnn/+efXs2VNdunTRd7/7XeXn59vtLT12BKJ2LDc3VzNnzlReXp5ycnJ07do1paSk6MqVK3bN0qVLtXz5cq1atUpHjx6V1+vV6NGj7Q+VRdvr1auX3n77bR07dkzHjh3T008/re9973v2LzJj5nxHjx7Ve++9p/79+/ttZ+yc6eGHH1ZJSYm9FBYW2m2MmTOVl5fr8ccfV3BwsH7961/r888/17Jly/w+MaLFx+5uPzgVzlFWVmZJsnJzcy3Lsqy6ujrL6/Vab7/9tl3zzTffWB6Px3r33XcD1U3cQnh4uPX+++8zZu3A5cuXrYSEBCsnJ8caNmyY9dprr1mWxe+bUy1evNh65JFHbtnGmDnXP/zDP1hPPPFEg+2tMXbMEHUgPp9PkhQRESFJKioqUmlpqVJSUuwat9utYcOG6dChQwHpI/xdv35d27Zt05UrV5ScnMyYtQMzZ87UX/3VX2nUqFF+2xk75zpz5oxiY2MVHx+v5557TmfPnpXEmDnZrl27NHDgQP3N3/yNoqKi9Oijj2rt2rV2e2uMHYGog7AsS/PmzdMTTzyhpKQkSbI/zPbmD7CNjo6u90G3aFuFhYXq1q2b3G63Xn75Ze3cuVN9+/ZlzBxu27Zt+u1vf6uMjIx6bYydMw0ePFibNm3Snj17tHbtWpWWlmro0KG6dOkSY+ZgZ8+e1erVq5WQkKA9e/bo5Zdf1pw5c7Rp0yZJrfP7ZsxHd3R0s2bN0vHjx3Xw4MF6bS6Xy2/dsqx629C2EhMTVVBQoIqKCv3nf/6npk6dqtzcXLudMXOe4uJivfbaa9q7d69CQkIarGPsnGXcuHH21/369VNycrK+/e1va+PGjRoyZIgkxsyJ6urqNHDgQC1ZskSS9Oijj+rkyZNavXq1fvjDH9p1LTl2zBB1ALNnz9auXbv0ySefqFevXvb2G09S3JyWy8rK6qVqtK3OnTvrwQcf1MCBA5WRkaFHHnlE//qv/8qYOVh+fr7Kyso0YMAABQUFKSgoSLm5ufq3f/s3BQUF2ePD2Dlb165d1a9fP505c4bfNweLiYlR3759/bb16dNHX375paTW+ftGIGrHLMvSrFmztGPHDu3fv1/x8fF+7fHx8fJ6vcrJybG31dbWKjc3V0OHDm3r7uI2LMtSTU0NY+ZgI0eOVGFhoQoKCuxl4MCB+tu//VsVFBTogQceYOzagZqaGp06dUoxMTH8vjnY448/Xu9tZH73u9/ZH8jeKmPXrFux4QivvPKK5fF4rAMHDlglJSX28sc//tGuefvtty2Px2Pt2LHDKiwstH7wgx9YMTExVmVlZQB7braFCxdan376qVVUVGQdP37ceuONN6x77rnH2rt3r2VZjFl78udPmVkWY+dE8+fPtw4cOGCdPXvWysvLs1JTU62wsDDr3LlzlmUxZk515MgRKygoyHrrrbesM2fOWFu2bLG6dOliZWVl2TUtPXYEonZM0i2X9evX2zV1dXXW4sWLLa/Xa7ndbuupp56yCgsLA9dpWH//939v9e7d2+rcubN17733WiNHjrTDkGUxZu3JzYGIsXOeyZMnWzExMVZwcLAVGxtrTZw40Tp58qTdzpg513/9139ZSUlJltvttr7zne9Y7733nl97S4+dy7Isq3lzSwAAAB0D9xABAADjEYgAAIDxCEQAAMB4BCIAAGA8AhEAADAegQgAABiPQAQAAIxHIAIAAMYjEAEAAOMRiAB0WIcOHVKnTp00duzYQHcFgMPx0R0AOqwXX3xR3bp10/vvv6/PP/9c9913X6C7BMChmCEC0CFduXJF//7v/65XXnlFqamp2rBhg1/7rl27lJCQoNDQUI0YMUIbN26Uy+VSRUWFXXPo0CE99dRTCg0NVVxcnObMmaMrV6607YEAaBMEIgAd0vbt25WYmKjExEQ9//zzWr9+vW5MiJ87d05//dd/rQkTJqigoEAzZszQokWL/F5fWFioMWPGaOLEiTp+/Li2b9+ugwcPatasWYE4HACtjEtmADqkxx9/XJMmTdJrr72ma9euKSYmRh988IFGjRqlH//4x/roo49UWFho1//kJz/RW2+9pfLycvXo0UM//OEPFRoaqjVr1tg1Bw8e1LBhw3TlyhWFhIQE4rAAtBJmiAB0OKdPn9aRI0f03HPPSZKCgoI0efJk/fKXv7TbBw0a5Peaxx57zG89Pz9fGzZsULdu3exlzJgxqqurU1FRUdscCIA2ExToDgBAS1u3bp2uXbumb33rW/Y2y7IUHBys8vJyWZYll8vl95qbJ8vr6uo0Y8YMzZkzp97+uTkb6HgIRAA6lGvXrmnTpk1atmyZUlJS/NqeffZZbdmyRd/5zne0e/duv7Zjx475rf/FX/yFTp48qQcffLDV+wwg8LiHCECH8uGHH2ry5MkqKyuTx+Pxa1u0aJF2796tHTt2KDExUT/60Y80bdo0FRQUaP78+Tp//rwqKirk8Xh0/PhxDRkyRH/3d3+n6dOnq2vXrjp16pRycnKUmZkZoKMD0Fq4hwhAh7Ju3TqNGjWqXhiS/jRDVFBQoPLycv3Hf/yHduzYof79+2v16tX2U2Zut1uS1L9/f+Xm5urMmTN68skn9eijj+qnP/2pYmJi2vR4ALQNZogAQNJbb72ld999V8XFxYHuCoAA4B4iAEZ65513NGjQIPXs2VO/+c1v9M///M+8xxBgMAIRACOdOXNGP//5z/WHP/xB9913n+bPn6+FCxcGulsAAoRLZgAAwHjcVA0AAIxHIAIAAMYjEAEAAOMRiAAAgPEIRAAAwHgEIgAAYDwCEQAAMB6BCAAAGO//ARj7UWapGDGk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8657863" y="365125"/>
            <a:ext cx="3372184" cy="3080588"/>
          </a:xfrm>
          <a:prstGeom prst="rect">
            <a:avLst/>
          </a:prstGeom>
        </p:spPr>
      </p:pic>
      <p:pic>
        <p:nvPicPr>
          <p:cNvPr id="4" name="Picture 3"/>
          <p:cNvPicPr>
            <a:picLocks noChangeAspect="1"/>
          </p:cNvPicPr>
          <p:nvPr/>
        </p:nvPicPr>
        <p:blipFill>
          <a:blip r:embed="rId3"/>
          <a:stretch>
            <a:fillRect/>
          </a:stretch>
        </p:blipFill>
        <p:spPr>
          <a:xfrm>
            <a:off x="8657863" y="3580650"/>
            <a:ext cx="3372184" cy="3086368"/>
          </a:xfrm>
          <a:prstGeom prst="rect">
            <a:avLst/>
          </a:prstGeom>
        </p:spPr>
      </p:pic>
      <p:pic>
        <p:nvPicPr>
          <p:cNvPr id="5" name="Picture 4"/>
          <p:cNvPicPr>
            <a:picLocks noChangeAspect="1"/>
          </p:cNvPicPr>
          <p:nvPr/>
        </p:nvPicPr>
        <p:blipFill>
          <a:blip r:embed="rId4"/>
          <a:stretch>
            <a:fillRect/>
          </a:stretch>
        </p:blipFill>
        <p:spPr>
          <a:xfrm>
            <a:off x="4070337" y="3676168"/>
            <a:ext cx="4463347" cy="2990850"/>
          </a:xfrm>
          <a:prstGeom prst="rect">
            <a:avLst/>
          </a:prstGeom>
        </p:spPr>
      </p:pic>
    </p:spTree>
    <p:extLst>
      <p:ext uri="{BB962C8B-B14F-4D97-AF65-F5344CB8AC3E}">
        <p14:creationId xmlns:p14="http://schemas.microsoft.com/office/powerpoint/2010/main" val="236767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89641" y="146755"/>
            <a:ext cx="6443133" cy="4173008"/>
          </a:xfrm>
        </p:spPr>
        <p:txBody>
          <a:bodyPr>
            <a:normAutofit fontScale="90000"/>
          </a:bodyPr>
          <a:lstStyle/>
          <a:p>
            <a:r>
              <a:rPr lang="en-US" sz="2200" dirty="0"/>
              <a:t>The </a:t>
            </a:r>
            <a:r>
              <a:rPr lang="en-US" sz="2200" dirty="0" err="1"/>
              <a:t>histplot</a:t>
            </a:r>
            <a:r>
              <a:rPr lang="en-US" sz="2200" dirty="0"/>
              <a:t> of ‘Number of promotions’ suggests that the employees who receive more promotions are less likely to leave the company.</a:t>
            </a:r>
            <a:br>
              <a:rPr lang="en-US" sz="2200" dirty="0"/>
            </a:br>
            <a:r>
              <a:rPr lang="en-US" sz="2200" dirty="0"/>
              <a:t>In the </a:t>
            </a:r>
            <a:r>
              <a:rPr lang="en-US" sz="2200" dirty="0" err="1"/>
              <a:t>histplot</a:t>
            </a:r>
            <a:r>
              <a:rPr lang="en-US" sz="2200" dirty="0"/>
              <a:t> of ‘Number of Dependents’ it appears that employees with fewer dependents are more likely to leave the company.</a:t>
            </a:r>
            <a:br>
              <a:rPr lang="en-US" sz="2200" dirty="0"/>
            </a:br>
            <a:r>
              <a:rPr lang="en-US" sz="2200" dirty="0"/>
              <a:t>‘Distance from Home’ graph indicated a spike at the 50-unit distance. This suggests housing, transport and work-life balance issue hence increasing  turnover.</a:t>
            </a:r>
            <a:br>
              <a:rPr lang="en-US" sz="2200" dirty="0"/>
            </a:br>
            <a:br>
              <a:rPr lang="en-US" dirty="0"/>
            </a:br>
            <a:endParaRPr lang="en-IN" dirty="0"/>
          </a:p>
        </p:txBody>
      </p:sp>
      <p:pic>
        <p:nvPicPr>
          <p:cNvPr id="2" name="Picture 1"/>
          <p:cNvPicPr>
            <a:picLocks noChangeAspect="1"/>
          </p:cNvPicPr>
          <p:nvPr/>
        </p:nvPicPr>
        <p:blipFill>
          <a:blip r:embed="rId2"/>
          <a:stretch>
            <a:fillRect/>
          </a:stretch>
        </p:blipFill>
        <p:spPr>
          <a:xfrm>
            <a:off x="8015110" y="438150"/>
            <a:ext cx="4069467" cy="2990850"/>
          </a:xfrm>
          <a:prstGeom prst="rect">
            <a:avLst/>
          </a:prstGeom>
        </p:spPr>
      </p:pic>
      <p:pic>
        <p:nvPicPr>
          <p:cNvPr id="3" name="Picture 2"/>
          <p:cNvPicPr>
            <a:picLocks noChangeAspect="1"/>
          </p:cNvPicPr>
          <p:nvPr/>
        </p:nvPicPr>
        <p:blipFill>
          <a:blip r:embed="rId3"/>
          <a:stretch>
            <a:fillRect/>
          </a:stretch>
        </p:blipFill>
        <p:spPr>
          <a:xfrm>
            <a:off x="8015109" y="3582453"/>
            <a:ext cx="4069467" cy="3275544"/>
          </a:xfrm>
          <a:prstGeom prst="rect">
            <a:avLst/>
          </a:prstGeom>
        </p:spPr>
      </p:pic>
      <p:pic>
        <p:nvPicPr>
          <p:cNvPr id="8" name="Picture 7"/>
          <p:cNvPicPr>
            <a:picLocks noChangeAspect="1"/>
          </p:cNvPicPr>
          <p:nvPr/>
        </p:nvPicPr>
        <p:blipFill>
          <a:blip r:embed="rId4"/>
          <a:stretch>
            <a:fillRect/>
          </a:stretch>
        </p:blipFill>
        <p:spPr>
          <a:xfrm>
            <a:off x="4598374" y="3582454"/>
            <a:ext cx="3502025" cy="3275543"/>
          </a:xfrm>
          <a:prstGeom prst="rect">
            <a:avLst/>
          </a:prstGeom>
        </p:spPr>
      </p:pic>
      <p:pic>
        <p:nvPicPr>
          <p:cNvPr id="10" name="Picture 9"/>
          <p:cNvPicPr>
            <a:picLocks noChangeAspect="1"/>
          </p:cNvPicPr>
          <p:nvPr/>
        </p:nvPicPr>
        <p:blipFill>
          <a:blip r:embed="rId5"/>
          <a:stretch>
            <a:fillRect/>
          </a:stretch>
        </p:blipFill>
        <p:spPr>
          <a:xfrm>
            <a:off x="91301" y="3582455"/>
            <a:ext cx="4507073" cy="3275543"/>
          </a:xfrm>
          <a:prstGeom prst="rect">
            <a:avLst/>
          </a:prstGeom>
        </p:spPr>
      </p:pic>
    </p:spTree>
    <p:extLst>
      <p:ext uri="{BB962C8B-B14F-4D97-AF65-F5344CB8AC3E}">
        <p14:creationId xmlns:p14="http://schemas.microsoft.com/office/powerpoint/2010/main" val="3959885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517</TotalTime>
  <Words>2070</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system-ui</vt:lpstr>
      <vt:lpstr>Wingdings 3</vt:lpstr>
      <vt:lpstr>Ion</vt:lpstr>
      <vt:lpstr>PREDICTING EMPLOYEE RETENTION                 -Case Study</vt:lpstr>
      <vt:lpstr>OBJECTIVE</vt:lpstr>
      <vt:lpstr>ASSIGNMENT STEPS</vt:lpstr>
      <vt:lpstr>DATA DICTIONARY</vt:lpstr>
      <vt:lpstr>DATA UNDERTSANDING &amp; CLEANING</vt:lpstr>
      <vt:lpstr>HANDLE REDUNDANT VALUES</vt:lpstr>
      <vt:lpstr>TRAIN-VALIDATION SPLIT</vt:lpstr>
      <vt:lpstr>EDA ON TRAINING DATA: UNIVARIATE ANALYSIS</vt:lpstr>
      <vt:lpstr>The histplot of ‘Number of promotions’ suggests that the employees who receive more promotions are less likely to leave the company. In the histplot of ‘Number of Dependents’ it appears that employees with fewer dependents are more likely to leave the company. ‘Distance from Home’ graph indicated a spike at the 50-unit distance. This suggests housing, transport and work-life balance issue hence increasing  turnover.  </vt:lpstr>
      <vt:lpstr>PowerPoint Presentation</vt:lpstr>
      <vt:lpstr>CLASS BALANCE</vt:lpstr>
      <vt:lpstr>BIVARIATE ANALYSIS</vt:lpstr>
      <vt:lpstr>PowerPoint Presentation</vt:lpstr>
      <vt:lpstr>PowerPoint Presentation</vt:lpstr>
      <vt:lpstr>FEATURE ENGINEERING </vt:lpstr>
      <vt:lpstr>MODEL BUILDING</vt:lpstr>
      <vt:lpstr>PowerPoint Presentation</vt:lpstr>
      <vt:lpstr>PREDICTION AND MODEL EVALUATION </vt:lpstr>
      <vt:lpstr>CONCLUSION/KEY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RETENTION                 -Case Study</dc:title>
  <dc:creator>hp</dc:creator>
  <cp:lastModifiedBy>Khushboo K</cp:lastModifiedBy>
  <cp:revision>39</cp:revision>
  <dcterms:created xsi:type="dcterms:W3CDTF">2025-04-19T19:10:18Z</dcterms:created>
  <dcterms:modified xsi:type="dcterms:W3CDTF">2025-04-22T06:31:13Z</dcterms:modified>
</cp:coreProperties>
</file>