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charts/chart2.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a:t>Employee Performance Analysis </a:t>
            </a:r>
          </a:p>
        </c:rich>
      </c:tx>
      <c:layout/>
      <c:overlay val="0"/>
      <c:spPr>
        <a:noFill/>
        <a:ln>
          <a:noFill/>
        </a:ln>
      </c:spPr>
    </c:title>
    <c:autoTitleDeleted val="1"/>
    <c:plotArea>
      <c:layout/>
      <c:barChart>
        <c:barDir val="col"/>
        <c:grouping val="clustered"/>
        <c:varyColors val="0"/>
        <c:ser>
          <c:idx val="0"/>
          <c:order val="0"/>
          <c:tx>
            <c:v>Performance Level </c:v>
          </c:tx>
          <c:spPr>
            <a:solidFill>
              <a:srgbClr val="4F81BD"/>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v>Performance Level </c:v>
          </c:tx>
          <c:spPr>
            <a:solidFill>
              <a:srgbClr val="C0504D"/>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trendline>
            <c:spPr>
              <a:ln w="12700">
                <a:solidFill>
                  <a:srgbClr val="C0504D"/>
                </a:solidFill>
                <a:prstDash val="sysDash"/>
              </a:ln>
            </c:spPr>
            <c:trendlineType val="exp"/>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v>Performance Level </c:v>
          </c:tx>
          <c:spPr>
            <a:solidFill>
              <a:srgbClr val="9BBB59"/>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trendline>
            <c:spPr>
              <a:ln w="12700">
                <a:solidFill>
                  <a:srgbClr val="9BBB59"/>
                </a:solidFill>
                <a:prstDash val="sysDash"/>
              </a:ln>
            </c:spPr>
            <c:trendlineType val="linear"/>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v>Performance Level </c:v>
          </c:tx>
          <c:spPr>
            <a:solidFill>
              <a:srgbClr val="8064A2"/>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v>Performance Level </c:v>
          </c:tx>
          <c:spPr>
            <a:solidFill>
              <a:srgbClr val="4BACC6"/>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overlap val="-27"/>
        <c:gapWidth val="219"/>
        <c:axId val="0"/>
        <c:axId val="1"/>
      </c:barChart>
      <c:catAx>
        <c:axId val="0"/>
        <c:scaling>
          <c:orientation val="minMax"/>
        </c:scaling>
        <c:delete val="0"/>
        <c:axPos val="b"/>
        <c:majorTickMark val="none"/>
        <c:minorTickMark val="none"/>
        <c:tickLblPos val="nextTo"/>
        <c:spPr>
          <a:ln w="12700">
            <a:solidFill>
              <a:srgbClr val="D9D9D9"/>
            </a:solidFill>
            <a:prstDash val="solid"/>
          </a:ln>
        </c:spPr>
        <c:txPr>
          <a:bodyPr rot="0" vert="horz" anchor="t" anchorCtr="0"/>
          <a:lstStyle/>
          <a:p>
            <a:pPr>
              <a:defRPr sz="8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8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a:t>HIGH</a:t>
            </a:r>
          </a:p>
        </c:rich>
      </c:tx>
      <c:layout/>
      <c:overlay val="0"/>
      <c:spPr>
        <a:noFill/>
        <a:ln>
          <a:noFill/>
        </a:ln>
      </c:spPr>
    </c:title>
    <c:autoTitleDeleted val="1"/>
    <c:plotArea>
      <c:layout/>
      <c:pieChart>
        <c:varyColors val="1"/>
        <c:ser>
          <c:idx val="0"/>
          <c:order val="0"/>
          <c:tx>
            <c:v>HIGH</c:v>
          </c:tx>
          <c:explosion val="25"/>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Pt>
            <c:idx val="10"/>
            <c:bubble3D val="0"/>
            <c:spPr>
              <a:solidFill>
                <a:srgbClr val="286A7C"/>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firstSliceAng val="0"/>
      </c:pieChart>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9/5/2024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0103452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7621209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1" name="对象"/>
          <p:cNvSpPr>
            <a:spLocks noGrp="1"/>
          </p:cNvSpPr>
          <p:nvPr>
            <p:ph type="sldImg"/>
          </p:nvPr>
        </p:nvSpPr>
        <p:spPr>
          <a:xfrm rot="0">
            <a:off x="4038600" y="857250"/>
            <a:ext cx="4114800" cy="2314575"/>
          </a:xfrm>
          <a:prstGeom prst="rect"/>
          <a:noFill/>
          <a:ln w="12700" cmpd="sng" cap="flat">
            <a:noFill/>
            <a:prstDash val="solid"/>
            <a:miter/>
          </a:ln>
        </p:spPr>
      </p:sp>
      <p:sp>
        <p:nvSpPr>
          <p:cNvPr id="16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67084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0" name="对象"/>
          <p:cNvSpPr>
            <a:spLocks noGrp="1"/>
          </p:cNvSpPr>
          <p:nvPr>
            <p:ph type="sldImg"/>
          </p:nvPr>
        </p:nvSpPr>
        <p:spPr>
          <a:xfrm rot="0">
            <a:off x="4038600" y="857250"/>
            <a:ext cx="4114800" cy="2314575"/>
          </a:xfrm>
          <a:prstGeom prst="rect"/>
          <a:noFill/>
          <a:ln w="12700" cmpd="sng" cap="flat">
            <a:noFill/>
            <a:prstDash val="solid"/>
            <a:miter/>
          </a:ln>
        </p:spPr>
      </p:sp>
      <p:sp>
        <p:nvSpPr>
          <p:cNvPr id="17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4298680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9" name="对象"/>
          <p:cNvSpPr>
            <a:spLocks noGrp="1"/>
          </p:cNvSpPr>
          <p:nvPr>
            <p:ph type="sldImg"/>
          </p:nvPr>
        </p:nvSpPr>
        <p:spPr>
          <a:xfrm rot="0">
            <a:off x="4038600" y="857250"/>
            <a:ext cx="4114800" cy="2314575"/>
          </a:xfrm>
          <a:prstGeom prst="rect"/>
          <a:noFill/>
          <a:ln w="12700" cmpd="sng" cap="flat">
            <a:noFill/>
            <a:prstDash val="solid"/>
            <a:miter/>
          </a:ln>
        </p:spPr>
      </p:sp>
      <p:sp>
        <p:nvSpPr>
          <p:cNvPr id="19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271110"/>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93" name="对象"/>
          <p:cNvSpPr>
            <a:spLocks noGrp="1"/>
          </p:cNvSpPr>
          <p:nvPr>
            <p:ph type="sldImg"/>
          </p:nvPr>
        </p:nvSpPr>
        <p:spPr>
          <a:xfrm rot="0">
            <a:off x="4038600" y="857250"/>
            <a:ext cx="4114800" cy="2314575"/>
          </a:xfrm>
          <a:prstGeom prst="rect"/>
          <a:noFill/>
          <a:ln w="12700" cmpd="sng" cap="flat">
            <a:noFill/>
            <a:prstDash val="solid"/>
            <a:miter/>
          </a:ln>
        </p:spPr>
      </p:sp>
      <p:sp>
        <p:nvSpPr>
          <p:cNvPr id="19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7617865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3772467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6931774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8" name="对象"/>
          <p:cNvSpPr>
            <a:spLocks noGrp="1"/>
          </p:cNvSpPr>
          <p:nvPr>
            <p:ph type="sldImg"/>
          </p:nvPr>
        </p:nvSpPr>
        <p:spPr>
          <a:xfrm rot="0">
            <a:off x="4038600" y="857250"/>
            <a:ext cx="4114800" cy="2314575"/>
          </a:xfrm>
          <a:prstGeom prst="rect"/>
          <a:noFill/>
          <a:ln w="12700" cmpd="sng" cap="flat">
            <a:noFill/>
            <a:prstDash val="solid"/>
            <a:miter/>
          </a:ln>
        </p:spPr>
      </p:sp>
      <p:sp>
        <p:nvSpPr>
          <p:cNvPr id="11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222062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8" name="对象"/>
          <p:cNvSpPr>
            <a:spLocks noGrp="1"/>
          </p:cNvSpPr>
          <p:nvPr>
            <p:ph type="sldImg"/>
          </p:nvPr>
        </p:nvSpPr>
        <p:spPr>
          <a:xfrm rot="0">
            <a:off x="4038600" y="857250"/>
            <a:ext cx="4114800" cy="2314575"/>
          </a:xfrm>
          <a:prstGeom prst="rect"/>
          <a:noFill/>
          <a:ln w="12700" cmpd="sng" cap="flat">
            <a:noFill/>
            <a:prstDash val="solid"/>
            <a:miter/>
          </a:ln>
        </p:spPr>
      </p:sp>
      <p:sp>
        <p:nvSpPr>
          <p:cNvPr id="12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6329174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6" name="对象"/>
          <p:cNvSpPr>
            <a:spLocks noGrp="1"/>
          </p:cNvSpPr>
          <p:nvPr>
            <p:ph type="sldImg"/>
          </p:nvPr>
        </p:nvSpPr>
        <p:spPr>
          <a:xfrm rot="0">
            <a:off x="4038600" y="857250"/>
            <a:ext cx="4114800" cy="2314575"/>
          </a:xfrm>
          <a:prstGeom prst="rect"/>
          <a:noFill/>
          <a:ln w="12700" cmpd="sng" cap="flat">
            <a:noFill/>
            <a:prstDash val="solid"/>
            <a:miter/>
          </a:ln>
        </p:spPr>
      </p:sp>
      <p:sp>
        <p:nvSpPr>
          <p:cNvPr id="13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2134760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3" name="对象"/>
          <p:cNvSpPr>
            <a:spLocks noGrp="1"/>
          </p:cNvSpPr>
          <p:nvPr>
            <p:ph type="sldImg"/>
          </p:nvPr>
        </p:nvSpPr>
        <p:spPr>
          <a:xfrm rot="0">
            <a:off x="4038600" y="857250"/>
            <a:ext cx="4114800" cy="2314575"/>
          </a:xfrm>
          <a:prstGeom prst="rect"/>
          <a:noFill/>
          <a:ln w="12700" cmpd="sng" cap="flat">
            <a:noFill/>
            <a:prstDash val="solid"/>
            <a:miter/>
          </a:ln>
        </p:spPr>
      </p:sp>
      <p:sp>
        <p:nvSpPr>
          <p:cNvPr id="14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0835586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46" name="对象"/>
          <p:cNvSpPr>
            <a:spLocks noGrp="1"/>
          </p:cNvSpPr>
          <p:nvPr>
            <p:ph type="sldImg"/>
          </p:nvPr>
        </p:nvSpPr>
        <p:spPr>
          <a:xfrm rot="0">
            <a:off x="4038600" y="857250"/>
            <a:ext cx="4114800" cy="2314575"/>
          </a:xfrm>
          <a:prstGeom prst="rect"/>
          <a:noFill/>
          <a:ln w="12700" cmpd="sng" cap="flat">
            <a:noFill/>
            <a:prstDash val="solid"/>
            <a:miter/>
          </a:ln>
        </p:spPr>
      </p:sp>
      <p:sp>
        <p:nvSpPr>
          <p:cNvPr id="14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1002561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66521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3663050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3510850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417475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48259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2667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7082783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2390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62277572"/>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72"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173"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74"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75"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76"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77"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78"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79"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80"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81"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82" name="文本框"/>
          <p:cNvSpPr>
            <a:spLocks xmlns:a="http://schemas.openxmlformats.org/drawingml/2006/main" noGrp="1"/>
          </p:cNvSpPr>
          <p:nvPr>
            <p:ph type="title"/>
          </p:nvPr>
        </p:nvSpPr>
        <p:spPr>
          <a:xfrm xmlns:a="http://schemas.openxmlformats.org/drawingml/2006/main" rot="0">
            <a:off x="755332" y="385444"/>
            <a:ext cx="10681335" cy="72390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83" name="文本框"/>
          <p:cNvSpPr>
            <a:spLocks xmlns:a="http://schemas.openxmlformats.org/drawingml/2006/main" noGrp="1"/>
          </p:cNvSpPr>
          <p:nvPr>
            <p:ph type="body" idx="1"/>
          </p:nvPr>
        </p:nvSpPr>
        <p:spPr>
          <a:xfrm xmlns:a="http://schemas.openxmlformats.org/drawingml/2006/main" rot="0">
            <a:off x="609600" y="1577340"/>
            <a:ext cx="10972800" cy="2667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84"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18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8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2409981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8279103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0344997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2978451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8350134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1794248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6416909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3852923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0698457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latin typeface="Droid Sans" pitchFamily="0" charset="0"/>
              <a:ea typeface="宋体" pitchFamily="0" charset="0"/>
              <a:cs typeface="Droid Sans"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9/5/2024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8843467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4.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371653" y="3259604"/>
            <a:ext cx="8610599" cy="2263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K</a:t>
            </a:r>
            <a:r>
              <a:rPr lang="en-US" altLang="zh-CN" sz="2400" b="0" i="0" u="none" strike="noStrike" kern="1200" cap="none" spc="0" baseline="0">
                <a:solidFill>
                  <a:schemeClr val="tx1"/>
                </a:solidFill>
                <a:latin typeface="Calibri" pitchFamily="0" charset="0"/>
                <a:ea typeface="宋体" pitchFamily="0" charset="0"/>
                <a:cs typeface="Calibri" pitchFamily="0" charset="0"/>
              </a:rPr>
              <a:t>avya M M</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3122108</a:t>
            </a:r>
            <a:r>
              <a:rPr lang="en-US" altLang="zh-CN" sz="2400" b="0" i="0" u="none" strike="noStrike" kern="1200" cap="none" spc="0" baseline="0">
                <a:solidFill>
                  <a:schemeClr val="tx1"/>
                </a:solidFill>
                <a:latin typeface="Calibri" pitchFamily="0" charset="0"/>
                <a:ea typeface="宋体" pitchFamily="0" charset="0"/>
                <a:cs typeface="Calibri" pitchFamily="0" charset="0"/>
              </a:rPr>
              <a:t>99</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B.COM </a:t>
            </a:r>
            <a:r>
              <a:rPr lang="en-US" altLang="zh-CN" sz="2400" b="0" i="0" u="none" strike="noStrike" kern="1200" cap="none" spc="0" baseline="0">
                <a:solidFill>
                  <a:schemeClr val="tx1"/>
                </a:solidFill>
                <a:latin typeface="Calibri" pitchFamily="0" charset="0"/>
                <a:ea typeface="宋体" pitchFamily="0" charset="0"/>
                <a:cs typeface="Calibri" pitchFamily="0" charset="0"/>
              </a:rPr>
              <a:t>(General)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BHAKTAVATSALAM MEMORIAL COLLEGE FOR WOMEN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569676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9"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0" name="曲线"/>
          <p:cNvSpPr>
            <a:spLocks/>
          </p:cNvSpPr>
          <p:nvPr/>
        </p:nvSpPr>
        <p:spPr>
          <a:xfrm flipV="1" rot="10800000">
            <a:off x="659480" y="1600200"/>
            <a:ext cx="9172816" cy="2987625"/>
          </a:xfrm>
          <a:custGeom>
            <a:gdLst>
              <a:gd name="T1" fmla="*/ 0 w 21600"/>
              <a:gd name="T2" fmla="*/ -21600 h 21600"/>
              <a:gd name="T3" fmla="*/ 21600 w 21600"/>
              <a:gd name="T4" fmla="*/ 0 h 21600"/>
            </a:gdLst>
            <a:rect l="T1" t="T2" r="T3" b="T4"/>
            <a:pathLst>
              <a:path w="21600" h="21600">
                <a:moveTo>
                  <a:pt x="21600" y="0"/>
                </a:moveTo>
                <a:lnTo>
                  <a:pt x="0" y="0"/>
                </a:lnTo>
                <a:lnTo>
                  <a:pt x="0" y="21600"/>
                </a:lnTo>
                <a:lnTo>
                  <a:pt x="21600" y="21600"/>
                </a:lnTo>
                <a:lnTo>
                  <a:pt x="21600" y="0"/>
                </a:lnTo>
                <a:close/>
              </a:path>
            </a:pathLst>
          </a:custGeom>
          <a:solidFill>
            <a:schemeClr val="bg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COLLECTION: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Drafted the data from the </a:t>
            </a:r>
            <a:r>
              <a:rPr lang="en-US" altLang="zh-CN" sz="1800" b="0" i="0" u="none" strike="noStrike" kern="1200" cap="none" spc="0" baseline="0">
                <a:solidFill>
                  <a:schemeClr val="tx1"/>
                </a:solidFill>
                <a:latin typeface="Calibri" pitchFamily="0" charset="0"/>
                <a:ea typeface="宋体" pitchFamily="0" charset="0"/>
                <a:cs typeface="Calibri" pitchFamily="0" charset="0"/>
              </a:rPr>
              <a:t>edunet</a:t>
            </a:r>
            <a:r>
              <a:rPr lang="en-US" altLang="zh-CN" sz="1800" b="0" i="0" u="none" strike="noStrike" kern="1200" cap="none" spc="0" baseline="0">
                <a:solidFill>
                  <a:schemeClr val="tx1"/>
                </a:solidFill>
                <a:latin typeface="Calibri" pitchFamily="0" charset="0"/>
                <a:ea typeface="宋体" pitchFamily="0" charset="0"/>
                <a:cs typeface="Calibri" pitchFamily="0" charset="0"/>
              </a:rPr>
              <a:t> dataset.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FEATURE COLLECTION: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Calibri" pitchFamily="0" charset="0"/>
                <a:ea typeface="宋体" pitchFamily="0" charset="0"/>
                <a:cs typeface="Calibri" pitchFamily="0" charset="0"/>
              </a:rPr>
              <a:t>Business unit, Gender unit, First name, Performance score.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Exceeds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Fully meets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Needs improvements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PIP</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9649279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7"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9" name="图表"/>
          <p:cNvGraphicFramePr/>
          <p:nvPr/>
        </p:nvGraphicFramePr>
        <p:xfrm>
          <a:off x="1339761" y="1847330"/>
          <a:ext cx="8276388" cy="4353678"/>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53907479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7"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graphicFrame>
        <p:nvGraphicFramePr>
          <p:cNvPr id="188" name="图表"/>
          <p:cNvGraphicFramePr/>
          <p:nvPr/>
        </p:nvGraphicFramePr>
        <p:xfrm>
          <a:off x="609600" y="1577340"/>
          <a:ext cx="4335778" cy="3095235"/>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1618409857"/>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1"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92" name="矩形"/>
          <p:cNvSpPr>
            <a:spLocks/>
          </p:cNvSpPr>
          <p:nvPr/>
        </p:nvSpPr>
        <p:spPr>
          <a:xfrm rot="0">
            <a:off x="781708" y="1509028"/>
            <a:ext cx="9505291"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214186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4825"/>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2091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SCORE BASED APPROACH</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1330212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8034974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7" name="矩形"/>
          <p:cNvSpPr>
            <a:spLocks/>
          </p:cNvSpPr>
          <p:nvPr/>
        </p:nvSpPr>
        <p:spPr>
          <a:xfrm flipV="1" rot="10800000">
            <a:off x="762000" y="2200037"/>
            <a:ext cx="6934200" cy="1691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4468280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3" name="组合"/>
          <p:cNvGrpSpPr>
            <a:grpSpLocks/>
          </p:cNvGrpSpPr>
          <p:nvPr/>
        </p:nvGrpSpPr>
        <p:grpSpPr>
          <a:xfrm>
            <a:off x="8658225" y="2647950"/>
            <a:ext cx="3533775" cy="3810000"/>
            <a:chOff x="8658225" y="2647950"/>
            <a:chExt cx="3533775" cy="3810000"/>
          </a:xfrm>
        </p:grpSpPr>
        <p:sp>
          <p:nvSpPr>
            <p:cNvPr id="12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4"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7" name="矩形"/>
          <p:cNvSpPr>
            <a:spLocks/>
          </p:cNvSpPr>
          <p:nvPr/>
        </p:nvSpPr>
        <p:spPr>
          <a:xfrm rot="0">
            <a:off x="739774" y="1676400"/>
            <a:ext cx="8023225"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This project focuses on developing a comprehensive tool to </a:t>
            </a:r>
            <a:r>
              <a:rPr lang="en-US" altLang="zh-CN" sz="1800" b="0" i="0" u="none" strike="noStrike" kern="1200" cap="none" spc="0" baseline="0">
                <a:solidFill>
                  <a:schemeClr val="tx1"/>
                </a:solidFill>
                <a:latin typeface="Calibri" pitchFamily="0" charset="0"/>
                <a:ea typeface="宋体" pitchFamily="0" charset="0"/>
                <a:cs typeface="Calibri" pitchFamily="0" charset="0"/>
              </a:rPr>
              <a:t>analyze</a:t>
            </a:r>
            <a:r>
              <a:rPr lang="en-US" altLang="zh-CN" sz="1800" b="0" i="0" u="none" strike="noStrike" kern="1200" cap="none" spc="0" baseline="0">
                <a:solidFill>
                  <a:schemeClr val="tx1"/>
                </a:solidFill>
                <a:latin typeface="Calibri" pitchFamily="0" charset="0"/>
                <a:ea typeface="宋体" pitchFamily="0" charset="0"/>
                <a:cs typeface="Calibri" pitchFamily="0" charset="0"/>
              </a:rPr>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goals</a:t>
            </a:r>
            <a:r>
              <a:rPr lang="en-US" altLang="zh-CN" sz="1800" b="0" i="0" u="none" strike="noStrike" kern="1200" cap="none" spc="0" baseline="0">
                <a:solidFill>
                  <a:schemeClr val="tx1"/>
                </a:solidFill>
                <a:latin typeface="Calibri" pitchFamily="0" charset="0"/>
                <a:ea typeface="宋体" pitchFamily="0" charset="0"/>
                <a:cs typeface="Calibri" pitchFamily="0" charset="0"/>
              </a:rPr>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7415991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2" name="文本框"/>
          <p:cNvSpPr>
            <a:spLocks noGrp="1"/>
          </p:cNvSpPr>
          <p:nvPr>
            <p:ph type="title"/>
          </p:nvPr>
        </p:nvSpPr>
        <p:spPr>
          <a:xfrm rot="0">
            <a:off x="699452" y="891793"/>
            <a:ext cx="5014595" cy="4991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3"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5" name="矩形"/>
          <p:cNvSpPr>
            <a:spLocks/>
          </p:cNvSpPr>
          <p:nvPr/>
        </p:nvSpPr>
        <p:spPr>
          <a:xfrm rot="0">
            <a:off x="699452" y="1676400"/>
            <a:ext cx="8278496" cy="169163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Managers and Team Leaders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HR Professionals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Executives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Employees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0395170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8"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9" name="文本框"/>
          <p:cNvSpPr>
            <a:spLocks noGrp="1"/>
          </p:cNvSpPr>
          <p:nvPr>
            <p:ph type="title"/>
          </p:nvPr>
        </p:nvSpPr>
        <p:spPr>
          <a:xfrm rot="0">
            <a:off x="533400" y="901064"/>
            <a:ext cx="9763125" cy="55625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0"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2" name="矩形"/>
          <p:cNvSpPr>
            <a:spLocks/>
          </p:cNvSpPr>
          <p:nvPr/>
        </p:nvSpPr>
        <p:spPr>
          <a:xfrm rot="0">
            <a:off x="3124200" y="1600200"/>
            <a:ext cx="6934198" cy="22250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2653571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文本框"/>
          <p:cNvSpPr>
            <a:spLocks noGrp="1"/>
          </p:cNvSpPr>
          <p:nvPr>
            <p:ph type="title"/>
          </p:nvPr>
        </p:nvSpPr>
        <p:spPr>
          <a:xfrm rot="0">
            <a:off x="755332" y="385444"/>
            <a:ext cx="10681335" cy="2971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EMPLOYEE DATASET: KAGGLE</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FEATURES: 26</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FEATURES TAKEN: 8</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FIELD NAMES: BUSINESS UNIT, FIRST NAME, GENDER CODE AND PERFORMANCE SCORE</a:t>
            </a:r>
            <a:br>
              <a:rPr lang="zh-CN" altLang="en-US" sz="2000" b="0" i="0" u="none" strike="noStrike" kern="0" cap="none" spc="0" baseline="0">
                <a:solidFill>
                  <a:schemeClr val="tx1"/>
                </a:solidFill>
                <a:latin typeface="Trebuchet MS" pitchFamily="0" charset="0"/>
                <a:ea typeface="宋体" pitchFamily="0" charset="0"/>
                <a:cs typeface="Trebuchet MS" pitchFamily="0" charset="0"/>
              </a:rPr>
            </a:b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8051046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曲线"/>
          <p:cNvSpPr>
            <a:spLocks/>
          </p:cNvSpPr>
          <p:nvPr/>
        </p:nvSpPr>
        <p:spPr>
          <a:xfrm flipH="1" rot="0">
            <a:off x="2533648" y="1891261"/>
            <a:ext cx="7162800" cy="383381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bg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Aggregation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Our Excel sheet compiles comprehensive employee performance data, segmented by key metrics such as productivity, efficiency, and goal achievement.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Dynamic Dashboards</a:t>
            </a:r>
            <a:r>
              <a:rPr lang="en-US" altLang="zh-CN" sz="1800" b="0" i="0" u="none" strike="noStrike" kern="1200" cap="none" spc="0" baseline="0">
                <a:solidFill>
                  <a:schemeClr val="tx1"/>
                </a:solidFill>
                <a:latin typeface="Calibri" pitchFamily="0" charset="0"/>
                <a:ea typeface="宋体" pitchFamily="0" charset="0"/>
                <a:cs typeface="Calibri" pitchFamily="0" charset="0"/>
              </a:rPr>
              <a:t>: The sheet includes interactive dashboards with real-time filtering options, allowing quick comparisons and insights into individual and team performance trends.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50" name="图片"/>
          <p:cNvPicPr>
            <a:picLocks/>
          </p:cNvPicPr>
          <p:nvPr/>
        </p:nvPicPr>
        <p:blipFill>
          <a:blip r:embed="rId1" cstate="print"/>
          <a:stretch>
            <a:fillRect/>
          </a:stretch>
        </p:blipFill>
        <p:spPr>
          <a:xfrm rot="0">
            <a:off x="66675" y="3597351"/>
            <a:ext cx="2466975" cy="3203496"/>
          </a:xfrm>
          <a:prstGeom prst="rect"/>
          <a:noFill/>
          <a:ln w="12700" cmpd="sng" cap="flat">
            <a:noFill/>
            <a:prstDash val="solid"/>
            <a:miter/>
          </a:ln>
        </p:spPr>
      </p:pic>
      <p:sp>
        <p:nvSpPr>
          <p:cNvPr id="151" name="文本框"/>
          <p:cNvSpPr>
            <a:spLocks noGrp="1"/>
          </p:cNvSpPr>
          <p:nvPr>
            <p:ph type="title"/>
          </p:nvPr>
        </p:nvSpPr>
        <p:spPr>
          <a:xfrm rot="0">
            <a:off x="755332" y="385444"/>
            <a:ext cx="10681335" cy="740410"/>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THE "WOW" IN OUR SOLUTION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2438400" y="2427266"/>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7613918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0</cp:revision>
  <dcterms:created xsi:type="dcterms:W3CDTF">2024-03-28T17:07:22Z</dcterms:created>
  <dcterms:modified xsi:type="dcterms:W3CDTF">2024-09-05T01:40:23Z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dbd24395ee3640168a818cf23031cecc</vt:lpwstr>
  </property>
</Properties>
</file>