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5" r:id="rId10"/>
    <p:sldId id="284" r:id="rId11"/>
    <p:sldId id="292" r:id="rId12"/>
    <p:sldId id="288" r:id="rId13"/>
    <p:sldId id="279" r:id="rId14"/>
    <p:sldId id="280" r:id="rId15"/>
    <p:sldId id="291" r:id="rId16"/>
    <p:sldId id="264" r:id="rId17"/>
    <p:sldId id="285" r:id="rId18"/>
    <p:sldId id="276" r:id="rId19"/>
    <p:sldId id="286" r:id="rId20"/>
    <p:sldId id="289" r:id="rId21"/>
    <p:sldId id="278" r:id="rId22"/>
    <p:sldId id="266" r:id="rId23"/>
    <p:sldId id="290" r:id="rId24"/>
    <p:sldId id="293" r:id="rId25"/>
    <p:sldId id="294" r:id="rId26"/>
    <p:sldId id="287" r:id="rId27"/>
  </p:sldIdLst>
  <p:sldSz cx="12192000" cy="6858000"/>
  <p:notesSz cx="6858000" cy="9144000"/>
  <p:embeddedFontLs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0C68C-0DBC-8A6A-AB69-9F8C5E604555}" v="1" dt="2025-10-03T19:11:30.381"/>
    <p1510:client id="{A0323126-B839-1043-B4AF-6234B55BB197}" v="29" dt="2025-10-03T18:44:1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445048C5-3D02-2158-C5FE-CF2C2F64F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>
            <a:extLst>
              <a:ext uri="{FF2B5EF4-FFF2-40B4-BE49-F238E27FC236}">
                <a16:creationId xmlns:a16="http://schemas.microsoft.com/office/drawing/2014/main" id="{FEF5ACDD-3C2B-93B9-EA83-B16B6DFDA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>
            <a:extLst>
              <a:ext uri="{FF2B5EF4-FFF2-40B4-BE49-F238E27FC236}">
                <a16:creationId xmlns:a16="http://schemas.microsoft.com/office/drawing/2014/main" id="{42423E57-33BB-7E87-D5B3-BFAF37F58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57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2E62EB40-51FB-57BC-AA6D-05AFA2182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>
            <a:extLst>
              <a:ext uri="{FF2B5EF4-FFF2-40B4-BE49-F238E27FC236}">
                <a16:creationId xmlns:a16="http://schemas.microsoft.com/office/drawing/2014/main" id="{68715315-6A32-9926-8854-985505A73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>
            <a:extLst>
              <a:ext uri="{FF2B5EF4-FFF2-40B4-BE49-F238E27FC236}">
                <a16:creationId xmlns:a16="http://schemas.microsoft.com/office/drawing/2014/main" id="{CC498249-2188-6F00-4D1D-769AEEECA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058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EF9E7173-B85B-6956-AD44-D61FE172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>
            <a:extLst>
              <a:ext uri="{FF2B5EF4-FFF2-40B4-BE49-F238E27FC236}">
                <a16:creationId xmlns:a16="http://schemas.microsoft.com/office/drawing/2014/main" id="{3238CBB6-5232-E9C9-A766-07B6079E3B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>
            <a:extLst>
              <a:ext uri="{FF2B5EF4-FFF2-40B4-BE49-F238E27FC236}">
                <a16:creationId xmlns:a16="http://schemas.microsoft.com/office/drawing/2014/main" id="{8DF7476C-2E3E-BEBF-CBFE-A2397E28D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03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BAEE842D-7FBE-647E-A05A-EF513254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>
            <a:extLst>
              <a:ext uri="{FF2B5EF4-FFF2-40B4-BE49-F238E27FC236}">
                <a16:creationId xmlns:a16="http://schemas.microsoft.com/office/drawing/2014/main" id="{32476D54-A181-1DC4-C4D6-94EA6164A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>
            <a:extLst>
              <a:ext uri="{FF2B5EF4-FFF2-40B4-BE49-F238E27FC236}">
                <a16:creationId xmlns:a16="http://schemas.microsoft.com/office/drawing/2014/main" id="{4887AF20-82FB-ABEC-8D2E-5B6A4CB8E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25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2A1DD026-2B7C-A7AF-F316-59885137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>
            <a:extLst>
              <a:ext uri="{FF2B5EF4-FFF2-40B4-BE49-F238E27FC236}">
                <a16:creationId xmlns:a16="http://schemas.microsoft.com/office/drawing/2014/main" id="{9F0F8FD0-15BB-700F-59A5-CFCB444B1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B73A4C7E-3EF2-2C5B-06F0-EA38FD068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368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BD6B1CA4-026D-2F16-4074-65269D52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>
            <a:extLst>
              <a:ext uri="{FF2B5EF4-FFF2-40B4-BE49-F238E27FC236}">
                <a16:creationId xmlns:a16="http://schemas.microsoft.com/office/drawing/2014/main" id="{509BEE9B-2C99-7BBB-F00F-656C9EBDE6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745EDD6F-A489-5E50-78D7-0819B279A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859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B4737DF-FC97-A39C-382F-53A83547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>
            <a:extLst>
              <a:ext uri="{FF2B5EF4-FFF2-40B4-BE49-F238E27FC236}">
                <a16:creationId xmlns:a16="http://schemas.microsoft.com/office/drawing/2014/main" id="{89265F4B-D648-DC30-D797-D5733C569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C5A04334-F88D-8217-9572-5234C1211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12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7730DD43-FF79-ADC9-9334-C30D9492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>
            <a:extLst>
              <a:ext uri="{FF2B5EF4-FFF2-40B4-BE49-F238E27FC236}">
                <a16:creationId xmlns:a16="http://schemas.microsoft.com/office/drawing/2014/main" id="{0F4F20E7-5854-7708-E14B-DBB3F6F0F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FE619708-235E-EB5A-073A-151249CAE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55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f481ada7d_2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7f481ada7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EDCE68DB-B0D4-A7E3-0810-F28C1797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f481ada7d_2_8:notes">
            <a:extLst>
              <a:ext uri="{FF2B5EF4-FFF2-40B4-BE49-F238E27FC236}">
                <a16:creationId xmlns:a16="http://schemas.microsoft.com/office/drawing/2014/main" id="{7A152E97-093A-478A-F807-F7821A399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7f481ada7d_2_8:notes">
            <a:extLst>
              <a:ext uri="{FF2B5EF4-FFF2-40B4-BE49-F238E27FC236}">
                <a16:creationId xmlns:a16="http://schemas.microsoft.com/office/drawing/2014/main" id="{71AFA4EE-ED96-CBB5-F914-A4A6A6576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9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f481ada7d_2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7f481ada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3A49E680-22DC-EF01-A83D-48B5FEE00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>
            <a:extLst>
              <a:ext uri="{FF2B5EF4-FFF2-40B4-BE49-F238E27FC236}">
                <a16:creationId xmlns:a16="http://schemas.microsoft.com/office/drawing/2014/main" id="{FE137C4B-A800-1B87-5751-497DF39D3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>
            <a:extLst>
              <a:ext uri="{FF2B5EF4-FFF2-40B4-BE49-F238E27FC236}">
                <a16:creationId xmlns:a16="http://schemas.microsoft.com/office/drawing/2014/main" id="{C30A34BD-536D-F29E-B5B9-FA7408BC91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3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B172AC9D-6C5F-D20F-2599-F2AB9F9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>
            <a:extLst>
              <a:ext uri="{FF2B5EF4-FFF2-40B4-BE49-F238E27FC236}">
                <a16:creationId xmlns:a16="http://schemas.microsoft.com/office/drawing/2014/main" id="{B594B186-2A1C-D45B-2E79-FCBC8D8B6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>
            <a:extLst>
              <a:ext uri="{FF2B5EF4-FFF2-40B4-BE49-F238E27FC236}">
                <a16:creationId xmlns:a16="http://schemas.microsoft.com/office/drawing/2014/main" id="{C7D59EEE-36B1-B66B-0EC1-F75FA9F5C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99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4419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4419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4419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4419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604122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Three Photos">
  <p:cSld name="Content and Three Photo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5114630" y="934719"/>
            <a:ext cx="7077370" cy="306468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1"/>
          <p:cNvSpPr>
            <a:spLocks noGrp="1"/>
          </p:cNvSpPr>
          <p:nvPr>
            <p:ph type="pic" idx="3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1"/>
          <p:cNvSpPr>
            <a:spLocks noGrp="1"/>
          </p:cNvSpPr>
          <p:nvPr>
            <p:ph type="pic" idx="4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Width Photo">
  <p:cSld name="Full Width Phot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>
            <a:spLocks noGrp="1"/>
          </p:cNvSpPr>
          <p:nvPr>
            <p:ph type="pic" idx="2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Graph">
  <p:cSld name="Content and Graph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Double Content">
  <p:cSld name="Title and Double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List">
  <p:cSld name="Bulleted Lis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cap="none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cap="none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cap="none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cap="none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172199" y="2185416"/>
            <a:ext cx="5138930" cy="39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cap="none">
                <a:solidFill>
                  <a:schemeClr val="accent1"/>
                </a:solidFill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 descr="Pictur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7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Photo">
  <p:cSld name="Content and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icture 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5098565" y="927100"/>
            <a:ext cx="7093435" cy="5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tlassian.com/data/sql/sql-join-types-explained-visuall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manual/core/sharding-data-partitioning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mongodb.com/why-use-mongod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ongodb.com/manual/core/data-modeling-introduction#flexible-schema" TargetMode="External"/><Relationship Id="rId5" Type="http://schemas.openxmlformats.org/officeDocument/2006/relationships/hyperlink" Target="https://www.mongodb.com/basics/scaling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mongodb.com/basics/distributed-database" TargetMode="External"/><Relationship Id="rId9" Type="http://schemas.openxmlformats.org/officeDocument/2006/relationships/hyperlink" Target="https://www.mongodb.com/basics/high-availabilit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alkq6znxgzq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tutorial/query-documents/" TargetMode="External"/><Relationship Id="rId2" Type="http://schemas.openxmlformats.org/officeDocument/2006/relationships/hyperlink" Target="https://www.mongodb.com/resources/basics/databases/nosql-explained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nsht21/cse_workshop_d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8376" y="672098"/>
            <a:ext cx="75309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r>
              <a:rPr lang="en-US"/>
              <a:t>CSE Workshop</a:t>
            </a:r>
            <a:br>
              <a:rPr lang="en-US"/>
            </a:br>
            <a:endParaRPr lang="en-US"/>
          </a:p>
          <a:p>
            <a:r>
              <a:rPr lang="en-US" sz="4000">
                <a:latin typeface="Georgia"/>
              </a:rPr>
              <a:t>SQL and NoSQL </a:t>
            </a:r>
            <a:r>
              <a:rPr lang="en-US"/>
              <a:t>Databases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AA4F52DB-974D-3EC5-A28E-9031BD56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A65D9E5D-6F5E-C2C1-8954-D25F598169B9}"/>
              </a:ext>
            </a:extLst>
          </p:cNvPr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89987E18-1244-FECD-38D9-FAD59878C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/>
              <a:t>Query execution order</a:t>
            </a:r>
            <a:endParaRPr/>
          </a:p>
        </p:txBody>
      </p:sp>
      <p:sp>
        <p:nvSpPr>
          <p:cNvPr id="121" name="Google Shape;121;p20">
            <a:extLst>
              <a:ext uri="{FF2B5EF4-FFF2-40B4-BE49-F238E27FC236}">
                <a16:creationId xmlns:a16="http://schemas.microsoft.com/office/drawing/2014/main" id="{F3ED6492-700D-3E55-FC95-B017DDCE8FAA}"/>
              </a:ext>
            </a:extLst>
          </p:cNvPr>
          <p:cNvSpPr txBox="1"/>
          <p:nvPr/>
        </p:nvSpPr>
        <p:spPr>
          <a:xfrm>
            <a:off x="566927" y="2090550"/>
            <a:ext cx="98325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4"/>
              </a:solidFill>
            </a:endParaRP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01608273-0BC3-AA45-2816-7E22443B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06" y="2260307"/>
            <a:ext cx="4457148" cy="250714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79DE4A-0B65-6B62-CCEE-39D8667E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21" y="2260307"/>
            <a:ext cx="5257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A298-68D8-0CEB-32FC-43B2FD3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07532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7770-4820-9616-8523-E356C8DD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394972"/>
            <a:ext cx="10515601" cy="590932"/>
          </a:xfrm>
        </p:spPr>
        <p:txBody>
          <a:bodyPr/>
          <a:lstStyle/>
          <a:p>
            <a:r>
              <a:rPr lang="en-US"/>
              <a:t>Quiz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30EED-3481-F7BC-A69A-B476839B922B}"/>
              </a:ext>
            </a:extLst>
          </p:cNvPr>
          <p:cNvSpPr txBox="1"/>
          <p:nvPr/>
        </p:nvSpPr>
        <p:spPr>
          <a:xfrm>
            <a:off x="566927" y="2681654"/>
            <a:ext cx="432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https://</a:t>
            </a:r>
            <a:r>
              <a:rPr lang="en-US" sz="2000" err="1"/>
              <a:t>www.menti.com</a:t>
            </a:r>
            <a:r>
              <a:rPr lang="en-US" sz="2000"/>
              <a:t>/alkq6znxgzqt</a:t>
            </a:r>
          </a:p>
        </p:txBody>
      </p:sp>
      <p:pic>
        <p:nvPicPr>
          <p:cNvPr id="11" name="Picture 10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18E00B01-8A8E-5724-0DA3-A3632556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72" y="1985734"/>
            <a:ext cx="4046764" cy="38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9294A1C-379B-ADCD-B571-CD903ABA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F238B55-ED30-22C0-1E63-B09C62F06EBA}"/>
              </a:ext>
            </a:extLst>
          </p:cNvPr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EB3A5F3-6385-F04E-E5B3-C9730D965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/>
              <a:t>JOINS</a:t>
            </a:r>
            <a:endParaRPr/>
          </a:p>
        </p:txBody>
      </p:sp>
      <p:sp>
        <p:nvSpPr>
          <p:cNvPr id="121" name="Google Shape;121;p20">
            <a:extLst>
              <a:ext uri="{FF2B5EF4-FFF2-40B4-BE49-F238E27FC236}">
                <a16:creationId xmlns:a16="http://schemas.microsoft.com/office/drawing/2014/main" id="{9D7F6499-10C9-46DD-5D45-A16DAB2D8FDF}"/>
              </a:ext>
            </a:extLst>
          </p:cNvPr>
          <p:cNvSpPr txBox="1"/>
          <p:nvPr/>
        </p:nvSpPr>
        <p:spPr>
          <a:xfrm>
            <a:off x="566927" y="2090550"/>
            <a:ext cx="98325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A </a:t>
            </a:r>
            <a:r>
              <a:rPr lang="en-US" sz="3600" b="1"/>
              <a:t>JOIN</a:t>
            </a:r>
            <a:r>
              <a:rPr lang="en-US" sz="3600"/>
              <a:t> clause is used to combine rows from two or more tables based on a related column between them. It's how you stitch together related information that's stored in different places.</a:t>
            </a:r>
            <a:endParaRPr lang="en-US" sz="36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5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BA8E7A3A-8E6B-DDBA-7ED2-873301E8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FF85CA71-A0BD-CFAE-88AC-E79F0484324A}"/>
              </a:ext>
            </a:extLst>
          </p:cNvPr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E8B35AA9-4F2A-EEE0-197B-4A4E94BD4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76" y="1075792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/>
              <a:t>Types of Joins</a:t>
            </a:r>
            <a:endParaRPr/>
          </a:p>
        </p:txBody>
      </p:sp>
      <p:sp>
        <p:nvSpPr>
          <p:cNvPr id="121" name="Google Shape;121;p20">
            <a:extLst>
              <a:ext uri="{FF2B5EF4-FFF2-40B4-BE49-F238E27FC236}">
                <a16:creationId xmlns:a16="http://schemas.microsoft.com/office/drawing/2014/main" id="{7765A20A-2FF8-1511-75DA-7DF77C4204BC}"/>
              </a:ext>
            </a:extLst>
          </p:cNvPr>
          <p:cNvSpPr txBox="1"/>
          <p:nvPr/>
        </p:nvSpPr>
        <p:spPr>
          <a:xfrm>
            <a:off x="566927" y="2090550"/>
            <a:ext cx="98325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9288AE-BDA1-A1CF-293A-DBF861FA6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9" y="2085959"/>
            <a:ext cx="11760625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INNER JOIN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Returns records that have matching values in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tables. This is the most common type of join.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Analogy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Finding people who are on both the basketball team and the chess club.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LEFT JOIN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Returns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records from the left table, and the matched records from the right table. If there's no match, the result is NULL from the right side.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Analogy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Getting a list of all basketball players and, if they're also in the chess club, their chess club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RIGHT JOIN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opposite of a LEFT JOIN. It returns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records from the right table and the matched records from the left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OUTER JOIN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Returns all records when there is a match in either the left or right table. It essentially combines the results of both LEFT and RIGHT joins.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7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428FD598-9616-4E94-2DD6-161269AE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709E9A03-CFCE-E3F4-7156-B331E2A66DE1}"/>
              </a:ext>
            </a:extLst>
          </p:cNvPr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FA31FA80-E14F-2910-DE3E-E03B20B09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76" y="1075792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/>
              <a:t>Types of Joins</a:t>
            </a:r>
            <a:endParaRPr/>
          </a:p>
        </p:txBody>
      </p:sp>
      <p:pic>
        <p:nvPicPr>
          <p:cNvPr id="4" name="Picture 3" descr="A diagram of a table&#10;&#10;AI-generated content may be incorrect.">
            <a:extLst>
              <a:ext uri="{FF2B5EF4-FFF2-40B4-BE49-F238E27FC236}">
                <a16:creationId xmlns:a16="http://schemas.microsoft.com/office/drawing/2014/main" id="{9CE0CF3F-D992-64BF-1A8B-663E8A2E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65" y="1728794"/>
            <a:ext cx="7772400" cy="4919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6132A-CB81-4F66-00BA-3596D77DEB58}"/>
              </a:ext>
            </a:extLst>
          </p:cNvPr>
          <p:cNvSpPr txBox="1"/>
          <p:nvPr/>
        </p:nvSpPr>
        <p:spPr>
          <a:xfrm>
            <a:off x="9813096" y="6351256"/>
            <a:ext cx="183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Reference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566927" y="1013791"/>
            <a:ext cx="10515601" cy="81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Deep Dive: NoSQL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566927" y="1832130"/>
            <a:ext cx="10823316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25"/>
              <a:buFont typeface="Arial"/>
              <a:buNone/>
            </a:pPr>
            <a:endParaRPr sz="2437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4"/>
                </a:solidFill>
              </a:rPr>
              <a:t>Structure: Dynamic or no schema.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4"/>
                </a:solidFill>
              </a:rPr>
              <a:t>Data Models:</a:t>
            </a:r>
          </a:p>
          <a:p>
            <a:r>
              <a:rPr lang="en-US" sz="3200">
                <a:solidFill>
                  <a:schemeClr val="accent4"/>
                </a:solidFill>
              </a:rPr>
              <a:t>	- Document (JSON)</a:t>
            </a:r>
          </a:p>
          <a:p>
            <a:r>
              <a:rPr lang="en-US" sz="3200">
                <a:solidFill>
                  <a:schemeClr val="accent4"/>
                </a:solidFill>
              </a:rPr>
              <a:t>	- Key-Value</a:t>
            </a:r>
          </a:p>
          <a:p>
            <a:r>
              <a:rPr lang="en-US" sz="3200">
                <a:solidFill>
                  <a:schemeClr val="accent4"/>
                </a:solidFill>
              </a:rPr>
              <a:t>	-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4"/>
                </a:solidFill>
              </a:rPr>
              <a:t>Consistency: Follows the BASE model (eventual consistency).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4"/>
                </a:solidFill>
              </a:rPr>
              <a:t>Scalability: Scales horizontally (add more machines).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4"/>
                </a:solidFill>
              </a:rPr>
              <a:t>Examples: MongoDB, Redis, Cassandra.</a:t>
            </a:r>
          </a:p>
          <a:p>
            <a:pPr marL="914400" marR="0" lvl="1" indent="-38338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Char char="○"/>
            </a:pPr>
            <a:endParaRPr sz="2437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613E1DA1-3853-B5F1-5E3A-BFE1D469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4EE0B12D-191A-54E4-DEFF-DD33FE55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1690418"/>
            <a:ext cx="6138511" cy="4968615"/>
          </a:xfrm>
          <a:prstGeom prst="rect">
            <a:avLst/>
          </a:prstGeom>
        </p:spPr>
      </p:pic>
      <p:sp>
        <p:nvSpPr>
          <p:cNvPr id="136" name="Google Shape;136;p22">
            <a:extLst>
              <a:ext uri="{FF2B5EF4-FFF2-40B4-BE49-F238E27FC236}">
                <a16:creationId xmlns:a16="http://schemas.microsoft.com/office/drawing/2014/main" id="{C04EEF73-0596-E04F-AEB6-893E790845DE}"/>
              </a:ext>
            </a:extLst>
          </p:cNvPr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CE6A4-3549-755E-B861-13355730B2F1}"/>
              </a:ext>
            </a:extLst>
          </p:cNvPr>
          <p:cNvSpPr txBox="1"/>
          <p:nvPr/>
        </p:nvSpPr>
        <p:spPr>
          <a:xfrm>
            <a:off x="7924799" y="1698172"/>
            <a:ext cx="3449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Volume in 2025: 150+ Zettabyte</a:t>
            </a:r>
            <a:br>
              <a:rPr lang="en-US"/>
            </a:br>
            <a:r>
              <a:rPr lang="en-US"/>
              <a:t>              (1 Zettabyte = 1B Terabytes)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Vertical Scaling vs horizontal scaling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7DF27-36F1-96CA-B197-F28FA0F4C841}"/>
              </a:ext>
            </a:extLst>
          </p:cNvPr>
          <p:cNvSpPr txBox="1"/>
          <p:nvPr/>
        </p:nvSpPr>
        <p:spPr>
          <a:xfrm>
            <a:off x="7924799" y="4843151"/>
            <a:ext cx="38250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At a high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Distributed computing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5"/>
              </a:rPr>
              <a:t>Scaling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6"/>
              </a:rPr>
              <a:t>Flexible schemas and rich query language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7"/>
              </a:rPr>
              <a:t>Ease of use for developers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8"/>
              </a:rPr>
              <a:t>Partition tolerance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9"/>
              </a:rPr>
              <a:t>High availability</a:t>
            </a:r>
            <a:endParaRPr lang="en-US"/>
          </a:p>
          <a:p>
            <a:endParaRPr lang="en-US"/>
          </a:p>
        </p:txBody>
      </p:sp>
      <p:pic>
        <p:nvPicPr>
          <p:cNvPr id="13" name="Picture 12" descr="A blue and white diagram&#10;&#10;AI-generated content may be incorrect.">
            <a:extLst>
              <a:ext uri="{FF2B5EF4-FFF2-40B4-BE49-F238E27FC236}">
                <a16:creationId xmlns:a16="http://schemas.microsoft.com/office/drawing/2014/main" id="{4B9C069F-A2A2-D1C9-6FD3-4386FDC81B6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806" t="8149" r="2484" b="7747"/>
          <a:stretch>
            <a:fillRect/>
          </a:stretch>
        </p:blipFill>
        <p:spPr>
          <a:xfrm>
            <a:off x="7184796" y="2845467"/>
            <a:ext cx="4764433" cy="1545771"/>
          </a:xfrm>
          <a:prstGeom prst="rect">
            <a:avLst/>
          </a:prstGeom>
        </p:spPr>
      </p:pic>
      <p:sp>
        <p:nvSpPr>
          <p:cNvPr id="15" name="Google Shape;137;p22">
            <a:extLst>
              <a:ext uri="{FF2B5EF4-FFF2-40B4-BE49-F238E27FC236}">
                <a16:creationId xmlns:a16="http://schemas.microsoft.com/office/drawing/2014/main" id="{942983DC-63A1-04B9-4955-0991D6787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013791"/>
            <a:ext cx="10515601" cy="81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WHY NoSQL 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59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F6CD825E-5220-B085-1EC7-D53ACF89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>
            <a:extLst>
              <a:ext uri="{FF2B5EF4-FFF2-40B4-BE49-F238E27FC236}">
                <a16:creationId xmlns:a16="http://schemas.microsoft.com/office/drawing/2014/main" id="{F4C16AF4-AB35-4E06-6773-423F1B11D10E}"/>
              </a:ext>
            </a:extLst>
          </p:cNvPr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7" name="Google Shape;137;p22">
            <a:extLst>
              <a:ext uri="{FF2B5EF4-FFF2-40B4-BE49-F238E27FC236}">
                <a16:creationId xmlns:a16="http://schemas.microsoft.com/office/drawing/2014/main" id="{24870DBF-FEBE-E2E4-F8E7-A6BA95D1C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013791"/>
            <a:ext cx="10515601" cy="81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How a NoSQL data looks like?</a:t>
            </a:r>
            <a:endParaRPr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1378768-C1F7-27E2-BDDF-08A733E5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9" y="3535284"/>
            <a:ext cx="3828297" cy="3197582"/>
          </a:xfrm>
          <a:prstGeom prst="rect">
            <a:avLst/>
          </a:prstGeom>
        </p:spPr>
      </p:pic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2177C584-56C8-249B-4EFA-E1B1AE854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759" y="3252390"/>
            <a:ext cx="4671842" cy="3446290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FDC48D5-53DE-6CAB-36D9-4E5CEE36A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302" y="2261790"/>
            <a:ext cx="47752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82F2C-41C7-AC2C-9EEA-8411910508F6}"/>
              </a:ext>
            </a:extLst>
          </p:cNvPr>
          <p:cNvSpPr txBox="1"/>
          <p:nvPr/>
        </p:nvSpPr>
        <p:spPr>
          <a:xfrm>
            <a:off x="903767" y="3209499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Document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A6C83-AE4D-E9A5-6197-99207CE41218}"/>
              </a:ext>
            </a:extLst>
          </p:cNvPr>
          <p:cNvSpPr txBox="1"/>
          <p:nvPr/>
        </p:nvSpPr>
        <p:spPr>
          <a:xfrm>
            <a:off x="4659958" y="197889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Key-value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FF68B-5847-F750-23E6-4C9E49A7B1AE}"/>
              </a:ext>
            </a:extLst>
          </p:cNvPr>
          <p:cNvSpPr txBox="1"/>
          <p:nvPr/>
        </p:nvSpPr>
        <p:spPr>
          <a:xfrm>
            <a:off x="8898146" y="3055610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 database</a:t>
            </a:r>
          </a:p>
        </p:txBody>
      </p:sp>
    </p:spTree>
    <p:extLst>
      <p:ext uri="{BB962C8B-B14F-4D97-AF65-F5344CB8AC3E}">
        <p14:creationId xmlns:p14="http://schemas.microsoft.com/office/powerpoint/2010/main" val="380943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B7109F72-1EB6-4290-C375-BF0A29F1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>
            <a:extLst>
              <a:ext uri="{FF2B5EF4-FFF2-40B4-BE49-F238E27FC236}">
                <a16:creationId xmlns:a16="http://schemas.microsoft.com/office/drawing/2014/main" id="{84458123-3110-EA7F-5986-A765B87D3A6E}"/>
              </a:ext>
            </a:extLst>
          </p:cNvPr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7" name="Google Shape;137;p22">
            <a:extLst>
              <a:ext uri="{FF2B5EF4-FFF2-40B4-BE49-F238E27FC236}">
                <a16:creationId xmlns:a16="http://schemas.microsoft.com/office/drawing/2014/main" id="{17BE9AD0-CF0C-6738-9736-AD4EB1E27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013791"/>
            <a:ext cx="10515601" cy="81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Hands-On:</a:t>
            </a:r>
            <a:endParaRPr/>
          </a:p>
        </p:txBody>
      </p:sp>
      <p:sp>
        <p:nvSpPr>
          <p:cNvPr id="138" name="Google Shape;138;p22">
            <a:extLst>
              <a:ext uri="{FF2B5EF4-FFF2-40B4-BE49-F238E27FC236}">
                <a16:creationId xmlns:a16="http://schemas.microsoft.com/office/drawing/2014/main" id="{9FC05811-CD12-6651-3BB7-DA30EC43BBB8}"/>
              </a:ext>
            </a:extLst>
          </p:cNvPr>
          <p:cNvSpPr txBox="1"/>
          <p:nvPr/>
        </p:nvSpPr>
        <p:spPr>
          <a:xfrm>
            <a:off x="566927" y="1832130"/>
            <a:ext cx="10823316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0" marR="0" lvl="1" indent="-38338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Char char="○"/>
            </a:pPr>
            <a:endParaRPr sz="2437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Speakers: 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232900" y="1362025"/>
            <a:ext cx="6035572" cy="22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endParaRPr sz="27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endParaRPr sz="27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89263" lvl="1" indent="-481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r>
              <a:rPr lang="en-US" sz="27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Kavyansh Tiwari</a:t>
            </a:r>
          </a:p>
          <a:p>
            <a:pPr marL="989263" lvl="1" indent="-481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r>
              <a:rPr lang="en-US" sz="27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Shubham Kumar Agrawal</a:t>
            </a:r>
            <a:endParaRPr lang="en-US"/>
          </a:p>
          <a:p>
            <a:pPr marL="508001" lvl="1" indent="0">
              <a:lnSpc>
                <a:spcPct val="100000"/>
              </a:lnSpc>
              <a:spcBef>
                <a:spcPts val="0"/>
              </a:spcBef>
              <a:buSzPts val="2700"/>
              <a:buNone/>
            </a:pPr>
            <a:endParaRPr lang="en-US"/>
          </a:p>
          <a:p>
            <a:pPr marL="989263" lvl="1" indent="-4812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3567" y="3593009"/>
            <a:ext cx="60357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endParaRPr sz="2700" b="1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endParaRPr sz="2700" b="1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08000" lvl="1"/>
            <a:r>
              <a:rPr lang="en-US" sz="2400">
                <a:solidFill>
                  <a:schemeClr val="accent1">
                    <a:lumMod val="76000"/>
                  </a:schemeClr>
                </a:solidFill>
                <a:latin typeface="Segoe UI"/>
                <a:cs typeface="Segoe UI"/>
              </a:rPr>
              <a:t>1.Amruta Gajanan Bhat</a:t>
            </a:r>
            <a:endParaRPr lang="en-US">
              <a:solidFill>
                <a:schemeClr val="accent1">
                  <a:lumMod val="76000"/>
                </a:schemeClr>
              </a:solidFill>
            </a:endParaRPr>
          </a:p>
          <a:p>
            <a:pPr marL="508000" lvl="1">
              <a:buClr>
                <a:schemeClr val="accent1"/>
              </a:buClr>
              <a:buSzPts val="2700"/>
            </a:pPr>
            <a:r>
              <a:rPr lang="en-US" sz="2400">
                <a:solidFill>
                  <a:schemeClr val="accent1">
                    <a:lumMod val="76000"/>
                  </a:schemeClr>
                </a:solidFill>
                <a:latin typeface="Helvetica Neue"/>
                <a:ea typeface="Helvetica Neue"/>
                <a:cs typeface="Helvetica Neue"/>
              </a:rPr>
              <a:t>2.</a:t>
            </a:r>
            <a:r>
              <a:rPr lang="en-US" sz="2400">
                <a:solidFill>
                  <a:schemeClr val="accent1">
                    <a:lumMod val="76000"/>
                  </a:schemeClr>
                </a:solidFill>
                <a:latin typeface="Segoe UI"/>
                <a:ea typeface="Helvetica Neue"/>
                <a:cs typeface="Segoe UI"/>
              </a:rPr>
              <a:t>Rupesh Chowdary Peddineni</a:t>
            </a:r>
            <a:endParaRPr lang="en-US" sz="2400">
              <a:solidFill>
                <a:schemeClr val="accent1">
                  <a:lumMod val="76000"/>
                </a:schemeClr>
              </a:solidFill>
              <a:latin typeface="Helvetica Neue"/>
              <a:ea typeface="Helvetica Neue"/>
              <a:cs typeface="Helvetica Neue"/>
            </a:endParaRPr>
          </a:p>
          <a:p>
            <a:pPr marL="508000"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endParaRPr lang="en-US" sz="2700" b="1">
              <a:solidFill>
                <a:schemeClr val="accen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44649" y="3751759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eorgia"/>
              <a:buNone/>
            </a:pPr>
            <a:r>
              <a:rPr lang="en-US" sz="35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Event Managers: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A46D-87FF-5557-697C-AD7C6A71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E8D4B-5601-EB3F-BA82-7124F223D504}"/>
              </a:ext>
            </a:extLst>
          </p:cNvPr>
          <p:cNvSpPr txBox="1"/>
          <p:nvPr/>
        </p:nvSpPr>
        <p:spPr>
          <a:xfrm>
            <a:off x="1186961" y="2708031"/>
            <a:ext cx="4342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https://</a:t>
            </a:r>
            <a:r>
              <a:rPr lang="en-US" sz="2000" err="1"/>
              <a:t>www.menti.com</a:t>
            </a:r>
            <a:r>
              <a:rPr lang="en-US" sz="2000"/>
              <a:t>/alituhyv25oe</a:t>
            </a:r>
          </a:p>
        </p:txBody>
      </p:sp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5FFC295-3C65-7F9C-6CE9-DFB3E94B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72" y="1795863"/>
            <a:ext cx="4342856" cy="4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7159019B-F271-63DE-D437-730F37B2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>
            <a:extLst>
              <a:ext uri="{FF2B5EF4-FFF2-40B4-BE49-F238E27FC236}">
                <a16:creationId xmlns:a16="http://schemas.microsoft.com/office/drawing/2014/main" id="{5BA08209-9855-69A8-DF96-8FD5709CE258}"/>
              </a:ext>
            </a:extLst>
          </p:cNvPr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7" name="Google Shape;137;p22">
            <a:extLst>
              <a:ext uri="{FF2B5EF4-FFF2-40B4-BE49-F238E27FC236}">
                <a16:creationId xmlns:a16="http://schemas.microsoft.com/office/drawing/2014/main" id="{40193CEF-5BE9-0E91-38F2-765CE8A2B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363000"/>
            <a:ext cx="10515601" cy="81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>
              <a:buSzPts val="3528"/>
            </a:pPr>
            <a:br>
              <a:rPr lang="en-US"/>
            </a:br>
            <a:r>
              <a:rPr lang="en-US"/>
              <a:t>Head-to-Head Comparison</a:t>
            </a:r>
            <a:br>
              <a:rPr lang="en-US"/>
            </a:b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485A30-85A7-37BE-E118-3D21DFFFC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90642"/>
              </p:ext>
            </p:extLst>
          </p:nvPr>
        </p:nvGraphicFramePr>
        <p:xfrm>
          <a:off x="563359" y="1910698"/>
          <a:ext cx="11372961" cy="4590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987">
                  <a:extLst>
                    <a:ext uri="{9D8B030D-6E8A-4147-A177-3AD203B41FA5}">
                      <a16:colId xmlns:a16="http://schemas.microsoft.com/office/drawing/2014/main" val="4092519973"/>
                    </a:ext>
                  </a:extLst>
                </a:gridCol>
                <a:gridCol w="3790987">
                  <a:extLst>
                    <a:ext uri="{9D8B030D-6E8A-4147-A177-3AD203B41FA5}">
                      <a16:colId xmlns:a16="http://schemas.microsoft.com/office/drawing/2014/main" val="427449863"/>
                    </a:ext>
                  </a:extLst>
                </a:gridCol>
                <a:gridCol w="3790987">
                  <a:extLst>
                    <a:ext uri="{9D8B030D-6E8A-4147-A177-3AD203B41FA5}">
                      <a16:colId xmlns:a16="http://schemas.microsoft.com/office/drawing/2014/main" val="2576196965"/>
                    </a:ext>
                  </a:extLst>
                </a:gridCol>
              </a:tblGrid>
              <a:tr h="60550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062884"/>
                  </a:ext>
                </a:extLst>
              </a:tr>
              <a:tr h="73761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Relational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Non Relational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550318"/>
                  </a:ext>
                </a:extLst>
              </a:tr>
              <a:tr h="73761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Schema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Fixed, Pre 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Dynamic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2142"/>
                  </a:ext>
                </a:extLst>
              </a:tr>
              <a:tr h="103486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Vertically stacked and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Both Vertically and Horizontally scaled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43103"/>
                  </a:ext>
                </a:extLst>
              </a:tr>
              <a:tr h="73761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Strong (ACID)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Eventual (BASE)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692352"/>
                  </a:ext>
                </a:extLst>
              </a:tr>
              <a:tr h="7376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Data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Big Unstructured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11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7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7620000" y="6345640"/>
            <a:ext cx="402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62077" y="1439241"/>
            <a:ext cx="10515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Quiz 3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32329" y="2470683"/>
            <a:ext cx="5049000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>
              <a:lnSpc>
                <a:spcPct val="130000"/>
              </a:lnSpc>
              <a:spcBef>
                <a:spcPts val="600"/>
              </a:spcBef>
            </a:pPr>
            <a:r>
              <a:rPr lang="en-US" sz="2000">
                <a:hlinkClick r:id="rId3"/>
              </a:rPr>
              <a:t>https://www.menti.com/alkq6znxgzqt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2" name="Picture 1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36C8BACB-A4CF-9BE3-6B18-8F7479A9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89" y="2030433"/>
            <a:ext cx="4008913" cy="40786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AE1F8611-1FA1-D94B-5C32-01EFCD865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>
            <a:extLst>
              <a:ext uri="{FF2B5EF4-FFF2-40B4-BE49-F238E27FC236}">
                <a16:creationId xmlns:a16="http://schemas.microsoft.com/office/drawing/2014/main" id="{F3918924-F982-1E12-7282-A2D5DE29FEEC}"/>
              </a:ext>
            </a:extLst>
          </p:cNvPr>
          <p:cNvSpPr txBox="1"/>
          <p:nvPr/>
        </p:nvSpPr>
        <p:spPr>
          <a:xfrm>
            <a:off x="7620000" y="6345640"/>
            <a:ext cx="402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2" name="Google Shape;152;p24">
            <a:extLst>
              <a:ext uri="{FF2B5EF4-FFF2-40B4-BE49-F238E27FC236}">
                <a16:creationId xmlns:a16="http://schemas.microsoft.com/office/drawing/2014/main" id="{436767C1-8F2E-B200-9C9D-ACC5400A5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077" y="1439241"/>
            <a:ext cx="10515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>
              <a:buSzPts val="3528"/>
            </a:pPr>
            <a:r>
              <a:rPr lang="en-US" sz="3500"/>
              <a:t>Thank you for joining the session !!</a:t>
            </a:r>
            <a:endParaRPr sz="3500"/>
          </a:p>
        </p:txBody>
      </p:sp>
      <p:sp>
        <p:nvSpPr>
          <p:cNvPr id="153" name="Google Shape;153;p24">
            <a:extLst>
              <a:ext uri="{FF2B5EF4-FFF2-40B4-BE49-F238E27FC236}">
                <a16:creationId xmlns:a16="http://schemas.microsoft.com/office/drawing/2014/main" id="{DF4D6F21-9126-3164-0691-D9C730B1AB33}"/>
              </a:ext>
            </a:extLst>
          </p:cNvPr>
          <p:cNvSpPr txBox="1"/>
          <p:nvPr/>
        </p:nvSpPr>
        <p:spPr>
          <a:xfrm>
            <a:off x="1337936" y="2725660"/>
            <a:ext cx="5049000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" name="Picture 3" descr="A screenshot of a qr code&#10;&#10;AI-generated content may be incorrect.">
            <a:extLst>
              <a:ext uri="{FF2B5EF4-FFF2-40B4-BE49-F238E27FC236}">
                <a16:creationId xmlns:a16="http://schemas.microsoft.com/office/drawing/2014/main" id="{6CB82C5E-B35F-2774-E1AD-3B39E046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0" y="3096844"/>
            <a:ext cx="2665230" cy="2877846"/>
          </a:xfrm>
          <a:prstGeom prst="rect">
            <a:avLst/>
          </a:prstGeom>
        </p:spPr>
      </p:pic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3108126-4847-BBD4-50D7-7A0A695D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952" y="3098174"/>
            <a:ext cx="2715064" cy="27770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BD6E9D-B484-8A30-7429-E81DC76B6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748" y="3101228"/>
            <a:ext cx="2714625" cy="2771775"/>
          </a:xfrm>
          <a:prstGeom prst="rect">
            <a:avLst/>
          </a:prstGeom>
        </p:spPr>
      </p:pic>
      <p:pic>
        <p:nvPicPr>
          <p:cNvPr id="8" name="Picture 7" descr="A qr code on a screen&#10;&#10;AI-generated content may be incorrect.">
            <a:extLst>
              <a:ext uri="{FF2B5EF4-FFF2-40B4-BE49-F238E27FC236}">
                <a16:creationId xmlns:a16="http://schemas.microsoft.com/office/drawing/2014/main" id="{4213A05B-82AD-2B6F-AFAB-208CD3CFF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778" y="3096847"/>
            <a:ext cx="2724443" cy="27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1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5E34-18B5-FAB5-20A8-D1C5CAB0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426165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C83F-6CFD-2704-6E59-E59238D5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09" y="2838068"/>
            <a:ext cx="10515601" cy="590932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8990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3056-2A5C-3969-5444-1E796B02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45F78-0833-A429-7E15-778DF3C3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7" y="2185416"/>
            <a:ext cx="5138930" cy="17535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NoSQL: </a:t>
            </a:r>
          </a:p>
          <a:p>
            <a:r>
              <a:rPr lang="en-US">
                <a:hlinkClick r:id="rId2"/>
              </a:rPr>
              <a:t>https://www.mongodb.com/resources/basics/databases/nosql-explained</a:t>
            </a:r>
            <a:endParaRPr lang="en-US"/>
          </a:p>
          <a:p>
            <a:r>
              <a:rPr lang="en-US">
                <a:hlinkClick r:id="rId3"/>
              </a:rPr>
              <a:t>https://www.mongodb.com/docs/manual/tutorial/query-documents/</a:t>
            </a:r>
            <a:endParaRPr lang="en-US"/>
          </a:p>
          <a:p>
            <a:endParaRPr lang="en-US"/>
          </a:p>
          <a:p>
            <a:r>
              <a:rPr lang="en-US"/>
              <a:t>https://</a:t>
            </a:r>
            <a:r>
              <a:rPr lang="en-US" err="1"/>
              <a:t>www.mongodb.com</a:t>
            </a:r>
            <a:r>
              <a:rPr lang="en-US"/>
              <a:t>/docs/manual/reference/</a:t>
            </a:r>
            <a:r>
              <a:rPr lang="en-US" err="1"/>
              <a:t>mql</a:t>
            </a:r>
            <a:r>
              <a:rPr lang="en-US"/>
              <a:t>/query-predicates/</a:t>
            </a:r>
          </a:p>
        </p:txBody>
      </p:sp>
    </p:spTree>
    <p:extLst>
      <p:ext uri="{BB962C8B-B14F-4D97-AF65-F5344CB8AC3E}">
        <p14:creationId xmlns:p14="http://schemas.microsoft.com/office/powerpoint/2010/main" val="4264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Resources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700549" y="2135309"/>
            <a:ext cx="6527100" cy="191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23875" indent="-483235">
              <a:lnSpc>
                <a:spcPct val="70000"/>
              </a:lnSpc>
              <a:spcBef>
                <a:spcPts val="3800"/>
              </a:spcBef>
              <a:buClr>
                <a:srgbClr val="000000"/>
              </a:buClr>
              <a:buSzPts val="2530"/>
              <a:buFont typeface="Helvetica Neue"/>
              <a:buChar char="•"/>
            </a:pPr>
            <a:r>
              <a:rPr lang="en-US" sz="250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Link: </a:t>
            </a:r>
            <a:br>
              <a:rPr lang="en-US"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25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https://github.com/kavyansht21/cse_workshop_dbs</a:t>
            </a:r>
            <a:endParaRPr lang="en-US" sz="250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3" name="Picture 2" descr="A qr code with text&#10;&#10;AI-generated content may be incorrect.">
            <a:extLst>
              <a:ext uri="{FF2B5EF4-FFF2-40B4-BE49-F238E27FC236}">
                <a16:creationId xmlns:a16="http://schemas.microsoft.com/office/drawing/2014/main" id="{FC0A2148-D85E-7168-0502-9B1D7829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1" y="1446142"/>
            <a:ext cx="37084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7620000" y="6345640"/>
            <a:ext cx="402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Rules and Flow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700539" y="2135311"/>
            <a:ext cx="6951600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524254" lvl="0" indent="-4878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interactive </a:t>
            </a:r>
            <a:endParaRPr sz="2600"/>
          </a:p>
          <a:p>
            <a:pPr marL="524254" lvl="0" indent="-487843" algn="l" rtl="0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via </a:t>
            </a:r>
            <a:r>
              <a:rPr lang="en-US" sz="260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600"/>
          </a:p>
          <a:p>
            <a:pPr marL="524254" lvl="0" indent="-487843" algn="l" rtl="0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Hands-on  </a:t>
            </a:r>
            <a:endParaRPr sz="2600"/>
          </a:p>
          <a:p>
            <a:pPr marL="524254" lvl="0" indent="-487843" algn="l" rtl="0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questions anytime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/>
              <a:t>What is a Database?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566925" y="2185425"/>
            <a:ext cx="6649500" cy="3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r>
              <a:rPr lang="en-US" sz="2800"/>
              <a:t>An organized collection of structured and unstructured information, or data, typically stored electronically. </a:t>
            </a:r>
          </a:p>
          <a:p>
            <a:endParaRPr lang="en-US" sz="2800"/>
          </a:p>
          <a:p>
            <a:r>
              <a:rPr lang="en-US" sz="2800"/>
              <a:t>Think of it as a powerful, digital filing cabinet.</a:t>
            </a:r>
          </a:p>
          <a:p>
            <a:endParaRPr lang="en-US" sz="2800"/>
          </a:p>
          <a:p>
            <a:r>
              <a:rPr lang="en-US" sz="2800"/>
              <a:t>Managed by a Database Management System (DBMS).</a:t>
            </a:r>
          </a:p>
          <a:p>
            <a:endParaRPr lang="en-US" sz="2800"/>
          </a:p>
          <a:p>
            <a:r>
              <a:rPr lang="en-US" sz="2800"/>
              <a:t>Why? To store, retrieve, update, and manage data efficiently.</a:t>
            </a:r>
          </a:p>
          <a:p>
            <a:pPr marL="26101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66928" y="1351341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The Two Main Flavors</a:t>
            </a:r>
            <a:endParaRPr sz="3528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ADE09C-4DAC-E025-6D97-17C1AA71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14900"/>
              </p:ext>
            </p:extLst>
          </p:nvPr>
        </p:nvGraphicFramePr>
        <p:xfrm>
          <a:off x="186983" y="2246727"/>
          <a:ext cx="6250394" cy="391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97">
                  <a:extLst>
                    <a:ext uri="{9D8B030D-6E8A-4147-A177-3AD203B41FA5}">
                      <a16:colId xmlns:a16="http://schemas.microsoft.com/office/drawing/2014/main" val="917724647"/>
                    </a:ext>
                  </a:extLst>
                </a:gridCol>
                <a:gridCol w="3125197">
                  <a:extLst>
                    <a:ext uri="{9D8B030D-6E8A-4147-A177-3AD203B41FA5}">
                      <a16:colId xmlns:a16="http://schemas.microsoft.com/office/drawing/2014/main" val="634922498"/>
                    </a:ext>
                  </a:extLst>
                </a:gridCol>
              </a:tblGrid>
              <a:tr h="634743">
                <a:tc>
                  <a:txBody>
                    <a:bodyPr/>
                    <a:lstStyle/>
                    <a:p>
                      <a:r>
                        <a:rPr lang="en-US" sz="180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38185"/>
                  </a:ext>
                </a:extLst>
              </a:tr>
              <a:tr h="6347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Non relational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34741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r>
                        <a:rPr lang="en-US" sz="1400"/>
                        <a:t>Stands for structured 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Stands for Not only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35941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r>
                        <a:rPr lang="en-US" sz="1400"/>
                        <a:t>Data stored in tables with rows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is stored in flexible models(docuents, key:value)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12350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r>
                        <a:rPr lang="en-US" sz="1400"/>
                        <a:t>Analogy: Highly organized Excel 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Analogy: A folder with different types of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751"/>
                  </a:ext>
                </a:extLst>
              </a:tr>
            </a:tbl>
          </a:graphicData>
        </a:graphic>
      </p:graphicFrame>
      <p:pic>
        <p:nvPicPr>
          <p:cNvPr id="3" name="Picture 2" descr="A diagram of a graph and diagram of a graph&#10;&#10;AI-generated content may be incorrect.">
            <a:extLst>
              <a:ext uri="{FF2B5EF4-FFF2-40B4-BE49-F238E27FC236}">
                <a16:creationId xmlns:a16="http://schemas.microsoft.com/office/drawing/2014/main" id="{E2176701-A7B7-DE7F-2806-A3A4BDDA9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49" y="2611059"/>
            <a:ext cx="4673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Deep Dive: SQL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66927" y="2090550"/>
            <a:ext cx="98325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Structure: Pre-defined schema (a blueprint).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Data Model: Tables with rows and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Language: SQL (e.g., SELECT * FROM Users;)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Consistency: Follows ACID properties to guarantee transactions.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Examples: MySQL, PostgreSQL, Oracle.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DFD5D6F0-26A1-4E52-FE18-A9DCEF369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C88F3604-FEB8-4870-7EF0-396BDC617170}"/>
              </a:ext>
            </a:extLst>
          </p:cNvPr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2D5E3BDF-D1BB-1BEE-932D-14867E436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ACID properties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1" name="Google Shape;121;p20">
            <a:extLst>
              <a:ext uri="{FF2B5EF4-FFF2-40B4-BE49-F238E27FC236}">
                <a16:creationId xmlns:a16="http://schemas.microsoft.com/office/drawing/2014/main" id="{A7245670-ED22-EB09-8C1E-B26D48667F79}"/>
              </a:ext>
            </a:extLst>
          </p:cNvPr>
          <p:cNvSpPr txBox="1"/>
          <p:nvPr/>
        </p:nvSpPr>
        <p:spPr>
          <a:xfrm>
            <a:off x="566927" y="2090550"/>
            <a:ext cx="98325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A:</a:t>
            </a:r>
            <a:r>
              <a:rPr lang="en-US"/>
              <a:t>   	</a:t>
            </a:r>
            <a:r>
              <a:rPr lang="en-US" sz="3600">
                <a:solidFill>
                  <a:schemeClr val="accent4"/>
                </a:solidFill>
              </a:rPr>
              <a:t>Atomicity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C:</a:t>
            </a:r>
            <a:r>
              <a:rPr lang="en-US"/>
              <a:t>  	</a:t>
            </a:r>
            <a:r>
              <a:rPr lang="en-US" sz="3600">
                <a:solidFill>
                  <a:schemeClr val="accent4"/>
                </a:solidFill>
              </a:rPr>
              <a:t>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I  :</a:t>
            </a:r>
            <a:r>
              <a:rPr lang="en-US"/>
              <a:t>  	</a:t>
            </a:r>
            <a:r>
              <a:rPr lang="en-US" sz="3600">
                <a:solidFill>
                  <a:schemeClr val="accent4"/>
                </a:solidFill>
              </a:rPr>
              <a:t>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D:	Durability</a:t>
            </a:r>
          </a:p>
        </p:txBody>
      </p:sp>
    </p:spTree>
    <p:extLst>
      <p:ext uri="{BB962C8B-B14F-4D97-AF65-F5344CB8AC3E}">
        <p14:creationId xmlns:p14="http://schemas.microsoft.com/office/powerpoint/2010/main" val="17878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7C7AF4AD-5463-9E1E-D371-4735FDE2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46388FB7-7632-6C65-54EC-BA0D6284E828}"/>
              </a:ext>
            </a:extLst>
          </p:cNvPr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577F39EC-9E51-503B-666E-0388293BB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lvl="0">
              <a:buSzPts val="3528"/>
            </a:pPr>
            <a:r>
              <a:rPr lang="en-US" sz="3200"/>
              <a:t>Hands-On: Your First SQL Query</a:t>
            </a:r>
            <a:endParaRPr/>
          </a:p>
        </p:txBody>
      </p:sp>
      <p:sp>
        <p:nvSpPr>
          <p:cNvPr id="121" name="Google Shape;121;p20">
            <a:extLst>
              <a:ext uri="{FF2B5EF4-FFF2-40B4-BE49-F238E27FC236}">
                <a16:creationId xmlns:a16="http://schemas.microsoft.com/office/drawing/2014/main" id="{E6996967-278E-CC0A-679B-69ACD3E9F85A}"/>
              </a:ext>
            </a:extLst>
          </p:cNvPr>
          <p:cNvSpPr txBox="1"/>
          <p:nvPr/>
        </p:nvSpPr>
        <p:spPr>
          <a:xfrm>
            <a:off x="566927" y="2090550"/>
            <a:ext cx="10143219" cy="204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Scenario: A Students table with columns: </a:t>
            </a:r>
            <a:r>
              <a:rPr lang="en-US" sz="3600" err="1">
                <a:solidFill>
                  <a:schemeClr val="accent4"/>
                </a:solidFill>
              </a:rPr>
              <a:t>StudentID</a:t>
            </a:r>
            <a:r>
              <a:rPr lang="en-US" sz="3600">
                <a:solidFill>
                  <a:schemeClr val="accent4"/>
                </a:solidFill>
              </a:rPr>
              <a:t>, FirstName, LastName, Major.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4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accent4"/>
                </a:solidFill>
              </a:rPr>
              <a:t>Your Task: Write a SQL query to find all students whose major is 'Computer Science'.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F6355-D3A5-5E2D-1E78-29844257E531}"/>
              </a:ext>
            </a:extLst>
          </p:cNvPr>
          <p:cNvSpPr txBox="1"/>
          <p:nvPr/>
        </p:nvSpPr>
        <p:spPr>
          <a:xfrm>
            <a:off x="843378" y="5119456"/>
            <a:ext cx="10845553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,Sans-Serif"/>
              <a:buChar char="•"/>
            </a:pPr>
            <a:r>
              <a:rPr lang="en-US" sz="3600">
                <a:solidFill>
                  <a:schemeClr val="accent4"/>
                </a:solidFill>
              </a:rPr>
              <a:t>Example Answer: SELECT * FROM Students WHERE Major = 'Computer Science';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CSE Workshop  SQL and NoSQL Databases Intro</vt:lpstr>
      <vt:lpstr>Speakers: </vt:lpstr>
      <vt:lpstr>Resources</vt:lpstr>
      <vt:lpstr>Rules and Flow</vt:lpstr>
      <vt:lpstr>What is a Database?</vt:lpstr>
      <vt:lpstr>The Two Main Flavors</vt:lpstr>
      <vt:lpstr>Deep Dive: SQL</vt:lpstr>
      <vt:lpstr>ACID properties</vt:lpstr>
      <vt:lpstr>Hands-On: Your First SQL Query</vt:lpstr>
      <vt:lpstr>Query execution order</vt:lpstr>
      <vt:lpstr>Hands on</vt:lpstr>
      <vt:lpstr>Quiz 1</vt:lpstr>
      <vt:lpstr>JOINS</vt:lpstr>
      <vt:lpstr>Types of Joins</vt:lpstr>
      <vt:lpstr>Types of Joins</vt:lpstr>
      <vt:lpstr>Deep Dive: NoSQL</vt:lpstr>
      <vt:lpstr>WHY NoSQL ?</vt:lpstr>
      <vt:lpstr>How a NoSQL data looks like?</vt:lpstr>
      <vt:lpstr>Hands-On:</vt:lpstr>
      <vt:lpstr>Quiz 2</vt:lpstr>
      <vt:lpstr> Head-to-Head Comparison </vt:lpstr>
      <vt:lpstr>Quiz 3</vt:lpstr>
      <vt:lpstr>Thank you for joining the session !!</vt:lpstr>
      <vt:lpstr>Certificate</vt:lpstr>
      <vt:lpstr>Q&amp;A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2025-10-03T21:04:36Z</dcterms:modified>
</cp:coreProperties>
</file>