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76" r:id="rId4"/>
    <p:sldId id="277" r:id="rId5"/>
    <p:sldId id="258" r:id="rId6"/>
    <p:sldId id="264" r:id="rId7"/>
    <p:sldId id="267" r:id="rId8"/>
    <p:sldId id="259" r:id="rId9"/>
    <p:sldId id="265" r:id="rId10"/>
    <p:sldId id="278" r:id="rId11"/>
    <p:sldId id="268" r:id="rId12"/>
    <p:sldId id="269" r:id="rId13"/>
    <p:sldId id="270" r:id="rId14"/>
    <p:sldId id="266" r:id="rId15"/>
    <p:sldId id="261" r:id="rId16"/>
    <p:sldId id="279" r:id="rId17"/>
    <p:sldId id="291" r:id="rId18"/>
    <p:sldId id="280" r:id="rId19"/>
    <p:sldId id="289" r:id="rId20"/>
    <p:sldId id="286" r:id="rId21"/>
    <p:sldId id="287" r:id="rId22"/>
    <p:sldId id="288" r:id="rId23"/>
    <p:sldId id="290" r:id="rId24"/>
    <p:sldId id="284" r:id="rId25"/>
    <p:sldId id="285" r:id="rId26"/>
    <p:sldId id="293" r:id="rId27"/>
    <p:sldId id="294" r:id="rId28"/>
    <p:sldId id="273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C832C-2D92-40E4-83C4-BD3A06E2EBA5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0286C-DA8C-4682-BF59-7F5DD8FBEA1E}">
      <dgm:prSet phldrT="[Text]"/>
      <dgm:spPr/>
      <dgm:t>
        <a:bodyPr/>
        <a:lstStyle/>
        <a:p>
          <a:r>
            <a:rPr lang="en-US" dirty="0"/>
            <a:t>ANIL</a:t>
          </a:r>
        </a:p>
      </dgm:t>
    </dgm:pt>
    <dgm:pt modelId="{AD363EB3-314C-40E6-AA42-B683E1408DA1}" type="parTrans" cxnId="{B76F56BF-E3B1-4810-82C7-3D5739FB67B5}">
      <dgm:prSet/>
      <dgm:spPr/>
      <dgm:t>
        <a:bodyPr/>
        <a:lstStyle/>
        <a:p>
          <a:endParaRPr lang="en-US"/>
        </a:p>
      </dgm:t>
    </dgm:pt>
    <dgm:pt modelId="{97AECA6B-80DC-438B-AAF5-2B912EFB5B39}" type="sibTrans" cxnId="{B76F56BF-E3B1-4810-82C7-3D5739FB67B5}">
      <dgm:prSet/>
      <dgm:spPr/>
      <dgm:t>
        <a:bodyPr/>
        <a:lstStyle/>
        <a:p>
          <a:endParaRPr lang="en-US"/>
        </a:p>
      </dgm:t>
    </dgm:pt>
    <dgm:pt modelId="{9C51E416-211C-4ECF-A062-5AD210956B49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7624A351-18A0-4ED1-BC41-C6BCD73E1E3B}" type="parTrans" cxnId="{4DC14D4E-F390-43A3-9C5F-AE7470153B3E}">
      <dgm:prSet/>
      <dgm:spPr/>
      <dgm:t>
        <a:bodyPr/>
        <a:lstStyle/>
        <a:p>
          <a:endParaRPr lang="en-US"/>
        </a:p>
      </dgm:t>
    </dgm:pt>
    <dgm:pt modelId="{5391C02E-CD07-4FE5-B4A1-05EA388B4A1A}" type="sibTrans" cxnId="{4DC14D4E-F390-43A3-9C5F-AE7470153B3E}">
      <dgm:prSet/>
      <dgm:spPr/>
      <dgm:t>
        <a:bodyPr/>
        <a:lstStyle/>
        <a:p>
          <a:endParaRPr lang="en-US"/>
        </a:p>
      </dgm:t>
    </dgm:pt>
    <dgm:pt modelId="{708D14E2-6937-4D3D-B38C-4D6C94979254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Data Visualization like Jitter Plot, Box Plot</a:t>
          </a:r>
        </a:p>
      </dgm:t>
    </dgm:pt>
    <dgm:pt modelId="{2BF5F1C5-E0E8-407D-A44A-C105981D4912}" type="parTrans" cxnId="{35989E57-A8C8-41BC-8358-C8AA4752B5D3}">
      <dgm:prSet/>
      <dgm:spPr/>
      <dgm:t>
        <a:bodyPr/>
        <a:lstStyle/>
        <a:p>
          <a:endParaRPr lang="en-US"/>
        </a:p>
      </dgm:t>
    </dgm:pt>
    <dgm:pt modelId="{E3B578C8-30A2-465E-99B7-43CAEDF4BA90}" type="sibTrans" cxnId="{35989E57-A8C8-41BC-8358-C8AA4752B5D3}">
      <dgm:prSet/>
      <dgm:spPr/>
      <dgm:t>
        <a:bodyPr/>
        <a:lstStyle/>
        <a:p>
          <a:endParaRPr lang="en-US"/>
        </a:p>
      </dgm:t>
    </dgm:pt>
    <dgm:pt modelId="{3CA5C713-47B7-4C9A-A9A5-0A53FE2D4DD1}">
      <dgm:prSet phldrT="[Text]"/>
      <dgm:spPr/>
      <dgm:t>
        <a:bodyPr/>
        <a:lstStyle/>
        <a:p>
          <a:r>
            <a:rPr lang="en-US" dirty="0"/>
            <a:t>MANI</a:t>
          </a:r>
        </a:p>
      </dgm:t>
    </dgm:pt>
    <dgm:pt modelId="{286BFB54-B59E-43C0-AC63-CED1742F8E01}" type="parTrans" cxnId="{64B4F91A-0DE5-4CCB-BD8E-36D06D2EA2C3}">
      <dgm:prSet/>
      <dgm:spPr/>
      <dgm:t>
        <a:bodyPr/>
        <a:lstStyle/>
        <a:p>
          <a:endParaRPr lang="en-US"/>
        </a:p>
      </dgm:t>
    </dgm:pt>
    <dgm:pt modelId="{FB1A2FE7-99CD-41B9-88D9-B21F7C041638}" type="sibTrans" cxnId="{64B4F91A-0DE5-4CCB-BD8E-36D06D2EA2C3}">
      <dgm:prSet/>
      <dgm:spPr/>
      <dgm:t>
        <a:bodyPr/>
        <a:lstStyle/>
        <a:p>
          <a:endParaRPr lang="en-US"/>
        </a:p>
      </dgm:t>
    </dgm:pt>
    <dgm:pt modelId="{4C03436B-8FB4-4490-B92C-96BB060679CB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Data Preparation</a:t>
          </a:r>
        </a:p>
      </dgm:t>
    </dgm:pt>
    <dgm:pt modelId="{769F9B2F-0688-4781-B29B-E4A898D04A14}" type="parTrans" cxnId="{57000C90-5ACE-48E3-8DC4-2755BB8AD303}">
      <dgm:prSet/>
      <dgm:spPr/>
      <dgm:t>
        <a:bodyPr/>
        <a:lstStyle/>
        <a:p>
          <a:endParaRPr lang="en-US"/>
        </a:p>
      </dgm:t>
    </dgm:pt>
    <dgm:pt modelId="{E42222DA-71E5-4675-9EA7-372B2DCAE159}" type="sibTrans" cxnId="{57000C90-5ACE-48E3-8DC4-2755BB8AD303}">
      <dgm:prSet/>
      <dgm:spPr/>
      <dgm:t>
        <a:bodyPr/>
        <a:lstStyle/>
        <a:p>
          <a:endParaRPr lang="en-US"/>
        </a:p>
      </dgm:t>
    </dgm:pt>
    <dgm:pt modelId="{C3A39372-649D-46C1-B413-3FCF95C9C445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Correlation among variables</a:t>
          </a:r>
        </a:p>
      </dgm:t>
    </dgm:pt>
    <dgm:pt modelId="{ACD5EF54-CE30-4EB6-95AD-06849D059374}" type="parTrans" cxnId="{A79678D8-66FB-4E40-9334-93104B6F4C4F}">
      <dgm:prSet/>
      <dgm:spPr/>
      <dgm:t>
        <a:bodyPr/>
        <a:lstStyle/>
        <a:p>
          <a:endParaRPr lang="en-US"/>
        </a:p>
      </dgm:t>
    </dgm:pt>
    <dgm:pt modelId="{4124D417-9B6A-4AE8-BE6C-F3E06883AE77}" type="sibTrans" cxnId="{A79678D8-66FB-4E40-9334-93104B6F4C4F}">
      <dgm:prSet/>
      <dgm:spPr/>
      <dgm:t>
        <a:bodyPr/>
        <a:lstStyle/>
        <a:p>
          <a:endParaRPr lang="en-US"/>
        </a:p>
      </dgm:t>
    </dgm:pt>
    <dgm:pt modelId="{0CE42683-27E9-4E2A-AB9E-95FDA1D47A98}">
      <dgm:prSet phldrT="[Text]"/>
      <dgm:spPr/>
      <dgm:t>
        <a:bodyPr/>
        <a:lstStyle/>
        <a:p>
          <a:r>
            <a:rPr lang="en-US" dirty="0"/>
            <a:t>KAVYA</a:t>
          </a:r>
        </a:p>
      </dgm:t>
    </dgm:pt>
    <dgm:pt modelId="{3E04907E-024F-49E9-9F31-D7E545B0C89B}" type="parTrans" cxnId="{B1BB3277-264A-4579-AABC-B4D246CC6759}">
      <dgm:prSet/>
      <dgm:spPr/>
      <dgm:t>
        <a:bodyPr/>
        <a:lstStyle/>
        <a:p>
          <a:endParaRPr lang="en-US"/>
        </a:p>
      </dgm:t>
    </dgm:pt>
    <dgm:pt modelId="{5DD30564-82E9-4BA0-BA60-96551FEC35C1}" type="sibTrans" cxnId="{B1BB3277-264A-4579-AABC-B4D246CC6759}">
      <dgm:prSet/>
      <dgm:spPr/>
      <dgm:t>
        <a:bodyPr/>
        <a:lstStyle/>
        <a:p>
          <a:endParaRPr lang="en-US"/>
        </a:p>
      </dgm:t>
    </dgm:pt>
    <dgm:pt modelId="{E06F26B9-AC9E-4606-929B-BA05386E0043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Data Preparation</a:t>
          </a:r>
        </a:p>
      </dgm:t>
    </dgm:pt>
    <dgm:pt modelId="{DD71301D-645E-4FCE-AFA2-000502347476}" type="parTrans" cxnId="{E195D9DD-C1F0-417A-BBB2-A88C92E8A258}">
      <dgm:prSet/>
      <dgm:spPr/>
      <dgm:t>
        <a:bodyPr/>
        <a:lstStyle/>
        <a:p>
          <a:endParaRPr lang="en-US"/>
        </a:p>
      </dgm:t>
    </dgm:pt>
    <dgm:pt modelId="{A5EFD706-5C2E-4AFA-8038-4071215942D7}" type="sibTrans" cxnId="{E195D9DD-C1F0-417A-BBB2-A88C92E8A258}">
      <dgm:prSet/>
      <dgm:spPr/>
      <dgm:t>
        <a:bodyPr/>
        <a:lstStyle/>
        <a:p>
          <a:endParaRPr lang="en-US"/>
        </a:p>
      </dgm:t>
    </dgm:pt>
    <dgm:pt modelId="{561DE747-5DD1-4176-9974-02B9769D7428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Data Visualization like Scatter plot, Bar graph, Histogram</a:t>
          </a:r>
        </a:p>
      </dgm:t>
    </dgm:pt>
    <dgm:pt modelId="{D0F5943A-16E2-42A3-B3E4-8FC4F7FE9172}" type="parTrans" cxnId="{CD9A48FE-610F-46DD-A1F8-3E9B50E62CAE}">
      <dgm:prSet/>
      <dgm:spPr/>
      <dgm:t>
        <a:bodyPr/>
        <a:lstStyle/>
        <a:p>
          <a:endParaRPr lang="en-US"/>
        </a:p>
      </dgm:t>
    </dgm:pt>
    <dgm:pt modelId="{DE10687C-3AF8-40CB-AB87-A7B0F02268DB}" type="sibTrans" cxnId="{CD9A48FE-610F-46DD-A1F8-3E9B50E62CAE}">
      <dgm:prSet/>
      <dgm:spPr/>
      <dgm:t>
        <a:bodyPr/>
        <a:lstStyle/>
        <a:p>
          <a:endParaRPr lang="en-US"/>
        </a:p>
      </dgm:t>
    </dgm:pt>
    <dgm:pt modelId="{D671EC65-FAEE-496B-82B6-4F1CF2B27D63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Missing value imputation using KNN</a:t>
          </a:r>
        </a:p>
      </dgm:t>
    </dgm:pt>
    <dgm:pt modelId="{EDF58226-65D3-4440-ACBF-593996225D4B}" type="parTrans" cxnId="{29276881-D783-4845-9A80-4D56A5EC519E}">
      <dgm:prSet/>
      <dgm:spPr/>
      <dgm:t>
        <a:bodyPr/>
        <a:lstStyle/>
        <a:p>
          <a:endParaRPr lang="en-US"/>
        </a:p>
      </dgm:t>
    </dgm:pt>
    <dgm:pt modelId="{14345967-6D7C-4AA7-A9CF-602603979EFB}" type="sibTrans" cxnId="{29276881-D783-4845-9A80-4D56A5EC519E}">
      <dgm:prSet/>
      <dgm:spPr/>
      <dgm:t>
        <a:bodyPr/>
        <a:lstStyle/>
        <a:p>
          <a:endParaRPr lang="en-US"/>
        </a:p>
      </dgm:t>
    </dgm:pt>
    <dgm:pt modelId="{AD844BD5-AAAF-44BC-85FC-144282581878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Variability Predictors using Linear Regression</a:t>
          </a:r>
        </a:p>
      </dgm:t>
    </dgm:pt>
    <dgm:pt modelId="{3E53C921-0B15-4C92-A6F0-9E95DC69E5A1}" type="parTrans" cxnId="{12FEB5B3-49EA-4F44-BA24-42E204169FB9}">
      <dgm:prSet/>
      <dgm:spPr/>
      <dgm:t>
        <a:bodyPr/>
        <a:lstStyle/>
        <a:p>
          <a:endParaRPr lang="en-US"/>
        </a:p>
      </dgm:t>
    </dgm:pt>
    <dgm:pt modelId="{51EBB765-3DB8-481B-B961-EEA5DCFEE3D2}" type="sibTrans" cxnId="{12FEB5B3-49EA-4F44-BA24-42E204169FB9}">
      <dgm:prSet/>
      <dgm:spPr/>
      <dgm:t>
        <a:bodyPr/>
        <a:lstStyle/>
        <a:p>
          <a:endParaRPr lang="en-US"/>
        </a:p>
      </dgm:t>
    </dgm:pt>
    <dgm:pt modelId="{B8D52B50-8B96-4ED7-ACE3-975BFAE19CB0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Outlier detection using single variate approach</a:t>
          </a:r>
        </a:p>
      </dgm:t>
    </dgm:pt>
    <dgm:pt modelId="{49924123-83BD-4B2D-B372-7D3AF8577AF3}" type="parTrans" cxnId="{8D7D2671-25F8-45D2-8658-58C8F10A052A}">
      <dgm:prSet/>
      <dgm:spPr/>
      <dgm:t>
        <a:bodyPr/>
        <a:lstStyle/>
        <a:p>
          <a:endParaRPr lang="en-US"/>
        </a:p>
      </dgm:t>
    </dgm:pt>
    <dgm:pt modelId="{3C377047-3D4C-4638-A1BB-2A6412A207CD}" type="sibTrans" cxnId="{8D7D2671-25F8-45D2-8658-58C8F10A052A}">
      <dgm:prSet/>
      <dgm:spPr/>
      <dgm:t>
        <a:bodyPr/>
        <a:lstStyle/>
        <a:p>
          <a:endParaRPr lang="en-US"/>
        </a:p>
      </dgm:t>
    </dgm:pt>
    <dgm:pt modelId="{08B0B56F-41CF-41B8-B124-A7E712EA77DE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Cook’s Distance research and development</a:t>
          </a:r>
        </a:p>
      </dgm:t>
    </dgm:pt>
    <dgm:pt modelId="{6F9DE59A-B040-43F8-AA7A-1B3C89E91328}" type="parTrans" cxnId="{9E1A4A3A-1AB9-4853-A784-DC6EA5920C07}">
      <dgm:prSet/>
      <dgm:spPr/>
      <dgm:t>
        <a:bodyPr/>
        <a:lstStyle/>
        <a:p>
          <a:endParaRPr lang="en-US"/>
        </a:p>
      </dgm:t>
    </dgm:pt>
    <dgm:pt modelId="{B60A23ED-105C-483A-831A-CC389DBC2821}" type="sibTrans" cxnId="{9E1A4A3A-1AB9-4853-A784-DC6EA5920C07}">
      <dgm:prSet/>
      <dgm:spPr/>
      <dgm:t>
        <a:bodyPr/>
        <a:lstStyle/>
        <a:p>
          <a:endParaRPr lang="en-US"/>
        </a:p>
      </dgm:t>
    </dgm:pt>
    <dgm:pt modelId="{59B21825-B032-419F-AAFA-F05EF99F3592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Missing value imputation</a:t>
          </a:r>
        </a:p>
      </dgm:t>
    </dgm:pt>
    <dgm:pt modelId="{8068A9F3-7D2C-49DB-A382-98408C95E060}" type="parTrans" cxnId="{DE2EB27E-84DC-45B5-9F72-30208DD99D7B}">
      <dgm:prSet/>
      <dgm:spPr/>
      <dgm:t>
        <a:bodyPr/>
        <a:lstStyle/>
        <a:p>
          <a:endParaRPr lang="en-US"/>
        </a:p>
      </dgm:t>
    </dgm:pt>
    <dgm:pt modelId="{1D70E9C8-90B6-459D-BD66-25915E1D0148}" type="sibTrans" cxnId="{DE2EB27E-84DC-45B5-9F72-30208DD99D7B}">
      <dgm:prSet/>
      <dgm:spPr/>
      <dgm:t>
        <a:bodyPr/>
        <a:lstStyle/>
        <a:p>
          <a:endParaRPr lang="en-US"/>
        </a:p>
      </dgm:t>
    </dgm:pt>
    <dgm:pt modelId="{F994711F-F2C1-4692-9F32-FB99F40CC6A6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Correlation among variables</a:t>
          </a:r>
        </a:p>
      </dgm:t>
    </dgm:pt>
    <dgm:pt modelId="{287D2EAE-9558-478C-AFC8-8E30642F31C0}" type="parTrans" cxnId="{45E69C78-F276-4280-AA11-44EDDBF1C6E4}">
      <dgm:prSet/>
      <dgm:spPr/>
      <dgm:t>
        <a:bodyPr/>
        <a:lstStyle/>
        <a:p>
          <a:endParaRPr lang="en-US"/>
        </a:p>
      </dgm:t>
    </dgm:pt>
    <dgm:pt modelId="{0BE38654-09C9-4887-80AE-35C8B56695DD}" type="sibTrans" cxnId="{45E69C78-F276-4280-AA11-44EDDBF1C6E4}">
      <dgm:prSet/>
      <dgm:spPr/>
      <dgm:t>
        <a:bodyPr/>
        <a:lstStyle/>
        <a:p>
          <a:endParaRPr lang="en-US"/>
        </a:p>
      </dgm:t>
    </dgm:pt>
    <dgm:pt modelId="{B6989612-7574-4E96-B0E7-4C56C4753F9F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Outlier detection</a:t>
          </a:r>
        </a:p>
      </dgm:t>
    </dgm:pt>
    <dgm:pt modelId="{B8BD8C0A-C492-4DCF-A08E-D6A0C3F99F4A}" type="parTrans" cxnId="{F8CAFD2B-BB4F-4AA5-A8B3-B5D13B84AA8C}">
      <dgm:prSet/>
      <dgm:spPr/>
      <dgm:t>
        <a:bodyPr/>
        <a:lstStyle/>
        <a:p>
          <a:endParaRPr lang="en-US"/>
        </a:p>
      </dgm:t>
    </dgm:pt>
    <dgm:pt modelId="{A3F4F73A-CBD4-4EEB-9578-27CDE6A5E57E}" type="sibTrans" cxnId="{F8CAFD2B-BB4F-4AA5-A8B3-B5D13B84AA8C}">
      <dgm:prSet/>
      <dgm:spPr/>
      <dgm:t>
        <a:bodyPr/>
        <a:lstStyle/>
        <a:p>
          <a:endParaRPr lang="en-US"/>
        </a:p>
      </dgm:t>
    </dgm:pt>
    <dgm:pt modelId="{DB3DE0AA-6FC2-477A-B692-A9829D733DF6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Research, implementation and evaluation of Linear Regression and Random Forest</a:t>
          </a:r>
        </a:p>
      </dgm:t>
    </dgm:pt>
    <dgm:pt modelId="{EC64C72A-2428-441D-AF63-9F0F6C884398}" type="parTrans" cxnId="{AADEF51E-0700-4B82-8466-19BD4B4296C4}">
      <dgm:prSet/>
      <dgm:spPr/>
      <dgm:t>
        <a:bodyPr/>
        <a:lstStyle/>
        <a:p>
          <a:endParaRPr lang="en-US"/>
        </a:p>
      </dgm:t>
    </dgm:pt>
    <dgm:pt modelId="{6CF56B1E-69AA-4AD3-871F-2BA72D01BCD0}" type="sibTrans" cxnId="{AADEF51E-0700-4B82-8466-19BD4B4296C4}">
      <dgm:prSet/>
      <dgm:spPr/>
      <dgm:t>
        <a:bodyPr/>
        <a:lstStyle/>
        <a:p>
          <a:endParaRPr lang="en-US"/>
        </a:p>
      </dgm:t>
    </dgm:pt>
    <dgm:pt modelId="{759C27DB-A3FD-4681-BD1A-78B8D8E6AD1D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Research, implementation and evaluation of Neural Networks and XGBOOST</a:t>
          </a:r>
        </a:p>
      </dgm:t>
    </dgm:pt>
    <dgm:pt modelId="{6FAD435D-E48E-46D1-BEBE-7748C0FB4F87}" type="parTrans" cxnId="{F3C7EF36-9DDF-4BF1-A152-E7CE21064216}">
      <dgm:prSet/>
      <dgm:spPr/>
      <dgm:t>
        <a:bodyPr/>
        <a:lstStyle/>
        <a:p>
          <a:endParaRPr lang="en-US"/>
        </a:p>
      </dgm:t>
    </dgm:pt>
    <dgm:pt modelId="{19CDF0BA-7282-4C60-817E-15526CC254E8}" type="sibTrans" cxnId="{F3C7EF36-9DDF-4BF1-A152-E7CE21064216}">
      <dgm:prSet/>
      <dgm:spPr/>
      <dgm:t>
        <a:bodyPr/>
        <a:lstStyle/>
        <a:p>
          <a:endParaRPr lang="en-US"/>
        </a:p>
      </dgm:t>
    </dgm:pt>
    <dgm:pt modelId="{1AE1DA2F-914E-4305-9EBC-CB334BDF2B82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Research, implementation and evaluation of SVM and AdaBoost</a:t>
          </a:r>
        </a:p>
      </dgm:t>
    </dgm:pt>
    <dgm:pt modelId="{975DEA48-B97E-41A9-AB5C-CF9160A16A86}" type="parTrans" cxnId="{2BB888E7-951A-4156-A9E7-5B41090EE52F}">
      <dgm:prSet/>
      <dgm:spPr/>
      <dgm:t>
        <a:bodyPr/>
        <a:lstStyle/>
        <a:p>
          <a:endParaRPr lang="en-US"/>
        </a:p>
      </dgm:t>
    </dgm:pt>
    <dgm:pt modelId="{5E1009ED-8653-4271-B191-B7516E31E2E4}" type="sibTrans" cxnId="{2BB888E7-951A-4156-A9E7-5B41090EE52F}">
      <dgm:prSet/>
      <dgm:spPr/>
      <dgm:t>
        <a:bodyPr/>
        <a:lstStyle/>
        <a:p>
          <a:endParaRPr lang="en-US"/>
        </a:p>
      </dgm:t>
    </dgm:pt>
    <dgm:pt modelId="{DA7B2F6D-36AD-4948-AB49-8FC60547538D}" type="pres">
      <dgm:prSet presAssocID="{64FC832C-2D92-40E4-83C4-BD3A06E2EBA5}" presName="linearFlow" presStyleCnt="0">
        <dgm:presLayoutVars>
          <dgm:dir/>
          <dgm:animLvl val="lvl"/>
          <dgm:resizeHandles/>
        </dgm:presLayoutVars>
      </dgm:prSet>
      <dgm:spPr/>
    </dgm:pt>
    <dgm:pt modelId="{8D256ED4-7B5F-4ED0-B43A-44B9A84C6726}" type="pres">
      <dgm:prSet presAssocID="{4550286C-DA8C-4682-BF59-7F5DD8FBEA1E}" presName="compositeNode" presStyleCnt="0">
        <dgm:presLayoutVars>
          <dgm:bulletEnabled val="1"/>
        </dgm:presLayoutVars>
      </dgm:prSet>
      <dgm:spPr/>
    </dgm:pt>
    <dgm:pt modelId="{B3186EEE-8138-45B4-8254-C2F886EF9367}" type="pres">
      <dgm:prSet presAssocID="{4550286C-DA8C-4682-BF59-7F5DD8FBEA1E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33D65BF-981A-43A0-A634-425413F4EC80}" type="pres">
      <dgm:prSet presAssocID="{4550286C-DA8C-4682-BF59-7F5DD8FBEA1E}" presName="childNode" presStyleLbl="node1" presStyleIdx="0" presStyleCnt="3">
        <dgm:presLayoutVars>
          <dgm:bulletEnabled val="1"/>
        </dgm:presLayoutVars>
      </dgm:prSet>
      <dgm:spPr/>
    </dgm:pt>
    <dgm:pt modelId="{385956FD-DC5B-42D8-B357-C8D94B780280}" type="pres">
      <dgm:prSet presAssocID="{4550286C-DA8C-4682-BF59-7F5DD8FBEA1E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3D1423AF-BBB1-4F1B-BC7C-1BF72B0962FA}" type="pres">
      <dgm:prSet presAssocID="{97AECA6B-80DC-438B-AAF5-2B912EFB5B39}" presName="sibTrans" presStyleCnt="0"/>
      <dgm:spPr/>
    </dgm:pt>
    <dgm:pt modelId="{7E0992FB-B1B2-4B09-8561-1A01E042711B}" type="pres">
      <dgm:prSet presAssocID="{3CA5C713-47B7-4C9A-A9A5-0A53FE2D4DD1}" presName="compositeNode" presStyleCnt="0">
        <dgm:presLayoutVars>
          <dgm:bulletEnabled val="1"/>
        </dgm:presLayoutVars>
      </dgm:prSet>
      <dgm:spPr/>
    </dgm:pt>
    <dgm:pt modelId="{044A82CD-836D-4D18-8A24-0817EAFA4F34}" type="pres">
      <dgm:prSet presAssocID="{3CA5C713-47B7-4C9A-A9A5-0A53FE2D4DD1}" presName="imag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FD2819C-8DBD-487B-9BE4-43303BAF3216}" type="pres">
      <dgm:prSet presAssocID="{3CA5C713-47B7-4C9A-A9A5-0A53FE2D4DD1}" presName="childNode" presStyleLbl="node1" presStyleIdx="1" presStyleCnt="3">
        <dgm:presLayoutVars>
          <dgm:bulletEnabled val="1"/>
        </dgm:presLayoutVars>
      </dgm:prSet>
      <dgm:spPr/>
    </dgm:pt>
    <dgm:pt modelId="{92259AAF-1E35-4C2E-8835-0CC0769E6A82}" type="pres">
      <dgm:prSet presAssocID="{3CA5C713-47B7-4C9A-A9A5-0A53FE2D4DD1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9FE69C70-DDEA-46C9-A5A3-20035EEFEF3A}" type="pres">
      <dgm:prSet presAssocID="{FB1A2FE7-99CD-41B9-88D9-B21F7C041638}" presName="sibTrans" presStyleCnt="0"/>
      <dgm:spPr/>
    </dgm:pt>
    <dgm:pt modelId="{30CCC8A3-4271-4E48-8E2B-32BC7756A3FC}" type="pres">
      <dgm:prSet presAssocID="{0CE42683-27E9-4E2A-AB9E-95FDA1D47A98}" presName="compositeNode" presStyleCnt="0">
        <dgm:presLayoutVars>
          <dgm:bulletEnabled val="1"/>
        </dgm:presLayoutVars>
      </dgm:prSet>
      <dgm:spPr/>
    </dgm:pt>
    <dgm:pt modelId="{F9697C85-D921-4394-A597-952E68660B55}" type="pres">
      <dgm:prSet presAssocID="{0CE42683-27E9-4E2A-AB9E-95FDA1D47A98}" presName="image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DCB325C-61B9-4CF1-B455-3B1814EBCD11}" type="pres">
      <dgm:prSet presAssocID="{0CE42683-27E9-4E2A-AB9E-95FDA1D47A98}" presName="childNode" presStyleLbl="node1" presStyleIdx="2" presStyleCnt="3">
        <dgm:presLayoutVars>
          <dgm:bulletEnabled val="1"/>
        </dgm:presLayoutVars>
      </dgm:prSet>
      <dgm:spPr/>
    </dgm:pt>
    <dgm:pt modelId="{37AAE1C8-90C3-440D-8C7E-B1F6AE2B8807}" type="pres">
      <dgm:prSet presAssocID="{0CE42683-27E9-4E2A-AB9E-95FDA1D47A98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7F658307-132D-43BE-805B-246D2B09804E}" type="presOf" srcId="{08B0B56F-41CF-41B8-B124-A7E712EA77DE}" destId="{EFD2819C-8DBD-487B-9BE4-43303BAF3216}" srcOrd="0" destOrd="2" presId="urn:microsoft.com/office/officeart/2005/8/layout/hList2"/>
    <dgm:cxn modelId="{75653312-2231-4387-B8D6-4D2AFA035E43}" type="presOf" srcId="{B8D52B50-8B96-4ED7-ACE3-975BFAE19CB0}" destId="{EFD2819C-8DBD-487B-9BE4-43303BAF3216}" srcOrd="0" destOrd="3" presId="urn:microsoft.com/office/officeart/2005/8/layout/hList2"/>
    <dgm:cxn modelId="{64B4F91A-0DE5-4CCB-BD8E-36D06D2EA2C3}" srcId="{64FC832C-2D92-40E4-83C4-BD3A06E2EBA5}" destId="{3CA5C713-47B7-4C9A-A9A5-0A53FE2D4DD1}" srcOrd="1" destOrd="0" parTransId="{286BFB54-B59E-43C0-AC63-CED1742F8E01}" sibTransId="{FB1A2FE7-99CD-41B9-88D9-B21F7C041638}"/>
    <dgm:cxn modelId="{658F6B1C-BE02-4605-A948-4456C860FFA3}" type="presOf" srcId="{59B21825-B032-419F-AAFA-F05EF99F3592}" destId="{ADCB325C-61B9-4CF1-B455-3B1814EBCD11}" srcOrd="0" destOrd="2" presId="urn:microsoft.com/office/officeart/2005/8/layout/hList2"/>
    <dgm:cxn modelId="{AADEF51E-0700-4B82-8466-19BD4B4296C4}" srcId="{4550286C-DA8C-4682-BF59-7F5DD8FBEA1E}" destId="{DB3DE0AA-6FC2-477A-B692-A9829D733DF6}" srcOrd="4" destOrd="0" parTransId="{EC64C72A-2428-441D-AF63-9F0F6C884398}" sibTransId="{6CF56B1E-69AA-4AD3-871F-2BA72D01BCD0}"/>
    <dgm:cxn modelId="{0875442A-77AF-46EC-9C93-32B185C1C186}" type="presOf" srcId="{0CE42683-27E9-4E2A-AB9E-95FDA1D47A98}" destId="{37AAE1C8-90C3-440D-8C7E-B1F6AE2B8807}" srcOrd="0" destOrd="0" presId="urn:microsoft.com/office/officeart/2005/8/layout/hList2"/>
    <dgm:cxn modelId="{FDE7AF2A-1612-4839-98EF-511F50F1B7A3}" type="presOf" srcId="{64FC832C-2D92-40E4-83C4-BD3A06E2EBA5}" destId="{DA7B2F6D-36AD-4948-AB49-8FC60547538D}" srcOrd="0" destOrd="0" presId="urn:microsoft.com/office/officeart/2005/8/layout/hList2"/>
    <dgm:cxn modelId="{F8CAFD2B-BB4F-4AA5-A8B3-B5D13B84AA8C}" srcId="{0CE42683-27E9-4E2A-AB9E-95FDA1D47A98}" destId="{B6989612-7574-4E96-B0E7-4C56C4753F9F}" srcOrd="4" destOrd="0" parTransId="{B8BD8C0A-C492-4DCF-A08E-D6A0C3F99F4A}" sibTransId="{A3F4F73A-CBD4-4EEB-9578-27CDE6A5E57E}"/>
    <dgm:cxn modelId="{F3C7EF36-9DDF-4BF1-A152-E7CE21064216}" srcId="{3CA5C713-47B7-4C9A-A9A5-0A53FE2D4DD1}" destId="{759C27DB-A3FD-4681-BD1A-78B8D8E6AD1D}" srcOrd="4" destOrd="0" parTransId="{6FAD435D-E48E-46D1-BEBE-7748C0FB4F87}" sibTransId="{19CDF0BA-7282-4C60-817E-15526CC254E8}"/>
    <dgm:cxn modelId="{A9949939-B1C2-4A5E-9C9E-DADF47665985}" type="presOf" srcId="{4550286C-DA8C-4682-BF59-7F5DD8FBEA1E}" destId="{385956FD-DC5B-42D8-B357-C8D94B780280}" srcOrd="0" destOrd="0" presId="urn:microsoft.com/office/officeart/2005/8/layout/hList2"/>
    <dgm:cxn modelId="{9E1A4A3A-1AB9-4853-A784-DC6EA5920C07}" srcId="{3CA5C713-47B7-4C9A-A9A5-0A53FE2D4DD1}" destId="{08B0B56F-41CF-41B8-B124-A7E712EA77DE}" srcOrd="2" destOrd="0" parTransId="{6F9DE59A-B040-43F8-AA7A-1B3C89E91328}" sibTransId="{B60A23ED-105C-483A-831A-CC389DBC2821}"/>
    <dgm:cxn modelId="{2C480941-3A9C-499D-9E8E-470466997173}" type="presOf" srcId="{759C27DB-A3FD-4681-BD1A-78B8D8E6AD1D}" destId="{EFD2819C-8DBD-487B-9BE4-43303BAF3216}" srcOrd="0" destOrd="4" presId="urn:microsoft.com/office/officeart/2005/8/layout/hList2"/>
    <dgm:cxn modelId="{3A710469-3E9B-4B66-85CC-263DAC6D302E}" type="presOf" srcId="{1AE1DA2F-914E-4305-9EBC-CB334BDF2B82}" destId="{ADCB325C-61B9-4CF1-B455-3B1814EBCD11}" srcOrd="0" destOrd="5" presId="urn:microsoft.com/office/officeart/2005/8/layout/hList2"/>
    <dgm:cxn modelId="{45A20F6A-0223-4DD8-9895-7FE72442D238}" type="presOf" srcId="{561DE747-5DD1-4176-9974-02B9769D7428}" destId="{ADCB325C-61B9-4CF1-B455-3B1814EBCD11}" srcOrd="0" destOrd="1" presId="urn:microsoft.com/office/officeart/2005/8/layout/hList2"/>
    <dgm:cxn modelId="{4DC14D4E-F390-43A3-9C5F-AE7470153B3E}" srcId="{4550286C-DA8C-4682-BF59-7F5DD8FBEA1E}" destId="{9C51E416-211C-4ECF-A062-5AD210956B49}" srcOrd="0" destOrd="0" parTransId="{7624A351-18A0-4ED1-BC41-C6BCD73E1E3B}" sibTransId="{5391C02E-CD07-4FE5-B4A1-05EA388B4A1A}"/>
    <dgm:cxn modelId="{6405C84F-E17F-4292-A95F-1DADDF4583C3}" type="presOf" srcId="{9C51E416-211C-4ECF-A062-5AD210956B49}" destId="{533D65BF-981A-43A0-A634-425413F4EC80}" srcOrd="0" destOrd="0" presId="urn:microsoft.com/office/officeart/2005/8/layout/hList2"/>
    <dgm:cxn modelId="{C26F0951-E2E3-47E1-9945-0CEB452ADE90}" type="presOf" srcId="{B6989612-7574-4E96-B0E7-4C56C4753F9F}" destId="{ADCB325C-61B9-4CF1-B455-3B1814EBCD11}" srcOrd="0" destOrd="4" presId="urn:microsoft.com/office/officeart/2005/8/layout/hList2"/>
    <dgm:cxn modelId="{8D7D2671-25F8-45D2-8658-58C8F10A052A}" srcId="{3CA5C713-47B7-4C9A-A9A5-0A53FE2D4DD1}" destId="{B8D52B50-8B96-4ED7-ACE3-975BFAE19CB0}" srcOrd="3" destOrd="0" parTransId="{49924123-83BD-4B2D-B372-7D3AF8577AF3}" sibTransId="{3C377047-3D4C-4638-A1BB-2A6412A207CD}"/>
    <dgm:cxn modelId="{B1BB3277-264A-4579-AABC-B4D246CC6759}" srcId="{64FC832C-2D92-40E4-83C4-BD3A06E2EBA5}" destId="{0CE42683-27E9-4E2A-AB9E-95FDA1D47A98}" srcOrd="2" destOrd="0" parTransId="{3E04907E-024F-49E9-9F31-D7E545B0C89B}" sibTransId="{5DD30564-82E9-4BA0-BA60-96551FEC35C1}"/>
    <dgm:cxn modelId="{35989E57-A8C8-41BC-8358-C8AA4752B5D3}" srcId="{4550286C-DA8C-4682-BF59-7F5DD8FBEA1E}" destId="{708D14E2-6937-4D3D-B38C-4D6C94979254}" srcOrd="1" destOrd="0" parTransId="{2BF5F1C5-E0E8-407D-A44A-C105981D4912}" sibTransId="{E3B578C8-30A2-465E-99B7-43CAEDF4BA90}"/>
    <dgm:cxn modelId="{45E69C78-F276-4280-AA11-44EDDBF1C6E4}" srcId="{0CE42683-27E9-4E2A-AB9E-95FDA1D47A98}" destId="{F994711F-F2C1-4692-9F32-FB99F40CC6A6}" srcOrd="3" destOrd="0" parTransId="{287D2EAE-9558-478C-AFC8-8E30642F31C0}" sibTransId="{0BE38654-09C9-4887-80AE-35C8B56695DD}"/>
    <dgm:cxn modelId="{DE2EB27E-84DC-45B5-9F72-30208DD99D7B}" srcId="{0CE42683-27E9-4E2A-AB9E-95FDA1D47A98}" destId="{59B21825-B032-419F-AAFA-F05EF99F3592}" srcOrd="2" destOrd="0" parTransId="{8068A9F3-7D2C-49DB-A382-98408C95E060}" sibTransId="{1D70E9C8-90B6-459D-BD66-25915E1D0148}"/>
    <dgm:cxn modelId="{29276881-D783-4845-9A80-4D56A5EC519E}" srcId="{4550286C-DA8C-4682-BF59-7F5DD8FBEA1E}" destId="{D671EC65-FAEE-496B-82B6-4F1CF2B27D63}" srcOrd="2" destOrd="0" parTransId="{EDF58226-65D3-4440-ACBF-593996225D4B}" sibTransId="{14345967-6D7C-4AA7-A9CF-602603979EFB}"/>
    <dgm:cxn modelId="{57000C90-5ACE-48E3-8DC4-2755BB8AD303}" srcId="{3CA5C713-47B7-4C9A-A9A5-0A53FE2D4DD1}" destId="{4C03436B-8FB4-4490-B92C-96BB060679CB}" srcOrd="0" destOrd="0" parTransId="{769F9B2F-0688-4781-B29B-E4A898D04A14}" sibTransId="{E42222DA-71E5-4675-9EA7-372B2DCAE159}"/>
    <dgm:cxn modelId="{D555D996-6D56-4A5B-B591-CC2BD97C1437}" type="presOf" srcId="{E06F26B9-AC9E-4606-929B-BA05386E0043}" destId="{ADCB325C-61B9-4CF1-B455-3B1814EBCD11}" srcOrd="0" destOrd="0" presId="urn:microsoft.com/office/officeart/2005/8/layout/hList2"/>
    <dgm:cxn modelId="{413363A4-45F8-4929-A36D-E0FC1E6BDBD4}" type="presOf" srcId="{C3A39372-649D-46C1-B413-3FCF95C9C445}" destId="{EFD2819C-8DBD-487B-9BE4-43303BAF3216}" srcOrd="0" destOrd="1" presId="urn:microsoft.com/office/officeart/2005/8/layout/hList2"/>
    <dgm:cxn modelId="{9C4E4AAA-1963-4700-BE04-A9FC1557AD5F}" type="presOf" srcId="{F994711F-F2C1-4692-9F32-FB99F40CC6A6}" destId="{ADCB325C-61B9-4CF1-B455-3B1814EBCD11}" srcOrd="0" destOrd="3" presId="urn:microsoft.com/office/officeart/2005/8/layout/hList2"/>
    <dgm:cxn modelId="{12FEB5B3-49EA-4F44-BA24-42E204169FB9}" srcId="{4550286C-DA8C-4682-BF59-7F5DD8FBEA1E}" destId="{AD844BD5-AAAF-44BC-85FC-144282581878}" srcOrd="3" destOrd="0" parTransId="{3E53C921-0B15-4C92-A6F0-9E95DC69E5A1}" sibTransId="{51EBB765-3DB8-481B-B961-EEA5DCFEE3D2}"/>
    <dgm:cxn modelId="{FB103BBE-D13A-4D93-9885-57199D8D211B}" type="presOf" srcId="{4C03436B-8FB4-4490-B92C-96BB060679CB}" destId="{EFD2819C-8DBD-487B-9BE4-43303BAF3216}" srcOrd="0" destOrd="0" presId="urn:microsoft.com/office/officeart/2005/8/layout/hList2"/>
    <dgm:cxn modelId="{B76F56BF-E3B1-4810-82C7-3D5739FB67B5}" srcId="{64FC832C-2D92-40E4-83C4-BD3A06E2EBA5}" destId="{4550286C-DA8C-4682-BF59-7F5DD8FBEA1E}" srcOrd="0" destOrd="0" parTransId="{AD363EB3-314C-40E6-AA42-B683E1408DA1}" sibTransId="{97AECA6B-80DC-438B-AAF5-2B912EFB5B39}"/>
    <dgm:cxn modelId="{D2BEC0C1-C810-4D82-AC0C-885FE193B59F}" type="presOf" srcId="{D671EC65-FAEE-496B-82B6-4F1CF2B27D63}" destId="{533D65BF-981A-43A0-A634-425413F4EC80}" srcOrd="0" destOrd="2" presId="urn:microsoft.com/office/officeart/2005/8/layout/hList2"/>
    <dgm:cxn modelId="{75F3DEC5-EC44-4017-A1A2-295BE0026F8F}" type="presOf" srcId="{708D14E2-6937-4D3D-B38C-4D6C94979254}" destId="{533D65BF-981A-43A0-A634-425413F4EC80}" srcOrd="0" destOrd="1" presId="urn:microsoft.com/office/officeart/2005/8/layout/hList2"/>
    <dgm:cxn modelId="{A79678D8-66FB-4E40-9334-93104B6F4C4F}" srcId="{3CA5C713-47B7-4C9A-A9A5-0A53FE2D4DD1}" destId="{C3A39372-649D-46C1-B413-3FCF95C9C445}" srcOrd="1" destOrd="0" parTransId="{ACD5EF54-CE30-4EB6-95AD-06849D059374}" sibTransId="{4124D417-9B6A-4AE8-BE6C-F3E06883AE77}"/>
    <dgm:cxn modelId="{E195D9DD-C1F0-417A-BBB2-A88C92E8A258}" srcId="{0CE42683-27E9-4E2A-AB9E-95FDA1D47A98}" destId="{E06F26B9-AC9E-4606-929B-BA05386E0043}" srcOrd="0" destOrd="0" parTransId="{DD71301D-645E-4FCE-AFA2-000502347476}" sibTransId="{A5EFD706-5C2E-4AFA-8038-4071215942D7}"/>
    <dgm:cxn modelId="{40605EE1-3218-4FD4-B23E-23A038F6CED5}" type="presOf" srcId="{AD844BD5-AAAF-44BC-85FC-144282581878}" destId="{533D65BF-981A-43A0-A634-425413F4EC80}" srcOrd="0" destOrd="3" presId="urn:microsoft.com/office/officeart/2005/8/layout/hList2"/>
    <dgm:cxn modelId="{2BB888E7-951A-4156-A9E7-5B41090EE52F}" srcId="{0CE42683-27E9-4E2A-AB9E-95FDA1D47A98}" destId="{1AE1DA2F-914E-4305-9EBC-CB334BDF2B82}" srcOrd="5" destOrd="0" parTransId="{975DEA48-B97E-41A9-AB5C-CF9160A16A86}" sibTransId="{5E1009ED-8653-4271-B191-B7516E31E2E4}"/>
    <dgm:cxn modelId="{E9580DE8-73C0-4464-98CD-B9DD609AB4E7}" type="presOf" srcId="{DB3DE0AA-6FC2-477A-B692-A9829D733DF6}" destId="{533D65BF-981A-43A0-A634-425413F4EC80}" srcOrd="0" destOrd="4" presId="urn:microsoft.com/office/officeart/2005/8/layout/hList2"/>
    <dgm:cxn modelId="{19B8B0FD-05C5-47CD-98CE-722870C977E9}" type="presOf" srcId="{3CA5C713-47B7-4C9A-A9A5-0A53FE2D4DD1}" destId="{92259AAF-1E35-4C2E-8835-0CC0769E6A82}" srcOrd="0" destOrd="0" presId="urn:microsoft.com/office/officeart/2005/8/layout/hList2"/>
    <dgm:cxn modelId="{CD9A48FE-610F-46DD-A1F8-3E9B50E62CAE}" srcId="{0CE42683-27E9-4E2A-AB9E-95FDA1D47A98}" destId="{561DE747-5DD1-4176-9974-02B9769D7428}" srcOrd="1" destOrd="0" parTransId="{D0F5943A-16E2-42A3-B3E4-8FC4F7FE9172}" sibTransId="{DE10687C-3AF8-40CB-AB87-A7B0F02268DB}"/>
    <dgm:cxn modelId="{9AEF4103-91C5-4CED-810F-08DACA6D4326}" type="presParOf" srcId="{DA7B2F6D-36AD-4948-AB49-8FC60547538D}" destId="{8D256ED4-7B5F-4ED0-B43A-44B9A84C6726}" srcOrd="0" destOrd="0" presId="urn:microsoft.com/office/officeart/2005/8/layout/hList2"/>
    <dgm:cxn modelId="{74718E47-E78C-4B82-82EF-A8319A340FB4}" type="presParOf" srcId="{8D256ED4-7B5F-4ED0-B43A-44B9A84C6726}" destId="{B3186EEE-8138-45B4-8254-C2F886EF9367}" srcOrd="0" destOrd="0" presId="urn:microsoft.com/office/officeart/2005/8/layout/hList2"/>
    <dgm:cxn modelId="{31E147EE-F3B0-47E8-8E7E-CB68A3DB8085}" type="presParOf" srcId="{8D256ED4-7B5F-4ED0-B43A-44B9A84C6726}" destId="{533D65BF-981A-43A0-A634-425413F4EC80}" srcOrd="1" destOrd="0" presId="urn:microsoft.com/office/officeart/2005/8/layout/hList2"/>
    <dgm:cxn modelId="{5FD753A8-9F42-4D1C-B352-918E5B99EA07}" type="presParOf" srcId="{8D256ED4-7B5F-4ED0-B43A-44B9A84C6726}" destId="{385956FD-DC5B-42D8-B357-C8D94B780280}" srcOrd="2" destOrd="0" presId="urn:microsoft.com/office/officeart/2005/8/layout/hList2"/>
    <dgm:cxn modelId="{35CF3031-76CF-4DD0-A9CC-ABB528073CF4}" type="presParOf" srcId="{DA7B2F6D-36AD-4948-AB49-8FC60547538D}" destId="{3D1423AF-BBB1-4F1B-BC7C-1BF72B0962FA}" srcOrd="1" destOrd="0" presId="urn:microsoft.com/office/officeart/2005/8/layout/hList2"/>
    <dgm:cxn modelId="{D486DB17-2AC6-47CF-BA31-2A3F79AD3AED}" type="presParOf" srcId="{DA7B2F6D-36AD-4948-AB49-8FC60547538D}" destId="{7E0992FB-B1B2-4B09-8561-1A01E042711B}" srcOrd="2" destOrd="0" presId="urn:microsoft.com/office/officeart/2005/8/layout/hList2"/>
    <dgm:cxn modelId="{B81B9F98-3835-4E41-B738-D7A7FA13681A}" type="presParOf" srcId="{7E0992FB-B1B2-4B09-8561-1A01E042711B}" destId="{044A82CD-836D-4D18-8A24-0817EAFA4F34}" srcOrd="0" destOrd="0" presId="urn:microsoft.com/office/officeart/2005/8/layout/hList2"/>
    <dgm:cxn modelId="{144362BA-6FD3-4C4E-99D3-36934A9A4C43}" type="presParOf" srcId="{7E0992FB-B1B2-4B09-8561-1A01E042711B}" destId="{EFD2819C-8DBD-487B-9BE4-43303BAF3216}" srcOrd="1" destOrd="0" presId="urn:microsoft.com/office/officeart/2005/8/layout/hList2"/>
    <dgm:cxn modelId="{E8E46637-0E2E-4642-904B-C67820AD1540}" type="presParOf" srcId="{7E0992FB-B1B2-4B09-8561-1A01E042711B}" destId="{92259AAF-1E35-4C2E-8835-0CC0769E6A82}" srcOrd="2" destOrd="0" presId="urn:microsoft.com/office/officeart/2005/8/layout/hList2"/>
    <dgm:cxn modelId="{568AA2A3-45C7-46F3-8D99-B84E09078A39}" type="presParOf" srcId="{DA7B2F6D-36AD-4948-AB49-8FC60547538D}" destId="{9FE69C70-DDEA-46C9-A5A3-20035EEFEF3A}" srcOrd="3" destOrd="0" presId="urn:microsoft.com/office/officeart/2005/8/layout/hList2"/>
    <dgm:cxn modelId="{54B6D8C7-61CE-4373-A1AB-C8FF3648A0DE}" type="presParOf" srcId="{DA7B2F6D-36AD-4948-AB49-8FC60547538D}" destId="{30CCC8A3-4271-4E48-8E2B-32BC7756A3FC}" srcOrd="4" destOrd="0" presId="urn:microsoft.com/office/officeart/2005/8/layout/hList2"/>
    <dgm:cxn modelId="{E9C8A1B7-42A3-48E6-B137-591FD95CFF07}" type="presParOf" srcId="{30CCC8A3-4271-4E48-8E2B-32BC7756A3FC}" destId="{F9697C85-D921-4394-A597-952E68660B55}" srcOrd="0" destOrd="0" presId="urn:microsoft.com/office/officeart/2005/8/layout/hList2"/>
    <dgm:cxn modelId="{D9448F6D-1636-4005-9F72-69C995363A9E}" type="presParOf" srcId="{30CCC8A3-4271-4E48-8E2B-32BC7756A3FC}" destId="{ADCB325C-61B9-4CF1-B455-3B1814EBCD11}" srcOrd="1" destOrd="0" presId="urn:microsoft.com/office/officeart/2005/8/layout/hList2"/>
    <dgm:cxn modelId="{87ABCD80-B9CF-4611-8C20-53E574BA88E1}" type="presParOf" srcId="{30CCC8A3-4271-4E48-8E2B-32BC7756A3FC}" destId="{37AAE1C8-90C3-440D-8C7E-B1F6AE2B880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956FD-DC5B-42D8-B357-C8D94B780280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ANIL</a:t>
          </a:r>
        </a:p>
      </dsp:txBody>
      <dsp:txXfrm>
        <a:off x="-1867795" y="2772097"/>
        <a:ext cx="4226560" cy="392277"/>
      </dsp:txXfrm>
    </dsp:sp>
    <dsp:sp modelId="{533D65BF-981A-43A0-A634-425413F4EC80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5967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Preparation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Visualization like Jitter Plot, Box Plot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Missing value imputation using KNN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Variability Predictors using Linear Regression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Research, implementation and evaluation of Linear Regression and Random Forest</a:t>
          </a:r>
        </a:p>
      </dsp:txBody>
      <dsp:txXfrm>
        <a:off x="441623" y="854956"/>
        <a:ext cx="1953958" cy="4226560"/>
      </dsp:txXfrm>
    </dsp:sp>
    <dsp:sp modelId="{B3186EEE-8138-45B4-8254-C2F886EF9367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59AAF-1E35-4C2E-8835-0CC0769E6A82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MANI</a:t>
          </a:r>
        </a:p>
      </dsp:txBody>
      <dsp:txXfrm>
        <a:off x="973740" y="2772097"/>
        <a:ext cx="4226560" cy="392277"/>
      </dsp:txXfrm>
    </dsp:sp>
    <dsp:sp modelId="{EFD2819C-8DBD-487B-9BE4-43303BAF3216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5967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Preparation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Correlation among variables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Cook’s Distance research and development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Outlier detection using single variate approach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Research, implementation and evaluation of Neural Networks and XGBOOST</a:t>
          </a:r>
        </a:p>
      </dsp:txBody>
      <dsp:txXfrm>
        <a:off x="3283159" y="854956"/>
        <a:ext cx="1953958" cy="4226560"/>
      </dsp:txXfrm>
    </dsp:sp>
    <dsp:sp modelId="{044A82CD-836D-4D18-8A24-0817EAFA4F34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AE1C8-90C3-440D-8C7E-B1F6AE2B8807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KAVYA</a:t>
          </a:r>
        </a:p>
      </dsp:txBody>
      <dsp:txXfrm>
        <a:off x="3815276" y="2772097"/>
        <a:ext cx="4226560" cy="392277"/>
      </dsp:txXfrm>
    </dsp:sp>
    <dsp:sp modelId="{ADCB325C-61B9-4CF1-B455-3B1814EBCD11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5967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Preparation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Visualization like Scatter plot, Bar graph, Histogram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Missing value imputation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Correlation among variables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Outlier detection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Research, implementation and evaluation of SVM and AdaBoost</a:t>
          </a:r>
        </a:p>
      </dsp:txBody>
      <dsp:txXfrm>
        <a:off x="6124695" y="854956"/>
        <a:ext cx="1953958" cy="4226560"/>
      </dsp:txXfrm>
    </dsp:sp>
    <dsp:sp modelId="{F9697C85-D921-4394-A597-952E68660B55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A829-3620-4E36-917E-F15B792E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C963-EB73-4F50-8D98-BC651F2F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AF237-D898-4A62-9A1F-2EC98F21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D61E-4317-49A9-B9D4-FFB8E93C853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C401-6587-4DEC-B864-3A067E93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DB19-C013-40DB-B256-45941E9B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8B50-59BE-4112-B46B-1CC772D8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q/question.html" TargetMode="External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71927-6665-46FE-85AB-317C66C1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OF POPULATION GROWTH AND AIDS INFECTION BASED ON US HEALTH STATS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9ABCE-7331-49B4-B969-2C6B7EF4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By Group – 34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ANIL KUMAR BENARJI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MANI CHAKRAVARTHI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KAVYA PENUJURU</a:t>
            </a:r>
          </a:p>
        </p:txBody>
      </p:sp>
      <p:sp>
        <p:nvSpPr>
          <p:cNvPr id="3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F5C396-AE4B-4D01-9EB2-8BD9612CE6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r="22778" b="-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671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1C30-28DB-492C-83EE-D21FF2E6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71D208-02B9-4FDE-A04B-74D43971E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862477"/>
              </p:ext>
            </p:extLst>
          </p:nvPr>
        </p:nvGraphicFramePr>
        <p:xfrm>
          <a:off x="342900" y="1825625"/>
          <a:ext cx="11645900" cy="322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950">
                  <a:extLst>
                    <a:ext uri="{9D8B030D-6E8A-4147-A177-3AD203B41FA5}">
                      <a16:colId xmlns:a16="http://schemas.microsoft.com/office/drawing/2014/main" val="1369772674"/>
                    </a:ext>
                  </a:extLst>
                </a:gridCol>
                <a:gridCol w="5822950">
                  <a:extLst>
                    <a:ext uri="{9D8B030D-6E8A-4147-A177-3AD203B41FA5}">
                      <a16:colId xmlns:a16="http://schemas.microsoft.com/office/drawing/2014/main" val="2111474026"/>
                    </a:ext>
                  </a:extLst>
                </a:gridCol>
              </a:tblGrid>
              <a:tr h="3228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6841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4964731-C5E4-4B91-B209-B6682E72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25625"/>
            <a:ext cx="5753100" cy="3228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EDA3F-D028-4B54-BC18-F775958B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5" y="1864242"/>
            <a:ext cx="5822950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2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D99C9-B9F4-416D-99A6-29CD6F75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2"/>
            <a:ext cx="4434720" cy="1642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Missing values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9582F-7E45-471C-8961-0C500AC766C9}"/>
              </a:ext>
            </a:extLst>
          </p:cNvPr>
          <p:cNvPicPr/>
          <p:nvPr/>
        </p:nvPicPr>
        <p:blipFill rotWithShape="1">
          <a:blip r:embed="rId2"/>
          <a:srcRect l="24438" r="4014" b="1"/>
          <a:stretch/>
        </p:blipFill>
        <p:spPr>
          <a:xfrm>
            <a:off x="279143" y="147668"/>
            <a:ext cx="5221625" cy="3135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71DDD-6AD4-450C-AC84-8693F6830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205" r="-269" b="14434"/>
          <a:stretch/>
        </p:blipFill>
        <p:spPr>
          <a:xfrm>
            <a:off x="279143" y="3309905"/>
            <a:ext cx="5221625" cy="3542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A1EC0-C37E-49D2-9634-D295F4237994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have found there are many missing using Missingno package graph.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have calculated the missing value percentage.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used KNN approach to fill these missing values.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16076-755D-4EAD-BD5C-08290699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KNN Imputation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BD9E2A-22D0-44E1-9618-0E97C4355600}"/>
              </a:ext>
            </a:extLst>
          </p:cNvPr>
          <p:cNvSpPr txBox="1"/>
          <p:nvPr/>
        </p:nvSpPr>
        <p:spPr>
          <a:xfrm>
            <a:off x="803776" y="2829330"/>
            <a:ext cx="6190412" cy="334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After looking at missing value percentages, features which have &gt;30% of missing data have been excluded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Normalization using Minmax scalar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KNN imputation with K value as 3 and 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After looking at the frequency distribution, finalized with K=5 to impute the missing values.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Computed the missingno graph as shown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F02B4-7AB6-4590-9DEC-33AB9049B6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94188" y="2348336"/>
            <a:ext cx="5197812" cy="2688100"/>
          </a:xfrm>
          <a:prstGeom prst="rect">
            <a:avLst/>
          </a:prstGeom>
        </p:spPr>
      </p:pic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8C0CE-6152-4011-B47A-37162D4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 Detection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6BB5-9AD6-4EDB-BD25-49A161CF8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79143" y="159658"/>
            <a:ext cx="5221625" cy="3150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EA809-28B9-471E-849B-8F19F1973817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done 2 types of outlier detection: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Single variate: </a:t>
            </a:r>
            <a:r>
              <a:rPr lang="en-US" dirty="0"/>
              <a:t>We used Z-Score to find the Standard Deviation of values. Then we excluded the data with SD &gt; 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Multi variate: </a:t>
            </a:r>
            <a:r>
              <a:rPr lang="en-US" dirty="0"/>
              <a:t>We used DBSCAN to find the outliers. We have clustered the data using DBSCAN and find the cluster of values with -1 and excluded the same.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used BOX plot to define our data and  DBSCAN plots.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FA4740D-BC12-4C9C-A48B-22DB06639C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2" y="3355813"/>
            <a:ext cx="5221625" cy="3456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9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FB9BAE-B3CE-4712-9D45-222575F2E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76499"/>
            <a:ext cx="4055165" cy="38845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Absolute correlation matrix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reduced from 209 to 71 features after correlation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regression-based feature importance.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4BC638D-D4EB-41D9-9AB0-7378DA0FD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2" y="2476500"/>
            <a:ext cx="4829175" cy="3209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39A7B-265B-431E-80DA-F9592BE4585E}"/>
              </a:ext>
            </a:extLst>
          </p:cNvPr>
          <p:cNvSpPr txBox="1"/>
          <p:nvPr/>
        </p:nvSpPr>
        <p:spPr>
          <a:xfrm>
            <a:off x="1696278" y="1033670"/>
            <a:ext cx="913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14021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C99E-357E-4560-89C5-D06C5241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76D99-8C76-476C-BAB5-BCB99EC0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8844"/>
            <a:ext cx="11016343" cy="42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16076-755D-4EAD-BD5C-08290699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0143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BD9E2A-22D0-44E1-9618-0E97C4355600}"/>
              </a:ext>
            </a:extLst>
          </p:cNvPr>
          <p:cNvSpPr txBox="1"/>
          <p:nvPr/>
        </p:nvSpPr>
        <p:spPr>
          <a:xfrm>
            <a:off x="803776" y="2716742"/>
            <a:ext cx="6190412" cy="4028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Feature importance</a:t>
            </a:r>
            <a:r>
              <a:rPr lang="en-US" sz="2000" dirty="0"/>
              <a:t> refers to techniques that assign a score to input features based on how useful they are at predicting a target variable.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chosen Linear Regression to find the scores of each variable.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Linear Regression algorithm, we find a set of coefficients to use in the weighted sum in order to make a prediction.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will fit a model on the dataset to find the coefficients, then summarize the importance scores for each input feature and finally create a bar chart to get an idea of the relative importance of the features.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 are the sample scores of each variable: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28410-9D94-4FF4-A810-5A2CECFE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723" y="3167516"/>
            <a:ext cx="3548404" cy="2804034"/>
          </a:xfrm>
          <a:prstGeom prst="rect">
            <a:avLst/>
          </a:prstGeom>
        </p:spPr>
      </p:pic>
      <p:sp>
        <p:nvSpPr>
          <p:cNvPr id="3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8D62B-CCFC-4135-92DD-F99E17F0EC61}"/>
              </a:ext>
            </a:extLst>
          </p:cNvPr>
          <p:cNvSpPr txBox="1"/>
          <p:nvPr/>
        </p:nvSpPr>
        <p:spPr>
          <a:xfrm>
            <a:off x="6412091" y="501651"/>
            <a:ext cx="4395340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121F06-EAE9-4C3F-ADF9-3EF21E40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43" y="795124"/>
            <a:ext cx="5221625" cy="52677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D4E33E-4C38-435A-8D30-3E725A668EFE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Data correlation is the relationship between multiple variables and attributes in your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Beside is the correlation matrix, where we can see the correlation is going from -1 to 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If your dataset has perfectly positive or negative attributes, then there is a high chance that the performance of the model will be impacted by a problem called — “Multicollinearity”.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So, we remove the attributes, which are highly correlated, &gt;95% (Absolute value)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F38D865B-7FF0-465B-BF5D-0E84F4709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82CC0-A74F-429E-8167-5A970E37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400" dirty="0"/>
              <a:t>Linear Regression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C9B8-F45B-4140-B8FA-5F28A228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Linear Regression is a technique used to predict the values based on independent variables.</a:t>
            </a:r>
          </a:p>
          <a:p>
            <a:pPr lvl="0"/>
            <a:r>
              <a:rPr lang="en-US" sz="2400" dirty="0"/>
              <a:t>For Multi Linear Regression, the dependent or target variable(Y) must be the continuous/real, but the predictor or independent variable may be of continuous or categorical form.</a:t>
            </a:r>
          </a:p>
          <a:p>
            <a:pPr lvl="0"/>
            <a:r>
              <a:rPr lang="en-US" sz="2400" dirty="0"/>
              <a:t>Each feature variable must model the linear relationship with the dependent variable.</a:t>
            </a:r>
          </a:p>
          <a:p>
            <a:pPr lvl="0"/>
            <a:r>
              <a:rPr lang="en-US" sz="2400" dirty="0"/>
              <a:t>MLR tries to fit a regression line through a multidimensional space of data-points.</a:t>
            </a:r>
          </a:p>
          <a:p>
            <a:endParaRPr lang="en-US" sz="1800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D658CBDC-802A-4425-8020-A28356E52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5591" y="3751554"/>
            <a:ext cx="4087151" cy="26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8E10A5-C4FF-4C92-A1A8-79BA4B2C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974" y="890474"/>
            <a:ext cx="4272387" cy="26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29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82CC0-A74F-429E-8167-5A970E37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Random Forest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C9B8-F45B-4140-B8FA-5F28A228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400" dirty="0"/>
              <a:t>Splits the features into different trees based on sampling input</a:t>
            </a:r>
          </a:p>
          <a:p>
            <a:r>
              <a:rPr lang="en-US" sz="2400" dirty="0"/>
              <a:t>Provides quality of each split</a:t>
            </a:r>
          </a:p>
          <a:p>
            <a:r>
              <a:rPr lang="en-US" sz="2400" dirty="0"/>
              <a:t>Ensembles all the decision trees by averaging of predictive accuracy</a:t>
            </a:r>
          </a:p>
          <a:p>
            <a:r>
              <a:rPr lang="en-US" sz="2400" dirty="0"/>
              <a:t>Controls over-fitting</a:t>
            </a:r>
          </a:p>
          <a:p>
            <a:r>
              <a:rPr lang="en-US" sz="2400" dirty="0"/>
              <a:t>Metrics: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F44534F-4D2D-465C-9DC3-99B9CE02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9013" y="937080"/>
            <a:ext cx="3793427" cy="249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FF7674D5-DC0B-49B5-BC13-238456F1B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9013" y="3870659"/>
            <a:ext cx="3921582" cy="249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8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85A19-AB4A-4D72-A04B-1FE60261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Check List">
            <a:extLst>
              <a:ext uri="{FF2B5EF4-FFF2-40B4-BE49-F238E27FC236}">
                <a16:creationId xmlns:a16="http://schemas.microsoft.com/office/drawing/2014/main" id="{81F74737-353A-4CFE-84A0-CF178DCD1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FB9467F-0E70-4C71-988D-C4145177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Project Design and Architecture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Team Collaboration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Division of work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Data Preparation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Feature Extraction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Data Visualization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Modeling and Evaluation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Conclusion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09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82CC0-A74F-429E-8167-5A970E37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400" dirty="0"/>
              <a:t>XG Boost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C9B8-F45B-4140-B8FA-5F28A228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400" dirty="0"/>
              <a:t>XGBoost is an optimized distributed gradient boosting library designed to be highly efficient, flexible and portable</a:t>
            </a:r>
          </a:p>
          <a:p>
            <a:r>
              <a:rPr lang="en-US" sz="2400" dirty="0"/>
              <a:t>It implements machine learning algorithms under Gradient Boosting Framework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AEFAFD-A510-408C-87AA-E8F7C719B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107" y="1232922"/>
            <a:ext cx="3217333" cy="228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0E5BFD-88C0-40CC-81FB-95B7BEE5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81" y="4047568"/>
            <a:ext cx="3886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74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82CC0-A74F-429E-8167-5A970E37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400" dirty="0"/>
              <a:t>Ada Boost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C9B8-F45B-4140-B8FA-5F28A228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400" dirty="0"/>
              <a:t> The weak learners in AdaBoost are decision trees with a single split, called decision stumps.</a:t>
            </a:r>
          </a:p>
          <a:p>
            <a:r>
              <a:rPr lang="en-US" sz="2400" dirty="0">
                <a:latin typeface="charter"/>
              </a:rPr>
              <a:t>AdaBoost works by putting more weight on difficult to predict instances and less on those already handled well.</a:t>
            </a:r>
          </a:p>
          <a:p>
            <a:r>
              <a:rPr lang="en-US" sz="2400" dirty="0">
                <a:latin typeface="charter"/>
              </a:rPr>
              <a:t> AdaBoost algorithms can be used for both classification and regression problem.</a:t>
            </a:r>
            <a:endParaRPr lang="en-US" sz="2400" dirty="0"/>
          </a:p>
          <a:p>
            <a:endParaRPr lang="en-US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A8B304D-27B0-4D01-9AFF-5E584ABD0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107" y="1269731"/>
            <a:ext cx="3217333" cy="221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B227F96-D489-441C-8E00-A876D9E14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107" y="4067320"/>
            <a:ext cx="3217333" cy="205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3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82CC0-A74F-429E-8167-5A970E37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Support Vector Regression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C9B8-F45B-4140-B8FA-5F28A228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200" dirty="0"/>
              <a:t>Support Vector Machines (SVMs) are well known in classification problems. The use of SVMs in regression are called as Support Vector Regression.</a:t>
            </a:r>
          </a:p>
          <a:p>
            <a:r>
              <a:rPr lang="en-US" sz="2200" dirty="0"/>
              <a:t> SVR gives us the flexibility to define how much error is acceptable in our model and will find an appropriate line (or hyperplane in higher dimensions) to fit the data.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2286B9-491B-4CD1-B41C-5EC62CD8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240" y="1310426"/>
            <a:ext cx="3336664" cy="225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2B8E5879-A6C8-4DD5-B71C-6DA9A573C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42" y="3725496"/>
            <a:ext cx="3886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58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82CC0-A74F-429E-8167-5A970E37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LSTM – Neural Networks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C9B8-F45B-4140-B8FA-5F28A228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LSTM can by default retain the information for long period of time. </a:t>
            </a:r>
          </a:p>
          <a:p>
            <a:r>
              <a:rPr lang="en-US" dirty="0"/>
              <a:t>It is used for processing, predicting and classifying based on time series data.</a:t>
            </a:r>
          </a:p>
          <a:p>
            <a:r>
              <a:rPr lang="en-US" dirty="0"/>
              <a:t>Learns from the series of past observations to predict the next value in the sequence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770B539-D8FF-4F1D-A87C-A8703ED122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DFB36-8E03-472A-8A2B-2CD852E0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069" y="3689125"/>
            <a:ext cx="3914775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412B7-9021-4C1E-A3E1-C2956B87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84" y="1232570"/>
            <a:ext cx="3401384" cy="24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1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D9F55-7197-4EBF-BB42-781C5221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C793-9B80-4983-9AC5-3A1BAA4C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 r="2" b="2"/>
          <a:stretch/>
        </p:blipFill>
        <p:spPr>
          <a:xfrm>
            <a:off x="279142" y="1937730"/>
            <a:ext cx="5221625" cy="29825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86FD-A3B5-481B-A930-6277DA04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From the table Linear Regression and SVM are either overfitting or underfitting even after hyper parameter tuning.</a:t>
            </a:r>
          </a:p>
          <a:p>
            <a:r>
              <a:rPr lang="en-US" sz="2400" dirty="0"/>
              <a:t>LSTM, Random Forest, AdaBoost and XGBoost gave stable results, have got good R2 value as well as reduced Root Mean Square Error</a:t>
            </a:r>
          </a:p>
          <a:p>
            <a:r>
              <a:rPr lang="en-US" sz="2400" dirty="0"/>
              <a:t>But we see that AdaBoost has performed well and is the best suit for prediction of AIDS Infections/Deaths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77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82" y="816972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763" y="109982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637" y="147099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104561-8F43-43D8-8E56-EE04D35BB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1" r="-3" b="-3"/>
          <a:stretch/>
        </p:blipFill>
        <p:spPr>
          <a:xfrm>
            <a:off x="4455453" y="2357016"/>
            <a:ext cx="3194727" cy="2143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734D9-9D30-47FB-8169-2B7FBF82B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28" y="3986445"/>
            <a:ext cx="3514725" cy="2486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ACFB0-D7F6-455A-AE1E-578F587FB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03" y="395054"/>
            <a:ext cx="3638550" cy="24669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F94B0AC-76D5-42C5-B1FB-151AF0CD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440" y="147703"/>
            <a:ext cx="6871108" cy="21179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000" b="1" i="0" kern="1200" cap="all" baseline="0" dirty="0">
                <a:latin typeface="+mj-lt"/>
                <a:ea typeface="+mj-ea"/>
                <a:cs typeface="+mj-cs"/>
              </a:rPr>
            </a:br>
            <a:r>
              <a:rPr lang="en-US" sz="3000" b="1" i="0" kern="1200" cap="all" baseline="0" dirty="0" err="1">
                <a:latin typeface="+mj-lt"/>
                <a:ea typeface="+mj-ea"/>
                <a:cs typeface="+mj-cs"/>
              </a:rPr>
              <a:t>MOdel</a:t>
            </a:r>
            <a:r>
              <a:rPr lang="en-US" sz="3000" b="1" i="0" kern="1200" cap="all" baseline="0" dirty="0">
                <a:latin typeface="+mj-lt"/>
                <a:ea typeface="+mj-ea"/>
                <a:cs typeface="+mj-cs"/>
              </a:rPr>
              <a:t> performance visualizations </a:t>
            </a:r>
            <a:br>
              <a:rPr lang="en-US" sz="3000" b="1" i="0" kern="1200" cap="all" baseline="0" dirty="0">
                <a:latin typeface="+mj-lt"/>
                <a:ea typeface="+mj-ea"/>
                <a:cs typeface="+mj-cs"/>
              </a:rPr>
            </a:br>
            <a:br>
              <a:rPr lang="en-US" sz="3000" b="1" i="0" kern="1200" cap="all" baseline="0" dirty="0">
                <a:latin typeface="+mj-lt"/>
                <a:ea typeface="+mj-ea"/>
                <a:cs typeface="+mj-cs"/>
              </a:rPr>
            </a:br>
            <a:r>
              <a:rPr lang="en-US" sz="3000" b="1" i="0" kern="1200" cap="all" baseline="0" dirty="0">
                <a:latin typeface="+mj-lt"/>
                <a:ea typeface="+mj-ea"/>
                <a:cs typeface="+mj-cs"/>
              </a:rPr>
              <a:t>AIDS Infections/deaths</a:t>
            </a:r>
            <a:br>
              <a:rPr lang="en-US" sz="3000" b="1" i="0" kern="1200" cap="all" baseline="0" dirty="0">
                <a:latin typeface="+mj-lt"/>
                <a:ea typeface="+mj-ea"/>
                <a:cs typeface="+mj-cs"/>
              </a:rPr>
            </a:br>
            <a:endParaRPr lang="en-US" sz="3000" b="1" i="0" kern="1200" cap="all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231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D9F55-7197-4EBF-BB42-781C5221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86FD-A3B5-481B-A930-6277DA04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From the table Random Forest and SVM are either overfitting or underfitting even after hyper parameter tuning.</a:t>
            </a:r>
          </a:p>
          <a:p>
            <a:r>
              <a:rPr lang="en-US" sz="2400" dirty="0"/>
              <a:t>Linear Regression, LSTM, AdaBoost and XGBoost gave stable results, have got good R2 value as well as reduced Root Mean Square Error</a:t>
            </a:r>
          </a:p>
          <a:p>
            <a:r>
              <a:rPr lang="en-US" sz="2400" dirty="0"/>
              <a:t>But we see that XGBoost has performed well and is the best suit for Population Growth.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A5FD2F-7145-4866-A080-5746F4D3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5" y="2085975"/>
            <a:ext cx="5029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A2B7-E231-4AA1-8E21-07BCABFF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751" y="147703"/>
            <a:ext cx="6929797" cy="21179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000" b="1" i="0" kern="1200" cap="all" baseline="0" dirty="0">
                <a:latin typeface="+mj-lt"/>
                <a:ea typeface="+mj-ea"/>
                <a:cs typeface="+mj-cs"/>
              </a:rPr>
            </a:br>
            <a:r>
              <a:rPr lang="en-US" sz="3000" b="1" i="0" kern="1200" cap="all" baseline="0" dirty="0" err="1">
                <a:latin typeface="+mj-lt"/>
                <a:ea typeface="+mj-ea"/>
                <a:cs typeface="+mj-cs"/>
              </a:rPr>
              <a:t>MOdel</a:t>
            </a:r>
            <a:r>
              <a:rPr lang="en-US" sz="3000" b="1" i="0" kern="1200" cap="all" baseline="0" dirty="0">
                <a:latin typeface="+mj-lt"/>
                <a:ea typeface="+mj-ea"/>
                <a:cs typeface="+mj-cs"/>
              </a:rPr>
              <a:t> performance visualizations </a:t>
            </a:r>
            <a:br>
              <a:rPr lang="en-US" sz="3000" b="1" i="0" kern="1200" cap="all" baseline="0" dirty="0">
                <a:latin typeface="+mj-lt"/>
                <a:ea typeface="+mj-ea"/>
                <a:cs typeface="+mj-cs"/>
              </a:rPr>
            </a:br>
            <a:br>
              <a:rPr lang="en-US" sz="3000" b="1" i="0" kern="1200" cap="all" baseline="0" dirty="0">
                <a:latin typeface="+mj-lt"/>
                <a:ea typeface="+mj-ea"/>
                <a:cs typeface="+mj-cs"/>
              </a:rPr>
            </a:br>
            <a:r>
              <a:rPr lang="en-US" sz="3000" b="1" i="0" kern="1200" cap="all" baseline="0" dirty="0">
                <a:latin typeface="+mj-lt"/>
                <a:ea typeface="+mj-ea"/>
                <a:cs typeface="+mj-cs"/>
              </a:rPr>
              <a:t>Population Growth</a:t>
            </a:r>
            <a:br>
              <a:rPr lang="en-US" sz="3000" b="1" i="0" kern="1200" cap="all" baseline="0" dirty="0">
                <a:latin typeface="+mj-lt"/>
                <a:ea typeface="+mj-ea"/>
                <a:cs typeface="+mj-cs"/>
              </a:rPr>
            </a:br>
            <a:endParaRPr lang="en-US" sz="3000" b="1" i="0" kern="1200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82" y="816972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763" y="109982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637" y="147099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168824-AE51-4F46-942E-4B98BC27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3" y="232747"/>
            <a:ext cx="35242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FBC4FE-30F9-4A22-822E-AFBFA3F5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176463"/>
            <a:ext cx="35242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5488DD-6769-45E7-BA82-9A0CC9A2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3" y="4372622"/>
            <a:ext cx="36004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91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8D797247-822E-4DFC-86ED-96C220CC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43" b="16873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4334D-AA93-462B-9C73-91C3D50575AB}"/>
              </a:ext>
            </a:extLst>
          </p:cNvPr>
          <p:cNvSpPr txBox="1"/>
          <p:nvPr/>
        </p:nvSpPr>
        <p:spPr>
          <a:xfrm>
            <a:off x="9174829" y="6396508"/>
            <a:ext cx="270939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bluediamondgallery.com/handwriting/q/question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7247-822E-4DFC-86ED-96C220CC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801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4334D-AA93-462B-9C73-91C3D50575AB}"/>
              </a:ext>
            </a:extLst>
          </p:cNvPr>
          <p:cNvSpPr txBox="1"/>
          <p:nvPr/>
        </p:nvSpPr>
        <p:spPr>
          <a:xfrm>
            <a:off x="9577183" y="6396508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bluediamondgallery.com/handwriting/t/thank-you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5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20911-51BB-468F-A01C-1F4CD21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1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13C2-3038-4333-BE3E-3BC9C26C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IN" sz="1800" dirty="0">
                <a:cs typeface="Garamond"/>
              </a:rPr>
              <a:t>Health Stats provides key health, nutrition and population statistics gathered from a variety of international sources. Themes include population dynamics, nutrition, reproductive health, health financing, medical resources and usage, immunization, infectious diseases, HIV/AIDS, DALY, population projections and lending. Health Stats also includes health, nutrition and population statistics by wealth quintiles.</a:t>
            </a:r>
          </a:p>
          <a:p>
            <a:pPr marL="0" indent="0">
              <a:buNone/>
            </a:pPr>
            <a:endParaRPr lang="en-IN" sz="1800" dirty="0">
              <a:cs typeface="Garamond"/>
            </a:endParaRPr>
          </a:p>
          <a:p>
            <a:pPr>
              <a:spcBef>
                <a:spcPts val="0"/>
              </a:spcBef>
            </a:pPr>
            <a:r>
              <a:rPr lang="en-IN" sz="1800" dirty="0">
                <a:cs typeface="Garamond"/>
              </a:rPr>
              <a:t>Create clusters of countries based on indicators and predict</a:t>
            </a:r>
          </a:p>
          <a:p>
            <a:pPr lvl="1">
              <a:spcBef>
                <a:spcPts val="0"/>
              </a:spcBef>
            </a:pPr>
            <a:r>
              <a:rPr lang="en-IN" sz="1800" dirty="0">
                <a:cs typeface="Garamond"/>
              </a:rPr>
              <a:t>Population growth</a:t>
            </a:r>
          </a:p>
          <a:p>
            <a:pPr lvl="1">
              <a:spcBef>
                <a:spcPts val="0"/>
              </a:spcBef>
            </a:pPr>
            <a:r>
              <a:rPr lang="en-IN" sz="1800" dirty="0">
                <a:cs typeface="Garamond"/>
              </a:rPr>
              <a:t>AIDS related deaths</a:t>
            </a:r>
            <a:endParaRPr lang="en-US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6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E20FF-B44B-4828-B02A-A78C9D63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 dirty="0"/>
              <a:t>Data understanding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B1A4-E9E8-43DF-9E31-8533C99D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1800" dirty="0"/>
              <a:t>Time series data</a:t>
            </a:r>
          </a:p>
          <a:p>
            <a:r>
              <a:rPr lang="en-US" sz="1800" dirty="0"/>
              <a:t>Wide data – Where feature grouping was missing</a:t>
            </a:r>
          </a:p>
          <a:p>
            <a:pPr marL="0" indent="0">
              <a:buNone/>
            </a:pPr>
            <a:r>
              <a:rPr lang="en-US" sz="1800" dirty="0"/>
              <a:t>	-- Have transposed data</a:t>
            </a:r>
          </a:p>
          <a:p>
            <a:pPr marL="0" indent="0">
              <a:buNone/>
            </a:pPr>
            <a:r>
              <a:rPr lang="en-US" sz="1800" dirty="0"/>
              <a:t>	-- It is easier to read and interpret as compared to </a:t>
            </a:r>
            <a:r>
              <a:rPr lang="en-US" sz="1800" b="1" dirty="0"/>
              <a:t>wide</a:t>
            </a:r>
            <a:r>
              <a:rPr lang="en-US" sz="1800" dirty="0"/>
              <a:t> format</a:t>
            </a:r>
          </a:p>
          <a:p>
            <a:r>
              <a:rPr lang="en-US" sz="1800" dirty="0"/>
              <a:t>Identified target variables as AIDS estimated deaths (UNAIDS estimates) - SH.DYN.AIDS.DH, SP.POP.GROW</a:t>
            </a:r>
          </a:p>
          <a:p>
            <a:r>
              <a:rPr lang="en-US" sz="1800" dirty="0"/>
              <a:t>Observed that there is no data till 1990 for the target attribute and the same data is missing for some countries</a:t>
            </a:r>
          </a:p>
          <a:p>
            <a:r>
              <a:rPr lang="en-US" sz="1800" dirty="0"/>
              <a:t>Data quality is adequate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AD5B53C7-12F6-471A-92A9-9234C7A0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9" y="674367"/>
            <a:ext cx="6675120" cy="550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B16B9-D75A-4C53-B597-A6C76B4C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257" y="5983513"/>
            <a:ext cx="9637485" cy="812799"/>
          </a:xfrm>
        </p:spPr>
        <p:txBody>
          <a:bodyPr anchor="b"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PROJECT ARCHITECTURE PLAN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7E0D72F-C2F1-4892-BDF9-989A4823D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2" y="405615"/>
            <a:ext cx="11491148" cy="55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2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6A5396E-2497-43F8-8329-18087F5A1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6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1877E3-ACA5-4CEE-9C1E-C638692B8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889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61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8915-86D1-4624-8F77-A6CF3AEBA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8237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B9BAE-B3CE-4712-9D45-222575F2E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76500"/>
            <a:ext cx="3750365" cy="253332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missing data using missingno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Normalized data using Minmax scalar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KNN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Outlier detection using DBSCAN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A68506E-8D46-4A1F-9BFC-AE90A5DE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97" y="2476500"/>
            <a:ext cx="5801638" cy="2317424"/>
          </a:xfrm>
          <a:prstGeom prst="rect">
            <a:avLst/>
          </a:prstGeom>
        </p:spPr>
      </p:pic>
      <p:pic>
        <p:nvPicPr>
          <p:cNvPr id="5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EAA173-63E2-45FA-9C75-C5C17B7E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238" y="5009824"/>
            <a:ext cx="5943600" cy="17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15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1184</Words>
  <Application>Microsoft Office PowerPoint</Application>
  <PresentationFormat>Widescreen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charter</vt:lpstr>
      <vt:lpstr>Univers</vt:lpstr>
      <vt:lpstr>GradientVTI</vt:lpstr>
      <vt:lpstr>PREDICTION OF POPULATION GROWTH AND AIDS INFECTION BASED ON US HEALTH STATS DATA</vt:lpstr>
      <vt:lpstr>AGENDA</vt:lpstr>
      <vt:lpstr>Problem Statement</vt:lpstr>
      <vt:lpstr>Data understanding</vt:lpstr>
      <vt:lpstr>PowerPoint Presentation</vt:lpstr>
      <vt:lpstr>PROJECT ARCHITECTURE PLAN</vt:lpstr>
      <vt:lpstr>PowerPoint Presentation</vt:lpstr>
      <vt:lpstr>PowerPoint Presentation</vt:lpstr>
      <vt:lpstr>Data preparation</vt:lpstr>
      <vt:lpstr>Data Transformation</vt:lpstr>
      <vt:lpstr>Missing values matrix</vt:lpstr>
      <vt:lpstr>After KNN Imputation</vt:lpstr>
      <vt:lpstr>Outlier Detection</vt:lpstr>
      <vt:lpstr>PowerPoint Presentation</vt:lpstr>
      <vt:lpstr>Frequency Distribution of Features</vt:lpstr>
      <vt:lpstr>Feature Importance</vt:lpstr>
      <vt:lpstr>PowerPoint Presentation</vt:lpstr>
      <vt:lpstr>Linear Regression</vt:lpstr>
      <vt:lpstr>Random Forest</vt:lpstr>
      <vt:lpstr>XG Boost</vt:lpstr>
      <vt:lpstr>Ada Boost</vt:lpstr>
      <vt:lpstr>Support Vector Regression</vt:lpstr>
      <vt:lpstr>LSTM – Neural Networks</vt:lpstr>
      <vt:lpstr>Conclusion</vt:lpstr>
      <vt:lpstr> MOdel performance visualizations   AIDS Infections/deaths </vt:lpstr>
      <vt:lpstr>Conclusion</vt:lpstr>
      <vt:lpstr> MOdel performance visualizations   Population Growth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POPULATION GROWTH AND AIDS INFECTION BASED ON US HEALTH STATS DATA</dc:title>
  <dc:creator>Penujuru</dc:creator>
  <cp:lastModifiedBy>Anil Vaddi</cp:lastModifiedBy>
  <cp:revision>7</cp:revision>
  <dcterms:created xsi:type="dcterms:W3CDTF">2020-11-12T06:03:33Z</dcterms:created>
  <dcterms:modified xsi:type="dcterms:W3CDTF">2020-11-12T09:38:17Z</dcterms:modified>
</cp:coreProperties>
</file>