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5C793DC-6AAD-D42F-7382-3B00B2C70416}"/>
              </a:ext>
            </a:extLst>
          </p:cNvPr>
          <p:cNvSpPr>
            <a:spLocks noGrp="1"/>
          </p:cNvSpPr>
          <p:nvPr>
            <p:ph type="title"/>
          </p:nvPr>
        </p:nvSpPr>
        <p:spPr>
          <a:xfrm>
            <a:off x="3879979" y="1567543"/>
            <a:ext cx="4432042" cy="342641"/>
          </a:xfrm>
        </p:spPr>
        <p:txBody>
          <a:bodyPr>
            <a:noAutofit/>
          </a:bodyPr>
          <a:lstStyle/>
          <a:p>
            <a:r>
              <a:rPr lang="en-IN" sz="1400" b="1" dirty="0"/>
              <a:t>	College code : 5113</a:t>
            </a:r>
          </a:p>
        </p:txBody>
      </p:sp>
      <p:pic>
        <p:nvPicPr>
          <p:cNvPr id="6" name="Picture 5">
            <a:extLst>
              <a:ext uri="{FF2B5EF4-FFF2-40B4-BE49-F238E27FC236}">
                <a16:creationId xmlns:a16="http://schemas.microsoft.com/office/drawing/2014/main" id="{245E9A63-2375-30FA-A48F-5E59E752C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237" y="208739"/>
            <a:ext cx="4264090" cy="135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5C393C9-1E4C-1920-5765-5BBD436F39DC}"/>
              </a:ext>
            </a:extLst>
          </p:cNvPr>
          <p:cNvSpPr txBox="1">
            <a:spLocks/>
          </p:cNvSpPr>
          <p:nvPr/>
        </p:nvSpPr>
        <p:spPr>
          <a:xfrm>
            <a:off x="353008" y="2080726"/>
            <a:ext cx="11485984" cy="35829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b="1" dirty="0">
                <a:solidFill>
                  <a:srgbClr val="313131"/>
                </a:solidFill>
                <a:latin typeface="Open Sans" panose="020F0502020204030204" pitchFamily="34" charset="0"/>
              </a:rPr>
              <a:t>       BATCH MEMBERS :</a:t>
            </a:r>
            <a:endParaRPr lang="en-US" sz="2000" b="1" dirty="0">
              <a:solidFill>
                <a:srgbClr val="313131"/>
              </a:solidFill>
              <a:latin typeface="Open Sans" panose="020F0502020204030204" pitchFamily="34" charset="0"/>
            </a:endParaRPr>
          </a:p>
          <a:p>
            <a:r>
              <a:rPr lang="en-US" sz="2000" b="1" dirty="0">
                <a:solidFill>
                  <a:srgbClr val="313131"/>
                </a:solidFill>
                <a:latin typeface="Open Sans" panose="020F0502020204030204" pitchFamily="34" charset="0"/>
              </a:rPr>
              <a:t>	</a:t>
            </a:r>
          </a:p>
          <a:p>
            <a:endParaRPr lang="en-US" sz="2000" b="1" dirty="0">
              <a:solidFill>
                <a:srgbClr val="313131"/>
              </a:solidFill>
              <a:latin typeface="Open Sans" panose="020F0502020204030204" pitchFamily="34" charset="0"/>
            </a:endParaRPr>
          </a:p>
          <a:p>
            <a:r>
              <a:rPr lang="en-US" sz="2000" b="1" dirty="0">
                <a:solidFill>
                  <a:srgbClr val="313131"/>
                </a:solidFill>
                <a:latin typeface="Open Sans" panose="020F0502020204030204" pitchFamily="34" charset="0"/>
              </a:rPr>
              <a:t>	</a:t>
            </a:r>
            <a:r>
              <a:rPr lang="en-US" sz="1800" b="1" dirty="0">
                <a:solidFill>
                  <a:srgbClr val="313131"/>
                </a:solidFill>
                <a:latin typeface="Arial Rounded MT Bold" panose="020F0704030504030204" pitchFamily="34" charset="0"/>
              </a:rPr>
              <a:t>1</a:t>
            </a:r>
            <a:r>
              <a:rPr lang="en-US" sz="1600" b="1" dirty="0">
                <a:solidFill>
                  <a:srgbClr val="313131"/>
                </a:solidFill>
                <a:latin typeface="Arial Rounded MT Bold" panose="020F0704030504030204" pitchFamily="34" charset="0"/>
              </a:rPr>
              <a:t>. Bhavya . S  		       (511321104012) 	</a:t>
            </a:r>
            <a:r>
              <a:rPr lang="en-US" sz="1600" b="1" cap="none" dirty="0">
                <a:solidFill>
                  <a:srgbClr val="313131"/>
                </a:solidFill>
                <a:latin typeface="Arial Rounded MT Bold" panose="020F0704030504030204" pitchFamily="34" charset="0"/>
              </a:rPr>
              <a:t>bhavyasubramanyam2004@gmail.com</a:t>
            </a:r>
          </a:p>
          <a:p>
            <a:r>
              <a:rPr lang="en-US" sz="1600" b="1" dirty="0">
                <a:solidFill>
                  <a:srgbClr val="313131"/>
                </a:solidFill>
                <a:latin typeface="Arial Rounded MT Bold" panose="020F0704030504030204" pitchFamily="34" charset="0"/>
              </a:rPr>
              <a:t>	2. Dayana . S 		       (511321104015) 	</a:t>
            </a:r>
            <a:r>
              <a:rPr lang="en-US" sz="1600" b="1" cap="none" dirty="0">
                <a:solidFill>
                  <a:srgbClr val="313131"/>
                </a:solidFill>
                <a:latin typeface="Arial Rounded MT Bold" panose="020F0704030504030204" pitchFamily="34" charset="0"/>
              </a:rPr>
              <a:t>ushaday21@gmail.com</a:t>
            </a:r>
            <a:r>
              <a:rPr lang="en-IN" sz="2400" cap="none" dirty="0">
                <a:latin typeface="Arial Rounded MT Bold" panose="020F0704030504030204" pitchFamily="34" charset="0"/>
              </a:rPr>
              <a:t>	</a:t>
            </a:r>
          </a:p>
          <a:p>
            <a:r>
              <a:rPr lang="en-IN" sz="2400" dirty="0">
                <a:latin typeface="Arial Rounded MT Bold" panose="020F0704030504030204" pitchFamily="34" charset="0"/>
              </a:rPr>
              <a:t>	</a:t>
            </a:r>
            <a:r>
              <a:rPr lang="en-IN" sz="1600" b="1" dirty="0">
                <a:latin typeface="Arial Rounded MT Bold" panose="020F0704030504030204" pitchFamily="34" charset="0"/>
              </a:rPr>
              <a:t>3.deepthi </a:t>
            </a:r>
            <a:r>
              <a:rPr lang="en-IN" sz="1600" b="1" dirty="0" err="1">
                <a:latin typeface="Arial Rounded MT Bold" panose="020F0704030504030204" pitchFamily="34" charset="0"/>
              </a:rPr>
              <a:t>charishma</a:t>
            </a:r>
            <a:r>
              <a:rPr lang="en-IN" sz="1600" b="1" dirty="0">
                <a:latin typeface="Arial Rounded MT Bold" panose="020F0704030504030204" pitchFamily="34" charset="0"/>
              </a:rPr>
              <a:t> . P        (511321104018) 	</a:t>
            </a:r>
            <a:r>
              <a:rPr lang="en-IN" sz="1600" b="1" cap="none" dirty="0">
                <a:latin typeface="Arial Rounded MT Bold" panose="020F0704030504030204" pitchFamily="34" charset="0"/>
              </a:rPr>
              <a:t>deepthicharishma31@gmail.com</a:t>
            </a:r>
            <a:endParaRPr lang="en-IN" sz="1600" b="1" dirty="0">
              <a:latin typeface="Arial Rounded MT Bold" panose="020F0704030504030204" pitchFamily="34" charset="0"/>
            </a:endParaRPr>
          </a:p>
          <a:p>
            <a:r>
              <a:rPr lang="en-IN" sz="2400" b="1" dirty="0">
                <a:latin typeface="Arial Rounded MT Bold" panose="020F0704030504030204" pitchFamily="34" charset="0"/>
              </a:rPr>
              <a:t>	</a:t>
            </a:r>
            <a:r>
              <a:rPr lang="en-IN" sz="1600" b="1" dirty="0">
                <a:latin typeface="Arial Rounded MT Bold" panose="020F0704030504030204" pitchFamily="34" charset="0"/>
              </a:rPr>
              <a:t>4. kavya Priya . S                        (511321104043)	</a:t>
            </a:r>
            <a:r>
              <a:rPr lang="en-IN" sz="1600" b="1" cap="none" dirty="0">
                <a:latin typeface="Arial Rounded MT Bold" panose="020F0704030504030204" pitchFamily="34" charset="0"/>
              </a:rPr>
              <a:t>kavyapriya302@gmail.com </a:t>
            </a:r>
            <a:endParaRPr lang="en-IN" sz="1600" b="1" dirty="0">
              <a:latin typeface="Arial Rounded MT Bold" panose="020F0704030504030204" pitchFamily="34" charset="0"/>
            </a:endParaRPr>
          </a:p>
        </p:txBody>
      </p:sp>
    </p:spTree>
    <p:extLst>
      <p:ext uri="{BB962C8B-B14F-4D97-AF65-F5344CB8AC3E}">
        <p14:creationId xmlns:p14="http://schemas.microsoft.com/office/powerpoint/2010/main" val="39546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40FB-454B-6E6E-BD8F-07BC6096FD4D}"/>
              </a:ext>
            </a:extLst>
          </p:cNvPr>
          <p:cNvSpPr>
            <a:spLocks noGrp="1"/>
          </p:cNvSpPr>
          <p:nvPr>
            <p:ph type="title"/>
          </p:nvPr>
        </p:nvSpPr>
        <p:spPr/>
        <p:txBody>
          <a:bodyPr>
            <a:normAutofit/>
          </a:bodyPr>
          <a:lstStyle/>
          <a:p>
            <a:br>
              <a:rPr lang="en-IN" sz="2400" b="1" dirty="0"/>
            </a:br>
            <a:br>
              <a:rPr lang="en-IN" sz="2400" b="1" dirty="0"/>
            </a:br>
            <a:r>
              <a:rPr lang="en-IN" sz="2000" b="1" dirty="0"/>
              <a:t>BAR CHARTS :</a:t>
            </a:r>
            <a:endParaRPr lang="en-IN" sz="2400" b="1" dirty="0"/>
          </a:p>
        </p:txBody>
      </p:sp>
      <p:pic>
        <p:nvPicPr>
          <p:cNvPr id="4" name="Content Placeholder 3">
            <a:extLst>
              <a:ext uri="{FF2B5EF4-FFF2-40B4-BE49-F238E27FC236}">
                <a16:creationId xmlns:a16="http://schemas.microsoft.com/office/drawing/2014/main" id="{E38D396E-458C-E40B-D8B6-D017C21D76EB}"/>
              </a:ext>
            </a:extLst>
          </p:cNvPr>
          <p:cNvPicPr>
            <a:picLocks noGrp="1" noChangeAspect="1"/>
          </p:cNvPicPr>
          <p:nvPr>
            <p:ph idx="1"/>
          </p:nvPr>
        </p:nvPicPr>
        <p:blipFill>
          <a:blip r:embed="rId2"/>
          <a:stretch>
            <a:fillRect/>
          </a:stretch>
        </p:blipFill>
        <p:spPr>
          <a:xfrm>
            <a:off x="2680722" y="2016125"/>
            <a:ext cx="7144881" cy="3449638"/>
          </a:xfrm>
          <a:prstGeom prst="rect">
            <a:avLst/>
          </a:prstGeom>
        </p:spPr>
      </p:pic>
    </p:spTree>
    <p:extLst>
      <p:ext uri="{BB962C8B-B14F-4D97-AF65-F5344CB8AC3E}">
        <p14:creationId xmlns:p14="http://schemas.microsoft.com/office/powerpoint/2010/main" val="370739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B539-57E0-5FC0-99D1-A54C8C1338E7}"/>
              </a:ext>
            </a:extLst>
          </p:cNvPr>
          <p:cNvSpPr>
            <a:spLocks noGrp="1"/>
          </p:cNvSpPr>
          <p:nvPr>
            <p:ph type="title"/>
          </p:nvPr>
        </p:nvSpPr>
        <p:spPr/>
        <p:txBody>
          <a:bodyPr>
            <a:normAutofit fontScale="90000"/>
          </a:bodyPr>
          <a:lstStyle/>
          <a:p>
            <a:br>
              <a:rPr lang="en-IN" sz="2000" b="1" dirty="0"/>
            </a:br>
            <a:br>
              <a:rPr lang="en-IN" sz="2000" b="1" dirty="0"/>
            </a:br>
            <a:br>
              <a:rPr lang="en-IN" sz="2000" b="1" dirty="0"/>
            </a:br>
            <a:r>
              <a:rPr lang="en-IN" sz="2000" b="1" dirty="0"/>
              <a:t>TIME SERIES PLOTS :</a:t>
            </a:r>
          </a:p>
        </p:txBody>
      </p:sp>
      <p:pic>
        <p:nvPicPr>
          <p:cNvPr id="5" name="Content Placeholder 4">
            <a:extLst>
              <a:ext uri="{FF2B5EF4-FFF2-40B4-BE49-F238E27FC236}">
                <a16:creationId xmlns:a16="http://schemas.microsoft.com/office/drawing/2014/main" id="{4D502F8E-8555-14B9-3B3A-D68709B2B516}"/>
              </a:ext>
            </a:extLst>
          </p:cNvPr>
          <p:cNvPicPr>
            <a:picLocks noGrp="1" noChangeAspect="1"/>
          </p:cNvPicPr>
          <p:nvPr>
            <p:ph idx="1"/>
          </p:nvPr>
        </p:nvPicPr>
        <p:blipFill>
          <a:blip r:embed="rId2"/>
          <a:stretch>
            <a:fillRect/>
          </a:stretch>
        </p:blipFill>
        <p:spPr>
          <a:xfrm>
            <a:off x="1528762" y="2321719"/>
            <a:ext cx="9448800" cy="2838450"/>
          </a:xfrm>
        </p:spPr>
      </p:pic>
    </p:spTree>
    <p:extLst>
      <p:ext uri="{BB962C8B-B14F-4D97-AF65-F5344CB8AC3E}">
        <p14:creationId xmlns:p14="http://schemas.microsoft.com/office/powerpoint/2010/main" val="308494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400-3765-8492-BBA0-837DEA7AEA16}"/>
              </a:ext>
            </a:extLst>
          </p:cNvPr>
          <p:cNvSpPr>
            <a:spLocks noGrp="1"/>
          </p:cNvSpPr>
          <p:nvPr>
            <p:ph type="title"/>
          </p:nvPr>
        </p:nvSpPr>
        <p:spPr/>
        <p:txBody>
          <a:bodyPr>
            <a:normAutofit fontScale="90000"/>
          </a:bodyPr>
          <a:lstStyle/>
          <a:p>
            <a:br>
              <a:rPr lang="en-IN" sz="2000" b="1" dirty="0"/>
            </a:br>
            <a:br>
              <a:rPr lang="en-IN" sz="2000" b="1" dirty="0"/>
            </a:br>
            <a:br>
              <a:rPr lang="en-IN" sz="2000" b="1" dirty="0"/>
            </a:br>
            <a:r>
              <a:rPr lang="en-IN" sz="2000" b="1" dirty="0"/>
              <a:t>SCATTER PLOTS :</a:t>
            </a:r>
          </a:p>
        </p:txBody>
      </p:sp>
      <p:pic>
        <p:nvPicPr>
          <p:cNvPr id="5" name="Content Placeholder 4">
            <a:extLst>
              <a:ext uri="{FF2B5EF4-FFF2-40B4-BE49-F238E27FC236}">
                <a16:creationId xmlns:a16="http://schemas.microsoft.com/office/drawing/2014/main" id="{AC5CF830-C188-28AB-EF2E-9697AEC50D1E}"/>
              </a:ext>
            </a:extLst>
          </p:cNvPr>
          <p:cNvPicPr>
            <a:picLocks noGrp="1" noChangeAspect="1"/>
          </p:cNvPicPr>
          <p:nvPr>
            <p:ph idx="1"/>
          </p:nvPr>
        </p:nvPicPr>
        <p:blipFill>
          <a:blip r:embed="rId2"/>
          <a:stretch>
            <a:fillRect/>
          </a:stretch>
        </p:blipFill>
        <p:spPr>
          <a:xfrm>
            <a:off x="2211355" y="2016124"/>
            <a:ext cx="7865705" cy="3843499"/>
          </a:xfrm>
        </p:spPr>
      </p:pic>
    </p:spTree>
    <p:extLst>
      <p:ext uri="{BB962C8B-B14F-4D97-AF65-F5344CB8AC3E}">
        <p14:creationId xmlns:p14="http://schemas.microsoft.com/office/powerpoint/2010/main" val="179624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55BB-A918-A5B6-7E2B-F8D625E08EF3}"/>
              </a:ext>
            </a:extLst>
          </p:cNvPr>
          <p:cNvSpPr>
            <a:spLocks noGrp="1"/>
          </p:cNvSpPr>
          <p:nvPr>
            <p:ph type="ctrTitle"/>
          </p:nvPr>
        </p:nvSpPr>
        <p:spPr>
          <a:xfrm>
            <a:off x="1838131" y="3685592"/>
            <a:ext cx="9881118" cy="1184989"/>
          </a:xfrm>
        </p:spPr>
        <p:txBody>
          <a:bodyPr>
            <a:normAutofit/>
          </a:bodyPr>
          <a:lstStyle/>
          <a:p>
            <a:r>
              <a:rPr lang="en-IN" sz="4400" b="1" dirty="0">
                <a:latin typeface="Arial Rounded MT Bold" panose="020F0704030504030204" pitchFamily="34" charset="0"/>
              </a:rPr>
              <a:t> </a:t>
            </a:r>
            <a:r>
              <a:rPr lang="en-IN" sz="4000" b="1" dirty="0">
                <a:latin typeface="Arial Rounded MT Bold" panose="020F0704030504030204" pitchFamily="34" charset="0"/>
              </a:rPr>
              <a:t>DATA  ANALYTICS with </a:t>
            </a:r>
            <a:r>
              <a:rPr lang="en-IN" sz="4000" b="1" dirty="0" err="1">
                <a:latin typeface="Arial Rounded MT Bold" panose="020F0704030504030204" pitchFamily="34" charset="0"/>
              </a:rPr>
              <a:t>cognos</a:t>
            </a:r>
            <a:endParaRPr lang="en-IN" sz="44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61F0235C-213A-F0C9-04EA-03F00A974DB4}"/>
              </a:ext>
            </a:extLst>
          </p:cNvPr>
          <p:cNvSpPr>
            <a:spLocks noGrp="1"/>
          </p:cNvSpPr>
          <p:nvPr>
            <p:ph type="subTitle" idx="1"/>
          </p:nvPr>
        </p:nvSpPr>
        <p:spPr>
          <a:xfrm>
            <a:off x="1838131" y="1791478"/>
            <a:ext cx="9216721" cy="2211354"/>
          </a:xfrm>
        </p:spPr>
        <p:txBody>
          <a:bodyPr>
            <a:normAutofit/>
          </a:bodyPr>
          <a:lstStyle/>
          <a:p>
            <a:r>
              <a:rPr lang="en-IN" sz="3600" b="1" dirty="0">
                <a:latin typeface="Arial Rounded MT Bold" panose="020F0704030504030204" pitchFamily="34" charset="0"/>
              </a:rPr>
              <a:t>           Air quality analysis in          </a:t>
            </a:r>
          </a:p>
          <a:p>
            <a:r>
              <a:rPr lang="en-IN" sz="3600" b="1" dirty="0">
                <a:latin typeface="Arial Rounded MT Bold" panose="020F0704030504030204" pitchFamily="34" charset="0"/>
              </a:rPr>
              <a:t>                         </a:t>
            </a:r>
            <a:r>
              <a:rPr lang="en-IN" sz="3600" b="1" dirty="0" err="1">
                <a:latin typeface="Arial Rounded MT Bold" panose="020F0704030504030204" pitchFamily="34" charset="0"/>
              </a:rPr>
              <a:t>tamilnadu</a:t>
            </a:r>
            <a:endParaRPr lang="en-IN" sz="3600" b="1" dirty="0">
              <a:latin typeface="Arial Rounded MT Bold" panose="020F0704030504030204" pitchFamily="34" charset="0"/>
            </a:endParaRPr>
          </a:p>
        </p:txBody>
      </p:sp>
    </p:spTree>
    <p:extLst>
      <p:ext uri="{BB962C8B-B14F-4D97-AF65-F5344CB8AC3E}">
        <p14:creationId xmlns:p14="http://schemas.microsoft.com/office/powerpoint/2010/main" val="89941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8C40-19ED-30FF-8374-D2537DF41E8A}"/>
              </a:ext>
            </a:extLst>
          </p:cNvPr>
          <p:cNvSpPr>
            <a:spLocks noGrp="1"/>
          </p:cNvSpPr>
          <p:nvPr>
            <p:ph type="title"/>
          </p:nvPr>
        </p:nvSpPr>
        <p:spPr>
          <a:xfrm>
            <a:off x="1451579" y="804519"/>
            <a:ext cx="9603275" cy="1061603"/>
          </a:xfrm>
        </p:spPr>
        <p:txBody>
          <a:bodyPr/>
          <a:lstStyle/>
          <a:p>
            <a:br>
              <a:rPr lang="en-US" sz="2400" b="1" i="0" dirty="0">
                <a:solidFill>
                  <a:srgbClr val="313131"/>
                </a:solidFill>
                <a:effectLst/>
                <a:latin typeface="Open Sans" panose="020F0502020204030204" pitchFamily="34" charset="0"/>
              </a:rPr>
            </a:br>
            <a:r>
              <a:rPr lang="en-US" sz="2400" b="1" i="0" dirty="0">
                <a:solidFill>
                  <a:srgbClr val="313131"/>
                </a:solidFill>
                <a:effectLst/>
                <a:latin typeface="Open Sans" panose="020F0502020204030204" pitchFamily="34" charset="0"/>
              </a:rPr>
              <a:t>Project Definition</a:t>
            </a:r>
            <a:r>
              <a:rPr lang="en-US" b="1" i="0" dirty="0">
                <a:solidFill>
                  <a:srgbClr val="313131"/>
                </a:solidFill>
                <a:effectLst/>
                <a:latin typeface="Open Sans" panose="020F0502020204030204" pitchFamily="34" charset="0"/>
              </a:rPr>
              <a:t>:</a:t>
            </a:r>
            <a:r>
              <a:rPr lang="en-US" b="0" i="0" dirty="0">
                <a:solidFill>
                  <a:srgbClr val="313131"/>
                </a:solidFill>
                <a:effectLst/>
                <a:latin typeface="Open Sans" panose="020F0502020204030204" pitchFamily="34" charset="0"/>
              </a:rPr>
              <a:t> </a:t>
            </a:r>
            <a:endParaRPr lang="en-IN" dirty="0"/>
          </a:p>
        </p:txBody>
      </p:sp>
      <p:sp>
        <p:nvSpPr>
          <p:cNvPr id="3" name="Content Placeholder 2">
            <a:extLst>
              <a:ext uri="{FF2B5EF4-FFF2-40B4-BE49-F238E27FC236}">
                <a16:creationId xmlns:a16="http://schemas.microsoft.com/office/drawing/2014/main" id="{FFEE685F-3645-7AED-BFBC-534A06C2908A}"/>
              </a:ext>
            </a:extLst>
          </p:cNvPr>
          <p:cNvSpPr>
            <a:spLocks noGrp="1"/>
          </p:cNvSpPr>
          <p:nvPr>
            <p:ph idx="1"/>
          </p:nvPr>
        </p:nvSpPr>
        <p:spPr/>
        <p:txBody>
          <a:bodyPr/>
          <a:lstStyle/>
          <a:p>
            <a:pPr>
              <a:lnSpc>
                <a:spcPct val="150000"/>
              </a:lnSpc>
            </a:pPr>
            <a:r>
              <a:rPr lang="en-US" b="0" i="0" dirty="0">
                <a:solidFill>
                  <a:srgbClr val="313131"/>
                </a:solidFill>
                <a:effectLst/>
                <a:latin typeface="Open Sans" panose="020F0502020204030204" pitchFamily="34" charset="0"/>
              </a:rPr>
              <a:t>                           The project aims to analyze and visualize air quality data from monitoring stations in Tamil Nadu. The objective is to gain insights into air pollution trends, identify areas with high pollution levels, and develop a predictive model to estimate RSPM/PM10 levels based on SO2 and NO2 levels. This project involves defining objectives, designing the analysis approach, selecting visualization techniques, and creating a predictive model using Python and relevant libraries.</a:t>
            </a:r>
            <a:endParaRPr lang="en-IN" dirty="0"/>
          </a:p>
        </p:txBody>
      </p:sp>
    </p:spTree>
    <p:extLst>
      <p:ext uri="{BB962C8B-B14F-4D97-AF65-F5344CB8AC3E}">
        <p14:creationId xmlns:p14="http://schemas.microsoft.com/office/powerpoint/2010/main" val="285412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2470-ECB5-C677-1016-0EDE3605BC7A}"/>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4415DE15-517E-E190-CD02-926CD13C0466}"/>
              </a:ext>
            </a:extLst>
          </p:cNvPr>
          <p:cNvSpPr>
            <a:spLocks noGrp="1"/>
          </p:cNvSpPr>
          <p:nvPr>
            <p:ph idx="1"/>
          </p:nvPr>
        </p:nvSpPr>
        <p:spPr/>
        <p:txBody>
          <a:bodyPr>
            <a:normAutofit fontScale="92500" lnSpcReduction="20000"/>
          </a:bodyPr>
          <a:lstStyle/>
          <a:p>
            <a:r>
              <a:rPr lang="en-IN" sz="2400" b="1" dirty="0"/>
              <a:t>Analysing air quality trends :</a:t>
            </a:r>
          </a:p>
          <a:p>
            <a:pPr marL="0" indent="0">
              <a:buNone/>
            </a:pPr>
            <a:r>
              <a:rPr lang="en-IN" b="1" dirty="0"/>
              <a:t>        Parameters :</a:t>
            </a:r>
            <a:r>
              <a:rPr lang="en-IN" dirty="0"/>
              <a:t>	</a:t>
            </a:r>
          </a:p>
          <a:p>
            <a:pPr marL="0" indent="0">
              <a:buNone/>
            </a:pPr>
            <a:r>
              <a:rPr lang="en-IN" dirty="0"/>
              <a:t>                Particulate Matter (PM2.5 and PM10): Tiny particles that can enter the lungs.</a:t>
            </a:r>
          </a:p>
          <a:p>
            <a:pPr marL="0" indent="0">
              <a:buNone/>
            </a:pPr>
            <a:r>
              <a:rPr lang="en-IN" dirty="0"/>
              <a:t>	  Nitrogen Dioxide (NO2): A gas produced by combustion processes.</a:t>
            </a:r>
          </a:p>
          <a:p>
            <a:pPr marL="0" indent="0">
              <a:buNone/>
            </a:pPr>
            <a:r>
              <a:rPr lang="en-IN" dirty="0"/>
              <a:t>	  </a:t>
            </a:r>
            <a:r>
              <a:rPr lang="en-IN" dirty="0" err="1"/>
              <a:t>Sulfur</a:t>
            </a:r>
            <a:r>
              <a:rPr lang="en-IN" dirty="0"/>
              <a:t> Dioxide (SO2): A gas primarily released from burning fossil fuels.</a:t>
            </a:r>
          </a:p>
          <a:p>
            <a:pPr marL="0" indent="0">
              <a:buNone/>
            </a:pPr>
            <a:r>
              <a:rPr lang="en-IN" dirty="0"/>
              <a:t>	  Ozone (O3): A secondary pollutant formed by chemical reactions.</a:t>
            </a:r>
          </a:p>
          <a:p>
            <a:pPr marL="0" indent="0">
              <a:buNone/>
            </a:pPr>
            <a:r>
              <a:rPr lang="en-IN" dirty="0"/>
              <a:t>	  Carbon Monoxide (CO): A product of incomplete combustion.</a:t>
            </a:r>
          </a:p>
          <a:p>
            <a:pPr marL="0" indent="0">
              <a:buNone/>
            </a:pPr>
            <a:r>
              <a:rPr lang="en-IN" dirty="0"/>
              <a:t>	   Air Quality Index (AQI): A composite index representing overall air quality.</a:t>
            </a:r>
          </a:p>
        </p:txBody>
      </p:sp>
    </p:spTree>
    <p:extLst>
      <p:ext uri="{BB962C8B-B14F-4D97-AF65-F5344CB8AC3E}">
        <p14:creationId xmlns:p14="http://schemas.microsoft.com/office/powerpoint/2010/main" val="370491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2CCAE-7E50-2E90-55B5-429FD8F98E3B}"/>
              </a:ext>
            </a:extLst>
          </p:cNvPr>
          <p:cNvSpPr>
            <a:spLocks noGrp="1"/>
          </p:cNvSpPr>
          <p:nvPr>
            <p:ph idx="1"/>
          </p:nvPr>
        </p:nvSpPr>
        <p:spPr>
          <a:xfrm>
            <a:off x="1432918" y="1013068"/>
            <a:ext cx="9603275" cy="4831863"/>
          </a:xfrm>
        </p:spPr>
        <p:txBody>
          <a:bodyPr/>
          <a:lstStyle/>
          <a:p>
            <a:pPr marL="0" indent="0">
              <a:buNone/>
            </a:pPr>
            <a:r>
              <a:rPr lang="en-IN" b="1" dirty="0"/>
              <a:t>Spatial analysis :</a:t>
            </a:r>
          </a:p>
          <a:p>
            <a:pPr marL="0" indent="0">
              <a:buNone/>
            </a:pPr>
            <a:r>
              <a:rPr lang="en-IN" dirty="0"/>
              <a:t>	</a:t>
            </a:r>
            <a:r>
              <a:rPr lang="en-US" dirty="0"/>
              <a:t>Analyze air quality data for different regions within Tamil Nadu. Certain areas may have higher pollution levels due to industrial zones, traffic congestion, or other factors.</a:t>
            </a:r>
          </a:p>
          <a:p>
            <a:pPr marL="0" indent="0">
              <a:buNone/>
            </a:pPr>
            <a:r>
              <a:rPr lang="en-US" b="1" dirty="0"/>
              <a:t>Meteorological factors:</a:t>
            </a:r>
          </a:p>
          <a:p>
            <a:pPr marL="0" indent="0">
              <a:buNone/>
            </a:pPr>
            <a:r>
              <a:rPr lang="en-US" dirty="0"/>
              <a:t>	Examine meteorological data alongside air quality data to understand how weather conditions (e.g., temperature, wind speed, precipitation) influence air quality.</a:t>
            </a:r>
          </a:p>
          <a:p>
            <a:pPr marL="0" indent="0">
              <a:buNone/>
            </a:pPr>
            <a:r>
              <a:rPr lang="en-US" b="1" dirty="0"/>
              <a:t>Identify Pollution Sources:</a:t>
            </a:r>
          </a:p>
          <a:p>
            <a:pPr marL="0" indent="0">
              <a:buNone/>
            </a:pPr>
            <a:r>
              <a:rPr lang="en-US" dirty="0"/>
              <a:t>	Investigate major sources of air pollution in Tamil Nadu, such as industries, transportation, construction, and agricultural </a:t>
            </a:r>
            <a:r>
              <a:rPr lang="en-US" dirty="0" err="1"/>
              <a:t>practices.Evaluate</a:t>
            </a:r>
            <a:r>
              <a:rPr lang="en-US" dirty="0"/>
              <a:t> the impact of government policies and regulations on pollution reduction.</a:t>
            </a:r>
            <a:endParaRPr lang="en-IN" dirty="0"/>
          </a:p>
        </p:txBody>
      </p:sp>
    </p:spTree>
    <p:extLst>
      <p:ext uri="{BB962C8B-B14F-4D97-AF65-F5344CB8AC3E}">
        <p14:creationId xmlns:p14="http://schemas.microsoft.com/office/powerpoint/2010/main" val="296067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14FDB-F928-6740-F5F4-DCA7DAA2535C}"/>
              </a:ext>
            </a:extLst>
          </p:cNvPr>
          <p:cNvSpPr>
            <a:spLocks noGrp="1"/>
          </p:cNvSpPr>
          <p:nvPr>
            <p:ph idx="1"/>
          </p:nvPr>
        </p:nvSpPr>
        <p:spPr>
          <a:xfrm>
            <a:off x="1451579" y="1240970"/>
            <a:ext cx="9603275" cy="4516017"/>
          </a:xfrm>
        </p:spPr>
        <p:txBody>
          <a:bodyPr>
            <a:normAutofit lnSpcReduction="10000"/>
          </a:bodyPr>
          <a:lstStyle/>
          <a:p>
            <a:r>
              <a:rPr lang="en-US" sz="2400" b="1" dirty="0"/>
              <a:t>Pollution Hotspots of  </a:t>
            </a:r>
            <a:r>
              <a:rPr lang="en-US" sz="2400" b="1" dirty="0" err="1"/>
              <a:t>TamilNadu</a:t>
            </a:r>
            <a:r>
              <a:rPr lang="en-US" sz="2400" b="1" dirty="0"/>
              <a:t> :</a:t>
            </a:r>
          </a:p>
          <a:p>
            <a:endParaRPr lang="en-US" sz="2400" b="1" dirty="0"/>
          </a:p>
          <a:p>
            <a:pPr lvl="6"/>
            <a:r>
              <a:rPr lang="en-US" sz="1600" b="1" dirty="0"/>
              <a:t>Chennai</a:t>
            </a:r>
          </a:p>
          <a:p>
            <a:pPr lvl="6"/>
            <a:r>
              <a:rPr lang="en-US" sz="1600" b="1" dirty="0" err="1"/>
              <a:t>Thoothukudi</a:t>
            </a:r>
            <a:endParaRPr lang="en-US" sz="1600" b="1" dirty="0"/>
          </a:p>
          <a:p>
            <a:pPr lvl="6"/>
            <a:r>
              <a:rPr lang="en-US" sz="1600" b="1" dirty="0" err="1"/>
              <a:t>Cuddalore</a:t>
            </a:r>
            <a:endParaRPr lang="en-US" sz="1600" b="1" dirty="0"/>
          </a:p>
          <a:p>
            <a:pPr lvl="6"/>
            <a:r>
              <a:rPr lang="en-US" sz="1600" b="1" dirty="0" err="1"/>
              <a:t>Mettur</a:t>
            </a:r>
            <a:endParaRPr lang="en-US" sz="1600" b="1" dirty="0"/>
          </a:p>
          <a:p>
            <a:pPr lvl="6"/>
            <a:r>
              <a:rPr lang="en-US" sz="1600" b="1" dirty="0"/>
              <a:t>Coimbatore</a:t>
            </a:r>
          </a:p>
          <a:p>
            <a:pPr lvl="6"/>
            <a:r>
              <a:rPr lang="en-US" sz="1600" b="1" dirty="0"/>
              <a:t>Vellore</a:t>
            </a:r>
          </a:p>
          <a:p>
            <a:pPr lvl="6"/>
            <a:r>
              <a:rPr lang="en-US" sz="1600" b="1" dirty="0" err="1"/>
              <a:t>Tiruppur</a:t>
            </a:r>
            <a:endParaRPr lang="en-US" sz="1600" b="1" dirty="0"/>
          </a:p>
          <a:p>
            <a:pPr lvl="6"/>
            <a:r>
              <a:rPr lang="en-US" sz="1600" b="1" dirty="0" err="1"/>
              <a:t>Sivakasi</a:t>
            </a:r>
            <a:endParaRPr lang="en-US" sz="1600" b="1" dirty="0"/>
          </a:p>
          <a:p>
            <a:pPr lvl="6"/>
            <a:r>
              <a:rPr lang="en-US" sz="1600" b="1" dirty="0" err="1"/>
              <a:t>Neyveli</a:t>
            </a:r>
            <a:endParaRPr lang="en-US" sz="1600" b="1" dirty="0"/>
          </a:p>
          <a:p>
            <a:pPr lvl="6"/>
            <a:r>
              <a:rPr lang="en-US" sz="1600" b="1" dirty="0"/>
              <a:t>Erode</a:t>
            </a:r>
            <a:endParaRPr lang="en-IN" sz="1600" b="1" dirty="0"/>
          </a:p>
        </p:txBody>
      </p:sp>
    </p:spTree>
    <p:extLst>
      <p:ext uri="{BB962C8B-B14F-4D97-AF65-F5344CB8AC3E}">
        <p14:creationId xmlns:p14="http://schemas.microsoft.com/office/powerpoint/2010/main" val="164211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DF776-D868-2391-47FD-FDC89D17B7AA}"/>
              </a:ext>
            </a:extLst>
          </p:cNvPr>
          <p:cNvSpPr>
            <a:spLocks noGrp="1"/>
          </p:cNvSpPr>
          <p:nvPr>
            <p:ph idx="1"/>
          </p:nvPr>
        </p:nvSpPr>
        <p:spPr>
          <a:xfrm>
            <a:off x="1451579" y="886408"/>
            <a:ext cx="9603275" cy="4917233"/>
          </a:xfrm>
        </p:spPr>
        <p:txBody>
          <a:bodyPr>
            <a:normAutofit fontScale="92500" lnSpcReduction="20000"/>
          </a:bodyPr>
          <a:lstStyle/>
          <a:p>
            <a:endParaRPr lang="en-IN" dirty="0"/>
          </a:p>
          <a:p>
            <a:r>
              <a:rPr lang="en-IN" sz="2400" b="1" dirty="0"/>
              <a:t>Predictive model for RSPM/PM10 levels :</a:t>
            </a:r>
          </a:p>
          <a:p>
            <a:pPr lvl="2"/>
            <a:endParaRPr lang="en-IN" sz="2000" b="1" dirty="0"/>
          </a:p>
          <a:p>
            <a:pPr lvl="2"/>
            <a:r>
              <a:rPr lang="en-IN" sz="2000" b="1" dirty="0"/>
              <a:t>Step 1: </a:t>
            </a:r>
            <a:r>
              <a:rPr lang="en-IN" sz="2000" dirty="0"/>
              <a:t>Data Collection</a:t>
            </a:r>
          </a:p>
          <a:p>
            <a:pPr lvl="2"/>
            <a:r>
              <a:rPr lang="en-IN" sz="2000" b="1" dirty="0"/>
              <a:t>Step 2: </a:t>
            </a:r>
            <a:r>
              <a:rPr lang="en-IN" sz="2000" dirty="0"/>
              <a:t>Data Preprocessing</a:t>
            </a:r>
          </a:p>
          <a:p>
            <a:pPr lvl="2"/>
            <a:r>
              <a:rPr lang="en-US" sz="2000" b="1" dirty="0"/>
              <a:t>Step 3: </a:t>
            </a:r>
            <a:r>
              <a:rPr lang="en-US" sz="2000" dirty="0"/>
              <a:t>Feature Selection/Engineering</a:t>
            </a:r>
            <a:endParaRPr lang="en-IN" sz="2000" dirty="0"/>
          </a:p>
          <a:p>
            <a:pPr lvl="2"/>
            <a:r>
              <a:rPr lang="en-IN" sz="2000" b="1" dirty="0"/>
              <a:t>Step 4: </a:t>
            </a:r>
            <a:r>
              <a:rPr lang="en-IN" sz="2000" dirty="0"/>
              <a:t>Model Selection</a:t>
            </a:r>
          </a:p>
          <a:p>
            <a:pPr lvl="2"/>
            <a:r>
              <a:rPr lang="en-IN" sz="2000" b="1" dirty="0"/>
              <a:t>Step 5: </a:t>
            </a:r>
            <a:r>
              <a:rPr lang="en-IN" sz="2000" dirty="0"/>
              <a:t>Model Training</a:t>
            </a:r>
          </a:p>
          <a:p>
            <a:pPr lvl="2"/>
            <a:r>
              <a:rPr lang="en-IN" sz="2000" b="1" dirty="0"/>
              <a:t>Step 6: </a:t>
            </a:r>
            <a:r>
              <a:rPr lang="en-IN" sz="2000" dirty="0"/>
              <a:t>Model Evaluation</a:t>
            </a:r>
          </a:p>
          <a:p>
            <a:pPr lvl="2"/>
            <a:r>
              <a:rPr lang="en-IN" sz="2000" b="1" dirty="0"/>
              <a:t>Step 7: </a:t>
            </a:r>
            <a:r>
              <a:rPr lang="en-IN" sz="2000" dirty="0"/>
              <a:t>Hyperparameter Tuning</a:t>
            </a:r>
          </a:p>
          <a:p>
            <a:pPr lvl="2"/>
            <a:r>
              <a:rPr lang="en-IN" sz="2000" b="1" dirty="0"/>
              <a:t>Step 8: </a:t>
            </a:r>
            <a:r>
              <a:rPr lang="en-IN" sz="2000" dirty="0"/>
              <a:t>Model Interpretability</a:t>
            </a:r>
          </a:p>
          <a:p>
            <a:pPr lvl="2"/>
            <a:r>
              <a:rPr lang="en-US" sz="2000" b="1" dirty="0"/>
              <a:t>Step 9: </a:t>
            </a:r>
            <a:r>
              <a:rPr lang="en-US" sz="2000" dirty="0"/>
              <a:t>Deployment and Monitoring</a:t>
            </a:r>
          </a:p>
          <a:p>
            <a:pPr lvl="2"/>
            <a:r>
              <a:rPr lang="en-IN" sz="2000" b="1" dirty="0"/>
              <a:t>Step 10: </a:t>
            </a:r>
            <a:r>
              <a:rPr lang="en-IN" sz="2000" dirty="0"/>
              <a:t>Communicate Results</a:t>
            </a:r>
          </a:p>
        </p:txBody>
      </p:sp>
    </p:spTree>
    <p:extLst>
      <p:ext uri="{BB962C8B-B14F-4D97-AF65-F5344CB8AC3E}">
        <p14:creationId xmlns:p14="http://schemas.microsoft.com/office/powerpoint/2010/main" val="336542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75D31-A9E3-0478-C14F-0D2E0BC42D58}"/>
              </a:ext>
            </a:extLst>
          </p:cNvPr>
          <p:cNvSpPr>
            <a:spLocks noGrp="1"/>
          </p:cNvSpPr>
          <p:nvPr>
            <p:ph idx="1"/>
          </p:nvPr>
        </p:nvSpPr>
        <p:spPr>
          <a:xfrm>
            <a:off x="1451579" y="979714"/>
            <a:ext cx="9603275" cy="4917233"/>
          </a:xfrm>
        </p:spPr>
        <p:txBody>
          <a:bodyPr>
            <a:normAutofit fontScale="55000" lnSpcReduction="20000"/>
          </a:bodyPr>
          <a:lstStyle/>
          <a:p>
            <a:r>
              <a:rPr lang="en-IN" sz="3600" b="1" dirty="0"/>
              <a:t>Analysis approach </a:t>
            </a:r>
            <a:r>
              <a:rPr lang="en-IN" sz="2400" b="1" dirty="0"/>
              <a:t>:</a:t>
            </a:r>
          </a:p>
          <a:p>
            <a:pPr marL="0" indent="0">
              <a:buNone/>
            </a:pPr>
            <a:endParaRPr lang="en-IN" sz="2200" b="1" dirty="0"/>
          </a:p>
          <a:p>
            <a:pPr marL="0" indent="0">
              <a:buNone/>
            </a:pPr>
            <a:endParaRPr lang="en-US" dirty="0"/>
          </a:p>
          <a:p>
            <a:pPr marL="0" indent="0">
              <a:buNone/>
            </a:pPr>
            <a:r>
              <a:rPr lang="en-US" sz="2900" b="1" dirty="0"/>
              <a:t>steps to load, preprocess, analyze, and visualize the air quality data :</a:t>
            </a:r>
          </a:p>
          <a:p>
            <a:pPr marL="0" indent="0">
              <a:buNone/>
            </a:pPr>
            <a:r>
              <a:rPr lang="en-US" dirty="0"/>
              <a:t>	</a:t>
            </a:r>
          </a:p>
          <a:p>
            <a:pPr marL="0" indent="0">
              <a:buNone/>
            </a:pPr>
            <a:r>
              <a:rPr lang="en-US" dirty="0"/>
              <a:t>	</a:t>
            </a:r>
            <a:r>
              <a:rPr lang="en-US" b="1" dirty="0"/>
              <a:t>Step 1:</a:t>
            </a:r>
            <a:r>
              <a:rPr lang="en-US" dirty="0"/>
              <a:t> Data Acquisition</a:t>
            </a:r>
          </a:p>
          <a:p>
            <a:pPr marL="0" indent="0">
              <a:buNone/>
            </a:pPr>
            <a:r>
              <a:rPr lang="en-US" dirty="0"/>
              <a:t>	</a:t>
            </a:r>
            <a:r>
              <a:rPr lang="en-US" b="1" dirty="0"/>
              <a:t>Step 2: </a:t>
            </a:r>
            <a:r>
              <a:rPr lang="en-US" dirty="0"/>
              <a:t>Data Cleaning and Inspection</a:t>
            </a:r>
          </a:p>
          <a:p>
            <a:pPr marL="0" indent="0">
              <a:buNone/>
            </a:pPr>
            <a:r>
              <a:rPr lang="en-US" dirty="0"/>
              <a:t>	</a:t>
            </a:r>
            <a:r>
              <a:rPr lang="en-US" b="1" dirty="0"/>
              <a:t>Step 3:</a:t>
            </a:r>
            <a:r>
              <a:rPr lang="en-US" dirty="0"/>
              <a:t> Data Preprocessing</a:t>
            </a:r>
          </a:p>
          <a:p>
            <a:pPr marL="0" indent="0">
              <a:buNone/>
            </a:pPr>
            <a:r>
              <a:rPr lang="en-US" dirty="0"/>
              <a:t>	</a:t>
            </a:r>
            <a:r>
              <a:rPr lang="en-US" b="1" dirty="0"/>
              <a:t>Step 4:</a:t>
            </a:r>
            <a:r>
              <a:rPr lang="en-US" dirty="0"/>
              <a:t> Exploratory Data Analysis (EDA)</a:t>
            </a:r>
          </a:p>
          <a:p>
            <a:pPr marL="0" indent="0">
              <a:buNone/>
            </a:pPr>
            <a:r>
              <a:rPr lang="en-US" dirty="0"/>
              <a:t>	</a:t>
            </a:r>
            <a:r>
              <a:rPr lang="en-US" b="1" dirty="0"/>
              <a:t>Step 5:</a:t>
            </a:r>
            <a:r>
              <a:rPr lang="en-US" dirty="0"/>
              <a:t> Data Analysis</a:t>
            </a:r>
          </a:p>
          <a:p>
            <a:pPr marL="0" indent="0">
              <a:buNone/>
            </a:pPr>
            <a:r>
              <a:rPr lang="en-US" dirty="0"/>
              <a:t>	</a:t>
            </a:r>
            <a:r>
              <a:rPr lang="en-US" b="1" dirty="0"/>
              <a:t>Step 6:</a:t>
            </a:r>
            <a:r>
              <a:rPr lang="en-US" dirty="0"/>
              <a:t> Data Visualization</a:t>
            </a:r>
          </a:p>
          <a:p>
            <a:pPr marL="0" indent="0">
              <a:buNone/>
            </a:pPr>
            <a:r>
              <a:rPr lang="en-US" dirty="0"/>
              <a:t>	</a:t>
            </a:r>
            <a:r>
              <a:rPr lang="en-US" b="1" dirty="0"/>
              <a:t>Step 7: </a:t>
            </a:r>
            <a:r>
              <a:rPr lang="en-US" dirty="0"/>
              <a:t>Interpretation and Insights</a:t>
            </a:r>
          </a:p>
          <a:p>
            <a:pPr marL="0" indent="0">
              <a:buNone/>
            </a:pPr>
            <a:r>
              <a:rPr lang="en-US" dirty="0"/>
              <a:t>	</a:t>
            </a:r>
            <a:r>
              <a:rPr lang="en-US" b="1" dirty="0"/>
              <a:t>Step 8:</a:t>
            </a:r>
            <a:r>
              <a:rPr lang="en-US" dirty="0"/>
              <a:t> Reporting and Documentation</a:t>
            </a:r>
          </a:p>
          <a:p>
            <a:pPr marL="0" indent="0">
              <a:buNone/>
            </a:pPr>
            <a:r>
              <a:rPr lang="en-US" dirty="0"/>
              <a:t>	</a:t>
            </a:r>
            <a:r>
              <a:rPr lang="en-US" b="1" dirty="0"/>
              <a:t>Step 9: </a:t>
            </a:r>
            <a:r>
              <a:rPr lang="en-US" dirty="0"/>
              <a:t>Continuous Monitoring and Updating</a:t>
            </a:r>
          </a:p>
          <a:p>
            <a:pPr marL="0" indent="0">
              <a:buNone/>
            </a:pPr>
            <a:r>
              <a:rPr lang="en-US" dirty="0"/>
              <a:t>	</a:t>
            </a:r>
            <a:r>
              <a:rPr lang="en-US" b="1" dirty="0"/>
              <a:t>Step 10: </a:t>
            </a:r>
            <a:r>
              <a:rPr lang="en-US" dirty="0"/>
              <a:t>Communication</a:t>
            </a:r>
          </a:p>
          <a:p>
            <a:pPr marL="0" indent="0">
              <a:buNone/>
            </a:pPr>
            <a:r>
              <a:rPr lang="en-US" dirty="0"/>
              <a:t>	</a:t>
            </a:r>
            <a:endParaRPr lang="en-IN" dirty="0"/>
          </a:p>
        </p:txBody>
      </p:sp>
    </p:spTree>
    <p:extLst>
      <p:ext uri="{BB962C8B-B14F-4D97-AF65-F5344CB8AC3E}">
        <p14:creationId xmlns:p14="http://schemas.microsoft.com/office/powerpoint/2010/main" val="389469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929D-FFF5-19B0-0A16-9CA7663459BB}"/>
              </a:ext>
            </a:extLst>
          </p:cNvPr>
          <p:cNvSpPr>
            <a:spLocks noGrp="1"/>
          </p:cNvSpPr>
          <p:nvPr>
            <p:ph type="title"/>
          </p:nvPr>
        </p:nvSpPr>
        <p:spPr>
          <a:xfrm>
            <a:off x="1451579" y="804519"/>
            <a:ext cx="9603275" cy="1593448"/>
          </a:xfrm>
        </p:spPr>
        <p:txBody>
          <a:bodyPr>
            <a:normAutofit fontScale="90000"/>
          </a:bodyPr>
          <a:lstStyle/>
          <a:p>
            <a:br>
              <a:rPr lang="en-IN" sz="2400" b="1" i="0" dirty="0">
                <a:solidFill>
                  <a:srgbClr val="313131"/>
                </a:solidFill>
                <a:effectLst/>
                <a:latin typeface="Roboto" panose="02000000000000000000" pitchFamily="2" charset="0"/>
              </a:rPr>
            </a:br>
            <a:r>
              <a:rPr lang="en-IN" sz="2400" b="1" i="0" dirty="0">
                <a:solidFill>
                  <a:srgbClr val="313131"/>
                </a:solidFill>
                <a:effectLst/>
                <a:latin typeface="Roboto" panose="02000000000000000000" pitchFamily="2" charset="0"/>
              </a:rPr>
              <a:t>Visualization Selection :</a:t>
            </a:r>
            <a:br>
              <a:rPr lang="en-IN" sz="2400" b="1" i="0" dirty="0">
                <a:solidFill>
                  <a:srgbClr val="313131"/>
                </a:solidFill>
                <a:effectLst/>
                <a:latin typeface="Roboto" panose="02000000000000000000" pitchFamily="2" charset="0"/>
              </a:rPr>
            </a:br>
            <a:br>
              <a:rPr lang="en-IN" sz="2400" b="1" i="0" dirty="0">
                <a:solidFill>
                  <a:srgbClr val="313131"/>
                </a:solidFill>
                <a:effectLst/>
                <a:latin typeface="Roboto" panose="02000000000000000000" pitchFamily="2" charset="0"/>
              </a:rPr>
            </a:br>
            <a:br>
              <a:rPr lang="en-IN" sz="2400" b="1" i="0" dirty="0">
                <a:solidFill>
                  <a:srgbClr val="313131"/>
                </a:solidFill>
                <a:effectLst/>
                <a:latin typeface="Roboto" panose="02000000000000000000" pitchFamily="2" charset="0"/>
              </a:rPr>
            </a:br>
            <a:r>
              <a:rPr lang="en-IN" sz="2000" b="1" i="0" dirty="0">
                <a:solidFill>
                  <a:srgbClr val="313131"/>
                </a:solidFill>
                <a:effectLst/>
                <a:latin typeface="Roboto" panose="02000000000000000000" pitchFamily="2" charset="0"/>
              </a:rPr>
              <a:t>HEAT MAP :</a:t>
            </a:r>
            <a:endParaRPr lang="en-IN" sz="2400" b="1" dirty="0"/>
          </a:p>
        </p:txBody>
      </p:sp>
      <p:pic>
        <p:nvPicPr>
          <p:cNvPr id="1026" name="Picture 2" descr="APnA India">
            <a:extLst>
              <a:ext uri="{FF2B5EF4-FFF2-40B4-BE49-F238E27FC236}">
                <a16:creationId xmlns:a16="http://schemas.microsoft.com/office/drawing/2014/main" id="{91DFE3EC-0AD0-B7FB-D54E-77E1CDE39C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6424" y="2472612"/>
            <a:ext cx="5505062" cy="332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5227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321</TotalTime>
  <Words>573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Gill Sans MT</vt:lpstr>
      <vt:lpstr>Open Sans</vt:lpstr>
      <vt:lpstr>Roboto</vt:lpstr>
      <vt:lpstr>Gallery</vt:lpstr>
      <vt:lpstr> College code : 5113</vt:lpstr>
      <vt:lpstr> DATA  ANALYTICS with cognos</vt:lpstr>
      <vt:lpstr> Project Definition: </vt:lpstr>
      <vt:lpstr>OBJECTIVES :</vt:lpstr>
      <vt:lpstr>PowerPoint Presentation</vt:lpstr>
      <vt:lpstr>PowerPoint Presentation</vt:lpstr>
      <vt:lpstr>PowerPoint Presentation</vt:lpstr>
      <vt:lpstr>PowerPoint Presentation</vt:lpstr>
      <vt:lpstr> Visualization Selection :   HEAT MAP :</vt:lpstr>
      <vt:lpstr>  BAR CHARTS :</vt:lpstr>
      <vt:lpstr>   TIME SERIES PLOTS :</vt:lpstr>
      <vt:lpstr>   SCATTER PLOTS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with cognos</dc:title>
  <dc:creator>ramansree567@gmail.com</dc:creator>
  <cp:lastModifiedBy>ramansree567@gmail.com</cp:lastModifiedBy>
  <cp:revision>3</cp:revision>
  <dcterms:created xsi:type="dcterms:W3CDTF">2023-09-26T09:33:02Z</dcterms:created>
  <dcterms:modified xsi:type="dcterms:W3CDTF">2023-09-26T14:55:00Z</dcterms:modified>
</cp:coreProperties>
</file>