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2c49f4bdf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2c49f4bd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2c49f4bdf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2c49f4b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c49f4bdf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c49f4b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2c49f4bd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2c49f4bd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c49f4bdf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c49f4bd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2c49f4bd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2c49f4bd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2c49f4bd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2c49f4bd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2c49f4bdf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2c49f4b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c49f4bdf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2c49f4bd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2c49f4bdf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2c49f4bd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cf0cd09e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cf0cd09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cf0cd09e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cf0cd09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Fake Product Identification Using Blockchain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Yogesh Gupta, Shiv Kumar Rathore &amp; Tushar Tomar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Project’s Output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773503" y="684475"/>
            <a:ext cx="5466276" cy="368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1311550" y="820598"/>
            <a:ext cx="7451450" cy="3587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1068650" y="777023"/>
            <a:ext cx="7541948" cy="3631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839175" y="602663"/>
            <a:ext cx="7897524" cy="3938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7"/>
          <p:cNvPicPr preferRelativeResize="0"/>
          <p:nvPr/>
        </p:nvPicPr>
        <p:blipFill>
          <a:blip r:embed="rId3">
            <a:alphaModFix/>
          </a:blip>
          <a:stretch>
            <a:fillRect/>
          </a:stretch>
        </p:blipFill>
        <p:spPr>
          <a:xfrm>
            <a:off x="774450" y="576575"/>
            <a:ext cx="7988550" cy="3983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Applications</a:t>
            </a:r>
            <a:endParaRPr>
              <a:solidFill>
                <a:schemeClr val="dk1"/>
              </a:solidFill>
            </a:endParaRPr>
          </a:p>
        </p:txBody>
      </p:sp>
      <p:sp>
        <p:nvSpPr>
          <p:cNvPr id="190" name="Google Shape;190;p28"/>
          <p:cNvSpPr txBox="1"/>
          <p:nvPr/>
        </p:nvSpPr>
        <p:spPr>
          <a:xfrm>
            <a:off x="2068150" y="1259525"/>
            <a:ext cx="6653700" cy="3177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Pharmaceuticals:</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Ensure the authenticity of medicines, preventing the circulation of counterfeit drugs and safeguarding public health.</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Luxury Goods:</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Authenticate high-end products such as designer handbags and watches, protecting both consumers and brands from counterfeit replicas.</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Electronics:</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Combat the proliferation of counterfeit electronics by verifying the legitimacy of devices and components at various stages of the supply chain.</a:t>
            </a:r>
            <a:endParaRPr sz="1500">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Applications</a:t>
            </a:r>
            <a:endParaRPr>
              <a:solidFill>
                <a:schemeClr val="dk1"/>
              </a:solidFill>
            </a:endParaRPr>
          </a:p>
        </p:txBody>
      </p:sp>
      <p:sp>
        <p:nvSpPr>
          <p:cNvPr id="196" name="Google Shape;196;p29"/>
          <p:cNvSpPr txBox="1"/>
          <p:nvPr/>
        </p:nvSpPr>
        <p:spPr>
          <a:xfrm>
            <a:off x="2068150" y="1259525"/>
            <a:ext cx="6653700" cy="3177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Food and Beverages:</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Guarantee the authenticity and safety of food products, reducing the risk of counterfeit consumables entering the market.</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Automotive Parts:</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Verify the authenticity of critical automotive components, mitigating the safety risks associated with counterfeit parts in the automotive industry.</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Apparel and Fashion:</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Protect fashion brands and consumers from fake apparel items, ensuring the purchase of genuine products with verified origins.</a:t>
            </a:r>
            <a:endParaRPr sz="15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Future Works in the Project</a:t>
            </a:r>
            <a:endParaRPr>
              <a:solidFill>
                <a:schemeClr val="dk1"/>
              </a:solidFill>
            </a:endParaRPr>
          </a:p>
        </p:txBody>
      </p:sp>
      <p:sp>
        <p:nvSpPr>
          <p:cNvPr id="202" name="Google Shape;202;p30"/>
          <p:cNvSpPr txBox="1"/>
          <p:nvPr/>
        </p:nvSpPr>
        <p:spPr>
          <a:xfrm>
            <a:off x="2068150" y="1335725"/>
            <a:ext cx="6653700" cy="31770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Improving UI/UX of the website.</a:t>
            </a:r>
            <a:endParaRPr sz="1700">
              <a:solidFill>
                <a:schemeClr val="dk2"/>
              </a:solidFill>
              <a:latin typeface="Roboto"/>
              <a:ea typeface="Roboto"/>
              <a:cs typeface="Roboto"/>
              <a:sym typeface="Roboto"/>
            </a:endParaRPr>
          </a:p>
          <a:p>
            <a:pPr indent="-336550" lvl="0" marL="457200" rtl="0" algn="l">
              <a:lnSpc>
                <a:spcPct val="150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Designing a more user friendly and secure on boarding system.</a:t>
            </a:r>
            <a:endParaRPr sz="1700">
              <a:solidFill>
                <a:schemeClr val="dk2"/>
              </a:solidFill>
              <a:latin typeface="Roboto"/>
              <a:ea typeface="Roboto"/>
              <a:cs typeface="Roboto"/>
              <a:sym typeface="Roboto"/>
            </a:endParaRPr>
          </a:p>
          <a:p>
            <a:pPr indent="-336550" lvl="0" marL="457200" rtl="0" algn="l">
              <a:lnSpc>
                <a:spcPct val="150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Developing</a:t>
            </a:r>
            <a:r>
              <a:rPr lang="en" sz="1700">
                <a:solidFill>
                  <a:schemeClr val="dk2"/>
                </a:solidFill>
                <a:latin typeface="Roboto"/>
                <a:ea typeface="Roboto"/>
                <a:cs typeface="Roboto"/>
                <a:sym typeface="Roboto"/>
              </a:rPr>
              <a:t> a mobile application for ease of use.</a:t>
            </a:r>
            <a:endParaRPr sz="1700">
              <a:solidFill>
                <a:schemeClr val="dk2"/>
              </a:solidFill>
              <a:latin typeface="Roboto"/>
              <a:ea typeface="Roboto"/>
              <a:cs typeface="Roboto"/>
              <a:sym typeface="Roboto"/>
            </a:endParaRPr>
          </a:p>
          <a:p>
            <a:pPr indent="-336550" lvl="0" marL="457200" rtl="0" algn="l">
              <a:lnSpc>
                <a:spcPct val="150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Optimizing engine to make it even faster and more resource efficient.</a:t>
            </a:r>
            <a:endParaRPr sz="1700">
              <a:solidFill>
                <a:schemeClr val="dk2"/>
              </a:solidFill>
              <a:latin typeface="Roboto"/>
              <a:ea typeface="Roboto"/>
              <a:cs typeface="Roboto"/>
              <a:sym typeface="Roboto"/>
            </a:endParaRPr>
          </a:p>
          <a:p>
            <a:pPr indent="-336550" lvl="0" marL="457200" rtl="0" algn="l">
              <a:lnSpc>
                <a:spcPct val="150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Designing a more secure server client communication system.</a:t>
            </a:r>
            <a:endParaRPr sz="17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References</a:t>
            </a:r>
            <a:endParaRPr>
              <a:solidFill>
                <a:schemeClr val="dk1"/>
              </a:solidFill>
            </a:endParaRPr>
          </a:p>
        </p:txBody>
      </p:sp>
      <p:sp>
        <p:nvSpPr>
          <p:cNvPr id="208" name="Google Shape;208;p31"/>
          <p:cNvSpPr txBox="1"/>
          <p:nvPr/>
        </p:nvSpPr>
        <p:spPr>
          <a:xfrm>
            <a:off x="2068150" y="1183325"/>
            <a:ext cx="6653700" cy="33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2"/>
                </a:solidFill>
                <a:latin typeface="Roboto"/>
                <a:ea typeface="Roboto"/>
                <a:cs typeface="Roboto"/>
                <a:sym typeface="Roboto"/>
              </a:rPr>
              <a:t>[1] A Blockchain-Based Fake Product Identification System - Yasmeen Dabbagh; Reem Khoja; Leena AlZahrani; Ghada AlShowaier; Nidal Nasser</a:t>
            </a:r>
            <a:endParaRPr sz="1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1600">
                <a:solidFill>
                  <a:schemeClr val="dk2"/>
                </a:solidFill>
                <a:latin typeface="Roboto"/>
                <a:ea typeface="Roboto"/>
                <a:cs typeface="Roboto"/>
                <a:sym typeface="Roboto"/>
              </a:rPr>
              <a:t>[2] Fast-HotStuff: A Fast and Robust BFT Protocol for Blockchains -</a:t>
            </a:r>
            <a:endParaRPr sz="1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1600">
                <a:solidFill>
                  <a:schemeClr val="dk2"/>
                </a:solidFill>
                <a:latin typeface="Roboto"/>
                <a:ea typeface="Roboto"/>
                <a:cs typeface="Roboto"/>
                <a:sym typeface="Roboto"/>
              </a:rPr>
              <a:t>Mohammad Jalalzai, Chen Feng, Jianyu Niu, Fangyu Gai</a:t>
            </a:r>
            <a:endParaRPr sz="1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1600">
                <a:solidFill>
                  <a:schemeClr val="dk2"/>
                </a:solidFill>
                <a:latin typeface="Roboto"/>
                <a:ea typeface="Roboto"/>
                <a:cs typeface="Roboto"/>
                <a:sym typeface="Roboto"/>
              </a:rPr>
              <a:t>[3] AChecker: Statically Detecting Smart Contract Access Control </a:t>
            </a:r>
            <a:endParaRPr sz="1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1600">
                <a:solidFill>
                  <a:schemeClr val="dk2"/>
                </a:solidFill>
                <a:latin typeface="Roboto"/>
                <a:ea typeface="Roboto"/>
                <a:cs typeface="Roboto"/>
                <a:sym typeface="Roboto"/>
              </a:rPr>
              <a:t>Vulnerabilities - Asem Ghaleb, Karthik Pattabiraman, Julia Rubin</a:t>
            </a:r>
            <a:endParaRPr sz="1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1600">
                <a:solidFill>
                  <a:schemeClr val="dk2"/>
                </a:solidFill>
                <a:latin typeface="Roboto"/>
                <a:ea typeface="Roboto"/>
                <a:cs typeface="Roboto"/>
                <a:sym typeface="Roboto"/>
              </a:rPr>
              <a:t>[4] Trade in fake goods is now 3.3% of world trade and rising, March 2019, [online].</a:t>
            </a:r>
            <a:endParaRPr sz="16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sz="1500"/>
              <a:t>In a world riddled with counterfeit goods, our project leverages the power of blockchain technology to establish a robust system for product authentication. This initiative not only addresses the pressing issue of fake products but also aims to redefine trust and transparency in the marketplace. Join us as we explore the innovative solutions designed to combat the proliferation of counterfeit items and protect consumers and businesses alike.</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570300" y="1912650"/>
            <a:ext cx="4045200" cy="131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a:t>
            </a:r>
            <a:endParaRPr/>
          </a:p>
          <a:p>
            <a:pPr indent="0" lvl="0" marL="0" rtl="0" algn="r">
              <a:spcBef>
                <a:spcPts val="0"/>
              </a:spcBef>
              <a:spcAft>
                <a:spcPts val="0"/>
              </a:spcAft>
              <a:buNone/>
            </a:pPr>
            <a:r>
              <a:rPr lang="en"/>
              <a:t>ANY</a:t>
            </a:r>
            <a:endParaRPr/>
          </a:p>
        </p:txBody>
      </p:sp>
      <p:sp>
        <p:nvSpPr>
          <p:cNvPr id="214" name="Google Shape;214;p32"/>
          <p:cNvSpPr txBox="1"/>
          <p:nvPr>
            <p:ph type="title"/>
          </p:nvPr>
        </p:nvSpPr>
        <p:spPr>
          <a:xfrm>
            <a:off x="4537225"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YOU</a:t>
            </a:r>
            <a:endParaRPr>
              <a:solidFill>
                <a:schemeClr val="lt1"/>
              </a:solidFill>
            </a:endParaRPr>
          </a:p>
          <a:p>
            <a:pPr indent="0" lvl="0" marL="0" rtl="0" algn="l">
              <a:spcBef>
                <a:spcPts val="0"/>
              </a:spcBef>
              <a:spcAft>
                <a:spcPts val="0"/>
              </a:spcAft>
              <a:buNone/>
            </a:pPr>
            <a:r>
              <a:rPr lang="en">
                <a:solidFill>
                  <a:schemeClr val="lt1"/>
                </a:solidFill>
              </a:rPr>
              <a:t>QUESTIONS?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AIM</a:t>
            </a:r>
            <a:endParaRPr>
              <a:solidFill>
                <a:schemeClr val="dk1"/>
              </a:solidFill>
            </a:endParaRPr>
          </a:p>
        </p:txBody>
      </p:sp>
      <p:sp>
        <p:nvSpPr>
          <p:cNvPr id="85" name="Google Shape;85;p15"/>
          <p:cNvSpPr txBox="1"/>
          <p:nvPr>
            <p:ph idx="1" type="body"/>
          </p:nvPr>
        </p:nvSpPr>
        <p:spPr>
          <a:xfrm>
            <a:off x="2400250" y="1177225"/>
            <a:ext cx="6270900" cy="341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Enhance Consumer Trust:</a:t>
            </a:r>
            <a:endParaRPr/>
          </a:p>
          <a:p>
            <a:pPr indent="0" lvl="0" marL="457200" rtl="0" algn="l">
              <a:spcBef>
                <a:spcPts val="1200"/>
              </a:spcBef>
              <a:spcAft>
                <a:spcPts val="0"/>
              </a:spcAft>
              <a:buNone/>
            </a:pPr>
            <a:r>
              <a:rPr lang="en"/>
              <a:t>The primary aim is to build a system that fosters trust among consumers by ensuring the authenticity of the products they purchase.</a:t>
            </a:r>
            <a:endParaRPr/>
          </a:p>
          <a:p>
            <a:pPr indent="-317500" lvl="0" marL="457200" rtl="0" algn="l">
              <a:spcBef>
                <a:spcPts val="1200"/>
              </a:spcBef>
              <a:spcAft>
                <a:spcPts val="0"/>
              </a:spcAft>
              <a:buSzPts val="1400"/>
              <a:buChar char="●"/>
            </a:pPr>
            <a:r>
              <a:rPr lang="en"/>
              <a:t>Combat Counterfeiting:</a:t>
            </a:r>
            <a:endParaRPr/>
          </a:p>
          <a:p>
            <a:pPr indent="0" lvl="0" marL="457200" rtl="0" algn="l">
              <a:spcBef>
                <a:spcPts val="1200"/>
              </a:spcBef>
              <a:spcAft>
                <a:spcPts val="0"/>
              </a:spcAft>
              <a:buNone/>
            </a:pPr>
            <a:r>
              <a:rPr lang="en"/>
              <a:t>Implement robust measures using blockchain technology to effectively identify and eliminate counterfeit products from the market.</a:t>
            </a:r>
            <a:endParaRPr/>
          </a:p>
          <a:p>
            <a:pPr indent="-317500" lvl="0" marL="457200" rtl="0" algn="l">
              <a:spcBef>
                <a:spcPts val="1200"/>
              </a:spcBef>
              <a:spcAft>
                <a:spcPts val="0"/>
              </a:spcAft>
              <a:buSzPts val="1400"/>
              <a:buChar char="●"/>
            </a:pPr>
            <a:r>
              <a:rPr lang="en"/>
              <a:t>Establish Transparency:</a:t>
            </a:r>
            <a:endParaRPr/>
          </a:p>
          <a:p>
            <a:pPr indent="0" lvl="0" marL="457200" rtl="0" algn="l">
              <a:spcBef>
                <a:spcPts val="1200"/>
              </a:spcBef>
              <a:spcAft>
                <a:spcPts val="0"/>
              </a:spcAft>
              <a:buNone/>
            </a:pPr>
            <a:r>
              <a:rPr lang="en"/>
              <a:t>Create a transparent and traceable supply chain through blockchain, providing stakeholders with real-time visibility into the production, distribution, and authentication of products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r>
              <a:rPr lang="en"/>
              <a:t> Survey</a:t>
            </a:r>
            <a:endParaRPr/>
          </a:p>
        </p:txBody>
      </p:sp>
      <p:sp>
        <p:nvSpPr>
          <p:cNvPr id="91" name="Google Shape;91;p16"/>
          <p:cNvSpPr txBox="1"/>
          <p:nvPr>
            <p:ph idx="1" type="body"/>
          </p:nvPr>
        </p:nvSpPr>
        <p:spPr>
          <a:xfrm>
            <a:off x="2372500" y="1211350"/>
            <a:ext cx="6377100" cy="15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Detection of Counterfeit Products using Blockchain</a:t>
            </a:r>
            <a:endParaRPr b="1" sz="2100">
              <a:solidFill>
                <a:schemeClr val="dk1"/>
              </a:solidFill>
            </a:endParaRPr>
          </a:p>
          <a:p>
            <a:pPr indent="-330200" lvl="0" marL="457200" rtl="0" algn="l">
              <a:spcBef>
                <a:spcPts val="1600"/>
              </a:spcBef>
              <a:spcAft>
                <a:spcPts val="1200"/>
              </a:spcAft>
              <a:buSzPts val="1600"/>
              <a:buChar char="●"/>
            </a:pPr>
            <a:r>
              <a:rPr lang="en" sz="1600"/>
              <a:t>Kunal Wasnik, Isha Sondawle, Rushikesh Wani, and Namita Pulgam</a:t>
            </a:r>
            <a:endParaRPr sz="1600"/>
          </a:p>
        </p:txBody>
      </p:sp>
      <p:sp>
        <p:nvSpPr>
          <p:cNvPr id="92" name="Google Shape;92;p16"/>
          <p:cNvSpPr txBox="1"/>
          <p:nvPr>
            <p:ph idx="2" type="body"/>
          </p:nvPr>
        </p:nvSpPr>
        <p:spPr>
          <a:xfrm>
            <a:off x="2400250" y="2752750"/>
            <a:ext cx="6321600" cy="17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The state of counterfeiting in india</a:t>
            </a:r>
            <a:endParaRPr b="1" sz="2100">
              <a:solidFill>
                <a:schemeClr val="dk1"/>
              </a:solidFill>
            </a:endParaRPr>
          </a:p>
          <a:p>
            <a:pPr indent="-330200" lvl="0" marL="457200" rtl="0" algn="l">
              <a:spcBef>
                <a:spcPts val="1600"/>
              </a:spcBef>
              <a:spcAft>
                <a:spcPts val="1200"/>
              </a:spcAft>
              <a:buSzPts val="1600"/>
              <a:buChar char="●"/>
            </a:pPr>
            <a:r>
              <a:rPr lang="en" sz="1600"/>
              <a:t>Nakul Pasricha, Luv D Shriram (ASPA Global)</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CHALLENGES</a:t>
            </a:r>
            <a:endParaRPr>
              <a:solidFill>
                <a:schemeClr val="dk1"/>
              </a:solidFill>
            </a:endParaRPr>
          </a:p>
        </p:txBody>
      </p:sp>
      <p:sp>
        <p:nvSpPr>
          <p:cNvPr id="98" name="Google Shape;98;p17"/>
          <p:cNvSpPr txBox="1"/>
          <p:nvPr>
            <p:ph idx="1" type="body"/>
          </p:nvPr>
        </p:nvSpPr>
        <p:spPr>
          <a:xfrm>
            <a:off x="2400250" y="1177225"/>
            <a:ext cx="6270900" cy="322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Browser Compatibility</a:t>
            </a:r>
            <a:r>
              <a:rPr lang="en" sz="1600"/>
              <a:t>: Compatibility across different web browsers posed a challenge, as the project relied upon specific features of metamask extension that behaved differently across browsers.</a:t>
            </a:r>
            <a:endParaRPr sz="1600"/>
          </a:p>
          <a:p>
            <a:pPr indent="-330200" lvl="0" marL="457200" rtl="0" algn="l">
              <a:spcBef>
                <a:spcPts val="0"/>
              </a:spcBef>
              <a:spcAft>
                <a:spcPts val="0"/>
              </a:spcAft>
              <a:buSzPts val="1600"/>
              <a:buChar char="●"/>
            </a:pPr>
            <a:r>
              <a:rPr b="1" lang="en" sz="1600"/>
              <a:t>Performance</a:t>
            </a:r>
            <a:r>
              <a:rPr lang="en" sz="1600"/>
              <a:t>: Ensuring that the frontend operates efficiently and responds promptly to user interactions, even when interacting with the blockchain, was a concern. Slow loading times or lag in transactions can deter users.</a:t>
            </a:r>
            <a:endParaRPr sz="1600"/>
          </a:p>
          <a:p>
            <a:pPr indent="-330200" lvl="0" marL="457200" rtl="0" algn="l">
              <a:spcBef>
                <a:spcPts val="1200"/>
              </a:spcBef>
              <a:spcAft>
                <a:spcPts val="1200"/>
              </a:spcAft>
              <a:buSzPts val="1600"/>
              <a:buChar char="●"/>
            </a:pPr>
            <a:r>
              <a:rPr b="1" lang="en" sz="1600"/>
              <a:t>Security</a:t>
            </a:r>
            <a:r>
              <a:rPr lang="en" sz="1600"/>
              <a:t>: Implementing security measures in the frontend to protect user data and private keys was critical. Failing to do so could expose users to risks like unauthorized access and data breaches.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104" name="Google Shape;104;p18"/>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Hardware</a:t>
            </a:r>
            <a:endParaRPr b="1" sz="2100">
              <a:solidFill>
                <a:schemeClr val="dk1"/>
              </a:solidFill>
            </a:endParaRPr>
          </a:p>
          <a:p>
            <a:pPr indent="-336550" lvl="0" marL="457200" rtl="0" algn="l">
              <a:spcBef>
                <a:spcPts val="1600"/>
              </a:spcBef>
              <a:spcAft>
                <a:spcPts val="0"/>
              </a:spcAft>
              <a:buSzPts val="1700"/>
              <a:buChar char="●"/>
            </a:pPr>
            <a:r>
              <a:rPr lang="en" sz="1600"/>
              <a:t>Blockchain Nodes</a:t>
            </a:r>
            <a:endParaRPr sz="1600"/>
          </a:p>
          <a:p>
            <a:pPr indent="-330200" lvl="0" marL="457200" rtl="0" algn="l">
              <a:spcBef>
                <a:spcPts val="0"/>
              </a:spcBef>
              <a:spcAft>
                <a:spcPts val="0"/>
              </a:spcAft>
              <a:buSzPts val="1600"/>
              <a:buChar char="●"/>
            </a:pPr>
            <a:r>
              <a:rPr lang="en" sz="1600"/>
              <a:t>High-Performance Servers</a:t>
            </a:r>
            <a:endParaRPr sz="1600"/>
          </a:p>
          <a:p>
            <a:pPr indent="-330200" lvl="0" marL="457200" rtl="0" algn="l">
              <a:spcBef>
                <a:spcPts val="0"/>
              </a:spcBef>
              <a:spcAft>
                <a:spcPts val="0"/>
              </a:spcAft>
              <a:buSzPts val="1600"/>
              <a:buChar char="●"/>
            </a:pPr>
            <a:r>
              <a:rPr lang="en" sz="1600"/>
              <a:t>Printers and Scanners</a:t>
            </a:r>
            <a:endParaRPr sz="1600"/>
          </a:p>
        </p:txBody>
      </p:sp>
      <p:sp>
        <p:nvSpPr>
          <p:cNvPr id="105" name="Google Shape;105;p18"/>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Software</a:t>
            </a:r>
            <a:endParaRPr b="1" sz="2100">
              <a:solidFill>
                <a:schemeClr val="dk1"/>
              </a:solidFill>
            </a:endParaRPr>
          </a:p>
          <a:p>
            <a:pPr indent="-330200" lvl="0" marL="457200" rtl="0" algn="l">
              <a:spcBef>
                <a:spcPts val="1600"/>
              </a:spcBef>
              <a:spcAft>
                <a:spcPts val="0"/>
              </a:spcAft>
              <a:buSzPts val="1600"/>
              <a:buChar char="●"/>
            </a:pPr>
            <a:r>
              <a:rPr lang="en" sz="1600"/>
              <a:t>Blockchain Framework</a:t>
            </a:r>
            <a:endParaRPr sz="1600"/>
          </a:p>
          <a:p>
            <a:pPr indent="-330200" lvl="0" marL="457200" rtl="0" algn="l">
              <a:spcBef>
                <a:spcPts val="1200"/>
              </a:spcBef>
              <a:spcAft>
                <a:spcPts val="0"/>
              </a:spcAft>
              <a:buSzPts val="1600"/>
              <a:buChar char="●"/>
            </a:pPr>
            <a:r>
              <a:rPr lang="en" sz="1600"/>
              <a:t>Smart Contract Development Tools</a:t>
            </a:r>
            <a:endParaRPr sz="1600"/>
          </a:p>
          <a:p>
            <a:pPr indent="-330200" lvl="0" marL="457200" rtl="0" algn="l">
              <a:spcBef>
                <a:spcPts val="1200"/>
              </a:spcBef>
              <a:spcAft>
                <a:spcPts val="1200"/>
              </a:spcAft>
              <a:buSzPts val="1600"/>
              <a:buChar char="●"/>
            </a:pPr>
            <a:r>
              <a:rPr lang="en" sz="1600"/>
              <a:t>Database Management System</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Project’s Workflow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descr="Background pointer shape in timeline graphic" id="115" name="Google Shape;115;p20"/>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20"/>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Product Registration</a:t>
            </a:r>
            <a:endParaRPr b="1" sz="1600">
              <a:solidFill>
                <a:schemeClr val="lt1"/>
              </a:solidFill>
            </a:endParaRPr>
          </a:p>
        </p:txBody>
      </p:sp>
      <p:grpSp>
        <p:nvGrpSpPr>
          <p:cNvPr id="117" name="Google Shape;117;p20"/>
          <p:cNvGrpSpPr/>
          <p:nvPr/>
        </p:nvGrpSpPr>
        <p:grpSpPr>
          <a:xfrm>
            <a:off x="969270" y="1610215"/>
            <a:ext cx="198900" cy="593656"/>
            <a:chOff x="777447" y="1610215"/>
            <a:chExt cx="198900" cy="593656"/>
          </a:xfrm>
        </p:grpSpPr>
        <p:cxnSp>
          <p:nvCxnSpPr>
            <p:cNvPr id="118" name="Google Shape;118;p2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9" name="Google Shape;119;p20"/>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0"/>
          <p:cNvSpPr txBox="1"/>
          <p:nvPr>
            <p:ph idx="4294967295" type="body"/>
          </p:nvPr>
        </p:nvSpPr>
        <p:spPr>
          <a:xfrm>
            <a:off x="340925" y="689748"/>
            <a:ext cx="224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Manufacturer registers the product and sells it to the seller</a:t>
            </a:r>
            <a:r>
              <a:rPr lang="en" sz="1500"/>
              <a:t>. </a:t>
            </a:r>
            <a:endParaRPr sz="1600"/>
          </a:p>
        </p:txBody>
      </p:sp>
      <p:sp>
        <p:nvSpPr>
          <p:cNvPr descr="Background pointer shape in timeline graphic" id="121" name="Google Shape;121;p20"/>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20"/>
          <p:cNvSpPr txBox="1"/>
          <p:nvPr>
            <p:ph idx="4294967295" type="body"/>
          </p:nvPr>
        </p:nvSpPr>
        <p:spPr>
          <a:xfrm>
            <a:off x="2050127" y="2336550"/>
            <a:ext cx="1597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Blockchain Authentication </a:t>
            </a:r>
            <a:endParaRPr b="1" sz="1600">
              <a:solidFill>
                <a:schemeClr val="lt1"/>
              </a:solidFill>
            </a:endParaRPr>
          </a:p>
        </p:txBody>
      </p:sp>
      <p:grpSp>
        <p:nvGrpSpPr>
          <p:cNvPr id="123" name="Google Shape;123;p20"/>
          <p:cNvGrpSpPr/>
          <p:nvPr/>
        </p:nvGrpSpPr>
        <p:grpSpPr>
          <a:xfrm>
            <a:off x="2684632" y="2938958"/>
            <a:ext cx="198900" cy="593656"/>
            <a:chOff x="2223534" y="2938958"/>
            <a:chExt cx="198900" cy="593656"/>
          </a:xfrm>
        </p:grpSpPr>
        <p:cxnSp>
          <p:nvCxnSpPr>
            <p:cNvPr id="124" name="Google Shape;124;p2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2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0"/>
          <p:cNvSpPr txBox="1"/>
          <p:nvPr>
            <p:ph idx="4294967295" type="body"/>
          </p:nvPr>
        </p:nvSpPr>
        <p:spPr>
          <a:xfrm>
            <a:off x="1662687" y="35122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Product registration and sale is authenticated using a blockchain.</a:t>
            </a:r>
            <a:endParaRPr sz="1600"/>
          </a:p>
          <a:p>
            <a:pPr indent="0" lvl="0" marL="0" rtl="0" algn="l">
              <a:spcBef>
                <a:spcPts val="1200"/>
              </a:spcBef>
              <a:spcAft>
                <a:spcPts val="1600"/>
              </a:spcAft>
              <a:buNone/>
            </a:pPr>
            <a:r>
              <a:t/>
            </a:r>
            <a:endParaRPr sz="1600"/>
          </a:p>
        </p:txBody>
      </p:sp>
      <p:sp>
        <p:nvSpPr>
          <p:cNvPr descr="Background pointer shape in timeline graphic" id="127" name="Google Shape;127;p20"/>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20"/>
          <p:cNvSpPr txBox="1"/>
          <p:nvPr>
            <p:ph idx="4294967295" type="body"/>
          </p:nvPr>
        </p:nvSpPr>
        <p:spPr>
          <a:xfrm>
            <a:off x="3767750"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Product Verification</a:t>
            </a:r>
            <a:endParaRPr b="1" sz="1600">
              <a:solidFill>
                <a:schemeClr val="lt1"/>
              </a:solidFill>
            </a:endParaRPr>
          </a:p>
        </p:txBody>
      </p:sp>
      <p:grpSp>
        <p:nvGrpSpPr>
          <p:cNvPr id="129" name="Google Shape;129;p20"/>
          <p:cNvGrpSpPr/>
          <p:nvPr/>
        </p:nvGrpSpPr>
        <p:grpSpPr>
          <a:xfrm>
            <a:off x="4319545" y="1610215"/>
            <a:ext cx="198900" cy="593656"/>
            <a:chOff x="3918084" y="1610215"/>
            <a:chExt cx="198900" cy="593656"/>
          </a:xfrm>
        </p:grpSpPr>
        <p:cxnSp>
          <p:nvCxnSpPr>
            <p:cNvPr id="130" name="Google Shape;130;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0"/>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Anyone who is buying the product can verify it’s authenticity using a QR present on the label.</a:t>
            </a:r>
            <a:endParaRPr sz="1500"/>
          </a:p>
        </p:txBody>
      </p:sp>
      <p:sp>
        <p:nvSpPr>
          <p:cNvPr descr="Background pointer shape in timeline graphic" id="133" name="Google Shape;133;p20"/>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20"/>
          <p:cNvSpPr txBox="1"/>
          <p:nvPr>
            <p:ph idx="4294967295" type="body"/>
          </p:nvPr>
        </p:nvSpPr>
        <p:spPr>
          <a:xfrm>
            <a:off x="54928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500">
                <a:solidFill>
                  <a:schemeClr val="lt1"/>
                </a:solidFill>
              </a:rPr>
              <a:t>Alerts for Counterfeit Detection</a:t>
            </a:r>
            <a:endParaRPr b="1" sz="1500">
              <a:solidFill>
                <a:schemeClr val="lt1"/>
              </a:solidFill>
            </a:endParaRPr>
          </a:p>
        </p:txBody>
      </p:sp>
      <p:grpSp>
        <p:nvGrpSpPr>
          <p:cNvPr id="135" name="Google Shape;135;p20"/>
          <p:cNvGrpSpPr/>
          <p:nvPr/>
        </p:nvGrpSpPr>
        <p:grpSpPr>
          <a:xfrm>
            <a:off x="5973070" y="2938958"/>
            <a:ext cx="198900" cy="593656"/>
            <a:chOff x="5958946" y="2938958"/>
            <a:chExt cx="198900" cy="593656"/>
          </a:xfrm>
        </p:grpSpPr>
        <p:cxnSp>
          <p:nvCxnSpPr>
            <p:cNvPr id="136" name="Google Shape;136;p2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20"/>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idx="4294967295" type="body"/>
          </p:nvPr>
        </p:nvSpPr>
        <p:spPr>
          <a:xfrm>
            <a:off x="5126902" y="35291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If product is a </a:t>
            </a:r>
            <a:r>
              <a:rPr lang="en" sz="1500"/>
              <a:t>counterfeit</a:t>
            </a:r>
            <a:r>
              <a:rPr lang="en" sz="1500"/>
              <a:t>, the customer </a:t>
            </a:r>
            <a:r>
              <a:rPr lang="en" sz="1500"/>
              <a:t>gets</a:t>
            </a:r>
            <a:r>
              <a:rPr lang="en" sz="1500"/>
              <a:t> notified.</a:t>
            </a:r>
            <a:endParaRPr sz="1500"/>
          </a:p>
        </p:txBody>
      </p:sp>
      <p:sp>
        <p:nvSpPr>
          <p:cNvPr descr="Background pointer shape in timeline graphic" id="139" name="Google Shape;139;p20"/>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20"/>
          <p:cNvSpPr txBox="1"/>
          <p:nvPr>
            <p:ph idx="4294967295" type="body"/>
          </p:nvPr>
        </p:nvSpPr>
        <p:spPr>
          <a:xfrm>
            <a:off x="7035300" y="2336550"/>
            <a:ext cx="16659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500">
                <a:solidFill>
                  <a:schemeClr val="lt1"/>
                </a:solidFill>
              </a:rPr>
              <a:t>Sending Report to Manufacturer</a:t>
            </a:r>
            <a:endParaRPr b="1" sz="1500">
              <a:solidFill>
                <a:schemeClr val="lt1"/>
              </a:solidFill>
            </a:endParaRPr>
          </a:p>
        </p:txBody>
      </p:sp>
      <p:grpSp>
        <p:nvGrpSpPr>
          <p:cNvPr id="141" name="Google Shape;141;p20"/>
          <p:cNvGrpSpPr/>
          <p:nvPr/>
        </p:nvGrpSpPr>
        <p:grpSpPr>
          <a:xfrm>
            <a:off x="7669807" y="1610215"/>
            <a:ext cx="198900" cy="593656"/>
            <a:chOff x="3918084" y="1610215"/>
            <a:chExt cx="198900" cy="593656"/>
          </a:xfrm>
        </p:grpSpPr>
        <p:cxnSp>
          <p:nvCxnSpPr>
            <p:cNvPr id="142" name="Google Shape;142;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0"/>
          <p:cNvSpPr txBox="1"/>
          <p:nvPr>
            <p:ph idx="4294967295" type="body"/>
          </p:nvPr>
        </p:nvSpPr>
        <p:spPr>
          <a:xfrm>
            <a:off x="6647850" y="125453"/>
            <a:ext cx="2242800" cy="122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report with location and product info is </a:t>
            </a:r>
            <a:r>
              <a:rPr lang="en" sz="1600"/>
              <a:t>generated</a:t>
            </a:r>
            <a:r>
              <a:rPr lang="en" sz="1600"/>
              <a:t> that is then shared with the manufacturer.</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Tech Stack</a:t>
            </a:r>
            <a:endParaRPr>
              <a:solidFill>
                <a:schemeClr val="dk1"/>
              </a:solidFill>
            </a:endParaRPr>
          </a:p>
        </p:txBody>
      </p:sp>
      <p:pic>
        <p:nvPicPr>
          <p:cNvPr id="150" name="Google Shape;150;p21"/>
          <p:cNvPicPr preferRelativeResize="0"/>
          <p:nvPr/>
        </p:nvPicPr>
        <p:blipFill rotWithShape="1">
          <a:blip r:embed="rId3">
            <a:alphaModFix/>
          </a:blip>
          <a:srcRect b="20997" l="47640" r="30619" t="22785"/>
          <a:stretch/>
        </p:blipFill>
        <p:spPr>
          <a:xfrm>
            <a:off x="757250" y="1211350"/>
            <a:ext cx="1262448" cy="1836275"/>
          </a:xfrm>
          <a:prstGeom prst="rect">
            <a:avLst/>
          </a:prstGeom>
          <a:noFill/>
          <a:ln>
            <a:noFill/>
          </a:ln>
        </p:spPr>
      </p:pic>
      <p:pic>
        <p:nvPicPr>
          <p:cNvPr id="151" name="Google Shape;151;p21"/>
          <p:cNvPicPr preferRelativeResize="0"/>
          <p:nvPr/>
        </p:nvPicPr>
        <p:blipFill rotWithShape="1">
          <a:blip r:embed="rId4">
            <a:alphaModFix/>
          </a:blip>
          <a:srcRect b="13028" l="16978" r="6369" t="28495"/>
          <a:stretch/>
        </p:blipFill>
        <p:spPr>
          <a:xfrm>
            <a:off x="2687575" y="1422350"/>
            <a:ext cx="3768850" cy="1617200"/>
          </a:xfrm>
          <a:prstGeom prst="rect">
            <a:avLst/>
          </a:prstGeom>
          <a:noFill/>
          <a:ln>
            <a:noFill/>
          </a:ln>
        </p:spPr>
      </p:pic>
      <p:pic>
        <p:nvPicPr>
          <p:cNvPr id="152" name="Google Shape;152;p21"/>
          <p:cNvPicPr preferRelativeResize="0"/>
          <p:nvPr/>
        </p:nvPicPr>
        <p:blipFill>
          <a:blip r:embed="rId5">
            <a:alphaModFix/>
          </a:blip>
          <a:stretch>
            <a:fillRect/>
          </a:stretch>
        </p:blipFill>
        <p:spPr>
          <a:xfrm>
            <a:off x="6744375" y="1402902"/>
            <a:ext cx="1977475" cy="1656099"/>
          </a:xfrm>
          <a:prstGeom prst="rect">
            <a:avLst/>
          </a:prstGeom>
          <a:noFill/>
          <a:ln>
            <a:noFill/>
          </a:ln>
        </p:spPr>
      </p:pic>
      <p:pic>
        <p:nvPicPr>
          <p:cNvPr id="153" name="Google Shape;153;p21"/>
          <p:cNvPicPr preferRelativeResize="0"/>
          <p:nvPr/>
        </p:nvPicPr>
        <p:blipFill>
          <a:blip r:embed="rId6">
            <a:alphaModFix/>
          </a:blip>
          <a:stretch>
            <a:fillRect/>
          </a:stretch>
        </p:blipFill>
        <p:spPr>
          <a:xfrm>
            <a:off x="1480800" y="3250550"/>
            <a:ext cx="2353450" cy="1371949"/>
          </a:xfrm>
          <a:prstGeom prst="rect">
            <a:avLst/>
          </a:prstGeom>
          <a:noFill/>
          <a:ln>
            <a:noFill/>
          </a:ln>
        </p:spPr>
      </p:pic>
      <p:pic>
        <p:nvPicPr>
          <p:cNvPr id="154" name="Google Shape;154;p21"/>
          <p:cNvPicPr preferRelativeResize="0"/>
          <p:nvPr/>
        </p:nvPicPr>
        <p:blipFill>
          <a:blip r:embed="rId7">
            <a:alphaModFix/>
          </a:blip>
          <a:stretch>
            <a:fillRect/>
          </a:stretch>
        </p:blipFill>
        <p:spPr>
          <a:xfrm>
            <a:off x="4432700" y="3190125"/>
            <a:ext cx="2533150" cy="143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