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0666003-7117-40CA-8C35-5B09EE67385C}" type="datetimeFigureOut">
              <a:rPr lang="en-US" smtClean="0"/>
              <a:t>2/12/2020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306696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1432151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415209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3130728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3198739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3732261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3706775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0666003-7117-40CA-8C35-5B09EE67385C}" type="datetimeFigureOut">
              <a:rPr lang="en-US" smtClean="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489110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0666003-7117-40CA-8C35-5B09EE67385C}" type="datetimeFigureOut">
              <a:rPr lang="en-US" smtClean="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176986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299485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198692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49217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53700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180011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39507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17821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666003-7117-40CA-8C35-5B09EE67385C}" type="datetimeFigureOut">
              <a:rPr lang="en-US" smtClean="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C90B64E-7C1D-4708-9838-65E90D6ACBFF}" type="slidenum">
              <a:rPr lang="en-US" smtClean="0"/>
              <a:t>‹#›</a:t>
            </a:fld>
            <a:endParaRPr lang="en-US" dirty="0"/>
          </a:p>
        </p:txBody>
      </p:sp>
    </p:spTree>
    <p:extLst>
      <p:ext uri="{BB962C8B-B14F-4D97-AF65-F5344CB8AC3E}">
        <p14:creationId xmlns:p14="http://schemas.microsoft.com/office/powerpoint/2010/main" val="327260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0666003-7117-40CA-8C35-5B09EE67385C}" type="datetimeFigureOut">
              <a:rPr lang="en-US" smtClean="0"/>
              <a:t>2/12/2020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C90B64E-7C1D-4708-9838-65E90D6ACBFF}" type="slidenum">
              <a:rPr lang="en-US" smtClean="0"/>
              <a:t>‹#›</a:t>
            </a:fld>
            <a:endParaRPr lang="en-US" dirty="0"/>
          </a:p>
        </p:txBody>
      </p:sp>
    </p:spTree>
    <p:extLst>
      <p:ext uri="{BB962C8B-B14F-4D97-AF65-F5344CB8AC3E}">
        <p14:creationId xmlns:p14="http://schemas.microsoft.com/office/powerpoint/2010/main" val="40616233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0"/>
            <a:ext cx="9215131" cy="6984788"/>
          </a:xfrm>
          <a:prstGeom prst="rect">
            <a:avLst/>
          </a:prstGeom>
        </p:spPr>
      </p:pic>
      <p:sp>
        <p:nvSpPr>
          <p:cNvPr id="2" name="TextBox 1"/>
          <p:cNvSpPr txBox="1"/>
          <p:nvPr/>
        </p:nvSpPr>
        <p:spPr>
          <a:xfrm flipH="1">
            <a:off x="9211056" y="4846320"/>
            <a:ext cx="2980944" cy="584775"/>
          </a:xfrm>
          <a:prstGeom prst="rect">
            <a:avLst/>
          </a:prstGeom>
          <a:noFill/>
        </p:spPr>
        <p:txBody>
          <a:bodyPr wrap="square" rtlCol="0">
            <a:spAutoFit/>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9810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Times New Roman" panose="02020603050405020304" pitchFamily="18" charset="0"/>
                <a:cs typeface="Times New Roman" panose="02020603050405020304" pitchFamily="18" charset="0"/>
              </a:rPr>
              <a:t>Student</a:t>
            </a:r>
            <a:r>
              <a:rPr lang="en-US" sz="4800" b="1" dirty="0" smtClean="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database</a:t>
            </a:r>
            <a:endParaRPr lang="en-US" sz="48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39266292"/>
              </p:ext>
            </p:extLst>
          </p:nvPr>
        </p:nvGraphicFramePr>
        <p:xfrm>
          <a:off x="1155700" y="2621788"/>
          <a:ext cx="9652508" cy="2718310"/>
        </p:xfrm>
        <a:graphic>
          <a:graphicData uri="http://schemas.openxmlformats.org/drawingml/2006/table">
            <a:tbl>
              <a:tblPr firstRow="1" bandRow="1">
                <a:tableStyleId>{5C22544A-7EE6-4342-B048-85BDC9FD1C3A}</a:tableStyleId>
              </a:tblPr>
              <a:tblGrid>
                <a:gridCol w="1989836"/>
                <a:gridCol w="2926080"/>
                <a:gridCol w="2323465"/>
                <a:gridCol w="2413127"/>
              </a:tblGrid>
              <a:tr h="404148">
                <a:tc>
                  <a:txBody>
                    <a:bodyPr/>
                    <a:lstStyle/>
                    <a:p>
                      <a:r>
                        <a:rPr lang="en-US" dirty="0" smtClean="0"/>
                        <a:t>Serial No</a:t>
                      </a:r>
                      <a:endParaRPr lang="en-US" dirty="0"/>
                    </a:p>
                  </a:txBody>
                  <a:tcPr/>
                </a:tc>
                <a:tc>
                  <a:txBody>
                    <a:bodyPr/>
                    <a:lstStyle/>
                    <a:p>
                      <a:r>
                        <a:rPr lang="en-US" dirty="0" smtClean="0"/>
                        <a:t>Column</a:t>
                      </a:r>
                      <a:r>
                        <a:rPr lang="en-US" baseline="0" dirty="0" smtClean="0"/>
                        <a:t> Name</a:t>
                      </a:r>
                      <a:endParaRPr lang="en-US" dirty="0"/>
                    </a:p>
                  </a:txBody>
                  <a:tcPr/>
                </a:tc>
                <a:tc>
                  <a:txBody>
                    <a:bodyPr/>
                    <a:lstStyle/>
                    <a:p>
                      <a:r>
                        <a:rPr lang="en-US" dirty="0" smtClean="0"/>
                        <a:t>Data</a:t>
                      </a:r>
                      <a:r>
                        <a:rPr lang="en-US" baseline="0" dirty="0" smtClean="0"/>
                        <a:t> type</a:t>
                      </a:r>
                      <a:endParaRPr lang="en-US" dirty="0"/>
                    </a:p>
                  </a:txBody>
                  <a:tcPr/>
                </a:tc>
                <a:tc>
                  <a:txBody>
                    <a:bodyPr/>
                    <a:lstStyle/>
                    <a:p>
                      <a:r>
                        <a:rPr lang="en-US" dirty="0" smtClean="0"/>
                        <a:t>Length</a:t>
                      </a:r>
                      <a:endParaRPr lang="en-US" dirty="0"/>
                    </a:p>
                  </a:txBody>
                  <a:tcPr/>
                </a:tc>
              </a:tr>
              <a:tr h="404148">
                <a:tc>
                  <a:txBody>
                    <a:bodyPr/>
                    <a:lstStyle/>
                    <a:p>
                      <a:r>
                        <a:rPr lang="en-US" dirty="0" smtClean="0"/>
                        <a:t>1</a:t>
                      </a:r>
                      <a:endParaRPr lang="en-US" dirty="0"/>
                    </a:p>
                  </a:txBody>
                  <a:tcPr/>
                </a:tc>
                <a:tc>
                  <a:txBody>
                    <a:bodyPr/>
                    <a:lstStyle/>
                    <a:p>
                      <a:r>
                        <a:rPr lang="en-IN" sz="1800" kern="1200" dirty="0" smtClean="0">
                          <a:solidFill>
                            <a:schemeClr val="dk1"/>
                          </a:solidFill>
                          <a:latin typeface="+mn-lt"/>
                          <a:ea typeface="+mn-ea"/>
                          <a:cs typeface="+mn-cs"/>
                        </a:rPr>
                        <a:t>studentId</a:t>
                      </a:r>
                      <a:endParaRPr lang="en-US" dirty="0"/>
                    </a:p>
                  </a:txBody>
                  <a:tcPr/>
                </a:tc>
                <a:tc>
                  <a:txBody>
                    <a:bodyPr/>
                    <a:lstStyle/>
                    <a:p>
                      <a:r>
                        <a:rPr lang="en-US" dirty="0" smtClean="0"/>
                        <a:t>string</a:t>
                      </a:r>
                      <a:endParaRPr lang="en-US" dirty="0"/>
                    </a:p>
                  </a:txBody>
                  <a:tcPr/>
                </a:tc>
                <a:tc>
                  <a:txBody>
                    <a:bodyPr/>
                    <a:lstStyle/>
                    <a:p>
                      <a:r>
                        <a:rPr lang="en-US" dirty="0" smtClean="0"/>
                        <a:t>20</a:t>
                      </a:r>
                      <a:endParaRPr lang="en-US" dirty="0"/>
                    </a:p>
                  </a:txBody>
                  <a:tcPr/>
                </a:tc>
              </a:tr>
              <a:tr h="404148">
                <a:tc>
                  <a:txBody>
                    <a:bodyPr/>
                    <a:lstStyle/>
                    <a:p>
                      <a:r>
                        <a:rPr lang="en-US" dirty="0" smtClean="0"/>
                        <a:t>2</a:t>
                      </a:r>
                      <a:endParaRPr lang="en-US" dirty="0"/>
                    </a:p>
                  </a:txBody>
                  <a:tcPr/>
                </a:tc>
                <a:tc>
                  <a:txBody>
                    <a:bodyPr/>
                    <a:lstStyle/>
                    <a:p>
                      <a:r>
                        <a:rPr lang="en-IN" sz="1800" kern="1200" dirty="0" smtClean="0">
                          <a:solidFill>
                            <a:schemeClr val="dk1"/>
                          </a:solidFill>
                          <a:latin typeface="+mn-lt"/>
                          <a:ea typeface="+mn-ea"/>
                          <a:cs typeface="+mn-cs"/>
                        </a:rPr>
                        <a:t>studentName</a:t>
                      </a:r>
                      <a:endParaRPr lang="en-US" dirty="0"/>
                    </a:p>
                  </a:txBody>
                  <a:tcPr/>
                </a:tc>
                <a:tc>
                  <a:txBody>
                    <a:bodyPr/>
                    <a:lstStyle/>
                    <a:p>
                      <a:r>
                        <a:rPr lang="en-US" dirty="0" smtClean="0"/>
                        <a:t>string</a:t>
                      </a:r>
                      <a:endParaRPr lang="en-US" dirty="0"/>
                    </a:p>
                  </a:txBody>
                  <a:tcPr/>
                </a:tc>
                <a:tc>
                  <a:txBody>
                    <a:bodyPr/>
                    <a:lstStyle/>
                    <a:p>
                      <a:r>
                        <a:rPr lang="en-US" dirty="0" smtClean="0"/>
                        <a:t>20</a:t>
                      </a:r>
                      <a:endParaRPr lang="en-US" dirty="0"/>
                    </a:p>
                  </a:txBody>
                  <a:tcPr/>
                </a:tc>
              </a:tr>
              <a:tr h="404148">
                <a:tc>
                  <a:txBody>
                    <a:bodyPr/>
                    <a:lstStyle/>
                    <a:p>
                      <a:r>
                        <a:rPr lang="en-US" dirty="0" smtClean="0"/>
                        <a:t>3</a:t>
                      </a:r>
                      <a:endParaRPr lang="en-US" dirty="0"/>
                    </a:p>
                  </a:txBody>
                  <a:tcPr/>
                </a:tc>
                <a:tc>
                  <a:txBody>
                    <a:bodyPr/>
                    <a:lstStyle/>
                    <a:p>
                      <a:r>
                        <a:rPr lang="en-US" dirty="0" smtClean="0"/>
                        <a:t>email</a:t>
                      </a:r>
                      <a:endParaRPr lang="en-US" dirty="0"/>
                    </a:p>
                  </a:txBody>
                  <a:tcPr/>
                </a:tc>
                <a:tc>
                  <a:txBody>
                    <a:bodyPr/>
                    <a:lstStyle/>
                    <a:p>
                      <a:r>
                        <a:rPr lang="en-US" dirty="0" smtClean="0"/>
                        <a:t>string</a:t>
                      </a:r>
                      <a:endParaRPr lang="en-US" dirty="0"/>
                    </a:p>
                  </a:txBody>
                  <a:tcPr/>
                </a:tc>
                <a:tc>
                  <a:txBody>
                    <a:bodyPr/>
                    <a:lstStyle/>
                    <a:p>
                      <a:r>
                        <a:rPr lang="en-US" dirty="0" smtClean="0"/>
                        <a:t>10</a:t>
                      </a:r>
                      <a:endParaRPr lang="en-US" dirty="0"/>
                    </a:p>
                  </a:txBody>
                  <a:tcPr/>
                </a:tc>
              </a:tr>
              <a:tr h="404148">
                <a:tc>
                  <a:txBody>
                    <a:bodyPr/>
                    <a:lstStyle/>
                    <a:p>
                      <a:r>
                        <a:rPr lang="en-US" dirty="0" smtClean="0"/>
                        <a:t>4</a:t>
                      </a:r>
                      <a:endParaRPr lang="en-US" dirty="0"/>
                    </a:p>
                  </a:txBody>
                  <a:tcPr/>
                </a:tc>
                <a:tc>
                  <a:txBody>
                    <a:bodyPr/>
                    <a:lstStyle/>
                    <a:p>
                      <a:r>
                        <a:rPr lang="en-US" dirty="0" smtClean="0"/>
                        <a:t>password</a:t>
                      </a:r>
                      <a:endParaRPr lang="en-US" dirty="0"/>
                    </a:p>
                  </a:txBody>
                  <a:tcPr/>
                </a:tc>
                <a:tc>
                  <a:txBody>
                    <a:bodyPr/>
                    <a:lstStyle/>
                    <a:p>
                      <a:r>
                        <a:rPr lang="en-US" dirty="0" smtClean="0"/>
                        <a:t>string</a:t>
                      </a:r>
                      <a:endParaRPr lang="en-US" dirty="0"/>
                    </a:p>
                  </a:txBody>
                  <a:tcPr/>
                </a:tc>
                <a:tc>
                  <a:txBody>
                    <a:bodyPr/>
                    <a:lstStyle/>
                    <a:p>
                      <a:r>
                        <a:rPr lang="en-US" dirty="0" smtClean="0"/>
                        <a:t>50</a:t>
                      </a:r>
                      <a:endParaRPr lang="en-US" dirty="0"/>
                    </a:p>
                  </a:txBody>
                  <a:tcPr/>
                </a:tc>
              </a:tr>
              <a:tr h="697570">
                <a:tc>
                  <a:txBody>
                    <a:bodyPr/>
                    <a:lstStyle/>
                    <a:p>
                      <a:r>
                        <a:rPr lang="en-US" dirty="0" smtClean="0"/>
                        <a:t>5</a:t>
                      </a:r>
                      <a:endParaRPr lang="en-US" dirty="0"/>
                    </a:p>
                  </a:txBody>
                  <a:tcPr/>
                </a:tc>
                <a:tc>
                  <a:txBody>
                    <a:bodyPr/>
                    <a:lstStyle/>
                    <a:p>
                      <a:r>
                        <a:rPr lang="en-US" dirty="0" smtClean="0"/>
                        <a:t>bookLimit</a:t>
                      </a:r>
                      <a:endParaRPr lang="en-US" dirty="0"/>
                    </a:p>
                  </a:txBody>
                  <a:tcPr/>
                </a:tc>
                <a:tc>
                  <a:txBody>
                    <a:bodyPr/>
                    <a:lstStyle/>
                    <a:p>
                      <a:r>
                        <a:rPr lang="en-US" dirty="0" smtClean="0"/>
                        <a:t>number</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766421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Times New Roman" panose="02020603050405020304" pitchFamily="18" charset="0"/>
                <a:cs typeface="Times New Roman" panose="02020603050405020304" pitchFamily="18" charset="0"/>
              </a:rPr>
              <a:t>Admin database</a:t>
            </a:r>
            <a:endParaRPr lang="en-US" sz="48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3535163"/>
              </p:ext>
            </p:extLst>
          </p:nvPr>
        </p:nvGraphicFramePr>
        <p:xfrm>
          <a:off x="1155700" y="2603500"/>
          <a:ext cx="10274300" cy="1785621"/>
        </p:xfrm>
        <a:graphic>
          <a:graphicData uri="http://schemas.openxmlformats.org/drawingml/2006/table">
            <a:tbl>
              <a:tblPr firstRow="1" bandRow="1">
                <a:tableStyleId>{5C22544A-7EE6-4342-B048-85BDC9FD1C3A}</a:tableStyleId>
              </a:tblPr>
              <a:tblGrid>
                <a:gridCol w="2026412"/>
                <a:gridCol w="3110738"/>
                <a:gridCol w="2568575"/>
                <a:gridCol w="2568575"/>
              </a:tblGrid>
              <a:tr h="595207">
                <a:tc>
                  <a:txBody>
                    <a:bodyPr/>
                    <a:lstStyle/>
                    <a:p>
                      <a:r>
                        <a:rPr lang="en-US" dirty="0" smtClean="0"/>
                        <a:t>Serial</a:t>
                      </a:r>
                      <a:r>
                        <a:rPr lang="en-US" baseline="0" dirty="0" smtClean="0"/>
                        <a:t> No</a:t>
                      </a:r>
                      <a:endParaRPr lang="en-US" dirty="0"/>
                    </a:p>
                  </a:txBody>
                  <a:tcPr/>
                </a:tc>
                <a:tc>
                  <a:txBody>
                    <a:bodyPr/>
                    <a:lstStyle/>
                    <a:p>
                      <a:r>
                        <a:rPr lang="en-US" dirty="0" smtClean="0"/>
                        <a:t>Column Name</a:t>
                      </a:r>
                      <a:endParaRPr lang="en-US" dirty="0"/>
                    </a:p>
                  </a:txBody>
                  <a:tcPr/>
                </a:tc>
                <a:tc>
                  <a:txBody>
                    <a:bodyPr/>
                    <a:lstStyle/>
                    <a:p>
                      <a:r>
                        <a:rPr lang="en-US" dirty="0" smtClean="0"/>
                        <a:t>Datatype</a:t>
                      </a:r>
                      <a:endParaRPr lang="en-US" dirty="0"/>
                    </a:p>
                  </a:txBody>
                  <a:tcPr/>
                </a:tc>
                <a:tc>
                  <a:txBody>
                    <a:bodyPr/>
                    <a:lstStyle/>
                    <a:p>
                      <a:r>
                        <a:rPr lang="en-US" dirty="0" smtClean="0"/>
                        <a:t>Length</a:t>
                      </a:r>
                      <a:endParaRPr lang="en-US" dirty="0"/>
                    </a:p>
                  </a:txBody>
                  <a:tcPr/>
                </a:tc>
              </a:tr>
              <a:tr h="595207">
                <a:tc>
                  <a:txBody>
                    <a:bodyPr/>
                    <a:lstStyle/>
                    <a:p>
                      <a:r>
                        <a:rPr lang="en-US" dirty="0" smtClean="0"/>
                        <a:t>1</a:t>
                      </a:r>
                      <a:endParaRPr lang="en-US" dirty="0"/>
                    </a:p>
                  </a:txBody>
                  <a:tcPr/>
                </a:tc>
                <a:tc>
                  <a:txBody>
                    <a:bodyPr/>
                    <a:lstStyle/>
                    <a:p>
                      <a:r>
                        <a:rPr lang="en-US" dirty="0" smtClean="0"/>
                        <a:t>Username</a:t>
                      </a:r>
                      <a:endParaRPr lang="en-US" dirty="0"/>
                    </a:p>
                  </a:txBody>
                  <a:tcPr/>
                </a:tc>
                <a:tc>
                  <a:txBody>
                    <a:bodyPr/>
                    <a:lstStyle/>
                    <a:p>
                      <a:r>
                        <a:rPr lang="en-US" dirty="0" smtClean="0"/>
                        <a:t>string</a:t>
                      </a:r>
                      <a:endParaRPr lang="en-US" dirty="0"/>
                    </a:p>
                  </a:txBody>
                  <a:tcPr/>
                </a:tc>
                <a:tc>
                  <a:txBody>
                    <a:bodyPr/>
                    <a:lstStyle/>
                    <a:p>
                      <a:r>
                        <a:rPr lang="en-US" dirty="0" smtClean="0"/>
                        <a:t>20</a:t>
                      </a:r>
                      <a:endParaRPr lang="en-US" dirty="0"/>
                    </a:p>
                  </a:txBody>
                  <a:tcPr/>
                </a:tc>
              </a:tr>
              <a:tr h="595207">
                <a:tc>
                  <a:txBody>
                    <a:bodyPr/>
                    <a:lstStyle/>
                    <a:p>
                      <a:r>
                        <a:rPr lang="en-US" dirty="0" smtClean="0"/>
                        <a:t>2</a:t>
                      </a:r>
                      <a:endParaRPr lang="en-US" dirty="0"/>
                    </a:p>
                  </a:txBody>
                  <a:tcPr/>
                </a:tc>
                <a:tc>
                  <a:txBody>
                    <a:bodyPr/>
                    <a:lstStyle/>
                    <a:p>
                      <a:r>
                        <a:rPr lang="en-US" dirty="0" smtClean="0"/>
                        <a:t>Password</a:t>
                      </a:r>
                      <a:endParaRPr lang="en-US" dirty="0"/>
                    </a:p>
                  </a:txBody>
                  <a:tcPr/>
                </a:tc>
                <a:tc>
                  <a:txBody>
                    <a:bodyPr/>
                    <a:lstStyle/>
                    <a:p>
                      <a:r>
                        <a:rPr lang="en-US" dirty="0" smtClean="0"/>
                        <a:t>string</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2815704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Times New Roman" panose="02020603050405020304" pitchFamily="18" charset="0"/>
                <a:cs typeface="Times New Roman" panose="02020603050405020304" pitchFamily="18" charset="0"/>
              </a:rPr>
              <a:t>Books database</a:t>
            </a:r>
            <a:endParaRPr lang="en-US" sz="48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2336451"/>
              </p:ext>
            </p:extLst>
          </p:nvPr>
        </p:nvGraphicFramePr>
        <p:xfrm>
          <a:off x="1155701" y="2603500"/>
          <a:ext cx="9798812" cy="2855468"/>
        </p:xfrm>
        <a:graphic>
          <a:graphicData uri="http://schemas.openxmlformats.org/drawingml/2006/table">
            <a:tbl>
              <a:tblPr firstRow="1" bandRow="1">
                <a:tableStyleId>{5C22544A-7EE6-4342-B048-85BDC9FD1C3A}</a:tableStyleId>
              </a:tblPr>
              <a:tblGrid>
                <a:gridCol w="2858515"/>
                <a:gridCol w="4233672"/>
                <a:gridCol w="2706625"/>
              </a:tblGrid>
              <a:tr h="407924">
                <a:tc>
                  <a:txBody>
                    <a:bodyPr/>
                    <a:lstStyle/>
                    <a:p>
                      <a:r>
                        <a:rPr lang="en-US" dirty="0" smtClean="0"/>
                        <a:t>Serial No</a:t>
                      </a:r>
                      <a:endParaRPr lang="en-US" dirty="0"/>
                    </a:p>
                  </a:txBody>
                  <a:tcPr/>
                </a:tc>
                <a:tc>
                  <a:txBody>
                    <a:bodyPr/>
                    <a:lstStyle/>
                    <a:p>
                      <a:r>
                        <a:rPr lang="en-US" dirty="0" smtClean="0"/>
                        <a:t>Column Name</a:t>
                      </a:r>
                      <a:endParaRPr lang="en-US" dirty="0"/>
                    </a:p>
                  </a:txBody>
                  <a:tcPr/>
                </a:tc>
                <a:tc>
                  <a:txBody>
                    <a:bodyPr/>
                    <a:lstStyle/>
                    <a:p>
                      <a:r>
                        <a:rPr lang="en-US" dirty="0" smtClean="0"/>
                        <a:t>Datatype</a:t>
                      </a:r>
                      <a:endParaRPr lang="en-US" dirty="0"/>
                    </a:p>
                  </a:txBody>
                  <a:tcPr/>
                </a:tc>
              </a:tr>
              <a:tr h="407924">
                <a:tc>
                  <a:txBody>
                    <a:bodyPr/>
                    <a:lstStyle/>
                    <a:p>
                      <a:r>
                        <a:rPr lang="en-US" dirty="0" smtClean="0"/>
                        <a:t>1</a:t>
                      </a:r>
                      <a:endParaRPr lang="en-US" dirty="0"/>
                    </a:p>
                  </a:txBody>
                  <a:tcPr/>
                </a:tc>
                <a:tc>
                  <a:txBody>
                    <a:bodyPr/>
                    <a:lstStyle/>
                    <a:p>
                      <a:r>
                        <a:rPr lang="en-US" dirty="0" smtClean="0"/>
                        <a:t>Book_id</a:t>
                      </a:r>
                      <a:endParaRPr lang="en-US" dirty="0"/>
                    </a:p>
                  </a:txBody>
                  <a:tcPr/>
                </a:tc>
                <a:tc>
                  <a:txBody>
                    <a:bodyPr/>
                    <a:lstStyle/>
                    <a:p>
                      <a:r>
                        <a:rPr lang="en-US" dirty="0" smtClean="0"/>
                        <a:t>string</a:t>
                      </a:r>
                      <a:endParaRPr lang="en-US" dirty="0"/>
                    </a:p>
                  </a:txBody>
                  <a:tcPr/>
                </a:tc>
              </a:tr>
              <a:tr h="407924">
                <a:tc>
                  <a:txBody>
                    <a:bodyPr/>
                    <a:lstStyle/>
                    <a:p>
                      <a:r>
                        <a:rPr lang="en-US" dirty="0" smtClean="0"/>
                        <a:t>2</a:t>
                      </a:r>
                      <a:endParaRPr lang="en-US" dirty="0"/>
                    </a:p>
                  </a:txBody>
                  <a:tcPr/>
                </a:tc>
                <a:tc>
                  <a:txBody>
                    <a:bodyPr/>
                    <a:lstStyle/>
                    <a:p>
                      <a:r>
                        <a:rPr lang="en-US" dirty="0" smtClean="0"/>
                        <a:t>Book_name</a:t>
                      </a:r>
                      <a:endParaRPr lang="en-US" dirty="0"/>
                    </a:p>
                  </a:txBody>
                  <a:tcPr/>
                </a:tc>
                <a:tc>
                  <a:txBody>
                    <a:bodyPr/>
                    <a:lstStyle/>
                    <a:p>
                      <a:r>
                        <a:rPr lang="en-US" dirty="0" smtClean="0"/>
                        <a:t>string</a:t>
                      </a:r>
                      <a:endParaRPr lang="en-US" dirty="0"/>
                    </a:p>
                  </a:txBody>
                  <a:tcPr/>
                </a:tc>
              </a:tr>
              <a:tr h="407924">
                <a:tc>
                  <a:txBody>
                    <a:bodyPr/>
                    <a:lstStyle/>
                    <a:p>
                      <a:r>
                        <a:rPr lang="en-US" dirty="0" smtClean="0"/>
                        <a:t>3</a:t>
                      </a:r>
                      <a:endParaRPr lang="en-US" dirty="0"/>
                    </a:p>
                  </a:txBody>
                  <a:tcPr/>
                </a:tc>
                <a:tc>
                  <a:txBody>
                    <a:bodyPr/>
                    <a:lstStyle/>
                    <a:p>
                      <a:r>
                        <a:rPr lang="en-US" dirty="0" smtClean="0"/>
                        <a:t>Author</a:t>
                      </a:r>
                      <a:endParaRPr lang="en-US" dirty="0"/>
                    </a:p>
                  </a:txBody>
                  <a:tcPr/>
                </a:tc>
                <a:tc>
                  <a:txBody>
                    <a:bodyPr/>
                    <a:lstStyle/>
                    <a:p>
                      <a:r>
                        <a:rPr lang="en-US" dirty="0" smtClean="0"/>
                        <a:t>string</a:t>
                      </a:r>
                      <a:endParaRPr lang="en-US" dirty="0"/>
                    </a:p>
                  </a:txBody>
                  <a:tcPr/>
                </a:tc>
              </a:tr>
              <a:tr h="407924">
                <a:tc>
                  <a:txBody>
                    <a:bodyPr/>
                    <a:lstStyle/>
                    <a:p>
                      <a:r>
                        <a:rPr lang="en-US" dirty="0" smtClean="0"/>
                        <a:t>4</a:t>
                      </a:r>
                      <a:endParaRPr lang="en-US" dirty="0"/>
                    </a:p>
                  </a:txBody>
                  <a:tcPr/>
                </a:tc>
                <a:tc>
                  <a:txBody>
                    <a:bodyPr/>
                    <a:lstStyle/>
                    <a:p>
                      <a:r>
                        <a:rPr lang="en-US" dirty="0" smtClean="0"/>
                        <a:t>Rack_number</a:t>
                      </a:r>
                      <a:endParaRPr lang="en-US" dirty="0"/>
                    </a:p>
                  </a:txBody>
                  <a:tcPr/>
                </a:tc>
                <a:tc>
                  <a:txBody>
                    <a:bodyPr/>
                    <a:lstStyle/>
                    <a:p>
                      <a:r>
                        <a:rPr lang="en-US" dirty="0" smtClean="0"/>
                        <a:t>number</a:t>
                      </a:r>
                      <a:endParaRPr lang="en-US" dirty="0"/>
                    </a:p>
                  </a:txBody>
                  <a:tcPr/>
                </a:tc>
              </a:tr>
              <a:tr h="407924">
                <a:tc>
                  <a:txBody>
                    <a:bodyPr/>
                    <a:lstStyle/>
                    <a:p>
                      <a:r>
                        <a:rPr lang="en-US" dirty="0" smtClean="0"/>
                        <a:t>5</a:t>
                      </a:r>
                      <a:endParaRPr lang="en-US" dirty="0"/>
                    </a:p>
                  </a:txBody>
                  <a:tcPr/>
                </a:tc>
                <a:tc>
                  <a:txBody>
                    <a:bodyPr/>
                    <a:lstStyle/>
                    <a:p>
                      <a:r>
                        <a:rPr lang="en-US" dirty="0" smtClean="0"/>
                        <a:t>noOfBooks</a:t>
                      </a:r>
                      <a:endParaRPr lang="en-US" dirty="0"/>
                    </a:p>
                  </a:txBody>
                  <a:tcPr/>
                </a:tc>
                <a:tc>
                  <a:txBody>
                    <a:bodyPr/>
                    <a:lstStyle/>
                    <a:p>
                      <a:r>
                        <a:rPr lang="en-US" dirty="0" smtClean="0"/>
                        <a:t>number</a:t>
                      </a:r>
                      <a:endParaRPr lang="en-US" dirty="0"/>
                    </a:p>
                  </a:txBody>
                  <a:tcPr/>
                </a:tc>
              </a:tr>
              <a:tr h="407924">
                <a:tc>
                  <a:txBody>
                    <a:bodyPr/>
                    <a:lstStyle/>
                    <a:p>
                      <a:r>
                        <a:rPr lang="en-US" dirty="0" smtClean="0"/>
                        <a:t>6</a:t>
                      </a:r>
                      <a:endParaRPr lang="en-US" dirty="0"/>
                    </a:p>
                  </a:txBody>
                  <a:tcPr/>
                </a:tc>
                <a:tc>
                  <a:txBody>
                    <a:bodyPr/>
                    <a:lstStyle/>
                    <a:p>
                      <a:r>
                        <a:rPr lang="en-US" dirty="0" smtClean="0"/>
                        <a:t>bookUrl</a:t>
                      </a:r>
                      <a:endParaRPr lang="en-US" dirty="0"/>
                    </a:p>
                  </a:txBody>
                  <a:tcPr/>
                </a:tc>
                <a:tc>
                  <a:txBody>
                    <a:bodyPr/>
                    <a:lstStyle/>
                    <a:p>
                      <a:r>
                        <a:rPr lang="en-US" dirty="0" smtClean="0"/>
                        <a:t>string</a:t>
                      </a:r>
                      <a:endParaRPr lang="en-US" dirty="0"/>
                    </a:p>
                  </a:txBody>
                  <a:tcPr/>
                </a:tc>
              </a:tr>
            </a:tbl>
          </a:graphicData>
        </a:graphic>
      </p:graphicFrame>
    </p:spTree>
    <p:extLst>
      <p:ext uri="{BB962C8B-B14F-4D97-AF65-F5344CB8AC3E}">
        <p14:creationId xmlns:p14="http://schemas.microsoft.com/office/powerpoint/2010/main" val="2312398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Times New Roman" panose="02020603050405020304" pitchFamily="18" charset="0"/>
                <a:cs typeface="Times New Roman" panose="02020603050405020304" pitchFamily="18" charset="0"/>
              </a:rPr>
              <a:t>Request</a:t>
            </a:r>
            <a:r>
              <a:rPr lang="en-US" sz="4800" b="1" dirty="0" smtClean="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database</a:t>
            </a:r>
            <a:endParaRPr lang="en-US" sz="48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239090"/>
              </p:ext>
            </p:extLst>
          </p:nvPr>
        </p:nvGraphicFramePr>
        <p:xfrm>
          <a:off x="1155700" y="2603500"/>
          <a:ext cx="8824914" cy="2595880"/>
        </p:xfrm>
        <a:graphic>
          <a:graphicData uri="http://schemas.openxmlformats.org/drawingml/2006/table">
            <a:tbl>
              <a:tblPr firstRow="1" bandRow="1">
                <a:tableStyleId>{5C22544A-7EE6-4342-B048-85BDC9FD1C3A}</a:tableStyleId>
              </a:tblPr>
              <a:tblGrid>
                <a:gridCol w="2520188"/>
                <a:gridCol w="3363088"/>
                <a:gridCol w="2941638"/>
              </a:tblGrid>
              <a:tr h="370840">
                <a:tc>
                  <a:txBody>
                    <a:bodyPr/>
                    <a:lstStyle/>
                    <a:p>
                      <a:r>
                        <a:rPr lang="en-US" dirty="0" smtClean="0"/>
                        <a:t>Serial No</a:t>
                      </a:r>
                      <a:endParaRPr lang="en-US" dirty="0"/>
                    </a:p>
                  </a:txBody>
                  <a:tcPr/>
                </a:tc>
                <a:tc>
                  <a:txBody>
                    <a:bodyPr/>
                    <a:lstStyle/>
                    <a:p>
                      <a:r>
                        <a:rPr lang="en-US" dirty="0" smtClean="0"/>
                        <a:t>Column</a:t>
                      </a:r>
                      <a:r>
                        <a:rPr lang="en-US" baseline="0" dirty="0" smtClean="0"/>
                        <a:t> Name</a:t>
                      </a:r>
                      <a:endParaRPr lang="en-US" dirty="0"/>
                    </a:p>
                  </a:txBody>
                  <a:tcPr/>
                </a:tc>
                <a:tc>
                  <a:txBody>
                    <a:bodyPr/>
                    <a:lstStyle/>
                    <a:p>
                      <a:r>
                        <a:rPr lang="en-US" dirty="0" smtClean="0"/>
                        <a:t>Datatype</a:t>
                      </a:r>
                      <a:endParaRPr lang="en-US" dirty="0"/>
                    </a:p>
                  </a:txBody>
                  <a:tcPr/>
                </a:tc>
              </a:tr>
              <a:tr h="370840">
                <a:tc>
                  <a:txBody>
                    <a:bodyPr/>
                    <a:lstStyle/>
                    <a:p>
                      <a:r>
                        <a:rPr lang="en-US" dirty="0" smtClean="0"/>
                        <a:t>1</a:t>
                      </a:r>
                      <a:endParaRPr lang="en-US" dirty="0"/>
                    </a:p>
                  </a:txBody>
                  <a:tcPr/>
                </a:tc>
                <a:tc>
                  <a:txBody>
                    <a:bodyPr/>
                    <a:lstStyle/>
                    <a:p>
                      <a:r>
                        <a:rPr lang="en-US" dirty="0" smtClean="0"/>
                        <a:t>transaction_id</a:t>
                      </a:r>
                      <a:endParaRPr lang="en-US" dirty="0"/>
                    </a:p>
                  </a:txBody>
                  <a:tcPr/>
                </a:tc>
                <a:tc>
                  <a:txBody>
                    <a:bodyPr/>
                    <a:lstStyle/>
                    <a:p>
                      <a:r>
                        <a:rPr lang="en-US" dirty="0" smtClean="0"/>
                        <a:t>number</a:t>
                      </a:r>
                      <a:endParaRPr lang="en-US" dirty="0"/>
                    </a:p>
                  </a:txBody>
                  <a:tcPr/>
                </a:tc>
              </a:tr>
              <a:tr h="370840">
                <a:tc>
                  <a:txBody>
                    <a:bodyPr/>
                    <a:lstStyle/>
                    <a:p>
                      <a:r>
                        <a:rPr lang="en-US" dirty="0" smtClean="0"/>
                        <a:t>2</a:t>
                      </a:r>
                      <a:endParaRPr lang="en-US" dirty="0"/>
                    </a:p>
                  </a:txBody>
                  <a:tcPr/>
                </a:tc>
                <a:tc>
                  <a:txBody>
                    <a:bodyPr/>
                    <a:lstStyle/>
                    <a:p>
                      <a:r>
                        <a:rPr lang="en-US" dirty="0" smtClean="0"/>
                        <a:t>username</a:t>
                      </a:r>
                      <a:endParaRPr lang="en-US" dirty="0"/>
                    </a:p>
                  </a:txBody>
                  <a:tcPr/>
                </a:tc>
                <a:tc>
                  <a:txBody>
                    <a:bodyPr/>
                    <a:lstStyle/>
                    <a:p>
                      <a:r>
                        <a:rPr lang="en-US" dirty="0" smtClean="0"/>
                        <a:t>text</a:t>
                      </a:r>
                      <a:endParaRPr lang="en-US" dirty="0"/>
                    </a:p>
                  </a:txBody>
                  <a:tcPr/>
                </a:tc>
              </a:tr>
              <a:tr h="370840">
                <a:tc>
                  <a:txBody>
                    <a:bodyPr/>
                    <a:lstStyle/>
                    <a:p>
                      <a:r>
                        <a:rPr lang="en-US" dirty="0" smtClean="0"/>
                        <a:t>3</a:t>
                      </a:r>
                      <a:endParaRPr lang="en-US" dirty="0"/>
                    </a:p>
                  </a:txBody>
                  <a:tcPr/>
                </a:tc>
                <a:tc>
                  <a:txBody>
                    <a:bodyPr/>
                    <a:lstStyle/>
                    <a:p>
                      <a:r>
                        <a:rPr lang="en-US" dirty="0" smtClean="0"/>
                        <a:t>issue_date</a:t>
                      </a:r>
                      <a:endParaRPr lang="en-US" dirty="0"/>
                    </a:p>
                  </a:txBody>
                  <a:tcPr/>
                </a:tc>
                <a:tc>
                  <a:txBody>
                    <a:bodyPr/>
                    <a:lstStyle/>
                    <a:p>
                      <a:r>
                        <a:rPr lang="en-US" dirty="0" smtClean="0"/>
                        <a:t>date</a:t>
                      </a:r>
                      <a:endParaRPr lang="en-US" dirty="0"/>
                    </a:p>
                  </a:txBody>
                  <a:tcPr/>
                </a:tc>
              </a:tr>
              <a:tr h="370840">
                <a:tc>
                  <a:txBody>
                    <a:bodyPr/>
                    <a:lstStyle/>
                    <a:p>
                      <a:r>
                        <a:rPr lang="en-US" dirty="0" smtClean="0"/>
                        <a:t>4</a:t>
                      </a:r>
                      <a:endParaRPr lang="en-US" dirty="0"/>
                    </a:p>
                  </a:txBody>
                  <a:tcPr/>
                </a:tc>
                <a:tc>
                  <a:txBody>
                    <a:bodyPr/>
                    <a:lstStyle/>
                    <a:p>
                      <a:r>
                        <a:rPr lang="en-US" dirty="0" smtClean="0"/>
                        <a:t>due_date</a:t>
                      </a:r>
                      <a:endParaRPr lang="en-US" dirty="0"/>
                    </a:p>
                  </a:txBody>
                  <a:tcPr/>
                </a:tc>
                <a:tc>
                  <a:txBody>
                    <a:bodyPr/>
                    <a:lstStyle/>
                    <a:p>
                      <a:r>
                        <a:rPr lang="en-US" dirty="0" smtClean="0"/>
                        <a:t>date</a:t>
                      </a:r>
                      <a:endParaRPr lang="en-US" dirty="0"/>
                    </a:p>
                  </a:txBody>
                  <a:tcPr/>
                </a:tc>
              </a:tr>
              <a:tr h="370840">
                <a:tc>
                  <a:txBody>
                    <a:bodyPr/>
                    <a:lstStyle/>
                    <a:p>
                      <a:r>
                        <a:rPr lang="en-US" dirty="0" smtClean="0"/>
                        <a:t>5</a:t>
                      </a:r>
                      <a:endParaRPr lang="en-US" dirty="0"/>
                    </a:p>
                  </a:txBody>
                  <a:tcPr/>
                </a:tc>
                <a:tc>
                  <a:txBody>
                    <a:bodyPr/>
                    <a:lstStyle/>
                    <a:p>
                      <a:r>
                        <a:rPr lang="en-US" dirty="0" smtClean="0"/>
                        <a:t>return_date</a:t>
                      </a:r>
                      <a:endParaRPr lang="en-US" dirty="0"/>
                    </a:p>
                  </a:txBody>
                  <a:tcPr/>
                </a:tc>
                <a:tc>
                  <a:txBody>
                    <a:bodyPr/>
                    <a:lstStyle/>
                    <a:p>
                      <a:r>
                        <a:rPr lang="en-US" dirty="0" smtClean="0"/>
                        <a:t>date</a:t>
                      </a:r>
                      <a:endParaRPr lang="en-US" dirty="0"/>
                    </a:p>
                  </a:txBody>
                  <a:tcPr/>
                </a:tc>
              </a:tr>
              <a:tr h="370840">
                <a:tc>
                  <a:txBody>
                    <a:bodyPr/>
                    <a:lstStyle/>
                    <a:p>
                      <a:r>
                        <a:rPr lang="en-US" dirty="0" smtClean="0"/>
                        <a:t>6</a:t>
                      </a:r>
                      <a:endParaRPr lang="en-US" dirty="0"/>
                    </a:p>
                  </a:txBody>
                  <a:tcPr/>
                </a:tc>
                <a:tc>
                  <a:txBody>
                    <a:bodyPr/>
                    <a:lstStyle/>
                    <a:p>
                      <a:r>
                        <a:rPr lang="en-US" dirty="0" smtClean="0"/>
                        <a:t>penality</a:t>
                      </a:r>
                      <a:endParaRPr lang="en-US" dirty="0"/>
                    </a:p>
                  </a:txBody>
                  <a:tcPr/>
                </a:tc>
                <a:tc>
                  <a:txBody>
                    <a:bodyPr/>
                    <a:lstStyle/>
                    <a:p>
                      <a:r>
                        <a:rPr lang="en-US" dirty="0" smtClean="0"/>
                        <a:t>number</a:t>
                      </a:r>
                      <a:endParaRPr lang="en-US" dirty="0"/>
                    </a:p>
                  </a:txBody>
                  <a:tcPr/>
                </a:tc>
              </a:tr>
            </a:tbl>
          </a:graphicData>
        </a:graphic>
      </p:graphicFrame>
    </p:spTree>
    <p:extLst>
      <p:ext uri="{BB962C8B-B14F-4D97-AF65-F5344CB8AC3E}">
        <p14:creationId xmlns:p14="http://schemas.microsoft.com/office/powerpoint/2010/main" val="526430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Times New Roman" panose="02020603050405020304" pitchFamily="18" charset="0"/>
                <a:cs typeface="Times New Roman" panose="02020603050405020304" pitchFamily="18" charset="0"/>
              </a:rPr>
              <a:t>Sample screenshots</a:t>
            </a:r>
            <a:endParaRPr lang="en-US" sz="48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34" y="2377285"/>
            <a:ext cx="9878282" cy="4389276"/>
          </a:xfrm>
        </p:spPr>
      </p:pic>
    </p:spTree>
    <p:extLst>
      <p:ext uri="{BB962C8B-B14F-4D97-AF65-F5344CB8AC3E}">
        <p14:creationId xmlns:p14="http://schemas.microsoft.com/office/powerpoint/2010/main" val="46436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1314142"/>
            <a:ext cx="10058400" cy="4771961"/>
          </a:xfrm>
          <a:prstGeom prst="rect">
            <a:avLst/>
          </a:prstGeom>
        </p:spPr>
      </p:pic>
    </p:spTree>
    <p:extLst>
      <p:ext uri="{BB962C8B-B14F-4D97-AF65-F5344CB8AC3E}">
        <p14:creationId xmlns:p14="http://schemas.microsoft.com/office/powerpoint/2010/main" val="3486154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Times New Roman" panose="02020603050405020304" pitchFamily="18" charset="0"/>
                <a:cs typeface="Times New Roman" panose="02020603050405020304" pitchFamily="18" charset="0"/>
              </a:rPr>
              <a:t>Admin Log in</a:t>
            </a:r>
            <a:endParaRPr lang="en-US" sz="4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544" y="2731198"/>
            <a:ext cx="6201478" cy="4126802"/>
          </a:xfrm>
          <a:prstGeom prst="rect">
            <a:avLst/>
          </a:prstGeom>
        </p:spPr>
      </p:pic>
    </p:spTree>
    <p:extLst>
      <p:ext uri="{BB962C8B-B14F-4D97-AF65-F5344CB8AC3E}">
        <p14:creationId xmlns:p14="http://schemas.microsoft.com/office/powerpoint/2010/main" val="3481279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722" y="2806636"/>
            <a:ext cx="4333875" cy="3457575"/>
          </a:xfrm>
          <a:prstGeom prst="rect">
            <a:avLst/>
          </a:prstGeom>
        </p:spPr>
      </p:pic>
      <p:sp>
        <p:nvSpPr>
          <p:cNvPr id="4" name="Title 3"/>
          <p:cNvSpPr>
            <a:spLocks noGrp="1"/>
          </p:cNvSpPr>
          <p:nvPr>
            <p:ph type="title"/>
          </p:nvPr>
        </p:nvSpPr>
        <p:spPr/>
        <p:txBody>
          <a:bodyPr/>
          <a:lstStyle/>
          <a:p>
            <a:r>
              <a:rPr lang="en-US" sz="4800" b="1" dirty="0" smtClean="0">
                <a:latin typeface="Times New Roman" panose="02020603050405020304" pitchFamily="18" charset="0"/>
                <a:cs typeface="Times New Roman" panose="02020603050405020304" pitchFamily="18" charset="0"/>
              </a:rPr>
              <a:t>Admin operations</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963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824" y="1497330"/>
            <a:ext cx="7452360" cy="3985070"/>
          </a:xfrm>
          <a:prstGeom prst="rect">
            <a:avLst/>
          </a:prstGeom>
        </p:spPr>
      </p:pic>
    </p:spTree>
    <p:extLst>
      <p:ext uri="{BB962C8B-B14F-4D97-AF65-F5344CB8AC3E}">
        <p14:creationId xmlns:p14="http://schemas.microsoft.com/office/powerpoint/2010/main" val="1619227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Times New Roman" panose="02020603050405020304" pitchFamily="18" charset="0"/>
                <a:cs typeface="Times New Roman" panose="02020603050405020304" pitchFamily="18" charset="0"/>
              </a:rPr>
              <a:t>Introduction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To develop a project titled “Online Library Management System” and is to maintain the operation done in a library.</a:t>
            </a:r>
          </a:p>
          <a:p>
            <a:pPr algn="just"/>
            <a:r>
              <a:rPr lang="en-US" sz="2800" dirty="0" smtClean="0">
                <a:latin typeface="Times New Roman" panose="02020603050405020304" pitchFamily="18" charset="0"/>
                <a:cs typeface="Times New Roman" panose="02020603050405020304" pitchFamily="18" charset="0"/>
              </a:rPr>
              <a:t>To ease the transactions done in library by computerizing the whole system.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645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4792"/>
            <a:ext cx="8761413" cy="706964"/>
          </a:xfrm>
        </p:spPr>
        <p:txBody>
          <a:bodyPr/>
          <a:lstStyle/>
          <a:p>
            <a:r>
              <a:rPr lang="en-US" sz="4800" b="1" dirty="0" smtClean="0">
                <a:latin typeface="Times New Roman" panose="02020603050405020304" pitchFamily="18" charset="0"/>
                <a:cs typeface="Times New Roman" panose="02020603050405020304" pitchFamily="18" charset="0"/>
              </a:rPr>
              <a:t>Objective</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t> </a:t>
            </a:r>
            <a:r>
              <a:rPr lang="en-US" dirty="0" smtClean="0"/>
              <a:t>    </a:t>
            </a:r>
            <a:r>
              <a:rPr lang="en-US" sz="2800" dirty="0" smtClean="0">
                <a:latin typeface="Times New Roman" panose="02020603050405020304" pitchFamily="18" charset="0"/>
                <a:cs typeface="Times New Roman" panose="02020603050405020304" pitchFamily="18" charset="0"/>
              </a:rPr>
              <a:t>The objective of this application is to design a system to maintain the information related to Library. The purpose is to perform operations and maintain a centralized repository of information about all activities regarding a library</a:t>
            </a:r>
            <a:r>
              <a:rPr lang="en-US" dirty="0" smtClean="0"/>
              <a:t>.</a:t>
            </a:r>
            <a:endParaRPr lang="en-US" dirty="0"/>
          </a:p>
        </p:txBody>
      </p:sp>
    </p:spTree>
    <p:extLst>
      <p:ext uri="{BB962C8B-B14F-4D97-AF65-F5344CB8AC3E}">
        <p14:creationId xmlns:p14="http://schemas.microsoft.com/office/powerpoint/2010/main" val="699661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Times New Roman" panose="02020603050405020304" pitchFamily="18" charset="0"/>
                <a:cs typeface="Times New Roman" panose="02020603050405020304" pitchFamily="18" charset="0"/>
              </a:rPr>
              <a:t>Proposed System</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The project “Online Library Management System”  mainly focuses on basic operations like login, registration, adding new member, adding new books, and updating new information, Searching books, issued book date and return date and facility to borrow and return books.</a:t>
            </a:r>
          </a:p>
          <a:p>
            <a:pPr algn="just"/>
            <a:r>
              <a:rPr lang="en-US" sz="2800" dirty="0" smtClean="0">
                <a:latin typeface="Times New Roman" panose="02020603050405020304" pitchFamily="18" charset="0"/>
                <a:cs typeface="Times New Roman" panose="02020603050405020304" pitchFamily="18" charset="0"/>
              </a:rPr>
              <a:t>All transactions are computerized.</a:t>
            </a:r>
          </a:p>
          <a:p>
            <a:pPr algn="just"/>
            <a:r>
              <a:rPr lang="en-US" sz="2800" dirty="0" smtClean="0">
                <a:latin typeface="Times New Roman" panose="02020603050405020304" pitchFamily="18" charset="0"/>
                <a:cs typeface="Times New Roman" panose="02020603050405020304" pitchFamily="18" charset="0"/>
              </a:rPr>
              <a:t>Less paper work.</a:t>
            </a:r>
            <a:r>
              <a:rPr lang="en-US" dirty="0" smtClean="0"/>
              <a:t>   </a:t>
            </a:r>
            <a:endParaRPr lang="en-US" dirty="0"/>
          </a:p>
        </p:txBody>
      </p:sp>
    </p:spTree>
    <p:extLst>
      <p:ext uri="{BB962C8B-B14F-4D97-AF65-F5344CB8AC3E}">
        <p14:creationId xmlns:p14="http://schemas.microsoft.com/office/powerpoint/2010/main" val="3206487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Times New Roman" panose="02020603050405020304" pitchFamily="18" charset="0"/>
                <a:cs typeface="Times New Roman" panose="02020603050405020304" pitchFamily="18" charset="0"/>
              </a:rPr>
              <a:t>System Requirements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3200" b="1" dirty="0" smtClean="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Front-End : Angular</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Back-End : Spring </a:t>
            </a:r>
            <a:r>
              <a:rPr lang="en-US" sz="2800" dirty="0">
                <a:latin typeface="Times New Roman" panose="02020603050405020304" pitchFamily="18" charset="0"/>
                <a:cs typeface="Times New Roman" panose="02020603050405020304" pitchFamily="18" charset="0"/>
              </a:rPr>
              <a:t>Boot</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Database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MongoDB</a:t>
            </a:r>
          </a:p>
        </p:txBody>
      </p:sp>
    </p:spTree>
    <p:extLst>
      <p:ext uri="{BB962C8B-B14F-4D97-AF65-F5344CB8AC3E}">
        <p14:creationId xmlns:p14="http://schemas.microsoft.com/office/powerpoint/2010/main" val="2671694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38" y="589620"/>
            <a:ext cx="8761413" cy="706964"/>
          </a:xfrm>
        </p:spPr>
        <p:txBody>
          <a:bodyPr/>
          <a:lstStyle/>
          <a:p>
            <a:r>
              <a:rPr lang="en-US" sz="4800" b="1" dirty="0" smtClean="0">
                <a:latin typeface="Times New Roman" panose="02020603050405020304" pitchFamily="18" charset="0"/>
                <a:cs typeface="Times New Roman" panose="02020603050405020304" pitchFamily="18" charset="0"/>
              </a:rPr>
              <a:t>Flow chart</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9040" y="1333160"/>
            <a:ext cx="6528815" cy="5351104"/>
          </a:xfrm>
        </p:spPr>
      </p:pic>
    </p:spTree>
    <p:extLst>
      <p:ext uri="{BB962C8B-B14F-4D97-AF65-F5344CB8AC3E}">
        <p14:creationId xmlns:p14="http://schemas.microsoft.com/office/powerpoint/2010/main" val="413886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566928"/>
            <a:ext cx="9367727" cy="694944"/>
          </a:xfrm>
        </p:spPr>
        <p:txBody>
          <a:bodyPr/>
          <a:lstStyle/>
          <a:p>
            <a:r>
              <a:rPr lang="en-US" sz="4800" b="1" dirty="0" smtClean="0">
                <a:latin typeface="Times New Roman" panose="02020603050405020304" pitchFamily="18" charset="0"/>
                <a:cs typeface="Times New Roman" panose="02020603050405020304" pitchFamily="18" charset="0"/>
              </a:rPr>
              <a:t>Use case diagram</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710" y="1333160"/>
            <a:ext cx="5699450" cy="5256089"/>
          </a:xfrm>
        </p:spPr>
      </p:pic>
    </p:spTree>
    <p:extLst>
      <p:ext uri="{BB962C8B-B14F-4D97-AF65-F5344CB8AC3E}">
        <p14:creationId xmlns:p14="http://schemas.microsoft.com/office/powerpoint/2010/main" val="1967983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026" y="580476"/>
            <a:ext cx="8761413" cy="706964"/>
          </a:xfrm>
        </p:spPr>
        <p:txBody>
          <a:bodyPr/>
          <a:lstStyle/>
          <a:p>
            <a:r>
              <a:rPr lang="en-US" sz="4800" b="1" dirty="0" smtClean="0">
                <a:latin typeface="Times New Roman" panose="02020603050405020304" pitchFamily="18" charset="0"/>
                <a:cs typeface="Times New Roman" panose="02020603050405020304" pitchFamily="18" charset="0"/>
              </a:rPr>
              <a:t>Sequence diagrams</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824" y="2167128"/>
            <a:ext cx="10268712" cy="4297680"/>
          </a:xfrm>
        </p:spPr>
      </p:pic>
    </p:spTree>
    <p:extLst>
      <p:ext uri="{BB962C8B-B14F-4D97-AF65-F5344CB8AC3E}">
        <p14:creationId xmlns:p14="http://schemas.microsoft.com/office/powerpoint/2010/main" val="1692493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289304"/>
            <a:ext cx="10680191" cy="4782883"/>
          </a:xfrm>
          <a:prstGeom prst="rect">
            <a:avLst/>
          </a:prstGeom>
        </p:spPr>
      </p:pic>
    </p:spTree>
    <p:extLst>
      <p:ext uri="{BB962C8B-B14F-4D97-AF65-F5344CB8AC3E}">
        <p14:creationId xmlns:p14="http://schemas.microsoft.com/office/powerpoint/2010/main" val="3361166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2739</TotalTime>
  <Words>259</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Times New Roman</vt:lpstr>
      <vt:lpstr>Wingdings</vt:lpstr>
      <vt:lpstr>Wingdings 3</vt:lpstr>
      <vt:lpstr>Ion Boardroom</vt:lpstr>
      <vt:lpstr>PowerPoint Presentation</vt:lpstr>
      <vt:lpstr>Introduction</vt:lpstr>
      <vt:lpstr>Objective</vt:lpstr>
      <vt:lpstr>Proposed System</vt:lpstr>
      <vt:lpstr>System Requirements</vt:lpstr>
      <vt:lpstr>Flow chart</vt:lpstr>
      <vt:lpstr>Use case diagram</vt:lpstr>
      <vt:lpstr>Sequence diagrams</vt:lpstr>
      <vt:lpstr>PowerPoint Presentation</vt:lpstr>
      <vt:lpstr>Student database</vt:lpstr>
      <vt:lpstr>Admin database</vt:lpstr>
      <vt:lpstr>Books database</vt:lpstr>
      <vt:lpstr>Request database</vt:lpstr>
      <vt:lpstr>Sample screenshots</vt:lpstr>
      <vt:lpstr>PowerPoint Presentation</vt:lpstr>
      <vt:lpstr>Admin Log in</vt:lpstr>
      <vt:lpstr>Admin operations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Library Management System</dc:title>
  <dc:creator>Yarramreddy, Meghana Mastan Rao</dc:creator>
  <cp:lastModifiedBy>guda, kavya reddy</cp:lastModifiedBy>
  <cp:revision>38</cp:revision>
  <dcterms:created xsi:type="dcterms:W3CDTF">2019-09-16T04:25:23Z</dcterms:created>
  <dcterms:modified xsi:type="dcterms:W3CDTF">2020-02-13T05:16:38Z</dcterms:modified>
</cp:coreProperties>
</file>