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2" r:id="rId6"/>
    <p:sldId id="261"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80DA-49B8-4BCE-BCA7-26ADBC4F0CA0}"/>
              </a:ext>
            </a:extLst>
          </p:cNvPr>
          <p:cNvSpPr>
            <a:spLocks noGrp="1"/>
          </p:cNvSpPr>
          <p:nvPr>
            <p:ph type="title"/>
          </p:nvPr>
        </p:nvSpPr>
        <p:spPr>
          <a:xfrm>
            <a:off x="1255558" y="2277034"/>
            <a:ext cx="8596668" cy="4069977"/>
          </a:xfrm>
        </p:spPr>
        <p:txBody>
          <a:bodyPr>
            <a:normAutofit/>
          </a:bodyPr>
          <a:lstStyle/>
          <a:p>
            <a:r>
              <a:rPr lang="en-IN" dirty="0">
                <a:solidFill>
                  <a:schemeClr val="accent5"/>
                </a:solidFill>
                <a:latin typeface="Bernard MT Condensed" panose="02050806060905020404" pitchFamily="18" charset="0"/>
              </a:rPr>
              <a:t>Avoiding Phishing Attack on Online Voting     </a:t>
            </a:r>
            <a:br>
              <a:rPr lang="en-IN" dirty="0">
                <a:solidFill>
                  <a:schemeClr val="accent5"/>
                </a:solidFill>
                <a:latin typeface="Bernard MT Condensed" panose="02050806060905020404" pitchFamily="18" charset="0"/>
              </a:rPr>
            </a:br>
            <a:r>
              <a:rPr lang="en-IN" dirty="0">
                <a:solidFill>
                  <a:schemeClr val="accent5"/>
                </a:solidFill>
                <a:latin typeface="Bernard MT Condensed" panose="02050806060905020404" pitchFamily="18" charset="0"/>
              </a:rPr>
              <a:t>           System Using Visual Cryptography</a:t>
            </a:r>
            <a:br>
              <a:rPr lang="en-IN" dirty="0">
                <a:solidFill>
                  <a:schemeClr val="accent5"/>
                </a:solidFill>
                <a:latin typeface="Bernard MT Condensed" panose="02050806060905020404" pitchFamily="18" charset="0"/>
              </a:rPr>
            </a:br>
            <a:br>
              <a:rPr lang="en-IN" dirty="0">
                <a:solidFill>
                  <a:schemeClr val="accent5"/>
                </a:solidFill>
                <a:latin typeface="Bernard MT Condensed" panose="02050806060905020404" pitchFamily="18" charset="0"/>
              </a:rPr>
            </a:br>
            <a:br>
              <a:rPr lang="en-IN" dirty="0">
                <a:solidFill>
                  <a:schemeClr val="accent5"/>
                </a:solidFill>
                <a:latin typeface="Bernard MT Condensed" panose="02050806060905020404" pitchFamily="18" charset="0"/>
              </a:rPr>
            </a:br>
            <a:br>
              <a:rPr lang="en-IN" dirty="0">
                <a:solidFill>
                  <a:schemeClr val="accent5"/>
                </a:solidFill>
                <a:latin typeface="Bernard MT Condensed" panose="02050806060905020404" pitchFamily="18" charset="0"/>
              </a:rPr>
            </a:br>
            <a:r>
              <a:rPr lang="en-IN" sz="2000" dirty="0">
                <a:solidFill>
                  <a:srgbClr val="0070C0"/>
                </a:solidFill>
                <a:latin typeface="Bernard MT Condensed" panose="02050806060905020404" pitchFamily="18" charset="0"/>
              </a:rPr>
              <a:t>                                                                                                         </a:t>
            </a:r>
            <a:r>
              <a:rPr lang="en-IN" sz="2000" dirty="0">
                <a:solidFill>
                  <a:srgbClr val="0070C0"/>
                </a:solidFill>
                <a:latin typeface="Calibri" panose="020F0502020204030204" pitchFamily="34" charset="0"/>
                <a:cs typeface="Calibri" panose="020F0502020204030204" pitchFamily="34" charset="0"/>
              </a:rPr>
              <a:t>08_Kavya Sudheer</a:t>
            </a:r>
            <a:br>
              <a:rPr lang="en-IN" sz="2000" dirty="0">
                <a:solidFill>
                  <a:srgbClr val="0070C0"/>
                </a:solidFill>
                <a:latin typeface="Calibri" panose="020F0502020204030204" pitchFamily="34" charset="0"/>
                <a:cs typeface="Calibri" panose="020F0502020204030204" pitchFamily="34" charset="0"/>
              </a:rPr>
            </a:br>
            <a:r>
              <a:rPr lang="en-IN" sz="2000" dirty="0">
                <a:solidFill>
                  <a:srgbClr val="0070C0"/>
                </a:solidFill>
                <a:latin typeface="Calibri" panose="020F0502020204030204" pitchFamily="34" charset="0"/>
                <a:cs typeface="Calibri" panose="020F0502020204030204" pitchFamily="34" charset="0"/>
              </a:rPr>
              <a:t>                                                                                                                              MCA-S4</a:t>
            </a:r>
          </a:p>
        </p:txBody>
      </p:sp>
    </p:spTree>
    <p:extLst>
      <p:ext uri="{BB962C8B-B14F-4D97-AF65-F5344CB8AC3E}">
        <p14:creationId xmlns:p14="http://schemas.microsoft.com/office/powerpoint/2010/main" val="396835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7968-EF82-7404-5758-F82E88BA3DA2}"/>
              </a:ext>
            </a:extLst>
          </p:cNvPr>
          <p:cNvSpPr>
            <a:spLocks noGrp="1"/>
          </p:cNvSpPr>
          <p:nvPr>
            <p:ph type="title"/>
          </p:nvPr>
        </p:nvSpPr>
        <p:spPr>
          <a:xfrm>
            <a:off x="677333" y="609600"/>
            <a:ext cx="10787835" cy="5537982"/>
          </a:xfrm>
        </p:spPr>
        <p:txBody>
          <a:bodyPr>
            <a:normAutofit/>
          </a:bodyPr>
          <a:lstStyle/>
          <a:p>
            <a:r>
              <a:rPr lang="en-US" dirty="0">
                <a:solidFill>
                  <a:srgbClr val="0070C0"/>
                </a:solidFill>
              </a:rPr>
              <a:t>                       </a:t>
            </a:r>
            <a:r>
              <a:rPr lang="en-US" u="sng" dirty="0">
                <a:solidFill>
                  <a:srgbClr val="0070C0"/>
                </a:solidFill>
              </a:rPr>
              <a:t>FRAMEWORK</a:t>
            </a:r>
            <a:br>
              <a:rPr lang="en-US" u="sng" dirty="0">
                <a:solidFill>
                  <a:srgbClr val="0070C0"/>
                </a:solidFill>
              </a:rPr>
            </a:br>
            <a:br>
              <a:rPr lang="en-US" u="sng" dirty="0">
                <a:solidFill>
                  <a:srgbClr val="0070C0"/>
                </a:solidFill>
              </a:rPr>
            </a:br>
            <a:r>
              <a:rPr lang="en-US" sz="2700" b="0" i="0" dirty="0">
                <a:solidFill>
                  <a:schemeClr val="tx2"/>
                </a:solidFill>
                <a:effectLst/>
                <a:latin typeface="Calibri" panose="020F0502020204030204" pitchFamily="34" charset="0"/>
                <a:cs typeface="Calibri" panose="020F0502020204030204" pitchFamily="34" charset="0"/>
              </a:rPr>
              <a:t>Flask is a micro web framework written in Python. It is classified as a microframework because it does not require particular tools or </a:t>
            </a:r>
            <a:r>
              <a:rPr lang="en-US" sz="2700" b="0" i="0" dirty="0" err="1">
                <a:solidFill>
                  <a:schemeClr val="tx2"/>
                </a:solidFill>
                <a:effectLst/>
                <a:latin typeface="Calibri" panose="020F0502020204030204" pitchFamily="34" charset="0"/>
                <a:cs typeface="Calibri" panose="020F0502020204030204" pitchFamily="34" charset="0"/>
              </a:rPr>
              <a:t>libraries.It</a:t>
            </a:r>
            <a:r>
              <a:rPr lang="en-US" sz="2700" b="0" i="0" dirty="0">
                <a:solidFill>
                  <a:schemeClr val="tx2"/>
                </a:solidFill>
                <a:effectLst/>
                <a:latin typeface="Calibri" panose="020F0502020204030204" pitchFamily="34" charset="0"/>
                <a:cs typeface="Calibri" panose="020F0502020204030204" pitchFamily="34" charset="0"/>
              </a:rPr>
              <a: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a:t>
            </a:r>
            <a:br>
              <a:rPr lang="en-US" sz="2700" b="0" i="0" dirty="0">
                <a:solidFill>
                  <a:schemeClr val="tx2"/>
                </a:solidFill>
                <a:effectLst/>
                <a:latin typeface="Calibri" panose="020F0502020204030204" pitchFamily="34" charset="0"/>
                <a:cs typeface="Calibri" panose="020F0502020204030204" pitchFamily="34" charset="0"/>
              </a:rPr>
            </a:br>
            <a:endParaRPr lang="en-IN" sz="2700" u="sng" dirty="0">
              <a:solidFill>
                <a:schemeClr val="tx2"/>
              </a:solidFill>
            </a:endParaRPr>
          </a:p>
        </p:txBody>
      </p:sp>
    </p:spTree>
    <p:extLst>
      <p:ext uri="{BB962C8B-B14F-4D97-AF65-F5344CB8AC3E}">
        <p14:creationId xmlns:p14="http://schemas.microsoft.com/office/powerpoint/2010/main" val="418807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797E-A4C3-F119-50AB-01DF4A132A06}"/>
              </a:ext>
            </a:extLst>
          </p:cNvPr>
          <p:cNvSpPr>
            <a:spLocks noGrp="1"/>
          </p:cNvSpPr>
          <p:nvPr>
            <p:ph type="title"/>
          </p:nvPr>
        </p:nvSpPr>
        <p:spPr>
          <a:xfrm>
            <a:off x="677333" y="609600"/>
            <a:ext cx="10998851" cy="5111262"/>
          </a:xfrm>
        </p:spPr>
        <p:txBody>
          <a:bodyPr/>
          <a:lstStyle/>
          <a:p>
            <a:br>
              <a:rPr lang="en-IN" dirty="0"/>
            </a:br>
            <a:br>
              <a:rPr lang="en-IN" dirty="0"/>
            </a:br>
            <a:br>
              <a:rPr lang="en-IN" dirty="0"/>
            </a:br>
            <a:br>
              <a:rPr lang="en-IN" dirty="0"/>
            </a:br>
            <a:r>
              <a:rPr lang="en-IN" dirty="0"/>
              <a:t>                  </a:t>
            </a:r>
            <a:r>
              <a:rPr lang="en-IN" sz="6600" dirty="0">
                <a:latin typeface="Algerian" panose="04020705040A02060702" pitchFamily="82" charset="0"/>
              </a:rPr>
              <a:t>THANK YOU</a:t>
            </a:r>
          </a:p>
        </p:txBody>
      </p:sp>
    </p:spTree>
    <p:extLst>
      <p:ext uri="{BB962C8B-B14F-4D97-AF65-F5344CB8AC3E}">
        <p14:creationId xmlns:p14="http://schemas.microsoft.com/office/powerpoint/2010/main" val="24034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8D87-2AE2-4100-A1D4-2939DA5FCDC4}"/>
              </a:ext>
            </a:extLst>
          </p:cNvPr>
          <p:cNvSpPr>
            <a:spLocks noGrp="1"/>
          </p:cNvSpPr>
          <p:nvPr>
            <p:ph type="title"/>
          </p:nvPr>
        </p:nvSpPr>
        <p:spPr>
          <a:xfrm>
            <a:off x="242888" y="609600"/>
            <a:ext cx="11329987" cy="5844988"/>
          </a:xfrm>
        </p:spPr>
        <p:txBody>
          <a:bodyPr>
            <a:normAutofit fontScale="90000"/>
          </a:bodyPr>
          <a:lstStyle/>
          <a:p>
            <a:r>
              <a:rPr lang="en-IN" sz="4000" dirty="0">
                <a:solidFill>
                  <a:srgbClr val="0070C0"/>
                </a:solidFill>
              </a:rPr>
              <a:t>                  </a:t>
            </a:r>
            <a:r>
              <a:rPr lang="en-IN" sz="4000" u="sng" dirty="0">
                <a:solidFill>
                  <a:srgbClr val="0070C0"/>
                </a:solidFill>
              </a:rPr>
              <a:t>RELEVANCE OF THE TOPIC</a:t>
            </a:r>
            <a:br>
              <a:rPr lang="en-IN" sz="4000" dirty="0">
                <a:solidFill>
                  <a:srgbClr val="0070C0"/>
                </a:solidFill>
              </a:rPr>
            </a:br>
            <a:br>
              <a:rPr lang="en-IN" sz="1800" dirty="0"/>
            </a:br>
            <a:br>
              <a:rPr lang="en-IN" sz="1800" dirty="0"/>
            </a:br>
            <a:br>
              <a:rPr lang="en-IN" sz="1800" dirty="0"/>
            </a:br>
            <a:br>
              <a:rPr lang="en-IN" sz="1800" dirty="0"/>
            </a:br>
            <a:r>
              <a:rPr lang="en-US" sz="2800" dirty="0">
                <a:solidFill>
                  <a:schemeClr val="tx1"/>
                </a:solidFill>
              </a:rPr>
              <a:t>Elections are conducted everywhere, but voters must go to polling booth to caste vote. Election process is very complex and requires a lot of things</a:t>
            </a:r>
            <a:br>
              <a:rPr lang="en-US" sz="2800" dirty="0">
                <a:solidFill>
                  <a:schemeClr val="tx1"/>
                </a:solidFill>
              </a:rPr>
            </a:br>
            <a:r>
              <a:rPr lang="en-US" sz="2800" dirty="0">
                <a:solidFill>
                  <a:schemeClr val="tx1"/>
                </a:solidFill>
              </a:rPr>
              <a:t> to be done prior to voting. There are a lot of arrangements to be done. It includes a lot of manual work. In organization voter must be present at voting</a:t>
            </a:r>
            <a:br>
              <a:rPr lang="en-US" sz="2800" dirty="0">
                <a:solidFill>
                  <a:schemeClr val="tx1"/>
                </a:solidFill>
              </a:rPr>
            </a:br>
            <a:r>
              <a:rPr lang="en-US" sz="2800" dirty="0">
                <a:solidFill>
                  <a:schemeClr val="tx1"/>
                </a:solidFill>
              </a:rPr>
              <a:t>center to caste vote. So the plan is to make the voting process secure and effective one. Visual cryptography adds security in voting. It is important to implement such systems this will reduce manpower, make voting easy to use and efficient.</a:t>
            </a:r>
            <a:br>
              <a:rPr lang="en-IN" sz="2800" dirty="0">
                <a:solidFill>
                  <a:schemeClr val="tx1"/>
                </a:solidFill>
              </a:rPr>
            </a:br>
            <a:br>
              <a:rPr lang="en-IN" sz="2800" dirty="0">
                <a:solidFill>
                  <a:schemeClr val="tx1"/>
                </a:solidFill>
              </a:rPr>
            </a:br>
            <a:br>
              <a:rPr lang="en-IN" sz="1800" dirty="0">
                <a:solidFill>
                  <a:schemeClr val="tx1"/>
                </a:solidFill>
              </a:rPr>
            </a:br>
            <a:br>
              <a:rPr lang="en-IN" sz="1800" dirty="0">
                <a:solidFill>
                  <a:schemeClr val="tx1"/>
                </a:solidFill>
              </a:rPr>
            </a:br>
            <a:br>
              <a:rPr lang="en-IN" sz="1800" dirty="0">
                <a:solidFill>
                  <a:schemeClr val="tx1"/>
                </a:solidFill>
              </a:rPr>
            </a:b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270983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6511-DBCC-4AE6-973A-9E44C8ACF53D}"/>
              </a:ext>
            </a:extLst>
          </p:cNvPr>
          <p:cNvSpPr>
            <a:spLocks noGrp="1"/>
          </p:cNvSpPr>
          <p:nvPr>
            <p:ph type="title"/>
          </p:nvPr>
        </p:nvSpPr>
        <p:spPr>
          <a:xfrm>
            <a:off x="477309" y="628650"/>
            <a:ext cx="10824104" cy="5772150"/>
          </a:xfrm>
        </p:spPr>
        <p:txBody>
          <a:bodyPr>
            <a:normAutofit fontScale="90000"/>
          </a:bodyPr>
          <a:lstStyle/>
          <a:p>
            <a:r>
              <a:rPr lang="en-IN" dirty="0"/>
              <a:t>                               </a:t>
            </a:r>
            <a:r>
              <a:rPr lang="en-IN" u="sng" dirty="0">
                <a:solidFill>
                  <a:srgbClr val="0070C0"/>
                </a:solidFill>
              </a:rPr>
              <a:t>DESCRIPTION</a:t>
            </a:r>
            <a:br>
              <a:rPr lang="en-IN" sz="1800" dirty="0">
                <a:solidFill>
                  <a:srgbClr val="0070C0"/>
                </a:solidFill>
              </a:rPr>
            </a:br>
            <a:br>
              <a:rPr lang="en-IN" sz="1800" dirty="0">
                <a:solidFill>
                  <a:srgbClr val="0070C0"/>
                </a:solidFill>
              </a:rPr>
            </a:br>
            <a:br>
              <a:rPr lang="en-IN" sz="1800" dirty="0">
                <a:solidFill>
                  <a:srgbClr val="0070C0"/>
                </a:solidFill>
              </a:rPr>
            </a:br>
            <a:r>
              <a:rPr lang="en-US" sz="2700" dirty="0">
                <a:solidFill>
                  <a:schemeClr val="tx1"/>
                </a:solidFill>
              </a:rPr>
              <a:t>The main aim of using visual cryptography in voting system is to give provision for casting vote for internal decisions in an organization. It is flexible enough to cast vote from remote places.</a:t>
            </a:r>
            <a:br>
              <a:rPr lang="en-US" sz="2700" dirty="0">
                <a:solidFill>
                  <a:schemeClr val="tx1"/>
                </a:solidFill>
              </a:rPr>
            </a:br>
            <a:br>
              <a:rPr lang="en-US" sz="2700" dirty="0">
                <a:solidFill>
                  <a:schemeClr val="tx1"/>
                </a:solidFill>
              </a:rPr>
            </a:br>
            <a:r>
              <a:rPr lang="en-US" sz="2700" dirty="0">
                <a:solidFill>
                  <a:schemeClr val="tx1"/>
                </a:solidFill>
              </a:rPr>
              <a:t>To maintain the security we are using CAPTCHA code and Image Share</a:t>
            </a:r>
            <a:br>
              <a:rPr lang="en-US" sz="2700" dirty="0">
                <a:solidFill>
                  <a:schemeClr val="tx1"/>
                </a:solidFill>
              </a:rPr>
            </a:br>
            <a:r>
              <a:rPr lang="en-US" sz="2700" dirty="0">
                <a:solidFill>
                  <a:schemeClr val="tx1"/>
                </a:solidFill>
              </a:rPr>
              <a:t> technology. The proposed method offers anonymity of voter identity, while keeping the votes private, and the election transparent and secure.</a:t>
            </a:r>
            <a:br>
              <a:rPr lang="en-IN" sz="2700" dirty="0">
                <a:solidFill>
                  <a:schemeClr val="tx1"/>
                </a:solidFill>
              </a:rPr>
            </a:br>
            <a:br>
              <a:rPr lang="en-IN" sz="2700" dirty="0">
                <a:solidFill>
                  <a:schemeClr val="tx1"/>
                </a:solidFill>
              </a:rPr>
            </a:br>
            <a:br>
              <a:rPr lang="en-IN" sz="2700" dirty="0">
                <a:solidFill>
                  <a:schemeClr val="tx1"/>
                </a:solidFill>
              </a:rPr>
            </a:br>
            <a:br>
              <a:rPr lang="en-IN" dirty="0">
                <a:solidFill>
                  <a:srgbClr val="0070C0"/>
                </a:solidFill>
              </a:rPr>
            </a:br>
            <a:endParaRPr lang="en-IN" dirty="0">
              <a:solidFill>
                <a:srgbClr val="0070C0"/>
              </a:solidFill>
            </a:endParaRPr>
          </a:p>
        </p:txBody>
      </p:sp>
    </p:spTree>
    <p:extLst>
      <p:ext uri="{BB962C8B-B14F-4D97-AF65-F5344CB8AC3E}">
        <p14:creationId xmlns:p14="http://schemas.microsoft.com/office/powerpoint/2010/main" val="10703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F55B-4C98-4D61-A5A1-53F616A4C2F7}"/>
              </a:ext>
            </a:extLst>
          </p:cNvPr>
          <p:cNvSpPr>
            <a:spLocks noGrp="1"/>
          </p:cNvSpPr>
          <p:nvPr>
            <p:ph type="title"/>
          </p:nvPr>
        </p:nvSpPr>
        <p:spPr>
          <a:xfrm>
            <a:off x="677333" y="609599"/>
            <a:ext cx="10324041" cy="5705476"/>
          </a:xfrm>
        </p:spPr>
        <p:txBody>
          <a:bodyPr>
            <a:normAutofit fontScale="90000"/>
          </a:bodyPr>
          <a:lstStyle/>
          <a:p>
            <a:r>
              <a:rPr lang="en-IN" dirty="0"/>
              <a:t>                      </a:t>
            </a:r>
            <a:r>
              <a:rPr lang="en-IN" sz="2800" u="sng" dirty="0">
                <a:solidFill>
                  <a:srgbClr val="0070C0"/>
                </a:solidFill>
              </a:rPr>
              <a:t>OBJECTIVE OF THE TOPIC</a:t>
            </a:r>
            <a:br>
              <a:rPr lang="en-IN" sz="2000" dirty="0">
                <a:solidFill>
                  <a:srgbClr val="0070C0"/>
                </a:solidFill>
              </a:rPr>
            </a:br>
            <a:br>
              <a:rPr lang="en-IN" sz="2000" dirty="0">
                <a:solidFill>
                  <a:srgbClr val="0070C0"/>
                </a:solidFill>
              </a:rPr>
            </a:br>
            <a:br>
              <a:rPr lang="en-IN" sz="2000" dirty="0">
                <a:solidFill>
                  <a:srgbClr val="0070C0"/>
                </a:solidFill>
              </a:rPr>
            </a:br>
            <a:r>
              <a:rPr lang="en-US" sz="2200" dirty="0">
                <a:solidFill>
                  <a:schemeClr val="tx1"/>
                </a:solidFill>
              </a:rPr>
              <a:t>Visual cryptography is very secure scheme and it is used for privacy, that allows the encryption of secret image or data by transferring it into the secure share and the decryption is done without any computation devices. </a:t>
            </a:r>
            <a:br>
              <a:rPr lang="en-US" sz="2200" dirty="0">
                <a:solidFill>
                  <a:schemeClr val="tx1"/>
                </a:solidFill>
              </a:rPr>
            </a:br>
            <a:br>
              <a:rPr lang="en-US" sz="2200" dirty="0">
                <a:solidFill>
                  <a:schemeClr val="tx1"/>
                </a:solidFill>
              </a:rPr>
            </a:br>
            <a:r>
              <a:rPr lang="en-US" sz="2200" dirty="0">
                <a:solidFill>
                  <a:schemeClr val="tx1"/>
                </a:solidFill>
              </a:rPr>
              <a:t>Visual Cryptography is a secret sharing method in which an image is divided into shares. The information about the original photocopy (Voter Password) will be acknowledged only after stacking sufficient number of shares.</a:t>
            </a:r>
            <a:br>
              <a:rPr lang="en-US" sz="2200" dirty="0">
                <a:solidFill>
                  <a:schemeClr val="tx1"/>
                </a:solidFill>
              </a:rPr>
            </a:br>
            <a:br>
              <a:rPr lang="en-US" sz="2200" dirty="0">
                <a:solidFill>
                  <a:schemeClr val="tx1"/>
                </a:solidFill>
              </a:rPr>
            </a:br>
            <a:r>
              <a:rPr lang="en-US" sz="2200" dirty="0">
                <a:solidFill>
                  <a:schemeClr val="tx1"/>
                </a:solidFill>
              </a:rPr>
              <a:t>Visual Cryptography in E-voting aims that providing the facility to voters to cast their vote without going to the voting center for the elections that are conducted. The election will go on with good security measures because the voter can only vote for the candidate only if he logged into the system by entering the correct CAPTCHA code that is got by merging the two shares. Thus our E-voting provides two way securities to the voting system.</a:t>
            </a:r>
            <a:br>
              <a:rPr lang="en-US" sz="2200" dirty="0">
                <a:solidFill>
                  <a:schemeClr val="tx1"/>
                </a:solidFill>
              </a:rPr>
            </a:br>
            <a:br>
              <a:rPr lang="en-US" sz="2000" dirty="0">
                <a:solidFill>
                  <a:schemeClr val="tx1"/>
                </a:solidFill>
              </a:rPr>
            </a:br>
            <a:endParaRPr lang="en-IN" sz="2000" dirty="0">
              <a:solidFill>
                <a:schemeClr val="tx1"/>
              </a:solidFill>
            </a:endParaRPr>
          </a:p>
        </p:txBody>
      </p:sp>
    </p:spTree>
    <p:extLst>
      <p:ext uri="{BB962C8B-B14F-4D97-AF65-F5344CB8AC3E}">
        <p14:creationId xmlns:p14="http://schemas.microsoft.com/office/powerpoint/2010/main" val="160441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0D89-01E8-49C4-91E0-B1A1D11EF325}"/>
              </a:ext>
            </a:extLst>
          </p:cNvPr>
          <p:cNvSpPr>
            <a:spLocks noGrp="1"/>
          </p:cNvSpPr>
          <p:nvPr>
            <p:ph type="title"/>
          </p:nvPr>
        </p:nvSpPr>
        <p:spPr>
          <a:xfrm>
            <a:off x="677334" y="609599"/>
            <a:ext cx="10581216" cy="6134101"/>
          </a:xfrm>
        </p:spPr>
        <p:txBody>
          <a:bodyPr>
            <a:normAutofit/>
          </a:bodyPr>
          <a:lstStyle/>
          <a:p>
            <a:r>
              <a:rPr lang="en-IN" dirty="0"/>
              <a:t>                        </a:t>
            </a:r>
            <a:r>
              <a:rPr lang="en-IN" u="sng" dirty="0">
                <a:solidFill>
                  <a:srgbClr val="0070C0"/>
                </a:solidFill>
              </a:rPr>
              <a:t>Existing System</a:t>
            </a:r>
            <a:br>
              <a:rPr lang="en-IN" dirty="0">
                <a:solidFill>
                  <a:srgbClr val="0070C0"/>
                </a:solidFill>
              </a:rPr>
            </a:br>
            <a:br>
              <a:rPr lang="en-IN" dirty="0"/>
            </a:br>
            <a:r>
              <a:rPr lang="en-US" sz="2000" dirty="0">
                <a:solidFill>
                  <a:schemeClr val="tx1"/>
                </a:solidFill>
              </a:rPr>
              <a:t>The Existing System of Election is running manually. The Voter has to Visit to Booths to Vote a Candidate so there is wastage of Time. The Voter has to manually register into the Voter List. Also Vote counting has to be done </a:t>
            </a:r>
            <a:r>
              <a:rPr lang="en-US" sz="2000" dirty="0" err="1">
                <a:solidFill>
                  <a:schemeClr val="tx1"/>
                </a:solidFill>
              </a:rPr>
              <a:t>manually.All</a:t>
            </a:r>
            <a:r>
              <a:rPr lang="en-US" sz="2000" dirty="0">
                <a:solidFill>
                  <a:schemeClr val="tx1"/>
                </a:solidFill>
              </a:rPr>
              <a:t> the Information of the Voter or Candidate is to be filling in manually. </a:t>
            </a:r>
            <a:br>
              <a:rPr lang="en-US" sz="2000" dirty="0">
                <a:solidFill>
                  <a:schemeClr val="tx1"/>
                </a:solidFill>
              </a:rPr>
            </a:br>
            <a:br>
              <a:rPr lang="en-US" sz="2000" dirty="0">
                <a:solidFill>
                  <a:schemeClr val="tx1"/>
                </a:solidFill>
              </a:rPr>
            </a:br>
            <a:r>
              <a:rPr lang="en-US" sz="2000" dirty="0">
                <a:solidFill>
                  <a:schemeClr val="tx1"/>
                </a:solidFill>
              </a:rPr>
              <a:t>Voter must be present in his/her Constituency to give his/her Vote. There are Electronic Voting Machines used which Takes More Cost. The voting system previously being used by the Government is a paper based system, in which the voter simply picks up ballots sheets from electoral officials, tick off who they would like to vote for, and then cast their votes by merely handing over the ballot sheet back to electoral official. Some of the existing systems are: </a:t>
            </a:r>
            <a:br>
              <a:rPr lang="en-US" sz="2000" dirty="0">
                <a:solidFill>
                  <a:schemeClr val="tx1"/>
                </a:solidFill>
              </a:rPr>
            </a:br>
            <a:r>
              <a:rPr lang="en-US" sz="2000" dirty="0">
                <a:solidFill>
                  <a:schemeClr val="tx1"/>
                </a:solidFill>
              </a:rPr>
              <a:t>                           </a:t>
            </a:r>
            <a:r>
              <a:rPr lang="en-US" sz="2000" dirty="0" err="1">
                <a:solidFill>
                  <a:schemeClr val="tx1"/>
                </a:solidFill>
              </a:rPr>
              <a:t>i</a:t>
            </a:r>
            <a:r>
              <a:rPr lang="en-US" sz="2000" dirty="0">
                <a:solidFill>
                  <a:schemeClr val="tx1"/>
                </a:solidFill>
              </a:rPr>
              <a:t>. Paper-based voting </a:t>
            </a:r>
            <a:br>
              <a:rPr lang="en-US" sz="1100" dirty="0"/>
            </a:br>
            <a:r>
              <a:rPr lang="en-US" sz="1100" dirty="0"/>
              <a:t>                                               </a:t>
            </a:r>
            <a:r>
              <a:rPr lang="en-US" sz="2000" dirty="0">
                <a:solidFill>
                  <a:schemeClr val="tx1"/>
                </a:solidFill>
              </a:rPr>
              <a:t>ii. Direct recording electronic voting machine </a:t>
            </a:r>
            <a:br>
              <a:rPr lang="en-US" sz="1100" dirty="0"/>
            </a:br>
            <a:r>
              <a:rPr lang="en-US" sz="1100" dirty="0"/>
              <a:t>                                               </a:t>
            </a:r>
            <a:r>
              <a:rPr lang="en-US" sz="2000" dirty="0">
                <a:solidFill>
                  <a:schemeClr val="tx1"/>
                </a:solidFill>
              </a:rPr>
              <a:t>iii. Punch card</a:t>
            </a:r>
            <a:endParaRPr lang="en-IN" sz="2000" dirty="0">
              <a:solidFill>
                <a:schemeClr val="tx1"/>
              </a:solidFill>
            </a:endParaRPr>
          </a:p>
        </p:txBody>
      </p:sp>
    </p:spTree>
    <p:extLst>
      <p:ext uri="{BB962C8B-B14F-4D97-AF65-F5344CB8AC3E}">
        <p14:creationId xmlns:p14="http://schemas.microsoft.com/office/powerpoint/2010/main" val="411706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2AD8-9D04-4DE9-92A6-81C5DCAD39BA}"/>
              </a:ext>
            </a:extLst>
          </p:cNvPr>
          <p:cNvSpPr>
            <a:spLocks noGrp="1"/>
          </p:cNvSpPr>
          <p:nvPr>
            <p:ph type="title"/>
          </p:nvPr>
        </p:nvSpPr>
        <p:spPr>
          <a:xfrm>
            <a:off x="677333" y="609599"/>
            <a:ext cx="10381191" cy="5891213"/>
          </a:xfrm>
        </p:spPr>
        <p:txBody>
          <a:bodyPr/>
          <a:lstStyle/>
          <a:p>
            <a:r>
              <a:rPr lang="en-IN" sz="1600" dirty="0"/>
              <a:t>                                                  </a:t>
            </a:r>
            <a:r>
              <a:rPr lang="en-IN" sz="3200" u="sng" dirty="0">
                <a:solidFill>
                  <a:srgbClr val="0070C0"/>
                </a:solidFill>
              </a:rPr>
              <a:t>PROPOSED SYSTEM</a:t>
            </a:r>
            <a:br>
              <a:rPr lang="en-IN" sz="3200" u="sng" dirty="0">
                <a:solidFill>
                  <a:srgbClr val="0070C0"/>
                </a:solidFill>
              </a:rPr>
            </a:br>
            <a:br>
              <a:rPr lang="en-IN" sz="3200" u="sng" dirty="0">
                <a:solidFill>
                  <a:srgbClr val="0070C0"/>
                </a:solidFill>
              </a:rPr>
            </a:br>
            <a:br>
              <a:rPr lang="en-IN" sz="1600" u="sng" dirty="0">
                <a:solidFill>
                  <a:srgbClr val="0070C0"/>
                </a:solidFill>
              </a:rPr>
            </a:br>
            <a:r>
              <a:rPr lang="en-US" sz="2000" dirty="0">
                <a:solidFill>
                  <a:schemeClr val="tx1"/>
                </a:solidFill>
              </a:rPr>
              <a:t>At the time of election of the association, registration of all members takes place by adding their personal information. The time of registration the voter will share one image with the system then the system will divide the image into two parts and the first part (SHARE1)is converted into password by using VC scheme and sent to voter’s email id. </a:t>
            </a:r>
            <a:br>
              <a:rPr lang="en-US" sz="2000" dirty="0">
                <a:solidFill>
                  <a:schemeClr val="tx1"/>
                </a:solidFill>
              </a:rPr>
            </a:br>
            <a:br>
              <a:rPr lang="en-US" sz="2000" dirty="0">
                <a:solidFill>
                  <a:schemeClr val="tx1"/>
                </a:solidFill>
              </a:rPr>
            </a:br>
            <a:r>
              <a:rPr lang="en-US" sz="2000" dirty="0">
                <a:solidFill>
                  <a:schemeClr val="tx1"/>
                </a:solidFill>
              </a:rPr>
              <a:t>The second part (SHARE2) of the image kept with the server. Then at the time of login voter will logged into the system by using </a:t>
            </a:r>
            <a:r>
              <a:rPr lang="en-US" sz="2000" dirty="0" err="1">
                <a:solidFill>
                  <a:schemeClr val="tx1"/>
                </a:solidFill>
              </a:rPr>
              <a:t>userid</a:t>
            </a:r>
            <a:r>
              <a:rPr lang="en-US" sz="2000" dirty="0">
                <a:solidFill>
                  <a:schemeClr val="tx1"/>
                </a:solidFill>
              </a:rPr>
              <a:t> and password given by the system then SHARE1 and SHARE2 will be added by the system to generate CAPTCHA code. </a:t>
            </a:r>
            <a:br>
              <a:rPr lang="en-US" sz="2000" dirty="0">
                <a:solidFill>
                  <a:schemeClr val="tx1"/>
                </a:solidFill>
              </a:rPr>
            </a:br>
            <a:br>
              <a:rPr lang="en-US" sz="2000" dirty="0">
                <a:solidFill>
                  <a:schemeClr val="tx1"/>
                </a:solidFill>
              </a:rPr>
            </a:br>
            <a:r>
              <a:rPr lang="en-US" sz="2000" dirty="0">
                <a:solidFill>
                  <a:schemeClr val="tx1"/>
                </a:solidFill>
              </a:rPr>
              <a:t>If the CAPTCHA code is visible to the voter then the voter will allow to vote otherwise access will be denied. After voting the system will count the votes and display the result.</a:t>
            </a:r>
            <a:endParaRPr lang="en-IN" sz="2000" u="sng" dirty="0">
              <a:solidFill>
                <a:schemeClr val="tx1"/>
              </a:solidFill>
            </a:endParaRPr>
          </a:p>
        </p:txBody>
      </p:sp>
    </p:spTree>
    <p:extLst>
      <p:ext uri="{BB962C8B-B14F-4D97-AF65-F5344CB8AC3E}">
        <p14:creationId xmlns:p14="http://schemas.microsoft.com/office/powerpoint/2010/main" val="173652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D21E-6D94-4F8B-AFB2-9FF202C486EC}"/>
              </a:ext>
            </a:extLst>
          </p:cNvPr>
          <p:cNvSpPr>
            <a:spLocks noGrp="1"/>
          </p:cNvSpPr>
          <p:nvPr>
            <p:ph type="title"/>
          </p:nvPr>
        </p:nvSpPr>
        <p:spPr>
          <a:xfrm>
            <a:off x="677333" y="142875"/>
            <a:ext cx="9752541" cy="6715125"/>
          </a:xfrm>
        </p:spPr>
        <p:txBody>
          <a:bodyPr>
            <a:normAutofit fontScale="90000"/>
          </a:bodyPr>
          <a:lstStyle/>
          <a:p>
            <a:r>
              <a:rPr lang="en-IN" dirty="0"/>
              <a:t>                            </a:t>
            </a:r>
            <a:r>
              <a:rPr lang="en-IN" u="sng" dirty="0">
                <a:solidFill>
                  <a:srgbClr val="0070C0"/>
                </a:solidFill>
              </a:rPr>
              <a:t>MODULES</a:t>
            </a:r>
            <a:br>
              <a:rPr lang="en-IN" u="sng" dirty="0">
                <a:solidFill>
                  <a:srgbClr val="0070C0"/>
                </a:solidFill>
              </a:rPr>
            </a:br>
            <a:br>
              <a:rPr lang="en-IN" sz="1800" u="sng" dirty="0">
                <a:solidFill>
                  <a:srgbClr val="0070C0"/>
                </a:solidFill>
              </a:rPr>
            </a:br>
            <a:r>
              <a:rPr lang="en-IN" sz="1800" u="sng" dirty="0"/>
              <a:t>                  </a:t>
            </a:r>
            <a:br>
              <a:rPr lang="en-IN" sz="1800" u="sng" dirty="0"/>
            </a:br>
            <a:r>
              <a:rPr lang="en-IN" sz="1800" dirty="0">
                <a:solidFill>
                  <a:schemeClr val="tx1"/>
                </a:solidFill>
              </a:rPr>
              <a:t>                     1.</a:t>
            </a:r>
            <a:r>
              <a:rPr lang="en-IN" sz="1800" b="1" dirty="0">
                <a:solidFill>
                  <a:schemeClr val="tx1"/>
                </a:solidFill>
              </a:rPr>
              <a:t>ADMIN</a:t>
            </a:r>
            <a:br>
              <a:rPr lang="en-IN" dirty="0">
                <a:solidFill>
                  <a:schemeClr val="tx1"/>
                </a:solidFill>
              </a:rPr>
            </a:br>
            <a:r>
              <a:rPr lang="en-IN" dirty="0">
                <a:solidFill>
                  <a:schemeClr val="tx1"/>
                </a:solidFill>
              </a:rPr>
              <a:t>          </a:t>
            </a:r>
            <a:r>
              <a:rPr lang="en-IN" dirty="0">
                <a:solidFill>
                  <a:schemeClr val="tx2"/>
                </a:solidFill>
              </a:rPr>
              <a:t>.</a:t>
            </a:r>
            <a:r>
              <a:rPr lang="en-IN" sz="1800" dirty="0">
                <a:solidFill>
                  <a:schemeClr val="tx2"/>
                </a:solidFill>
              </a:rPr>
              <a:t>View users and verify</a:t>
            </a:r>
            <a:br>
              <a:rPr lang="en-IN" dirty="0">
                <a:solidFill>
                  <a:schemeClr val="tx2"/>
                </a:solidFill>
              </a:rPr>
            </a:br>
            <a:r>
              <a:rPr lang="en-IN" dirty="0">
                <a:solidFill>
                  <a:schemeClr val="tx2"/>
                </a:solidFill>
              </a:rPr>
              <a:t>          .</a:t>
            </a:r>
            <a:r>
              <a:rPr lang="en-IN" sz="1800" dirty="0">
                <a:solidFill>
                  <a:schemeClr val="tx2"/>
                </a:solidFill>
              </a:rPr>
              <a:t>Add and manage post</a:t>
            </a:r>
            <a:br>
              <a:rPr lang="en-IN" dirty="0">
                <a:solidFill>
                  <a:schemeClr val="tx2"/>
                </a:solidFill>
              </a:rPr>
            </a:br>
            <a:r>
              <a:rPr lang="en-IN" dirty="0">
                <a:solidFill>
                  <a:schemeClr val="tx2"/>
                </a:solidFill>
              </a:rPr>
              <a:t>          .</a:t>
            </a:r>
            <a:r>
              <a:rPr lang="en-IN" sz="1800" dirty="0">
                <a:solidFill>
                  <a:schemeClr val="tx2"/>
                </a:solidFill>
              </a:rPr>
              <a:t>Add and manage guidelines</a:t>
            </a:r>
            <a:br>
              <a:rPr lang="en-IN" dirty="0">
                <a:solidFill>
                  <a:schemeClr val="tx2"/>
                </a:solidFill>
              </a:rPr>
            </a:br>
            <a:r>
              <a:rPr lang="en-IN" dirty="0">
                <a:solidFill>
                  <a:schemeClr val="tx2"/>
                </a:solidFill>
              </a:rPr>
              <a:t>          .</a:t>
            </a:r>
            <a:r>
              <a:rPr lang="en-IN" sz="1800" dirty="0">
                <a:solidFill>
                  <a:schemeClr val="tx2"/>
                </a:solidFill>
              </a:rPr>
              <a:t>Candidate </a:t>
            </a:r>
            <a:r>
              <a:rPr lang="en-IN" sz="1800" dirty="0" err="1">
                <a:solidFill>
                  <a:schemeClr val="tx2"/>
                </a:solidFill>
              </a:rPr>
              <a:t>approvation</a:t>
            </a:r>
            <a:br>
              <a:rPr lang="en-IN" sz="1800" dirty="0">
                <a:solidFill>
                  <a:schemeClr val="tx2"/>
                </a:solidFill>
              </a:rPr>
            </a:br>
            <a:br>
              <a:rPr lang="en-IN" sz="1800" dirty="0">
                <a:solidFill>
                  <a:schemeClr val="tx2"/>
                </a:solidFill>
              </a:rPr>
            </a:br>
            <a:r>
              <a:rPr lang="en-IN" sz="1800" dirty="0">
                <a:solidFill>
                  <a:schemeClr val="tx2"/>
                </a:solidFill>
              </a:rPr>
              <a:t>                    2</a:t>
            </a:r>
            <a:r>
              <a:rPr lang="en-IN" sz="1800" b="1" dirty="0">
                <a:solidFill>
                  <a:schemeClr val="tx2"/>
                </a:solidFill>
              </a:rPr>
              <a:t>.CANDIDATE</a:t>
            </a:r>
            <a:br>
              <a:rPr lang="en-IN" sz="1800" dirty="0">
                <a:solidFill>
                  <a:schemeClr val="tx2"/>
                </a:solidFill>
              </a:rPr>
            </a:br>
            <a:r>
              <a:rPr lang="en-IN" sz="1800" dirty="0">
                <a:solidFill>
                  <a:schemeClr val="tx2"/>
                </a:solidFill>
              </a:rPr>
              <a:t>                    </a:t>
            </a:r>
            <a:r>
              <a:rPr lang="en-IN" sz="4000" dirty="0">
                <a:solidFill>
                  <a:schemeClr val="tx2"/>
                </a:solidFill>
              </a:rPr>
              <a:t>.</a:t>
            </a:r>
            <a:r>
              <a:rPr lang="en-IN" sz="2000" dirty="0">
                <a:solidFill>
                  <a:schemeClr val="tx2"/>
                </a:solidFill>
              </a:rPr>
              <a:t>Election campaign management</a:t>
            </a:r>
            <a:br>
              <a:rPr lang="en-IN" sz="4000" dirty="0">
                <a:solidFill>
                  <a:schemeClr val="tx2"/>
                </a:solidFill>
              </a:rPr>
            </a:br>
            <a:r>
              <a:rPr lang="en-IN" sz="4000" dirty="0">
                <a:solidFill>
                  <a:schemeClr val="tx2"/>
                </a:solidFill>
              </a:rPr>
              <a:t>         .</a:t>
            </a:r>
            <a:r>
              <a:rPr lang="en-IN" sz="2000" dirty="0">
                <a:solidFill>
                  <a:schemeClr val="tx2"/>
                </a:solidFill>
              </a:rPr>
              <a:t>View candidates and post</a:t>
            </a:r>
            <a:br>
              <a:rPr lang="en-IN" sz="4000" dirty="0">
                <a:solidFill>
                  <a:schemeClr val="tx2"/>
                </a:solidFill>
              </a:rPr>
            </a:br>
            <a:r>
              <a:rPr lang="en-IN" sz="4000" dirty="0">
                <a:solidFill>
                  <a:schemeClr val="tx2"/>
                </a:solidFill>
              </a:rPr>
              <a:t>         .</a:t>
            </a:r>
            <a:r>
              <a:rPr lang="en-IN" sz="2000" dirty="0">
                <a:solidFill>
                  <a:schemeClr val="tx2"/>
                </a:solidFill>
              </a:rPr>
              <a:t>View result</a:t>
            </a:r>
            <a:br>
              <a:rPr lang="en-IN" sz="4000" dirty="0">
                <a:solidFill>
                  <a:schemeClr val="tx2"/>
                </a:solidFill>
              </a:rPr>
            </a:br>
            <a:r>
              <a:rPr lang="en-IN" sz="4000" dirty="0">
                <a:solidFill>
                  <a:schemeClr val="tx2"/>
                </a:solidFill>
              </a:rPr>
              <a:t>         .</a:t>
            </a:r>
            <a:r>
              <a:rPr lang="en-IN" sz="2000" dirty="0">
                <a:solidFill>
                  <a:schemeClr val="tx2"/>
                </a:solidFill>
              </a:rPr>
              <a:t>View guidelines</a:t>
            </a:r>
            <a:br>
              <a:rPr lang="en-IN" sz="2000" dirty="0"/>
            </a:br>
            <a:br>
              <a:rPr lang="en-IN" sz="2000" dirty="0"/>
            </a:br>
            <a:r>
              <a:rPr lang="en-IN" sz="1800" dirty="0"/>
              <a:t>                     </a:t>
            </a:r>
          </a:p>
        </p:txBody>
      </p:sp>
    </p:spTree>
    <p:extLst>
      <p:ext uri="{BB962C8B-B14F-4D97-AF65-F5344CB8AC3E}">
        <p14:creationId xmlns:p14="http://schemas.microsoft.com/office/powerpoint/2010/main" val="187654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3E4C-0942-46C1-8DBA-2DC94FA1996D}"/>
              </a:ext>
            </a:extLst>
          </p:cNvPr>
          <p:cNvSpPr>
            <a:spLocks noGrp="1"/>
          </p:cNvSpPr>
          <p:nvPr>
            <p:ph type="title"/>
          </p:nvPr>
        </p:nvSpPr>
        <p:spPr>
          <a:xfrm>
            <a:off x="677334" y="609600"/>
            <a:ext cx="8596668" cy="5219700"/>
          </a:xfrm>
        </p:spPr>
        <p:txBody>
          <a:bodyPr/>
          <a:lstStyle/>
          <a:p>
            <a:r>
              <a:rPr lang="en-IN" dirty="0"/>
              <a:t> </a:t>
            </a:r>
            <a:r>
              <a:rPr lang="en-IN" sz="2400" dirty="0">
                <a:solidFill>
                  <a:schemeClr val="tx1"/>
                </a:solidFill>
              </a:rPr>
              <a:t>3.User</a:t>
            </a:r>
            <a:br>
              <a:rPr lang="en-IN" dirty="0">
                <a:solidFill>
                  <a:schemeClr val="tx1"/>
                </a:solidFill>
              </a:rPr>
            </a:br>
            <a:br>
              <a:rPr lang="en-IN" dirty="0">
                <a:solidFill>
                  <a:schemeClr val="tx1"/>
                </a:solidFill>
              </a:rPr>
            </a:br>
            <a:r>
              <a:rPr lang="en-IN" dirty="0"/>
              <a:t>   </a:t>
            </a:r>
            <a:r>
              <a:rPr lang="en-IN" dirty="0">
                <a:solidFill>
                  <a:schemeClr val="tx1"/>
                </a:solidFill>
              </a:rPr>
              <a:t>.</a:t>
            </a:r>
            <a:r>
              <a:rPr lang="en-IN" sz="1800" dirty="0">
                <a:solidFill>
                  <a:schemeClr val="tx1"/>
                </a:solidFill>
              </a:rPr>
              <a:t>Update profile</a:t>
            </a:r>
            <a:br>
              <a:rPr lang="en-IN" dirty="0"/>
            </a:br>
            <a:r>
              <a:rPr lang="en-IN" dirty="0"/>
              <a:t>  </a:t>
            </a:r>
            <a:r>
              <a:rPr lang="en-IN" dirty="0">
                <a:solidFill>
                  <a:schemeClr val="tx1"/>
                </a:solidFill>
              </a:rPr>
              <a:t> .</a:t>
            </a:r>
            <a:r>
              <a:rPr lang="en-IN" sz="1800" dirty="0">
                <a:solidFill>
                  <a:schemeClr val="tx1"/>
                </a:solidFill>
              </a:rPr>
              <a:t>View election date</a:t>
            </a:r>
            <a:br>
              <a:rPr lang="en-IN" dirty="0"/>
            </a:br>
            <a:r>
              <a:rPr lang="en-IN" dirty="0"/>
              <a:t>   </a:t>
            </a:r>
            <a:r>
              <a:rPr lang="en-IN" dirty="0">
                <a:solidFill>
                  <a:schemeClr val="tx1"/>
                </a:solidFill>
              </a:rPr>
              <a:t>.</a:t>
            </a:r>
            <a:r>
              <a:rPr lang="en-IN" sz="1800" dirty="0">
                <a:solidFill>
                  <a:schemeClr val="tx1"/>
                </a:solidFill>
              </a:rPr>
              <a:t>View candidate and post</a:t>
            </a:r>
            <a:br>
              <a:rPr lang="en-IN" dirty="0"/>
            </a:br>
            <a:r>
              <a:rPr lang="en-IN" dirty="0"/>
              <a:t>   </a:t>
            </a:r>
            <a:r>
              <a:rPr lang="en-IN" dirty="0">
                <a:solidFill>
                  <a:schemeClr val="tx1"/>
                </a:solidFill>
              </a:rPr>
              <a:t>.</a:t>
            </a:r>
            <a:r>
              <a:rPr lang="en-IN" sz="1800" dirty="0">
                <a:solidFill>
                  <a:schemeClr val="tx1"/>
                </a:solidFill>
              </a:rPr>
              <a:t>View campaign details</a:t>
            </a:r>
            <a:br>
              <a:rPr lang="en-IN" sz="1800" dirty="0"/>
            </a:br>
            <a:r>
              <a:rPr lang="en-IN" dirty="0"/>
              <a:t>   </a:t>
            </a:r>
            <a:r>
              <a:rPr lang="en-IN" dirty="0">
                <a:solidFill>
                  <a:schemeClr val="tx1"/>
                </a:solidFill>
              </a:rPr>
              <a:t>.</a:t>
            </a:r>
            <a:r>
              <a:rPr lang="en-IN" sz="1800" dirty="0">
                <a:solidFill>
                  <a:schemeClr val="tx1"/>
                </a:solidFill>
              </a:rPr>
              <a:t>Vote</a:t>
            </a:r>
            <a:br>
              <a:rPr lang="en-IN" dirty="0"/>
            </a:br>
            <a:r>
              <a:rPr lang="en-IN" dirty="0"/>
              <a:t>   </a:t>
            </a:r>
            <a:r>
              <a:rPr lang="en-IN" dirty="0">
                <a:solidFill>
                  <a:schemeClr val="tx1"/>
                </a:solidFill>
              </a:rPr>
              <a:t>.</a:t>
            </a:r>
            <a:r>
              <a:rPr lang="en-IN" sz="1800" dirty="0">
                <a:solidFill>
                  <a:schemeClr val="tx1"/>
                </a:solidFill>
              </a:rPr>
              <a:t>Result</a:t>
            </a:r>
          </a:p>
        </p:txBody>
      </p:sp>
    </p:spTree>
    <p:extLst>
      <p:ext uri="{BB962C8B-B14F-4D97-AF65-F5344CB8AC3E}">
        <p14:creationId xmlns:p14="http://schemas.microsoft.com/office/powerpoint/2010/main" val="3552373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DE05-EDED-4644-AA84-32EABF5929C0}"/>
              </a:ext>
            </a:extLst>
          </p:cNvPr>
          <p:cNvSpPr>
            <a:spLocks noGrp="1"/>
          </p:cNvSpPr>
          <p:nvPr>
            <p:ph type="title"/>
          </p:nvPr>
        </p:nvSpPr>
        <p:spPr>
          <a:xfrm>
            <a:off x="228600" y="609599"/>
            <a:ext cx="11658599" cy="6119813"/>
          </a:xfrm>
        </p:spPr>
        <p:txBody>
          <a:bodyPr>
            <a:normAutofit fontScale="90000"/>
          </a:bodyPr>
          <a:lstStyle/>
          <a:p>
            <a:r>
              <a:rPr lang="en-IN" dirty="0"/>
              <a:t>                                  </a:t>
            </a:r>
            <a:r>
              <a:rPr lang="en-IN" u="sng" dirty="0"/>
              <a:t> </a:t>
            </a:r>
            <a:r>
              <a:rPr lang="en-IN" u="sng" dirty="0">
                <a:solidFill>
                  <a:srgbClr val="0070C0"/>
                </a:solidFill>
              </a:rPr>
              <a:t>ALGORITHM</a:t>
            </a:r>
            <a:br>
              <a:rPr lang="en-IN" dirty="0">
                <a:solidFill>
                  <a:srgbClr val="0070C0"/>
                </a:solidFill>
              </a:rPr>
            </a:br>
            <a:br>
              <a:rPr lang="en-IN" dirty="0">
                <a:solidFill>
                  <a:srgbClr val="0070C0"/>
                </a:solidFill>
              </a:rPr>
            </a:br>
            <a:r>
              <a:rPr lang="en-IN" u="sng" dirty="0">
                <a:solidFill>
                  <a:schemeClr val="tx1"/>
                </a:solidFill>
              </a:rPr>
              <a:t>Visual Cryptography</a:t>
            </a:r>
            <a:br>
              <a:rPr lang="en-IN" dirty="0">
                <a:solidFill>
                  <a:schemeClr val="tx1"/>
                </a:solidFill>
              </a:rPr>
            </a:br>
            <a:br>
              <a:rPr lang="en-IN" dirty="0">
                <a:solidFill>
                  <a:schemeClr val="tx1"/>
                </a:solidFill>
              </a:rPr>
            </a:br>
            <a:r>
              <a:rPr lang="en-IN" sz="2400" dirty="0">
                <a:solidFill>
                  <a:schemeClr val="tx1"/>
                </a:solidFill>
              </a:rPr>
              <a:t>Visual cryptography is a special encryption technique to hide information in </a:t>
            </a:r>
            <a:r>
              <a:rPr lang="en-IN" sz="2400" dirty="0" err="1">
                <a:solidFill>
                  <a:schemeClr val="tx1"/>
                </a:solidFill>
              </a:rPr>
              <a:t>image,which</a:t>
            </a:r>
            <a:r>
              <a:rPr lang="en-IN" sz="2400" dirty="0">
                <a:solidFill>
                  <a:schemeClr val="tx1"/>
                </a:solidFill>
              </a:rPr>
              <a:t> divide secret image into multiple </a:t>
            </a:r>
            <a:r>
              <a:rPr lang="en-IN" sz="2400" dirty="0" err="1">
                <a:solidFill>
                  <a:schemeClr val="tx1"/>
                </a:solidFill>
              </a:rPr>
              <a:t>layers.Each</a:t>
            </a:r>
            <a:r>
              <a:rPr lang="en-IN" sz="2400" dirty="0">
                <a:solidFill>
                  <a:schemeClr val="tx1"/>
                </a:solidFill>
              </a:rPr>
              <a:t> layers and the secret information is revealed by human vision without any complex computation.</a:t>
            </a:r>
            <a:br>
              <a:rPr lang="en-IN" sz="2400" dirty="0">
                <a:solidFill>
                  <a:schemeClr val="tx1"/>
                </a:solidFill>
              </a:rPr>
            </a:br>
            <a:br>
              <a:rPr lang="en-IN" sz="2400" dirty="0">
                <a:solidFill>
                  <a:schemeClr val="tx1"/>
                </a:solidFill>
              </a:rPr>
            </a:br>
            <a:r>
              <a:rPr lang="en-US" sz="2700" b="0" i="0" dirty="0">
                <a:solidFill>
                  <a:schemeClr val="tx1"/>
                </a:solidFill>
                <a:effectLst/>
                <a:latin typeface="+mn-lt"/>
              </a:rPr>
              <a:t>The proposed algorithm is for color image, that presents a system which takes four pictures as an input and generates three images which correspond to three of the four input pictures. The decoding requires only selecting some subset of these 3 images, making transparencies of them, and stacking them on top of each other, so the forth picture is reconstructed by printing the three output images onto transparencies and stacking them together. The reconstructed image achieved in same size with original secret image</a:t>
            </a:r>
            <a:r>
              <a:rPr lang="en-US" sz="2700" b="0" i="0" dirty="0">
                <a:solidFill>
                  <a:srgbClr val="222222"/>
                </a:solidFill>
                <a:effectLst/>
                <a:latin typeface="+mn-lt"/>
              </a:rPr>
              <a:t>.</a:t>
            </a:r>
            <a:br>
              <a:rPr lang="en-IN" sz="2700" dirty="0">
                <a:solidFill>
                  <a:srgbClr val="0070C0"/>
                </a:solidFill>
                <a:latin typeface="+mn-lt"/>
              </a:rPr>
            </a:br>
            <a:br>
              <a:rPr lang="en-IN" sz="2700" dirty="0">
                <a:solidFill>
                  <a:srgbClr val="0070C0"/>
                </a:solidFill>
              </a:rPr>
            </a:br>
            <a:endParaRPr lang="en-IN" sz="2700" dirty="0">
              <a:solidFill>
                <a:srgbClr val="0070C0"/>
              </a:solidFill>
            </a:endParaRPr>
          </a:p>
        </p:txBody>
      </p:sp>
    </p:spTree>
    <p:extLst>
      <p:ext uri="{BB962C8B-B14F-4D97-AF65-F5344CB8AC3E}">
        <p14:creationId xmlns:p14="http://schemas.microsoft.com/office/powerpoint/2010/main" val="4408551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271</TotalTime>
  <Words>1089</Words>
  <Application>Microsoft Office PowerPoint</Application>
  <PresentationFormat>Widescreen</PresentationFormat>
  <Paragraphs>11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Bernard MT Condensed</vt:lpstr>
      <vt:lpstr>Calibri</vt:lpstr>
      <vt:lpstr>Trebuchet MS</vt:lpstr>
      <vt:lpstr>Wingdings 3</vt:lpstr>
      <vt:lpstr>Facet</vt:lpstr>
      <vt:lpstr>Avoiding Phishing Attack on Online Voting                 System Using Visual Cryptography                                                                                                             08_Kavya Sudheer                                                                                                                               MCA-S4</vt:lpstr>
      <vt:lpstr>                  RELEVANCE OF THE TOPIC     Elections are conducted everywhere, but voters must go to polling booth to caste vote. Election process is very complex and requires a lot of things  to be done prior to voting. There are a lot of arrangements to be done. It includes a lot of manual work. In organization voter must be present at voting center to caste vote. So the plan is to make the voting process secure and effective one. Visual cryptography adds security in voting. It is important to implement such systems this will reduce manpower, make voting easy to use and efficient.      </vt:lpstr>
      <vt:lpstr>                               DESCRIPTION   The main aim of using visual cryptography in voting system is to give provision for casting vote for internal decisions in an organization. It is flexible enough to cast vote from remote places.  To maintain the security we are using CAPTCHA code and Image Share  technology. The proposed method offers anonymity of voter identity, while keeping the votes private, and the election transparent and secure.    </vt:lpstr>
      <vt:lpstr>                      OBJECTIVE OF THE TOPIC   Visual cryptography is very secure scheme and it is used for privacy, that allows the encryption of secret image or data by transferring it into the secure share and the decryption is done without any computation devices.   Visual Cryptography is a secret sharing method in which an image is divided into shares. The information about the original photocopy (Voter Password) will be acknowledged only after stacking sufficient number of shares.  Visual Cryptography in E-voting aims that providing the facility to voters to cast their vote without going to the voting center for the elections that are conducted. The election will go on with good security measures because the voter can only vote for the candidate only if he logged into the system by entering the correct CAPTCHA code that is got by merging the two shares. Thus our E-voting provides two way securities to the voting system.  </vt:lpstr>
      <vt:lpstr>                        Existing System  The Existing System of Election is running manually. The Voter has to Visit to Booths to Vote a Candidate so there is wastage of Time. The Voter has to manually register into the Voter List. Also Vote counting has to be done manually.All the Information of the Voter or Candidate is to be filling in manually.   Voter must be present in his/her Constituency to give his/her Vote. There are Electronic Voting Machines used which Takes More Cost. The voting system previously being used by the Government is a paper based system, in which the voter simply picks up ballots sheets from electoral officials, tick off who they would like to vote for, and then cast their votes by merely handing over the ballot sheet back to electoral official. Some of the existing systems are:                             i. Paper-based voting                                                 ii. Direct recording electronic voting machine                                                 iii. Punch card</vt:lpstr>
      <vt:lpstr>                                                  PROPOSED SYSTEM   At the time of election of the association, registration of all members takes place by adding their personal information. The time of registration the voter will share one image with the system then the system will divide the image into two parts and the first part (SHARE1)is converted into password by using VC scheme and sent to voter’s email id.   The second part (SHARE2) of the image kept with the server. Then at the time of login voter will logged into the system by using userid and password given by the system then SHARE1 and SHARE2 will be added by the system to generate CAPTCHA code.   If the CAPTCHA code is visible to the voter then the voter will allow to vote otherwise access will be denied. After voting the system will count the votes and display the result.</vt:lpstr>
      <vt:lpstr>                            MODULES                                          1.ADMIN           .View users and verify           .Add and manage post           .Add and manage guidelines           .Candidate approvation                      2.CANDIDATE                     .Election campaign management          .View candidates and post          .View result          .View guidelines                       </vt:lpstr>
      <vt:lpstr> 3.User     .Update profile    .View election date    .View candidate and post    .View campaign details    .Vote    .Result</vt:lpstr>
      <vt:lpstr>                                   ALGORITHM  Visual Cryptography  Visual cryptography is a special encryption technique to hide information in image,which divide secret image into multiple layers.Each layers and the secret information is revealed by human vision without any complex computation.  The proposed algorithm is for color image, that presents a system which takes four pictures as an input and generates three images which correspond to three of the four input pictures. The decoding requires only selecting some subset of these 3 images, making transparencies of them, and stacking them on top of each other, so the forth picture is reconstructed by printing the three output images onto transparencies and stacking them together. The reconstructed image achieved in same size with original secret image.  </vt:lpstr>
      <vt:lpstr>                       FRAMEWORK  Flask is a micro web framework written in Python. It is classified as a microframework because it does not require particular tools or libraries.It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Avoiding Phishing Attack on Online Voting                 System Using Visual Cryptography                                                                                                             08_Kavya Sudheer                                                                                                                               MCA-S4</dc:title>
  <dc:creator>punnya ps</dc:creator>
  <cp:lastModifiedBy>kavyasudheer99@gmail.com</cp:lastModifiedBy>
  <cp:revision>7</cp:revision>
  <dcterms:created xsi:type="dcterms:W3CDTF">2022-05-17T04:49:30Z</dcterms:created>
  <dcterms:modified xsi:type="dcterms:W3CDTF">2022-05-26T05:18:20Z</dcterms:modified>
</cp:coreProperties>
</file>