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7" r:id="rId2"/>
    <p:sldId id="258" r:id="rId3"/>
    <p:sldId id="259" r:id="rId4"/>
    <p:sldId id="260" r:id="rId5"/>
    <p:sldId id="262" r:id="rId6"/>
    <p:sldId id="261" r:id="rId7"/>
    <p:sldId id="267" r:id="rId8"/>
    <p:sldId id="263" r:id="rId9"/>
    <p:sldId id="265" r:id="rId10"/>
    <p:sldId id="272" r:id="rId11"/>
    <p:sldId id="274" r:id="rId12"/>
    <p:sldId id="273" r:id="rId13"/>
    <p:sldId id="268" r:id="rId14"/>
    <p:sldId id="269" r:id="rId15"/>
    <p:sldId id="270" r:id="rId16"/>
    <p:sldId id="27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5213-8F6C-03DC-21AC-A14817357E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18C2F7-CFB4-6487-3D9C-A41F97360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92B9B7-F2EA-223B-4630-BDCDE2B62AEC}"/>
              </a:ext>
            </a:extLst>
          </p:cNvPr>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a:extLst>
              <a:ext uri="{FF2B5EF4-FFF2-40B4-BE49-F238E27FC236}">
                <a16:creationId xmlns:a16="http://schemas.microsoft.com/office/drawing/2014/main" id="{EFE86634-978F-9640-733A-C8FBD59308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4A4DCE-DAB6-64EA-6028-F5B4D41BDBC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303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8035-66DF-2E56-A5CB-9341302BE8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11996E-A6B5-D8B6-E330-6524BC1D72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85238-6719-E1AA-638D-63A8E2954172}"/>
              </a:ext>
            </a:extLst>
          </p:cNvPr>
          <p:cNvSpPr>
            <a:spLocks noGrp="1"/>
          </p:cNvSpPr>
          <p:nvPr>
            <p:ph type="dt" sz="half" idx="10"/>
          </p:nvPr>
        </p:nvSpPr>
        <p:spPr/>
        <p:txBody>
          <a:bodyPr/>
          <a:lstStyle/>
          <a:p>
            <a:fld id="{55C6B4A9-1611-4792-9094-5F34BCA07E0B}" type="datetimeFigureOut">
              <a:rPr lang="en-US" smtClean="0"/>
              <a:t>7/12/2022</a:t>
            </a:fld>
            <a:endParaRPr lang="en-US" dirty="0"/>
          </a:p>
        </p:txBody>
      </p:sp>
      <p:sp>
        <p:nvSpPr>
          <p:cNvPr id="5" name="Footer Placeholder 4">
            <a:extLst>
              <a:ext uri="{FF2B5EF4-FFF2-40B4-BE49-F238E27FC236}">
                <a16:creationId xmlns:a16="http://schemas.microsoft.com/office/drawing/2014/main" id="{E6759264-6CC5-0047-E1D6-40D82CF4B9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B4AC70-ED74-A36B-F4A2-F042F2A517D8}"/>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01062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DEB31F-9D2E-279E-36AB-3293DFCB51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4C633B-E344-55C8-9502-6037FB86D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D613CC-9447-AFA0-26EE-1E5CD1AFBA04}"/>
              </a:ext>
            </a:extLst>
          </p:cNvPr>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a:extLst>
              <a:ext uri="{FF2B5EF4-FFF2-40B4-BE49-F238E27FC236}">
                <a16:creationId xmlns:a16="http://schemas.microsoft.com/office/drawing/2014/main" id="{0D3666C6-A72C-A2AA-4629-45FCDF2147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18ED25-172C-93D0-5176-1C1FF96C635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3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2A55-44CF-0C80-D2D1-52A6EA5FB2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E05360-34D6-E5B0-8C27-8B6AF20CCE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AE274-E18A-1778-DF92-FD003E50F81D}"/>
              </a:ext>
            </a:extLst>
          </p:cNvPr>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a:extLst>
              <a:ext uri="{FF2B5EF4-FFF2-40B4-BE49-F238E27FC236}">
                <a16:creationId xmlns:a16="http://schemas.microsoft.com/office/drawing/2014/main" id="{9E4F0FA0-CA5E-113F-E3C9-ABC392CC43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EB7CF9-B797-E4BC-252D-28E77D52E8A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498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7CC8-1909-B2F2-3421-BE1BCE8F79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E4D4F3-2463-5FEC-D95D-74E25B6BC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E8B56-6613-D56F-6E42-C057BAF9B478}"/>
              </a:ext>
            </a:extLst>
          </p:cNvPr>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a:extLst>
              <a:ext uri="{FF2B5EF4-FFF2-40B4-BE49-F238E27FC236}">
                <a16:creationId xmlns:a16="http://schemas.microsoft.com/office/drawing/2014/main" id="{D038F6BA-3297-90AE-3652-15C07BF74B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A000B9-FFC3-FC20-77FB-AB53D7ED777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504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9556-99CF-75F4-ACAF-B2CF4656D0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269E7D-8C82-4DFD-ECE9-CC4C83EDC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F4F3F0-D12D-40D5-3D8B-86857FA8F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DDD7D0-45CD-3F3D-6491-AB195DC2DC06}"/>
              </a:ext>
            </a:extLst>
          </p:cNvPr>
          <p:cNvSpPr>
            <a:spLocks noGrp="1"/>
          </p:cNvSpPr>
          <p:nvPr>
            <p:ph type="dt" sz="half" idx="10"/>
          </p:nvPr>
        </p:nvSpPr>
        <p:spPr/>
        <p:txBody>
          <a:bodyPr/>
          <a:lstStyle/>
          <a:p>
            <a:fld id="{EB712588-04B1-427B-82EE-E8DB90309F08}" type="datetimeFigureOut">
              <a:rPr lang="en-US" smtClean="0"/>
              <a:t>7/12/2022</a:t>
            </a:fld>
            <a:endParaRPr lang="en-US" dirty="0"/>
          </a:p>
        </p:txBody>
      </p:sp>
      <p:sp>
        <p:nvSpPr>
          <p:cNvPr id="6" name="Footer Placeholder 5">
            <a:extLst>
              <a:ext uri="{FF2B5EF4-FFF2-40B4-BE49-F238E27FC236}">
                <a16:creationId xmlns:a16="http://schemas.microsoft.com/office/drawing/2014/main" id="{530946D1-BA28-848D-3A7C-12686818EE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E1831D-24D0-6306-0448-9AC6DF4C78C9}"/>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8119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93CA-8D27-F1BB-EA04-FF4EF4C459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9EE74A-B895-BC13-735D-2E96B3FC6F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2BEFEF-7E98-73BD-FABC-6C458A856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57DD34-BF19-B8F4-2C7B-269DD805A7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F4BBEB-5A2C-3B91-483C-AEF786166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42471C-0E33-14D5-0B97-EDE5907EFE03}"/>
              </a:ext>
            </a:extLst>
          </p:cNvPr>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8" name="Footer Placeholder 7">
            <a:extLst>
              <a:ext uri="{FF2B5EF4-FFF2-40B4-BE49-F238E27FC236}">
                <a16:creationId xmlns:a16="http://schemas.microsoft.com/office/drawing/2014/main" id="{155F368D-F882-D07A-6D56-F494BB577FD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0CD2F0C-C5BE-6B64-D461-DA6D78A05C2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591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DBDF-204A-83F0-9674-6522A05EE5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509436-6223-D75E-2EB8-46A8A87F23EB}"/>
              </a:ext>
            </a:extLst>
          </p:cNvPr>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4" name="Footer Placeholder 3">
            <a:extLst>
              <a:ext uri="{FF2B5EF4-FFF2-40B4-BE49-F238E27FC236}">
                <a16:creationId xmlns:a16="http://schemas.microsoft.com/office/drawing/2014/main" id="{D16D12E2-5B62-7283-5CCA-0CED77EC76D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8FC059E-2E6E-F67E-4C6E-4504EFC05CC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860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AB92E-7836-15E9-C360-05487D1FCC4D}"/>
              </a:ext>
            </a:extLst>
          </p:cNvPr>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3" name="Footer Placeholder 2">
            <a:extLst>
              <a:ext uri="{FF2B5EF4-FFF2-40B4-BE49-F238E27FC236}">
                <a16:creationId xmlns:a16="http://schemas.microsoft.com/office/drawing/2014/main" id="{4263621F-EF90-6135-0E4E-EA8D03764BC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6449B8A-C2F4-5F59-60CF-9FA8FFB36C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07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555D-917D-B7B4-E82F-EDF39E5EF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E7A49B-84EB-4A02-440B-BC50B0465F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96E07B-7C6F-4CC0-484C-1776EDB1C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446FD-074C-1595-076B-D71C5469E279}"/>
              </a:ext>
            </a:extLst>
          </p:cNvPr>
          <p:cNvSpPr>
            <a:spLocks noGrp="1"/>
          </p:cNvSpPr>
          <p:nvPr>
            <p:ph type="dt" sz="half" idx="10"/>
          </p:nvPr>
        </p:nvSpPr>
        <p:spPr/>
        <p:txBody>
          <a:bodyPr/>
          <a:lstStyle/>
          <a:p>
            <a:fld id="{42A54C80-263E-416B-A8E0-580EDEADCBDC}" type="datetimeFigureOut">
              <a:rPr lang="en-US" smtClean="0"/>
              <a:t>7/12/2022</a:t>
            </a:fld>
            <a:endParaRPr lang="en-US" dirty="0"/>
          </a:p>
        </p:txBody>
      </p:sp>
      <p:sp>
        <p:nvSpPr>
          <p:cNvPr id="6" name="Footer Placeholder 5">
            <a:extLst>
              <a:ext uri="{FF2B5EF4-FFF2-40B4-BE49-F238E27FC236}">
                <a16:creationId xmlns:a16="http://schemas.microsoft.com/office/drawing/2014/main" id="{EA09FF3E-7B64-C50C-0E79-9301F3C4CD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10F7B96-3BFC-5646-E99E-313F75888C21}"/>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1887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753D-4DC5-516A-2FE9-D85F6A7AC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A05AA9-3474-691C-F123-7ABADFD81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2C53FC-3663-21A9-E5A8-B6F3EC79C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FFF50-B8DD-EE73-67BF-0405CDD9BA97}"/>
              </a:ext>
            </a:extLst>
          </p:cNvPr>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6" name="Footer Placeholder 5">
            <a:extLst>
              <a:ext uri="{FF2B5EF4-FFF2-40B4-BE49-F238E27FC236}">
                <a16:creationId xmlns:a16="http://schemas.microsoft.com/office/drawing/2014/main" id="{28A0D7FE-6170-9890-9A90-4738C906D3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B9EEC2-3408-6131-5044-8953C3A4903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304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10E41-0915-E796-A413-61F39AFF6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DDAF9D-887F-B8B0-3D9F-EE69CB2F1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5DA835-CB52-313A-24DB-DCFB2B359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7/12/2022</a:t>
            </a:fld>
            <a:endParaRPr lang="en-US" dirty="0"/>
          </a:p>
        </p:txBody>
      </p:sp>
      <p:sp>
        <p:nvSpPr>
          <p:cNvPr id="5" name="Footer Placeholder 4">
            <a:extLst>
              <a:ext uri="{FF2B5EF4-FFF2-40B4-BE49-F238E27FC236}">
                <a16:creationId xmlns:a16="http://schemas.microsoft.com/office/drawing/2014/main" id="{EDC4B2F7-1839-62ED-92B3-8F5B9C0F2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DB24C30-7B5B-1EF2-6FE3-6631A919F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86367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80DA-49B8-4BCE-BCA7-26ADBC4F0CA0}"/>
              </a:ext>
            </a:extLst>
          </p:cNvPr>
          <p:cNvSpPr>
            <a:spLocks noGrp="1"/>
          </p:cNvSpPr>
          <p:nvPr>
            <p:ph type="title"/>
          </p:nvPr>
        </p:nvSpPr>
        <p:spPr>
          <a:xfrm>
            <a:off x="1255557" y="1252026"/>
            <a:ext cx="10209611" cy="5094986"/>
          </a:xfrm>
        </p:spPr>
        <p:txBody>
          <a:bodyPr>
            <a:normAutofit/>
          </a:bodyPr>
          <a:lstStyle/>
          <a:p>
            <a:r>
              <a:rPr lang="en-IN" dirty="0">
                <a:solidFill>
                  <a:schemeClr val="accent5"/>
                </a:solidFill>
                <a:latin typeface="Bernard MT Condensed" panose="02050806060905020404" pitchFamily="18" charset="0"/>
              </a:rPr>
              <a:t> </a:t>
            </a:r>
            <a:r>
              <a:rPr lang="en-IN" dirty="0">
                <a:solidFill>
                  <a:srgbClr val="FF0000"/>
                </a:solidFill>
                <a:latin typeface="Bell MT" panose="02020503060305020303" pitchFamily="18" charset="0"/>
              </a:rPr>
              <a:t>Avoiding Phishing Attack on Online </a:t>
            </a:r>
            <a:br>
              <a:rPr lang="en-IN" dirty="0">
                <a:solidFill>
                  <a:srgbClr val="FF0000"/>
                </a:solidFill>
                <a:latin typeface="Bell MT" panose="02020503060305020303" pitchFamily="18" charset="0"/>
              </a:rPr>
            </a:br>
            <a:br>
              <a:rPr lang="en-IN" dirty="0">
                <a:solidFill>
                  <a:srgbClr val="FF0000"/>
                </a:solidFill>
                <a:latin typeface="Bell MT" panose="02020503060305020303" pitchFamily="18" charset="0"/>
              </a:rPr>
            </a:br>
            <a:r>
              <a:rPr lang="en-IN" dirty="0">
                <a:solidFill>
                  <a:srgbClr val="FF0000"/>
                </a:solidFill>
                <a:latin typeface="Bell MT" panose="02020503060305020303" pitchFamily="18" charset="0"/>
              </a:rPr>
              <a:t>Voting System Using Visual Cryptography</a:t>
            </a:r>
            <a:br>
              <a:rPr lang="en-IN" dirty="0">
                <a:solidFill>
                  <a:schemeClr val="accent5"/>
                </a:solidFill>
                <a:latin typeface="Bernard MT Condensed" panose="02050806060905020404" pitchFamily="18" charset="0"/>
              </a:rPr>
            </a:br>
            <a:br>
              <a:rPr lang="en-IN" dirty="0">
                <a:solidFill>
                  <a:schemeClr val="accent5"/>
                </a:solidFill>
                <a:latin typeface="Bernard MT Condensed" panose="02050806060905020404" pitchFamily="18" charset="0"/>
              </a:rPr>
            </a:br>
            <a:br>
              <a:rPr lang="en-IN" dirty="0">
                <a:solidFill>
                  <a:schemeClr val="accent5"/>
                </a:solidFill>
                <a:latin typeface="Bernard MT Condensed" panose="02050806060905020404" pitchFamily="18" charset="0"/>
              </a:rPr>
            </a:br>
            <a:br>
              <a:rPr lang="en-IN" dirty="0">
                <a:solidFill>
                  <a:schemeClr val="accent5"/>
                </a:solidFill>
                <a:latin typeface="Bernard MT Condensed" panose="02050806060905020404" pitchFamily="18" charset="0"/>
              </a:rPr>
            </a:br>
            <a:r>
              <a:rPr lang="en-IN" sz="2000" dirty="0">
                <a:solidFill>
                  <a:srgbClr val="0070C0"/>
                </a:solidFill>
                <a:latin typeface="Bernard MT Condensed" panose="02050806060905020404" pitchFamily="18" charset="0"/>
              </a:rPr>
              <a:t>                                                                                                         </a:t>
            </a:r>
            <a:r>
              <a:rPr lang="en-IN" sz="2000" dirty="0">
                <a:solidFill>
                  <a:srgbClr val="0070C0"/>
                </a:solidFill>
                <a:latin typeface="Calibri" panose="020F0502020204030204" pitchFamily="34" charset="0"/>
                <a:cs typeface="Calibri" panose="020F0502020204030204" pitchFamily="34" charset="0"/>
              </a:rPr>
              <a:t>08_Kavya Sudheer</a:t>
            </a:r>
            <a:br>
              <a:rPr lang="en-IN" sz="2000" dirty="0">
                <a:solidFill>
                  <a:srgbClr val="0070C0"/>
                </a:solidFill>
                <a:latin typeface="Calibri" panose="020F0502020204030204" pitchFamily="34" charset="0"/>
                <a:cs typeface="Calibri" panose="020F0502020204030204" pitchFamily="34" charset="0"/>
              </a:rPr>
            </a:br>
            <a:r>
              <a:rPr lang="en-IN" sz="2000" dirty="0">
                <a:solidFill>
                  <a:srgbClr val="0070C0"/>
                </a:solidFill>
                <a:latin typeface="Calibri" panose="020F0502020204030204" pitchFamily="34" charset="0"/>
                <a:cs typeface="Calibri" panose="020F0502020204030204" pitchFamily="34" charset="0"/>
              </a:rPr>
              <a:t>                                                                                                                              MCA-S4</a:t>
            </a:r>
          </a:p>
        </p:txBody>
      </p:sp>
    </p:spTree>
    <p:extLst>
      <p:ext uri="{BB962C8B-B14F-4D97-AF65-F5344CB8AC3E}">
        <p14:creationId xmlns:p14="http://schemas.microsoft.com/office/powerpoint/2010/main" val="396835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9A5F-8E12-E887-ABF9-E5241C0B2372}"/>
              </a:ext>
            </a:extLst>
          </p:cNvPr>
          <p:cNvSpPr>
            <a:spLocks noGrp="1"/>
          </p:cNvSpPr>
          <p:nvPr>
            <p:ph type="title"/>
          </p:nvPr>
        </p:nvSpPr>
        <p:spPr>
          <a:xfrm>
            <a:off x="838200" y="365125"/>
            <a:ext cx="10515600" cy="844697"/>
          </a:xfrm>
        </p:spPr>
        <p:txBody>
          <a:bodyPr/>
          <a:lstStyle/>
          <a:p>
            <a:r>
              <a:rPr lang="en-IN" dirty="0"/>
              <a:t>               </a:t>
            </a:r>
            <a:r>
              <a:rPr lang="en-IN" dirty="0">
                <a:solidFill>
                  <a:srgbClr val="FF0000"/>
                </a:solidFill>
              </a:rPr>
              <a:t>SYSTEM ARCHITECTURE</a:t>
            </a:r>
          </a:p>
        </p:txBody>
      </p:sp>
      <p:pic>
        <p:nvPicPr>
          <p:cNvPr id="3" name="Picture 2">
            <a:extLst>
              <a:ext uri="{FF2B5EF4-FFF2-40B4-BE49-F238E27FC236}">
                <a16:creationId xmlns:a16="http://schemas.microsoft.com/office/drawing/2014/main" id="{FE8063BB-74E5-FFB3-CB02-3F8ACC0BE8E8}"/>
              </a:ext>
            </a:extLst>
          </p:cNvPr>
          <p:cNvPicPr/>
          <p:nvPr/>
        </p:nvPicPr>
        <p:blipFill>
          <a:blip r:embed="rId2"/>
          <a:stretch>
            <a:fillRect/>
          </a:stretch>
        </p:blipFill>
        <p:spPr>
          <a:xfrm>
            <a:off x="2616591" y="1733281"/>
            <a:ext cx="5852159" cy="4759594"/>
          </a:xfrm>
          <a:prstGeom prst="rect">
            <a:avLst/>
          </a:prstGeom>
        </p:spPr>
      </p:pic>
    </p:spTree>
    <p:extLst>
      <p:ext uri="{BB962C8B-B14F-4D97-AF65-F5344CB8AC3E}">
        <p14:creationId xmlns:p14="http://schemas.microsoft.com/office/powerpoint/2010/main" val="2038855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A0B1-62C5-D02F-50B6-13FEEAF0DD1A}"/>
              </a:ext>
            </a:extLst>
          </p:cNvPr>
          <p:cNvSpPr>
            <a:spLocks noGrp="1"/>
          </p:cNvSpPr>
          <p:nvPr>
            <p:ph type="title"/>
          </p:nvPr>
        </p:nvSpPr>
        <p:spPr/>
        <p:txBody>
          <a:bodyPr/>
          <a:lstStyle/>
          <a:p>
            <a:r>
              <a:rPr lang="en-IN" dirty="0"/>
              <a:t>                             </a:t>
            </a:r>
            <a:r>
              <a:rPr lang="en-IN" dirty="0">
                <a:solidFill>
                  <a:srgbClr val="FF0000"/>
                </a:solidFill>
              </a:rPr>
              <a:t>DATABASE</a:t>
            </a:r>
          </a:p>
        </p:txBody>
      </p:sp>
      <p:sp>
        <p:nvSpPr>
          <p:cNvPr id="4" name="TextBox 3">
            <a:extLst>
              <a:ext uri="{FF2B5EF4-FFF2-40B4-BE49-F238E27FC236}">
                <a16:creationId xmlns:a16="http://schemas.microsoft.com/office/drawing/2014/main" id="{61327163-5F38-E73A-FC99-CD63F16D0538}"/>
              </a:ext>
            </a:extLst>
          </p:cNvPr>
          <p:cNvSpPr txBox="1"/>
          <p:nvPr/>
        </p:nvSpPr>
        <p:spPr>
          <a:xfrm>
            <a:off x="838200" y="1867223"/>
            <a:ext cx="10303412" cy="4296048"/>
          </a:xfrm>
          <a:prstGeom prst="rect">
            <a:avLst/>
          </a:prstGeom>
          <a:noFill/>
        </p:spPr>
        <p:txBody>
          <a:bodyPr wrap="square">
            <a:spAutoFit/>
          </a:bodyPr>
          <a:lstStyle/>
          <a:p>
            <a:pPr indent="3175" algn="just">
              <a:lnSpc>
                <a:spcPct val="112000"/>
              </a:lnSpc>
              <a:spcAft>
                <a:spcPts val="1915"/>
              </a:spcAft>
            </a:pPr>
            <a:r>
              <a:rPr lang="en-IN" sz="2000" dirty="0">
                <a:solidFill>
                  <a:srgbClr val="000000"/>
                </a:solidFill>
                <a:effectLst/>
                <a:latin typeface="Calibri" panose="020F0502020204030204" pitchFamily="34" charset="0"/>
                <a:ea typeface="Calibri" panose="020F0502020204030204" pitchFamily="34" charset="0"/>
              </a:rPr>
              <a:t>The data </a:t>
            </a:r>
            <a:r>
              <a:rPr lang="en-IN" sz="2000" dirty="0" err="1">
                <a:solidFill>
                  <a:srgbClr val="000000"/>
                </a:solidFill>
                <a:effectLst/>
                <a:latin typeface="Calibri" panose="020F0502020204030204" pitchFamily="34" charset="0"/>
                <a:ea typeface="Calibri" panose="020F0502020204030204" pitchFamily="34" charset="0"/>
              </a:rPr>
              <a:t>Requirments</a:t>
            </a:r>
            <a:r>
              <a:rPr lang="en-IN" sz="2000" dirty="0">
                <a:solidFill>
                  <a:srgbClr val="000000"/>
                </a:solidFill>
                <a:effectLst/>
                <a:latin typeface="Calibri" panose="020F0502020204030204" pitchFamily="34" charset="0"/>
                <a:ea typeface="Calibri" panose="020F0502020204030204" pitchFamily="34" charset="0"/>
              </a:rPr>
              <a:t> is very high for the </a:t>
            </a:r>
            <a:r>
              <a:rPr lang="en-IN" sz="2000" dirty="0" err="1">
                <a:solidFill>
                  <a:srgbClr val="000000"/>
                </a:solidFill>
                <a:effectLst/>
                <a:latin typeface="Calibri" panose="020F0502020204030204" pitchFamily="34" charset="0"/>
                <a:ea typeface="Calibri" panose="020F0502020204030204" pitchFamily="34" charset="0"/>
              </a:rPr>
              <a:t>project.The</a:t>
            </a:r>
            <a:r>
              <a:rPr lang="en-IN" sz="2000" dirty="0">
                <a:solidFill>
                  <a:srgbClr val="000000"/>
                </a:solidFill>
                <a:effectLst/>
                <a:latin typeface="Calibri" panose="020F0502020204030204" pitchFamily="34" charset="0"/>
                <a:ea typeface="Calibri" panose="020F0502020204030204" pitchFamily="34" charset="0"/>
              </a:rPr>
              <a:t> project include a </a:t>
            </a:r>
            <a:r>
              <a:rPr lang="en-IN" sz="2000" dirty="0" err="1">
                <a:solidFill>
                  <a:srgbClr val="000000"/>
                </a:solidFill>
                <a:effectLst/>
                <a:latin typeface="Calibri" panose="020F0502020204030204" pitchFamily="34" charset="0"/>
                <a:ea typeface="Calibri" panose="020F0502020204030204" pitchFamily="34" charset="0"/>
              </a:rPr>
              <a:t>database.Adatabase</a:t>
            </a:r>
            <a:r>
              <a:rPr lang="en-IN" sz="2000" dirty="0">
                <a:solidFill>
                  <a:srgbClr val="000000"/>
                </a:solidFill>
                <a:effectLst/>
                <a:latin typeface="Calibri" panose="020F0502020204030204" pitchFamily="34" charset="0"/>
                <a:ea typeface="Calibri" panose="020F0502020204030204" pitchFamily="34" charset="0"/>
              </a:rPr>
              <a:t> is created it’s name is </a:t>
            </a:r>
            <a:r>
              <a:rPr lang="en-IN" sz="2000" dirty="0" err="1">
                <a:solidFill>
                  <a:srgbClr val="000000"/>
                </a:solidFill>
                <a:effectLst/>
                <a:latin typeface="Calibri" panose="020F0502020204030204" pitchFamily="34" charset="0"/>
                <a:ea typeface="Calibri" panose="020F0502020204030204" pitchFamily="34" charset="0"/>
              </a:rPr>
              <a:t>Evoting.There</a:t>
            </a:r>
            <a:r>
              <a:rPr lang="en-IN" sz="2000" dirty="0">
                <a:solidFill>
                  <a:srgbClr val="000000"/>
                </a:solidFill>
                <a:effectLst/>
                <a:latin typeface="Calibri" panose="020F0502020204030204" pitchFamily="34" charset="0"/>
                <a:ea typeface="Calibri" panose="020F0502020204030204" pitchFamily="34" charset="0"/>
              </a:rPr>
              <a:t> are 9 </a:t>
            </a:r>
            <a:r>
              <a:rPr lang="en-IN" sz="2000" dirty="0" err="1">
                <a:solidFill>
                  <a:srgbClr val="000000"/>
                </a:solidFill>
                <a:effectLst/>
                <a:latin typeface="Calibri" panose="020F0502020204030204" pitchFamily="34" charset="0"/>
                <a:ea typeface="Calibri" panose="020F0502020204030204" pitchFamily="34" charset="0"/>
              </a:rPr>
              <a:t>tables.They</a:t>
            </a:r>
            <a:r>
              <a:rPr lang="en-IN" sz="2000" dirty="0">
                <a:solidFill>
                  <a:srgbClr val="000000"/>
                </a:solidFill>
                <a:effectLst/>
                <a:latin typeface="Calibri" panose="020F0502020204030204" pitchFamily="34" charset="0"/>
                <a:ea typeface="Calibri" panose="020F0502020204030204" pitchFamily="34" charset="0"/>
              </a:rPr>
              <a:t> are:</a:t>
            </a:r>
          </a:p>
          <a:p>
            <a:pPr lvl="0" algn="just" fontAlgn="base">
              <a:lnSpc>
                <a:spcPct val="112000"/>
              </a:lnSpc>
              <a:spcAft>
                <a:spcPts val="160"/>
              </a:spcAft>
              <a:buClr>
                <a:srgbClr val="000000"/>
              </a:buClr>
              <a:buSzPts val="1200"/>
            </a:pPr>
            <a:r>
              <a:rPr lang="en-IN" sz="2000" dirty="0">
                <a:solidFill>
                  <a:srgbClr val="000000"/>
                </a:solidFill>
                <a:latin typeface="Calibri" panose="020F0502020204030204" pitchFamily="34" charset="0"/>
                <a:ea typeface="Calibri" panose="020F0502020204030204" pitchFamily="34" charset="0"/>
              </a:rPr>
              <a:t>.     </a:t>
            </a:r>
            <a:r>
              <a:rPr lang="en-IN" sz="20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campaign</a:t>
            </a:r>
          </a:p>
          <a:p>
            <a:pPr marL="342900" lvl="0" indent="-342900" algn="just" fontAlgn="base">
              <a:lnSpc>
                <a:spcPct val="112000"/>
              </a:lnSpc>
              <a:spcAft>
                <a:spcPts val="160"/>
              </a:spcAft>
              <a:buClr>
                <a:srgbClr val="000000"/>
              </a:buClr>
              <a:buSzPts val="120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candidates</a:t>
            </a:r>
          </a:p>
          <a:p>
            <a:pPr marL="342900" lvl="0" indent="-342900" algn="just" fontAlgn="base">
              <a:lnSpc>
                <a:spcPct val="112000"/>
              </a:lnSpc>
              <a:spcAft>
                <a:spcPts val="160"/>
              </a:spcAft>
              <a:buClr>
                <a:srgbClr val="000000"/>
              </a:buClr>
              <a:buSzPts val="120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guidelines</a:t>
            </a:r>
          </a:p>
          <a:p>
            <a:pPr marL="342900" lvl="0" indent="-342900" algn="just" fontAlgn="base">
              <a:lnSpc>
                <a:spcPct val="112000"/>
              </a:lnSpc>
              <a:spcAft>
                <a:spcPts val="160"/>
              </a:spcAft>
              <a:buClr>
                <a:srgbClr val="000000"/>
              </a:buClr>
              <a:buSzPts val="120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key</a:t>
            </a:r>
          </a:p>
          <a:p>
            <a:pPr marL="342900" lvl="0" indent="-342900" algn="just" fontAlgn="base">
              <a:lnSpc>
                <a:spcPct val="112000"/>
              </a:lnSpc>
              <a:spcAft>
                <a:spcPts val="160"/>
              </a:spcAft>
              <a:buClr>
                <a:srgbClr val="000000"/>
              </a:buClr>
              <a:buSzPts val="120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login</a:t>
            </a:r>
          </a:p>
          <a:p>
            <a:pPr marL="342900" lvl="0" indent="-342900" algn="just" fontAlgn="base">
              <a:lnSpc>
                <a:spcPct val="112000"/>
              </a:lnSpc>
              <a:spcAft>
                <a:spcPts val="160"/>
              </a:spcAft>
              <a:buClr>
                <a:srgbClr val="000000"/>
              </a:buClr>
              <a:buSzPts val="120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post</a:t>
            </a:r>
          </a:p>
          <a:p>
            <a:pPr marL="342900" lvl="0" indent="-342900" algn="just" fontAlgn="base">
              <a:lnSpc>
                <a:spcPct val="112000"/>
              </a:lnSpc>
              <a:spcAft>
                <a:spcPts val="160"/>
              </a:spcAft>
              <a:buClr>
                <a:srgbClr val="000000"/>
              </a:buClr>
              <a:buSzPts val="120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result publish</a:t>
            </a:r>
          </a:p>
          <a:p>
            <a:pPr marL="342900" lvl="0" indent="-342900" algn="just" fontAlgn="base">
              <a:lnSpc>
                <a:spcPct val="112000"/>
              </a:lnSpc>
              <a:spcAft>
                <a:spcPts val="160"/>
              </a:spcAft>
              <a:buClr>
                <a:srgbClr val="000000"/>
              </a:buClr>
              <a:buSzPts val="120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user</a:t>
            </a:r>
          </a:p>
          <a:p>
            <a:r>
              <a:rPr lang="en-IN" sz="2000" dirty="0">
                <a:solidFill>
                  <a:srgbClr val="000000"/>
                </a:solidFill>
                <a:effectLst/>
                <a:latin typeface="Calibri" panose="020F0502020204030204" pitchFamily="34" charset="0"/>
                <a:ea typeface="Calibri" panose="020F0502020204030204" pitchFamily="34" charset="0"/>
              </a:rPr>
              <a:t>.     vote</a:t>
            </a:r>
            <a:endParaRPr lang="en-IN" sz="2000"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9698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397C-AB9D-1A11-ECAF-BB3204E25D4F}"/>
              </a:ext>
            </a:extLst>
          </p:cNvPr>
          <p:cNvSpPr>
            <a:spLocks noGrp="1"/>
          </p:cNvSpPr>
          <p:nvPr>
            <p:ph type="title"/>
          </p:nvPr>
        </p:nvSpPr>
        <p:spPr/>
        <p:txBody>
          <a:bodyPr/>
          <a:lstStyle/>
          <a:p>
            <a:r>
              <a:rPr lang="en-IN" dirty="0">
                <a:solidFill>
                  <a:srgbClr val="FF0000"/>
                </a:solidFill>
              </a:rPr>
              <a:t>                         FUTURE SCOPE</a:t>
            </a:r>
          </a:p>
        </p:txBody>
      </p:sp>
      <p:sp>
        <p:nvSpPr>
          <p:cNvPr id="4" name="TextBox 3">
            <a:extLst>
              <a:ext uri="{FF2B5EF4-FFF2-40B4-BE49-F238E27FC236}">
                <a16:creationId xmlns:a16="http://schemas.microsoft.com/office/drawing/2014/main" id="{906B2A8D-EA79-2987-E0AC-31B73C4F85B1}"/>
              </a:ext>
            </a:extLst>
          </p:cNvPr>
          <p:cNvSpPr txBox="1"/>
          <p:nvPr/>
        </p:nvSpPr>
        <p:spPr>
          <a:xfrm>
            <a:off x="647113" y="2103683"/>
            <a:ext cx="11029071" cy="3970318"/>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rPr>
              <a:t>The cryptographic online voting system overcomes restrictions on the traditional voting system. This system offers more safety and takes a while. There is also no chance of voting fraud. There is a significant reduction in the money spent on security. This method aims primarily to provide full privacy to voters and to ensure that the online voting system is coordinated optimally. The fundamental idea of this system is to use a strong voting authentication security mechanism. Visual encryption encrypts information and can decrypt it without mathematical calculations. People with an internet connection at home can vote at the polls without any problems. Visual cryptography is used to conduct elections fairly easily and efficiently using these internet-based voting systems since voters can vote from the point of view in which they operate using the online voting system. </a:t>
            </a:r>
          </a:p>
          <a:p>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Calibri" panose="020F0502020204030204" pitchFamily="34" charset="0"/>
              </a:rPr>
              <a:t>Various advantages include low costs and increased voting attendance online voting. Online voting offers This online voting system takes careful account of safety and human factors, and in particular, ensures that the electorate has reliable and intuitive indications on the validity of the vote. The system we proposed to provide voters with mutual authentication and choosing with visual encryption.</a:t>
            </a:r>
          </a:p>
          <a:p>
            <a:endParaRPr lang="en-IN" dirty="0"/>
          </a:p>
        </p:txBody>
      </p:sp>
    </p:spTree>
    <p:extLst>
      <p:ext uri="{BB962C8B-B14F-4D97-AF65-F5344CB8AC3E}">
        <p14:creationId xmlns:p14="http://schemas.microsoft.com/office/powerpoint/2010/main" val="112106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CEAA-4169-FF87-1DCE-0A0D0DC2C43D}"/>
              </a:ext>
            </a:extLst>
          </p:cNvPr>
          <p:cNvSpPr>
            <a:spLocks noGrp="1"/>
          </p:cNvSpPr>
          <p:nvPr>
            <p:ph type="title"/>
          </p:nvPr>
        </p:nvSpPr>
        <p:spPr/>
        <p:txBody>
          <a:bodyPr/>
          <a:lstStyle/>
          <a:p>
            <a:r>
              <a:rPr lang="en-US" dirty="0"/>
              <a:t>                       SCREENSHOTS</a:t>
            </a:r>
            <a:endParaRPr lang="en-IN" dirty="0"/>
          </a:p>
        </p:txBody>
      </p:sp>
      <p:pic>
        <p:nvPicPr>
          <p:cNvPr id="4" name="Picture 3">
            <a:extLst>
              <a:ext uri="{FF2B5EF4-FFF2-40B4-BE49-F238E27FC236}">
                <a16:creationId xmlns:a16="http://schemas.microsoft.com/office/drawing/2014/main" id="{3A4ECADA-0988-30C7-B78E-514169638C26}"/>
              </a:ext>
            </a:extLst>
          </p:cNvPr>
          <p:cNvPicPr>
            <a:picLocks noChangeAspect="1"/>
          </p:cNvPicPr>
          <p:nvPr/>
        </p:nvPicPr>
        <p:blipFill>
          <a:blip r:embed="rId2"/>
          <a:stretch>
            <a:fillRect/>
          </a:stretch>
        </p:blipFill>
        <p:spPr>
          <a:xfrm>
            <a:off x="1575582" y="1491174"/>
            <a:ext cx="8187398" cy="4961803"/>
          </a:xfrm>
          <a:prstGeom prst="rect">
            <a:avLst/>
          </a:prstGeom>
        </p:spPr>
      </p:pic>
    </p:spTree>
    <p:extLst>
      <p:ext uri="{BB962C8B-B14F-4D97-AF65-F5344CB8AC3E}">
        <p14:creationId xmlns:p14="http://schemas.microsoft.com/office/powerpoint/2010/main" val="108935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E92FBB-5994-67A3-5A50-DE1BBC27B4AB}"/>
              </a:ext>
            </a:extLst>
          </p:cNvPr>
          <p:cNvPicPr>
            <a:picLocks noChangeAspect="1"/>
          </p:cNvPicPr>
          <p:nvPr/>
        </p:nvPicPr>
        <p:blipFill>
          <a:blip r:embed="rId2"/>
          <a:stretch>
            <a:fillRect/>
          </a:stretch>
        </p:blipFill>
        <p:spPr>
          <a:xfrm>
            <a:off x="576776" y="801858"/>
            <a:ext cx="9664504" cy="5763738"/>
          </a:xfrm>
          <a:prstGeom prst="rect">
            <a:avLst/>
          </a:prstGeom>
        </p:spPr>
      </p:pic>
    </p:spTree>
    <p:extLst>
      <p:ext uri="{BB962C8B-B14F-4D97-AF65-F5344CB8AC3E}">
        <p14:creationId xmlns:p14="http://schemas.microsoft.com/office/powerpoint/2010/main" val="411661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3D9616-1680-F98B-2BCC-196E543BD3E6}"/>
              </a:ext>
            </a:extLst>
          </p:cNvPr>
          <p:cNvPicPr>
            <a:picLocks noChangeAspect="1"/>
          </p:cNvPicPr>
          <p:nvPr/>
        </p:nvPicPr>
        <p:blipFill>
          <a:blip r:embed="rId2"/>
          <a:stretch>
            <a:fillRect/>
          </a:stretch>
        </p:blipFill>
        <p:spPr>
          <a:xfrm>
            <a:off x="1097280" y="731520"/>
            <a:ext cx="9777046" cy="5736201"/>
          </a:xfrm>
          <a:prstGeom prst="rect">
            <a:avLst/>
          </a:prstGeom>
        </p:spPr>
      </p:pic>
    </p:spTree>
    <p:extLst>
      <p:ext uri="{BB962C8B-B14F-4D97-AF65-F5344CB8AC3E}">
        <p14:creationId xmlns:p14="http://schemas.microsoft.com/office/powerpoint/2010/main" val="251306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C8962B-1F28-8018-C2BF-951D2141542F}"/>
              </a:ext>
            </a:extLst>
          </p:cNvPr>
          <p:cNvPicPr>
            <a:picLocks noChangeAspect="1"/>
          </p:cNvPicPr>
          <p:nvPr/>
        </p:nvPicPr>
        <p:blipFill>
          <a:blip r:embed="rId2"/>
          <a:stretch>
            <a:fillRect/>
          </a:stretch>
        </p:blipFill>
        <p:spPr>
          <a:xfrm>
            <a:off x="984738" y="966462"/>
            <a:ext cx="9889588" cy="5403377"/>
          </a:xfrm>
          <a:prstGeom prst="rect">
            <a:avLst/>
          </a:prstGeom>
        </p:spPr>
      </p:pic>
    </p:spTree>
    <p:extLst>
      <p:ext uri="{BB962C8B-B14F-4D97-AF65-F5344CB8AC3E}">
        <p14:creationId xmlns:p14="http://schemas.microsoft.com/office/powerpoint/2010/main" val="763365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797E-A4C3-F119-50AB-01DF4A132A06}"/>
              </a:ext>
            </a:extLst>
          </p:cNvPr>
          <p:cNvSpPr>
            <a:spLocks noGrp="1"/>
          </p:cNvSpPr>
          <p:nvPr>
            <p:ph type="title"/>
          </p:nvPr>
        </p:nvSpPr>
        <p:spPr>
          <a:xfrm>
            <a:off x="677333" y="609600"/>
            <a:ext cx="10998851" cy="5111262"/>
          </a:xfrm>
        </p:spPr>
        <p:txBody>
          <a:bodyPr/>
          <a:lstStyle/>
          <a:p>
            <a:r>
              <a:rPr lang="en-IN" sz="6600" dirty="0">
                <a:latin typeface="Algerian" panose="04020705040A02060702" pitchFamily="82" charset="0"/>
              </a:rPr>
              <a:t>              </a:t>
            </a:r>
            <a:r>
              <a:rPr lang="en-IN" sz="6600" dirty="0">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24034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8D87-2AE2-4100-A1D4-2939DA5FCDC4}"/>
              </a:ext>
            </a:extLst>
          </p:cNvPr>
          <p:cNvSpPr>
            <a:spLocks noGrp="1"/>
          </p:cNvSpPr>
          <p:nvPr>
            <p:ph type="title"/>
          </p:nvPr>
        </p:nvSpPr>
        <p:spPr>
          <a:xfrm>
            <a:off x="242888" y="609600"/>
            <a:ext cx="11329987" cy="5844988"/>
          </a:xfrm>
        </p:spPr>
        <p:txBody>
          <a:bodyPr>
            <a:normAutofit fontScale="90000"/>
          </a:bodyPr>
          <a:lstStyle/>
          <a:p>
            <a:r>
              <a:rPr lang="en-IN" sz="4000" dirty="0">
                <a:solidFill>
                  <a:srgbClr val="0070C0"/>
                </a:solidFill>
              </a:rPr>
              <a:t>                  </a:t>
            </a:r>
            <a:r>
              <a:rPr lang="en-IN" sz="4000" u="sng" dirty="0">
                <a:solidFill>
                  <a:srgbClr val="FF0000"/>
                </a:solidFill>
              </a:rPr>
              <a:t>RELEVANCE OF THE TOPIC</a:t>
            </a:r>
            <a:br>
              <a:rPr lang="en-IN" sz="4000" dirty="0">
                <a:solidFill>
                  <a:srgbClr val="0070C0"/>
                </a:solidFill>
              </a:rPr>
            </a:br>
            <a:br>
              <a:rPr lang="en-IN" sz="1800" dirty="0"/>
            </a:br>
            <a:br>
              <a:rPr lang="en-IN" sz="1800" dirty="0"/>
            </a:br>
            <a:br>
              <a:rPr lang="en-IN" sz="1800" dirty="0"/>
            </a:br>
            <a:br>
              <a:rPr lang="en-IN" sz="1800" dirty="0"/>
            </a:br>
            <a:r>
              <a:rPr lang="en-US" sz="2800" dirty="0">
                <a:solidFill>
                  <a:schemeClr val="tx1"/>
                </a:solidFill>
              </a:rPr>
              <a:t>Elections are conducted everywhere, but voters must go to polling booth to caste vote. Election process is very complex and requires a lot of things</a:t>
            </a:r>
            <a:br>
              <a:rPr lang="en-US" sz="2800" dirty="0">
                <a:solidFill>
                  <a:schemeClr val="tx1"/>
                </a:solidFill>
              </a:rPr>
            </a:br>
            <a:r>
              <a:rPr lang="en-US" sz="2800" dirty="0">
                <a:solidFill>
                  <a:schemeClr val="tx1"/>
                </a:solidFill>
              </a:rPr>
              <a:t> to be done prior to voting. There are a lot of arrangements to be done. It includes a lot of manual work. In organization voter must be present at voting</a:t>
            </a:r>
            <a:br>
              <a:rPr lang="en-US" sz="2800" dirty="0">
                <a:solidFill>
                  <a:schemeClr val="tx1"/>
                </a:solidFill>
              </a:rPr>
            </a:br>
            <a:r>
              <a:rPr lang="en-US" sz="2800" dirty="0">
                <a:solidFill>
                  <a:schemeClr val="tx1"/>
                </a:solidFill>
              </a:rPr>
              <a:t>center to caste vote. So the plan is to make the voting process secure and effective one. Visual cryptography adds security in voting. It is important to implement such systems this will reduce manpower, make voting easy to use and efficient.</a:t>
            </a:r>
            <a:br>
              <a:rPr lang="en-IN" sz="2800" dirty="0">
                <a:solidFill>
                  <a:schemeClr val="tx1"/>
                </a:solidFill>
              </a:rPr>
            </a:br>
            <a:br>
              <a:rPr lang="en-IN" sz="2800" dirty="0">
                <a:solidFill>
                  <a:schemeClr val="tx1"/>
                </a:solidFill>
              </a:rPr>
            </a:br>
            <a:br>
              <a:rPr lang="en-IN" sz="1800" dirty="0">
                <a:solidFill>
                  <a:schemeClr val="tx1"/>
                </a:solidFill>
              </a:rPr>
            </a:br>
            <a:br>
              <a:rPr lang="en-IN" sz="1800" dirty="0">
                <a:solidFill>
                  <a:schemeClr val="tx1"/>
                </a:solidFill>
              </a:rPr>
            </a:br>
            <a:br>
              <a:rPr lang="en-IN" sz="1800" dirty="0">
                <a:solidFill>
                  <a:schemeClr val="tx1"/>
                </a:solidFill>
              </a:rPr>
            </a:b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270983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6511-DBCC-4AE6-973A-9E44C8ACF53D}"/>
              </a:ext>
            </a:extLst>
          </p:cNvPr>
          <p:cNvSpPr>
            <a:spLocks noGrp="1"/>
          </p:cNvSpPr>
          <p:nvPr>
            <p:ph type="title"/>
          </p:nvPr>
        </p:nvSpPr>
        <p:spPr>
          <a:xfrm>
            <a:off x="477309" y="628650"/>
            <a:ext cx="10824104" cy="5772150"/>
          </a:xfrm>
        </p:spPr>
        <p:txBody>
          <a:bodyPr>
            <a:normAutofit/>
          </a:bodyPr>
          <a:lstStyle/>
          <a:p>
            <a:r>
              <a:rPr lang="en-IN" dirty="0"/>
              <a:t>                               </a:t>
            </a:r>
            <a:r>
              <a:rPr lang="en-IN" u="sng" dirty="0">
                <a:solidFill>
                  <a:srgbClr val="FF0000"/>
                </a:solidFill>
              </a:rPr>
              <a:t>DESCRIPTION</a:t>
            </a:r>
            <a:br>
              <a:rPr lang="en-IN" sz="1800" dirty="0">
                <a:solidFill>
                  <a:srgbClr val="0070C0"/>
                </a:solidFill>
              </a:rPr>
            </a:br>
            <a:br>
              <a:rPr lang="en-IN" sz="1800" dirty="0">
                <a:solidFill>
                  <a:srgbClr val="0070C0"/>
                </a:solidFill>
              </a:rPr>
            </a:br>
            <a:br>
              <a:rPr lang="en-IN" sz="1800" dirty="0">
                <a:solidFill>
                  <a:srgbClr val="0070C0"/>
                </a:solidFill>
              </a:rPr>
            </a:br>
            <a:r>
              <a:rPr lang="en-US" sz="2700" dirty="0">
                <a:solidFill>
                  <a:schemeClr val="tx1"/>
                </a:solidFill>
              </a:rPr>
              <a:t>The main aim of using visual cryptography in voting system is to give provision for casting vote for internal decisions in an organization. It is flexible enough to cast vote from remote places.</a:t>
            </a:r>
            <a:br>
              <a:rPr lang="en-US" sz="2700" dirty="0">
                <a:solidFill>
                  <a:schemeClr val="tx1"/>
                </a:solidFill>
              </a:rPr>
            </a:br>
            <a:br>
              <a:rPr lang="en-US" sz="2700" dirty="0">
                <a:solidFill>
                  <a:schemeClr val="tx1"/>
                </a:solidFill>
              </a:rPr>
            </a:br>
            <a:r>
              <a:rPr lang="en-US" sz="2700" dirty="0">
                <a:solidFill>
                  <a:schemeClr val="tx1"/>
                </a:solidFill>
              </a:rPr>
              <a:t>To maintain the security we are using CAPTCHA code and Image Share</a:t>
            </a:r>
            <a:br>
              <a:rPr lang="en-US" sz="2700" dirty="0">
                <a:solidFill>
                  <a:schemeClr val="tx1"/>
                </a:solidFill>
              </a:rPr>
            </a:br>
            <a:r>
              <a:rPr lang="en-US" sz="2700" dirty="0">
                <a:solidFill>
                  <a:schemeClr val="tx1"/>
                </a:solidFill>
              </a:rPr>
              <a:t> technology. The proposed method offers anonymity of voter identity, while keeping the votes private, and the election transparent and secure.</a:t>
            </a:r>
            <a:br>
              <a:rPr lang="en-IN" sz="2700" dirty="0">
                <a:solidFill>
                  <a:schemeClr val="tx1"/>
                </a:solidFill>
              </a:rPr>
            </a:br>
            <a:br>
              <a:rPr lang="en-IN" sz="2700" dirty="0">
                <a:solidFill>
                  <a:schemeClr val="tx1"/>
                </a:solidFill>
              </a:rPr>
            </a:br>
            <a:br>
              <a:rPr lang="en-IN" sz="2700" dirty="0">
                <a:solidFill>
                  <a:schemeClr val="tx1"/>
                </a:solidFill>
              </a:rPr>
            </a:br>
            <a:br>
              <a:rPr lang="en-IN" dirty="0">
                <a:solidFill>
                  <a:srgbClr val="0070C0"/>
                </a:solidFill>
              </a:rPr>
            </a:br>
            <a:endParaRPr lang="en-IN" dirty="0">
              <a:solidFill>
                <a:srgbClr val="0070C0"/>
              </a:solidFill>
            </a:endParaRPr>
          </a:p>
        </p:txBody>
      </p:sp>
    </p:spTree>
    <p:extLst>
      <p:ext uri="{BB962C8B-B14F-4D97-AF65-F5344CB8AC3E}">
        <p14:creationId xmlns:p14="http://schemas.microsoft.com/office/powerpoint/2010/main" val="10703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F55B-4C98-4D61-A5A1-53F616A4C2F7}"/>
              </a:ext>
            </a:extLst>
          </p:cNvPr>
          <p:cNvSpPr>
            <a:spLocks noGrp="1"/>
          </p:cNvSpPr>
          <p:nvPr>
            <p:ph type="title"/>
          </p:nvPr>
        </p:nvSpPr>
        <p:spPr>
          <a:xfrm>
            <a:off x="677333" y="609599"/>
            <a:ext cx="10324041" cy="5705476"/>
          </a:xfrm>
        </p:spPr>
        <p:txBody>
          <a:bodyPr>
            <a:normAutofit fontScale="90000"/>
          </a:bodyPr>
          <a:lstStyle/>
          <a:p>
            <a:r>
              <a:rPr lang="en-IN" dirty="0"/>
              <a:t>                      </a:t>
            </a:r>
            <a:r>
              <a:rPr lang="en-IN" sz="2800" u="sng" dirty="0">
                <a:solidFill>
                  <a:srgbClr val="FF0000"/>
                </a:solidFill>
              </a:rPr>
              <a:t>OBJECTIVE OF THE TOPIC</a:t>
            </a:r>
            <a:br>
              <a:rPr lang="en-IN" sz="2000" dirty="0">
                <a:solidFill>
                  <a:srgbClr val="0070C0"/>
                </a:solidFill>
              </a:rPr>
            </a:br>
            <a:br>
              <a:rPr lang="en-IN" sz="2000" dirty="0">
                <a:solidFill>
                  <a:srgbClr val="0070C0"/>
                </a:solidFill>
              </a:rPr>
            </a:br>
            <a:br>
              <a:rPr lang="en-IN" sz="2000" dirty="0">
                <a:solidFill>
                  <a:srgbClr val="0070C0"/>
                </a:solidFill>
              </a:rPr>
            </a:br>
            <a:r>
              <a:rPr lang="en-US" sz="2200" dirty="0">
                <a:solidFill>
                  <a:schemeClr val="tx1"/>
                </a:solidFill>
              </a:rPr>
              <a:t>Visual cryptography is very secure scheme and it is used for privacy, that allows the encryption of secret image or data by transferring it into the secure share and the decryption is done without any computation devices. </a:t>
            </a:r>
            <a:br>
              <a:rPr lang="en-US" sz="2200" dirty="0">
                <a:solidFill>
                  <a:schemeClr val="tx1"/>
                </a:solidFill>
              </a:rPr>
            </a:br>
            <a:br>
              <a:rPr lang="en-US" sz="2200" dirty="0">
                <a:solidFill>
                  <a:schemeClr val="tx1"/>
                </a:solidFill>
              </a:rPr>
            </a:br>
            <a:r>
              <a:rPr lang="en-US" sz="2200" dirty="0">
                <a:solidFill>
                  <a:schemeClr val="tx1"/>
                </a:solidFill>
              </a:rPr>
              <a:t>Visual Cryptography is a secret sharing method in which an image is divided into shares. The information about the original photocopy (Voter Password) will be acknowledged only after stacking sufficient number of shares.</a:t>
            </a:r>
            <a:br>
              <a:rPr lang="en-US" sz="2200" dirty="0">
                <a:solidFill>
                  <a:schemeClr val="tx1"/>
                </a:solidFill>
              </a:rPr>
            </a:br>
            <a:br>
              <a:rPr lang="en-US" sz="2200" dirty="0">
                <a:solidFill>
                  <a:schemeClr val="tx1"/>
                </a:solidFill>
              </a:rPr>
            </a:br>
            <a:r>
              <a:rPr lang="en-US" sz="2200" dirty="0">
                <a:solidFill>
                  <a:schemeClr val="tx1"/>
                </a:solidFill>
              </a:rPr>
              <a:t>Visual Cryptography in E-voting aims that providing the facility to voters to cast their vote without going to the voting center for the elections that are conducted. The election will go on with good security measures because the voter can only vote for the candidate only if he logged into the system by entering the correct CAPTCHA code that is got by merging the two shares. Thus our E-voting provides two way securities to the voting system.</a:t>
            </a:r>
            <a:br>
              <a:rPr lang="en-US" sz="2200" dirty="0">
                <a:solidFill>
                  <a:schemeClr val="tx1"/>
                </a:solidFill>
              </a:rPr>
            </a:br>
            <a:br>
              <a:rPr lang="en-US" sz="2000" dirty="0">
                <a:solidFill>
                  <a:schemeClr val="tx1"/>
                </a:solidFill>
              </a:rPr>
            </a:br>
            <a:endParaRPr lang="en-IN" sz="2000" dirty="0">
              <a:solidFill>
                <a:schemeClr val="tx1"/>
              </a:solidFill>
            </a:endParaRPr>
          </a:p>
        </p:txBody>
      </p:sp>
    </p:spTree>
    <p:extLst>
      <p:ext uri="{BB962C8B-B14F-4D97-AF65-F5344CB8AC3E}">
        <p14:creationId xmlns:p14="http://schemas.microsoft.com/office/powerpoint/2010/main" val="160441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0D89-01E8-49C4-91E0-B1A1D11EF325}"/>
              </a:ext>
            </a:extLst>
          </p:cNvPr>
          <p:cNvSpPr>
            <a:spLocks noGrp="1"/>
          </p:cNvSpPr>
          <p:nvPr>
            <p:ph type="title"/>
          </p:nvPr>
        </p:nvSpPr>
        <p:spPr>
          <a:xfrm>
            <a:off x="677334" y="609599"/>
            <a:ext cx="10581216" cy="6134101"/>
          </a:xfrm>
        </p:spPr>
        <p:txBody>
          <a:bodyPr>
            <a:normAutofit/>
          </a:bodyPr>
          <a:lstStyle/>
          <a:p>
            <a:r>
              <a:rPr lang="en-IN" dirty="0"/>
              <a:t>                        </a:t>
            </a:r>
            <a:r>
              <a:rPr lang="en-IN" u="sng" dirty="0">
                <a:solidFill>
                  <a:srgbClr val="FF0000"/>
                </a:solidFill>
              </a:rPr>
              <a:t>Existing System</a:t>
            </a:r>
            <a:br>
              <a:rPr lang="en-IN" dirty="0">
                <a:solidFill>
                  <a:srgbClr val="0070C0"/>
                </a:solidFill>
              </a:rPr>
            </a:br>
            <a:br>
              <a:rPr lang="en-IN" dirty="0"/>
            </a:br>
            <a:r>
              <a:rPr lang="en-US" sz="2000" dirty="0">
                <a:solidFill>
                  <a:schemeClr val="tx1"/>
                </a:solidFill>
              </a:rPr>
              <a:t>The Existing System of Election is running manually. The Voter has to Visit to Booths to Vote a Candidate so there is wastage of Time. The Voter has to manually register into the Voter List. Also Vote counting has to be done </a:t>
            </a:r>
            <a:r>
              <a:rPr lang="en-US" sz="2000" dirty="0" err="1">
                <a:solidFill>
                  <a:schemeClr val="tx1"/>
                </a:solidFill>
              </a:rPr>
              <a:t>manually.All</a:t>
            </a:r>
            <a:r>
              <a:rPr lang="en-US" sz="2000" dirty="0">
                <a:solidFill>
                  <a:schemeClr val="tx1"/>
                </a:solidFill>
              </a:rPr>
              <a:t> the Information of the Voter or Candidate is to be filling in manually. </a:t>
            </a:r>
            <a:br>
              <a:rPr lang="en-US" sz="2000" dirty="0">
                <a:solidFill>
                  <a:schemeClr val="tx1"/>
                </a:solidFill>
              </a:rPr>
            </a:br>
            <a:br>
              <a:rPr lang="en-US" sz="2000" dirty="0">
                <a:solidFill>
                  <a:schemeClr val="tx1"/>
                </a:solidFill>
              </a:rPr>
            </a:br>
            <a:r>
              <a:rPr lang="en-US" sz="2000" dirty="0">
                <a:solidFill>
                  <a:schemeClr val="tx1"/>
                </a:solidFill>
              </a:rPr>
              <a:t>Voter must be present in his/her Constituency to give his/her Vote. There are Electronic Voting Machines used which Takes More Cost. The voting system previously being used by the Government is a paper based system, in which the voter simply picks up ballots sheets from electoral officials, tick off who they would like to vote for, and then cast their votes by merely handing over the ballot sheet back to electoral official. Some of the existing systems are: </a:t>
            </a:r>
            <a:br>
              <a:rPr lang="en-US" sz="2000" dirty="0">
                <a:solidFill>
                  <a:schemeClr val="tx1"/>
                </a:solidFill>
              </a:rPr>
            </a:br>
            <a:r>
              <a:rPr lang="en-US" sz="2000" dirty="0">
                <a:solidFill>
                  <a:schemeClr val="tx1"/>
                </a:solidFill>
              </a:rPr>
              <a:t>                           </a:t>
            </a:r>
            <a:r>
              <a:rPr lang="en-US" sz="2000" dirty="0" err="1">
                <a:solidFill>
                  <a:schemeClr val="tx1"/>
                </a:solidFill>
              </a:rPr>
              <a:t>i</a:t>
            </a:r>
            <a:r>
              <a:rPr lang="en-US" sz="2000" dirty="0">
                <a:solidFill>
                  <a:schemeClr val="tx1"/>
                </a:solidFill>
              </a:rPr>
              <a:t>. Paper-based voting </a:t>
            </a:r>
            <a:br>
              <a:rPr lang="en-US" sz="1100" dirty="0"/>
            </a:br>
            <a:r>
              <a:rPr lang="en-US" sz="1100" dirty="0"/>
              <a:t>                                               </a:t>
            </a:r>
            <a:r>
              <a:rPr lang="en-US" sz="2000" dirty="0">
                <a:solidFill>
                  <a:schemeClr val="tx1"/>
                </a:solidFill>
              </a:rPr>
              <a:t>ii. Direct recording electronic voting machine </a:t>
            </a:r>
            <a:br>
              <a:rPr lang="en-US" sz="1100" dirty="0"/>
            </a:br>
            <a:r>
              <a:rPr lang="en-US" sz="1100" dirty="0"/>
              <a:t>                                               </a:t>
            </a:r>
            <a:r>
              <a:rPr lang="en-US" sz="2000" dirty="0">
                <a:solidFill>
                  <a:schemeClr val="tx1"/>
                </a:solidFill>
              </a:rPr>
              <a:t>iii. Punch card</a:t>
            </a:r>
            <a:endParaRPr lang="en-IN" sz="2000" dirty="0">
              <a:solidFill>
                <a:schemeClr val="tx1"/>
              </a:solidFill>
            </a:endParaRPr>
          </a:p>
        </p:txBody>
      </p:sp>
    </p:spTree>
    <p:extLst>
      <p:ext uri="{BB962C8B-B14F-4D97-AF65-F5344CB8AC3E}">
        <p14:creationId xmlns:p14="http://schemas.microsoft.com/office/powerpoint/2010/main" val="411706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2AD8-9D04-4DE9-92A6-81C5DCAD39BA}"/>
              </a:ext>
            </a:extLst>
          </p:cNvPr>
          <p:cNvSpPr>
            <a:spLocks noGrp="1"/>
          </p:cNvSpPr>
          <p:nvPr>
            <p:ph type="title"/>
          </p:nvPr>
        </p:nvSpPr>
        <p:spPr>
          <a:xfrm>
            <a:off x="677333" y="609599"/>
            <a:ext cx="10381191" cy="5891213"/>
          </a:xfrm>
        </p:spPr>
        <p:txBody>
          <a:bodyPr/>
          <a:lstStyle/>
          <a:p>
            <a:r>
              <a:rPr lang="en-IN" sz="1600" dirty="0"/>
              <a:t>                                                  </a:t>
            </a:r>
            <a:r>
              <a:rPr lang="en-IN" sz="3200" u="sng" dirty="0">
                <a:solidFill>
                  <a:srgbClr val="FF0000"/>
                </a:solidFill>
              </a:rPr>
              <a:t>PROPOSED SYSTEM</a:t>
            </a:r>
            <a:br>
              <a:rPr lang="en-IN" sz="3200" u="sng" dirty="0">
                <a:solidFill>
                  <a:srgbClr val="0070C0"/>
                </a:solidFill>
              </a:rPr>
            </a:br>
            <a:br>
              <a:rPr lang="en-IN" sz="3200" u="sng" dirty="0">
                <a:solidFill>
                  <a:srgbClr val="0070C0"/>
                </a:solidFill>
              </a:rPr>
            </a:br>
            <a:br>
              <a:rPr lang="en-IN" sz="1600" u="sng" dirty="0">
                <a:solidFill>
                  <a:srgbClr val="0070C0"/>
                </a:solidFill>
              </a:rPr>
            </a:br>
            <a:r>
              <a:rPr lang="en-US" sz="2000" dirty="0">
                <a:solidFill>
                  <a:schemeClr val="tx1"/>
                </a:solidFill>
              </a:rPr>
              <a:t>At the time of election of the association, registration of all members takes place by adding their personal information. The time of registration the voter will share one image with the system then the system will divide the image into two parts and the first part (SHARE1)is converted into password by using VC scheme and sent to voter’s email id. </a:t>
            </a:r>
            <a:br>
              <a:rPr lang="en-US" sz="2000" dirty="0">
                <a:solidFill>
                  <a:schemeClr val="tx1"/>
                </a:solidFill>
              </a:rPr>
            </a:br>
            <a:br>
              <a:rPr lang="en-US" sz="2000" dirty="0">
                <a:solidFill>
                  <a:schemeClr val="tx1"/>
                </a:solidFill>
              </a:rPr>
            </a:br>
            <a:r>
              <a:rPr lang="en-US" sz="2000" dirty="0">
                <a:solidFill>
                  <a:schemeClr val="tx1"/>
                </a:solidFill>
              </a:rPr>
              <a:t>The second part (SHARE2) of the image kept with the server. Then at the time of login voter will logged into the system by using </a:t>
            </a:r>
            <a:r>
              <a:rPr lang="en-US" sz="2000" dirty="0" err="1">
                <a:solidFill>
                  <a:schemeClr val="tx1"/>
                </a:solidFill>
              </a:rPr>
              <a:t>userid</a:t>
            </a:r>
            <a:r>
              <a:rPr lang="en-US" sz="2000" dirty="0">
                <a:solidFill>
                  <a:schemeClr val="tx1"/>
                </a:solidFill>
              </a:rPr>
              <a:t> and password given by the system then SHARE1 and SHARE2 will be added by the system to generate CAPTCHA code. </a:t>
            </a:r>
            <a:br>
              <a:rPr lang="en-US" sz="2000" dirty="0">
                <a:solidFill>
                  <a:schemeClr val="tx1"/>
                </a:solidFill>
              </a:rPr>
            </a:br>
            <a:br>
              <a:rPr lang="en-US" sz="2000" dirty="0">
                <a:solidFill>
                  <a:schemeClr val="tx1"/>
                </a:solidFill>
              </a:rPr>
            </a:br>
            <a:r>
              <a:rPr lang="en-US" sz="2000" dirty="0">
                <a:solidFill>
                  <a:schemeClr val="tx1"/>
                </a:solidFill>
              </a:rPr>
              <a:t>If the CAPTCHA code is visible to the voter then the voter will allow to vote otherwise access will be denied. After voting the system will count the votes and display the result.</a:t>
            </a:r>
            <a:endParaRPr lang="en-IN" sz="2000" u="sng" dirty="0">
              <a:solidFill>
                <a:schemeClr val="tx1"/>
              </a:solidFill>
            </a:endParaRPr>
          </a:p>
        </p:txBody>
      </p:sp>
    </p:spTree>
    <p:extLst>
      <p:ext uri="{BB962C8B-B14F-4D97-AF65-F5344CB8AC3E}">
        <p14:creationId xmlns:p14="http://schemas.microsoft.com/office/powerpoint/2010/main" val="173652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7968-EF82-7404-5758-F82E88BA3DA2}"/>
              </a:ext>
            </a:extLst>
          </p:cNvPr>
          <p:cNvSpPr>
            <a:spLocks noGrp="1"/>
          </p:cNvSpPr>
          <p:nvPr>
            <p:ph type="title"/>
          </p:nvPr>
        </p:nvSpPr>
        <p:spPr>
          <a:xfrm>
            <a:off x="677333" y="609600"/>
            <a:ext cx="10787835" cy="5537982"/>
          </a:xfrm>
        </p:spPr>
        <p:txBody>
          <a:bodyPr>
            <a:normAutofit/>
          </a:bodyPr>
          <a:lstStyle/>
          <a:p>
            <a:r>
              <a:rPr lang="en-US" dirty="0">
                <a:solidFill>
                  <a:srgbClr val="FF0000"/>
                </a:solidFill>
              </a:rPr>
              <a:t>                       </a:t>
            </a:r>
            <a:r>
              <a:rPr lang="en-US" u="sng" dirty="0">
                <a:solidFill>
                  <a:srgbClr val="FF0000"/>
                </a:solidFill>
              </a:rPr>
              <a:t>FRAMEWORK</a:t>
            </a:r>
            <a:br>
              <a:rPr lang="en-US" u="sng" dirty="0">
                <a:solidFill>
                  <a:srgbClr val="0070C0"/>
                </a:solidFill>
              </a:rPr>
            </a:br>
            <a:br>
              <a:rPr lang="en-US" u="sng" dirty="0">
                <a:solidFill>
                  <a:srgbClr val="0070C0"/>
                </a:solidFill>
              </a:rPr>
            </a:br>
            <a:r>
              <a:rPr lang="en-US" sz="2700" b="0" i="0" dirty="0">
                <a:effectLst/>
                <a:latin typeface="Corbel Light" panose="020B0303020204020204" pitchFamily="34" charset="0"/>
                <a:cs typeface="Calibri" panose="020F0502020204030204" pitchFamily="34" charset="0"/>
              </a:rPr>
              <a:t>Flask is a micro web framework written in Python. It is classified as a microframework because it does not require particular tools or </a:t>
            </a:r>
            <a:r>
              <a:rPr lang="en-US" sz="2700" b="0" i="0" dirty="0" err="1">
                <a:effectLst/>
                <a:latin typeface="Corbel Light" panose="020B0303020204020204" pitchFamily="34" charset="0"/>
                <a:cs typeface="Calibri" panose="020F0502020204030204" pitchFamily="34" charset="0"/>
              </a:rPr>
              <a:t>libraries.It</a:t>
            </a:r>
            <a:r>
              <a:rPr lang="en-US" sz="2700" b="0" i="0" dirty="0">
                <a:effectLst/>
                <a:latin typeface="Corbel Light" panose="020B0303020204020204" pitchFamily="34" charset="0"/>
                <a:cs typeface="Calibri" panose="020F0502020204030204" pitchFamily="34" charset="0"/>
              </a:rPr>
              <a: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a:t>
            </a:r>
            <a:br>
              <a:rPr lang="en-US" sz="2700" b="0" i="0" dirty="0">
                <a:effectLst/>
                <a:latin typeface="Corbel Light" panose="020B0303020204020204" pitchFamily="34" charset="0"/>
                <a:cs typeface="Calibri" panose="020F0502020204030204" pitchFamily="34" charset="0"/>
              </a:rPr>
            </a:br>
            <a:endParaRPr lang="en-IN" sz="2700" u="sng" dirty="0">
              <a:latin typeface="Corbel Light" panose="020B0303020204020204" pitchFamily="34" charset="0"/>
            </a:endParaRPr>
          </a:p>
        </p:txBody>
      </p:sp>
    </p:spTree>
    <p:extLst>
      <p:ext uri="{BB962C8B-B14F-4D97-AF65-F5344CB8AC3E}">
        <p14:creationId xmlns:p14="http://schemas.microsoft.com/office/powerpoint/2010/main" val="418807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D21E-6D94-4F8B-AFB2-9FF202C486EC}"/>
              </a:ext>
            </a:extLst>
          </p:cNvPr>
          <p:cNvSpPr>
            <a:spLocks noGrp="1"/>
          </p:cNvSpPr>
          <p:nvPr>
            <p:ph type="title"/>
          </p:nvPr>
        </p:nvSpPr>
        <p:spPr>
          <a:xfrm>
            <a:off x="677333" y="142875"/>
            <a:ext cx="9752541" cy="6715125"/>
          </a:xfrm>
        </p:spPr>
        <p:txBody>
          <a:bodyPr>
            <a:normAutofit/>
          </a:bodyPr>
          <a:lstStyle/>
          <a:p>
            <a:r>
              <a:rPr lang="en-IN" dirty="0"/>
              <a:t>                           </a:t>
            </a:r>
            <a:br>
              <a:rPr lang="en-IN" dirty="0"/>
            </a:br>
            <a:r>
              <a:rPr lang="en-IN" dirty="0"/>
              <a:t>                           </a:t>
            </a:r>
            <a:r>
              <a:rPr lang="en-IN" u="sng" dirty="0">
                <a:solidFill>
                  <a:srgbClr val="FF0000"/>
                </a:solidFill>
              </a:rPr>
              <a:t>MODULES</a:t>
            </a:r>
            <a:br>
              <a:rPr lang="en-IN" u="sng" dirty="0">
                <a:solidFill>
                  <a:srgbClr val="0070C0"/>
                </a:solidFill>
              </a:rPr>
            </a:br>
            <a:br>
              <a:rPr lang="en-IN" sz="1800" u="sng" dirty="0">
                <a:solidFill>
                  <a:srgbClr val="0070C0"/>
                </a:solidFill>
              </a:rPr>
            </a:br>
            <a:r>
              <a:rPr lang="en-IN" sz="1800" u="sng" dirty="0"/>
              <a:t>                  </a:t>
            </a:r>
            <a:br>
              <a:rPr lang="en-IN" sz="1800" u="sng" dirty="0"/>
            </a:br>
            <a:r>
              <a:rPr lang="en-IN" sz="1800" dirty="0">
                <a:solidFill>
                  <a:schemeClr val="tx1"/>
                </a:solidFill>
              </a:rPr>
              <a:t>                    </a:t>
            </a:r>
            <a:br>
              <a:rPr lang="en-IN" sz="1800" dirty="0">
                <a:solidFill>
                  <a:schemeClr val="tx1"/>
                </a:solidFill>
              </a:rPr>
            </a:br>
            <a:br>
              <a:rPr lang="en-IN" sz="1800" dirty="0">
                <a:solidFill>
                  <a:schemeClr val="tx1"/>
                </a:solidFill>
              </a:rPr>
            </a:br>
            <a:br>
              <a:rPr lang="en-IN" sz="1800" dirty="0">
                <a:solidFill>
                  <a:schemeClr val="tx1"/>
                </a:solidFill>
              </a:rPr>
            </a:br>
            <a:br>
              <a:rPr lang="en-IN" sz="1800" dirty="0">
                <a:solidFill>
                  <a:schemeClr val="tx1"/>
                </a:solidFill>
              </a:rPr>
            </a:br>
            <a:r>
              <a:rPr lang="en-IN" sz="1800" dirty="0">
                <a:solidFill>
                  <a:schemeClr val="tx1"/>
                </a:solidFill>
              </a:rPr>
              <a:t>                     1.</a:t>
            </a:r>
            <a:r>
              <a:rPr lang="en-IN" sz="1800" b="1" dirty="0">
                <a:solidFill>
                  <a:schemeClr val="tx1"/>
                </a:solidFill>
              </a:rPr>
              <a:t>Captcha generation</a:t>
            </a:r>
            <a:br>
              <a:rPr lang="en-IN" sz="1800" b="1" dirty="0">
                <a:solidFill>
                  <a:schemeClr val="tx1"/>
                </a:solidFill>
              </a:rPr>
            </a:br>
            <a:r>
              <a:rPr lang="en-IN" sz="1800" b="1" dirty="0">
                <a:solidFill>
                  <a:schemeClr val="tx1"/>
                </a:solidFill>
              </a:rPr>
              <a:t>                      </a:t>
            </a:r>
            <a:br>
              <a:rPr lang="en-IN" sz="1800" b="1" dirty="0">
                <a:solidFill>
                  <a:schemeClr val="tx1"/>
                </a:solidFill>
              </a:rPr>
            </a:br>
            <a:r>
              <a:rPr lang="en-IN" sz="1800" b="1" dirty="0">
                <a:solidFill>
                  <a:schemeClr val="tx1"/>
                </a:solidFill>
              </a:rPr>
              <a:t>                     2.Visual Cryptography Image </a:t>
            </a:r>
            <a:r>
              <a:rPr lang="en-IN" sz="1800" b="1" dirty="0" err="1">
                <a:solidFill>
                  <a:schemeClr val="tx1"/>
                </a:solidFill>
              </a:rPr>
              <a:t>spiliting</a:t>
            </a:r>
            <a:br>
              <a:rPr lang="en-IN" sz="1800" b="1" dirty="0">
                <a:solidFill>
                  <a:schemeClr val="tx1"/>
                </a:solidFill>
              </a:rPr>
            </a:br>
            <a:r>
              <a:rPr lang="en-IN" sz="1800" b="1" dirty="0">
                <a:solidFill>
                  <a:schemeClr val="tx1"/>
                </a:solidFill>
              </a:rPr>
              <a:t>                     </a:t>
            </a:r>
            <a:br>
              <a:rPr lang="en-IN" sz="1800" b="1" dirty="0">
                <a:solidFill>
                  <a:schemeClr val="tx1"/>
                </a:solidFill>
              </a:rPr>
            </a:br>
            <a:r>
              <a:rPr lang="en-IN" sz="1800" b="1" dirty="0">
                <a:solidFill>
                  <a:schemeClr val="tx1"/>
                </a:solidFill>
              </a:rPr>
              <a:t>                     3.Combining</a:t>
            </a:r>
            <a:br>
              <a:rPr lang="en-IN" sz="1800" b="1" dirty="0">
                <a:solidFill>
                  <a:schemeClr val="tx1"/>
                </a:solidFill>
              </a:rPr>
            </a:br>
            <a:r>
              <a:rPr lang="en-IN" sz="1800" b="1" dirty="0">
                <a:solidFill>
                  <a:schemeClr val="tx1"/>
                </a:solidFill>
              </a:rPr>
              <a:t>             </a:t>
            </a:r>
            <a:br>
              <a:rPr lang="en-IN" sz="1800" b="1" dirty="0">
                <a:solidFill>
                  <a:schemeClr val="tx1"/>
                </a:solidFill>
              </a:rPr>
            </a:br>
            <a:r>
              <a:rPr lang="en-IN" sz="1800" b="1" dirty="0">
                <a:solidFill>
                  <a:schemeClr val="tx1"/>
                </a:solidFill>
              </a:rPr>
              <a:t>                     4.Captcha Verification</a:t>
            </a:r>
            <a:br>
              <a:rPr lang="en-IN" sz="1800" b="1" dirty="0">
                <a:solidFill>
                  <a:schemeClr val="tx1"/>
                </a:solidFill>
              </a:rPr>
            </a:br>
            <a:br>
              <a:rPr lang="en-IN" dirty="0">
                <a:solidFill>
                  <a:schemeClr val="tx1"/>
                </a:solidFill>
              </a:rPr>
            </a:br>
            <a:r>
              <a:rPr lang="en-IN" dirty="0">
                <a:solidFill>
                  <a:schemeClr val="tx1"/>
                </a:solidFill>
              </a:rPr>
              <a:t>          </a:t>
            </a:r>
            <a:endParaRPr lang="en-IN" sz="1800" dirty="0"/>
          </a:p>
        </p:txBody>
      </p:sp>
    </p:spTree>
    <p:extLst>
      <p:ext uri="{BB962C8B-B14F-4D97-AF65-F5344CB8AC3E}">
        <p14:creationId xmlns:p14="http://schemas.microsoft.com/office/powerpoint/2010/main" val="187654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DE05-EDED-4644-AA84-32EABF5929C0}"/>
              </a:ext>
            </a:extLst>
          </p:cNvPr>
          <p:cNvSpPr>
            <a:spLocks noGrp="1"/>
          </p:cNvSpPr>
          <p:nvPr>
            <p:ph type="title"/>
          </p:nvPr>
        </p:nvSpPr>
        <p:spPr>
          <a:xfrm>
            <a:off x="228600" y="609599"/>
            <a:ext cx="11658599" cy="6119813"/>
          </a:xfrm>
        </p:spPr>
        <p:txBody>
          <a:bodyPr>
            <a:normAutofit fontScale="90000"/>
          </a:bodyPr>
          <a:lstStyle/>
          <a:p>
            <a:r>
              <a:rPr lang="en-IN" dirty="0"/>
              <a:t>                                  </a:t>
            </a:r>
            <a:r>
              <a:rPr lang="en-IN" u="sng" dirty="0"/>
              <a:t> </a:t>
            </a:r>
            <a:r>
              <a:rPr lang="en-IN" u="sng" dirty="0">
                <a:solidFill>
                  <a:srgbClr val="FF0000"/>
                </a:solidFill>
              </a:rPr>
              <a:t>ALGORITHM</a:t>
            </a:r>
            <a:br>
              <a:rPr lang="en-IN" dirty="0">
                <a:solidFill>
                  <a:srgbClr val="0070C0"/>
                </a:solidFill>
              </a:rPr>
            </a:br>
            <a:br>
              <a:rPr lang="en-IN" dirty="0">
                <a:solidFill>
                  <a:srgbClr val="0070C0"/>
                </a:solidFill>
              </a:rPr>
            </a:br>
            <a:r>
              <a:rPr lang="en-IN" u="sng" dirty="0">
                <a:solidFill>
                  <a:schemeClr val="tx1"/>
                </a:solidFill>
              </a:rPr>
              <a:t>Visual Cryptography</a:t>
            </a:r>
            <a:br>
              <a:rPr lang="en-IN" dirty="0">
                <a:solidFill>
                  <a:schemeClr val="tx1"/>
                </a:solidFill>
              </a:rPr>
            </a:br>
            <a:br>
              <a:rPr lang="en-IN" dirty="0">
                <a:solidFill>
                  <a:schemeClr val="tx1"/>
                </a:solidFill>
              </a:rPr>
            </a:br>
            <a:r>
              <a:rPr lang="en-IN" sz="2400" dirty="0">
                <a:solidFill>
                  <a:schemeClr val="tx1"/>
                </a:solidFill>
              </a:rPr>
              <a:t>Visual cryptography is a special encryption technique to hide information in </a:t>
            </a:r>
            <a:r>
              <a:rPr lang="en-IN" sz="2400" dirty="0" err="1">
                <a:solidFill>
                  <a:schemeClr val="tx1"/>
                </a:solidFill>
              </a:rPr>
              <a:t>image,which</a:t>
            </a:r>
            <a:r>
              <a:rPr lang="en-IN" sz="2400" dirty="0">
                <a:solidFill>
                  <a:schemeClr val="tx1"/>
                </a:solidFill>
              </a:rPr>
              <a:t> divide secret image into multiple </a:t>
            </a:r>
            <a:r>
              <a:rPr lang="en-IN" sz="2400" dirty="0" err="1">
                <a:solidFill>
                  <a:schemeClr val="tx1"/>
                </a:solidFill>
              </a:rPr>
              <a:t>layers.Each</a:t>
            </a:r>
            <a:r>
              <a:rPr lang="en-IN" sz="2400" dirty="0">
                <a:solidFill>
                  <a:schemeClr val="tx1"/>
                </a:solidFill>
              </a:rPr>
              <a:t> layers and the secret information is revealed by human vision without any complex computation.</a:t>
            </a:r>
            <a:br>
              <a:rPr lang="en-IN" sz="2400" dirty="0">
                <a:solidFill>
                  <a:schemeClr val="tx1"/>
                </a:solidFill>
              </a:rPr>
            </a:br>
            <a:br>
              <a:rPr lang="en-IN" sz="2400" dirty="0">
                <a:solidFill>
                  <a:schemeClr val="tx1"/>
                </a:solidFill>
              </a:rPr>
            </a:br>
            <a:r>
              <a:rPr lang="en-US" sz="2700" b="0" i="0" dirty="0">
                <a:effectLst/>
              </a:rPr>
              <a:t>The proposed algorithm is for color image, that presents a system which takes four pictures as an input and generates three images which correspond to three of the four input pictures. The decoding requires only selecting some subset of these 3 images, making transparencies of them, and stacking them on top of each other, so the forth picture is reconstructed by printing the three output images onto transparencies and stacking them together. The reconstructed image achieved in same size with original secret image.</a:t>
            </a:r>
            <a:br>
              <a:rPr lang="en-IN" sz="2700" dirty="0"/>
            </a:br>
            <a:br>
              <a:rPr lang="en-IN" sz="2700" dirty="0">
                <a:solidFill>
                  <a:srgbClr val="0070C0"/>
                </a:solidFill>
              </a:rPr>
            </a:br>
            <a:endParaRPr lang="en-IN" sz="2700" dirty="0">
              <a:solidFill>
                <a:srgbClr val="0070C0"/>
              </a:solidFill>
            </a:endParaRPr>
          </a:p>
        </p:txBody>
      </p:sp>
    </p:spTree>
    <p:extLst>
      <p:ext uri="{BB962C8B-B14F-4D97-AF65-F5344CB8AC3E}">
        <p14:creationId xmlns:p14="http://schemas.microsoft.com/office/powerpoint/2010/main" val="440855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1290</Words>
  <Application>Microsoft Office PowerPoint</Application>
  <PresentationFormat>Widescreen</PresentationFormat>
  <Paragraphs>27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Bell MT</vt:lpstr>
      <vt:lpstr>Bernard MT Condensed</vt:lpstr>
      <vt:lpstr>Calibri</vt:lpstr>
      <vt:lpstr>Calibri Light</vt:lpstr>
      <vt:lpstr>Corbel Light</vt:lpstr>
      <vt:lpstr>Office Theme</vt:lpstr>
      <vt:lpstr> Avoiding Phishing Attack on Online   Voting System Using Visual Cryptography                                                                                                             08_Kavya Sudheer                                                                                                                               MCA-S4</vt:lpstr>
      <vt:lpstr>                  RELEVANCE OF THE TOPIC     Elections are conducted everywhere, but voters must go to polling booth to caste vote. Election process is very complex and requires a lot of things  to be done prior to voting. There are a lot of arrangements to be done. It includes a lot of manual work. In organization voter must be present at voting center to caste vote. So the plan is to make the voting process secure and effective one. Visual cryptography adds security in voting. It is important to implement such systems this will reduce manpower, make voting easy to use and efficient.      </vt:lpstr>
      <vt:lpstr>                               DESCRIPTION   The main aim of using visual cryptography in voting system is to give provision for casting vote for internal decisions in an organization. It is flexible enough to cast vote from remote places.  To maintain the security we are using CAPTCHA code and Image Share  technology. The proposed method offers anonymity of voter identity, while keeping the votes private, and the election transparent and secure.    </vt:lpstr>
      <vt:lpstr>                      OBJECTIVE OF THE TOPIC   Visual cryptography is very secure scheme and it is used for privacy, that allows the encryption of secret image or data by transferring it into the secure share and the decryption is done without any computation devices.   Visual Cryptography is a secret sharing method in which an image is divided into shares. The information about the original photocopy (Voter Password) will be acknowledged only after stacking sufficient number of shares.  Visual Cryptography in E-voting aims that providing the facility to voters to cast their vote without going to the voting center for the elections that are conducted. The election will go on with good security measures because the voter can only vote for the candidate only if he logged into the system by entering the correct CAPTCHA code that is got by merging the two shares. Thus our E-voting provides two way securities to the voting system.  </vt:lpstr>
      <vt:lpstr>                        Existing System  The Existing System of Election is running manually. The Voter has to Visit to Booths to Vote a Candidate so there is wastage of Time. The Voter has to manually register into the Voter List. Also Vote counting has to be done manually.All the Information of the Voter or Candidate is to be filling in manually.   Voter must be present in his/her Constituency to give his/her Vote. There are Electronic Voting Machines used which Takes More Cost. The voting system previously being used by the Government is a paper based system, in which the voter simply picks up ballots sheets from electoral officials, tick off who they would like to vote for, and then cast their votes by merely handing over the ballot sheet back to electoral official. Some of the existing systems are:                             i. Paper-based voting                                                 ii. Direct recording electronic voting machine                                                 iii. Punch card</vt:lpstr>
      <vt:lpstr>                                                  PROPOSED SYSTEM   At the time of election of the association, registration of all members takes place by adding their personal information. The time of registration the voter will share one image with the system then the system will divide the image into two parts and the first part (SHARE1)is converted into password by using VC scheme and sent to voter’s email id.   The second part (SHARE2) of the image kept with the server. Then at the time of login voter will logged into the system by using userid and password given by the system then SHARE1 and SHARE2 will be added by the system to generate CAPTCHA code.   If the CAPTCHA code is visible to the voter then the voter will allow to vote otherwise access will be denied. After voting the system will count the votes and display the result.</vt:lpstr>
      <vt:lpstr>                       FRAMEWORK  Flask is a micro web framework written in Python. It is classified as a microframework because it does not require particular tools or libraries.It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 </vt:lpstr>
      <vt:lpstr>                                                       MODULES                                                                  1.Captcha generation                                             2.Visual Cryptography Image spiliting                                            3.Combining                                    4.Captcha Verification            </vt:lpstr>
      <vt:lpstr>                                   ALGORITHM  Visual Cryptography  Visual cryptography is a special encryption technique to hide information in image,which divide secret image into multiple layers.Each layers and the secret information is revealed by human vision without any complex computation.  The proposed algorithm is for color image, that presents a system which takes four pictures as an input and generates three images which correspond to three of the four input pictures. The decoding requires only selecting some subset of these 3 images, making transparencies of them, and stacking them on top of each other, so the forth picture is reconstructed by printing the three output images onto transparencies and stacking them together. The reconstructed image achieved in same size with original secret image.  </vt:lpstr>
      <vt:lpstr>               SYSTEM ARCHITECTURE</vt:lpstr>
      <vt:lpstr>                             DATABASE</vt:lpstr>
      <vt:lpstr>                         FUTURE SCOPE</vt:lpstr>
      <vt:lpstr>                       SCREENSHOTS</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Avoiding Phishing Attack on Online Voting                 System Using Visual Cryptography                                                                                                             08_Kavya Sudheer                                                                                                                               MCA-S4</dc:title>
  <dc:creator>punnya ps</dc:creator>
  <cp:lastModifiedBy>kavyasudheer99@gmail.com</cp:lastModifiedBy>
  <cp:revision>14</cp:revision>
  <dcterms:created xsi:type="dcterms:W3CDTF">2022-05-17T04:49:30Z</dcterms:created>
  <dcterms:modified xsi:type="dcterms:W3CDTF">2022-07-12T07:45:47Z</dcterms:modified>
</cp:coreProperties>
</file>