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47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19665"/>
            <a:ext cx="8772526"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dirty="0">
                <a:solidFill>
                  <a:srgbClr val="FF0000"/>
                </a:solidFill>
                <a:latin typeface="Times New Roman" panose="02020603050405020304" pitchFamily="18" charset="0"/>
                <a:cs typeface="Times New Roman" panose="02020603050405020304" pitchFamily="18" charset="0"/>
              </a:rPr>
              <a:t>Digital Portfolio </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2787866"/>
            <a:ext cx="9153526" cy="2677656"/>
          </a:xfrm>
          <a:prstGeom prst="rect">
            <a:avLst/>
          </a:prstGeom>
          <a:noFill/>
        </p:spPr>
        <p:txBody>
          <a:bodyPr wrap="square" lIns="91440" tIns="45720" rIns="91440" bIns="45720" rtlCol="0" anchor="t">
            <a:spAutoFit/>
          </a:bodyPr>
          <a:lstStyle/>
          <a:p>
            <a:r>
              <a:rPr lang="en-US" sz="2400" dirty="0">
                <a:solidFill>
                  <a:srgbClr val="7030A0"/>
                </a:solidFill>
                <a:latin typeface="Times New Roman" panose="02020603050405020304" pitchFamily="18" charset="0"/>
                <a:cs typeface="Times New Roman" panose="02020603050405020304" pitchFamily="18" charset="0"/>
              </a:rPr>
              <a:t>Student Name        :  </a:t>
            </a:r>
            <a:r>
              <a:rPr lang="en-US" sz="2400" dirty="0">
                <a:latin typeface="Times New Roman" panose="02020603050405020304" pitchFamily="18" charset="0"/>
                <a:cs typeface="Times New Roman" panose="02020603050405020304" pitchFamily="18" charset="0"/>
              </a:rPr>
              <a:t>Kavya S</a:t>
            </a:r>
          </a:p>
          <a:p>
            <a:r>
              <a:rPr lang="en-US" sz="2400" dirty="0">
                <a:solidFill>
                  <a:srgbClr val="7030A0"/>
                </a:solidFill>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 36324u18021 </a:t>
            </a:r>
          </a:p>
          <a:p>
            <a:r>
              <a:rPr lang="en-US" sz="2400" dirty="0">
                <a:solidFill>
                  <a:srgbClr val="7030A0"/>
                </a:solidFill>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           : BSc (Computer Science)</a:t>
            </a:r>
          </a:p>
          <a:p>
            <a:r>
              <a:rPr lang="en-US" sz="2400" dirty="0">
                <a:solidFill>
                  <a:srgbClr val="7030A0"/>
                </a:solidFill>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                : Sree Abiraami Arts And Science College For Women</a:t>
            </a:r>
          </a:p>
          <a:p>
            <a:r>
              <a:rPr lang="en-US" sz="2400" dirty="0">
                <a:solidFill>
                  <a:srgbClr val="7030A0"/>
                </a:solidFill>
                <a:latin typeface="Times New Roman" panose="02020603050405020304" pitchFamily="18" charset="0"/>
                <a:cs typeface="Times New Roman" panose="02020603050405020304" pitchFamily="18" charset="0"/>
              </a:rPr>
              <a:t>University </a:t>
            </a:r>
            <a:r>
              <a:rPr lang="en-US" sz="2400" dirty="0">
                <a:latin typeface="Times New Roman" panose="02020603050405020304" pitchFamily="18" charset="0"/>
                <a:cs typeface="Times New Roman" panose="02020603050405020304" pitchFamily="18" charset="0"/>
              </a:rPr>
              <a:t>             :Thiruvalluvar University</a:t>
            </a:r>
          </a:p>
          <a:p>
            <a:r>
              <a:rPr lang="en-US" sz="2400" dirty="0">
                <a:solidFill>
                  <a:srgbClr val="7030A0"/>
                </a:solidFill>
                <a:latin typeface="Times New Roman" panose="02020603050405020304" pitchFamily="18" charset="0"/>
                <a:cs typeface="Times New Roman" panose="02020603050405020304" pitchFamily="18" charset="0"/>
              </a:rPr>
              <a:t>EMAIL ID             </a:t>
            </a:r>
            <a:r>
              <a:rPr lang="en-US" sz="2400" dirty="0">
                <a:latin typeface="Times New Roman" panose="02020603050405020304" pitchFamily="18" charset="0"/>
                <a:cs typeface="Times New Roman" panose="02020603050405020304" pitchFamily="18" charset="0"/>
              </a:rPr>
              <a:t>:KAVYASANKAR182007@GMAIL.COM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rgbClr val="FF0000"/>
                </a:solidFill>
              </a:rPr>
              <a:t>RESULTS AND SCREENSHOTS</a:t>
            </a:r>
            <a:endParaRPr sz="4250" dirty="0">
              <a:solidFill>
                <a:srgbClr val="FF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32448" y="326787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BE1A24-D967-947E-9ED4-09EB77474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852" y="3858417"/>
            <a:ext cx="5727666" cy="2929120"/>
          </a:xfrm>
          <a:prstGeom prst="rect">
            <a:avLst/>
          </a:prstGeom>
        </p:spPr>
      </p:pic>
      <p:pic>
        <p:nvPicPr>
          <p:cNvPr id="18" name="Picture 17">
            <a:extLst>
              <a:ext uri="{FF2B5EF4-FFF2-40B4-BE49-F238E27FC236}">
                <a16:creationId xmlns:a16="http://schemas.microsoft.com/office/drawing/2014/main" id="{BD1E386F-25E4-3573-9376-3704A7863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1" y="1695450"/>
            <a:ext cx="6171818" cy="21629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228383"/>
            <a:ext cx="4114800" cy="752129"/>
          </a:xfrm>
          <a:prstGeom prst="rect">
            <a:avLst/>
          </a:prstGeom>
        </p:spPr>
        <p:txBody>
          <a:bodyPr vert="horz" wrap="square" lIns="0" tIns="13335" rIns="0" bIns="0" rtlCol="0">
            <a:spAutoFit/>
          </a:bodyPr>
          <a:lstStyle/>
          <a:p>
            <a:pPr marL="12700">
              <a:lnSpc>
                <a:spcPct val="100000"/>
              </a:lnSpc>
              <a:spcBef>
                <a:spcPts val="105"/>
              </a:spcBef>
            </a:pPr>
            <a:r>
              <a:rPr lang="en-US" dirty="0">
                <a:solidFill>
                  <a:srgbClr val="FF0000"/>
                </a:solidFill>
              </a:rPr>
              <a:t>GITHUB LINK</a:t>
            </a:r>
            <a:endParaRPr dirty="0">
              <a:solidFill>
                <a:srgbClr val="FF000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A3ED8ED-7796-D6B2-BA11-E1E5B0EB5B6A}"/>
              </a:ext>
            </a:extLst>
          </p:cNvPr>
          <p:cNvSpPr txBox="1"/>
          <p:nvPr/>
        </p:nvSpPr>
        <p:spPr>
          <a:xfrm>
            <a:off x="990600" y="3276600"/>
            <a:ext cx="5638800" cy="954107"/>
          </a:xfrm>
          <a:prstGeom prst="rect">
            <a:avLst/>
          </a:prstGeom>
          <a:noFill/>
        </p:spPr>
        <p:txBody>
          <a:bodyPr wrap="square">
            <a:spAutoFit/>
          </a:bodyPr>
          <a:lstStyle/>
          <a:p>
            <a:r>
              <a:rPr lang="en-IN" sz="2800" dirty="0">
                <a:solidFill>
                  <a:srgbClr val="00B050"/>
                </a:solidFill>
              </a:rPr>
              <a:t>https://kavyasankar182007-byte.github.io/kavyasportfolio/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A45B1-2EE9-D9E9-2B33-FE3C905365D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8A34CC3-C9F8-272B-9802-9B550B244B9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52655F8-9B09-03A8-8DF2-C186028A361E}"/>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269A9049-CE37-3FD0-0AD2-58B776D51E8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CEB91615-87BA-8072-EB20-BEC1035A12B3}"/>
              </a:ext>
            </a:extLst>
          </p:cNvPr>
          <p:cNvPicPr/>
          <p:nvPr/>
        </p:nvPicPr>
        <p:blipFill>
          <a:blip r:embed="rId2" cstate="print"/>
          <a:stretch>
            <a:fillRect/>
          </a:stretch>
        </p:blipFill>
        <p:spPr>
          <a:xfrm>
            <a:off x="1666875" y="6467475"/>
            <a:ext cx="76200" cy="177800"/>
          </a:xfrm>
          <a:prstGeom prst="rect">
            <a:avLst/>
          </a:prstGeom>
        </p:spPr>
      </p:pic>
      <p:sp>
        <p:nvSpPr>
          <p:cNvPr id="7" name="object 7">
            <a:extLst>
              <a:ext uri="{FF2B5EF4-FFF2-40B4-BE49-F238E27FC236}">
                <a16:creationId xmlns:a16="http://schemas.microsoft.com/office/drawing/2014/main" id="{23BC8050-62AD-61C1-7D99-19D4B68BE1DB}"/>
              </a:ext>
            </a:extLst>
          </p:cNvPr>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solidFill>
                  <a:srgbClr val="FF0000"/>
                </a:solidFill>
              </a:rPr>
              <a:t>CONCLUSION</a:t>
            </a:r>
            <a:endParaRPr dirty="0">
              <a:solidFill>
                <a:srgbClr val="FF0000"/>
              </a:solidFill>
            </a:endParaRPr>
          </a:p>
        </p:txBody>
      </p:sp>
      <p:sp>
        <p:nvSpPr>
          <p:cNvPr id="9" name="object 9">
            <a:extLst>
              <a:ext uri="{FF2B5EF4-FFF2-40B4-BE49-F238E27FC236}">
                <a16:creationId xmlns:a16="http://schemas.microsoft.com/office/drawing/2014/main" id="{EB2C10E8-8463-6451-8614-3803968BC13B}"/>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13CACE93-4BA2-7746-7AA8-2D3B2A13E00A}"/>
              </a:ext>
            </a:extLst>
          </p:cNvPr>
          <p:cNvSpPr txBox="1"/>
          <p:nvPr/>
        </p:nvSpPr>
        <p:spPr>
          <a:xfrm>
            <a:off x="609600" y="1695450"/>
            <a:ext cx="8547846" cy="2677656"/>
          </a:xfrm>
          <a:prstGeom prst="rect">
            <a:avLst/>
          </a:prstGeom>
          <a:noFill/>
        </p:spPr>
        <p:txBody>
          <a:bodyPr wrap="square">
            <a:spAutoFit/>
          </a:bodyPr>
          <a:lstStyle/>
          <a:p>
            <a:r>
              <a:rPr lang="en-US" sz="2800" dirty="0"/>
              <a:t>This portfolio reflects my creative journey, growth, and dedication to excellence. Each piece showcases my skills, passion, and evolving perspective. As I continue to learn and explore, I remain committed to pushing boundaries and delivering impactful work. Thank you for viewing—this is just the beginning of what I aim to achieve.</a:t>
            </a:r>
          </a:p>
        </p:txBody>
      </p:sp>
    </p:spTree>
    <p:extLst>
      <p:ext uri="{BB962C8B-B14F-4D97-AF65-F5344CB8AC3E}">
        <p14:creationId xmlns:p14="http://schemas.microsoft.com/office/powerpoint/2010/main" val="344554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353550" y="1317656"/>
            <a:ext cx="180975" cy="5114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70696"/>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rgbClr val="FF0000"/>
                </a:solidFill>
              </a:rPr>
              <a:t>PROJECT TITLE</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3C222726-4824-A420-74BD-6632A1F87607}"/>
              </a:ext>
            </a:extLst>
          </p:cNvPr>
          <p:cNvSpPr txBox="1"/>
          <p:nvPr/>
        </p:nvSpPr>
        <p:spPr>
          <a:xfrm>
            <a:off x="2726467" y="2491725"/>
            <a:ext cx="9063167" cy="923330"/>
          </a:xfrm>
          <a:prstGeom prst="rect">
            <a:avLst/>
          </a:prstGeom>
          <a:noFill/>
        </p:spPr>
        <p:txBody>
          <a:bodyPr wrap="square">
            <a:spAutoFit/>
          </a:bodyPr>
          <a:lstStyle/>
          <a:p>
            <a:r>
              <a:rPr lang="en-IN" sz="5400" dirty="0">
                <a:highlight>
                  <a:srgbClr val="FFFF00"/>
                </a:highlight>
              </a:rPr>
              <a:t>DIGITAL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725" y="445388"/>
            <a:ext cx="263017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dirty="0">
                <a:solidFill>
                  <a:srgbClr val="0D0D0D"/>
                </a:solidFill>
                <a:latin typeface="Times New Roman" panose="02020603050405020304" pitchFamily="18" charset="0"/>
                <a:cs typeface="Times New Roman" panose="02020603050405020304" pitchFamily="18" charset="0"/>
              </a:rPr>
              <a:t>8.Github link</a:t>
            </a:r>
          </a:p>
          <a:p>
            <a:pPr algn="l"/>
            <a:r>
              <a:rPr lang="en-US" sz="2800" b="0" i="0" dirty="0">
                <a:solidFill>
                  <a:srgbClr val="0D0D0D"/>
                </a:solidFill>
                <a:effectLst/>
                <a:latin typeface="Times New Roman" panose="02020603050405020304" pitchFamily="18" charset="0"/>
                <a:cs typeface="Times New Roman" panose="02020603050405020304" pitchFamily="18" charset="0"/>
              </a:rPr>
              <a:t>9.Conclucsion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FF0000"/>
                </a:solidFill>
              </a:rPr>
              <a:t>P</a:t>
            </a:r>
            <a:r>
              <a:rPr sz="4250" spc="15" dirty="0">
                <a:solidFill>
                  <a:srgbClr val="FF0000"/>
                </a:solidFill>
              </a:rPr>
              <a:t>ROB</a:t>
            </a:r>
            <a:r>
              <a:rPr sz="4250" spc="55" dirty="0">
                <a:solidFill>
                  <a:srgbClr val="FF0000"/>
                </a:solidFill>
              </a:rPr>
              <a:t>L</a:t>
            </a:r>
            <a:r>
              <a:rPr sz="4250" spc="-20" dirty="0">
                <a:solidFill>
                  <a:srgbClr val="FF0000"/>
                </a:solidFill>
              </a:rPr>
              <a:t>E</a:t>
            </a:r>
            <a:r>
              <a:rPr sz="4250" spc="20" dirty="0">
                <a:solidFill>
                  <a:srgbClr val="FF0000"/>
                </a:solidFill>
              </a:rPr>
              <a:t>M</a:t>
            </a:r>
            <a:r>
              <a:rPr sz="4250" dirty="0">
                <a:solidFill>
                  <a:srgbClr val="FF0000"/>
                </a:solidFill>
              </a:rPr>
              <a:t>	</a:t>
            </a:r>
            <a:r>
              <a:rPr sz="4250" spc="10" dirty="0">
                <a:solidFill>
                  <a:srgbClr val="FF0000"/>
                </a:solidFill>
              </a:rPr>
              <a:t>S</a:t>
            </a:r>
            <a:r>
              <a:rPr sz="4250" spc="-370" dirty="0">
                <a:solidFill>
                  <a:srgbClr val="FF0000"/>
                </a:solidFill>
              </a:rPr>
              <a:t>T</a:t>
            </a:r>
            <a:r>
              <a:rPr sz="4250" spc="-375" dirty="0">
                <a:solidFill>
                  <a:srgbClr val="FF0000"/>
                </a:solidFill>
              </a:rPr>
              <a:t>A</a:t>
            </a:r>
            <a:r>
              <a:rPr sz="4250" spc="15" dirty="0">
                <a:solidFill>
                  <a:srgbClr val="FF0000"/>
                </a:solidFill>
              </a:rPr>
              <a:t>T</a:t>
            </a:r>
            <a:r>
              <a:rPr sz="4250" spc="-10" dirty="0">
                <a:solidFill>
                  <a:srgbClr val="FF0000"/>
                </a:solidFill>
              </a:rPr>
              <a:t>E</a:t>
            </a:r>
            <a:r>
              <a:rPr sz="4250" spc="-20" dirty="0">
                <a:solidFill>
                  <a:srgbClr val="FF0000"/>
                </a:solidFill>
              </a:rPr>
              <a:t>ME</a:t>
            </a:r>
            <a:r>
              <a:rPr sz="4250" spc="10" dirty="0">
                <a:solidFill>
                  <a:srgbClr val="FF0000"/>
                </a:solidFill>
              </a:rPr>
              <a:t>NT</a:t>
            </a:r>
            <a:endParaRPr sz="4250">
              <a:solidFill>
                <a:srgbClr val="FF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4121ED8-F363-D5C5-AA4A-B1A68681ABDF}"/>
              </a:ext>
            </a:extLst>
          </p:cNvPr>
          <p:cNvSpPr txBox="1"/>
          <p:nvPr/>
        </p:nvSpPr>
        <p:spPr>
          <a:xfrm>
            <a:off x="689722" y="1764926"/>
            <a:ext cx="8248443" cy="2308324"/>
          </a:xfrm>
          <a:prstGeom prst="rect">
            <a:avLst/>
          </a:prstGeom>
          <a:noFill/>
        </p:spPr>
        <p:txBody>
          <a:bodyPr wrap="square">
            <a:spAutoFit/>
          </a:bodyPr>
          <a:lstStyle/>
          <a:p>
            <a:r>
              <a:rPr lang="en-US" sz="2400" dirty="0"/>
              <a:t>Many individuals struggle to showcase their skills and achievements effectively. Traditional resumes lack creativity and depth. This portfolio aims to solve that by providing a visually engaging, personalized platform to highlight talents, experiences, and projects—empowering users to make a lasting impression in competitive professional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FF0000"/>
                </a:solidFill>
              </a:rPr>
              <a:t>PROJECT	</a:t>
            </a:r>
            <a:r>
              <a:rPr sz="4250" spc="-20" dirty="0">
                <a:solidFill>
                  <a:srgbClr val="FF0000"/>
                </a:solidFill>
              </a:rPr>
              <a:t>OVERVIEW</a:t>
            </a:r>
            <a:endParaRPr sz="4250" dirty="0">
              <a:solidFill>
                <a:srgbClr val="FF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2E8C056-DA66-FD64-2F5E-2E02E84963FA}"/>
              </a:ext>
            </a:extLst>
          </p:cNvPr>
          <p:cNvSpPr txBox="1"/>
          <p:nvPr/>
        </p:nvSpPr>
        <p:spPr>
          <a:xfrm>
            <a:off x="676275" y="1905000"/>
            <a:ext cx="8472207" cy="2677656"/>
          </a:xfrm>
          <a:prstGeom prst="rect">
            <a:avLst/>
          </a:prstGeom>
          <a:noFill/>
        </p:spPr>
        <p:txBody>
          <a:bodyPr wrap="square">
            <a:spAutoFit/>
          </a:bodyPr>
          <a:lstStyle/>
          <a:p>
            <a:r>
              <a:rPr lang="en-US" sz="2400" dirty="0"/>
              <a:t>This project showcases innovative design and strategic execution across digital platforms. It highlights creative problem-solving, user-centric development, and impactful visual storytelling. From concept to completion, each element reflects a commitment to excellence, adaptability, and growth—demonstrating both technical proficiency and a passion for delivering meaningful user experiences.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FF0000"/>
                </a:solidFill>
              </a:rPr>
              <a:t>W</a:t>
            </a:r>
            <a:r>
              <a:rPr sz="3200" spc="-20" dirty="0">
                <a:solidFill>
                  <a:srgbClr val="FF0000"/>
                </a:solidFill>
              </a:rPr>
              <a:t>H</a:t>
            </a:r>
            <a:r>
              <a:rPr sz="3200" spc="20" dirty="0">
                <a:solidFill>
                  <a:srgbClr val="FF0000"/>
                </a:solidFill>
              </a:rPr>
              <a:t>O</a:t>
            </a:r>
            <a:r>
              <a:rPr sz="3200" spc="-235" dirty="0">
                <a:solidFill>
                  <a:srgbClr val="FF0000"/>
                </a:solidFill>
              </a:rPr>
              <a:t> </a:t>
            </a:r>
            <a:r>
              <a:rPr sz="3200" spc="-10" dirty="0">
                <a:solidFill>
                  <a:srgbClr val="FF0000"/>
                </a:solidFill>
              </a:rPr>
              <a:t>AR</a:t>
            </a:r>
            <a:r>
              <a:rPr sz="3200" spc="15" dirty="0">
                <a:solidFill>
                  <a:srgbClr val="FF0000"/>
                </a:solidFill>
              </a:rPr>
              <a:t>E</a:t>
            </a:r>
            <a:r>
              <a:rPr sz="3200" spc="-35" dirty="0">
                <a:solidFill>
                  <a:srgbClr val="FF0000"/>
                </a:solidFill>
              </a:rPr>
              <a:t> </a:t>
            </a:r>
            <a:r>
              <a:rPr sz="3200" spc="-10" dirty="0">
                <a:solidFill>
                  <a:srgbClr val="FF0000"/>
                </a:solidFill>
              </a:rPr>
              <a:t>T</a:t>
            </a:r>
            <a:r>
              <a:rPr sz="3200" spc="-15" dirty="0">
                <a:solidFill>
                  <a:srgbClr val="FF0000"/>
                </a:solidFill>
              </a:rPr>
              <a:t>H</a:t>
            </a:r>
            <a:r>
              <a:rPr sz="3200" spc="15" dirty="0">
                <a:solidFill>
                  <a:srgbClr val="FF0000"/>
                </a:solidFill>
              </a:rPr>
              <a:t>E</a:t>
            </a:r>
            <a:r>
              <a:rPr sz="3200" spc="-35" dirty="0">
                <a:solidFill>
                  <a:srgbClr val="FF0000"/>
                </a:solidFill>
              </a:rPr>
              <a:t> </a:t>
            </a:r>
            <a:r>
              <a:rPr sz="3200" spc="-20" dirty="0">
                <a:solidFill>
                  <a:srgbClr val="FF0000"/>
                </a:solidFill>
              </a:rPr>
              <a:t>E</a:t>
            </a:r>
            <a:r>
              <a:rPr sz="3200" spc="30" dirty="0">
                <a:solidFill>
                  <a:srgbClr val="FF0000"/>
                </a:solidFill>
              </a:rPr>
              <a:t>N</a:t>
            </a:r>
            <a:r>
              <a:rPr sz="3200" spc="15" dirty="0">
                <a:solidFill>
                  <a:srgbClr val="FF0000"/>
                </a:solidFill>
              </a:rPr>
              <a:t>D</a:t>
            </a:r>
            <a:r>
              <a:rPr sz="3200" spc="-45" dirty="0">
                <a:solidFill>
                  <a:srgbClr val="FF0000"/>
                </a:solidFill>
              </a:rPr>
              <a:t> </a:t>
            </a:r>
            <a:r>
              <a:rPr sz="3200" dirty="0">
                <a:solidFill>
                  <a:srgbClr val="FF0000"/>
                </a:solidFill>
              </a:rPr>
              <a:t>U</a:t>
            </a:r>
            <a:r>
              <a:rPr sz="3200" spc="10" dirty="0">
                <a:solidFill>
                  <a:srgbClr val="FF0000"/>
                </a:solidFill>
              </a:rPr>
              <a:t>S</a:t>
            </a:r>
            <a:r>
              <a:rPr sz="3200" spc="-25" dirty="0">
                <a:solidFill>
                  <a:srgbClr val="FF0000"/>
                </a:solidFill>
              </a:rPr>
              <a:t>E</a:t>
            </a:r>
            <a:r>
              <a:rPr sz="3200" spc="-10" dirty="0">
                <a:solidFill>
                  <a:srgbClr val="FF0000"/>
                </a:solidFill>
              </a:rPr>
              <a:t>R</a:t>
            </a:r>
            <a:r>
              <a:rPr sz="3200" spc="5" dirty="0">
                <a:solidFill>
                  <a:srgbClr val="FF0000"/>
                </a:solidFill>
              </a:rPr>
              <a:t>S?</a:t>
            </a:r>
            <a:endParaRPr sz="3200" dirty="0">
              <a:solidFill>
                <a:srgbClr val="FF000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A193BDF-8DF3-7D6E-C329-F44CD37789A8}"/>
              </a:ext>
            </a:extLst>
          </p:cNvPr>
          <p:cNvSpPr txBox="1"/>
          <p:nvPr/>
        </p:nvSpPr>
        <p:spPr>
          <a:xfrm>
            <a:off x="457200" y="1828800"/>
            <a:ext cx="8700246" cy="2308324"/>
          </a:xfrm>
          <a:prstGeom prst="rect">
            <a:avLst/>
          </a:prstGeom>
          <a:noFill/>
        </p:spPr>
        <p:txBody>
          <a:bodyPr wrap="square">
            <a:spAutoFit/>
          </a:bodyPr>
          <a:lstStyle/>
          <a:p>
            <a:r>
              <a:rPr lang="en-US" sz="2400" dirty="0"/>
              <a:t>End users of the portfolio include investors, financial analysts, fund managers, and stakeholders seeking performance insights and strategic allocation. It also serves business executives, compliance teams, and advisors who rely on data-driven decisions. The portfolio empowers informed planning, risk assessment, and growth tracking across diverse financial and operational domains.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rgbClr val="FF0000"/>
                </a:solidFill>
              </a:rPr>
              <a:t>TOOLS AND TECHNIQUES</a:t>
            </a:r>
            <a:endParaRPr sz="3600" dirty="0">
              <a:solidFill>
                <a:srgbClr val="FF0000"/>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83D117E-2E07-AB5B-EF58-372F9DFD611A}"/>
              </a:ext>
            </a:extLst>
          </p:cNvPr>
          <p:cNvSpPr txBox="1"/>
          <p:nvPr/>
        </p:nvSpPr>
        <p:spPr>
          <a:xfrm>
            <a:off x="3052481" y="2281555"/>
            <a:ext cx="6482043" cy="3046988"/>
          </a:xfrm>
          <a:prstGeom prst="rect">
            <a:avLst/>
          </a:prstGeom>
          <a:noFill/>
        </p:spPr>
        <p:txBody>
          <a:bodyPr wrap="square">
            <a:spAutoFit/>
          </a:bodyPr>
          <a:lstStyle/>
          <a:p>
            <a:r>
              <a:rPr lang="en-US" sz="2400" dirty="0"/>
              <a:t>Effective portfolio development involves diverse tools and techniques such as SWOT analysis, risk assessment, asset allocation, diversification, and performance tracking. Utilizing financial software, market research, and strategic rebalancing ensures optimal returns. These methods help align investment goals with market trends, enhancing decision-making and long-term portfolio growth.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solidFill>
                  <a:srgbClr val="FF0000"/>
                </a:solidFill>
                <a:latin typeface="Trebuchet MS"/>
                <a:cs typeface="Trebuchet MS"/>
              </a:rPr>
              <a:t>POTFOLIO DESIGN AND LAYOUT</a:t>
            </a:r>
            <a:endParaRPr sz="4000" dirty="0">
              <a:solidFill>
                <a:srgbClr val="FF000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4A92FE1-FB67-D783-5B07-AD53ABD4C81A}"/>
              </a:ext>
            </a:extLst>
          </p:cNvPr>
          <p:cNvSpPr txBox="1"/>
          <p:nvPr/>
        </p:nvSpPr>
        <p:spPr>
          <a:xfrm>
            <a:off x="533400" y="1524000"/>
            <a:ext cx="8624046" cy="3108543"/>
          </a:xfrm>
          <a:prstGeom prst="rect">
            <a:avLst/>
          </a:prstGeom>
          <a:noFill/>
        </p:spPr>
        <p:txBody>
          <a:bodyPr wrap="square">
            <a:spAutoFit/>
          </a:bodyPr>
          <a:lstStyle/>
          <a:p>
            <a:r>
              <a:rPr lang="en-US" sz="2800" dirty="0"/>
              <a:t>A well-crafted portfolio blends creativity with clarity. Use clean layouts, consistent typography, and a cohesive color palette to reflect your personal brand. Highlight key projects with visuals and concise descriptions. Prioritize user-friendly navigation and responsive design. Let your portfolio tell your story—professionally, aesthetically, and with purpose.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31989" y="457200"/>
            <a:ext cx="9448800" cy="758190"/>
          </a:xfrm>
        </p:spPr>
        <p:txBody>
          <a:bodyPr/>
          <a:lstStyle/>
          <a:p>
            <a:r>
              <a:rPr lang="en-IN" dirty="0">
                <a:solidFill>
                  <a:srgbClr val="FF0000"/>
                </a:solidFill>
              </a:rPr>
              <a:t>FEATURES AND FUNCTIONALITY</a:t>
            </a:r>
          </a:p>
        </p:txBody>
      </p:sp>
      <p:sp>
        <p:nvSpPr>
          <p:cNvPr id="4" name="TextBox 3">
            <a:extLst>
              <a:ext uri="{FF2B5EF4-FFF2-40B4-BE49-F238E27FC236}">
                <a16:creationId xmlns:a16="http://schemas.microsoft.com/office/drawing/2014/main" id="{EA617B89-0BF2-5C6E-06EE-66B0D63A2981}"/>
              </a:ext>
            </a:extLst>
          </p:cNvPr>
          <p:cNvSpPr txBox="1"/>
          <p:nvPr/>
        </p:nvSpPr>
        <p:spPr>
          <a:xfrm>
            <a:off x="755332" y="1676400"/>
            <a:ext cx="8402114" cy="2677656"/>
          </a:xfrm>
          <a:prstGeom prst="rect">
            <a:avLst/>
          </a:prstGeom>
          <a:noFill/>
        </p:spPr>
        <p:txBody>
          <a:bodyPr wrap="square">
            <a:spAutoFit/>
          </a:bodyPr>
          <a:lstStyle/>
          <a:p>
            <a:r>
              <a:rPr lang="en-US" sz="2400" dirty="0"/>
              <a:t>Showcase your skills with a dynamic portfolio featuring sleek design, responsive layout, and interactive elements. Highlight projects, achievements, and testimonials with customizable sections. Integrate contact forms, social links, and downloadable resumes. Optimized for all devices, it ensures seamless navigation and a professional impression that reflects your unique creative identity.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532</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 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GITHUB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SAWC_ADMIN</cp:lastModifiedBy>
  <cp:revision>42</cp:revision>
  <dcterms:created xsi:type="dcterms:W3CDTF">2024-03-29T15:07:22Z</dcterms:created>
  <dcterms:modified xsi:type="dcterms:W3CDTF">2025-09-04T06:47:08Z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