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sldIdLst>
    <p:sldId id="530" r:id="rId5"/>
    <p:sldId id="547" r:id="rId6"/>
    <p:sldId id="548" r:id="rId7"/>
    <p:sldId id="549" r:id="rId8"/>
    <p:sldId id="550" r:id="rId9"/>
    <p:sldId id="551" r:id="rId10"/>
    <p:sldId id="552" r:id="rId11"/>
    <p:sldId id="553" r:id="rId12"/>
    <p:sldId id="554" r:id="rId13"/>
    <p:sldId id="555" r:id="rId14"/>
    <p:sldId id="556" r:id="rId15"/>
    <p:sldId id="557" r:id="rId16"/>
    <p:sldId id="558" r:id="rId17"/>
    <p:sldId id="54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422"/>
  </p:normalViewPr>
  <p:slideViewPr>
    <p:cSldViewPr snapToGrid="0">
      <p:cViewPr>
        <p:scale>
          <a:sx n="100" d="100"/>
          <a:sy n="100" d="100"/>
        </p:scale>
        <p:origin x="-62" y="-5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microsoft.com/office/2018/10/relationships/authors" Target="author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commentAuthors" Target="commen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4/11/2025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Advanced Python Libraries &amp; Frameworks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670048" y="4040094"/>
            <a:ext cx="7068312" cy="758952"/>
          </a:xfrm>
        </p:spPr>
        <p:txBody>
          <a:bodyPr/>
          <a:lstStyle/>
          <a:p>
            <a:r>
              <a:rPr lang="en-IN" dirty="0"/>
              <a:t>Unlocking the Power of Python in Data Science, AI, and Visualization</a:t>
            </a:r>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617425-E328-D7EA-96C6-DD2A277F01A9}"/>
              </a:ext>
            </a:extLst>
          </p:cNvPr>
          <p:cNvSpPr>
            <a:spLocks noGrp="1"/>
          </p:cNvSpPr>
          <p:nvPr>
            <p:ph type="title"/>
          </p:nvPr>
        </p:nvSpPr>
        <p:spPr/>
        <p:txBody>
          <a:bodyPr/>
          <a:lstStyle/>
          <a:p>
            <a:r>
              <a:rPr lang="en-IN" dirty="0"/>
              <a:t>Use of pandas in Data Science Projects</a:t>
            </a:r>
            <a:endParaRPr lang="en-US" dirty="0"/>
          </a:p>
        </p:txBody>
      </p:sp>
      <p:sp>
        <p:nvSpPr>
          <p:cNvPr id="5" name="Content Placeholder 4">
            <a:extLst>
              <a:ext uri="{FF2B5EF4-FFF2-40B4-BE49-F238E27FC236}">
                <a16:creationId xmlns:a16="http://schemas.microsoft.com/office/drawing/2014/main" id="{6FED9C87-CF3D-58F0-A93D-21E6B8EDE92B}"/>
              </a:ext>
            </a:extLst>
          </p:cNvPr>
          <p:cNvSpPr>
            <a:spLocks noGrp="1"/>
          </p:cNvSpPr>
          <p:nvPr>
            <p:ph idx="1"/>
          </p:nvPr>
        </p:nvSpPr>
        <p:spPr>
          <a:xfrm>
            <a:off x="1536192" y="2018434"/>
            <a:ext cx="5982208" cy="3605425"/>
          </a:xfrm>
        </p:spPr>
        <p:txBody>
          <a:bodyPr/>
          <a:lstStyle/>
          <a:p>
            <a:pPr marL="0" indent="0">
              <a:buNone/>
            </a:pPr>
            <a:r>
              <a:rPr lang="en-IN" sz="1800" dirty="0"/>
              <a:t>Data Cleaning: Handling missing values and anomalies
Business Intelligence: </a:t>
            </a:r>
            <a:r>
              <a:rPr lang="en-IN" sz="1800" dirty="0" err="1"/>
              <a:t>Analyzing</a:t>
            </a:r>
            <a:r>
              <a:rPr lang="en-IN" sz="1800" dirty="0"/>
              <a:t> customer data, revenue trends
Health Analytics: Working with medical data for disease predictions
pandas is indispensable when working with structured or semi-structured datasets.</a:t>
            </a:r>
            <a:endParaRPr lang="en-US" sz="1800" dirty="0"/>
          </a:p>
        </p:txBody>
      </p:sp>
    </p:spTree>
    <p:extLst>
      <p:ext uri="{BB962C8B-B14F-4D97-AF65-F5344CB8AC3E}">
        <p14:creationId xmlns:p14="http://schemas.microsoft.com/office/powerpoint/2010/main" val="1286924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E26B7F-34F1-46B3-2E6D-4A9D950418E6}"/>
              </a:ext>
            </a:extLst>
          </p:cNvPr>
          <p:cNvSpPr>
            <a:spLocks noGrp="1"/>
          </p:cNvSpPr>
          <p:nvPr>
            <p:ph type="title"/>
          </p:nvPr>
        </p:nvSpPr>
        <p:spPr/>
        <p:txBody>
          <a:bodyPr/>
          <a:lstStyle/>
          <a:p>
            <a:r>
              <a:rPr lang="en-IN" dirty="0"/>
              <a:t>Real Projects Built Using </a:t>
            </a:r>
            <a:r>
              <a:rPr lang="en-IN" dirty="0" err="1"/>
              <a:t>TensorFlow</a:t>
            </a:r>
            <a:r>
              <a:rPr lang="en-IN" dirty="0"/>
              <a:t> &amp; </a:t>
            </a:r>
            <a:r>
              <a:rPr lang="en-IN" dirty="0" err="1"/>
              <a:t>Keras</a:t>
            </a:r>
            <a:endParaRPr lang="en-US" dirty="0"/>
          </a:p>
        </p:txBody>
      </p:sp>
      <p:sp>
        <p:nvSpPr>
          <p:cNvPr id="5" name="Content Placeholder 4">
            <a:extLst>
              <a:ext uri="{FF2B5EF4-FFF2-40B4-BE49-F238E27FC236}">
                <a16:creationId xmlns:a16="http://schemas.microsoft.com/office/drawing/2014/main" id="{D066D923-AC8C-28C1-EE60-D1CBA2D19418}"/>
              </a:ext>
            </a:extLst>
          </p:cNvPr>
          <p:cNvSpPr>
            <a:spLocks noGrp="1"/>
          </p:cNvSpPr>
          <p:nvPr>
            <p:ph idx="1"/>
          </p:nvPr>
        </p:nvSpPr>
        <p:spPr>
          <a:xfrm>
            <a:off x="1536192" y="1901952"/>
            <a:ext cx="6422136" cy="3593592"/>
          </a:xfrm>
        </p:spPr>
        <p:txBody>
          <a:bodyPr/>
          <a:lstStyle/>
          <a:p>
            <a:pPr marL="0" indent="0">
              <a:buNone/>
            </a:pPr>
            <a:r>
              <a:rPr lang="en-IN" sz="2000" dirty="0"/>
              <a:t>Computer Vision: Facial recognition, object detection
NLP (Natural Language Processing): </a:t>
            </a:r>
            <a:r>
              <a:rPr lang="en-IN" sz="2000" dirty="0" err="1"/>
              <a:t>Chatbots</a:t>
            </a:r>
            <a:r>
              <a:rPr lang="en-IN" sz="2000" dirty="0"/>
              <a:t>, translation apps
Healthcare: Predicting patient risks using medical data
</a:t>
            </a:r>
            <a:r>
              <a:rPr lang="en-IN" sz="2000" dirty="0" err="1"/>
              <a:t>TensorFlow</a:t>
            </a:r>
            <a:r>
              <a:rPr lang="en-IN" sz="2000" dirty="0"/>
              <a:t> and </a:t>
            </a:r>
            <a:r>
              <a:rPr lang="en-IN" sz="2000" dirty="0" err="1"/>
              <a:t>Keras</a:t>
            </a:r>
            <a:r>
              <a:rPr lang="en-IN" sz="2000" dirty="0"/>
              <a:t> allow building cutting-edge AI applications, from academic prototypes to enterprise-level systems.</a:t>
            </a:r>
            <a:endParaRPr lang="en-US" sz="2000" dirty="0"/>
          </a:p>
        </p:txBody>
      </p:sp>
    </p:spTree>
    <p:extLst>
      <p:ext uri="{BB962C8B-B14F-4D97-AF65-F5344CB8AC3E}">
        <p14:creationId xmlns:p14="http://schemas.microsoft.com/office/powerpoint/2010/main" val="1327220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3DC4EA-D56D-39EC-6E41-0689C330D6BB}"/>
              </a:ext>
            </a:extLst>
          </p:cNvPr>
          <p:cNvSpPr>
            <a:spLocks noGrp="1"/>
          </p:cNvSpPr>
          <p:nvPr>
            <p:ph type="title"/>
          </p:nvPr>
        </p:nvSpPr>
        <p:spPr/>
        <p:txBody>
          <a:bodyPr/>
          <a:lstStyle/>
          <a:p>
            <a:r>
              <a:rPr lang="en-IN" dirty="0"/>
              <a:t>Introduction to Python Frameworks</a:t>
            </a:r>
            <a:endParaRPr lang="en-US" dirty="0"/>
          </a:p>
        </p:txBody>
      </p:sp>
      <p:sp>
        <p:nvSpPr>
          <p:cNvPr id="5" name="Content Placeholder 4">
            <a:extLst>
              <a:ext uri="{FF2B5EF4-FFF2-40B4-BE49-F238E27FC236}">
                <a16:creationId xmlns:a16="http://schemas.microsoft.com/office/drawing/2014/main" id="{91826725-6B19-0DF6-259D-115A4E50CBDA}"/>
              </a:ext>
            </a:extLst>
          </p:cNvPr>
          <p:cNvSpPr>
            <a:spLocks noGrp="1"/>
          </p:cNvSpPr>
          <p:nvPr>
            <p:ph idx="1"/>
          </p:nvPr>
        </p:nvSpPr>
        <p:spPr>
          <a:xfrm>
            <a:off x="1536192" y="1976777"/>
            <a:ext cx="6422136" cy="3593592"/>
          </a:xfrm>
        </p:spPr>
        <p:txBody>
          <a:bodyPr/>
          <a:lstStyle/>
          <a:p>
            <a:pPr marL="0" indent="0">
              <a:buNone/>
            </a:pPr>
            <a:r>
              <a:rPr lang="en-IN" sz="1600" dirty="0"/>
              <a:t>Python frameworks are pre-built structures that help in developing scalable applications more efficiently.
Types:
Web Development: Flask (minimalistic), Django (full-stack)
AI/ML: </a:t>
            </a:r>
            <a:r>
              <a:rPr lang="en-IN" sz="1600" dirty="0" err="1"/>
              <a:t>TensorFlow</a:t>
            </a:r>
            <a:r>
              <a:rPr lang="en-IN" sz="1600" dirty="0"/>
              <a:t>, </a:t>
            </a:r>
            <a:r>
              <a:rPr lang="en-IN" sz="1600" dirty="0" err="1"/>
              <a:t>PyTorch</a:t>
            </a:r>
            <a:r>
              <a:rPr lang="en-IN" sz="1600" dirty="0"/>
              <a:t>
GUI Development: </a:t>
            </a:r>
            <a:r>
              <a:rPr lang="en-IN" sz="1600" dirty="0" err="1"/>
              <a:t>Tkinter</a:t>
            </a:r>
            <a:r>
              <a:rPr lang="en-IN" sz="1600" dirty="0"/>
              <a:t>, </a:t>
            </a:r>
            <a:r>
              <a:rPr lang="en-IN" sz="1600" dirty="0" err="1"/>
              <a:t>PyQt</a:t>
            </a:r>
            <a:r>
              <a:rPr lang="en-IN" sz="1600" dirty="0"/>
              <a:t>
Highlight: Frameworks enforce code organization and scalability, making them ideal for large-scale applications.</a:t>
            </a:r>
            <a:endParaRPr lang="en-US" sz="1600" dirty="0"/>
          </a:p>
        </p:txBody>
      </p:sp>
    </p:spTree>
    <p:extLst>
      <p:ext uri="{BB962C8B-B14F-4D97-AF65-F5344CB8AC3E}">
        <p14:creationId xmlns:p14="http://schemas.microsoft.com/office/powerpoint/2010/main" val="121146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90AB4-0055-8F20-AA3E-BBE6865431DD}"/>
              </a:ext>
            </a:extLst>
          </p:cNvPr>
          <p:cNvSpPr>
            <a:spLocks noGrp="1"/>
          </p:cNvSpPr>
          <p:nvPr>
            <p:ph type="title"/>
          </p:nvPr>
        </p:nvSpPr>
        <p:spPr/>
        <p:txBody>
          <a:bodyPr/>
          <a:lstStyle/>
          <a:p>
            <a:r>
              <a:rPr lang="en-IN" dirty="0"/>
              <a:t>Conclusion &amp; Further Learning</a:t>
            </a:r>
            <a:endParaRPr lang="en-US" dirty="0"/>
          </a:p>
        </p:txBody>
      </p:sp>
      <p:sp>
        <p:nvSpPr>
          <p:cNvPr id="5" name="Content Placeholder 4">
            <a:extLst>
              <a:ext uri="{FF2B5EF4-FFF2-40B4-BE49-F238E27FC236}">
                <a16:creationId xmlns:a16="http://schemas.microsoft.com/office/drawing/2014/main" id="{CEE19349-6532-008C-A574-FDB3B1CBBBA0}"/>
              </a:ext>
            </a:extLst>
          </p:cNvPr>
          <p:cNvSpPr>
            <a:spLocks noGrp="1"/>
          </p:cNvSpPr>
          <p:nvPr>
            <p:ph idx="1"/>
          </p:nvPr>
        </p:nvSpPr>
        <p:spPr>
          <a:xfrm>
            <a:off x="1536192" y="1787652"/>
            <a:ext cx="7882726" cy="4057336"/>
          </a:xfrm>
        </p:spPr>
        <p:txBody>
          <a:bodyPr/>
          <a:lstStyle/>
          <a:p>
            <a:pPr marL="0" indent="0">
              <a:buNone/>
            </a:pPr>
            <a:r>
              <a:rPr lang="en-IN" sz="1600" dirty="0"/>
              <a:t>Python’s power lies in its ecosystem. Each library or framework serves a unique role—from data wrangling and visualization to deep learning and production deployment.
Takeaway:
Start with pandas and </a:t>
            </a:r>
            <a:r>
              <a:rPr lang="en-IN" sz="1600" dirty="0" err="1"/>
              <a:t>NumPy</a:t>
            </a:r>
            <a:r>
              <a:rPr lang="en-IN" sz="1600" dirty="0"/>
              <a:t> for data handling
Use </a:t>
            </a:r>
            <a:r>
              <a:rPr lang="en-IN" sz="1600" dirty="0" err="1"/>
              <a:t>matplotlib</a:t>
            </a:r>
            <a:r>
              <a:rPr lang="en-IN" sz="1600" dirty="0"/>
              <a:t> for clear and informative plots
Explore </a:t>
            </a:r>
            <a:r>
              <a:rPr lang="en-IN" sz="1600" dirty="0" err="1"/>
              <a:t>TensorFlow</a:t>
            </a:r>
            <a:r>
              <a:rPr lang="en-IN" sz="1600" dirty="0"/>
              <a:t> and </a:t>
            </a:r>
            <a:r>
              <a:rPr lang="en-IN" sz="1600" dirty="0" err="1"/>
              <a:t>Keras</a:t>
            </a:r>
            <a:r>
              <a:rPr lang="en-IN" sz="1600" dirty="0"/>
              <a:t> for building AI models
Leverage frameworks like Flask or Django to turn your projects into real applications
Next Steps: Continue learning through official documentation, real-world projects, and open-source contributions.</a:t>
            </a:r>
            <a:endParaRPr lang="en-US" sz="1600" dirty="0"/>
          </a:p>
        </p:txBody>
      </p:sp>
    </p:spTree>
    <p:extLst>
      <p:ext uri="{BB962C8B-B14F-4D97-AF65-F5344CB8AC3E}">
        <p14:creationId xmlns:p14="http://schemas.microsoft.com/office/powerpoint/2010/main" val="3263902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IN" dirty="0">
                <a:latin typeface="Segoe UI Light" panose="020B0502040204020203" pitchFamily="34" charset="0"/>
                <a:ea typeface="Calibri" panose="020F0502020204030204"/>
                <a:cs typeface="Segoe UI Light" panose="020B0502040204020203" pitchFamily="34" charset="0"/>
              </a:rPr>
              <a:t>Presented by: </a:t>
            </a:r>
            <a:r>
              <a:rPr lang="en-IN" dirty="0" err="1">
                <a:latin typeface="Segoe UI Light" panose="020B0502040204020203" pitchFamily="34" charset="0"/>
                <a:ea typeface="Calibri" panose="020F0502020204030204"/>
                <a:cs typeface="Segoe UI Light" panose="020B0502040204020203" pitchFamily="34" charset="0"/>
              </a:rPr>
              <a:t>Kavya</a:t>
            </a:r>
            <a:r>
              <a:rPr lang="en-IN" dirty="0">
                <a:latin typeface="Segoe UI Light" panose="020B0502040204020203" pitchFamily="34" charset="0"/>
                <a:ea typeface="Calibri" panose="020F0502020204030204"/>
                <a:cs typeface="Segoe UI Light" panose="020B0502040204020203" pitchFamily="34" charset="0"/>
              </a:rPr>
              <a:t> Shah</a:t>
            </a:r>
          </a:p>
          <a:p>
            <a:pPr algn="l"/>
            <a:r>
              <a:rPr lang="en-IN" dirty="0">
                <a:latin typeface="Segoe UI Light" panose="020B0502040204020203" pitchFamily="34" charset="0"/>
                <a:ea typeface="Calibri" panose="020F0502020204030204"/>
                <a:cs typeface="Segoe UI Light" panose="020B0502040204020203" pitchFamily="34" charset="0"/>
              </a:rPr>
              <a:t>Roll no.:44</a:t>
            </a:r>
          </a:p>
          <a:p>
            <a:pPr algn="l"/>
            <a:r>
              <a:rPr lang="en-IN" dirty="0" err="1">
                <a:latin typeface="Segoe UI Light" panose="020B0502040204020203" pitchFamily="34" charset="0"/>
                <a:ea typeface="Calibri" panose="020F0502020204030204"/>
                <a:cs typeface="Segoe UI Light" panose="020B0502040204020203" pitchFamily="34" charset="0"/>
              </a:rPr>
              <a:t>Enrollment</a:t>
            </a:r>
            <a:r>
              <a:rPr lang="en-IN" dirty="0">
                <a:latin typeface="Segoe UI Light" panose="020B0502040204020203" pitchFamily="34" charset="0"/>
                <a:ea typeface="Calibri" panose="020F0502020204030204"/>
                <a:cs typeface="Segoe UI Light" panose="020B0502040204020203" pitchFamily="34" charset="0"/>
              </a:rPr>
              <a:t> No.:2302031000098</a:t>
            </a:r>
          </a:p>
          <a:p>
            <a:pPr algn="l"/>
            <a:r>
              <a:rPr lang="en-IN" dirty="0">
                <a:latin typeface="Segoe UI Light" panose="020B0502040204020203" pitchFamily="34" charset="0"/>
                <a:ea typeface="Calibri" panose="020F0502020204030204"/>
                <a:cs typeface="Segoe UI Light" panose="020B0502040204020203" pitchFamily="34" charset="0"/>
              </a:rPr>
              <a:t>Class:4IT-A</a:t>
            </a:r>
            <a:endParaRPr lang="en-US" dirty="0">
              <a:latin typeface="Segoe UI Light" panose="020B0502040204020203" pitchFamily="34" charset="0"/>
              <a:ea typeface="Calibri" panose="020F0502020204030204"/>
              <a:cs typeface="Segoe UI Light" panose="020B0502040204020203" pitchFamily="34" charset="0"/>
            </a:endParaRPr>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39C8D7-B396-3558-4FC1-9473C85A7F8D}"/>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Footer Placeholder 2">
            <a:extLst>
              <a:ext uri="{FF2B5EF4-FFF2-40B4-BE49-F238E27FC236}">
                <a16:creationId xmlns:a16="http://schemas.microsoft.com/office/drawing/2014/main" id="{2F48A63A-3646-E157-BAD9-1BB0CF459F54}"/>
              </a:ext>
            </a:extLst>
          </p:cNvPr>
          <p:cNvSpPr>
            <a:spLocks noGrp="1"/>
          </p:cNvSpPr>
          <p:nvPr>
            <p:ph type="ftr" sz="quarter" idx="10"/>
          </p:nvPr>
        </p:nvSpPr>
        <p:spPr/>
        <p:txBody>
          <a:bodyPr/>
          <a:lstStyle/>
          <a:p>
            <a:r>
              <a:rPr lang="en-US"/>
              <a:t>Crypto: investing &amp; trading</a:t>
            </a:r>
            <a:endParaRPr lang="en-US" dirty="0"/>
          </a:p>
        </p:txBody>
      </p:sp>
      <p:sp>
        <p:nvSpPr>
          <p:cNvPr id="4" name="Title 3">
            <a:extLst>
              <a:ext uri="{FF2B5EF4-FFF2-40B4-BE49-F238E27FC236}">
                <a16:creationId xmlns:a16="http://schemas.microsoft.com/office/drawing/2014/main" id="{849F812D-327C-503D-D513-0153E465FC8C}"/>
              </a:ext>
            </a:extLst>
          </p:cNvPr>
          <p:cNvSpPr>
            <a:spLocks noGrp="1"/>
          </p:cNvSpPr>
          <p:nvPr>
            <p:ph type="title"/>
          </p:nvPr>
        </p:nvSpPr>
        <p:spPr/>
        <p:txBody>
          <a:bodyPr/>
          <a:lstStyle/>
          <a:p>
            <a:r>
              <a:rPr lang="en-IN" dirty="0"/>
              <a:t>Introduction – Power of Python Libraries</a:t>
            </a:r>
            <a:endParaRPr lang="en-US" dirty="0"/>
          </a:p>
        </p:txBody>
      </p:sp>
      <p:sp>
        <p:nvSpPr>
          <p:cNvPr id="5" name="Content Placeholder 4">
            <a:extLst>
              <a:ext uri="{FF2B5EF4-FFF2-40B4-BE49-F238E27FC236}">
                <a16:creationId xmlns:a16="http://schemas.microsoft.com/office/drawing/2014/main" id="{FC08EE05-CBB7-6359-35EE-F05B4ABD506D}"/>
              </a:ext>
            </a:extLst>
          </p:cNvPr>
          <p:cNvSpPr>
            <a:spLocks noGrp="1"/>
          </p:cNvSpPr>
          <p:nvPr>
            <p:ph idx="1"/>
          </p:nvPr>
        </p:nvSpPr>
        <p:spPr>
          <a:xfrm>
            <a:off x="1536192" y="1924812"/>
            <a:ext cx="7858820" cy="4402836"/>
          </a:xfrm>
        </p:spPr>
        <p:txBody>
          <a:bodyPr/>
          <a:lstStyle/>
          <a:p>
            <a:pPr marL="0" indent="0">
              <a:buNone/>
            </a:pPr>
            <a:r>
              <a:rPr lang="en-IN" sz="2000" b="1" dirty="0"/>
              <a:t>Python’s popularity in recent years is largely due to its rich ecosystem of libraries that enhance productivity and simplify complex programming tasks. From numerical computing and data manipulation to visualization and artificial intelligence, Python libraries empower developers and data scientists to build powerful solutions with fewer lines of code. This presentation explores some of the most essential and advanced libraries—</a:t>
            </a:r>
            <a:r>
              <a:rPr lang="en-IN" sz="2000" b="1" dirty="0" err="1"/>
              <a:t>NumPy</a:t>
            </a:r>
            <a:r>
              <a:rPr lang="en-IN" sz="2000" b="1" dirty="0"/>
              <a:t>, pandas, </a:t>
            </a:r>
            <a:r>
              <a:rPr lang="en-IN" sz="2000" b="1" dirty="0" err="1"/>
              <a:t>matplotlib</a:t>
            </a:r>
            <a:r>
              <a:rPr lang="en-IN" sz="2000" b="1" dirty="0"/>
              <a:t>, Pillow, </a:t>
            </a:r>
            <a:r>
              <a:rPr lang="en-IN" sz="2000" b="1" dirty="0" err="1"/>
              <a:t>TensorFlow</a:t>
            </a:r>
            <a:r>
              <a:rPr lang="en-IN" sz="2000" b="1" dirty="0"/>
              <a:t>, </a:t>
            </a:r>
            <a:r>
              <a:rPr lang="en-IN" sz="2000" b="1" dirty="0" err="1"/>
              <a:t>Keras</a:t>
            </a:r>
            <a:r>
              <a:rPr lang="en-IN" sz="2000" b="1" dirty="0"/>
              <a:t>—and introduces key Python frameworks for broader application development.</a:t>
            </a:r>
            <a:endParaRPr lang="en-US" sz="2000" b="1" dirty="0"/>
          </a:p>
        </p:txBody>
      </p:sp>
      <p:sp>
        <p:nvSpPr>
          <p:cNvPr id="6" name="Rectangle 5">
            <a:extLst>
              <a:ext uri="{FF2B5EF4-FFF2-40B4-BE49-F238E27FC236}">
                <a16:creationId xmlns:a16="http://schemas.microsoft.com/office/drawing/2014/main" id="{4AEE62F4-86DE-FA1F-5C02-0EBADDCBBAEC}"/>
              </a:ext>
            </a:extLst>
          </p:cNvPr>
          <p:cNvSpPr/>
          <p:nvPr/>
        </p:nvSpPr>
        <p:spPr>
          <a:xfrm>
            <a:off x="466344" y="6088440"/>
            <a:ext cx="6508376" cy="461772"/>
          </a:xfrm>
          <a:prstGeom prst="rect">
            <a:avLst/>
          </a:prstGeom>
          <a:solidFill>
            <a:schemeClr val="accent3">
              <a:lumMod val="25000"/>
            </a:schemeClr>
          </a:solidFill>
          <a:ln>
            <a:solidFill>
              <a:schemeClr val="accent3">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C2BC575-6858-EBBA-4F19-C8F2B8E25AD6}"/>
              </a:ext>
            </a:extLst>
          </p:cNvPr>
          <p:cNvSpPr/>
          <p:nvPr/>
        </p:nvSpPr>
        <p:spPr>
          <a:xfrm flipH="1" flipV="1">
            <a:off x="466344" y="393192"/>
            <a:ext cx="836527" cy="310897"/>
          </a:xfrm>
          <a:prstGeom prst="rect">
            <a:avLst/>
          </a:prstGeom>
          <a:solidFill>
            <a:schemeClr val="accent3">
              <a:lumMod val="25000"/>
            </a:schemeClr>
          </a:solidFill>
          <a:ln>
            <a:solidFill>
              <a:schemeClr val="accent3">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8709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DD52D3-1D65-E85F-72F5-411CA8FD2AD5}"/>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3" name="Footer Placeholder 2">
            <a:extLst>
              <a:ext uri="{FF2B5EF4-FFF2-40B4-BE49-F238E27FC236}">
                <a16:creationId xmlns:a16="http://schemas.microsoft.com/office/drawing/2014/main" id="{21625FC0-90B5-49B6-174D-902D9BC7D2C8}"/>
              </a:ext>
            </a:extLst>
          </p:cNvPr>
          <p:cNvSpPr>
            <a:spLocks noGrp="1"/>
          </p:cNvSpPr>
          <p:nvPr>
            <p:ph type="ftr" sz="quarter" idx="10"/>
          </p:nvPr>
        </p:nvSpPr>
        <p:spPr/>
        <p:txBody>
          <a:bodyPr/>
          <a:lstStyle/>
          <a:p>
            <a:r>
              <a:rPr lang="en-US"/>
              <a:t>Crypto: investing &amp; trading</a:t>
            </a:r>
            <a:endParaRPr lang="en-US" dirty="0"/>
          </a:p>
        </p:txBody>
      </p:sp>
      <p:sp>
        <p:nvSpPr>
          <p:cNvPr id="4" name="Title 3">
            <a:extLst>
              <a:ext uri="{FF2B5EF4-FFF2-40B4-BE49-F238E27FC236}">
                <a16:creationId xmlns:a16="http://schemas.microsoft.com/office/drawing/2014/main" id="{D873A098-D471-25A5-5D07-DE9D27FE8A15}"/>
              </a:ext>
            </a:extLst>
          </p:cNvPr>
          <p:cNvSpPr>
            <a:spLocks noGrp="1"/>
          </p:cNvSpPr>
          <p:nvPr>
            <p:ph type="title"/>
          </p:nvPr>
        </p:nvSpPr>
        <p:spPr/>
        <p:txBody>
          <a:bodyPr/>
          <a:lstStyle/>
          <a:p>
            <a:r>
              <a:rPr lang="en-IN" dirty="0" err="1"/>
              <a:t>NumPy</a:t>
            </a:r>
            <a:r>
              <a:rPr lang="en-IN" dirty="0"/>
              <a:t> – Efficient Numerical Computation</a:t>
            </a:r>
            <a:endParaRPr lang="en-US" dirty="0"/>
          </a:p>
        </p:txBody>
      </p:sp>
      <p:sp>
        <p:nvSpPr>
          <p:cNvPr id="5" name="Content Placeholder 4">
            <a:extLst>
              <a:ext uri="{FF2B5EF4-FFF2-40B4-BE49-F238E27FC236}">
                <a16:creationId xmlns:a16="http://schemas.microsoft.com/office/drawing/2014/main" id="{E0B57122-410A-7157-C443-E67525025502}"/>
              </a:ext>
            </a:extLst>
          </p:cNvPr>
          <p:cNvSpPr>
            <a:spLocks noGrp="1"/>
          </p:cNvSpPr>
          <p:nvPr>
            <p:ph idx="1"/>
          </p:nvPr>
        </p:nvSpPr>
        <p:spPr>
          <a:xfrm>
            <a:off x="1536192" y="1818879"/>
            <a:ext cx="7571949" cy="4123944"/>
          </a:xfrm>
        </p:spPr>
        <p:txBody>
          <a:bodyPr/>
          <a:lstStyle/>
          <a:p>
            <a:pPr marL="0" indent="0" algn="l">
              <a:buNone/>
            </a:pPr>
            <a:r>
              <a:rPr lang="en-IN" sz="1400" dirty="0" err="1"/>
              <a:t>NumPy</a:t>
            </a:r>
            <a:r>
              <a:rPr lang="en-IN" sz="1400" dirty="0"/>
              <a:t> (Numerical Python) is the foundational package for scientific computing in Python. It provides a high-performance multidimensional array object and tools for working with these arrays</a:t>
            </a:r>
            <a:r>
              <a:rPr lang="en-IN" dirty="0"/>
              <a:t>.</a:t>
            </a:r>
          </a:p>
          <a:p>
            <a:pPr marL="0" indent="0" algn="l">
              <a:buNone/>
            </a:pPr>
            <a:r>
              <a:rPr lang="en-IN" dirty="0"/>
              <a:t>Core Uses:</a:t>
            </a:r>
          </a:p>
          <a:p>
            <a:pPr marL="0" indent="0" algn="l">
              <a:buNone/>
            </a:pPr>
            <a:r>
              <a:rPr lang="en-IN" sz="1400" dirty="0"/>
              <a:t>Performing operations like addition, multiplication, and matrix inversion</a:t>
            </a:r>
          </a:p>
          <a:p>
            <a:pPr marL="0" indent="0" algn="l">
              <a:buNone/>
            </a:pPr>
            <a:r>
              <a:rPr lang="en-IN" sz="1400" dirty="0"/>
              <a:t>Fast execution of numerical routines through vectorization</a:t>
            </a:r>
          </a:p>
          <a:p>
            <a:pPr marL="0" indent="0" algn="l">
              <a:buNone/>
            </a:pPr>
            <a:r>
              <a:rPr lang="en-IN" sz="1400" dirty="0"/>
              <a:t>Useful in signal processing, simulations, machine learning </a:t>
            </a:r>
            <a:r>
              <a:rPr lang="en-IN" sz="1400" dirty="0" err="1"/>
              <a:t>preprocessing</a:t>
            </a:r>
            <a:r>
              <a:rPr lang="en-IN" sz="1400" dirty="0"/>
              <a:t>, and more </a:t>
            </a:r>
          </a:p>
          <a:p>
            <a:pPr marL="0" indent="0" algn="l">
              <a:buNone/>
            </a:pPr>
            <a:r>
              <a:rPr lang="en-IN" sz="1400" dirty="0"/>
              <a:t>Highlight: </a:t>
            </a:r>
            <a:r>
              <a:rPr lang="en-IN" sz="1400" dirty="0" err="1"/>
              <a:t>NumPy’s</a:t>
            </a:r>
            <a:r>
              <a:rPr lang="en-IN" sz="1400" dirty="0"/>
              <a:t> ability to handle large data sets efficiently makes it essential in any data science workflow.</a:t>
            </a:r>
          </a:p>
          <a:p>
            <a:pPr marL="0" indent="0" algn="l">
              <a:buNone/>
            </a:pPr>
            <a:endParaRPr lang="en-IN" dirty="0"/>
          </a:p>
          <a:p>
            <a:pPr marL="0" indent="0" algn="l">
              <a:buNone/>
            </a:pPr>
            <a:endParaRPr lang="en-IN" dirty="0"/>
          </a:p>
        </p:txBody>
      </p:sp>
      <p:sp>
        <p:nvSpPr>
          <p:cNvPr id="6" name="Rectangle 5">
            <a:extLst>
              <a:ext uri="{FF2B5EF4-FFF2-40B4-BE49-F238E27FC236}">
                <a16:creationId xmlns:a16="http://schemas.microsoft.com/office/drawing/2014/main" id="{87A830B6-426A-E1F9-5D1F-59BDD4A2618B}"/>
              </a:ext>
            </a:extLst>
          </p:cNvPr>
          <p:cNvSpPr/>
          <p:nvPr/>
        </p:nvSpPr>
        <p:spPr>
          <a:xfrm>
            <a:off x="466344" y="6180567"/>
            <a:ext cx="5227440" cy="531906"/>
          </a:xfrm>
          <a:prstGeom prst="rect">
            <a:avLst/>
          </a:prstGeom>
          <a:solidFill>
            <a:schemeClr val="accent3">
              <a:lumMod val="25000"/>
            </a:schemeClr>
          </a:solidFill>
          <a:ln>
            <a:solidFill>
              <a:schemeClr val="accent3">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5EAAA7-1B18-7F10-FF54-07434BBA5E5C}"/>
              </a:ext>
            </a:extLst>
          </p:cNvPr>
          <p:cNvSpPr/>
          <p:nvPr/>
        </p:nvSpPr>
        <p:spPr>
          <a:xfrm flipV="1">
            <a:off x="60840" y="365758"/>
            <a:ext cx="3208887" cy="310897"/>
          </a:xfrm>
          <a:prstGeom prst="rect">
            <a:avLst/>
          </a:prstGeom>
          <a:solidFill>
            <a:schemeClr val="accent3">
              <a:lumMod val="25000"/>
            </a:schemeClr>
          </a:solidFill>
          <a:ln>
            <a:solidFill>
              <a:schemeClr val="accent3">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0448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54CD81-FE32-2B15-2B43-2B321A4BBDD2}"/>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3" name="Footer Placeholder 2">
            <a:extLst>
              <a:ext uri="{FF2B5EF4-FFF2-40B4-BE49-F238E27FC236}">
                <a16:creationId xmlns:a16="http://schemas.microsoft.com/office/drawing/2014/main" id="{D30D09B0-7087-9B04-2148-F26858FD7CC5}"/>
              </a:ext>
            </a:extLst>
          </p:cNvPr>
          <p:cNvSpPr>
            <a:spLocks noGrp="1"/>
          </p:cNvSpPr>
          <p:nvPr>
            <p:ph type="ftr" sz="quarter" idx="10"/>
          </p:nvPr>
        </p:nvSpPr>
        <p:spPr/>
        <p:txBody>
          <a:bodyPr/>
          <a:lstStyle/>
          <a:p>
            <a:r>
              <a:rPr lang="en-US"/>
              <a:t>Crypto: investing &amp; trading</a:t>
            </a:r>
            <a:endParaRPr lang="en-US" dirty="0"/>
          </a:p>
        </p:txBody>
      </p:sp>
      <p:sp>
        <p:nvSpPr>
          <p:cNvPr id="4" name="Title 3">
            <a:extLst>
              <a:ext uri="{FF2B5EF4-FFF2-40B4-BE49-F238E27FC236}">
                <a16:creationId xmlns:a16="http://schemas.microsoft.com/office/drawing/2014/main" id="{98A7729D-A5A7-44C9-28D1-FC1B1CA57516}"/>
              </a:ext>
            </a:extLst>
          </p:cNvPr>
          <p:cNvSpPr>
            <a:spLocks noGrp="1"/>
          </p:cNvSpPr>
          <p:nvPr>
            <p:ph type="title"/>
          </p:nvPr>
        </p:nvSpPr>
        <p:spPr/>
        <p:txBody>
          <a:bodyPr/>
          <a:lstStyle/>
          <a:p>
            <a:r>
              <a:rPr lang="en-IN" dirty="0"/>
              <a:t>Pandas – Handling Complex Data</a:t>
            </a:r>
            <a:endParaRPr lang="en-US" dirty="0"/>
          </a:p>
        </p:txBody>
      </p:sp>
      <p:sp>
        <p:nvSpPr>
          <p:cNvPr id="5" name="Content Placeholder 4">
            <a:extLst>
              <a:ext uri="{FF2B5EF4-FFF2-40B4-BE49-F238E27FC236}">
                <a16:creationId xmlns:a16="http://schemas.microsoft.com/office/drawing/2014/main" id="{7689AF58-E9A2-8AC6-83BB-E31A1EF01784}"/>
              </a:ext>
            </a:extLst>
          </p:cNvPr>
          <p:cNvSpPr>
            <a:spLocks noGrp="1"/>
          </p:cNvSpPr>
          <p:nvPr>
            <p:ph idx="1"/>
          </p:nvPr>
        </p:nvSpPr>
        <p:spPr>
          <a:xfrm>
            <a:off x="1536192" y="1901952"/>
            <a:ext cx="7763196" cy="4232894"/>
          </a:xfrm>
        </p:spPr>
        <p:txBody>
          <a:bodyPr/>
          <a:lstStyle/>
          <a:p>
            <a:pPr marL="0" indent="0">
              <a:buNone/>
            </a:pPr>
            <a:r>
              <a:rPr lang="en-US" sz="1600" dirty="0"/>
              <a:t>pandas is the go-to library for data manipulation and analysis. It simplifies importing, cleaning, and transforming data using </a:t>
            </a:r>
            <a:r>
              <a:rPr lang="en-US" sz="1600" dirty="0" err="1"/>
              <a:t>DataFrames</a:t>
            </a:r>
            <a:r>
              <a:rPr lang="en-US" sz="1600" dirty="0"/>
              <a:t>—2D labeled data structures.</a:t>
            </a:r>
            <a:endParaRPr lang="en-IN" sz="1600" dirty="0"/>
          </a:p>
          <a:p>
            <a:pPr marL="0" indent="0">
              <a:buNone/>
            </a:pPr>
            <a:r>
              <a:rPr lang="en-IN" sz="1800" dirty="0"/>
              <a:t>Core Uses:</a:t>
            </a:r>
          </a:p>
          <a:p>
            <a:pPr marL="0" indent="0">
              <a:buNone/>
            </a:pPr>
            <a:r>
              <a:rPr lang="en-IN" sz="1800" dirty="0"/>
              <a:t>Reading data from various formats: CSV, Excel, SQL, JSON
Cleaning and preparing data by handling missing values or duplicates
Time-series analysis and multi-indexing
Highlight: pandas enables analysts and scientists to prepare and transform data for statistical analysis or machine learning with ease and speed.</a:t>
            </a:r>
            <a:endParaRPr lang="en-US" sz="1800" dirty="0"/>
          </a:p>
        </p:txBody>
      </p:sp>
      <p:sp>
        <p:nvSpPr>
          <p:cNvPr id="7" name="Rectangle 6">
            <a:extLst>
              <a:ext uri="{FF2B5EF4-FFF2-40B4-BE49-F238E27FC236}">
                <a16:creationId xmlns:a16="http://schemas.microsoft.com/office/drawing/2014/main" id="{33AF0C08-D5AE-371F-992E-D2E19306C4E3}"/>
              </a:ext>
            </a:extLst>
          </p:cNvPr>
          <p:cNvSpPr/>
          <p:nvPr/>
        </p:nvSpPr>
        <p:spPr>
          <a:xfrm flipV="1">
            <a:off x="60840" y="365758"/>
            <a:ext cx="3208887" cy="310897"/>
          </a:xfrm>
          <a:prstGeom prst="rect">
            <a:avLst/>
          </a:prstGeom>
          <a:solidFill>
            <a:schemeClr val="accent3">
              <a:lumMod val="25000"/>
            </a:schemeClr>
          </a:solidFill>
          <a:ln>
            <a:solidFill>
              <a:schemeClr val="accent3">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B1D573-9A71-2822-4D43-3D9CD8642DB0}"/>
              </a:ext>
            </a:extLst>
          </p:cNvPr>
          <p:cNvSpPr/>
          <p:nvPr/>
        </p:nvSpPr>
        <p:spPr>
          <a:xfrm>
            <a:off x="466344" y="6180567"/>
            <a:ext cx="5227440" cy="531906"/>
          </a:xfrm>
          <a:prstGeom prst="rect">
            <a:avLst/>
          </a:prstGeom>
          <a:solidFill>
            <a:schemeClr val="accent3">
              <a:lumMod val="25000"/>
            </a:schemeClr>
          </a:solidFill>
          <a:ln>
            <a:solidFill>
              <a:schemeClr val="accent3">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2773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D5141A-400C-CE5B-E141-A9CCCD084E47}"/>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3" name="Footer Placeholder 2">
            <a:extLst>
              <a:ext uri="{FF2B5EF4-FFF2-40B4-BE49-F238E27FC236}">
                <a16:creationId xmlns:a16="http://schemas.microsoft.com/office/drawing/2014/main" id="{899141E0-1CB8-00E5-C066-9BBB28455F36}"/>
              </a:ext>
            </a:extLst>
          </p:cNvPr>
          <p:cNvSpPr>
            <a:spLocks noGrp="1"/>
          </p:cNvSpPr>
          <p:nvPr>
            <p:ph type="ftr" sz="quarter" idx="10"/>
          </p:nvPr>
        </p:nvSpPr>
        <p:spPr/>
        <p:txBody>
          <a:bodyPr/>
          <a:lstStyle/>
          <a:p>
            <a:r>
              <a:rPr lang="en-US"/>
              <a:t>Crypto: investing &amp; trading</a:t>
            </a:r>
            <a:endParaRPr lang="en-US" dirty="0"/>
          </a:p>
        </p:txBody>
      </p:sp>
      <p:sp>
        <p:nvSpPr>
          <p:cNvPr id="4" name="Title 3">
            <a:extLst>
              <a:ext uri="{FF2B5EF4-FFF2-40B4-BE49-F238E27FC236}">
                <a16:creationId xmlns:a16="http://schemas.microsoft.com/office/drawing/2014/main" id="{97935B7D-4B13-EB76-D251-7CDDB684B892}"/>
              </a:ext>
            </a:extLst>
          </p:cNvPr>
          <p:cNvSpPr>
            <a:spLocks noGrp="1"/>
          </p:cNvSpPr>
          <p:nvPr>
            <p:ph type="title"/>
          </p:nvPr>
        </p:nvSpPr>
        <p:spPr/>
        <p:txBody>
          <a:bodyPr/>
          <a:lstStyle/>
          <a:p>
            <a:r>
              <a:rPr lang="en-IN" dirty="0" err="1"/>
              <a:t>Matplotlib</a:t>
            </a:r>
            <a:r>
              <a:rPr lang="en-IN" dirty="0"/>
              <a:t> – Data Visualization Engine</a:t>
            </a:r>
            <a:endParaRPr lang="en-US" dirty="0"/>
          </a:p>
        </p:txBody>
      </p:sp>
      <p:sp>
        <p:nvSpPr>
          <p:cNvPr id="5" name="Content Placeholder 4">
            <a:extLst>
              <a:ext uri="{FF2B5EF4-FFF2-40B4-BE49-F238E27FC236}">
                <a16:creationId xmlns:a16="http://schemas.microsoft.com/office/drawing/2014/main" id="{DEB8550D-2960-FED3-8407-E1E7D94E3CFD}"/>
              </a:ext>
            </a:extLst>
          </p:cNvPr>
          <p:cNvSpPr>
            <a:spLocks noGrp="1"/>
          </p:cNvSpPr>
          <p:nvPr>
            <p:ph idx="1"/>
          </p:nvPr>
        </p:nvSpPr>
        <p:spPr>
          <a:xfrm>
            <a:off x="1536193" y="2057401"/>
            <a:ext cx="7356796" cy="3807071"/>
          </a:xfrm>
        </p:spPr>
        <p:txBody>
          <a:bodyPr/>
          <a:lstStyle/>
          <a:p>
            <a:pPr marL="0" indent="0">
              <a:buNone/>
            </a:pPr>
            <a:r>
              <a:rPr lang="en-US" sz="1600" dirty="0" err="1"/>
              <a:t>matplotlib</a:t>
            </a:r>
            <a:r>
              <a:rPr lang="en-US" sz="1600" dirty="0"/>
              <a:t> is the most widely used Python library for data visualization. It allows users to create static, interactive, and animated plots.</a:t>
            </a:r>
            <a:endParaRPr lang="en-IN" sz="1600" dirty="0"/>
          </a:p>
          <a:p>
            <a:pPr marL="0" indent="0">
              <a:buNone/>
            </a:pPr>
            <a:r>
              <a:rPr lang="en-IN" sz="1600" dirty="0"/>
              <a:t>Core Uses:</a:t>
            </a:r>
          </a:p>
          <a:p>
            <a:pPr marL="0" indent="0">
              <a:buNone/>
            </a:pPr>
            <a:r>
              <a:rPr lang="en-IN" sz="1600" dirty="0"/>
              <a:t>Creating visualizations such as line plots, histograms, bar charts, and scatter plots
Customizing every part of a figure including axes, labels, and legends
Useful in data reporting, EDA (Exploratory Data Analysis), and presentations
Highlight: </a:t>
            </a:r>
            <a:r>
              <a:rPr lang="en-IN" sz="1600" dirty="0" err="1"/>
              <a:t>matplotlib</a:t>
            </a:r>
            <a:r>
              <a:rPr lang="en-IN" sz="1600" dirty="0"/>
              <a:t> is highly versatile and often serves as the base for other libraries like </a:t>
            </a:r>
            <a:r>
              <a:rPr lang="en-IN" sz="1600" dirty="0" err="1"/>
              <a:t>seaborn</a:t>
            </a:r>
            <a:r>
              <a:rPr lang="en-IN" sz="1600" dirty="0"/>
              <a:t> and pandas visualizations.</a:t>
            </a:r>
          </a:p>
          <a:p>
            <a:pPr marL="0" indent="0">
              <a:buNone/>
            </a:pPr>
            <a:endParaRPr lang="en-US" sz="1600" dirty="0"/>
          </a:p>
        </p:txBody>
      </p:sp>
      <p:sp>
        <p:nvSpPr>
          <p:cNvPr id="7" name="Rectangle 6">
            <a:extLst>
              <a:ext uri="{FF2B5EF4-FFF2-40B4-BE49-F238E27FC236}">
                <a16:creationId xmlns:a16="http://schemas.microsoft.com/office/drawing/2014/main" id="{DDD2B139-8616-72DD-157B-BA034E8AD5EB}"/>
              </a:ext>
            </a:extLst>
          </p:cNvPr>
          <p:cNvSpPr/>
          <p:nvPr/>
        </p:nvSpPr>
        <p:spPr>
          <a:xfrm flipV="1">
            <a:off x="60840" y="365758"/>
            <a:ext cx="3208887" cy="310897"/>
          </a:xfrm>
          <a:prstGeom prst="rect">
            <a:avLst/>
          </a:prstGeom>
          <a:solidFill>
            <a:schemeClr val="accent3">
              <a:lumMod val="25000"/>
            </a:schemeClr>
          </a:solidFill>
          <a:ln>
            <a:solidFill>
              <a:schemeClr val="accent3">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B836BC3-A39D-3B15-2595-99FB6C7F9E0D}"/>
              </a:ext>
            </a:extLst>
          </p:cNvPr>
          <p:cNvSpPr/>
          <p:nvPr/>
        </p:nvSpPr>
        <p:spPr>
          <a:xfrm>
            <a:off x="457274" y="6065640"/>
            <a:ext cx="2157835" cy="466346"/>
          </a:xfrm>
          <a:prstGeom prst="rect">
            <a:avLst/>
          </a:prstGeom>
          <a:solidFill>
            <a:schemeClr val="accent3">
              <a:lumMod val="25000"/>
            </a:schemeClr>
          </a:solidFill>
          <a:ln>
            <a:solidFill>
              <a:schemeClr val="accent3">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7402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C0A927-C626-FB67-D2D0-7A4BAFBE704D}"/>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3" name="Footer Placeholder 2">
            <a:extLst>
              <a:ext uri="{FF2B5EF4-FFF2-40B4-BE49-F238E27FC236}">
                <a16:creationId xmlns:a16="http://schemas.microsoft.com/office/drawing/2014/main" id="{900584A6-C7D2-0D94-DF30-9AEB7C6232EE}"/>
              </a:ext>
            </a:extLst>
          </p:cNvPr>
          <p:cNvSpPr>
            <a:spLocks noGrp="1"/>
          </p:cNvSpPr>
          <p:nvPr>
            <p:ph type="ftr" sz="quarter" idx="10"/>
          </p:nvPr>
        </p:nvSpPr>
        <p:spPr/>
        <p:txBody>
          <a:bodyPr/>
          <a:lstStyle/>
          <a:p>
            <a:r>
              <a:rPr lang="en-US"/>
              <a:t>Crypto: investing &amp; trading</a:t>
            </a:r>
            <a:endParaRPr lang="en-US" dirty="0"/>
          </a:p>
        </p:txBody>
      </p:sp>
      <p:sp>
        <p:nvSpPr>
          <p:cNvPr id="4" name="Title 3">
            <a:extLst>
              <a:ext uri="{FF2B5EF4-FFF2-40B4-BE49-F238E27FC236}">
                <a16:creationId xmlns:a16="http://schemas.microsoft.com/office/drawing/2014/main" id="{2A12E855-D0B4-5602-CE90-59729B2FD001}"/>
              </a:ext>
            </a:extLst>
          </p:cNvPr>
          <p:cNvSpPr>
            <a:spLocks noGrp="1"/>
          </p:cNvSpPr>
          <p:nvPr>
            <p:ph type="title"/>
          </p:nvPr>
        </p:nvSpPr>
        <p:spPr/>
        <p:txBody>
          <a:bodyPr/>
          <a:lstStyle/>
          <a:p>
            <a:r>
              <a:rPr lang="en-IN" dirty="0"/>
              <a:t>Pillow – Powerful Image Processing</a:t>
            </a:r>
            <a:endParaRPr lang="en-US" dirty="0"/>
          </a:p>
        </p:txBody>
      </p:sp>
      <p:sp>
        <p:nvSpPr>
          <p:cNvPr id="5" name="Content Placeholder 4">
            <a:extLst>
              <a:ext uri="{FF2B5EF4-FFF2-40B4-BE49-F238E27FC236}">
                <a16:creationId xmlns:a16="http://schemas.microsoft.com/office/drawing/2014/main" id="{B06AD6CF-29FD-09D4-8A0A-3C2079831BB0}"/>
              </a:ext>
            </a:extLst>
          </p:cNvPr>
          <p:cNvSpPr>
            <a:spLocks noGrp="1"/>
          </p:cNvSpPr>
          <p:nvPr>
            <p:ph idx="1"/>
          </p:nvPr>
        </p:nvSpPr>
        <p:spPr>
          <a:xfrm>
            <a:off x="1536192" y="1901952"/>
            <a:ext cx="6806961" cy="4288536"/>
          </a:xfrm>
        </p:spPr>
        <p:txBody>
          <a:bodyPr/>
          <a:lstStyle/>
          <a:p>
            <a:pPr marL="0" indent="0">
              <a:buNone/>
            </a:pPr>
            <a:r>
              <a:rPr lang="en-IN" sz="1600" dirty="0"/>
              <a:t>Pillow is an image processing library that allows for opening, editing, and saving images in different formats. It is user-friendly and useful for developers working on image-based applications.</a:t>
            </a:r>
          </a:p>
          <a:p>
            <a:pPr marL="0" indent="0">
              <a:buNone/>
            </a:pPr>
            <a:r>
              <a:rPr lang="en-IN" sz="1600" dirty="0"/>
              <a:t>Core Uses:</a:t>
            </a:r>
          </a:p>
          <a:p>
            <a:pPr marL="0" indent="0">
              <a:buNone/>
            </a:pPr>
            <a:r>
              <a:rPr lang="en-IN" sz="1600" dirty="0"/>
              <a:t>Reading and saving image files in formats like JPEG, PNG, BMP, and GIF
Image editing: resizing, cropping, rotating, adding filters or text
Useful in web development, machine learning, and mobile app development
Highlight: Pillow is often used in pre-processing image data before feeding it into machine learning or deep learning models.</a:t>
            </a:r>
            <a:endParaRPr lang="en-US" sz="1600" dirty="0"/>
          </a:p>
        </p:txBody>
      </p:sp>
      <p:sp>
        <p:nvSpPr>
          <p:cNvPr id="7" name="Rectangle 6">
            <a:extLst>
              <a:ext uri="{FF2B5EF4-FFF2-40B4-BE49-F238E27FC236}">
                <a16:creationId xmlns:a16="http://schemas.microsoft.com/office/drawing/2014/main" id="{B1B4DB42-8B0C-CC15-0B57-2B0008271D55}"/>
              </a:ext>
            </a:extLst>
          </p:cNvPr>
          <p:cNvSpPr/>
          <p:nvPr/>
        </p:nvSpPr>
        <p:spPr>
          <a:xfrm flipV="1">
            <a:off x="60840" y="365758"/>
            <a:ext cx="3208887" cy="310897"/>
          </a:xfrm>
          <a:prstGeom prst="rect">
            <a:avLst/>
          </a:prstGeom>
          <a:solidFill>
            <a:schemeClr val="accent3">
              <a:lumMod val="25000"/>
            </a:schemeClr>
          </a:solidFill>
          <a:ln>
            <a:solidFill>
              <a:schemeClr val="accent3">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2DDF4FD-F677-0AEC-4E60-D168B98D7B89}"/>
              </a:ext>
            </a:extLst>
          </p:cNvPr>
          <p:cNvSpPr/>
          <p:nvPr/>
        </p:nvSpPr>
        <p:spPr>
          <a:xfrm>
            <a:off x="213240" y="6190488"/>
            <a:ext cx="3056487" cy="455346"/>
          </a:xfrm>
          <a:prstGeom prst="rect">
            <a:avLst/>
          </a:prstGeom>
          <a:solidFill>
            <a:schemeClr val="accent3">
              <a:lumMod val="25000"/>
            </a:schemeClr>
          </a:solidFill>
          <a:ln>
            <a:solidFill>
              <a:schemeClr val="accent3">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482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A3B6BE-E5A4-359B-1B9D-AD8F52EA53D2}"/>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3" name="Footer Placeholder 2">
            <a:extLst>
              <a:ext uri="{FF2B5EF4-FFF2-40B4-BE49-F238E27FC236}">
                <a16:creationId xmlns:a16="http://schemas.microsoft.com/office/drawing/2014/main" id="{AC9109D7-F868-AC51-5578-B15C152E470C}"/>
              </a:ext>
            </a:extLst>
          </p:cNvPr>
          <p:cNvSpPr>
            <a:spLocks noGrp="1"/>
          </p:cNvSpPr>
          <p:nvPr>
            <p:ph type="ftr" sz="quarter" idx="10"/>
          </p:nvPr>
        </p:nvSpPr>
        <p:spPr/>
        <p:txBody>
          <a:bodyPr/>
          <a:lstStyle/>
          <a:p>
            <a:r>
              <a:rPr lang="en-US"/>
              <a:t>Crypto: investing &amp; trading</a:t>
            </a:r>
            <a:endParaRPr lang="en-US" dirty="0"/>
          </a:p>
        </p:txBody>
      </p:sp>
      <p:sp>
        <p:nvSpPr>
          <p:cNvPr id="4" name="Title 3">
            <a:extLst>
              <a:ext uri="{FF2B5EF4-FFF2-40B4-BE49-F238E27FC236}">
                <a16:creationId xmlns:a16="http://schemas.microsoft.com/office/drawing/2014/main" id="{2E6E805F-A2FD-B754-50ED-6AB77DD675DA}"/>
              </a:ext>
            </a:extLst>
          </p:cNvPr>
          <p:cNvSpPr>
            <a:spLocks noGrp="1"/>
          </p:cNvSpPr>
          <p:nvPr>
            <p:ph type="title"/>
          </p:nvPr>
        </p:nvSpPr>
        <p:spPr>
          <a:xfrm>
            <a:off x="1404709" y="796962"/>
            <a:ext cx="9914726" cy="1068414"/>
          </a:xfrm>
        </p:spPr>
        <p:txBody>
          <a:bodyPr/>
          <a:lstStyle/>
          <a:p>
            <a:r>
              <a:rPr lang="en-US"/>
              <a:t>TensorFlow – Scalable Machine Learning Framework</a:t>
            </a:r>
          </a:p>
        </p:txBody>
      </p:sp>
      <p:sp>
        <p:nvSpPr>
          <p:cNvPr id="5" name="Content Placeholder 4">
            <a:extLst>
              <a:ext uri="{FF2B5EF4-FFF2-40B4-BE49-F238E27FC236}">
                <a16:creationId xmlns:a16="http://schemas.microsoft.com/office/drawing/2014/main" id="{70361A90-6B36-6DD5-66B5-D84D7E04D377}"/>
              </a:ext>
            </a:extLst>
          </p:cNvPr>
          <p:cNvSpPr>
            <a:spLocks noGrp="1"/>
          </p:cNvSpPr>
          <p:nvPr>
            <p:ph idx="1"/>
          </p:nvPr>
        </p:nvSpPr>
        <p:spPr>
          <a:xfrm>
            <a:off x="1404709" y="1985683"/>
            <a:ext cx="10392843" cy="4204805"/>
          </a:xfrm>
        </p:spPr>
        <p:txBody>
          <a:bodyPr/>
          <a:lstStyle/>
          <a:p>
            <a:pPr marL="0" indent="0">
              <a:buNone/>
            </a:pPr>
            <a:r>
              <a:rPr lang="en-US" sz="1600" dirty="0" err="1"/>
              <a:t>TensorFlow</a:t>
            </a:r>
            <a:r>
              <a:rPr lang="en-US" sz="1600" dirty="0"/>
              <a:t> is a robust, open-source framework developed by Google, widely used for building and training deep learning models.</a:t>
            </a:r>
            <a:endParaRPr lang="en-IN" sz="1600" dirty="0"/>
          </a:p>
          <a:p>
            <a:pPr marL="0" indent="0">
              <a:buNone/>
            </a:pPr>
            <a:r>
              <a:rPr lang="en-IN" sz="1600" dirty="0"/>
              <a:t>Core Uses:</a:t>
            </a:r>
          </a:p>
          <a:p>
            <a:pPr marL="0" indent="0">
              <a:buNone/>
            </a:pPr>
            <a:r>
              <a:rPr lang="en-IN" sz="1600" dirty="0"/>
              <a:t>Constructing computational graphs for large-scale neural networks </a:t>
            </a:r>
          </a:p>
          <a:p>
            <a:pPr marL="0" indent="0">
              <a:buNone/>
            </a:pPr>
            <a:r>
              <a:rPr lang="en-IN" sz="1600" dirty="0"/>
              <a:t>Deploying models across CPUs, GPUs, and even mobile devices </a:t>
            </a:r>
          </a:p>
          <a:p>
            <a:pPr marL="0" indent="0">
              <a:buNone/>
            </a:pPr>
            <a:r>
              <a:rPr lang="en-IN" sz="1600" dirty="0"/>
              <a:t>Supporting tools like </a:t>
            </a:r>
            <a:r>
              <a:rPr lang="en-IN" sz="1600" dirty="0" err="1"/>
              <a:t>TensorBoard</a:t>
            </a:r>
            <a:r>
              <a:rPr lang="en-IN" sz="1600" dirty="0"/>
              <a:t> for visualization and </a:t>
            </a:r>
            <a:r>
              <a:rPr lang="en-IN" sz="1600" dirty="0" err="1"/>
              <a:t>Keras</a:t>
            </a:r>
            <a:r>
              <a:rPr lang="en-IN" sz="1600" dirty="0"/>
              <a:t> for simplified </a:t>
            </a:r>
            <a:r>
              <a:rPr lang="en-IN" sz="1600" dirty="0" err="1"/>
              <a:t>modeling</a:t>
            </a:r>
            <a:endParaRPr lang="en-IN" sz="1600" dirty="0"/>
          </a:p>
          <a:p>
            <a:pPr marL="0" indent="0">
              <a:buNone/>
            </a:pPr>
            <a:r>
              <a:rPr lang="en-IN" sz="1600" dirty="0"/>
              <a:t>Highlight </a:t>
            </a:r>
            <a:r>
              <a:rPr lang="en-IN" sz="1600" dirty="0" err="1"/>
              <a:t>TensorFlow</a:t>
            </a:r>
            <a:r>
              <a:rPr lang="en-IN" sz="1600" dirty="0"/>
              <a:t> powers some of the most advanced AI systems in production, including voice recognition and recommendation engines.</a:t>
            </a:r>
          </a:p>
        </p:txBody>
      </p:sp>
      <p:sp>
        <p:nvSpPr>
          <p:cNvPr id="7" name="Rectangle 6">
            <a:extLst>
              <a:ext uri="{FF2B5EF4-FFF2-40B4-BE49-F238E27FC236}">
                <a16:creationId xmlns:a16="http://schemas.microsoft.com/office/drawing/2014/main" id="{33CCA4EC-0564-C6E4-0E53-62608C823881}"/>
              </a:ext>
            </a:extLst>
          </p:cNvPr>
          <p:cNvSpPr/>
          <p:nvPr/>
        </p:nvSpPr>
        <p:spPr>
          <a:xfrm flipV="1">
            <a:off x="60840" y="365758"/>
            <a:ext cx="3208887" cy="310897"/>
          </a:xfrm>
          <a:prstGeom prst="rect">
            <a:avLst/>
          </a:prstGeom>
          <a:solidFill>
            <a:schemeClr val="accent3">
              <a:lumMod val="25000"/>
            </a:schemeClr>
          </a:solidFill>
          <a:ln>
            <a:solidFill>
              <a:schemeClr val="accent3">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36393ED-FD97-8170-AA1D-A11365FCD041}"/>
              </a:ext>
            </a:extLst>
          </p:cNvPr>
          <p:cNvSpPr/>
          <p:nvPr/>
        </p:nvSpPr>
        <p:spPr>
          <a:xfrm>
            <a:off x="189334" y="6190488"/>
            <a:ext cx="3208887" cy="419487"/>
          </a:xfrm>
          <a:prstGeom prst="rect">
            <a:avLst/>
          </a:prstGeom>
          <a:solidFill>
            <a:schemeClr val="accent3">
              <a:lumMod val="25000"/>
            </a:schemeClr>
          </a:solidFill>
          <a:ln>
            <a:solidFill>
              <a:schemeClr val="accent3">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917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8AD8E0-C03B-044E-AADC-F3A064EE5A0A}"/>
              </a:ext>
            </a:extLst>
          </p:cNvPr>
          <p:cNvSpPr>
            <a:spLocks noGrp="1"/>
          </p:cNvSpPr>
          <p:nvPr>
            <p:ph type="title"/>
          </p:nvPr>
        </p:nvSpPr>
        <p:spPr/>
        <p:txBody>
          <a:bodyPr/>
          <a:lstStyle/>
          <a:p>
            <a:r>
              <a:rPr lang="en-IN" dirty="0" err="1"/>
              <a:t>Keras</a:t>
            </a:r>
            <a:r>
              <a:rPr lang="en-IN" dirty="0"/>
              <a:t> – Simplified Deep Learning Interface</a:t>
            </a:r>
            <a:endParaRPr lang="en-US" dirty="0"/>
          </a:p>
        </p:txBody>
      </p:sp>
      <p:sp>
        <p:nvSpPr>
          <p:cNvPr id="5" name="Content Placeholder 4">
            <a:extLst>
              <a:ext uri="{FF2B5EF4-FFF2-40B4-BE49-F238E27FC236}">
                <a16:creationId xmlns:a16="http://schemas.microsoft.com/office/drawing/2014/main" id="{8468361F-71D6-7CBA-943D-1607DC90A76C}"/>
              </a:ext>
            </a:extLst>
          </p:cNvPr>
          <p:cNvSpPr>
            <a:spLocks noGrp="1"/>
          </p:cNvSpPr>
          <p:nvPr>
            <p:ph idx="1"/>
          </p:nvPr>
        </p:nvSpPr>
        <p:spPr>
          <a:xfrm>
            <a:off x="1536192" y="1901952"/>
            <a:ext cx="7512184" cy="3813049"/>
          </a:xfrm>
        </p:spPr>
        <p:txBody>
          <a:bodyPr/>
          <a:lstStyle/>
          <a:p>
            <a:pPr marL="0" indent="0">
              <a:buNone/>
            </a:pPr>
            <a:r>
              <a:rPr lang="en-US" sz="1600" dirty="0" err="1"/>
              <a:t>Keras</a:t>
            </a:r>
            <a:r>
              <a:rPr lang="en-US" sz="1600" dirty="0"/>
              <a:t> is an API built on top of </a:t>
            </a:r>
            <a:r>
              <a:rPr lang="en-US" sz="1600" dirty="0" err="1"/>
              <a:t>TensorFlow</a:t>
            </a:r>
            <a:r>
              <a:rPr lang="en-US" sz="1600" dirty="0"/>
              <a:t> that simplifies neural network creation with a clean and minimal syntax.</a:t>
            </a:r>
            <a:endParaRPr lang="en-IN" sz="1600" dirty="0"/>
          </a:p>
          <a:p>
            <a:pPr marL="0" indent="0">
              <a:buNone/>
            </a:pPr>
            <a:r>
              <a:rPr lang="en-IN" sz="1600" dirty="0"/>
              <a:t>Core Uses:</a:t>
            </a:r>
          </a:p>
          <a:p>
            <a:pPr marL="0" indent="0">
              <a:buNone/>
            </a:pPr>
            <a:r>
              <a:rPr lang="en-IN" sz="1600" dirty="0"/>
              <a:t>Creating sequential or functional models quickly
Training, testing, and validating deep learning models with just a few lines of code
Experimenting with various layers, loss functions, and optimizers
Highlight: </a:t>
            </a:r>
            <a:r>
              <a:rPr lang="en-IN" sz="1600" dirty="0" err="1"/>
              <a:t>Keras</a:t>
            </a:r>
            <a:r>
              <a:rPr lang="en-IN" sz="1600" dirty="0"/>
              <a:t> is ideal for beginners in AI as well as professionals looking to rapidly prototype models.</a:t>
            </a:r>
            <a:endParaRPr lang="en-US" sz="1600" dirty="0"/>
          </a:p>
        </p:txBody>
      </p:sp>
    </p:spTree>
    <p:extLst>
      <p:ext uri="{BB962C8B-B14F-4D97-AF65-F5344CB8AC3E}">
        <p14:creationId xmlns:p14="http://schemas.microsoft.com/office/powerpoint/2010/main" val="407018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85C286-350A-42B3-248C-C70BBB081221}"/>
              </a:ext>
            </a:extLst>
          </p:cNvPr>
          <p:cNvSpPr>
            <a:spLocks noGrp="1"/>
          </p:cNvSpPr>
          <p:nvPr>
            <p:ph type="title"/>
          </p:nvPr>
        </p:nvSpPr>
        <p:spPr/>
        <p:txBody>
          <a:bodyPr/>
          <a:lstStyle/>
          <a:p>
            <a:r>
              <a:rPr lang="en-IN" dirty="0"/>
              <a:t>Applications of </a:t>
            </a:r>
            <a:r>
              <a:rPr lang="en-IN" dirty="0" err="1"/>
              <a:t>NumPy</a:t>
            </a:r>
            <a:r>
              <a:rPr lang="en-IN" dirty="0"/>
              <a:t> in Real-World Scenarios</a:t>
            </a:r>
            <a:endParaRPr lang="en-US" dirty="0"/>
          </a:p>
        </p:txBody>
      </p:sp>
      <p:sp>
        <p:nvSpPr>
          <p:cNvPr id="5" name="Content Placeholder 4">
            <a:extLst>
              <a:ext uri="{FF2B5EF4-FFF2-40B4-BE49-F238E27FC236}">
                <a16:creationId xmlns:a16="http://schemas.microsoft.com/office/drawing/2014/main" id="{05F98F8D-9739-2D7C-247E-0A661E2B7CEC}"/>
              </a:ext>
            </a:extLst>
          </p:cNvPr>
          <p:cNvSpPr>
            <a:spLocks noGrp="1"/>
          </p:cNvSpPr>
          <p:nvPr>
            <p:ph idx="1"/>
          </p:nvPr>
        </p:nvSpPr>
        <p:spPr>
          <a:xfrm>
            <a:off x="1536193" y="2045507"/>
            <a:ext cx="6030020" cy="3282696"/>
          </a:xfrm>
        </p:spPr>
        <p:txBody>
          <a:bodyPr/>
          <a:lstStyle/>
          <a:p>
            <a:pPr marL="0" indent="0">
              <a:buNone/>
            </a:pPr>
            <a:r>
              <a:rPr lang="en-IN" sz="1800" dirty="0"/>
              <a:t>Scientific Computation: Solving equations, statistical </a:t>
            </a:r>
            <a:r>
              <a:rPr lang="en-IN" sz="1800" dirty="0" err="1"/>
              <a:t>modeling</a:t>
            </a:r>
            <a:r>
              <a:rPr lang="en-IN" sz="1800" dirty="0"/>
              <a:t>
Machine Learning Pipelines: Feature scaling, matrix operations
Image Processing: Converting images into numerical arrays
</a:t>
            </a:r>
            <a:r>
              <a:rPr lang="en-IN" sz="1800" dirty="0" err="1"/>
              <a:t>NumPy</a:t>
            </a:r>
            <a:r>
              <a:rPr lang="en-IN" sz="1800" dirty="0"/>
              <a:t> serves as the foundation for many advanced algorithms due to its speed and flexibility with numerical data.</a:t>
            </a:r>
            <a:endParaRPr lang="en-US" sz="1800" dirty="0"/>
          </a:p>
        </p:txBody>
      </p:sp>
    </p:spTree>
    <p:extLst>
      <p:ext uri="{BB962C8B-B14F-4D97-AF65-F5344CB8AC3E}">
        <p14:creationId xmlns:p14="http://schemas.microsoft.com/office/powerpoint/2010/main" val="1291374452"/>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2.xml><?xml version="1.0" encoding="utf-8"?>
<ds:datastoreItem xmlns:ds="http://schemas.openxmlformats.org/officeDocument/2006/customXml" ds:itemID="{EA4A3FD6-E6BF-490E-B6B4-6A011394B0EB}">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0</TotalTime>
  <Words>490</Words>
  <Application>Microsoft Office PowerPoint</Application>
  <PresentationFormat>Widescreen</PresentationFormat>
  <Paragraphs>130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Advanced Python Libraries &amp; Frameworks</vt:lpstr>
      <vt:lpstr>Introduction – Power of Python Libraries</vt:lpstr>
      <vt:lpstr>NumPy – Efficient Numerical Computation</vt:lpstr>
      <vt:lpstr>Pandas – Handling Complex Data</vt:lpstr>
      <vt:lpstr>Matplotlib – Data Visualization Engine</vt:lpstr>
      <vt:lpstr>Pillow – Powerful Image Processing</vt:lpstr>
      <vt:lpstr>TensorFlow – Scalable Machine Learning Framework</vt:lpstr>
      <vt:lpstr>Keras – Simplified Deep Learning Interface</vt:lpstr>
      <vt:lpstr>Applications of NumPy in Real-World Scenarios</vt:lpstr>
      <vt:lpstr>Use of pandas in Data Science Projects</vt:lpstr>
      <vt:lpstr>Real Projects Built Using TensorFlow &amp; Keras</vt:lpstr>
      <vt:lpstr>Introduction to Python Frameworks</vt:lpstr>
      <vt:lpstr>Conclusion &amp; Further Learning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Python Libraries &amp; Frameworks</dc:title>
  <dc:creator/>
  <cp:lastModifiedBy>crshahcrshah762@gmail.com</cp:lastModifiedBy>
  <cp:revision>5</cp:revision>
  <dcterms:created xsi:type="dcterms:W3CDTF">2022-10-27T00:37:19Z</dcterms:created>
  <dcterms:modified xsi:type="dcterms:W3CDTF">2025-04-11T06:28:38Z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