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0"/>
    </p:embeddedFont>
    <p:embeddedFont>
      <p:font typeface="Roboto Slab" panose="020B0604020202020204" charset="0"/>
      <p:regular r:id="rId11"/>
      <p:bold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>
        <p:scale>
          <a:sx n="75" d="100"/>
          <a:sy n="75" d="100"/>
        </p:scale>
        <p:origin x="1666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976" y="1460876"/>
            <a:ext cx="862412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Collects customer data like credit utilization, missed payments, and DTI from internal sources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Logic: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Applies a predictive model and business rules to assess delinquency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Automatically triggers tailored interventions like reminders or financial support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Loop: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Continuously monitors outcomes and updates the model to improve future decisions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25" y="92265"/>
            <a:ext cx="8368200" cy="686100"/>
          </a:xfrm>
        </p:spPr>
        <p:txBody>
          <a:bodyPr/>
          <a:lstStyle/>
          <a:p>
            <a:r>
              <a:rPr lang="en-IN" dirty="0"/>
              <a:t>System Workflow Diagram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0" b="21185"/>
          <a:stretch/>
        </p:blipFill>
        <p:spPr>
          <a:xfrm>
            <a:off x="2885440" y="1016000"/>
            <a:ext cx="3539818" cy="381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25985"/>
              </p:ext>
            </p:extLst>
          </p:nvPr>
        </p:nvGraphicFramePr>
        <p:xfrm>
          <a:off x="469556" y="1466337"/>
          <a:ext cx="7875374" cy="31715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937687">
                  <a:extLst>
                    <a:ext uri="{9D8B030D-6E8A-4147-A177-3AD203B41FA5}">
                      <a16:colId xmlns:a16="http://schemas.microsoft.com/office/drawing/2014/main" val="1694749965"/>
                    </a:ext>
                  </a:extLst>
                </a:gridCol>
                <a:gridCol w="3937687">
                  <a:extLst>
                    <a:ext uri="{9D8B030D-6E8A-4147-A177-3AD203B41FA5}">
                      <a16:colId xmlns:a16="http://schemas.microsoft.com/office/drawing/2014/main" val="2641051198"/>
                    </a:ext>
                  </a:extLst>
                </a:gridCol>
              </a:tblGrid>
              <a:tr h="481340">
                <a:tc>
                  <a:txBody>
                    <a:bodyPr/>
                    <a:lstStyle/>
                    <a:p>
                      <a:r>
                        <a:rPr lang="en-IN" dirty="0"/>
                        <a:t>Autonomous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Human Oversight 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848173"/>
                  </a:ext>
                </a:extLst>
              </a:tr>
              <a:tr h="672557">
                <a:tc>
                  <a:txBody>
                    <a:bodyPr/>
                    <a:lstStyle/>
                    <a:p>
                      <a:r>
                        <a:rPr lang="en-US"/>
                        <a:t>Run risk scoring using the predictive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Review hardship and restructuring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577926"/>
                  </a:ext>
                </a:extLst>
              </a:tr>
              <a:tr h="672557">
                <a:tc>
                  <a:txBody>
                    <a:bodyPr/>
                    <a:lstStyle/>
                    <a:p>
                      <a:r>
                        <a:rPr lang="en-US"/>
                        <a:t>Send automated reminders via SMS/email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Approve exceptions or edge-case 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703025"/>
                  </a:ext>
                </a:extLst>
              </a:tr>
              <a:tr h="672557">
                <a:tc>
                  <a:txBody>
                    <a:bodyPr/>
                    <a:lstStyle/>
                    <a:p>
                      <a:r>
                        <a:rPr lang="en-US"/>
                        <a:t>Flag high-risk accounts for proactive outreach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Oversee fairness and compliance of AI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272149"/>
                  </a:ext>
                </a:extLst>
              </a:tr>
              <a:tr h="672557">
                <a:tc>
                  <a:txBody>
                    <a:bodyPr/>
                    <a:lstStyle/>
                    <a:p>
                      <a:r>
                        <a:rPr lang="en-IN"/>
                        <a:t>Recommend standard interventions (e.g., budget tips)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decision-making for complex or sensitive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9685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AI Guardrails</a:t>
            </a:r>
            <a:endParaRPr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900" y="707504"/>
            <a:ext cx="8368200" cy="307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audits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income, gender, and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Explainable models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clear decision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GDPR, DPDP, and financial regulations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oversight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sensitive actions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b="1" dirty="0"/>
              <a:t>💼 Business KPIs</a:t>
            </a:r>
          </a:p>
          <a:p>
            <a:r>
              <a:rPr lang="en-IN" sz="2000" dirty="0"/>
              <a:t>↓ Delinquency by 20%</a:t>
            </a:r>
          </a:p>
          <a:p>
            <a:r>
              <a:rPr lang="en-IN" sz="2000" dirty="0"/>
              <a:t>↑ Repayment engagement</a:t>
            </a:r>
          </a:p>
          <a:p>
            <a:r>
              <a:rPr lang="en-IN" sz="2000" dirty="0"/>
              <a:t>↓ Collection costs</a:t>
            </a:r>
          </a:p>
          <a:p>
            <a:r>
              <a:rPr lang="en-IN" sz="2000" b="1" dirty="0"/>
              <a:t>👥 Customer Outcomes</a:t>
            </a:r>
          </a:p>
          <a:p>
            <a:r>
              <a:rPr lang="en-IN" sz="2000" dirty="0"/>
              <a:t>Fairer, faster support</a:t>
            </a:r>
          </a:p>
          <a:p>
            <a:r>
              <a:rPr lang="en-IN" sz="2000" dirty="0"/>
              <a:t>↑ Trust and satisfaction</a:t>
            </a:r>
          </a:p>
          <a:p>
            <a:r>
              <a:rPr lang="en-IN" sz="2000" dirty="0"/>
              <a:t>Transparent decisions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152</Words>
  <Application>Microsoft Office PowerPoint</Application>
  <PresentationFormat>On-screen Show (16:9)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Roboto Slab</vt:lpstr>
      <vt:lpstr>Roboto</vt:lpstr>
      <vt:lpstr>Marina</vt:lpstr>
      <vt:lpstr>AI-Powered Collections Strategy</vt:lpstr>
      <vt:lpstr>How the System Works</vt:lpstr>
      <vt:lpstr>System Workflow Diagram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dc:creator>ADARSH VISAJI</dc:creator>
  <cp:lastModifiedBy>ADARSH VISAJI</cp:lastModifiedBy>
  <cp:revision>5</cp:revision>
  <dcterms:modified xsi:type="dcterms:W3CDTF">2025-07-30T18:05:42Z</dcterms:modified>
</cp:coreProperties>
</file>