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1DBB8B-3739-45DD-8967-AB13A7B308BD}" v="498" dt="2025-06-05T08:50:55.3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0C95E1-138F-4BAD-A636-92C0C5C9A8AD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D8791AD-C627-4ADA-A337-D26F1282C4D7}">
      <dgm:prSet/>
      <dgm:spPr/>
      <dgm:t>
        <a:bodyPr/>
        <a:lstStyle/>
        <a:p>
          <a:r>
            <a:rPr lang="en-GB"/>
            <a:t>Analyze key business metrics (Sales, Profit, Discount)</a:t>
          </a:r>
          <a:endParaRPr lang="en-US"/>
        </a:p>
      </dgm:t>
    </dgm:pt>
    <dgm:pt modelId="{B114EB9D-E7DF-438D-A340-6C4035EE61DD}" type="parTrans" cxnId="{8B96D50C-EC19-4075-B975-F6DA989631BE}">
      <dgm:prSet/>
      <dgm:spPr/>
      <dgm:t>
        <a:bodyPr/>
        <a:lstStyle/>
        <a:p>
          <a:endParaRPr lang="en-US"/>
        </a:p>
      </dgm:t>
    </dgm:pt>
    <dgm:pt modelId="{8FA3D63F-D09F-4A4C-B2AC-C4297F7ECE8D}" type="sibTrans" cxnId="{8B96D50C-EC19-4075-B975-F6DA989631BE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511B3CB9-D6DB-44C7-846E-898FF2D9DBB2}">
      <dgm:prSet/>
      <dgm:spPr/>
      <dgm:t>
        <a:bodyPr/>
        <a:lstStyle/>
        <a:p>
          <a:r>
            <a:rPr lang="en-GB"/>
            <a:t>Understand performance over time</a:t>
          </a:r>
          <a:endParaRPr lang="en-US"/>
        </a:p>
      </dgm:t>
    </dgm:pt>
    <dgm:pt modelId="{8B5C7874-B128-4F8C-B383-89FB58F1B975}" type="parTrans" cxnId="{F0EF807E-E135-4A72-AF12-BE226B38AB77}">
      <dgm:prSet/>
      <dgm:spPr/>
      <dgm:t>
        <a:bodyPr/>
        <a:lstStyle/>
        <a:p>
          <a:endParaRPr lang="en-US"/>
        </a:p>
      </dgm:t>
    </dgm:pt>
    <dgm:pt modelId="{7A07A870-1AAC-481D-BD5D-09FEC6C35310}" type="sibTrans" cxnId="{F0EF807E-E135-4A72-AF12-BE226B38AB77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CC572E99-E01B-4E82-BD26-945892B16195}">
      <dgm:prSet/>
      <dgm:spPr/>
      <dgm:t>
        <a:bodyPr/>
        <a:lstStyle/>
        <a:p>
          <a:r>
            <a:rPr lang="en-GB"/>
            <a:t>Identify best/worst-performing regions and products</a:t>
          </a:r>
          <a:endParaRPr lang="en-US"/>
        </a:p>
      </dgm:t>
    </dgm:pt>
    <dgm:pt modelId="{02C51BC6-06F5-4BD2-A66E-02AF03164BEC}" type="parTrans" cxnId="{61F61497-461B-4F0F-9463-D08F7B04FEF5}">
      <dgm:prSet/>
      <dgm:spPr/>
      <dgm:t>
        <a:bodyPr/>
        <a:lstStyle/>
        <a:p>
          <a:endParaRPr lang="en-US"/>
        </a:p>
      </dgm:t>
    </dgm:pt>
    <dgm:pt modelId="{2C8C631E-D699-4DF7-A312-4E4A4FAD0EFD}" type="sibTrans" cxnId="{61F61497-461B-4F0F-9463-D08F7B04FEF5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13BC6FC6-F616-4F65-BAEF-D91A01F29BD9}">
      <dgm:prSet/>
      <dgm:spPr/>
      <dgm:t>
        <a:bodyPr/>
        <a:lstStyle/>
        <a:p>
          <a:r>
            <a:rPr lang="en-GB"/>
            <a:t>Support business decisions through data storytelling</a:t>
          </a:r>
          <a:endParaRPr lang="en-US"/>
        </a:p>
      </dgm:t>
    </dgm:pt>
    <dgm:pt modelId="{D727A770-76BD-4B7F-B6E3-CD1CE4CE4E59}" type="parTrans" cxnId="{B0F44156-E532-4E02-8B06-D5A4A60714F3}">
      <dgm:prSet/>
      <dgm:spPr/>
      <dgm:t>
        <a:bodyPr/>
        <a:lstStyle/>
        <a:p>
          <a:endParaRPr lang="en-US"/>
        </a:p>
      </dgm:t>
    </dgm:pt>
    <dgm:pt modelId="{223646F0-75FE-40C5-98CC-7D79867D944E}" type="sibTrans" cxnId="{B0F44156-E532-4E02-8B06-D5A4A60714F3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E44C2124-D040-4CA2-B478-F6D82F8876D1}" type="pres">
      <dgm:prSet presAssocID="{4C0C95E1-138F-4BAD-A636-92C0C5C9A8AD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206DD8-E0EE-428E-A675-F9F10A81E2D7}" type="pres">
      <dgm:prSet presAssocID="{9D8791AD-C627-4ADA-A337-D26F1282C4D7}" presName="compositeNode" presStyleCnt="0">
        <dgm:presLayoutVars>
          <dgm:bulletEnabled val="1"/>
        </dgm:presLayoutVars>
      </dgm:prSet>
      <dgm:spPr/>
    </dgm:pt>
    <dgm:pt modelId="{60DB16B2-3CFC-4B8C-9914-60D0197B2798}" type="pres">
      <dgm:prSet presAssocID="{9D8791AD-C627-4ADA-A337-D26F1282C4D7}" presName="bgRect" presStyleLbl="alignNode1" presStyleIdx="0" presStyleCnt="4"/>
      <dgm:spPr/>
      <dgm:t>
        <a:bodyPr/>
        <a:lstStyle/>
        <a:p>
          <a:endParaRPr lang="en-US"/>
        </a:p>
      </dgm:t>
    </dgm:pt>
    <dgm:pt modelId="{18B8DB7A-E9C7-49A4-B911-064F0BAD3896}" type="pres">
      <dgm:prSet presAssocID="{8FA3D63F-D09F-4A4C-B2AC-C4297F7ECE8D}" presName="sibTransNodeRect" presStyleLbl="align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FE49A8-D4E7-4339-8394-B7308F82100D}" type="pres">
      <dgm:prSet presAssocID="{9D8791AD-C627-4ADA-A337-D26F1282C4D7}" presName="nodeRect" presStyleLbl="align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BBDEE6-5EDF-4493-9F72-7F730F80F7F1}" type="pres">
      <dgm:prSet presAssocID="{8FA3D63F-D09F-4A4C-B2AC-C4297F7ECE8D}" presName="sibTrans" presStyleCnt="0"/>
      <dgm:spPr/>
    </dgm:pt>
    <dgm:pt modelId="{7A0B6E32-BEBF-4C0A-89AB-BF0AB5520621}" type="pres">
      <dgm:prSet presAssocID="{511B3CB9-D6DB-44C7-846E-898FF2D9DBB2}" presName="compositeNode" presStyleCnt="0">
        <dgm:presLayoutVars>
          <dgm:bulletEnabled val="1"/>
        </dgm:presLayoutVars>
      </dgm:prSet>
      <dgm:spPr/>
    </dgm:pt>
    <dgm:pt modelId="{33270891-C84C-4740-906A-7E7BFDAC0831}" type="pres">
      <dgm:prSet presAssocID="{511B3CB9-D6DB-44C7-846E-898FF2D9DBB2}" presName="bgRect" presStyleLbl="alignNode1" presStyleIdx="1" presStyleCnt="4"/>
      <dgm:spPr/>
      <dgm:t>
        <a:bodyPr/>
        <a:lstStyle/>
        <a:p>
          <a:endParaRPr lang="en-US"/>
        </a:p>
      </dgm:t>
    </dgm:pt>
    <dgm:pt modelId="{DB76A591-601F-4808-BD44-EDFCFA52006F}" type="pres">
      <dgm:prSet presAssocID="{7A07A870-1AAC-481D-BD5D-09FEC6C35310}" presName="sibTransNodeRect" presStyleLbl="align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A9E1EB-8F80-431A-9220-C5EAB752799B}" type="pres">
      <dgm:prSet presAssocID="{511B3CB9-D6DB-44C7-846E-898FF2D9DBB2}" presName="nodeRect" presStyleLbl="align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B3BD02-8CC2-4E7A-80FB-9DEB44EF23CA}" type="pres">
      <dgm:prSet presAssocID="{7A07A870-1AAC-481D-BD5D-09FEC6C35310}" presName="sibTrans" presStyleCnt="0"/>
      <dgm:spPr/>
    </dgm:pt>
    <dgm:pt modelId="{99998919-3996-4E93-A8C2-BAE4341AC907}" type="pres">
      <dgm:prSet presAssocID="{CC572E99-E01B-4E82-BD26-945892B16195}" presName="compositeNode" presStyleCnt="0">
        <dgm:presLayoutVars>
          <dgm:bulletEnabled val="1"/>
        </dgm:presLayoutVars>
      </dgm:prSet>
      <dgm:spPr/>
    </dgm:pt>
    <dgm:pt modelId="{1D0E735C-600C-4487-83FD-EC65CB014714}" type="pres">
      <dgm:prSet presAssocID="{CC572E99-E01B-4E82-BD26-945892B16195}" presName="bgRect" presStyleLbl="alignNode1" presStyleIdx="2" presStyleCnt="4"/>
      <dgm:spPr/>
      <dgm:t>
        <a:bodyPr/>
        <a:lstStyle/>
        <a:p>
          <a:endParaRPr lang="en-US"/>
        </a:p>
      </dgm:t>
    </dgm:pt>
    <dgm:pt modelId="{0E68DA1A-AB4A-4BFE-A9E7-5AC3171063E2}" type="pres">
      <dgm:prSet presAssocID="{2C8C631E-D699-4DF7-A312-4E4A4FAD0EFD}" presName="sibTransNodeRect" presStyleLbl="align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DC9AB4-E25F-472D-9A39-3DFB8B396FCD}" type="pres">
      <dgm:prSet presAssocID="{CC572E99-E01B-4E82-BD26-945892B16195}" presName="nodeRect" presStyleLbl="align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8036E3-8866-45C9-B5F1-5B85B2CF9899}" type="pres">
      <dgm:prSet presAssocID="{2C8C631E-D699-4DF7-A312-4E4A4FAD0EFD}" presName="sibTrans" presStyleCnt="0"/>
      <dgm:spPr/>
    </dgm:pt>
    <dgm:pt modelId="{8E01D054-8038-4EF2-9CE1-4F92E06ECF45}" type="pres">
      <dgm:prSet presAssocID="{13BC6FC6-F616-4F65-BAEF-D91A01F29BD9}" presName="compositeNode" presStyleCnt="0">
        <dgm:presLayoutVars>
          <dgm:bulletEnabled val="1"/>
        </dgm:presLayoutVars>
      </dgm:prSet>
      <dgm:spPr/>
    </dgm:pt>
    <dgm:pt modelId="{4C93329F-6693-4EB9-8C44-38F27DFB3741}" type="pres">
      <dgm:prSet presAssocID="{13BC6FC6-F616-4F65-BAEF-D91A01F29BD9}" presName="bgRect" presStyleLbl="alignNode1" presStyleIdx="3" presStyleCnt="4"/>
      <dgm:spPr/>
      <dgm:t>
        <a:bodyPr/>
        <a:lstStyle/>
        <a:p>
          <a:endParaRPr lang="en-US"/>
        </a:p>
      </dgm:t>
    </dgm:pt>
    <dgm:pt modelId="{A852C6FC-C219-42B8-8599-71764D0010F2}" type="pres">
      <dgm:prSet presAssocID="{223646F0-75FE-40C5-98CC-7D79867D944E}" presName="sibTransNodeRect" presStyleLbl="align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02F910-921D-4734-A43B-DA1537FB35D0}" type="pres">
      <dgm:prSet presAssocID="{13BC6FC6-F616-4F65-BAEF-D91A01F29BD9}" presName="nodeRect" presStyleLbl="align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D5A4D0-A6D9-4ADE-9D16-62E12B5B46D6}" type="presOf" srcId="{13BC6FC6-F616-4F65-BAEF-D91A01F29BD9}" destId="{4302F910-921D-4734-A43B-DA1537FB35D0}" srcOrd="1" destOrd="0" presId="urn:microsoft.com/office/officeart/2016/7/layout/LinearBlockProcessNumbered"/>
    <dgm:cxn modelId="{D31448D3-5A58-4804-8149-6F9A2E0B4FAC}" type="presOf" srcId="{CC572E99-E01B-4E82-BD26-945892B16195}" destId="{1D0E735C-600C-4487-83FD-EC65CB014714}" srcOrd="0" destOrd="0" presId="urn:microsoft.com/office/officeart/2016/7/layout/LinearBlockProcessNumbered"/>
    <dgm:cxn modelId="{EBB09F2A-D3E3-45DA-A568-432F6CD739D1}" type="presOf" srcId="{223646F0-75FE-40C5-98CC-7D79867D944E}" destId="{A852C6FC-C219-42B8-8599-71764D0010F2}" srcOrd="0" destOrd="0" presId="urn:microsoft.com/office/officeart/2016/7/layout/LinearBlockProcessNumbered"/>
    <dgm:cxn modelId="{DBCC5935-3B20-4F9E-852F-281BFD27A220}" type="presOf" srcId="{9D8791AD-C627-4ADA-A337-D26F1282C4D7}" destId="{60DB16B2-3CFC-4B8C-9914-60D0197B2798}" srcOrd="0" destOrd="0" presId="urn:microsoft.com/office/officeart/2016/7/layout/LinearBlockProcessNumbered"/>
    <dgm:cxn modelId="{B9050872-C03C-41D4-94F8-6061A9A2DD7D}" type="presOf" srcId="{CC572E99-E01B-4E82-BD26-945892B16195}" destId="{CCDC9AB4-E25F-472D-9A39-3DFB8B396FCD}" srcOrd="1" destOrd="0" presId="urn:microsoft.com/office/officeart/2016/7/layout/LinearBlockProcessNumbered"/>
    <dgm:cxn modelId="{61F61497-461B-4F0F-9463-D08F7B04FEF5}" srcId="{4C0C95E1-138F-4BAD-A636-92C0C5C9A8AD}" destId="{CC572E99-E01B-4E82-BD26-945892B16195}" srcOrd="2" destOrd="0" parTransId="{02C51BC6-06F5-4BD2-A66E-02AF03164BEC}" sibTransId="{2C8C631E-D699-4DF7-A312-4E4A4FAD0EFD}"/>
    <dgm:cxn modelId="{8B96D50C-EC19-4075-B975-F6DA989631BE}" srcId="{4C0C95E1-138F-4BAD-A636-92C0C5C9A8AD}" destId="{9D8791AD-C627-4ADA-A337-D26F1282C4D7}" srcOrd="0" destOrd="0" parTransId="{B114EB9D-E7DF-438D-A340-6C4035EE61DD}" sibTransId="{8FA3D63F-D09F-4A4C-B2AC-C4297F7ECE8D}"/>
    <dgm:cxn modelId="{22D2A600-7B78-4400-A3A0-F3E834CB5052}" type="presOf" srcId="{2C8C631E-D699-4DF7-A312-4E4A4FAD0EFD}" destId="{0E68DA1A-AB4A-4BFE-A9E7-5AC3171063E2}" srcOrd="0" destOrd="0" presId="urn:microsoft.com/office/officeart/2016/7/layout/LinearBlockProcessNumbered"/>
    <dgm:cxn modelId="{4909F318-06A3-4049-8185-5BB3FD5419C9}" type="presOf" srcId="{7A07A870-1AAC-481D-BD5D-09FEC6C35310}" destId="{DB76A591-601F-4808-BD44-EDFCFA52006F}" srcOrd="0" destOrd="0" presId="urn:microsoft.com/office/officeart/2016/7/layout/LinearBlockProcessNumbered"/>
    <dgm:cxn modelId="{DDDF7085-BE3D-47A4-919A-2EE77B2DDEA2}" type="presOf" srcId="{13BC6FC6-F616-4F65-BAEF-D91A01F29BD9}" destId="{4C93329F-6693-4EB9-8C44-38F27DFB3741}" srcOrd="0" destOrd="0" presId="urn:microsoft.com/office/officeart/2016/7/layout/LinearBlockProcessNumbered"/>
    <dgm:cxn modelId="{F0EF807E-E135-4A72-AF12-BE226B38AB77}" srcId="{4C0C95E1-138F-4BAD-A636-92C0C5C9A8AD}" destId="{511B3CB9-D6DB-44C7-846E-898FF2D9DBB2}" srcOrd="1" destOrd="0" parTransId="{8B5C7874-B128-4F8C-B383-89FB58F1B975}" sibTransId="{7A07A870-1AAC-481D-BD5D-09FEC6C35310}"/>
    <dgm:cxn modelId="{182763B0-EB1B-4153-9D38-5701316BF04E}" type="presOf" srcId="{9D8791AD-C627-4ADA-A337-D26F1282C4D7}" destId="{2AFE49A8-D4E7-4339-8394-B7308F82100D}" srcOrd="1" destOrd="0" presId="urn:microsoft.com/office/officeart/2016/7/layout/LinearBlockProcessNumbered"/>
    <dgm:cxn modelId="{9CF16484-3B1C-4C3A-B700-42BF4450AA0B}" type="presOf" srcId="{511B3CB9-D6DB-44C7-846E-898FF2D9DBB2}" destId="{07A9E1EB-8F80-431A-9220-C5EAB752799B}" srcOrd="1" destOrd="0" presId="urn:microsoft.com/office/officeart/2016/7/layout/LinearBlockProcessNumbered"/>
    <dgm:cxn modelId="{84FA41DF-5589-4725-A9A7-3B7E9433071A}" type="presOf" srcId="{4C0C95E1-138F-4BAD-A636-92C0C5C9A8AD}" destId="{E44C2124-D040-4CA2-B478-F6D82F8876D1}" srcOrd="0" destOrd="0" presId="urn:microsoft.com/office/officeart/2016/7/layout/LinearBlockProcessNumbered"/>
    <dgm:cxn modelId="{166A7416-4837-44EB-87E5-EDCA94F9EC5F}" type="presOf" srcId="{8FA3D63F-D09F-4A4C-B2AC-C4297F7ECE8D}" destId="{18B8DB7A-E9C7-49A4-B911-064F0BAD3896}" srcOrd="0" destOrd="0" presId="urn:microsoft.com/office/officeart/2016/7/layout/LinearBlockProcessNumbered"/>
    <dgm:cxn modelId="{B0F44156-E532-4E02-8B06-D5A4A60714F3}" srcId="{4C0C95E1-138F-4BAD-A636-92C0C5C9A8AD}" destId="{13BC6FC6-F616-4F65-BAEF-D91A01F29BD9}" srcOrd="3" destOrd="0" parTransId="{D727A770-76BD-4B7F-B6E3-CD1CE4CE4E59}" sibTransId="{223646F0-75FE-40C5-98CC-7D79867D944E}"/>
    <dgm:cxn modelId="{BC035E58-6681-428A-8C55-54EA390A1F9D}" type="presOf" srcId="{511B3CB9-D6DB-44C7-846E-898FF2D9DBB2}" destId="{33270891-C84C-4740-906A-7E7BFDAC0831}" srcOrd="0" destOrd="0" presId="urn:microsoft.com/office/officeart/2016/7/layout/LinearBlockProcessNumbered"/>
    <dgm:cxn modelId="{FEE66629-14A8-4744-AB98-11AB8E49C326}" type="presParOf" srcId="{E44C2124-D040-4CA2-B478-F6D82F8876D1}" destId="{BA206DD8-E0EE-428E-A675-F9F10A81E2D7}" srcOrd="0" destOrd="0" presId="urn:microsoft.com/office/officeart/2016/7/layout/LinearBlockProcessNumbered"/>
    <dgm:cxn modelId="{E5640457-1C08-47B4-A4C2-3966510C132A}" type="presParOf" srcId="{BA206DD8-E0EE-428E-A675-F9F10A81E2D7}" destId="{60DB16B2-3CFC-4B8C-9914-60D0197B2798}" srcOrd="0" destOrd="0" presId="urn:microsoft.com/office/officeart/2016/7/layout/LinearBlockProcessNumbered"/>
    <dgm:cxn modelId="{D8F5A76A-0C73-47AE-BA00-048129B9BBB6}" type="presParOf" srcId="{BA206DD8-E0EE-428E-A675-F9F10A81E2D7}" destId="{18B8DB7A-E9C7-49A4-B911-064F0BAD3896}" srcOrd="1" destOrd="0" presId="urn:microsoft.com/office/officeart/2016/7/layout/LinearBlockProcessNumbered"/>
    <dgm:cxn modelId="{945383C9-C155-45CF-AF7B-839A83E6AF26}" type="presParOf" srcId="{BA206DD8-E0EE-428E-A675-F9F10A81E2D7}" destId="{2AFE49A8-D4E7-4339-8394-B7308F82100D}" srcOrd="2" destOrd="0" presId="urn:microsoft.com/office/officeart/2016/7/layout/LinearBlockProcessNumbered"/>
    <dgm:cxn modelId="{1380F140-4008-4A4D-A0E8-8FA804DF054C}" type="presParOf" srcId="{E44C2124-D040-4CA2-B478-F6D82F8876D1}" destId="{B0BBDEE6-5EDF-4493-9F72-7F730F80F7F1}" srcOrd="1" destOrd="0" presId="urn:microsoft.com/office/officeart/2016/7/layout/LinearBlockProcessNumbered"/>
    <dgm:cxn modelId="{E2C68693-AD19-4516-BD0E-8762507DACEC}" type="presParOf" srcId="{E44C2124-D040-4CA2-B478-F6D82F8876D1}" destId="{7A0B6E32-BEBF-4C0A-89AB-BF0AB5520621}" srcOrd="2" destOrd="0" presId="urn:microsoft.com/office/officeart/2016/7/layout/LinearBlockProcessNumbered"/>
    <dgm:cxn modelId="{D4E710B3-7792-43CA-B396-A004D4A04FB5}" type="presParOf" srcId="{7A0B6E32-BEBF-4C0A-89AB-BF0AB5520621}" destId="{33270891-C84C-4740-906A-7E7BFDAC0831}" srcOrd="0" destOrd="0" presId="urn:microsoft.com/office/officeart/2016/7/layout/LinearBlockProcessNumbered"/>
    <dgm:cxn modelId="{E8778D69-87B1-44EB-9B5E-BD6DC5ED3FA0}" type="presParOf" srcId="{7A0B6E32-BEBF-4C0A-89AB-BF0AB5520621}" destId="{DB76A591-601F-4808-BD44-EDFCFA52006F}" srcOrd="1" destOrd="0" presId="urn:microsoft.com/office/officeart/2016/7/layout/LinearBlockProcessNumbered"/>
    <dgm:cxn modelId="{81B3A84F-0584-437E-8AAB-C3B32BC8BF1D}" type="presParOf" srcId="{7A0B6E32-BEBF-4C0A-89AB-BF0AB5520621}" destId="{07A9E1EB-8F80-431A-9220-C5EAB752799B}" srcOrd="2" destOrd="0" presId="urn:microsoft.com/office/officeart/2016/7/layout/LinearBlockProcessNumbered"/>
    <dgm:cxn modelId="{9320F244-1124-48E2-8319-D8EB590BF607}" type="presParOf" srcId="{E44C2124-D040-4CA2-B478-F6D82F8876D1}" destId="{2FB3BD02-8CC2-4E7A-80FB-9DEB44EF23CA}" srcOrd="3" destOrd="0" presId="urn:microsoft.com/office/officeart/2016/7/layout/LinearBlockProcessNumbered"/>
    <dgm:cxn modelId="{0F7DF125-C94F-4BE7-B398-80D3F8AFC544}" type="presParOf" srcId="{E44C2124-D040-4CA2-B478-F6D82F8876D1}" destId="{99998919-3996-4E93-A8C2-BAE4341AC907}" srcOrd="4" destOrd="0" presId="urn:microsoft.com/office/officeart/2016/7/layout/LinearBlockProcessNumbered"/>
    <dgm:cxn modelId="{1685968A-451B-4926-9C87-7AF5A6D76234}" type="presParOf" srcId="{99998919-3996-4E93-A8C2-BAE4341AC907}" destId="{1D0E735C-600C-4487-83FD-EC65CB014714}" srcOrd="0" destOrd="0" presId="urn:microsoft.com/office/officeart/2016/7/layout/LinearBlockProcessNumbered"/>
    <dgm:cxn modelId="{16E426A2-350F-4DB1-8EAC-870022EC8861}" type="presParOf" srcId="{99998919-3996-4E93-A8C2-BAE4341AC907}" destId="{0E68DA1A-AB4A-4BFE-A9E7-5AC3171063E2}" srcOrd="1" destOrd="0" presId="urn:microsoft.com/office/officeart/2016/7/layout/LinearBlockProcessNumbered"/>
    <dgm:cxn modelId="{9D0CDACE-4A79-41FA-946B-503F58E09E27}" type="presParOf" srcId="{99998919-3996-4E93-A8C2-BAE4341AC907}" destId="{CCDC9AB4-E25F-472D-9A39-3DFB8B396FCD}" srcOrd="2" destOrd="0" presId="urn:microsoft.com/office/officeart/2016/7/layout/LinearBlockProcessNumbered"/>
    <dgm:cxn modelId="{103C7AFA-B414-4712-8D0C-3DAF1AE36D5C}" type="presParOf" srcId="{E44C2124-D040-4CA2-B478-F6D82F8876D1}" destId="{318036E3-8866-45C9-B5F1-5B85B2CF9899}" srcOrd="5" destOrd="0" presId="urn:microsoft.com/office/officeart/2016/7/layout/LinearBlockProcessNumbered"/>
    <dgm:cxn modelId="{A716325C-37F4-4B90-B280-12063A6E3C26}" type="presParOf" srcId="{E44C2124-D040-4CA2-B478-F6D82F8876D1}" destId="{8E01D054-8038-4EF2-9CE1-4F92E06ECF45}" srcOrd="6" destOrd="0" presId="urn:microsoft.com/office/officeart/2016/7/layout/LinearBlockProcessNumbered"/>
    <dgm:cxn modelId="{7B925B01-D8F5-42C7-BDC6-E3B7C7D2CDAB}" type="presParOf" srcId="{8E01D054-8038-4EF2-9CE1-4F92E06ECF45}" destId="{4C93329F-6693-4EB9-8C44-38F27DFB3741}" srcOrd="0" destOrd="0" presId="urn:microsoft.com/office/officeart/2016/7/layout/LinearBlockProcessNumbered"/>
    <dgm:cxn modelId="{8FDB4DCF-BDF3-4035-B7D7-7831B39D163C}" type="presParOf" srcId="{8E01D054-8038-4EF2-9CE1-4F92E06ECF45}" destId="{A852C6FC-C219-42B8-8599-71764D0010F2}" srcOrd="1" destOrd="0" presId="urn:microsoft.com/office/officeart/2016/7/layout/LinearBlockProcessNumbered"/>
    <dgm:cxn modelId="{059A5769-1D6D-4CC9-9D66-D77E71BFAD7D}" type="presParOf" srcId="{8E01D054-8038-4EF2-9CE1-4F92E06ECF45}" destId="{4302F910-921D-4734-A43B-DA1537FB35D0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1E176D-46D0-4621-8239-5A13B407FCD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3CF6B96-F403-40AA-B9DD-4BE31CB7C1EE}">
      <dgm:prSet/>
      <dgm:spPr/>
      <dgm:t>
        <a:bodyPr/>
        <a:lstStyle/>
        <a:p>
          <a:r>
            <a:rPr lang="en-GB" dirty="0"/>
            <a:t>Dataset: Sample - Superstore .csv(Kaggle)</a:t>
          </a:r>
          <a:endParaRPr lang="en-US" dirty="0"/>
        </a:p>
      </dgm:t>
    </dgm:pt>
    <dgm:pt modelId="{2EA4C9A3-51FF-4089-8606-9A600ECED7E2}" type="parTrans" cxnId="{E6E509F0-7AD3-44E6-8A6F-FA2D111E08F4}">
      <dgm:prSet/>
      <dgm:spPr/>
      <dgm:t>
        <a:bodyPr/>
        <a:lstStyle/>
        <a:p>
          <a:endParaRPr lang="en-US"/>
        </a:p>
      </dgm:t>
    </dgm:pt>
    <dgm:pt modelId="{4CE53FE0-6127-412A-A8AB-6C3C9FA7DB68}" type="sibTrans" cxnId="{E6E509F0-7AD3-44E6-8A6F-FA2D111E08F4}">
      <dgm:prSet/>
      <dgm:spPr/>
      <dgm:t>
        <a:bodyPr/>
        <a:lstStyle/>
        <a:p>
          <a:endParaRPr lang="en-US"/>
        </a:p>
      </dgm:t>
    </dgm:pt>
    <dgm:pt modelId="{09AD027E-600A-449A-9C46-5F89AD3E0012}">
      <dgm:prSet/>
      <dgm:spPr/>
      <dgm:t>
        <a:bodyPr/>
        <a:lstStyle/>
        <a:p>
          <a:r>
            <a:rPr lang="en-GB" dirty="0"/>
            <a:t>Records: ~10,000</a:t>
          </a:r>
          <a:endParaRPr lang="en-US" dirty="0"/>
        </a:p>
      </dgm:t>
    </dgm:pt>
    <dgm:pt modelId="{AAB07D63-A782-4384-8E7C-2E7BB4465E90}" type="parTrans" cxnId="{FAA39FE1-B5F6-472B-9F66-4398A98CF0AD}">
      <dgm:prSet/>
      <dgm:spPr/>
      <dgm:t>
        <a:bodyPr/>
        <a:lstStyle/>
        <a:p>
          <a:endParaRPr lang="en-US"/>
        </a:p>
      </dgm:t>
    </dgm:pt>
    <dgm:pt modelId="{9998807A-F2DD-4FB8-800D-92EC7379172C}" type="sibTrans" cxnId="{FAA39FE1-B5F6-472B-9F66-4398A98CF0AD}">
      <dgm:prSet/>
      <dgm:spPr/>
      <dgm:t>
        <a:bodyPr/>
        <a:lstStyle/>
        <a:p>
          <a:endParaRPr lang="en-US"/>
        </a:p>
      </dgm:t>
    </dgm:pt>
    <dgm:pt modelId="{8CDA5AE6-0E9B-4162-BEF9-9FEE026DDC3D}">
      <dgm:prSet/>
      <dgm:spPr/>
      <dgm:t>
        <a:bodyPr/>
        <a:lstStyle/>
        <a:p>
          <a:pPr rtl="0"/>
          <a:r>
            <a:rPr lang="en-GB" dirty="0"/>
            <a:t>Fields Used:</a:t>
          </a:r>
          <a:endParaRPr lang="en-US" dirty="0">
            <a:latin typeface="Aptos Display" panose="020F0302020204030204"/>
          </a:endParaRPr>
        </a:p>
      </dgm:t>
    </dgm:pt>
    <dgm:pt modelId="{740120A9-2498-4275-BEFE-EC5DAE6A3823}" type="parTrans" cxnId="{9C4138DD-4DBF-4684-ABDB-24594791292B}">
      <dgm:prSet/>
      <dgm:spPr/>
      <dgm:t>
        <a:bodyPr/>
        <a:lstStyle/>
        <a:p>
          <a:endParaRPr lang="en-US"/>
        </a:p>
      </dgm:t>
    </dgm:pt>
    <dgm:pt modelId="{9E7FDE7A-450D-4318-BF95-4228E1D7D377}" type="sibTrans" cxnId="{9C4138DD-4DBF-4684-ABDB-24594791292B}">
      <dgm:prSet/>
      <dgm:spPr/>
      <dgm:t>
        <a:bodyPr/>
        <a:lstStyle/>
        <a:p>
          <a:endParaRPr lang="en-US"/>
        </a:p>
      </dgm:t>
    </dgm:pt>
    <dgm:pt modelId="{4642913E-CAB5-4B29-872E-5A72D75DF2E9}">
      <dgm:prSet/>
      <dgm:spPr/>
      <dgm:t>
        <a:bodyPr/>
        <a:lstStyle/>
        <a:p>
          <a:r>
            <a:rPr lang="en-GB" dirty="0"/>
            <a:t>Sales, Profit, Discount</a:t>
          </a:r>
          <a:endParaRPr lang="en-US" dirty="0"/>
        </a:p>
      </dgm:t>
    </dgm:pt>
    <dgm:pt modelId="{DF575E1A-81EC-44B4-8A5B-460E360A6DEC}" type="parTrans" cxnId="{7300FB69-E30B-48A9-86D7-2D27FF8187C1}">
      <dgm:prSet/>
      <dgm:spPr/>
      <dgm:t>
        <a:bodyPr/>
        <a:lstStyle/>
        <a:p>
          <a:endParaRPr lang="en-US"/>
        </a:p>
      </dgm:t>
    </dgm:pt>
    <dgm:pt modelId="{C7D078D1-190A-42C6-BCD0-4EE8DB59BCFE}" type="sibTrans" cxnId="{7300FB69-E30B-48A9-86D7-2D27FF8187C1}">
      <dgm:prSet/>
      <dgm:spPr/>
      <dgm:t>
        <a:bodyPr/>
        <a:lstStyle/>
        <a:p>
          <a:endParaRPr lang="en-US"/>
        </a:p>
      </dgm:t>
    </dgm:pt>
    <dgm:pt modelId="{CA1333AF-D3DD-48FC-9C9E-38847DE10398}">
      <dgm:prSet/>
      <dgm:spPr/>
      <dgm:t>
        <a:bodyPr/>
        <a:lstStyle/>
        <a:p>
          <a:r>
            <a:rPr lang="en-GB" dirty="0"/>
            <a:t>Region, State, Sub-Category</a:t>
          </a:r>
          <a:endParaRPr lang="en-US" dirty="0"/>
        </a:p>
      </dgm:t>
    </dgm:pt>
    <dgm:pt modelId="{1A4507D4-78BF-4A3F-A23A-2C09E37512CD}" type="parTrans" cxnId="{4C3FA131-15DF-461B-BC56-2D0413890C98}">
      <dgm:prSet/>
      <dgm:spPr/>
      <dgm:t>
        <a:bodyPr/>
        <a:lstStyle/>
        <a:p>
          <a:endParaRPr lang="en-US"/>
        </a:p>
      </dgm:t>
    </dgm:pt>
    <dgm:pt modelId="{7A175375-4254-40B5-B719-87434EFF1079}" type="sibTrans" cxnId="{4C3FA131-15DF-461B-BC56-2D0413890C98}">
      <dgm:prSet/>
      <dgm:spPr/>
      <dgm:t>
        <a:bodyPr/>
        <a:lstStyle/>
        <a:p>
          <a:endParaRPr lang="en-US"/>
        </a:p>
      </dgm:t>
    </dgm:pt>
    <dgm:pt modelId="{E0085092-D68C-46E4-900A-350A24F01D04}">
      <dgm:prSet phldr="0"/>
      <dgm:spPr/>
      <dgm:t>
        <a:bodyPr/>
        <a:lstStyle/>
        <a:p>
          <a:r>
            <a:rPr lang="en-GB" dirty="0"/>
            <a:t>Date: Order Date, Ship Date</a:t>
          </a:r>
          <a:endParaRPr lang="en-GB"/>
        </a:p>
      </dgm:t>
    </dgm:pt>
    <dgm:pt modelId="{22E5358F-0146-46CE-AA40-808E848457FC}" type="parTrans" cxnId="{1ECB15C2-336B-4B2F-803F-D88C15001B81}">
      <dgm:prSet/>
      <dgm:spPr/>
    </dgm:pt>
    <dgm:pt modelId="{C5EFBD07-8DCE-43F1-A480-0B0EBDAEB265}" type="sibTrans" cxnId="{1ECB15C2-336B-4B2F-803F-D88C15001B81}">
      <dgm:prSet/>
      <dgm:spPr/>
    </dgm:pt>
    <dgm:pt modelId="{1B927967-AD4C-47B5-8372-BDE3B5367338}" type="pres">
      <dgm:prSet presAssocID="{3B1E176D-46D0-4621-8239-5A13B407FCD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AC66D0-3195-4D1B-B5DC-BB9C90DECC7C}" type="pres">
      <dgm:prSet presAssocID="{D3CF6B96-F403-40AA-B9DD-4BE31CB7C1EE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E33675-4469-4AA7-8543-B002FB1A0380}" type="pres">
      <dgm:prSet presAssocID="{4CE53FE0-6127-412A-A8AB-6C3C9FA7DB68}" presName="spacer" presStyleCnt="0"/>
      <dgm:spPr/>
    </dgm:pt>
    <dgm:pt modelId="{8353C982-49AB-4365-BDF9-062DCAB48944}" type="pres">
      <dgm:prSet presAssocID="{09AD027E-600A-449A-9C46-5F89AD3E0012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D82663-ABC7-4D4F-BA6E-FD013C893905}" type="pres">
      <dgm:prSet presAssocID="{9998807A-F2DD-4FB8-800D-92EC7379172C}" presName="spacer" presStyleCnt="0"/>
      <dgm:spPr/>
    </dgm:pt>
    <dgm:pt modelId="{F6174CBC-490D-4983-8FE2-CC017B90288D}" type="pres">
      <dgm:prSet presAssocID="{8CDA5AE6-0E9B-4162-BEF9-9FEE026DDC3D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EF545B-A0E4-4CED-8645-85059F10F898}" type="pres">
      <dgm:prSet presAssocID="{9E7FDE7A-450D-4318-BF95-4228E1D7D377}" presName="spacer" presStyleCnt="0"/>
      <dgm:spPr/>
    </dgm:pt>
    <dgm:pt modelId="{6121B774-BD0E-42CA-96A0-05A91B54F55D}" type="pres">
      <dgm:prSet presAssocID="{E0085092-D68C-46E4-900A-350A24F01D04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5C88C4-3071-463F-A2D4-0F473E4CF862}" type="pres">
      <dgm:prSet presAssocID="{C5EFBD07-8DCE-43F1-A480-0B0EBDAEB265}" presName="spacer" presStyleCnt="0"/>
      <dgm:spPr/>
    </dgm:pt>
    <dgm:pt modelId="{E9678BEA-99D1-4E69-BACD-701FD0EAC259}" type="pres">
      <dgm:prSet presAssocID="{4642913E-CAB5-4B29-872E-5A72D75DF2E9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D93504-326B-481E-8D31-B793D8D5C5E9}" type="pres">
      <dgm:prSet presAssocID="{C7D078D1-190A-42C6-BCD0-4EE8DB59BCFE}" presName="spacer" presStyleCnt="0"/>
      <dgm:spPr/>
    </dgm:pt>
    <dgm:pt modelId="{21C8E138-8A0A-4C73-90C9-F24D2F868E81}" type="pres">
      <dgm:prSet presAssocID="{CA1333AF-D3DD-48FC-9C9E-38847DE10398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2E16816-ABA8-42F4-B2B9-413BE604BF84}" type="presOf" srcId="{E0085092-D68C-46E4-900A-350A24F01D04}" destId="{6121B774-BD0E-42CA-96A0-05A91B54F55D}" srcOrd="0" destOrd="0" presId="urn:microsoft.com/office/officeart/2005/8/layout/vList2"/>
    <dgm:cxn modelId="{4C3FA131-15DF-461B-BC56-2D0413890C98}" srcId="{3B1E176D-46D0-4621-8239-5A13B407FCDF}" destId="{CA1333AF-D3DD-48FC-9C9E-38847DE10398}" srcOrd="5" destOrd="0" parTransId="{1A4507D4-78BF-4A3F-A23A-2C09E37512CD}" sibTransId="{7A175375-4254-40B5-B719-87434EFF1079}"/>
    <dgm:cxn modelId="{7300FB69-E30B-48A9-86D7-2D27FF8187C1}" srcId="{3B1E176D-46D0-4621-8239-5A13B407FCDF}" destId="{4642913E-CAB5-4B29-872E-5A72D75DF2E9}" srcOrd="4" destOrd="0" parTransId="{DF575E1A-81EC-44B4-8A5B-460E360A6DEC}" sibTransId="{C7D078D1-190A-42C6-BCD0-4EE8DB59BCFE}"/>
    <dgm:cxn modelId="{FAA39FE1-B5F6-472B-9F66-4398A98CF0AD}" srcId="{3B1E176D-46D0-4621-8239-5A13B407FCDF}" destId="{09AD027E-600A-449A-9C46-5F89AD3E0012}" srcOrd="1" destOrd="0" parTransId="{AAB07D63-A782-4384-8E7C-2E7BB4465E90}" sibTransId="{9998807A-F2DD-4FB8-800D-92EC7379172C}"/>
    <dgm:cxn modelId="{FC523B6D-DCB1-46C5-B672-DEBBC46CF7E2}" type="presOf" srcId="{D3CF6B96-F403-40AA-B9DD-4BE31CB7C1EE}" destId="{3EAC66D0-3195-4D1B-B5DC-BB9C90DECC7C}" srcOrd="0" destOrd="0" presId="urn:microsoft.com/office/officeart/2005/8/layout/vList2"/>
    <dgm:cxn modelId="{9C4138DD-4DBF-4684-ABDB-24594791292B}" srcId="{3B1E176D-46D0-4621-8239-5A13B407FCDF}" destId="{8CDA5AE6-0E9B-4162-BEF9-9FEE026DDC3D}" srcOrd="2" destOrd="0" parTransId="{740120A9-2498-4275-BEFE-EC5DAE6A3823}" sibTransId="{9E7FDE7A-450D-4318-BF95-4228E1D7D377}"/>
    <dgm:cxn modelId="{094F00A9-94B6-4E0B-A88A-379DF1D42AEA}" type="presOf" srcId="{09AD027E-600A-449A-9C46-5F89AD3E0012}" destId="{8353C982-49AB-4365-BDF9-062DCAB48944}" srcOrd="0" destOrd="0" presId="urn:microsoft.com/office/officeart/2005/8/layout/vList2"/>
    <dgm:cxn modelId="{FF2612BE-CF45-4BAC-8022-BE84BCE7780B}" type="presOf" srcId="{CA1333AF-D3DD-48FC-9C9E-38847DE10398}" destId="{21C8E138-8A0A-4C73-90C9-F24D2F868E81}" srcOrd="0" destOrd="0" presId="urn:microsoft.com/office/officeart/2005/8/layout/vList2"/>
    <dgm:cxn modelId="{E6E509F0-7AD3-44E6-8A6F-FA2D111E08F4}" srcId="{3B1E176D-46D0-4621-8239-5A13B407FCDF}" destId="{D3CF6B96-F403-40AA-B9DD-4BE31CB7C1EE}" srcOrd="0" destOrd="0" parTransId="{2EA4C9A3-51FF-4089-8606-9A600ECED7E2}" sibTransId="{4CE53FE0-6127-412A-A8AB-6C3C9FA7DB68}"/>
    <dgm:cxn modelId="{1ECB15C2-336B-4B2F-803F-D88C15001B81}" srcId="{3B1E176D-46D0-4621-8239-5A13B407FCDF}" destId="{E0085092-D68C-46E4-900A-350A24F01D04}" srcOrd="3" destOrd="0" parTransId="{22E5358F-0146-46CE-AA40-808E848457FC}" sibTransId="{C5EFBD07-8DCE-43F1-A480-0B0EBDAEB265}"/>
    <dgm:cxn modelId="{5B68E64F-E081-4C93-A3FF-0C7944405EBB}" type="presOf" srcId="{8CDA5AE6-0E9B-4162-BEF9-9FEE026DDC3D}" destId="{F6174CBC-490D-4983-8FE2-CC017B90288D}" srcOrd="0" destOrd="0" presId="urn:microsoft.com/office/officeart/2005/8/layout/vList2"/>
    <dgm:cxn modelId="{91C683C3-5B91-4EA9-A30F-20D1C97738D2}" type="presOf" srcId="{4642913E-CAB5-4B29-872E-5A72D75DF2E9}" destId="{E9678BEA-99D1-4E69-BACD-701FD0EAC259}" srcOrd="0" destOrd="0" presId="urn:microsoft.com/office/officeart/2005/8/layout/vList2"/>
    <dgm:cxn modelId="{2D3B74E2-7DEE-430B-8F43-BFFEC8EF13CA}" type="presOf" srcId="{3B1E176D-46D0-4621-8239-5A13B407FCDF}" destId="{1B927967-AD4C-47B5-8372-BDE3B5367338}" srcOrd="0" destOrd="0" presId="urn:microsoft.com/office/officeart/2005/8/layout/vList2"/>
    <dgm:cxn modelId="{2A7441AA-069C-426A-B057-B439649D6B65}" type="presParOf" srcId="{1B927967-AD4C-47B5-8372-BDE3B5367338}" destId="{3EAC66D0-3195-4D1B-B5DC-BB9C90DECC7C}" srcOrd="0" destOrd="0" presId="urn:microsoft.com/office/officeart/2005/8/layout/vList2"/>
    <dgm:cxn modelId="{BC792641-9106-46E0-A04C-423FE285742D}" type="presParOf" srcId="{1B927967-AD4C-47B5-8372-BDE3B5367338}" destId="{DBE33675-4469-4AA7-8543-B002FB1A0380}" srcOrd="1" destOrd="0" presId="urn:microsoft.com/office/officeart/2005/8/layout/vList2"/>
    <dgm:cxn modelId="{FA68DFBD-0FCC-4684-AC53-A7F200114144}" type="presParOf" srcId="{1B927967-AD4C-47B5-8372-BDE3B5367338}" destId="{8353C982-49AB-4365-BDF9-062DCAB48944}" srcOrd="2" destOrd="0" presId="urn:microsoft.com/office/officeart/2005/8/layout/vList2"/>
    <dgm:cxn modelId="{B44EAA17-D8BE-45A9-BAB8-8E8DE57DED7F}" type="presParOf" srcId="{1B927967-AD4C-47B5-8372-BDE3B5367338}" destId="{03D82663-ABC7-4D4F-BA6E-FD013C893905}" srcOrd="3" destOrd="0" presId="urn:microsoft.com/office/officeart/2005/8/layout/vList2"/>
    <dgm:cxn modelId="{67A40619-CEF1-4F7C-B0BC-C2F15AA506C7}" type="presParOf" srcId="{1B927967-AD4C-47B5-8372-BDE3B5367338}" destId="{F6174CBC-490D-4983-8FE2-CC017B90288D}" srcOrd="4" destOrd="0" presId="urn:microsoft.com/office/officeart/2005/8/layout/vList2"/>
    <dgm:cxn modelId="{859877FC-50CC-4568-8AD7-CF206824249A}" type="presParOf" srcId="{1B927967-AD4C-47B5-8372-BDE3B5367338}" destId="{92EF545B-A0E4-4CED-8645-85059F10F898}" srcOrd="5" destOrd="0" presId="urn:microsoft.com/office/officeart/2005/8/layout/vList2"/>
    <dgm:cxn modelId="{1AED317D-5AED-4602-A2AC-898E08509CDF}" type="presParOf" srcId="{1B927967-AD4C-47B5-8372-BDE3B5367338}" destId="{6121B774-BD0E-42CA-96A0-05A91B54F55D}" srcOrd="6" destOrd="0" presId="urn:microsoft.com/office/officeart/2005/8/layout/vList2"/>
    <dgm:cxn modelId="{A2E192B9-7FF1-40EE-8FED-D34A3CADD744}" type="presParOf" srcId="{1B927967-AD4C-47B5-8372-BDE3B5367338}" destId="{525C88C4-3071-463F-A2D4-0F473E4CF862}" srcOrd="7" destOrd="0" presId="urn:microsoft.com/office/officeart/2005/8/layout/vList2"/>
    <dgm:cxn modelId="{D425ACD4-FEDC-4197-8751-5CF48D8F2D2F}" type="presParOf" srcId="{1B927967-AD4C-47B5-8372-BDE3B5367338}" destId="{E9678BEA-99D1-4E69-BACD-701FD0EAC259}" srcOrd="8" destOrd="0" presId="urn:microsoft.com/office/officeart/2005/8/layout/vList2"/>
    <dgm:cxn modelId="{E883F9D3-6FF8-4A6C-A4EF-44E6A4B58DF2}" type="presParOf" srcId="{1B927967-AD4C-47B5-8372-BDE3B5367338}" destId="{6AD93504-326B-481E-8D31-B793D8D5C5E9}" srcOrd="9" destOrd="0" presId="urn:microsoft.com/office/officeart/2005/8/layout/vList2"/>
    <dgm:cxn modelId="{7240273F-16AD-42DB-B1A8-9A867C0DD160}" type="presParOf" srcId="{1B927967-AD4C-47B5-8372-BDE3B5367338}" destId="{21C8E138-8A0A-4C73-90C9-F24D2F868E81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40F9EE-D3CD-4CB4-B04B-94166DA21B6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862424D-2121-4489-96A6-96E6DFF06AD2}">
      <dgm:prSet/>
      <dgm:spPr/>
      <dgm:t>
        <a:bodyPr/>
        <a:lstStyle/>
        <a:p>
          <a:r>
            <a:rPr lang="en-GB" b="1"/>
            <a:t>Top 3 States:</a:t>
          </a:r>
          <a:r>
            <a:rPr lang="en-GB"/>
            <a:t> California, New York, Texas</a:t>
          </a:r>
          <a:endParaRPr lang="en-US"/>
        </a:p>
      </dgm:t>
    </dgm:pt>
    <dgm:pt modelId="{8FE730C0-978F-4C30-989B-687F5E409B9B}" type="parTrans" cxnId="{F2E45093-525D-4E58-8D8F-04DACFFC2385}">
      <dgm:prSet/>
      <dgm:spPr/>
      <dgm:t>
        <a:bodyPr/>
        <a:lstStyle/>
        <a:p>
          <a:endParaRPr lang="en-US"/>
        </a:p>
      </dgm:t>
    </dgm:pt>
    <dgm:pt modelId="{B3F72F17-E341-4B16-A7CD-28BA846A0954}" type="sibTrans" cxnId="{F2E45093-525D-4E58-8D8F-04DACFFC2385}">
      <dgm:prSet/>
      <dgm:spPr/>
      <dgm:t>
        <a:bodyPr/>
        <a:lstStyle/>
        <a:p>
          <a:endParaRPr lang="en-US"/>
        </a:p>
      </dgm:t>
    </dgm:pt>
    <dgm:pt modelId="{44737F8A-6A8F-4373-9BC7-9A9824FB2BF9}">
      <dgm:prSet/>
      <dgm:spPr/>
      <dgm:t>
        <a:bodyPr/>
        <a:lstStyle/>
        <a:p>
          <a:r>
            <a:rPr lang="en-GB"/>
            <a:t>California leads with highest sales (~450K)</a:t>
          </a:r>
          <a:endParaRPr lang="en-US"/>
        </a:p>
      </dgm:t>
    </dgm:pt>
    <dgm:pt modelId="{CBBB0B00-AF60-4EB5-9B7B-7C9CEDB7B6F1}" type="parTrans" cxnId="{97726A79-6B45-447D-8139-2901FBF6B0C7}">
      <dgm:prSet/>
      <dgm:spPr/>
      <dgm:t>
        <a:bodyPr/>
        <a:lstStyle/>
        <a:p>
          <a:endParaRPr lang="en-US"/>
        </a:p>
      </dgm:t>
    </dgm:pt>
    <dgm:pt modelId="{5B33338E-4F68-4CEC-9491-BC5C41997E84}" type="sibTrans" cxnId="{97726A79-6B45-447D-8139-2901FBF6B0C7}">
      <dgm:prSet/>
      <dgm:spPr/>
      <dgm:t>
        <a:bodyPr/>
        <a:lstStyle/>
        <a:p>
          <a:endParaRPr lang="en-US"/>
        </a:p>
      </dgm:t>
    </dgm:pt>
    <dgm:pt modelId="{5B6A9F87-A360-4C13-8441-50C76596B9D5}">
      <dgm:prSet/>
      <dgm:spPr/>
      <dgm:t>
        <a:bodyPr/>
        <a:lstStyle/>
        <a:p>
          <a:r>
            <a:rPr lang="en-GB"/>
            <a:t>Potential to improve performance in lower-tier states like Virginia and Michigan</a:t>
          </a:r>
          <a:endParaRPr lang="en-US"/>
        </a:p>
      </dgm:t>
    </dgm:pt>
    <dgm:pt modelId="{AB84FD81-BC36-4549-88A5-C551ECF31D7D}" type="parTrans" cxnId="{D39FFF8A-3BFE-40A7-9298-A8577A80FA06}">
      <dgm:prSet/>
      <dgm:spPr/>
      <dgm:t>
        <a:bodyPr/>
        <a:lstStyle/>
        <a:p>
          <a:endParaRPr lang="en-US"/>
        </a:p>
      </dgm:t>
    </dgm:pt>
    <dgm:pt modelId="{780A7BE4-A2A0-4587-9197-ADD76F898C7C}" type="sibTrans" cxnId="{D39FFF8A-3BFE-40A7-9298-A8577A80FA06}">
      <dgm:prSet/>
      <dgm:spPr/>
      <dgm:t>
        <a:bodyPr/>
        <a:lstStyle/>
        <a:p>
          <a:endParaRPr lang="en-US"/>
        </a:p>
      </dgm:t>
    </dgm:pt>
    <dgm:pt modelId="{D9D8878A-0918-4829-A813-5793E0FCEF36}" type="pres">
      <dgm:prSet presAssocID="{0540F9EE-D3CD-4CB4-B04B-94166DA21B6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E5BC0A7-8C7E-4C80-A799-94920F88060A}" type="pres">
      <dgm:prSet presAssocID="{1862424D-2121-4489-96A6-96E6DFF06AD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8C554C-EC98-44A1-87EE-F4C948C0F024}" type="pres">
      <dgm:prSet presAssocID="{B3F72F17-E341-4B16-A7CD-28BA846A0954}" presName="spacer" presStyleCnt="0"/>
      <dgm:spPr/>
    </dgm:pt>
    <dgm:pt modelId="{109B428B-0294-477A-B426-E2B69CDD64FD}" type="pres">
      <dgm:prSet presAssocID="{44737F8A-6A8F-4373-9BC7-9A9824FB2BF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F50DC6-7D3C-4E15-B5A3-A1B4B25889B2}" type="pres">
      <dgm:prSet presAssocID="{5B33338E-4F68-4CEC-9491-BC5C41997E84}" presName="spacer" presStyleCnt="0"/>
      <dgm:spPr/>
    </dgm:pt>
    <dgm:pt modelId="{B66C5F5C-B4C6-414C-98E2-B4CAAE846929}" type="pres">
      <dgm:prSet presAssocID="{5B6A9F87-A360-4C13-8441-50C76596B9D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6F4A23-A757-4A3C-B4CC-D0286948783A}" type="presOf" srcId="{5B6A9F87-A360-4C13-8441-50C76596B9D5}" destId="{B66C5F5C-B4C6-414C-98E2-B4CAAE846929}" srcOrd="0" destOrd="0" presId="urn:microsoft.com/office/officeart/2005/8/layout/vList2"/>
    <dgm:cxn modelId="{97726A79-6B45-447D-8139-2901FBF6B0C7}" srcId="{0540F9EE-D3CD-4CB4-B04B-94166DA21B69}" destId="{44737F8A-6A8F-4373-9BC7-9A9824FB2BF9}" srcOrd="1" destOrd="0" parTransId="{CBBB0B00-AF60-4EB5-9B7B-7C9CEDB7B6F1}" sibTransId="{5B33338E-4F68-4CEC-9491-BC5C41997E84}"/>
    <dgm:cxn modelId="{D39FFF8A-3BFE-40A7-9298-A8577A80FA06}" srcId="{0540F9EE-D3CD-4CB4-B04B-94166DA21B69}" destId="{5B6A9F87-A360-4C13-8441-50C76596B9D5}" srcOrd="2" destOrd="0" parTransId="{AB84FD81-BC36-4549-88A5-C551ECF31D7D}" sibTransId="{780A7BE4-A2A0-4587-9197-ADD76F898C7C}"/>
    <dgm:cxn modelId="{2FAB375B-0DDF-4C66-B335-6411D8F8D2EA}" type="presOf" srcId="{44737F8A-6A8F-4373-9BC7-9A9824FB2BF9}" destId="{109B428B-0294-477A-B426-E2B69CDD64FD}" srcOrd="0" destOrd="0" presId="urn:microsoft.com/office/officeart/2005/8/layout/vList2"/>
    <dgm:cxn modelId="{91434FF4-4F79-41D4-81F8-3CDD36F906B8}" type="presOf" srcId="{0540F9EE-D3CD-4CB4-B04B-94166DA21B69}" destId="{D9D8878A-0918-4829-A813-5793E0FCEF36}" srcOrd="0" destOrd="0" presId="urn:microsoft.com/office/officeart/2005/8/layout/vList2"/>
    <dgm:cxn modelId="{188D8DAB-B088-4F66-A33B-16346FF1F067}" type="presOf" srcId="{1862424D-2121-4489-96A6-96E6DFF06AD2}" destId="{CE5BC0A7-8C7E-4C80-A799-94920F88060A}" srcOrd="0" destOrd="0" presId="urn:microsoft.com/office/officeart/2005/8/layout/vList2"/>
    <dgm:cxn modelId="{F2E45093-525D-4E58-8D8F-04DACFFC2385}" srcId="{0540F9EE-D3CD-4CB4-B04B-94166DA21B69}" destId="{1862424D-2121-4489-96A6-96E6DFF06AD2}" srcOrd="0" destOrd="0" parTransId="{8FE730C0-978F-4C30-989B-687F5E409B9B}" sibTransId="{B3F72F17-E341-4B16-A7CD-28BA846A0954}"/>
    <dgm:cxn modelId="{FB190EFD-7C0F-4125-A77E-79D9185E5AF2}" type="presParOf" srcId="{D9D8878A-0918-4829-A813-5793E0FCEF36}" destId="{CE5BC0A7-8C7E-4C80-A799-94920F88060A}" srcOrd="0" destOrd="0" presId="urn:microsoft.com/office/officeart/2005/8/layout/vList2"/>
    <dgm:cxn modelId="{CB29EADC-F278-43BD-B7F8-E658B305F615}" type="presParOf" srcId="{D9D8878A-0918-4829-A813-5793E0FCEF36}" destId="{498C554C-EC98-44A1-87EE-F4C948C0F024}" srcOrd="1" destOrd="0" presId="urn:microsoft.com/office/officeart/2005/8/layout/vList2"/>
    <dgm:cxn modelId="{DDD1E876-43AA-4FA5-BFD6-B4DD41DB35EB}" type="presParOf" srcId="{D9D8878A-0918-4829-A813-5793E0FCEF36}" destId="{109B428B-0294-477A-B426-E2B69CDD64FD}" srcOrd="2" destOrd="0" presId="urn:microsoft.com/office/officeart/2005/8/layout/vList2"/>
    <dgm:cxn modelId="{F341C756-8846-41B5-B20E-B16DC2C9BAC7}" type="presParOf" srcId="{D9D8878A-0918-4829-A813-5793E0FCEF36}" destId="{B5F50DC6-7D3C-4E15-B5A3-A1B4B25889B2}" srcOrd="3" destOrd="0" presId="urn:microsoft.com/office/officeart/2005/8/layout/vList2"/>
    <dgm:cxn modelId="{578AA290-4ACE-4436-B70F-793CA5DD0538}" type="presParOf" srcId="{D9D8878A-0918-4829-A813-5793E0FCEF36}" destId="{B66C5F5C-B4C6-414C-98E2-B4CAAE84692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442606D-1A24-41D7-9A40-4E61E4B4F7C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8B441DD-729D-44A1-801A-66D6C5D789A6}">
      <dgm:prSet/>
      <dgm:spPr/>
      <dgm:t>
        <a:bodyPr/>
        <a:lstStyle/>
        <a:p>
          <a:r>
            <a:rPr lang="en-GB"/>
            <a:t>California is the top sales driver — replicate strategies in other regions</a:t>
          </a:r>
          <a:endParaRPr lang="en-US"/>
        </a:p>
      </dgm:t>
    </dgm:pt>
    <dgm:pt modelId="{B33E3212-4924-4C45-A0C8-73EDD3BA93A8}" type="parTrans" cxnId="{806E44F5-FCD3-488B-8E0F-8E7EC774F050}">
      <dgm:prSet/>
      <dgm:spPr/>
      <dgm:t>
        <a:bodyPr/>
        <a:lstStyle/>
        <a:p>
          <a:endParaRPr lang="en-US"/>
        </a:p>
      </dgm:t>
    </dgm:pt>
    <dgm:pt modelId="{6CC3D652-E9C4-4492-A79C-AEFF224791A9}" type="sibTrans" cxnId="{806E44F5-FCD3-488B-8E0F-8E7EC774F050}">
      <dgm:prSet/>
      <dgm:spPr/>
      <dgm:t>
        <a:bodyPr/>
        <a:lstStyle/>
        <a:p>
          <a:endParaRPr lang="en-US"/>
        </a:p>
      </dgm:t>
    </dgm:pt>
    <dgm:pt modelId="{3B1CC1C1-C590-490E-A40A-2808E6DE7EA4}">
      <dgm:prSet/>
      <dgm:spPr/>
      <dgm:t>
        <a:bodyPr/>
        <a:lstStyle/>
        <a:p>
          <a:r>
            <a:rPr lang="en-GB"/>
            <a:t>Discount strategies need review — may be affecting profitability</a:t>
          </a:r>
          <a:endParaRPr lang="en-US"/>
        </a:p>
      </dgm:t>
    </dgm:pt>
    <dgm:pt modelId="{F3A59DDB-7B2F-4BE7-A7C9-9274F637D58C}" type="parTrans" cxnId="{5BCD2946-45C8-435B-8C7D-F898D1338EC9}">
      <dgm:prSet/>
      <dgm:spPr/>
      <dgm:t>
        <a:bodyPr/>
        <a:lstStyle/>
        <a:p>
          <a:endParaRPr lang="en-US"/>
        </a:p>
      </dgm:t>
    </dgm:pt>
    <dgm:pt modelId="{AAF43024-E7EC-4082-BFEC-807D211F9703}" type="sibTrans" cxnId="{5BCD2946-45C8-435B-8C7D-F898D1338EC9}">
      <dgm:prSet/>
      <dgm:spPr/>
      <dgm:t>
        <a:bodyPr/>
        <a:lstStyle/>
        <a:p>
          <a:endParaRPr lang="en-US"/>
        </a:p>
      </dgm:t>
    </dgm:pt>
    <dgm:pt modelId="{ABF92D0E-3B45-4F76-BF94-6A285F9E9E17}">
      <dgm:prSet/>
      <dgm:spPr/>
      <dgm:t>
        <a:bodyPr/>
        <a:lstStyle/>
        <a:p>
          <a:r>
            <a:rPr lang="en-GB"/>
            <a:t>Focus more on high-performing products like Phones &amp; Chairs</a:t>
          </a:r>
          <a:endParaRPr lang="en-US"/>
        </a:p>
      </dgm:t>
    </dgm:pt>
    <dgm:pt modelId="{53B143F4-0BC4-42FB-ABA3-CA1D768933AB}" type="parTrans" cxnId="{F366EAFB-90D6-45C2-8217-10BFD95F8C99}">
      <dgm:prSet/>
      <dgm:spPr/>
      <dgm:t>
        <a:bodyPr/>
        <a:lstStyle/>
        <a:p>
          <a:endParaRPr lang="en-US"/>
        </a:p>
      </dgm:t>
    </dgm:pt>
    <dgm:pt modelId="{6511C603-E6A8-4317-8CB0-B935FF240A31}" type="sibTrans" cxnId="{F366EAFB-90D6-45C2-8217-10BFD95F8C99}">
      <dgm:prSet/>
      <dgm:spPr/>
      <dgm:t>
        <a:bodyPr/>
        <a:lstStyle/>
        <a:p>
          <a:endParaRPr lang="en-US"/>
        </a:p>
      </dgm:t>
    </dgm:pt>
    <dgm:pt modelId="{4AB06F4E-3A7F-48A9-A148-D96EAFB5C15D}">
      <dgm:prSet/>
      <dgm:spPr/>
      <dgm:t>
        <a:bodyPr/>
        <a:lstStyle/>
        <a:p>
          <a:r>
            <a:rPr lang="en-GB"/>
            <a:t>Consider promotions or product adjustments in low-performing categories</a:t>
          </a:r>
          <a:endParaRPr lang="en-US"/>
        </a:p>
      </dgm:t>
    </dgm:pt>
    <dgm:pt modelId="{5796245B-671E-423F-919F-8FD01904DD5C}" type="parTrans" cxnId="{2273DF1F-D40B-4870-9D18-74A1B176D246}">
      <dgm:prSet/>
      <dgm:spPr/>
      <dgm:t>
        <a:bodyPr/>
        <a:lstStyle/>
        <a:p>
          <a:endParaRPr lang="en-US"/>
        </a:p>
      </dgm:t>
    </dgm:pt>
    <dgm:pt modelId="{F5E6B09A-32FE-4406-A3C6-7D7187859314}" type="sibTrans" cxnId="{2273DF1F-D40B-4870-9D18-74A1B176D246}">
      <dgm:prSet/>
      <dgm:spPr/>
      <dgm:t>
        <a:bodyPr/>
        <a:lstStyle/>
        <a:p>
          <a:endParaRPr lang="en-US"/>
        </a:p>
      </dgm:t>
    </dgm:pt>
    <dgm:pt modelId="{89196A91-5854-4D19-B3B2-48290909A81B}" type="pres">
      <dgm:prSet presAssocID="{4442606D-1A24-41D7-9A40-4E61E4B4F7C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90F8F2-2AF8-4AA5-9173-2878AC312A89}" type="pres">
      <dgm:prSet presAssocID="{38B441DD-729D-44A1-801A-66D6C5D789A6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D06154-1AE1-4348-9011-7B3F00EF8C86}" type="pres">
      <dgm:prSet presAssocID="{6CC3D652-E9C4-4492-A79C-AEFF224791A9}" presName="spacer" presStyleCnt="0"/>
      <dgm:spPr/>
    </dgm:pt>
    <dgm:pt modelId="{227B823F-3737-4B7A-8E02-CAD486195586}" type="pres">
      <dgm:prSet presAssocID="{3B1CC1C1-C590-490E-A40A-2808E6DE7EA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46BE13-8070-4139-862A-EE30F9C6B015}" type="pres">
      <dgm:prSet presAssocID="{AAF43024-E7EC-4082-BFEC-807D211F9703}" presName="spacer" presStyleCnt="0"/>
      <dgm:spPr/>
    </dgm:pt>
    <dgm:pt modelId="{4A47CE63-354A-4E1D-BB4E-3CFA875CD910}" type="pres">
      <dgm:prSet presAssocID="{ABF92D0E-3B45-4F76-BF94-6A285F9E9E17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A5D5B4-5C8A-4B95-8E76-98F272FCBA30}" type="pres">
      <dgm:prSet presAssocID="{6511C603-E6A8-4317-8CB0-B935FF240A31}" presName="spacer" presStyleCnt="0"/>
      <dgm:spPr/>
    </dgm:pt>
    <dgm:pt modelId="{29805B4C-87C7-44BF-9E87-4C797EBBE9F8}" type="pres">
      <dgm:prSet presAssocID="{4AB06F4E-3A7F-48A9-A148-D96EAFB5C15D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CAC407-A066-44A8-BD75-B578FC280D26}" type="presOf" srcId="{3B1CC1C1-C590-490E-A40A-2808E6DE7EA4}" destId="{227B823F-3737-4B7A-8E02-CAD486195586}" srcOrd="0" destOrd="0" presId="urn:microsoft.com/office/officeart/2005/8/layout/vList2"/>
    <dgm:cxn modelId="{E050667C-C0E9-411F-92B3-9361DA87030F}" type="presOf" srcId="{ABF92D0E-3B45-4F76-BF94-6A285F9E9E17}" destId="{4A47CE63-354A-4E1D-BB4E-3CFA875CD910}" srcOrd="0" destOrd="0" presId="urn:microsoft.com/office/officeart/2005/8/layout/vList2"/>
    <dgm:cxn modelId="{2273DF1F-D40B-4870-9D18-74A1B176D246}" srcId="{4442606D-1A24-41D7-9A40-4E61E4B4F7C0}" destId="{4AB06F4E-3A7F-48A9-A148-D96EAFB5C15D}" srcOrd="3" destOrd="0" parTransId="{5796245B-671E-423F-919F-8FD01904DD5C}" sibTransId="{F5E6B09A-32FE-4406-A3C6-7D7187859314}"/>
    <dgm:cxn modelId="{62163556-4A07-4267-8C26-520EF24E3038}" type="presOf" srcId="{38B441DD-729D-44A1-801A-66D6C5D789A6}" destId="{DB90F8F2-2AF8-4AA5-9173-2878AC312A89}" srcOrd="0" destOrd="0" presId="urn:microsoft.com/office/officeart/2005/8/layout/vList2"/>
    <dgm:cxn modelId="{18551610-3441-46DA-B62C-CF05DE9BB186}" type="presOf" srcId="{4AB06F4E-3A7F-48A9-A148-D96EAFB5C15D}" destId="{29805B4C-87C7-44BF-9E87-4C797EBBE9F8}" srcOrd="0" destOrd="0" presId="urn:microsoft.com/office/officeart/2005/8/layout/vList2"/>
    <dgm:cxn modelId="{39C04328-A14A-461D-870A-9E2A3735DA8A}" type="presOf" srcId="{4442606D-1A24-41D7-9A40-4E61E4B4F7C0}" destId="{89196A91-5854-4D19-B3B2-48290909A81B}" srcOrd="0" destOrd="0" presId="urn:microsoft.com/office/officeart/2005/8/layout/vList2"/>
    <dgm:cxn modelId="{5BCD2946-45C8-435B-8C7D-F898D1338EC9}" srcId="{4442606D-1A24-41D7-9A40-4E61E4B4F7C0}" destId="{3B1CC1C1-C590-490E-A40A-2808E6DE7EA4}" srcOrd="1" destOrd="0" parTransId="{F3A59DDB-7B2F-4BE7-A7C9-9274F637D58C}" sibTransId="{AAF43024-E7EC-4082-BFEC-807D211F9703}"/>
    <dgm:cxn modelId="{806E44F5-FCD3-488B-8E0F-8E7EC774F050}" srcId="{4442606D-1A24-41D7-9A40-4E61E4B4F7C0}" destId="{38B441DD-729D-44A1-801A-66D6C5D789A6}" srcOrd="0" destOrd="0" parTransId="{B33E3212-4924-4C45-A0C8-73EDD3BA93A8}" sibTransId="{6CC3D652-E9C4-4492-A79C-AEFF224791A9}"/>
    <dgm:cxn modelId="{F366EAFB-90D6-45C2-8217-10BFD95F8C99}" srcId="{4442606D-1A24-41D7-9A40-4E61E4B4F7C0}" destId="{ABF92D0E-3B45-4F76-BF94-6A285F9E9E17}" srcOrd="2" destOrd="0" parTransId="{53B143F4-0BC4-42FB-ABA3-CA1D768933AB}" sibTransId="{6511C603-E6A8-4317-8CB0-B935FF240A31}"/>
    <dgm:cxn modelId="{190574D5-A087-4DBA-9CF5-862844529E1B}" type="presParOf" srcId="{89196A91-5854-4D19-B3B2-48290909A81B}" destId="{DB90F8F2-2AF8-4AA5-9173-2878AC312A89}" srcOrd="0" destOrd="0" presId="urn:microsoft.com/office/officeart/2005/8/layout/vList2"/>
    <dgm:cxn modelId="{34FEB17E-EE5C-4528-BD54-D64F1279D36B}" type="presParOf" srcId="{89196A91-5854-4D19-B3B2-48290909A81B}" destId="{0AD06154-1AE1-4348-9011-7B3F00EF8C86}" srcOrd="1" destOrd="0" presId="urn:microsoft.com/office/officeart/2005/8/layout/vList2"/>
    <dgm:cxn modelId="{3309DF34-3EF0-4520-8760-E4980BBE7E6E}" type="presParOf" srcId="{89196A91-5854-4D19-B3B2-48290909A81B}" destId="{227B823F-3737-4B7A-8E02-CAD486195586}" srcOrd="2" destOrd="0" presId="urn:microsoft.com/office/officeart/2005/8/layout/vList2"/>
    <dgm:cxn modelId="{0495779E-596F-40E2-9B47-228EEA48F1DA}" type="presParOf" srcId="{89196A91-5854-4D19-B3B2-48290909A81B}" destId="{FA46BE13-8070-4139-862A-EE30F9C6B015}" srcOrd="3" destOrd="0" presId="urn:microsoft.com/office/officeart/2005/8/layout/vList2"/>
    <dgm:cxn modelId="{A5969960-1926-4723-BE19-F6BA8728C1AC}" type="presParOf" srcId="{89196A91-5854-4D19-B3B2-48290909A81B}" destId="{4A47CE63-354A-4E1D-BB4E-3CFA875CD910}" srcOrd="4" destOrd="0" presId="urn:microsoft.com/office/officeart/2005/8/layout/vList2"/>
    <dgm:cxn modelId="{5A3C0A87-5433-40FB-885A-06BEA4105F97}" type="presParOf" srcId="{89196A91-5854-4D19-B3B2-48290909A81B}" destId="{3CA5D5B4-5C8A-4B95-8E76-98F272FCBA30}" srcOrd="5" destOrd="0" presId="urn:microsoft.com/office/officeart/2005/8/layout/vList2"/>
    <dgm:cxn modelId="{F7D192A7-D08A-40C7-B579-A368EB52846F}" type="presParOf" srcId="{89196A91-5854-4D19-B3B2-48290909A81B}" destId="{29805B4C-87C7-44BF-9E87-4C797EBBE9F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DB16B2-3CFC-4B8C-9914-60D0197B2798}">
      <dsp:nvSpPr>
        <dsp:cNvPr id="0" name=""/>
        <dsp:cNvSpPr/>
      </dsp:nvSpPr>
      <dsp:spPr>
        <a:xfrm>
          <a:off x="178" y="738040"/>
          <a:ext cx="2160832" cy="25929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442" tIns="0" rIns="213442" bIns="33020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/>
            <a:t>Analyze key business metrics (Sales, Profit, Discount)</a:t>
          </a:r>
          <a:endParaRPr lang="en-US" sz="1700" kern="1200"/>
        </a:p>
      </dsp:txBody>
      <dsp:txXfrm>
        <a:off x="178" y="1775240"/>
        <a:ext cx="2160832" cy="1555799"/>
      </dsp:txXfrm>
    </dsp:sp>
    <dsp:sp modelId="{18B8DB7A-E9C7-49A4-B911-064F0BAD3896}">
      <dsp:nvSpPr>
        <dsp:cNvPr id="0" name=""/>
        <dsp:cNvSpPr/>
      </dsp:nvSpPr>
      <dsp:spPr>
        <a:xfrm>
          <a:off x="178" y="738040"/>
          <a:ext cx="2160832" cy="1037199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442" tIns="165100" rIns="213442" bIns="165100" numCol="1" spcCol="1270" anchor="ctr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/>
            <a:t>01</a:t>
          </a:r>
        </a:p>
      </dsp:txBody>
      <dsp:txXfrm>
        <a:off x="178" y="738040"/>
        <a:ext cx="2160832" cy="1037199"/>
      </dsp:txXfrm>
    </dsp:sp>
    <dsp:sp modelId="{33270891-C84C-4740-906A-7E7BFDAC0831}">
      <dsp:nvSpPr>
        <dsp:cNvPr id="0" name=""/>
        <dsp:cNvSpPr/>
      </dsp:nvSpPr>
      <dsp:spPr>
        <a:xfrm>
          <a:off x="2333878" y="738040"/>
          <a:ext cx="2160832" cy="259299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442" tIns="0" rIns="213442" bIns="33020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/>
            <a:t>Understand performance over time</a:t>
          </a:r>
          <a:endParaRPr lang="en-US" sz="1700" kern="1200"/>
        </a:p>
      </dsp:txBody>
      <dsp:txXfrm>
        <a:off x="2333878" y="1775240"/>
        <a:ext cx="2160832" cy="1555799"/>
      </dsp:txXfrm>
    </dsp:sp>
    <dsp:sp modelId="{DB76A591-601F-4808-BD44-EDFCFA52006F}">
      <dsp:nvSpPr>
        <dsp:cNvPr id="0" name=""/>
        <dsp:cNvSpPr/>
      </dsp:nvSpPr>
      <dsp:spPr>
        <a:xfrm>
          <a:off x="2333878" y="738040"/>
          <a:ext cx="2160832" cy="1037199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442" tIns="165100" rIns="213442" bIns="165100" numCol="1" spcCol="1270" anchor="ctr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/>
            <a:t>02</a:t>
          </a:r>
        </a:p>
      </dsp:txBody>
      <dsp:txXfrm>
        <a:off x="2333878" y="738040"/>
        <a:ext cx="2160832" cy="1037199"/>
      </dsp:txXfrm>
    </dsp:sp>
    <dsp:sp modelId="{1D0E735C-600C-4487-83FD-EC65CB014714}">
      <dsp:nvSpPr>
        <dsp:cNvPr id="0" name=""/>
        <dsp:cNvSpPr/>
      </dsp:nvSpPr>
      <dsp:spPr>
        <a:xfrm>
          <a:off x="4667577" y="738040"/>
          <a:ext cx="2160832" cy="25929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442" tIns="0" rIns="213442" bIns="33020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/>
            <a:t>Identify best/worst-performing regions and products</a:t>
          </a:r>
          <a:endParaRPr lang="en-US" sz="1700" kern="1200"/>
        </a:p>
      </dsp:txBody>
      <dsp:txXfrm>
        <a:off x="4667577" y="1775240"/>
        <a:ext cx="2160832" cy="1555799"/>
      </dsp:txXfrm>
    </dsp:sp>
    <dsp:sp modelId="{0E68DA1A-AB4A-4BFE-A9E7-5AC3171063E2}">
      <dsp:nvSpPr>
        <dsp:cNvPr id="0" name=""/>
        <dsp:cNvSpPr/>
      </dsp:nvSpPr>
      <dsp:spPr>
        <a:xfrm>
          <a:off x="4667577" y="738040"/>
          <a:ext cx="2160832" cy="1037199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442" tIns="165100" rIns="213442" bIns="165100" numCol="1" spcCol="1270" anchor="ctr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/>
            <a:t>03</a:t>
          </a:r>
        </a:p>
      </dsp:txBody>
      <dsp:txXfrm>
        <a:off x="4667577" y="738040"/>
        <a:ext cx="2160832" cy="1037199"/>
      </dsp:txXfrm>
    </dsp:sp>
    <dsp:sp modelId="{4C93329F-6693-4EB9-8C44-38F27DFB3741}">
      <dsp:nvSpPr>
        <dsp:cNvPr id="0" name=""/>
        <dsp:cNvSpPr/>
      </dsp:nvSpPr>
      <dsp:spPr>
        <a:xfrm>
          <a:off x="7001276" y="738040"/>
          <a:ext cx="2160832" cy="25929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442" tIns="0" rIns="213442" bIns="33020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/>
            <a:t>Support business decisions through data storytelling</a:t>
          </a:r>
          <a:endParaRPr lang="en-US" sz="1700" kern="1200"/>
        </a:p>
      </dsp:txBody>
      <dsp:txXfrm>
        <a:off x="7001276" y="1775240"/>
        <a:ext cx="2160832" cy="1555799"/>
      </dsp:txXfrm>
    </dsp:sp>
    <dsp:sp modelId="{A852C6FC-C219-42B8-8599-71764D0010F2}">
      <dsp:nvSpPr>
        <dsp:cNvPr id="0" name=""/>
        <dsp:cNvSpPr/>
      </dsp:nvSpPr>
      <dsp:spPr>
        <a:xfrm>
          <a:off x="7001276" y="738040"/>
          <a:ext cx="2160832" cy="1037199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442" tIns="165100" rIns="213442" bIns="165100" numCol="1" spcCol="1270" anchor="ctr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/>
            <a:t>04</a:t>
          </a:r>
        </a:p>
      </dsp:txBody>
      <dsp:txXfrm>
        <a:off x="7001276" y="738040"/>
        <a:ext cx="2160832" cy="10371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AC66D0-3195-4D1B-B5DC-BB9C90DECC7C}">
      <dsp:nvSpPr>
        <dsp:cNvPr id="0" name=""/>
        <dsp:cNvSpPr/>
      </dsp:nvSpPr>
      <dsp:spPr>
        <a:xfrm>
          <a:off x="0" y="223288"/>
          <a:ext cx="7984609" cy="8108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300" kern="1200" dirty="0"/>
            <a:t>Dataset: Sample - Superstore .csv(Kaggle)</a:t>
          </a:r>
          <a:endParaRPr lang="en-US" sz="3300" kern="1200" dirty="0"/>
        </a:p>
      </dsp:txBody>
      <dsp:txXfrm>
        <a:off x="39580" y="262868"/>
        <a:ext cx="7905449" cy="731650"/>
      </dsp:txXfrm>
    </dsp:sp>
    <dsp:sp modelId="{8353C982-49AB-4365-BDF9-062DCAB48944}">
      <dsp:nvSpPr>
        <dsp:cNvPr id="0" name=""/>
        <dsp:cNvSpPr/>
      </dsp:nvSpPr>
      <dsp:spPr>
        <a:xfrm>
          <a:off x="0" y="1129138"/>
          <a:ext cx="7984609" cy="810810"/>
        </a:xfrm>
        <a:prstGeom prst="roundRect">
          <a:avLst/>
        </a:prstGeom>
        <a:solidFill>
          <a:schemeClr val="accent5">
            <a:hueOff val="-2430430"/>
            <a:satOff val="-165"/>
            <a:lumOff val="39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300" kern="1200" dirty="0"/>
            <a:t>Records: ~10,000</a:t>
          </a:r>
          <a:endParaRPr lang="en-US" sz="3300" kern="1200" dirty="0"/>
        </a:p>
      </dsp:txBody>
      <dsp:txXfrm>
        <a:off x="39580" y="1168718"/>
        <a:ext cx="7905449" cy="731650"/>
      </dsp:txXfrm>
    </dsp:sp>
    <dsp:sp modelId="{F6174CBC-490D-4983-8FE2-CC017B90288D}">
      <dsp:nvSpPr>
        <dsp:cNvPr id="0" name=""/>
        <dsp:cNvSpPr/>
      </dsp:nvSpPr>
      <dsp:spPr>
        <a:xfrm>
          <a:off x="0" y="2034988"/>
          <a:ext cx="7984609" cy="810810"/>
        </a:xfrm>
        <a:prstGeom prst="roundRect">
          <a:avLst/>
        </a:prstGeom>
        <a:solidFill>
          <a:schemeClr val="accent5">
            <a:hueOff val="-4860860"/>
            <a:satOff val="-330"/>
            <a:lumOff val="78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300" kern="1200" dirty="0"/>
            <a:t>Fields Used:</a:t>
          </a:r>
          <a:endParaRPr lang="en-US" sz="3300" kern="1200" dirty="0">
            <a:latin typeface="Aptos Display" panose="020F0302020204030204"/>
          </a:endParaRPr>
        </a:p>
      </dsp:txBody>
      <dsp:txXfrm>
        <a:off x="39580" y="2074568"/>
        <a:ext cx="7905449" cy="731650"/>
      </dsp:txXfrm>
    </dsp:sp>
    <dsp:sp modelId="{6121B774-BD0E-42CA-96A0-05A91B54F55D}">
      <dsp:nvSpPr>
        <dsp:cNvPr id="0" name=""/>
        <dsp:cNvSpPr/>
      </dsp:nvSpPr>
      <dsp:spPr>
        <a:xfrm>
          <a:off x="0" y="2940838"/>
          <a:ext cx="7984609" cy="810810"/>
        </a:xfrm>
        <a:prstGeom prst="roundRect">
          <a:avLst/>
        </a:prstGeom>
        <a:solidFill>
          <a:schemeClr val="accent5">
            <a:hueOff val="-7291290"/>
            <a:satOff val="-496"/>
            <a:lumOff val="1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300" kern="1200" dirty="0"/>
            <a:t>Date: Order Date, Ship Date</a:t>
          </a:r>
          <a:endParaRPr lang="en-GB" sz="3300" kern="1200"/>
        </a:p>
      </dsp:txBody>
      <dsp:txXfrm>
        <a:off x="39580" y="2980418"/>
        <a:ext cx="7905449" cy="731650"/>
      </dsp:txXfrm>
    </dsp:sp>
    <dsp:sp modelId="{E9678BEA-99D1-4E69-BACD-701FD0EAC259}">
      <dsp:nvSpPr>
        <dsp:cNvPr id="0" name=""/>
        <dsp:cNvSpPr/>
      </dsp:nvSpPr>
      <dsp:spPr>
        <a:xfrm>
          <a:off x="0" y="3846688"/>
          <a:ext cx="7984609" cy="810810"/>
        </a:xfrm>
        <a:prstGeom prst="roundRect">
          <a:avLst/>
        </a:prstGeom>
        <a:solidFill>
          <a:schemeClr val="accent5">
            <a:hueOff val="-9721720"/>
            <a:satOff val="-661"/>
            <a:lumOff val="15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300" kern="1200" dirty="0"/>
            <a:t>Sales, Profit, Discount</a:t>
          </a:r>
          <a:endParaRPr lang="en-US" sz="3300" kern="1200" dirty="0"/>
        </a:p>
      </dsp:txBody>
      <dsp:txXfrm>
        <a:off x="39580" y="3886268"/>
        <a:ext cx="7905449" cy="731650"/>
      </dsp:txXfrm>
    </dsp:sp>
    <dsp:sp modelId="{21C8E138-8A0A-4C73-90C9-F24D2F868E81}">
      <dsp:nvSpPr>
        <dsp:cNvPr id="0" name=""/>
        <dsp:cNvSpPr/>
      </dsp:nvSpPr>
      <dsp:spPr>
        <a:xfrm>
          <a:off x="0" y="4752538"/>
          <a:ext cx="7984609" cy="81081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300" kern="1200" dirty="0"/>
            <a:t>Region, State, Sub-Category</a:t>
          </a:r>
          <a:endParaRPr lang="en-US" sz="3300" kern="1200" dirty="0"/>
        </a:p>
      </dsp:txBody>
      <dsp:txXfrm>
        <a:off x="39580" y="4792118"/>
        <a:ext cx="7905449" cy="7316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5BC0A7-8C7E-4C80-A799-94920F88060A}">
      <dsp:nvSpPr>
        <dsp:cNvPr id="0" name=""/>
        <dsp:cNvSpPr/>
      </dsp:nvSpPr>
      <dsp:spPr>
        <a:xfrm>
          <a:off x="0" y="29217"/>
          <a:ext cx="6949440" cy="18460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300" b="1" kern="1200"/>
            <a:t>Top 3 States:</a:t>
          </a:r>
          <a:r>
            <a:rPr lang="en-GB" sz="3300" kern="1200"/>
            <a:t> California, New York, Texas</a:t>
          </a:r>
          <a:endParaRPr lang="en-US" sz="3300" kern="1200"/>
        </a:p>
      </dsp:txBody>
      <dsp:txXfrm>
        <a:off x="90116" y="119333"/>
        <a:ext cx="6769208" cy="1665808"/>
      </dsp:txXfrm>
    </dsp:sp>
    <dsp:sp modelId="{109B428B-0294-477A-B426-E2B69CDD64FD}">
      <dsp:nvSpPr>
        <dsp:cNvPr id="0" name=""/>
        <dsp:cNvSpPr/>
      </dsp:nvSpPr>
      <dsp:spPr>
        <a:xfrm>
          <a:off x="0" y="1970298"/>
          <a:ext cx="6949440" cy="1846040"/>
        </a:xfrm>
        <a:prstGeom prst="round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300" kern="1200"/>
            <a:t>California leads with highest sales (~450K)</a:t>
          </a:r>
          <a:endParaRPr lang="en-US" sz="3300" kern="1200"/>
        </a:p>
      </dsp:txBody>
      <dsp:txXfrm>
        <a:off x="90116" y="2060414"/>
        <a:ext cx="6769208" cy="1665808"/>
      </dsp:txXfrm>
    </dsp:sp>
    <dsp:sp modelId="{B66C5F5C-B4C6-414C-98E2-B4CAAE846929}">
      <dsp:nvSpPr>
        <dsp:cNvPr id="0" name=""/>
        <dsp:cNvSpPr/>
      </dsp:nvSpPr>
      <dsp:spPr>
        <a:xfrm>
          <a:off x="0" y="3911378"/>
          <a:ext cx="6949440" cy="184604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300" kern="1200"/>
            <a:t>Potential to improve performance in lower-tier states like Virginia and Michigan</a:t>
          </a:r>
          <a:endParaRPr lang="en-US" sz="3300" kern="1200"/>
        </a:p>
      </dsp:txBody>
      <dsp:txXfrm>
        <a:off x="90116" y="4001494"/>
        <a:ext cx="6769208" cy="16658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90F8F2-2AF8-4AA5-9173-2878AC312A89}">
      <dsp:nvSpPr>
        <dsp:cNvPr id="0" name=""/>
        <dsp:cNvSpPr/>
      </dsp:nvSpPr>
      <dsp:spPr>
        <a:xfrm>
          <a:off x="0" y="839169"/>
          <a:ext cx="10515600" cy="614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/>
            <a:t>California is the top sales driver — replicate strategies in other regions</a:t>
          </a:r>
          <a:endParaRPr lang="en-US" sz="2500" kern="1200"/>
        </a:p>
      </dsp:txBody>
      <dsp:txXfrm>
        <a:off x="29985" y="869154"/>
        <a:ext cx="10455630" cy="554280"/>
      </dsp:txXfrm>
    </dsp:sp>
    <dsp:sp modelId="{227B823F-3737-4B7A-8E02-CAD486195586}">
      <dsp:nvSpPr>
        <dsp:cNvPr id="0" name=""/>
        <dsp:cNvSpPr/>
      </dsp:nvSpPr>
      <dsp:spPr>
        <a:xfrm>
          <a:off x="0" y="1525419"/>
          <a:ext cx="10515600" cy="614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/>
            <a:t>Discount strategies need review — may be affecting profitability</a:t>
          </a:r>
          <a:endParaRPr lang="en-US" sz="2500" kern="1200"/>
        </a:p>
      </dsp:txBody>
      <dsp:txXfrm>
        <a:off x="29985" y="1555404"/>
        <a:ext cx="10455630" cy="554280"/>
      </dsp:txXfrm>
    </dsp:sp>
    <dsp:sp modelId="{4A47CE63-354A-4E1D-BB4E-3CFA875CD910}">
      <dsp:nvSpPr>
        <dsp:cNvPr id="0" name=""/>
        <dsp:cNvSpPr/>
      </dsp:nvSpPr>
      <dsp:spPr>
        <a:xfrm>
          <a:off x="0" y="2211669"/>
          <a:ext cx="10515600" cy="614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/>
            <a:t>Focus more on high-performing products like Phones &amp; Chairs</a:t>
          </a:r>
          <a:endParaRPr lang="en-US" sz="2500" kern="1200"/>
        </a:p>
      </dsp:txBody>
      <dsp:txXfrm>
        <a:off x="29985" y="2241654"/>
        <a:ext cx="10455630" cy="554280"/>
      </dsp:txXfrm>
    </dsp:sp>
    <dsp:sp modelId="{29805B4C-87C7-44BF-9E87-4C797EBBE9F8}">
      <dsp:nvSpPr>
        <dsp:cNvPr id="0" name=""/>
        <dsp:cNvSpPr/>
      </dsp:nvSpPr>
      <dsp:spPr>
        <a:xfrm>
          <a:off x="0" y="2897919"/>
          <a:ext cx="10515600" cy="614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/>
            <a:t>Consider promotions or product adjustments in low-performing categories</a:t>
          </a:r>
          <a:endParaRPr lang="en-US" sz="2500" kern="1200"/>
        </a:p>
      </dsp:txBody>
      <dsp:txXfrm>
        <a:off x="29985" y="2927904"/>
        <a:ext cx="10455630" cy="554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hand pointing at a graph&#10;&#10;AI-generated content may be incorrect.">
            <a:extLst>
              <a:ext uri="{FF2B5EF4-FFF2-40B4-BE49-F238E27FC236}">
                <a16:creationId xmlns:a16="http://schemas.microsoft.com/office/drawing/2014/main" id="{20652BF4-9FD1-2B37-7134-425E650431B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22945"/>
          <a:stretch>
            <a:fillRect/>
          </a:stretch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793" y="1074838"/>
            <a:ext cx="11674414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Sales and Profit </a:t>
            </a:r>
            <a:r>
              <a:rPr lang="en-US" sz="5400" dirty="0" smtClean="0">
                <a:solidFill>
                  <a:srgbClr val="FFFFFF"/>
                </a:solidFill>
              </a:rPr>
              <a:t>Performance</a:t>
            </a:r>
            <a:br>
              <a:rPr lang="en-US" sz="5400" dirty="0" smtClean="0">
                <a:solidFill>
                  <a:srgbClr val="FFFFFF"/>
                </a:solidFill>
              </a:rPr>
            </a:b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3925" y="3426159"/>
            <a:ext cx="10322943" cy="1098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KPI-based analysis of regional and product performance (2014–2018)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FA006B-6755-15A7-DCCB-A72920514AEB}"/>
              </a:ext>
            </a:extLst>
          </p:cNvPr>
          <p:cNvSpPr txBox="1"/>
          <p:nvPr/>
        </p:nvSpPr>
        <p:spPr>
          <a:xfrm>
            <a:off x="7167259" y="4470477"/>
            <a:ext cx="4698519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GB" sz="2800" dirty="0"/>
              <a:t>NAME:KAVYASHREE M </a:t>
            </a:r>
            <a:endParaRPr lang="en-GB" sz="2800"/>
          </a:p>
          <a:p>
            <a:pPr>
              <a:spcAft>
                <a:spcPts val="600"/>
              </a:spcAft>
            </a:pPr>
            <a:r>
              <a:rPr lang="en-GB" sz="2800" dirty="0"/>
              <a:t>DATE :05/06/25</a:t>
            </a:r>
            <a:endParaRPr lang="en-GB" sz="2800"/>
          </a:p>
          <a:p>
            <a:pPr>
              <a:spcAft>
                <a:spcPts val="600"/>
              </a:spcAft>
            </a:pPr>
            <a:r>
              <a:rPr lang="en-GB" sz="2800" dirty="0"/>
              <a:t>TOOLS USED:TABLEAU</a:t>
            </a:r>
          </a:p>
          <a:p>
            <a:pPr>
              <a:spcAft>
                <a:spcPts val="600"/>
              </a:spcAft>
            </a:pPr>
            <a:endParaRPr lang="en-GB"/>
          </a:p>
          <a:p>
            <a:pPr>
              <a:spcAft>
                <a:spcPts val="600"/>
              </a:spcAft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726F29-CA1E-2520-AD9C-4767F3A6F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20700" y="323266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GB" sz="6600" dirty="0">
                <a:solidFill>
                  <a:schemeClr val="tx2"/>
                </a:solidFill>
              </a:rPr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5663486D-3AEB-DE2C-0D0D-5FAE6AC06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71708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15B9334-3E03-4CA7-3616-4D3C9DC2C7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89DCB7-4541-4B0E-4D3B-AA690D0EC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856" y="548640"/>
            <a:ext cx="9162288" cy="1132258"/>
          </a:xfrm>
        </p:spPr>
        <p:txBody>
          <a:bodyPr>
            <a:normAutofit/>
          </a:bodyPr>
          <a:lstStyle/>
          <a:p>
            <a:r>
              <a:rPr lang="en-GB" dirty="0"/>
              <a:t>                                  OBJECTIVE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42638291-B348-02F9-0FA6-96509B306F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424557"/>
              </p:ext>
            </p:extLst>
          </p:nvPr>
        </p:nvGraphicFramePr>
        <p:xfrm>
          <a:off x="1514856" y="2039112"/>
          <a:ext cx="9162288" cy="4069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8835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51922D2-D397-9EA4-A66D-55B0884D1A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99461D-8A7E-8EDF-F88F-FE87168FA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9"/>
            <a:ext cx="2559786" cy="57866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DATA SOURCE </a:t>
            </a:r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BF262800-50FA-E3FB-267E-05268E0DCE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3306867"/>
              </p:ext>
            </p:extLst>
          </p:nvPr>
        </p:nvGraphicFramePr>
        <p:xfrm>
          <a:off x="3573077" y="548640"/>
          <a:ext cx="7984609" cy="5786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1038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2CC1E4F-F1F0-B945-BE50-C72A7103E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D66F-1A1C-BDE1-CB67-5323182D2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3007" y="603501"/>
            <a:ext cx="4361693" cy="1527049"/>
          </a:xfrm>
        </p:spPr>
        <p:txBody>
          <a:bodyPr anchor="b">
            <a:normAutofit/>
          </a:bodyPr>
          <a:lstStyle/>
          <a:p>
            <a:r>
              <a:rPr lang="en-GB" sz="3700"/>
              <a:t>BUSINESS SUMMARY METRICS </a:t>
            </a:r>
          </a:p>
        </p:txBody>
      </p:sp>
      <p:pic>
        <p:nvPicPr>
          <p:cNvPr id="24" name="Picture 23" descr="Graph">
            <a:extLst>
              <a:ext uri="{FF2B5EF4-FFF2-40B4-BE49-F238E27FC236}">
                <a16:creationId xmlns:a16="http://schemas.microsoft.com/office/drawing/2014/main" id="{4FA832E7-39EF-3C6E-A69D-C5C4CEFD7B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703" r="22216" b="4"/>
          <a:stretch>
            <a:fillRect/>
          </a:stretch>
        </p:blipFill>
        <p:spPr>
          <a:xfrm>
            <a:off x="1" y="10"/>
            <a:ext cx="6373368" cy="6857990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7AA9B5B-FA2D-C6D0-41B7-6AC35FCD6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3007" y="2212846"/>
            <a:ext cx="4361693" cy="40965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1800" b="1" dirty="0">
                <a:ea typeface="+mn-lt"/>
                <a:cs typeface="+mn-lt"/>
              </a:rPr>
              <a:t>Total Sales:</a:t>
            </a:r>
            <a:r>
              <a:rPr lang="en-GB" sz="1800" dirty="0">
                <a:ea typeface="+mn-lt"/>
                <a:cs typeface="+mn-lt"/>
              </a:rPr>
              <a:t> 2.29M</a:t>
            </a:r>
            <a:endParaRPr lang="en-GB" sz="1800" dirty="0"/>
          </a:p>
          <a:p>
            <a:r>
              <a:rPr lang="en-GB" sz="1800" b="1">
                <a:ea typeface="+mn-lt"/>
                <a:cs typeface="+mn-lt"/>
              </a:rPr>
              <a:t>Total Profit:</a:t>
            </a:r>
            <a:r>
              <a:rPr lang="en-GB" sz="1800">
                <a:ea typeface="+mn-lt"/>
                <a:cs typeface="+mn-lt"/>
              </a:rPr>
              <a:t> 286K</a:t>
            </a:r>
            <a:endParaRPr lang="en-GB" sz="1800"/>
          </a:p>
          <a:p>
            <a:r>
              <a:rPr lang="en-GB" sz="1800" b="1">
                <a:ea typeface="+mn-lt"/>
                <a:cs typeface="+mn-lt"/>
              </a:rPr>
              <a:t>Total Discount Transactions:</a:t>
            </a:r>
            <a:r>
              <a:rPr lang="en-GB" sz="1800">
                <a:ea typeface="+mn-lt"/>
                <a:cs typeface="+mn-lt"/>
              </a:rPr>
              <a:t> 1,561</a:t>
            </a:r>
            <a:endParaRPr lang="en-GB" sz="1800"/>
          </a:p>
          <a:p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4190815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7D9BB2-280C-A7C9-C8E6-33A697BAF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114923"/>
            <a:ext cx="4621553" cy="1360728"/>
          </a:xfrm>
        </p:spPr>
        <p:txBody>
          <a:bodyPr anchor="b">
            <a:normAutofit/>
          </a:bodyPr>
          <a:lstStyle/>
          <a:p>
            <a:r>
              <a:rPr lang="en-GB" dirty="0"/>
              <a:t>YEARLY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9F0A0-B6D6-0A91-A768-9DA2FFD78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584058"/>
            <a:ext cx="4621553" cy="315901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1800" b="1">
                <a:ea typeface="+mn-lt"/>
                <a:cs typeface="+mn-lt"/>
              </a:rPr>
              <a:t> Sales</a:t>
            </a:r>
            <a:r>
              <a:rPr lang="en-GB" sz="1800">
                <a:ea typeface="+mn-lt"/>
                <a:cs typeface="+mn-lt"/>
              </a:rPr>
              <a:t> increased steadily till 2017, then slightly dropped in 2018.</a:t>
            </a:r>
          </a:p>
          <a:p>
            <a:r>
              <a:rPr lang="en-GB" sz="1800" b="1">
                <a:ea typeface="+mn-lt"/>
                <a:cs typeface="+mn-lt"/>
              </a:rPr>
              <a:t>Profit</a:t>
            </a:r>
            <a:r>
              <a:rPr lang="en-GB" sz="1800">
                <a:ea typeface="+mn-lt"/>
                <a:cs typeface="+mn-lt"/>
              </a:rPr>
              <a:t> peaked in 2017.</a:t>
            </a:r>
            <a:endParaRPr lang="en-GB" sz="1800"/>
          </a:p>
          <a:p>
            <a:r>
              <a:rPr lang="en-GB" sz="1800" b="1">
                <a:ea typeface="+mn-lt"/>
                <a:cs typeface="+mn-lt"/>
              </a:rPr>
              <a:t>Discounts</a:t>
            </a:r>
            <a:r>
              <a:rPr lang="en-GB" sz="1800">
                <a:ea typeface="+mn-lt"/>
                <a:cs typeface="+mn-lt"/>
              </a:rPr>
              <a:t> spiked in 2017, which may relate to profit trends.</a:t>
            </a:r>
            <a:endParaRPr lang="en-GB" sz="1800"/>
          </a:p>
          <a:p>
            <a:endParaRPr lang="en-GB" sz="1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922C68-C470-D440-95B4-F5A0E6B4E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997" y="1369312"/>
            <a:ext cx="6182836" cy="410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095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51922D2-D397-9EA4-A66D-55B0884D1A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F3D03-10EF-FF92-62D7-2170A6967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9"/>
            <a:ext cx="3494314" cy="5786638"/>
          </a:xfrm>
        </p:spPr>
        <p:txBody>
          <a:bodyPr anchor="t">
            <a:normAutofit/>
          </a:bodyPr>
          <a:lstStyle/>
          <a:p>
            <a:r>
              <a:rPr lang="en-GB" i="1" dirty="0">
                <a:ea typeface="+mj-lt"/>
                <a:cs typeface="+mj-lt"/>
              </a:rPr>
              <a:t>Sales by Region (Top  States)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917139-358A-0544-08BB-86CCEBAF1F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771545"/>
              </p:ext>
            </p:extLst>
          </p:nvPr>
        </p:nvGraphicFramePr>
        <p:xfrm>
          <a:off x="4608246" y="548640"/>
          <a:ext cx="6949440" cy="5786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3375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08760-154D-0AEE-FC32-F29DC7D0A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Top-Selling Product Sub-Categories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7A609-18AA-7E34-080D-EFB134292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+mn-lt"/>
                <a:cs typeface="+mn-lt"/>
              </a:rPr>
              <a:t>Phones, Chairs, and Storage are top-selling sub-categories.</a:t>
            </a:r>
            <a:endParaRPr lang="en-GB"/>
          </a:p>
          <a:p>
            <a:r>
              <a:rPr lang="en-GB">
                <a:ea typeface="+mn-lt"/>
                <a:cs typeface="+mn-lt"/>
              </a:rPr>
              <a:t>Appliances and Bookcases underperform — opportunity for improvement or marketing focus.</a:t>
            </a:r>
            <a:endParaRPr lang="en-GB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629158-F7BC-F7B2-1BBA-61114DCE4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313" y="3419207"/>
            <a:ext cx="9384281" cy="321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075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2F682-DD90-0954-5B2A-7A92724BC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Insights &amp; Recommendations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B5DD2F-D4C7-2B6C-A255-C5355AFE6FB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325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D6C5C-9EBD-B1C7-A155-538E9B0B4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61" y="0"/>
            <a:ext cx="10515600" cy="1325563"/>
          </a:xfrm>
        </p:spPr>
        <p:txBody>
          <a:bodyPr/>
          <a:lstStyle/>
          <a:p>
            <a:r>
              <a:rPr lang="en-GB" dirty="0">
                <a:ea typeface="+mj-lt"/>
                <a:cs typeface="+mj-lt"/>
              </a:rPr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B8A03-C23A-F072-CFDE-DDAD2DEDB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434" y="90283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Tableau dashboard provides deep visibility into key business KPIs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Regional and product-level views enable data-driven decision-making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Strong foundation for predictive analysis and future forecasting</a:t>
            </a:r>
            <a:endParaRPr lang="en-GB" dirty="0"/>
          </a:p>
          <a:p>
            <a:pPr marL="0" indent="0">
              <a:buNone/>
            </a:pPr>
            <a:endParaRPr lang="en-GB" dirty="0">
              <a:ea typeface="+mn-lt"/>
              <a:cs typeface="+mn-lt"/>
            </a:endParaRP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35" y="3219416"/>
            <a:ext cx="8892208" cy="406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700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257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Sales and Profit Performance </vt:lpstr>
      <vt:lpstr>                                  OBJECTIVE</vt:lpstr>
      <vt:lpstr>DATA SOURCE </vt:lpstr>
      <vt:lpstr>BUSINESS SUMMARY METRICS </vt:lpstr>
      <vt:lpstr>YEARLY ANALYSIS </vt:lpstr>
      <vt:lpstr>Sales by Region (Top  States)</vt:lpstr>
      <vt:lpstr>Top-Selling Product Sub-Categories</vt:lpstr>
      <vt:lpstr>Insights &amp; Recommendations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and Profit Performance </dc:title>
  <dc:creator/>
  <cp:lastModifiedBy>Admin</cp:lastModifiedBy>
  <cp:revision>229</cp:revision>
  <dcterms:created xsi:type="dcterms:W3CDTF">2025-06-05T06:49:57Z</dcterms:created>
  <dcterms:modified xsi:type="dcterms:W3CDTF">2025-06-05T09:47:41Z</dcterms:modified>
</cp:coreProperties>
</file>