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66" r:id="rId2"/>
    <p:sldId id="267" r:id="rId3"/>
    <p:sldId id="275" r:id="rId4"/>
    <p:sldId id="283" r:id="rId5"/>
    <p:sldId id="277" r:id="rId6"/>
    <p:sldId id="278" r:id="rId7"/>
    <p:sldId id="284" r:id="rId8"/>
    <p:sldId id="279" r:id="rId9"/>
    <p:sldId id="280" r:id="rId10"/>
    <p:sldId id="282" r:id="rId11"/>
    <p:sldId id="28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9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40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491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560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41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760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315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672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153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3/24/2022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7158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030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3/24/2022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44714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codeastro.com/" TargetMode="External"/><Relationship Id="rId2" Type="http://schemas.openxmlformats.org/officeDocument/2006/relationships/hyperlink" Target="http://www.researchgate.com/" TargetMode="External"/><Relationship Id="rId1" Type="http://schemas.openxmlformats.org/officeDocument/2006/relationships/slideLayout" Target="../slideLayouts/slideLayout2.xml"/><Relationship Id="rId5" Type="http://schemas.openxmlformats.org/officeDocument/2006/relationships/hyperlink" Target="http://www.inettutor.com/" TargetMode="External"/><Relationship Id="rId4" Type="http://schemas.openxmlformats.org/officeDocument/2006/relationships/hyperlink" Target="http://www.geeksforgeeks.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3DED61-D4C8-4AF1-BE24-9DC6CF4A4782}"/>
              </a:ext>
            </a:extLst>
          </p:cNvPr>
          <p:cNvSpPr txBox="1"/>
          <p:nvPr/>
        </p:nvSpPr>
        <p:spPr>
          <a:xfrm>
            <a:off x="2059506" y="38741"/>
            <a:ext cx="8969900" cy="1323439"/>
          </a:xfrm>
          <a:prstGeom prst="rect">
            <a:avLst/>
          </a:prstGeom>
          <a:noFill/>
        </p:spPr>
        <p:txBody>
          <a:bodyPr wrap="square" rtlCol="0">
            <a:spAutoFit/>
          </a:bodyPr>
          <a:lstStyle/>
          <a:p>
            <a:r>
              <a:rPr lang="en-US" sz="3200" dirty="0">
                <a:solidFill>
                  <a:schemeClr val="bg2">
                    <a:lumMod val="50000"/>
                  </a:schemeClr>
                </a:solidFill>
              </a:rPr>
              <a:t>                   5</a:t>
            </a:r>
            <a:r>
              <a:rPr lang="en-US" sz="3200" baseline="30000" dirty="0">
                <a:solidFill>
                  <a:schemeClr val="bg2">
                    <a:lumMod val="50000"/>
                  </a:schemeClr>
                </a:solidFill>
              </a:rPr>
              <a:t>th</a:t>
            </a:r>
            <a:r>
              <a:rPr lang="en-US" sz="3200" dirty="0">
                <a:solidFill>
                  <a:schemeClr val="bg2">
                    <a:lumMod val="50000"/>
                  </a:schemeClr>
                </a:solidFill>
              </a:rPr>
              <a:t> Semester DBMS Mini Project</a:t>
            </a:r>
          </a:p>
          <a:p>
            <a:endParaRPr lang="en-US" sz="2400" dirty="0">
              <a:solidFill>
                <a:schemeClr val="accent2">
                  <a:lumMod val="75000"/>
                </a:schemeClr>
              </a:solidFill>
            </a:endParaRPr>
          </a:p>
          <a:p>
            <a:r>
              <a:rPr lang="en-US" sz="2400" b="1" dirty="0">
                <a:solidFill>
                  <a:schemeClr val="accent2">
                    <a:lumMod val="75000"/>
                  </a:schemeClr>
                </a:solidFill>
              </a:rPr>
              <a:t>      HOTEL IN-HOUSE BOOKING DATABASE MANAGEMENT SYSTEM </a:t>
            </a:r>
            <a:endParaRPr lang="en-IN" sz="2400" b="1" dirty="0">
              <a:solidFill>
                <a:schemeClr val="accent2">
                  <a:lumMod val="75000"/>
                </a:schemeClr>
              </a:solidFill>
            </a:endParaRPr>
          </a:p>
        </p:txBody>
      </p:sp>
      <p:sp>
        <p:nvSpPr>
          <p:cNvPr id="8" name="Rectangle 7">
            <a:extLst>
              <a:ext uri="{FF2B5EF4-FFF2-40B4-BE49-F238E27FC236}">
                <a16:creationId xmlns:a16="http://schemas.microsoft.com/office/drawing/2014/main" id="{C83A6F81-5939-470E-84FF-4DD2A5C8281B}"/>
              </a:ext>
            </a:extLst>
          </p:cNvPr>
          <p:cNvSpPr/>
          <p:nvPr/>
        </p:nvSpPr>
        <p:spPr>
          <a:xfrm>
            <a:off x="585927" y="1792286"/>
            <a:ext cx="4238090" cy="1200329"/>
          </a:xfrm>
          <a:prstGeom prst="rect">
            <a:avLst/>
          </a:prstGeom>
        </p:spPr>
        <p:txBody>
          <a:bodyPr wrap="square">
            <a:spAutoFit/>
          </a:bodyPr>
          <a:lstStyle/>
          <a:p>
            <a:pPr algn="ctr"/>
            <a:r>
              <a:rPr lang="en-IN" sz="2400" b="1" u="sng" dirty="0">
                <a:solidFill>
                  <a:schemeClr val="accent1">
                    <a:lumMod val="75000"/>
                  </a:schemeClr>
                </a:solidFill>
              </a:rPr>
              <a:t>PRESENTED BY:</a:t>
            </a:r>
          </a:p>
          <a:p>
            <a:pPr algn="ctr"/>
            <a:endParaRPr lang="en-IN" sz="2400" b="1" u="sng" dirty="0">
              <a:solidFill>
                <a:schemeClr val="accent5"/>
              </a:solidFill>
            </a:endParaRPr>
          </a:p>
          <a:p>
            <a:pPr algn="ctr"/>
            <a:r>
              <a:rPr lang="en-IN" sz="2400" dirty="0"/>
              <a:t>Kavyashree S  1DB19IS036</a:t>
            </a:r>
          </a:p>
        </p:txBody>
      </p:sp>
      <p:sp>
        <p:nvSpPr>
          <p:cNvPr id="13" name="Content Placeholder 3">
            <a:extLst>
              <a:ext uri="{FF2B5EF4-FFF2-40B4-BE49-F238E27FC236}">
                <a16:creationId xmlns:a16="http://schemas.microsoft.com/office/drawing/2014/main" id="{9BDEE666-C43C-4967-9D03-D4D8FBDED508}"/>
              </a:ext>
            </a:extLst>
          </p:cNvPr>
          <p:cNvSpPr txBox="1">
            <a:spLocks/>
          </p:cNvSpPr>
          <p:nvPr/>
        </p:nvSpPr>
        <p:spPr>
          <a:xfrm>
            <a:off x="5694777" y="1781139"/>
            <a:ext cx="2712376" cy="281019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IN" b="1" u="sng" dirty="0">
                <a:solidFill>
                  <a:schemeClr val="accent1">
                    <a:lumMod val="75000"/>
                  </a:schemeClr>
                </a:solidFill>
              </a:rPr>
              <a:t>GUIDED BY:</a:t>
            </a:r>
          </a:p>
          <a:p>
            <a:pPr marL="0" indent="0">
              <a:buFont typeface="Arial" panose="020B0604020202020204" pitchFamily="34" charset="0"/>
              <a:buNone/>
            </a:pPr>
            <a:r>
              <a:rPr lang="en-IN" dirty="0"/>
              <a:t>Mr. Basavaraj N </a:t>
            </a:r>
          </a:p>
          <a:p>
            <a:pPr marL="0" indent="0">
              <a:buFont typeface="Arial" panose="020B0604020202020204" pitchFamily="34" charset="0"/>
              <a:buNone/>
            </a:pPr>
            <a:r>
              <a:rPr lang="en-IN" dirty="0"/>
              <a:t>Asst. Professor</a:t>
            </a:r>
          </a:p>
          <a:p>
            <a:pPr marL="0" indent="0">
              <a:buFont typeface="Arial" panose="020B0604020202020204" pitchFamily="34" charset="0"/>
              <a:buNone/>
            </a:pPr>
            <a:r>
              <a:rPr lang="en-IN" dirty="0"/>
              <a:t>Department of ISE</a:t>
            </a:r>
          </a:p>
          <a:p>
            <a:pPr marL="0" indent="0">
              <a:buFont typeface="Arial" panose="020B0604020202020204" pitchFamily="34" charset="0"/>
              <a:buNone/>
            </a:pPr>
            <a:r>
              <a:rPr lang="en-IN" dirty="0"/>
              <a:t>DBIT</a:t>
            </a:r>
          </a:p>
        </p:txBody>
      </p:sp>
      <p:sp>
        <p:nvSpPr>
          <p:cNvPr id="14" name="Rectangle 13">
            <a:extLst>
              <a:ext uri="{FF2B5EF4-FFF2-40B4-BE49-F238E27FC236}">
                <a16:creationId xmlns:a16="http://schemas.microsoft.com/office/drawing/2014/main" id="{EA63F4C2-A881-4625-B62F-C15690BE2C08}"/>
              </a:ext>
            </a:extLst>
          </p:cNvPr>
          <p:cNvSpPr/>
          <p:nvPr/>
        </p:nvSpPr>
        <p:spPr>
          <a:xfrm>
            <a:off x="300447" y="5440398"/>
            <a:ext cx="11625942" cy="830997"/>
          </a:xfrm>
          <a:prstGeom prst="rect">
            <a:avLst/>
          </a:prstGeom>
        </p:spPr>
        <p:txBody>
          <a:bodyPr wrap="square">
            <a:spAutoFit/>
          </a:bodyPr>
          <a:lstStyle/>
          <a:p>
            <a:pPr algn="ctr"/>
            <a:r>
              <a:rPr lang="en-IN" sz="2400" dirty="0">
                <a:solidFill>
                  <a:schemeClr val="tx1">
                    <a:lumMod val="85000"/>
                  </a:schemeClr>
                </a:solidFill>
              </a:rPr>
              <a:t>Department of Information Science and Engineering</a:t>
            </a:r>
          </a:p>
          <a:p>
            <a:pPr algn="ctr"/>
            <a:r>
              <a:rPr lang="en-IN" sz="2400" dirty="0">
                <a:solidFill>
                  <a:schemeClr val="tx1">
                    <a:lumMod val="85000"/>
                  </a:schemeClr>
                </a:solidFill>
              </a:rPr>
              <a:t>Don Bosco Institute of Technology, Mysore road, </a:t>
            </a:r>
            <a:r>
              <a:rPr lang="en-IN" sz="2400" dirty="0" err="1">
                <a:solidFill>
                  <a:schemeClr val="tx1">
                    <a:lumMod val="85000"/>
                  </a:schemeClr>
                </a:solidFill>
              </a:rPr>
              <a:t>Kumbalagodu</a:t>
            </a:r>
            <a:r>
              <a:rPr lang="en-IN" sz="2400" dirty="0">
                <a:solidFill>
                  <a:schemeClr val="tx1">
                    <a:lumMod val="85000"/>
                  </a:schemeClr>
                </a:solidFill>
              </a:rPr>
              <a:t>, Bangalore</a:t>
            </a:r>
          </a:p>
        </p:txBody>
      </p:sp>
      <p:sp>
        <p:nvSpPr>
          <p:cNvPr id="9" name="Content Placeholder 3">
            <a:extLst>
              <a:ext uri="{FF2B5EF4-FFF2-40B4-BE49-F238E27FC236}">
                <a16:creationId xmlns:a16="http://schemas.microsoft.com/office/drawing/2014/main" id="{9BDEE666-C43C-4967-9D03-D4D8FBDED508}"/>
              </a:ext>
            </a:extLst>
          </p:cNvPr>
          <p:cNvSpPr txBox="1">
            <a:spLocks/>
          </p:cNvSpPr>
          <p:nvPr/>
        </p:nvSpPr>
        <p:spPr>
          <a:xfrm>
            <a:off x="9000309" y="1769993"/>
            <a:ext cx="3030582" cy="281019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IN" b="1" u="sng" dirty="0">
                <a:solidFill>
                  <a:schemeClr val="accent1">
                    <a:lumMod val="75000"/>
                  </a:schemeClr>
                </a:solidFill>
              </a:rPr>
              <a:t>GUIDED BY:</a:t>
            </a:r>
          </a:p>
          <a:p>
            <a:pPr marL="0" indent="0">
              <a:buNone/>
            </a:pPr>
            <a:r>
              <a:rPr lang="en-IN" dirty="0"/>
              <a:t>Mrs. Rohini B.R</a:t>
            </a:r>
          </a:p>
          <a:p>
            <a:pPr marL="0" indent="0">
              <a:buFont typeface="Arial" panose="020B0604020202020204" pitchFamily="34" charset="0"/>
              <a:buNone/>
            </a:pPr>
            <a:r>
              <a:rPr lang="en-IN" dirty="0"/>
              <a:t>Asst. Professor</a:t>
            </a:r>
          </a:p>
          <a:p>
            <a:pPr marL="0" indent="0">
              <a:buFont typeface="Arial" panose="020B0604020202020204" pitchFamily="34" charset="0"/>
              <a:buNone/>
            </a:pPr>
            <a:r>
              <a:rPr lang="en-IN" dirty="0"/>
              <a:t>Department of ISE</a:t>
            </a:r>
          </a:p>
          <a:p>
            <a:pPr marL="0" indent="0">
              <a:buFont typeface="Arial" panose="020B0604020202020204" pitchFamily="34" charset="0"/>
              <a:buNone/>
            </a:pPr>
            <a:r>
              <a:rPr lang="en-IN" dirty="0"/>
              <a:t>DBIT</a:t>
            </a:r>
          </a:p>
        </p:txBody>
      </p:sp>
      <p:pic>
        <p:nvPicPr>
          <p:cNvPr id="1026" name="Picture 2" descr="Major Changes In VTU&amp;#39;s Schemes - Career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48097" cy="12360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n Bosco Institute of Technology, Bangalore: Courses, Fee, Cutoff,  Placement, Admission,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406" y="0"/>
            <a:ext cx="1162594" cy="133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4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40D3D-CBC9-4A30-8656-ED66CEBDFB3B}"/>
              </a:ext>
            </a:extLst>
          </p:cNvPr>
          <p:cNvSpPr>
            <a:spLocks noGrp="1"/>
          </p:cNvSpPr>
          <p:nvPr>
            <p:ph type="title"/>
          </p:nvPr>
        </p:nvSpPr>
        <p:spPr/>
        <p:txBody>
          <a:bodyPr>
            <a:normAutofit/>
          </a:bodyPr>
          <a:lstStyle/>
          <a:p>
            <a:r>
              <a:rPr lang="en-US" sz="4000" dirty="0"/>
              <a:t>                                  </a:t>
            </a:r>
            <a:r>
              <a:rPr lang="en-US" sz="4000" dirty="0">
                <a:solidFill>
                  <a:schemeClr val="accent2">
                    <a:lumMod val="75000"/>
                  </a:schemeClr>
                </a:solidFill>
              </a:rPr>
              <a:t>REFERENCE</a:t>
            </a:r>
            <a:endParaRPr lang="en-IN" sz="4000" dirty="0">
              <a:solidFill>
                <a:schemeClr val="accent2">
                  <a:lumMod val="75000"/>
                </a:schemeClr>
              </a:solidFill>
            </a:endParaRPr>
          </a:p>
        </p:txBody>
      </p:sp>
      <p:sp>
        <p:nvSpPr>
          <p:cNvPr id="3" name="Content Placeholder 2">
            <a:extLst>
              <a:ext uri="{FF2B5EF4-FFF2-40B4-BE49-F238E27FC236}">
                <a16:creationId xmlns:a16="http://schemas.microsoft.com/office/drawing/2014/main" id="{84177C04-6F22-4B00-A98E-94C3315AE1F8}"/>
              </a:ext>
            </a:extLst>
          </p:cNvPr>
          <p:cNvSpPr>
            <a:spLocks noGrp="1"/>
          </p:cNvSpPr>
          <p:nvPr>
            <p:ph idx="1"/>
          </p:nvPr>
        </p:nvSpPr>
        <p:spPr/>
        <p:txBody>
          <a:bodyPr/>
          <a:lstStyle/>
          <a:p>
            <a:pPr marL="342900" lvl="0" indent="-342900" algn="just">
              <a:spcBef>
                <a:spcPts val="50"/>
              </a:spcBef>
              <a:spcAft>
                <a:spcPts val="0"/>
              </a:spcAft>
              <a:buSzPts val="1200"/>
              <a:buFont typeface="Symbol" panose="05050102010706020507" pitchFamily="18" charset="2"/>
              <a:buChar char=""/>
            </a:pPr>
            <a:r>
              <a:rPr lang="en-US" sz="1800" dirty="0">
                <a:effectLst/>
                <a:latin typeface="Times New Roman" panose="02020603050405020304" pitchFamily="18" charset="0"/>
                <a:ea typeface="Symbol" panose="05050102010706020507" pitchFamily="18" charset="2"/>
                <a:cs typeface="Symbol" panose="05050102010706020507" pitchFamily="18" charset="2"/>
              </a:rPr>
              <a:t>HTML, CSS: The Complete Reference, Fifth Edition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50"/>
              </a:spcBef>
              <a:spcAft>
                <a:spcPts val="0"/>
              </a:spcAft>
              <a:buSzPts val="1200"/>
              <a:buFont typeface="Symbol" panose="05050102010706020507" pitchFamily="18" charset="2"/>
              <a:buChar char=""/>
            </a:pPr>
            <a:r>
              <a:rPr lang="en-US" sz="1800" dirty="0">
                <a:effectLst/>
                <a:latin typeface="Times New Roman" panose="02020603050405020304" pitchFamily="18" charset="0"/>
                <a:ea typeface="Symbol" panose="05050102010706020507" pitchFamily="18" charset="2"/>
                <a:cs typeface="Symbol" panose="05050102010706020507" pitchFamily="18" charset="2"/>
              </a:rPr>
              <a:t>Learning PHP, MYSQL, JavaScript &amp; Bootstrap  </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228600" algn="just">
              <a:spcBef>
                <a:spcPts val="5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39700">
              <a:spcBef>
                <a:spcPts val="50"/>
              </a:spcBef>
              <a:spcAft>
                <a:spcPts val="0"/>
              </a:spcAft>
            </a:pPr>
            <a:r>
              <a:rPr lang="en-US" sz="1800" b="1" dirty="0">
                <a:effectLst/>
                <a:latin typeface="Times New Roman" panose="02020603050405020304" pitchFamily="18" charset="0"/>
                <a:ea typeface="Times New Roman" panose="02020603050405020304" pitchFamily="18" charset="0"/>
              </a:rPr>
              <a:t>Website: </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0"/>
              </a:spcBef>
              <a:spcAft>
                <a:spcPts val="0"/>
              </a:spcAft>
              <a:buFont typeface="Symbol" panose="05050102010706020507" pitchFamily="18" charset="2"/>
              <a:buChar char=""/>
            </a:pPr>
            <a:r>
              <a:rPr lang="en-US" sz="1800" u="sng" dirty="0">
                <a:solidFill>
                  <a:srgbClr val="0070C0"/>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www.researchgate.com</a:t>
            </a:r>
            <a:endParaRPr lang="en-IN" sz="1800" dirty="0">
              <a:solidFill>
                <a:srgbClr val="0070C0"/>
              </a:solidFill>
              <a:effectLst/>
              <a:latin typeface="Times New Roman" panose="02020603050405020304" pitchFamily="18" charset="0"/>
              <a:ea typeface="Times New Roman" panose="02020603050405020304" pitchFamily="18" charset="0"/>
            </a:endParaRPr>
          </a:p>
          <a:p>
            <a:pPr marL="342900" lvl="0" indent="-342900">
              <a:spcBef>
                <a:spcPts val="50"/>
              </a:spcBef>
              <a:spcAft>
                <a:spcPts val="0"/>
              </a:spcAft>
              <a:buFont typeface="Symbol" panose="05050102010706020507" pitchFamily="18" charset="2"/>
              <a:buChar char=""/>
            </a:pPr>
            <a:r>
              <a:rPr lang="en-US" sz="1800" u="sng" dirty="0">
                <a:solidFill>
                  <a:srgbClr val="0070C0"/>
                </a:solidFill>
                <a:effectLst/>
                <a:latin typeface="Times New Roman" panose="02020603050405020304" pitchFamily="18" charset="0"/>
                <a:ea typeface="Times New Roman" panose="02020603050405020304" pitchFamily="18" charset="0"/>
              </a:rPr>
              <a:t>www.simplilearn.com</a:t>
            </a:r>
            <a:endParaRPr lang="en-IN" sz="1800" dirty="0">
              <a:solidFill>
                <a:srgbClr val="0070C0"/>
              </a:solidFill>
              <a:effectLst/>
              <a:latin typeface="Times New Roman" panose="02020603050405020304" pitchFamily="18" charset="0"/>
              <a:ea typeface="Times New Roman" panose="02020603050405020304" pitchFamily="18" charset="0"/>
            </a:endParaRPr>
          </a:p>
          <a:p>
            <a:pPr marL="342900" lvl="0" indent="-342900">
              <a:spcBef>
                <a:spcPts val="50"/>
              </a:spcBef>
              <a:spcAft>
                <a:spcPts val="0"/>
              </a:spcAft>
              <a:buFont typeface="Symbol" panose="05050102010706020507" pitchFamily="18" charset="2"/>
              <a:buChar char=""/>
            </a:pPr>
            <a:r>
              <a:rPr lang="en-US" sz="1800" u="sng" dirty="0">
                <a:solidFill>
                  <a:srgbClr val="0070C0"/>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www.codeastro.com</a:t>
            </a:r>
            <a:endParaRPr lang="en-IN" sz="1800" dirty="0">
              <a:solidFill>
                <a:srgbClr val="0070C0"/>
              </a:solidFill>
              <a:effectLst/>
              <a:latin typeface="Times New Roman" panose="02020603050405020304" pitchFamily="18" charset="0"/>
              <a:ea typeface="Times New Roman" panose="02020603050405020304" pitchFamily="18" charset="0"/>
            </a:endParaRPr>
          </a:p>
          <a:p>
            <a:pPr marL="342900" lvl="0" indent="-342900">
              <a:spcBef>
                <a:spcPts val="50"/>
              </a:spcBef>
              <a:spcAft>
                <a:spcPts val="0"/>
              </a:spcAft>
              <a:buFont typeface="Symbol" panose="05050102010706020507" pitchFamily="18" charset="2"/>
              <a:buChar char=""/>
            </a:pPr>
            <a:r>
              <a:rPr lang="en-US" sz="1800" u="sng" dirty="0">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www.geeksforgeeks.org</a:t>
            </a:r>
            <a:endParaRPr lang="en-IN" sz="1800" dirty="0">
              <a:solidFill>
                <a:srgbClr val="0070C0"/>
              </a:solidFill>
              <a:effectLst/>
              <a:latin typeface="Times New Roman" panose="02020603050405020304" pitchFamily="18" charset="0"/>
              <a:ea typeface="Times New Roman" panose="02020603050405020304" pitchFamily="18" charset="0"/>
            </a:endParaRPr>
          </a:p>
          <a:p>
            <a:pPr marL="342900" lvl="0" indent="-342900">
              <a:spcBef>
                <a:spcPts val="50"/>
              </a:spcBef>
              <a:spcAft>
                <a:spcPts val="0"/>
              </a:spcAft>
              <a:buFont typeface="Symbol" panose="05050102010706020507" pitchFamily="18" charset="2"/>
              <a:buChar char=""/>
            </a:pPr>
            <a:r>
              <a:rPr lang="en-US" sz="1800" u="sng" dirty="0">
                <a:solidFill>
                  <a:srgbClr val="0070C0"/>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www.iNetTutor.com</a:t>
            </a:r>
            <a:endParaRPr lang="en-IN" sz="1800" dirty="0">
              <a:solidFill>
                <a:srgbClr val="0070C0"/>
              </a:solidFill>
              <a:effectLst/>
              <a:latin typeface="Times New Roman" panose="02020603050405020304" pitchFamily="18" charset="0"/>
              <a:ea typeface="Times New Roman" panose="02020603050405020304" pitchFamily="18" charset="0"/>
            </a:endParaRPr>
          </a:p>
          <a:p>
            <a:pPr marL="139700">
              <a:spcBef>
                <a:spcPts val="5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5625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3BDC-19E5-47F6-A16F-9A13FF7D9CE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C8E0B41-202E-44CC-ACE4-7A6AC4D4F22B}"/>
              </a:ext>
            </a:extLst>
          </p:cNvPr>
          <p:cNvSpPr>
            <a:spLocks noGrp="1"/>
          </p:cNvSpPr>
          <p:nvPr>
            <p:ph idx="1"/>
          </p:nvPr>
        </p:nvSpPr>
        <p:spPr/>
        <p:txBody>
          <a:bodyPr/>
          <a:lstStyle/>
          <a:p>
            <a:r>
              <a:rPr lang="en-US" dirty="0"/>
              <a:t>                             </a:t>
            </a:r>
          </a:p>
          <a:p>
            <a:endParaRPr lang="en-US" dirty="0"/>
          </a:p>
          <a:p>
            <a:endParaRPr lang="en-US" dirty="0"/>
          </a:p>
          <a:p>
            <a:r>
              <a:rPr lang="en-US" dirty="0"/>
              <a:t>                                                        </a:t>
            </a:r>
            <a:r>
              <a:rPr lang="en-US" sz="4800" dirty="0">
                <a:solidFill>
                  <a:schemeClr val="accent2">
                    <a:lumMod val="75000"/>
                  </a:schemeClr>
                </a:solidFill>
              </a:rPr>
              <a:t>Thank</a:t>
            </a:r>
            <a:r>
              <a:rPr lang="en-US" sz="4800" dirty="0"/>
              <a:t> </a:t>
            </a:r>
            <a:r>
              <a:rPr lang="en-US" sz="4800" dirty="0">
                <a:solidFill>
                  <a:schemeClr val="accent2">
                    <a:lumMod val="75000"/>
                  </a:schemeClr>
                </a:solidFill>
              </a:rPr>
              <a:t>You</a:t>
            </a:r>
            <a:endParaRPr lang="en-IN" sz="4800" dirty="0">
              <a:solidFill>
                <a:schemeClr val="accent2">
                  <a:lumMod val="75000"/>
                </a:schemeClr>
              </a:solidFill>
            </a:endParaRPr>
          </a:p>
        </p:txBody>
      </p:sp>
    </p:spTree>
    <p:extLst>
      <p:ext uri="{BB962C8B-B14F-4D97-AF65-F5344CB8AC3E}">
        <p14:creationId xmlns:p14="http://schemas.microsoft.com/office/powerpoint/2010/main" val="125303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DA0B-3E09-4492-A2CE-FB19F42D6E9D}"/>
              </a:ext>
            </a:extLst>
          </p:cNvPr>
          <p:cNvSpPr>
            <a:spLocks noGrp="1"/>
          </p:cNvSpPr>
          <p:nvPr>
            <p:ph type="title"/>
          </p:nvPr>
        </p:nvSpPr>
        <p:spPr>
          <a:xfrm>
            <a:off x="3359576" y="491583"/>
            <a:ext cx="4954587" cy="762396"/>
          </a:xfrm>
        </p:spPr>
        <p:txBody>
          <a:bodyPr/>
          <a:lstStyle/>
          <a:p>
            <a:pPr algn="ctr"/>
            <a:r>
              <a:rPr lang="en-US" dirty="0">
                <a:solidFill>
                  <a:schemeClr val="tx1">
                    <a:lumMod val="75000"/>
                  </a:schemeClr>
                </a:solidFill>
              </a:rPr>
              <a:t> </a:t>
            </a:r>
            <a:r>
              <a:rPr lang="en-US" dirty="0">
                <a:solidFill>
                  <a:schemeClr val="accent2">
                    <a:lumMod val="75000"/>
                  </a:schemeClr>
                </a:solidFill>
              </a:rPr>
              <a:t>AGENDA</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DADC4891-7A9E-455E-A8EB-601A0A485641}"/>
              </a:ext>
            </a:extLst>
          </p:cNvPr>
          <p:cNvSpPr>
            <a:spLocks noGrp="1"/>
          </p:cNvSpPr>
          <p:nvPr>
            <p:ph idx="1"/>
          </p:nvPr>
        </p:nvSpPr>
        <p:spPr>
          <a:xfrm>
            <a:off x="1376680" y="1798320"/>
            <a:ext cx="9905999" cy="4441162"/>
          </a:xfrm>
        </p:spPr>
        <p:txBody>
          <a:bodyPr>
            <a:normAutofit/>
          </a:bodyPr>
          <a:lstStyle/>
          <a:p>
            <a:r>
              <a:rPr lang="en-US" dirty="0"/>
              <a:t>INTRODUCTION</a:t>
            </a:r>
          </a:p>
          <a:p>
            <a:r>
              <a:rPr lang="en-US" dirty="0"/>
              <a:t>PURPOSE</a:t>
            </a:r>
          </a:p>
          <a:p>
            <a:r>
              <a:rPr lang="en-US" dirty="0"/>
              <a:t>AIM AND OBJECTIVE</a:t>
            </a:r>
          </a:p>
          <a:p>
            <a:r>
              <a:rPr lang="en-US" dirty="0"/>
              <a:t>USE CASE DIAGRAM OF HBMS</a:t>
            </a:r>
          </a:p>
          <a:p>
            <a:r>
              <a:rPr lang="en-US" dirty="0"/>
              <a:t>ENTITY DIAGRAM</a:t>
            </a:r>
          </a:p>
          <a:p>
            <a:r>
              <a:rPr lang="en-US" dirty="0"/>
              <a:t>SCHEMA DIAGRAM</a:t>
            </a:r>
          </a:p>
          <a:p>
            <a:r>
              <a:rPr lang="en-US" dirty="0"/>
              <a:t>CONCLUSION</a:t>
            </a:r>
          </a:p>
          <a:p>
            <a:r>
              <a:rPr lang="en-US" dirty="0"/>
              <a:t>REFERENCE</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07341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B65D-13F4-462A-BDB1-34CD62105D74}"/>
              </a:ext>
            </a:extLst>
          </p:cNvPr>
          <p:cNvSpPr>
            <a:spLocks noGrp="1"/>
          </p:cNvSpPr>
          <p:nvPr>
            <p:ph type="title"/>
          </p:nvPr>
        </p:nvSpPr>
        <p:spPr>
          <a:xfrm>
            <a:off x="3932809" y="263527"/>
            <a:ext cx="3568822" cy="1450757"/>
          </a:xfrm>
        </p:spPr>
        <p:txBody>
          <a:bodyPr>
            <a:normAutofit/>
          </a:bodyPr>
          <a:lstStyle/>
          <a:p>
            <a:r>
              <a:rPr lang="en-US" sz="4000" dirty="0"/>
              <a:t>  </a:t>
            </a:r>
            <a:r>
              <a:rPr lang="en-US" sz="4000" dirty="0">
                <a:solidFill>
                  <a:schemeClr val="accent2">
                    <a:lumMod val="75000"/>
                  </a:schemeClr>
                </a:solidFill>
              </a:rPr>
              <a:t>INTRODUCTION</a:t>
            </a:r>
            <a:endParaRPr lang="en-IN" sz="4000" dirty="0">
              <a:solidFill>
                <a:schemeClr val="accent2">
                  <a:lumMod val="75000"/>
                </a:schemeClr>
              </a:solidFill>
            </a:endParaRPr>
          </a:p>
        </p:txBody>
      </p:sp>
      <p:sp>
        <p:nvSpPr>
          <p:cNvPr id="3" name="Content Placeholder 2">
            <a:extLst>
              <a:ext uri="{FF2B5EF4-FFF2-40B4-BE49-F238E27FC236}">
                <a16:creationId xmlns:a16="http://schemas.microsoft.com/office/drawing/2014/main" id="{0BBF3C9F-4BD3-4C98-BFEF-3952C60E6B82}"/>
              </a:ext>
            </a:extLst>
          </p:cNvPr>
          <p:cNvSpPr>
            <a:spLocks noGrp="1"/>
          </p:cNvSpPr>
          <p:nvPr>
            <p:ph idx="1"/>
          </p:nvPr>
        </p:nvSpPr>
        <p:spPr/>
        <p:txBody>
          <a:bodyPr/>
          <a:lstStyle/>
          <a:p>
            <a:pPr algn="just"/>
            <a:r>
              <a:rPr lang="en-US" sz="2400" dirty="0">
                <a:effectLst/>
                <a:latin typeface="Times New Roman" panose="02020603050405020304" pitchFamily="18" charset="0"/>
                <a:ea typeface="Times New Roman" panose="02020603050405020304" pitchFamily="18" charset="0"/>
              </a:rPr>
              <a:t>The project, Hotel In-House Booking Management System is a desktop-based application that allows the hotel manager to handle all the hotel booking activities. The hotel manager is very busy person and does not have time to sit and manage the entire activities manually on paper. This application gives him the power and flexibility to manage the entire system from a single system. This project provides room booking for the customers and allows the manager to post available rooms and also the he can go through the check-in and check-out status and payment status of a customer.</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9081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7E02-D0E5-442E-AA50-66C0AB70096F}"/>
              </a:ext>
            </a:extLst>
          </p:cNvPr>
          <p:cNvSpPr>
            <a:spLocks noGrp="1"/>
          </p:cNvSpPr>
          <p:nvPr>
            <p:ph type="title"/>
          </p:nvPr>
        </p:nvSpPr>
        <p:spPr/>
        <p:txBody>
          <a:bodyPr>
            <a:normAutofit/>
          </a:bodyPr>
          <a:lstStyle/>
          <a:p>
            <a:r>
              <a:rPr lang="en-US" sz="4000" dirty="0"/>
              <a:t>                                   </a:t>
            </a:r>
            <a:r>
              <a:rPr lang="en-US" sz="4000" dirty="0">
                <a:solidFill>
                  <a:schemeClr val="accent2">
                    <a:lumMod val="75000"/>
                  </a:schemeClr>
                </a:solidFill>
              </a:rPr>
              <a:t>PURPOSE</a:t>
            </a:r>
            <a:endParaRPr lang="en-IN" sz="4000" dirty="0">
              <a:solidFill>
                <a:schemeClr val="accent2">
                  <a:lumMod val="75000"/>
                </a:schemeClr>
              </a:solidFill>
            </a:endParaRPr>
          </a:p>
        </p:txBody>
      </p:sp>
      <p:sp>
        <p:nvSpPr>
          <p:cNvPr id="3" name="Content Placeholder 2">
            <a:extLst>
              <a:ext uri="{FF2B5EF4-FFF2-40B4-BE49-F238E27FC236}">
                <a16:creationId xmlns:a16="http://schemas.microsoft.com/office/drawing/2014/main" id="{25748311-1C00-44D8-8D1A-9313A4249260}"/>
              </a:ext>
            </a:extLst>
          </p:cNvPr>
          <p:cNvSpPr>
            <a:spLocks noGrp="1"/>
          </p:cNvSpPr>
          <p:nvPr>
            <p:ph idx="1"/>
          </p:nvPr>
        </p:nvSpPr>
        <p:spPr/>
        <p:txBody>
          <a:bodyPr/>
          <a:lstStyle/>
          <a:p>
            <a:pPr marL="342900" lvl="0" indent="-342900" algn="just">
              <a:spcBef>
                <a:spcPts val="430"/>
              </a:spcBef>
              <a:spcAft>
                <a:spcPts val="0"/>
              </a:spcAft>
              <a:buSzPts val="1200"/>
              <a:buFont typeface="Symbol" panose="05050102010706020507" pitchFamily="18" charset="2"/>
              <a:buChar char=""/>
              <a:tabLst>
                <a:tab pos="49593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The main purpose of the project is to design and develop a user-friendly efficient computerized Hotel In-House Booking management system.</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430"/>
              </a:spcBef>
              <a:spcAft>
                <a:spcPts val="0"/>
              </a:spcAft>
              <a:buSzPts val="1200"/>
              <a:buFont typeface="Symbol" panose="05050102010706020507" pitchFamily="18" charset="2"/>
              <a:buChar char=""/>
              <a:tabLst>
                <a:tab pos="49593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An accurate system without any data redundancy.</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430"/>
              </a:spcBef>
              <a:spcAft>
                <a:spcPts val="0"/>
              </a:spcAft>
              <a:buSzPts val="1200"/>
              <a:buFont typeface="Symbol" panose="05050102010706020507" pitchFamily="18" charset="2"/>
              <a:buChar char=""/>
              <a:tabLst>
                <a:tab pos="49593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Storing the details of the customers.</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430"/>
              </a:spcBef>
              <a:spcAft>
                <a:spcPts val="0"/>
              </a:spcAft>
              <a:buSzPts val="1200"/>
              <a:buFont typeface="Symbol" panose="05050102010706020507" pitchFamily="18" charset="2"/>
              <a:buChar char=""/>
              <a:tabLst>
                <a:tab pos="49593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Provides easy way of booking rooms.</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430"/>
              </a:spcBef>
              <a:spcAft>
                <a:spcPts val="0"/>
              </a:spcAft>
              <a:buSzPts val="1200"/>
              <a:buFont typeface="Symbol" panose="05050102010706020507" pitchFamily="18" charset="2"/>
              <a:buChar char=""/>
              <a:tabLst>
                <a:tab pos="49593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Maintaining and updating customer account: generating bill, keeping track of transactions.</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430"/>
              </a:spcBef>
              <a:spcAft>
                <a:spcPts val="0"/>
              </a:spcAft>
              <a:buSzPts val="1200"/>
              <a:buFont typeface="Symbol" panose="05050102010706020507" pitchFamily="18" charset="2"/>
              <a:buChar char=""/>
              <a:tabLst>
                <a:tab pos="49593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Secured data storage for authority end.</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430"/>
              </a:spcBef>
              <a:spcAft>
                <a:spcPts val="0"/>
              </a:spcAft>
              <a:buSzPts val="1200"/>
              <a:buFont typeface="Symbol" panose="05050102010706020507" pitchFamily="18" charset="2"/>
              <a:buChar char=""/>
              <a:tabLst>
                <a:tab pos="49593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Provides secure, reliable and fast management system. Thus, it will help organization in better utilization of resources.</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59765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B609-F9A4-450F-8E99-2416999FF40A}"/>
              </a:ext>
            </a:extLst>
          </p:cNvPr>
          <p:cNvSpPr>
            <a:spLocks noGrp="1"/>
          </p:cNvSpPr>
          <p:nvPr>
            <p:ph type="title"/>
          </p:nvPr>
        </p:nvSpPr>
        <p:spPr>
          <a:xfrm>
            <a:off x="3586578" y="286603"/>
            <a:ext cx="4492102" cy="1450757"/>
          </a:xfrm>
        </p:spPr>
        <p:txBody>
          <a:bodyPr>
            <a:normAutofit/>
          </a:bodyPr>
          <a:lstStyle/>
          <a:p>
            <a:r>
              <a:rPr lang="en-US" sz="4000" dirty="0"/>
              <a:t>  </a:t>
            </a:r>
            <a:r>
              <a:rPr lang="en-US" sz="4000" dirty="0">
                <a:solidFill>
                  <a:schemeClr val="accent2">
                    <a:lumMod val="75000"/>
                  </a:schemeClr>
                </a:solidFill>
              </a:rPr>
              <a:t>AIM AND OBJECTIVE</a:t>
            </a:r>
            <a:endParaRPr lang="en-IN" sz="4000" dirty="0">
              <a:solidFill>
                <a:schemeClr val="accent2">
                  <a:lumMod val="75000"/>
                </a:schemeClr>
              </a:solidFill>
            </a:endParaRPr>
          </a:p>
        </p:txBody>
      </p:sp>
      <p:sp>
        <p:nvSpPr>
          <p:cNvPr id="3" name="Content Placeholder 2">
            <a:extLst>
              <a:ext uri="{FF2B5EF4-FFF2-40B4-BE49-F238E27FC236}">
                <a16:creationId xmlns:a16="http://schemas.microsoft.com/office/drawing/2014/main" id="{D423DCEC-C3E1-48F5-94C9-6F7E7F2A3307}"/>
              </a:ext>
            </a:extLst>
          </p:cNvPr>
          <p:cNvSpPr>
            <a:spLocks noGrp="1"/>
          </p:cNvSpPr>
          <p:nvPr>
            <p:ph idx="1"/>
          </p:nvPr>
        </p:nvSpPr>
        <p:spPr/>
        <p:txBody>
          <a:bodyPr/>
          <a:lstStyle/>
          <a:p>
            <a:pPr algn="just"/>
            <a:r>
              <a:rPr lang="en-US" sz="2400" dirty="0">
                <a:effectLst/>
                <a:latin typeface="Times New Roman" panose="02020603050405020304" pitchFamily="18" charset="0"/>
                <a:ea typeface="Times New Roman" panose="02020603050405020304" pitchFamily="18" charset="0"/>
              </a:rPr>
              <a:t>The main objective of this project is to manage the details of Hotel, Rooms, Services, Payments, Bookings. It manages all the information about Hotel, Customers, Bookings. The project is totally built at administrative end and thus only the administrator is guaranteed the access. The purpose of the project is to build an application program to reduce the manual work for managing the Hotel, Rooms, Customers. It tracks all the details about the Customers, Payments, and Bookings.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6327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B605-4BCD-4594-8467-A47604AEA641}"/>
              </a:ext>
            </a:extLst>
          </p:cNvPr>
          <p:cNvSpPr>
            <a:spLocks noGrp="1"/>
          </p:cNvSpPr>
          <p:nvPr>
            <p:ph type="title"/>
          </p:nvPr>
        </p:nvSpPr>
        <p:spPr/>
        <p:txBody>
          <a:bodyPr>
            <a:normAutofit/>
          </a:bodyPr>
          <a:lstStyle/>
          <a:p>
            <a:r>
              <a:rPr lang="en-US" sz="4000" dirty="0"/>
              <a:t>                 </a:t>
            </a:r>
            <a:r>
              <a:rPr lang="en-US" sz="4000" dirty="0">
                <a:solidFill>
                  <a:schemeClr val="accent2">
                    <a:lumMod val="75000"/>
                  </a:schemeClr>
                </a:solidFill>
              </a:rPr>
              <a:t>USE CASE DIAGRAM OF HBMS</a:t>
            </a:r>
            <a:endParaRPr lang="en-IN" sz="4000" dirty="0">
              <a:solidFill>
                <a:schemeClr val="accent2">
                  <a:lumMod val="75000"/>
                </a:schemeClr>
              </a:solidFill>
            </a:endParaRPr>
          </a:p>
        </p:txBody>
      </p:sp>
      <p:pic>
        <p:nvPicPr>
          <p:cNvPr id="5" name="Content Placeholder 4">
            <a:extLst>
              <a:ext uri="{FF2B5EF4-FFF2-40B4-BE49-F238E27FC236}">
                <a16:creationId xmlns:a16="http://schemas.microsoft.com/office/drawing/2014/main" id="{210477C7-F42A-4E13-A770-029F4AF90AC0}"/>
              </a:ext>
            </a:extLst>
          </p:cNvPr>
          <p:cNvPicPr>
            <a:picLocks noGrp="1" noChangeAspect="1"/>
          </p:cNvPicPr>
          <p:nvPr>
            <p:ph idx="1"/>
          </p:nvPr>
        </p:nvPicPr>
        <p:blipFill>
          <a:blip r:embed="rId2"/>
          <a:stretch>
            <a:fillRect/>
          </a:stretch>
        </p:blipFill>
        <p:spPr>
          <a:xfrm>
            <a:off x="2072897" y="1837385"/>
            <a:ext cx="7502849" cy="4022725"/>
          </a:xfrm>
        </p:spPr>
      </p:pic>
    </p:spTree>
    <p:extLst>
      <p:ext uri="{BB962C8B-B14F-4D97-AF65-F5344CB8AC3E}">
        <p14:creationId xmlns:p14="http://schemas.microsoft.com/office/powerpoint/2010/main" val="171553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B315-1087-4C6C-8A0E-8FD7F6502BEC}"/>
              </a:ext>
            </a:extLst>
          </p:cNvPr>
          <p:cNvSpPr>
            <a:spLocks noGrp="1"/>
          </p:cNvSpPr>
          <p:nvPr>
            <p:ph type="title"/>
          </p:nvPr>
        </p:nvSpPr>
        <p:spPr/>
        <p:txBody>
          <a:bodyPr/>
          <a:lstStyle/>
          <a:p>
            <a:r>
              <a:rPr lang="en-US" sz="4000" dirty="0"/>
              <a:t>                           </a:t>
            </a:r>
            <a:r>
              <a:rPr lang="en-US" sz="4000" dirty="0">
                <a:solidFill>
                  <a:schemeClr val="accent2">
                    <a:lumMod val="75000"/>
                  </a:schemeClr>
                </a:solidFill>
              </a:rPr>
              <a:t>ENTITY</a:t>
            </a:r>
            <a:r>
              <a:rPr lang="en-US" dirty="0"/>
              <a:t> </a:t>
            </a:r>
            <a:r>
              <a:rPr lang="en-US" sz="4000" dirty="0">
                <a:solidFill>
                  <a:schemeClr val="accent2">
                    <a:lumMod val="75000"/>
                  </a:schemeClr>
                </a:solidFill>
              </a:rPr>
              <a:t>DIAGRAM</a:t>
            </a:r>
          </a:p>
        </p:txBody>
      </p:sp>
      <p:pic>
        <p:nvPicPr>
          <p:cNvPr id="9" name="Content Placeholder 8">
            <a:extLst>
              <a:ext uri="{FF2B5EF4-FFF2-40B4-BE49-F238E27FC236}">
                <a16:creationId xmlns:a16="http://schemas.microsoft.com/office/drawing/2014/main" id="{9AAD17C2-E637-4C55-86AB-2AE4CEACFD1D}"/>
              </a:ext>
            </a:extLst>
          </p:cNvPr>
          <p:cNvPicPr>
            <a:picLocks noGrp="1" noChangeAspect="1"/>
          </p:cNvPicPr>
          <p:nvPr>
            <p:ph idx="1"/>
          </p:nvPr>
        </p:nvPicPr>
        <p:blipFill>
          <a:blip r:embed="rId2"/>
          <a:stretch>
            <a:fillRect/>
          </a:stretch>
        </p:blipFill>
        <p:spPr>
          <a:xfrm>
            <a:off x="3380785" y="1828507"/>
            <a:ext cx="5195044" cy="4305963"/>
          </a:xfrm>
        </p:spPr>
      </p:pic>
    </p:spTree>
    <p:extLst>
      <p:ext uri="{BB962C8B-B14F-4D97-AF65-F5344CB8AC3E}">
        <p14:creationId xmlns:p14="http://schemas.microsoft.com/office/powerpoint/2010/main" val="56397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812F-0801-44B8-8541-7C11ACFF7868}"/>
              </a:ext>
            </a:extLst>
          </p:cNvPr>
          <p:cNvSpPr>
            <a:spLocks noGrp="1"/>
          </p:cNvSpPr>
          <p:nvPr>
            <p:ph type="title"/>
          </p:nvPr>
        </p:nvSpPr>
        <p:spPr>
          <a:xfrm>
            <a:off x="1097280" y="286604"/>
            <a:ext cx="10058400" cy="1409032"/>
          </a:xfrm>
        </p:spPr>
        <p:txBody>
          <a:bodyPr>
            <a:normAutofit/>
          </a:bodyPr>
          <a:lstStyle/>
          <a:p>
            <a:r>
              <a:rPr lang="en-US" sz="4000" dirty="0"/>
              <a:t>                            </a:t>
            </a:r>
            <a:r>
              <a:rPr lang="en-US" sz="4000" dirty="0">
                <a:solidFill>
                  <a:schemeClr val="accent2">
                    <a:lumMod val="75000"/>
                  </a:schemeClr>
                </a:solidFill>
              </a:rPr>
              <a:t>SCHEMA</a:t>
            </a:r>
            <a:r>
              <a:rPr lang="en-US" sz="4000" dirty="0"/>
              <a:t> </a:t>
            </a:r>
            <a:r>
              <a:rPr lang="en-US" sz="4000" dirty="0">
                <a:solidFill>
                  <a:schemeClr val="accent2">
                    <a:lumMod val="75000"/>
                  </a:schemeClr>
                </a:solidFill>
              </a:rPr>
              <a:t>DIAGRAM</a:t>
            </a:r>
            <a:endParaRPr lang="en-IN" sz="4000" dirty="0">
              <a:solidFill>
                <a:schemeClr val="accent2">
                  <a:lumMod val="75000"/>
                </a:schemeClr>
              </a:solidFill>
            </a:endParaRPr>
          </a:p>
        </p:txBody>
      </p:sp>
      <p:sp>
        <p:nvSpPr>
          <p:cNvPr id="7" name="Content Placeholder 6">
            <a:extLst>
              <a:ext uri="{FF2B5EF4-FFF2-40B4-BE49-F238E27FC236}">
                <a16:creationId xmlns:a16="http://schemas.microsoft.com/office/drawing/2014/main" id="{800A00F9-1472-4A7C-B702-6905E94B82E0}"/>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9C29D57E-5B05-496F-A387-D93BB3C4C0DC}"/>
              </a:ext>
            </a:extLst>
          </p:cNvPr>
          <p:cNvPicPr>
            <a:picLocks noChangeAspect="1"/>
          </p:cNvPicPr>
          <p:nvPr/>
        </p:nvPicPr>
        <p:blipFill>
          <a:blip r:embed="rId2"/>
          <a:stretch>
            <a:fillRect/>
          </a:stretch>
        </p:blipFill>
        <p:spPr>
          <a:xfrm>
            <a:off x="3626061" y="1983761"/>
            <a:ext cx="4939878" cy="3747305"/>
          </a:xfrm>
          <a:prstGeom prst="rect">
            <a:avLst/>
          </a:prstGeom>
        </p:spPr>
      </p:pic>
    </p:spTree>
    <p:extLst>
      <p:ext uri="{BB962C8B-B14F-4D97-AF65-F5344CB8AC3E}">
        <p14:creationId xmlns:p14="http://schemas.microsoft.com/office/powerpoint/2010/main" val="128035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33FA-19AD-47D2-AEC7-A0E610CA2D36}"/>
              </a:ext>
            </a:extLst>
          </p:cNvPr>
          <p:cNvSpPr>
            <a:spLocks noGrp="1"/>
          </p:cNvSpPr>
          <p:nvPr>
            <p:ph type="title"/>
          </p:nvPr>
        </p:nvSpPr>
        <p:spPr/>
        <p:txBody>
          <a:bodyPr>
            <a:normAutofit/>
          </a:bodyPr>
          <a:lstStyle/>
          <a:p>
            <a:r>
              <a:rPr lang="en-US" sz="4000" dirty="0"/>
              <a:t>                               </a:t>
            </a:r>
            <a:r>
              <a:rPr lang="en-US" sz="4000" dirty="0">
                <a:solidFill>
                  <a:schemeClr val="accent2">
                    <a:lumMod val="75000"/>
                  </a:schemeClr>
                </a:solidFill>
              </a:rPr>
              <a:t>CONCLUSION</a:t>
            </a:r>
            <a:endParaRPr lang="en-IN" sz="4000" dirty="0">
              <a:solidFill>
                <a:schemeClr val="accent2">
                  <a:lumMod val="75000"/>
                </a:schemeClr>
              </a:solidFill>
            </a:endParaRPr>
          </a:p>
        </p:txBody>
      </p:sp>
      <p:sp>
        <p:nvSpPr>
          <p:cNvPr id="3" name="Content Placeholder 2">
            <a:extLst>
              <a:ext uri="{FF2B5EF4-FFF2-40B4-BE49-F238E27FC236}">
                <a16:creationId xmlns:a16="http://schemas.microsoft.com/office/drawing/2014/main" id="{895CD0D1-2E8C-4279-A22E-CD220D0C476B}"/>
              </a:ext>
            </a:extLst>
          </p:cNvPr>
          <p:cNvSpPr>
            <a:spLocks noGrp="1"/>
          </p:cNvSpPr>
          <p:nvPr>
            <p:ph idx="1"/>
          </p:nvPr>
        </p:nvSpPr>
        <p:spPr/>
        <p:txBody>
          <a:bodyPr/>
          <a:lstStyle/>
          <a:p>
            <a:pPr algn="just"/>
            <a:r>
              <a:rPr lang="en-US" sz="2400" dirty="0">
                <a:effectLst/>
                <a:latin typeface="Times New Roman" panose="02020603050405020304" pitchFamily="18" charset="0"/>
                <a:ea typeface="Times New Roman" panose="02020603050405020304" pitchFamily="18" charset="0"/>
              </a:rPr>
              <a:t>This is my first attempt in developing a desktop application, which gave me a basic understanding of development and challenges of web application development. The main aim of this project is to overcome the time required to search for any information and add mobility and automation to the process of managing customers and room’s information. This application has been implemented and tested on real devices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387543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439</TotalTime>
  <Words>507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Symbol</vt:lpstr>
      <vt:lpstr>Times New Roman</vt:lpstr>
      <vt:lpstr>Retrospect</vt:lpstr>
      <vt:lpstr>PowerPoint Presentation</vt:lpstr>
      <vt:lpstr> AGENDA</vt:lpstr>
      <vt:lpstr>  INTRODUCTION</vt:lpstr>
      <vt:lpstr>                                   PURPOSE</vt:lpstr>
      <vt:lpstr>  AIM AND OBJECTIVE</vt:lpstr>
      <vt:lpstr>                 USE CASE DIAGRAM OF HBMS</vt:lpstr>
      <vt:lpstr>                           ENTITY DIAGRAM</vt:lpstr>
      <vt:lpstr>                            SCHEMA DIAGRAM</vt:lpstr>
      <vt:lpstr>                               CONCLUSION</vt:lpstr>
      <vt:lpstr>                                  REFERENCE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mini project  retail database management system</dc:title>
  <dc:creator>Veluru</dc:creator>
  <cp:lastModifiedBy>Kavya Shree S</cp:lastModifiedBy>
  <cp:revision>60</cp:revision>
  <dcterms:created xsi:type="dcterms:W3CDTF">2020-12-21T02:30:18Z</dcterms:created>
  <dcterms:modified xsi:type="dcterms:W3CDTF">2022-03-24T14:14:25Z</dcterms:modified>
</cp:coreProperties>
</file>