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embeddedFontLst>
    <p:embeddedFont>
      <p:font typeface="Bookman Old Style" panose="02050604050505020204" pitchFamily="18"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Cambria" panose="02040503050406030204" pitchFamily="18" charset="0"/>
      <p:regular r:id="rId35"/>
      <p:bold r:id="rId36"/>
      <p:italic r:id="rId37"/>
      <p:boldItalic r:id="rId38"/>
    </p:embeddedFont>
    <p:embeddedFont>
      <p:font typeface="Libre Franklin"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809205a17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809205a17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809205a1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2809205a1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809205a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809205a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809205a1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2809205a1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2809205a1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2809205a1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2809205a17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2809205a17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809205a1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g12809205a1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809205a1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809205a1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EFEFE"/>
              </a:buClr>
              <a:buSzPts val="8000"/>
              <a:buFont typeface="Bookman Old Style" panose="02050604050505020204"/>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2"/>
          <p:cNvCxnSpPr/>
          <p:nvPr/>
        </p:nvCxnSpPr>
        <p:spPr>
          <a:xfrm>
            <a:off x="1207658" y="4474741"/>
            <a:ext cx="9875520" cy="0"/>
          </a:xfrm>
          <a:prstGeom prst="straightConnector1">
            <a:avLst/>
          </a:prstGeom>
          <a:noFill/>
          <a:ln w="12700" cap="flat" cmpd="sng">
            <a:solidFill>
              <a:srgbClr val="FEFEFE"/>
            </a:solidFill>
            <a:prstDash val="solid"/>
            <a:round/>
            <a:headEnd type="none" w="sm" len="sm"/>
            <a:tailEnd type="none" w="sm" len="sm"/>
          </a:ln>
        </p:spPr>
      </p:cxnSp>
      <p:sp>
        <p:nvSpPr>
          <p:cNvPr id="18" name="Google Shape;18;p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2"/>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a:spLocks noGrp="1"/>
          </p:cNvSpPr>
          <p:nvPr>
            <p:ph type="pic" idx="2"/>
          </p:nvPr>
        </p:nvSpPr>
        <p:spPr>
          <a:xfrm>
            <a:off x="15" y="0"/>
            <a:ext cx="12191985" cy="4578350"/>
          </a:xfrm>
          <a:prstGeom prst="rect">
            <a:avLst/>
          </a:prstGeom>
          <a:solidFill>
            <a:srgbClr val="D8D8D8"/>
          </a:solidFill>
          <a:ln>
            <a:noFill/>
          </a:ln>
        </p:spPr>
      </p:sp>
      <p:sp>
        <p:nvSpPr>
          <p:cNvPr id="88" name="Google Shape;88;p12"/>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panose="0205060405050502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2"/>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0" name="Google Shape;90;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4"/>
        <p:cNvGrpSpPr/>
        <p:nvPr/>
      </p:nvGrpSpPr>
      <p:grpSpPr>
        <a:xfrm>
          <a:off x="0" y="0"/>
          <a:ext cx="0" cy="0"/>
          <a:chOff x="0" y="0"/>
          <a:chExt cx="0" cy="0"/>
        </a:xfrm>
      </p:grpSpPr>
      <p:sp>
        <p:nvSpPr>
          <p:cNvPr id="35" name="Google Shape;35;p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panose="02050604050505020204"/>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38" name="Google Shape;38;p5"/>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39" name="Google Shape;39;p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8"/>
        <p:cNvGrpSpPr/>
        <p:nvPr/>
      </p:nvGrpSpPr>
      <p:grpSpPr>
        <a:xfrm>
          <a:off x="0" y="0"/>
          <a:ext cx="0" cy="0"/>
          <a:chOff x="0" y="0"/>
          <a:chExt cx="0" cy="0"/>
        </a:xfrm>
      </p:grpSpPr>
      <p:sp>
        <p:nvSpPr>
          <p:cNvPr id="49" name="Google Shape;49;p7"/>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panose="02050604050505020204"/>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52" name="Google Shape;52;p7"/>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53" name="Google Shape;53;p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8"/>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6" name="Google Shape;66;p9"/>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7" name="Google Shape;67;p9"/>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8" name="Google Shape;68;p9"/>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9" name="Google Shape;69;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7"/>
        <p:cNvGrpSpPr/>
        <p:nvPr/>
      </p:nvGrpSpPr>
      <p:grpSpPr>
        <a:xfrm>
          <a:off x="0" y="0"/>
          <a:ext cx="0" cy="0"/>
          <a:chOff x="0" y="0"/>
          <a:chExt cx="0" cy="0"/>
        </a:xfrm>
      </p:grpSpPr>
      <p:sp>
        <p:nvSpPr>
          <p:cNvPr id="78" name="Google Shape;78;p11"/>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panose="0205060405050502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 name="Google Shape;81;p11"/>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11"/>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Libre Franklin"/>
                <a:ea typeface="Libre Franklin"/>
                <a:cs typeface="Libre Franklin"/>
                <a:sym typeface="Libre Franklin"/>
              </a:defRPr>
            </a:lvl1pPr>
            <a:lvl2pPr marL="0" lvl="1" indent="0" algn="l">
              <a:spcBef>
                <a:spcPts val="0"/>
              </a:spcBef>
              <a:buNone/>
              <a:defRPr sz="800">
                <a:solidFill>
                  <a:schemeClr val="dk2"/>
                </a:solidFill>
                <a:latin typeface="Libre Franklin"/>
                <a:ea typeface="Libre Franklin"/>
                <a:cs typeface="Libre Franklin"/>
                <a:sym typeface="Libre Franklin"/>
              </a:defRPr>
            </a:lvl2pPr>
            <a:lvl3pPr marL="0" lvl="2" indent="0" algn="l">
              <a:spcBef>
                <a:spcPts val="0"/>
              </a:spcBef>
              <a:buNone/>
              <a:defRPr sz="800">
                <a:solidFill>
                  <a:schemeClr val="dk2"/>
                </a:solidFill>
                <a:latin typeface="Libre Franklin"/>
                <a:ea typeface="Libre Franklin"/>
                <a:cs typeface="Libre Franklin"/>
                <a:sym typeface="Libre Franklin"/>
              </a:defRPr>
            </a:lvl3pPr>
            <a:lvl4pPr marL="0" lvl="3" indent="0" algn="l">
              <a:spcBef>
                <a:spcPts val="0"/>
              </a:spcBef>
              <a:buNone/>
              <a:defRPr sz="800">
                <a:solidFill>
                  <a:schemeClr val="dk2"/>
                </a:solidFill>
                <a:latin typeface="Libre Franklin"/>
                <a:ea typeface="Libre Franklin"/>
                <a:cs typeface="Libre Franklin"/>
                <a:sym typeface="Libre Franklin"/>
              </a:defRPr>
            </a:lvl4pPr>
            <a:lvl5pPr marL="0" lvl="4" indent="0" algn="l">
              <a:spcBef>
                <a:spcPts val="0"/>
              </a:spcBef>
              <a:buNone/>
              <a:defRPr sz="800">
                <a:solidFill>
                  <a:schemeClr val="dk2"/>
                </a:solidFill>
                <a:latin typeface="Libre Franklin"/>
                <a:ea typeface="Libre Franklin"/>
                <a:cs typeface="Libre Franklin"/>
                <a:sym typeface="Libre Franklin"/>
              </a:defRPr>
            </a:lvl5pPr>
            <a:lvl6pPr marL="0" lvl="5" indent="0" algn="l">
              <a:spcBef>
                <a:spcPts val="0"/>
              </a:spcBef>
              <a:buNone/>
              <a:defRPr sz="800">
                <a:solidFill>
                  <a:schemeClr val="dk2"/>
                </a:solidFill>
                <a:latin typeface="Libre Franklin"/>
                <a:ea typeface="Libre Franklin"/>
                <a:cs typeface="Libre Franklin"/>
                <a:sym typeface="Libre Franklin"/>
              </a:defRPr>
            </a:lvl6pPr>
            <a:lvl7pPr marL="0" lvl="6" indent="0" algn="l">
              <a:spcBef>
                <a:spcPts val="0"/>
              </a:spcBef>
              <a:buNone/>
              <a:defRPr sz="800">
                <a:solidFill>
                  <a:schemeClr val="dk2"/>
                </a:solidFill>
                <a:latin typeface="Libre Franklin"/>
                <a:ea typeface="Libre Franklin"/>
                <a:cs typeface="Libre Franklin"/>
                <a:sym typeface="Libre Franklin"/>
              </a:defRPr>
            </a:lvl7pPr>
            <a:lvl8pPr marL="0" lvl="7" indent="0" algn="l">
              <a:spcBef>
                <a:spcPts val="0"/>
              </a:spcBef>
              <a:buNone/>
              <a:defRPr sz="800">
                <a:solidFill>
                  <a:schemeClr val="dk2"/>
                </a:solidFill>
                <a:latin typeface="Libre Franklin"/>
                <a:ea typeface="Libre Franklin"/>
                <a:cs typeface="Libre Franklin"/>
                <a:sym typeface="Libre Franklin"/>
              </a:defRPr>
            </a:lvl8pPr>
            <a:lvl9pPr marL="0" lvl="8" indent="0" algn="l">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FEFEFE"/>
              </a:buClr>
              <a:buSzPts val="4700"/>
              <a:buFont typeface="Bookman Old Style" panose="02050604050505020204"/>
              <a:buNone/>
              <a:defRPr sz="4700" b="0" i="0" u="none" strike="noStrike" cap="none">
                <a:solidFill>
                  <a:srgbClr val="FEFEFE"/>
                </a:solidFill>
                <a:latin typeface="Bookman Old Style" panose="02050604050505020204"/>
                <a:ea typeface="Bookman Old Style" panose="02050604050505020204"/>
                <a:cs typeface="Bookman Old Style" panose="02050604050505020204"/>
                <a:sym typeface="Bookman Old Style" panose="02050604050505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panose="020F0502020204030204"/>
              <a:buChar char=" "/>
              <a:defRPr sz="1900" b="0" i="0" u="none" strike="noStrike" cap="none">
                <a:solidFill>
                  <a:srgbClr val="FEFEFE"/>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FEFEFE"/>
              </a:buClr>
              <a:buSzPts val="1700"/>
              <a:buFont typeface="Calibri" panose="020F0502020204030204"/>
              <a:buChar char="◦"/>
              <a:defRPr sz="1700" b="0" i="0" u="none" strike="noStrike" cap="none">
                <a:solidFill>
                  <a:srgbClr val="FEFEFE"/>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FEFEFE"/>
              </a:buClr>
              <a:buSzPts val="1300"/>
              <a:buFont typeface="Calibri" panose="020F0502020204030204"/>
              <a:buChar char="◦"/>
              <a:defRPr sz="1300" b="0" i="0" u="none" strike="noStrike" cap="none">
                <a:solidFill>
                  <a:srgbClr val="FEFEFE"/>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FEFEFE"/>
              </a:buClr>
              <a:buSzPts val="1300"/>
              <a:buFont typeface="Calibri" panose="020F0502020204030204"/>
              <a:buChar char="◦"/>
              <a:defRPr sz="1300" b="0" i="0" u="none" strike="noStrike" cap="none">
                <a:solidFill>
                  <a:srgbClr val="FEFEFE"/>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FEFEFE"/>
              </a:buClr>
              <a:buSzPts val="1300"/>
              <a:buFont typeface="Calibri" panose="020F0502020204030204"/>
              <a:buChar char="◦"/>
              <a:defRPr sz="1300" b="0" i="0" u="none" strike="noStrike" cap="none">
                <a:solidFill>
                  <a:srgbClr val="FEFEFE"/>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FEFEFE"/>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FEFEFE"/>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FEFEFE"/>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FEFEFE"/>
                </a:solidFill>
                <a:latin typeface="Libre Franklin"/>
                <a:ea typeface="Libre Franklin"/>
                <a:cs typeface="Libre Franklin"/>
                <a:sym typeface="Libre Franklin"/>
              </a:defRPr>
            </a:lvl9pPr>
          </a:lstStyle>
          <a:p>
            <a:endParaRPr/>
          </a:p>
        </p:txBody>
      </p:sp>
      <p:sp>
        <p:nvSpPr>
          <p:cNvPr id="9" name="Google Shape;9;p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0" name="Google Shape;10;p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IN"/>
              <a:t>‹#›</a:t>
            </a:fld>
            <a:endParaRPr lang="en-IN"/>
          </a:p>
        </p:txBody>
      </p:sp>
      <p:cxnSp>
        <p:nvCxnSpPr>
          <p:cNvPr id="12" name="Google Shape;12;p1"/>
          <p:cNvCxnSpPr/>
          <p:nvPr/>
        </p:nvCxnSpPr>
        <p:spPr>
          <a:xfrm>
            <a:off x="1193532" y="1897380"/>
            <a:ext cx="996696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panose="02050604050505020204"/>
              <a:buNone/>
              <a:defRPr sz="4700" b="0" i="0" u="none" strike="noStrike" cap="none">
                <a:solidFill>
                  <a:srgbClr val="3F3F3F"/>
                </a:solidFill>
                <a:latin typeface="Bookman Old Style" panose="02050604050505020204"/>
                <a:ea typeface="Bookman Old Style" panose="02050604050505020204"/>
                <a:cs typeface="Bookman Old Style" panose="02050604050505020204"/>
                <a:sym typeface="Bookman Old Style" panose="02050604050505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panose="020F0502020204030204"/>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panose="020F0502020204030204"/>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25" name="Google Shape;25;p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7" name="Google Shape;27;p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u="none">
                <a:solidFill>
                  <a:srgbClr val="FFFFFF"/>
                </a:solidFill>
                <a:latin typeface="Libre Franklin"/>
                <a:ea typeface="Libre Franklin"/>
                <a:cs typeface="Libre Franklin"/>
                <a:sym typeface="Libre Franklin"/>
              </a:defRPr>
            </a:lvl1pPr>
            <a:lvl2pPr marL="0" marR="0" lvl="1" indent="0" algn="l" rtl="0">
              <a:spcBef>
                <a:spcPts val="0"/>
              </a:spcBef>
              <a:buNone/>
              <a:defRPr sz="800" b="0" u="none">
                <a:solidFill>
                  <a:srgbClr val="FFFFFF"/>
                </a:solidFill>
                <a:latin typeface="Libre Franklin"/>
                <a:ea typeface="Libre Franklin"/>
                <a:cs typeface="Libre Franklin"/>
                <a:sym typeface="Libre Franklin"/>
              </a:defRPr>
            </a:lvl2pPr>
            <a:lvl3pPr marL="0" marR="0" lvl="2" indent="0" algn="l" rtl="0">
              <a:spcBef>
                <a:spcPts val="0"/>
              </a:spcBef>
              <a:buNone/>
              <a:defRPr sz="800" b="0" u="none">
                <a:solidFill>
                  <a:srgbClr val="FFFFFF"/>
                </a:solidFill>
                <a:latin typeface="Libre Franklin"/>
                <a:ea typeface="Libre Franklin"/>
                <a:cs typeface="Libre Franklin"/>
                <a:sym typeface="Libre Franklin"/>
              </a:defRPr>
            </a:lvl3pPr>
            <a:lvl4pPr marL="0" marR="0" lvl="3" indent="0" algn="l" rtl="0">
              <a:spcBef>
                <a:spcPts val="0"/>
              </a:spcBef>
              <a:buNone/>
              <a:defRPr sz="800" b="0" u="none">
                <a:solidFill>
                  <a:srgbClr val="FFFFFF"/>
                </a:solidFill>
                <a:latin typeface="Libre Franklin"/>
                <a:ea typeface="Libre Franklin"/>
                <a:cs typeface="Libre Franklin"/>
                <a:sym typeface="Libre Franklin"/>
              </a:defRPr>
            </a:lvl4pPr>
            <a:lvl5pPr marL="0" marR="0" lvl="4" indent="0" algn="l" rtl="0">
              <a:spcBef>
                <a:spcPts val="0"/>
              </a:spcBef>
              <a:buNone/>
              <a:defRPr sz="800" b="0" u="none">
                <a:solidFill>
                  <a:srgbClr val="FFFFFF"/>
                </a:solidFill>
                <a:latin typeface="Libre Franklin"/>
                <a:ea typeface="Libre Franklin"/>
                <a:cs typeface="Libre Franklin"/>
                <a:sym typeface="Libre Franklin"/>
              </a:defRPr>
            </a:lvl5pPr>
            <a:lvl6pPr marL="0" marR="0" lvl="5" indent="0" algn="l" rtl="0">
              <a:spcBef>
                <a:spcPts val="0"/>
              </a:spcBef>
              <a:buNone/>
              <a:defRPr sz="800" b="0" u="none">
                <a:solidFill>
                  <a:srgbClr val="FFFFFF"/>
                </a:solidFill>
                <a:latin typeface="Libre Franklin"/>
                <a:ea typeface="Libre Franklin"/>
                <a:cs typeface="Libre Franklin"/>
                <a:sym typeface="Libre Franklin"/>
              </a:defRPr>
            </a:lvl6pPr>
            <a:lvl7pPr marL="0" marR="0" lvl="6" indent="0" algn="l" rtl="0">
              <a:spcBef>
                <a:spcPts val="0"/>
              </a:spcBef>
              <a:buNone/>
              <a:defRPr sz="800" b="0" u="none">
                <a:solidFill>
                  <a:srgbClr val="FFFFFF"/>
                </a:solidFill>
                <a:latin typeface="Libre Franklin"/>
                <a:ea typeface="Libre Franklin"/>
                <a:cs typeface="Libre Franklin"/>
                <a:sym typeface="Libre Franklin"/>
              </a:defRPr>
            </a:lvl7pPr>
            <a:lvl8pPr marL="0" marR="0" lvl="7" indent="0" algn="l" rtl="0">
              <a:spcBef>
                <a:spcPts val="0"/>
              </a:spcBef>
              <a:buNone/>
              <a:defRPr sz="800" b="0" u="none">
                <a:solidFill>
                  <a:srgbClr val="FFFFFF"/>
                </a:solidFill>
                <a:latin typeface="Libre Franklin"/>
                <a:ea typeface="Libre Franklin"/>
                <a:cs typeface="Libre Franklin"/>
                <a:sym typeface="Libre Franklin"/>
              </a:defRPr>
            </a:lvl8pPr>
            <a:lvl9pPr marL="0" marR="0" lvl="8" indent="0" algn="l" rtl="0">
              <a:spcBef>
                <a:spcPts val="0"/>
              </a:spcBef>
              <a:buNone/>
              <a:defRPr sz="800" b="0" u="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IN"/>
              <a:t>‹#›</a:t>
            </a:fld>
            <a:endParaRPr lang="en-IN"/>
          </a:p>
        </p:txBody>
      </p:sp>
      <p:cxnSp>
        <p:nvCxnSpPr>
          <p:cNvPr id="28" name="Google Shape;28;p3"/>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run.unl.pt/bitstream/10362/71584/1/TGI0223.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journals.gen.tr/index.php/jame/article/view/1677/1072" TargetMode="External"/><Relationship Id="rId5" Type="http://schemas.openxmlformats.org/officeDocument/2006/relationships/hyperlink" Target="https://www.researchgate.net/publication/306388481_Developing_a_prediction_model_for_customer_churn_from_electronic_banking_services_using_data_mining" TargetMode="External"/><Relationship Id="rId4" Type="http://schemas.openxmlformats.org/officeDocument/2006/relationships/hyperlink" Target="https://www.kaggle.com/datasets/shantanudhakadd/bank-customer-churn-predic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p:cNvGrpSpPr/>
        <p:nvPr/>
      </p:nvGrpSpPr>
      <p:grpSpPr>
        <a:xfrm>
          <a:off x="0" y="0"/>
          <a:ext cx="0" cy="0"/>
          <a:chOff x="0" y="0"/>
          <a:chExt cx="0" cy="0"/>
        </a:xfrm>
      </p:grpSpPr>
      <p:sp>
        <p:nvSpPr>
          <p:cNvPr id="97" name="Google Shape;97;p13"/>
          <p:cNvSpPr/>
          <p:nvPr/>
        </p:nvSpPr>
        <p:spPr>
          <a:xfrm>
            <a:off x="1" y="0"/>
            <a:ext cx="12188726" cy="68589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pic>
        <p:nvPicPr>
          <p:cNvPr id="98" name="Google Shape;98;p13" descr="A close up of a piece of paper with a pencil laying on top"/>
          <p:cNvPicPr preferRelativeResize="0"/>
          <p:nvPr/>
        </p:nvPicPr>
        <p:blipFill rotWithShape="1">
          <a:blip r:embed="rId3"/>
          <a:srcRect/>
          <a:stretch>
            <a:fillRect/>
          </a:stretch>
        </p:blipFill>
        <p:spPr>
          <a:xfrm>
            <a:off x="20" y="9601"/>
            <a:ext cx="12191980" cy="6858000"/>
          </a:xfrm>
          <a:prstGeom prst="rect">
            <a:avLst/>
          </a:prstGeom>
          <a:noFill/>
          <a:ln>
            <a:noFill/>
          </a:ln>
        </p:spPr>
      </p:pic>
      <p:sp>
        <p:nvSpPr>
          <p:cNvPr id="99" name="Google Shape;99;p13"/>
          <p:cNvSpPr/>
          <p:nvPr/>
        </p:nvSpPr>
        <p:spPr>
          <a:xfrm>
            <a:off x="7912607" y="1238442"/>
            <a:ext cx="3635926" cy="4355751"/>
          </a:xfrm>
          <a:prstGeom prst="rect">
            <a:avLst/>
          </a:prstGeom>
          <a:solidFill>
            <a:schemeClr val="dk1">
              <a:alpha val="8470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100" name="Google Shape;100;p13"/>
          <p:cNvSpPr txBox="1">
            <a:spLocks noGrp="1"/>
          </p:cNvSpPr>
          <p:nvPr>
            <p:ph type="ctrTitle"/>
          </p:nvPr>
        </p:nvSpPr>
        <p:spPr>
          <a:xfrm>
            <a:off x="8075076" y="1191596"/>
            <a:ext cx="3214307" cy="290169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EFEFE"/>
              </a:buClr>
              <a:buSzPts val="3600"/>
              <a:buFont typeface="Arial" panose="020B0604020202020204"/>
              <a:buNone/>
            </a:pPr>
            <a:r>
              <a:rPr lang="en-IN" sz="3600" b="1" dirty="0">
                <a:latin typeface="Arial" panose="020B0604020202020204"/>
                <a:ea typeface="Arial" panose="020B0604020202020204"/>
                <a:cs typeface="Arial" panose="020B0604020202020204"/>
                <a:sym typeface="Arial" panose="020B0604020202020204"/>
              </a:rPr>
              <a:t>BANK CUSTOMER CHURN PREDICTION </a:t>
            </a:r>
          </a:p>
        </p:txBody>
      </p:sp>
      <p:sp>
        <p:nvSpPr>
          <p:cNvPr id="101" name="Google Shape;101;p13"/>
          <p:cNvSpPr txBox="1">
            <a:spLocks noGrp="1"/>
          </p:cNvSpPr>
          <p:nvPr>
            <p:ph type="subTitle" idx="1"/>
          </p:nvPr>
        </p:nvSpPr>
        <p:spPr>
          <a:xfrm>
            <a:off x="8079410" y="3411822"/>
            <a:ext cx="3205640" cy="774186"/>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100000"/>
              <a:buNone/>
            </a:pPr>
            <a:r>
              <a:rPr lang="en-IN" dirty="0"/>
              <a:t> </a:t>
            </a:r>
          </a:p>
          <a:p>
            <a:pPr marL="0" lvl="0" indent="0" algn="l" rtl="0">
              <a:lnSpc>
                <a:spcPct val="100000"/>
              </a:lnSpc>
              <a:spcBef>
                <a:spcPts val="1400"/>
              </a:spcBef>
              <a:spcAft>
                <a:spcPts val="0"/>
              </a:spcAft>
              <a:buSzPct val="100000"/>
              <a:buNone/>
            </a:pPr>
            <a:r>
              <a:rPr lang="en-IN" dirty="0"/>
              <a:t> </a:t>
            </a:r>
          </a:p>
        </p:txBody>
      </p:sp>
      <p:cxnSp>
        <p:nvCxnSpPr>
          <p:cNvPr id="102" name="Google Shape;102;p13"/>
          <p:cNvCxnSpPr/>
          <p:nvPr/>
        </p:nvCxnSpPr>
        <p:spPr>
          <a:xfrm>
            <a:off x="8176090" y="4508519"/>
            <a:ext cx="3108960" cy="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13"/>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p:nvPr/>
        </p:nvSpPr>
        <p:spPr>
          <a:xfrm>
            <a:off x="8153519" y="4508836"/>
            <a:ext cx="3285420" cy="3231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500" b="0" i="0" u="none" strike="noStrike" cap="none" dirty="0">
                <a:solidFill>
                  <a:schemeClr val="lt1"/>
                </a:solidFill>
                <a:latin typeface="Arial" panose="020B0604020202020204"/>
                <a:ea typeface="Arial" panose="020B0604020202020204"/>
                <a:cs typeface="Arial" panose="020B0604020202020204"/>
                <a:sym typeface="Arial" panose="020B0604020202020204"/>
              </a:rPr>
              <a:t>Kavyasree Kanakaveedu Peta</a:t>
            </a:r>
          </a:p>
        </p:txBody>
      </p:sp>
      <p:sp>
        <p:nvSpPr>
          <p:cNvPr id="105" name="Google Shape;105;p13"/>
          <p:cNvSpPr txBox="1"/>
          <p:nvPr/>
        </p:nvSpPr>
        <p:spPr>
          <a:xfrm>
            <a:off x="4181231" y="4186008"/>
            <a:ext cx="3204307" cy="8783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106" name="Google Shape;106;p13"/>
          <p:cNvPicPr preferRelativeResize="0"/>
          <p:nvPr/>
        </p:nvPicPr>
        <p:blipFill rotWithShape="1">
          <a:blip r:embed="rId4"/>
          <a:srcRect/>
          <a:stretch>
            <a:fillRect/>
          </a:stretch>
        </p:blipFill>
        <p:spPr>
          <a:xfrm>
            <a:off x="11180763" y="184707"/>
            <a:ext cx="813246" cy="706248"/>
          </a:xfrm>
          <a:prstGeom prst="rect">
            <a:avLst/>
          </a:prstGeom>
          <a:noFill/>
          <a:ln>
            <a:noFill/>
          </a:ln>
        </p:spPr>
      </p:pic>
      <p:sp>
        <p:nvSpPr>
          <p:cNvPr id="107" name="Google Shape;107;p13"/>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2"/>
          <p:cNvSpPr txBox="1"/>
          <p:nvPr/>
        </p:nvSpPr>
        <p:spPr>
          <a:xfrm>
            <a:off x="484525" y="968150"/>
            <a:ext cx="71562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IN" sz="1800" b="1" u="sng" dirty="0">
                <a:solidFill>
                  <a:schemeClr val="dk1"/>
                </a:solidFill>
              </a:rPr>
              <a:t>Standardization:</a:t>
            </a:r>
            <a:endParaRPr sz="1800" b="1" u="sng" dirty="0">
              <a:solidFill>
                <a:schemeClr val="dk1"/>
              </a:solidFill>
            </a:endParaRPr>
          </a:p>
          <a:p>
            <a:pPr marL="0" lvl="0" indent="0" algn="l" rtl="0">
              <a:spcBef>
                <a:spcPts val="0"/>
              </a:spcBef>
              <a:spcAft>
                <a:spcPts val="0"/>
              </a:spcAft>
              <a:buClr>
                <a:schemeClr val="dk1"/>
              </a:buClr>
              <a:buSzPts val="1100"/>
              <a:buFont typeface="Arial" panose="020B0604020202020204"/>
              <a:buNone/>
            </a:pPr>
            <a:endParaRPr sz="1800" b="1" u="sng" dirty="0">
              <a:solidFill>
                <a:schemeClr val="dk1"/>
              </a:solidFill>
            </a:endParaRPr>
          </a:p>
          <a:p>
            <a:pPr marL="0" lvl="0" indent="0" algn="l" rtl="0">
              <a:spcBef>
                <a:spcPts val="0"/>
              </a:spcBef>
              <a:spcAft>
                <a:spcPts val="0"/>
              </a:spcAft>
              <a:buClr>
                <a:schemeClr val="dk1"/>
              </a:buClr>
              <a:buSzPts val="1100"/>
              <a:buFont typeface="Arial" panose="020B0604020202020204"/>
              <a:buNone/>
            </a:pPr>
            <a:r>
              <a:rPr lang="en-IN" sz="1600" dirty="0">
                <a:solidFill>
                  <a:schemeClr val="dk1"/>
                </a:solidFill>
              </a:rPr>
              <a:t>Scaled the predictor variables in the dataset</a:t>
            </a:r>
            <a:r>
              <a:rPr lang="en-IN" sz="1800" dirty="0">
                <a:solidFill>
                  <a:schemeClr val="dk1"/>
                </a:solidFill>
              </a:rPr>
              <a:t>.</a:t>
            </a:r>
            <a:endParaRPr sz="1800" dirty="0">
              <a:solidFill>
                <a:schemeClr val="dk1"/>
              </a:solidFill>
            </a:endParaRPr>
          </a:p>
          <a:p>
            <a:pPr marL="0" lvl="0" indent="0" algn="l" rtl="0">
              <a:spcBef>
                <a:spcPts val="0"/>
              </a:spcBef>
              <a:spcAft>
                <a:spcPts val="0"/>
              </a:spcAft>
              <a:buNone/>
            </a:pPr>
            <a:endParaRPr sz="1800" b="1" u="sng" dirty="0"/>
          </a:p>
        </p:txBody>
      </p:sp>
      <p:sp>
        <p:nvSpPr>
          <p:cNvPr id="231" name="Google Shape;231;p22"/>
          <p:cNvSpPr txBox="1"/>
          <p:nvPr/>
        </p:nvSpPr>
        <p:spPr>
          <a:xfrm>
            <a:off x="484525" y="2261150"/>
            <a:ext cx="7156200" cy="34470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u="sng" dirty="0">
                <a:latin typeface="+mn-lt"/>
                <a:ea typeface="Libre Franklin"/>
                <a:cs typeface="Libre Franklin"/>
                <a:sym typeface="Libre Franklin"/>
              </a:rPr>
              <a:t>Final set of predictor variables</a:t>
            </a:r>
            <a:r>
              <a:rPr lang="en-IN" sz="1800" b="1" u="sng" dirty="0">
                <a:latin typeface="+mj-lt"/>
                <a:ea typeface="Libre Franklin"/>
                <a:cs typeface="Libre Franklin"/>
                <a:sym typeface="Libre Franklin"/>
              </a:rPr>
              <a:t>:</a:t>
            </a:r>
            <a:endParaRPr sz="1800" b="1" u="sng" dirty="0">
              <a:latin typeface="+mj-lt"/>
              <a:ea typeface="Libre Franklin"/>
              <a:cs typeface="Libre Franklin"/>
              <a:sym typeface="Libre Franklin"/>
            </a:endParaRPr>
          </a:p>
          <a:p>
            <a:pPr marL="0" lvl="0" indent="0" algn="l" rtl="0">
              <a:spcBef>
                <a:spcPts val="0"/>
              </a:spcBef>
              <a:spcAft>
                <a:spcPts val="0"/>
              </a:spcAft>
              <a:buNone/>
            </a:pPr>
            <a:endParaRPr sz="1800" b="1" u="sng" dirty="0">
              <a:latin typeface="Libre Franklin"/>
              <a:ea typeface="Libre Franklin"/>
              <a:cs typeface="Libre Franklin"/>
              <a:sym typeface="Libre Franklin"/>
            </a:endParaRPr>
          </a:p>
          <a:p>
            <a:pPr marL="0" lvl="0" indent="0" algn="l" rtl="0">
              <a:spcBef>
                <a:spcPts val="0"/>
              </a:spcBef>
              <a:spcAft>
                <a:spcPts val="0"/>
              </a:spcAft>
              <a:buNone/>
            </a:pPr>
            <a:r>
              <a:rPr lang="en-IN" sz="1600" dirty="0" err="1">
                <a:latin typeface="Libre Franklin"/>
                <a:ea typeface="Libre Franklin"/>
                <a:cs typeface="Libre Franklin"/>
                <a:sym typeface="Libre Franklin"/>
              </a:rPr>
              <a:t>CreditScore</a:t>
            </a:r>
            <a:r>
              <a:rPr lang="en-IN" sz="1600" dirty="0">
                <a:latin typeface="Libre Franklin"/>
                <a:ea typeface="Libre Franklin"/>
                <a:cs typeface="Libre Franklin"/>
                <a:sym typeface="Libre Franklin"/>
              </a:rPr>
              <a:t> </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a:latin typeface="Libre Franklin"/>
                <a:ea typeface="Libre Franklin"/>
                <a:cs typeface="Libre Franklin"/>
                <a:sym typeface="Libre Franklin"/>
              </a:rPr>
              <a:t>Age</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a:latin typeface="Libre Franklin"/>
                <a:ea typeface="Libre Franklin"/>
                <a:cs typeface="Libre Franklin"/>
                <a:sym typeface="Libre Franklin"/>
              </a:rPr>
              <a:t>Tenure</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a:latin typeface="Libre Franklin"/>
                <a:ea typeface="Libre Franklin"/>
                <a:cs typeface="Libre Franklin"/>
                <a:sym typeface="Libre Franklin"/>
              </a:rPr>
              <a:t>Balance </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err="1">
                <a:latin typeface="Libre Franklin"/>
                <a:ea typeface="Libre Franklin"/>
                <a:cs typeface="Libre Franklin"/>
                <a:sym typeface="Libre Franklin"/>
              </a:rPr>
              <a:t>NumOfProducts</a:t>
            </a:r>
            <a:r>
              <a:rPr lang="en-IN" sz="1600" dirty="0">
                <a:latin typeface="Libre Franklin"/>
                <a:ea typeface="Libre Franklin"/>
                <a:cs typeface="Libre Franklin"/>
                <a:sym typeface="Libre Franklin"/>
              </a:rPr>
              <a:t> </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err="1">
                <a:latin typeface="Libre Franklin"/>
                <a:ea typeface="Libre Franklin"/>
                <a:cs typeface="Libre Franklin"/>
                <a:sym typeface="Libre Franklin"/>
              </a:rPr>
              <a:t>HasCrCard</a:t>
            </a:r>
            <a:r>
              <a:rPr lang="en-IN" sz="1600" dirty="0">
                <a:latin typeface="Libre Franklin"/>
                <a:ea typeface="Libre Franklin"/>
                <a:cs typeface="Libre Franklin"/>
                <a:sym typeface="Libre Franklin"/>
              </a:rPr>
              <a:t> </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err="1">
                <a:latin typeface="Libre Franklin"/>
                <a:ea typeface="Libre Franklin"/>
                <a:cs typeface="Libre Franklin"/>
                <a:sym typeface="Libre Franklin"/>
              </a:rPr>
              <a:t>EstimatedSalary</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err="1">
                <a:latin typeface="Libre Franklin"/>
                <a:ea typeface="Libre Franklin"/>
                <a:cs typeface="Libre Franklin"/>
                <a:sym typeface="Libre Franklin"/>
              </a:rPr>
              <a:t>IsActiveMember</a:t>
            </a:r>
            <a:r>
              <a:rPr lang="en-IN" sz="1600" dirty="0">
                <a:latin typeface="Libre Franklin"/>
                <a:ea typeface="Libre Franklin"/>
                <a:cs typeface="Libre Franklin"/>
                <a:sym typeface="Libre Franklin"/>
              </a:rPr>
              <a:t> </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err="1">
                <a:latin typeface="Libre Franklin"/>
                <a:ea typeface="Libre Franklin"/>
                <a:cs typeface="Libre Franklin"/>
                <a:sym typeface="Libre Franklin"/>
              </a:rPr>
              <a:t>Gender_M</a:t>
            </a:r>
            <a:r>
              <a:rPr lang="en-IN" sz="1600" dirty="0">
                <a:latin typeface="Libre Franklin"/>
                <a:ea typeface="Libre Franklin"/>
                <a:cs typeface="Libre Franklin"/>
                <a:sym typeface="Libre Franklin"/>
              </a:rPr>
              <a:t>  </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err="1">
                <a:latin typeface="Libre Franklin"/>
                <a:ea typeface="Libre Franklin"/>
                <a:cs typeface="Libre Franklin"/>
                <a:sym typeface="Libre Franklin"/>
              </a:rPr>
              <a:t>Geo_France</a:t>
            </a:r>
            <a:r>
              <a:rPr lang="en-IN" sz="1600" dirty="0">
                <a:latin typeface="Libre Franklin"/>
                <a:ea typeface="Libre Franklin"/>
                <a:cs typeface="Libre Franklin"/>
                <a:sym typeface="Libre Franklin"/>
              </a:rPr>
              <a:t> </a:t>
            </a: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dirty="0" err="1">
                <a:latin typeface="Libre Franklin"/>
                <a:ea typeface="Libre Franklin"/>
                <a:cs typeface="Libre Franklin"/>
                <a:sym typeface="Libre Franklin"/>
              </a:rPr>
              <a:t>Geo_spain</a:t>
            </a:r>
            <a:r>
              <a:rPr lang="en-IN" sz="1600" dirty="0">
                <a:latin typeface="Libre Franklin"/>
                <a:ea typeface="Libre Franklin"/>
                <a:cs typeface="Libre Franklin"/>
                <a:sym typeface="Libre Franklin"/>
              </a:rPr>
              <a:t> </a:t>
            </a:r>
            <a:endParaRPr sz="1600" dirty="0">
              <a:latin typeface="Libre Franklin"/>
              <a:ea typeface="Libre Franklin"/>
              <a:cs typeface="Libre Franklin"/>
              <a:sym typeface="Libre Franklin"/>
            </a:endParaRPr>
          </a:p>
        </p:txBody>
      </p:sp>
      <p:sp>
        <p:nvSpPr>
          <p:cNvPr id="232" name="Google Shape;232;p22"/>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10</a:t>
            </a:fld>
            <a:endParaRPr lang="en-IN"/>
          </a:p>
        </p:txBody>
      </p:sp>
      <p:sp>
        <p:nvSpPr>
          <p:cNvPr id="233" name="Google Shape;233;p22"/>
          <p:cNvSpPr txBox="1"/>
          <p:nvPr/>
        </p:nvSpPr>
        <p:spPr>
          <a:xfrm>
            <a:off x="410000" y="414050"/>
            <a:ext cx="7156200" cy="923299"/>
          </a:xfrm>
          <a:prstGeom prst="rect">
            <a:avLst/>
          </a:prstGeom>
          <a:noFill/>
          <a:ln>
            <a:noFill/>
          </a:ln>
        </p:spPr>
        <p:txBody>
          <a:bodyPr spcFirstLastPara="1" wrap="square" lIns="91425" tIns="91425" rIns="91425" bIns="91425" anchor="t" anchorCtr="0">
            <a:spAutoFit/>
          </a:bodyPr>
          <a:lstStyle/>
          <a:p>
            <a:r>
              <a:rPr lang="en-IN" sz="2400" b="1" dirty="0">
                <a:solidFill>
                  <a:srgbClr val="C00000"/>
                </a:solidFill>
              </a:rPr>
              <a:t>Data Exploration:</a:t>
            </a:r>
          </a:p>
          <a:p>
            <a:pPr marL="0" lvl="0" indent="0" algn="l" rtl="0">
              <a:spcBef>
                <a:spcPts val="0"/>
              </a:spcBef>
              <a:spcAft>
                <a:spcPts val="0"/>
              </a:spcAft>
              <a:buNone/>
            </a:pPr>
            <a:endParaRPr sz="2400" dirty="0">
              <a:latin typeface="Libre Franklin"/>
              <a:ea typeface="Libre Franklin"/>
              <a:cs typeface="Libre Franklin"/>
              <a:sym typeface="Libre Franklin"/>
            </a:endParaRPr>
          </a:p>
        </p:txBody>
      </p:sp>
      <p:pic>
        <p:nvPicPr>
          <p:cNvPr id="234" name="Google Shape;234;p22"/>
          <p:cNvPicPr preferRelativeResize="0"/>
          <p:nvPr/>
        </p:nvPicPr>
        <p:blipFill rotWithShape="1">
          <a:blip r:embed="rId3"/>
          <a:srcRect/>
          <a:stretch>
            <a:fillRect/>
          </a:stretch>
        </p:blipFill>
        <p:spPr>
          <a:xfrm>
            <a:off x="11084511" y="216791"/>
            <a:ext cx="813246" cy="706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3"/>
          <p:cNvSpPr txBox="1"/>
          <p:nvPr/>
        </p:nvSpPr>
        <p:spPr>
          <a:xfrm>
            <a:off x="326325" y="310425"/>
            <a:ext cx="2268900"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err="1">
                <a:solidFill>
                  <a:schemeClr val="accent4"/>
                </a:solidFill>
                <a:latin typeface="+mn-lt"/>
                <a:ea typeface="Libre Franklin"/>
                <a:cs typeface="Libre Franklin"/>
                <a:sym typeface="Libre Franklin"/>
              </a:rPr>
              <a:t>Modeling</a:t>
            </a:r>
            <a:r>
              <a:rPr lang="en-IN" sz="2400" b="1" dirty="0">
                <a:solidFill>
                  <a:schemeClr val="accent4"/>
                </a:solidFill>
                <a:latin typeface="+mn-lt"/>
                <a:ea typeface="Libre Franklin"/>
                <a:cs typeface="Libre Franklin"/>
                <a:sym typeface="Libre Franklin"/>
              </a:rPr>
              <a:t>:</a:t>
            </a:r>
            <a:endParaRPr sz="2400" b="1" dirty="0">
              <a:solidFill>
                <a:schemeClr val="accent4"/>
              </a:solidFill>
              <a:latin typeface="+mn-lt"/>
            </a:endParaRPr>
          </a:p>
        </p:txBody>
      </p:sp>
      <p:pic>
        <p:nvPicPr>
          <p:cNvPr id="240" name="Google Shape;240;p23"/>
          <p:cNvPicPr preferRelativeResize="0"/>
          <p:nvPr/>
        </p:nvPicPr>
        <p:blipFill rotWithShape="1">
          <a:blip r:embed="rId3"/>
          <a:srcRect/>
          <a:stretch>
            <a:fillRect/>
          </a:stretch>
        </p:blipFill>
        <p:spPr>
          <a:xfrm>
            <a:off x="11084511" y="211015"/>
            <a:ext cx="813246" cy="706248"/>
          </a:xfrm>
          <a:prstGeom prst="rect">
            <a:avLst/>
          </a:prstGeom>
          <a:noFill/>
          <a:ln>
            <a:noFill/>
          </a:ln>
        </p:spPr>
      </p:pic>
      <p:sp>
        <p:nvSpPr>
          <p:cNvPr id="241" name="Google Shape;241;p23"/>
          <p:cNvSpPr txBox="1"/>
          <p:nvPr/>
        </p:nvSpPr>
        <p:spPr>
          <a:xfrm>
            <a:off x="281474" y="772049"/>
            <a:ext cx="2795100" cy="64629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1800" b="1" u="sng" dirty="0">
                <a:solidFill>
                  <a:srgbClr val="262626"/>
                </a:solidFill>
              </a:rPr>
              <a:t>Logistic regression:</a:t>
            </a:r>
            <a:endParaRPr sz="1800" b="1" u="sng" dirty="0">
              <a:solidFill>
                <a:srgbClr val="262626"/>
              </a:solidFill>
            </a:endParaRPr>
          </a:p>
        </p:txBody>
      </p:sp>
      <p:pic>
        <p:nvPicPr>
          <p:cNvPr id="242" name="Google Shape;242;p23"/>
          <p:cNvPicPr preferRelativeResize="0"/>
          <p:nvPr/>
        </p:nvPicPr>
        <p:blipFill>
          <a:blip r:embed="rId4"/>
          <a:stretch>
            <a:fillRect/>
          </a:stretch>
        </p:blipFill>
        <p:spPr>
          <a:xfrm>
            <a:off x="326325" y="1536700"/>
            <a:ext cx="11077575" cy="561975"/>
          </a:xfrm>
          <a:prstGeom prst="rect">
            <a:avLst/>
          </a:prstGeom>
          <a:noFill/>
          <a:ln>
            <a:noFill/>
          </a:ln>
        </p:spPr>
      </p:pic>
      <p:sp>
        <p:nvSpPr>
          <p:cNvPr id="243" name="Google Shape;243;p23"/>
          <p:cNvSpPr txBox="1"/>
          <p:nvPr/>
        </p:nvSpPr>
        <p:spPr>
          <a:xfrm>
            <a:off x="6100175" y="2522050"/>
            <a:ext cx="1938000" cy="1473835"/>
          </a:xfrm>
          <a:prstGeom prst="rect">
            <a:avLst/>
          </a:prstGeom>
          <a:solidFill>
            <a:srgbClr val="FFF2CC"/>
          </a:solid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chemeClr val="accent4"/>
                </a:solidFill>
              </a:rPr>
              <a:t>Trainset:</a:t>
            </a:r>
            <a:endParaRPr b="1">
              <a:solidFill>
                <a:schemeClr val="accent4"/>
              </a:solidFill>
            </a:endParaRPr>
          </a:p>
          <a:p>
            <a:pPr marL="0" lvl="0" indent="0" algn="l" rtl="0">
              <a:spcBef>
                <a:spcPts val="0"/>
              </a:spcBef>
              <a:spcAft>
                <a:spcPts val="0"/>
              </a:spcAft>
              <a:buNone/>
            </a:pPr>
            <a:r>
              <a:rPr lang="en-IN">
                <a:solidFill>
                  <a:schemeClr val="accent4"/>
                </a:solidFill>
              </a:rPr>
              <a:t>Accuracy : 0.8</a:t>
            </a:r>
            <a:r>
              <a:rPr lang="en-US" altLang="en-IN">
                <a:solidFill>
                  <a:schemeClr val="accent4"/>
                </a:solidFill>
              </a:rPr>
              <a:t>187</a:t>
            </a:r>
            <a:endParaRPr>
              <a:solidFill>
                <a:schemeClr val="accent4"/>
              </a:solidFill>
            </a:endParaRPr>
          </a:p>
          <a:p>
            <a:pPr marL="0" lvl="0" indent="0" algn="l" rtl="0">
              <a:spcBef>
                <a:spcPts val="0"/>
              </a:spcBef>
              <a:spcAft>
                <a:spcPts val="0"/>
              </a:spcAft>
              <a:buNone/>
            </a:pPr>
            <a:r>
              <a:rPr lang="en-IN">
                <a:solidFill>
                  <a:schemeClr val="accent4"/>
                </a:solidFill>
              </a:rPr>
              <a:t>Confusion matrix:</a:t>
            </a:r>
            <a:endParaRPr>
              <a:solidFill>
                <a:schemeClr val="accent4"/>
              </a:solidFill>
            </a:endParaRPr>
          </a:p>
          <a:p>
            <a:pPr marL="0" lvl="0" indent="0" algn="l" rtl="0">
              <a:spcBef>
                <a:spcPts val="0"/>
              </a:spcBef>
              <a:spcAft>
                <a:spcPts val="0"/>
              </a:spcAft>
              <a:buClr>
                <a:schemeClr val="dk1"/>
              </a:buClr>
              <a:buSzPts val="1100"/>
              <a:buFont typeface="Arial" panose="020B0604020202020204"/>
              <a:buNone/>
            </a:pPr>
            <a:r>
              <a:rPr lang="en-IN">
                <a:solidFill>
                  <a:schemeClr val="accent4"/>
                </a:solidFill>
              </a:rPr>
              <a:t>         0             1</a:t>
            </a:r>
            <a:endParaRPr>
              <a:solidFill>
                <a:schemeClr val="accent4"/>
              </a:solidFill>
            </a:endParaRPr>
          </a:p>
          <a:p>
            <a:pPr marL="0" lvl="0" indent="0" algn="l" rtl="0">
              <a:spcBef>
                <a:spcPts val="0"/>
              </a:spcBef>
              <a:spcAft>
                <a:spcPts val="0"/>
              </a:spcAft>
              <a:buClr>
                <a:schemeClr val="dk1"/>
              </a:buClr>
              <a:buSzPts val="1100"/>
              <a:buFont typeface="Arial" panose="020B0604020202020204"/>
              <a:buNone/>
            </a:pPr>
            <a:r>
              <a:rPr lang="en-IN">
                <a:solidFill>
                  <a:schemeClr val="accent4"/>
                </a:solidFill>
              </a:rPr>
              <a:t>  0    5217   174</a:t>
            </a:r>
            <a:endParaRPr>
              <a:solidFill>
                <a:schemeClr val="accent4"/>
              </a:solidFill>
            </a:endParaRPr>
          </a:p>
          <a:p>
            <a:pPr marL="0" lvl="0" indent="0" algn="l" rtl="0">
              <a:spcBef>
                <a:spcPts val="0"/>
              </a:spcBef>
              <a:spcAft>
                <a:spcPts val="0"/>
              </a:spcAft>
              <a:buNone/>
            </a:pPr>
            <a:r>
              <a:rPr lang="en-IN">
                <a:solidFill>
                  <a:schemeClr val="accent4"/>
                </a:solidFill>
              </a:rPr>
              <a:t>  1     1037  310</a:t>
            </a:r>
            <a:endParaRPr>
              <a:solidFill>
                <a:schemeClr val="accent4"/>
              </a:solidFill>
            </a:endParaRPr>
          </a:p>
        </p:txBody>
      </p:sp>
      <p:sp>
        <p:nvSpPr>
          <p:cNvPr id="244" name="Google Shape;244;p23"/>
          <p:cNvSpPr txBox="1"/>
          <p:nvPr/>
        </p:nvSpPr>
        <p:spPr>
          <a:xfrm>
            <a:off x="8876975" y="2522050"/>
            <a:ext cx="2043600" cy="1473835"/>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chemeClr val="accent4"/>
                </a:solidFill>
                <a:latin typeface="Libre Franklin"/>
                <a:ea typeface="Libre Franklin"/>
                <a:cs typeface="Libre Franklin"/>
                <a:sym typeface="Libre Franklin"/>
              </a:rPr>
              <a:t>Testset:</a:t>
            </a:r>
            <a:endParaRPr b="1">
              <a:solidFill>
                <a:schemeClr val="accent4"/>
              </a:solidFill>
              <a:latin typeface="Libre Franklin"/>
              <a:ea typeface="Libre Franklin"/>
              <a:cs typeface="Libre Franklin"/>
              <a:sym typeface="Libre Franklin"/>
            </a:endParaRPr>
          </a:p>
          <a:p>
            <a:pPr marL="0" lvl="0" indent="0" algn="l" rtl="0">
              <a:spcBef>
                <a:spcPts val="0"/>
              </a:spcBef>
              <a:spcAft>
                <a:spcPts val="0"/>
              </a:spcAft>
              <a:buNone/>
            </a:pPr>
            <a:r>
              <a:rPr lang="en-IN">
                <a:solidFill>
                  <a:schemeClr val="accent4"/>
                </a:solidFill>
                <a:latin typeface="Libre Franklin"/>
                <a:ea typeface="Libre Franklin"/>
                <a:cs typeface="Libre Franklin"/>
                <a:sym typeface="Libre Franklin"/>
              </a:rPr>
              <a:t>Accuracy: 0.8</a:t>
            </a:r>
            <a:r>
              <a:rPr lang="en-US" altLang="en-IN">
                <a:solidFill>
                  <a:schemeClr val="accent4"/>
                </a:solidFill>
                <a:latin typeface="Libre Franklin"/>
                <a:ea typeface="Libre Franklin"/>
                <a:cs typeface="Libre Franklin"/>
                <a:sym typeface="Libre Franklin"/>
              </a:rPr>
              <a:t>130</a:t>
            </a:r>
            <a:endParaRPr>
              <a:solidFill>
                <a:schemeClr val="accent4"/>
              </a:solidFill>
              <a:latin typeface="Libre Franklin"/>
              <a:ea typeface="Libre Franklin"/>
              <a:cs typeface="Libre Franklin"/>
              <a:sym typeface="Libre Franklin"/>
            </a:endParaRPr>
          </a:p>
          <a:p>
            <a:pPr marL="0" lvl="0" indent="0" algn="l" rtl="0">
              <a:spcBef>
                <a:spcPts val="0"/>
              </a:spcBef>
              <a:spcAft>
                <a:spcPts val="0"/>
              </a:spcAft>
              <a:buNone/>
            </a:pPr>
            <a:r>
              <a:rPr lang="en-IN">
                <a:solidFill>
                  <a:schemeClr val="accent4"/>
                </a:solidFill>
                <a:latin typeface="Libre Franklin"/>
                <a:ea typeface="Libre Franklin"/>
                <a:cs typeface="Libre Franklin"/>
                <a:sym typeface="Libre Franklin"/>
              </a:rPr>
              <a:t>Confusion matrix: </a:t>
            </a:r>
            <a:endParaRPr>
              <a:solidFill>
                <a:schemeClr val="accent4"/>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panose="020B0604020202020204"/>
              <a:buNone/>
            </a:pPr>
            <a:r>
              <a:rPr lang="en-IN">
                <a:solidFill>
                  <a:schemeClr val="accent4"/>
                </a:solidFill>
                <a:latin typeface="Libre Franklin"/>
                <a:ea typeface="Libre Franklin"/>
                <a:cs typeface="Libre Franklin"/>
                <a:sym typeface="Libre Franklin"/>
              </a:rPr>
              <a:t>            0           1</a:t>
            </a:r>
            <a:endParaRPr>
              <a:solidFill>
                <a:schemeClr val="accent4"/>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panose="020B0604020202020204"/>
              <a:buNone/>
            </a:pPr>
            <a:r>
              <a:rPr lang="en-IN">
                <a:solidFill>
                  <a:schemeClr val="accent4"/>
                </a:solidFill>
                <a:latin typeface="Libre Franklin"/>
                <a:ea typeface="Libre Franklin"/>
                <a:cs typeface="Libre Franklin"/>
                <a:sym typeface="Libre Franklin"/>
              </a:rPr>
              <a:t>  0   2209   73</a:t>
            </a:r>
            <a:endParaRPr>
              <a:solidFill>
                <a:schemeClr val="accent4"/>
              </a:solidFill>
              <a:latin typeface="Libre Franklin"/>
              <a:ea typeface="Libre Franklin"/>
              <a:cs typeface="Libre Franklin"/>
              <a:sym typeface="Libre Franklin"/>
            </a:endParaRPr>
          </a:p>
          <a:p>
            <a:pPr marL="0" lvl="0" indent="0" algn="l" rtl="0">
              <a:spcBef>
                <a:spcPts val="0"/>
              </a:spcBef>
              <a:spcAft>
                <a:spcPts val="0"/>
              </a:spcAft>
              <a:buNone/>
            </a:pPr>
            <a:r>
              <a:rPr lang="en-IN">
                <a:solidFill>
                  <a:schemeClr val="accent4"/>
                </a:solidFill>
                <a:latin typeface="Libre Franklin"/>
                <a:ea typeface="Libre Franklin"/>
                <a:cs typeface="Libre Franklin"/>
                <a:sym typeface="Libre Franklin"/>
              </a:rPr>
              <a:t>  1    479      127</a:t>
            </a:r>
            <a:endParaRPr>
              <a:solidFill>
                <a:schemeClr val="accent4"/>
              </a:solidFill>
              <a:latin typeface="Libre Franklin"/>
              <a:ea typeface="Libre Franklin"/>
              <a:cs typeface="Libre Franklin"/>
              <a:sym typeface="Libre Franklin"/>
            </a:endParaRPr>
          </a:p>
        </p:txBody>
      </p:sp>
      <p:sp>
        <p:nvSpPr>
          <p:cNvPr id="246" name="Google Shape;246;p23"/>
          <p:cNvSpPr txBox="1"/>
          <p:nvPr/>
        </p:nvSpPr>
        <p:spPr>
          <a:xfrm>
            <a:off x="6320675" y="4422925"/>
            <a:ext cx="7156200" cy="920115"/>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IN" sz="1600"/>
              <a:t>The optimal F1 score for the model is 0.</a:t>
            </a:r>
            <a:r>
              <a:rPr lang="en-US" altLang="en-IN" sz="1600"/>
              <a:t>49</a:t>
            </a:r>
            <a:endParaRPr sz="1600"/>
          </a:p>
          <a:p>
            <a:pPr marL="457200" lvl="0" indent="-330200" algn="l" rtl="0">
              <a:spcBef>
                <a:spcPts val="0"/>
              </a:spcBef>
              <a:spcAft>
                <a:spcPts val="0"/>
              </a:spcAft>
              <a:buSzPts val="1600"/>
              <a:buChar char="●"/>
            </a:pPr>
            <a:r>
              <a:rPr lang="en-IN" sz="1600"/>
              <a:t>Sensitivity: 0.8</a:t>
            </a:r>
            <a:r>
              <a:rPr lang="en-US" altLang="en-IN" sz="1600"/>
              <a:t>266</a:t>
            </a:r>
            <a:endParaRPr sz="1600"/>
          </a:p>
          <a:p>
            <a:pPr marL="457200" lvl="0" indent="-330200" algn="l" rtl="0">
              <a:spcBef>
                <a:spcPts val="0"/>
              </a:spcBef>
              <a:spcAft>
                <a:spcPts val="0"/>
              </a:spcAft>
              <a:buSzPts val="1600"/>
              <a:buChar char="●"/>
            </a:pPr>
            <a:r>
              <a:rPr lang="en-IN" sz="1600"/>
              <a:t>Specificity: 0.6</a:t>
            </a:r>
            <a:r>
              <a:rPr lang="en-US" altLang="en-IN" sz="1600"/>
              <a:t>318</a:t>
            </a:r>
          </a:p>
        </p:txBody>
      </p:sp>
      <p:sp>
        <p:nvSpPr>
          <p:cNvPr id="247" name="Google Shape;247;p23"/>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11</a:t>
            </a:fld>
            <a:endParaRPr lang="en-IN"/>
          </a:p>
        </p:txBody>
      </p:sp>
      <p:pic>
        <p:nvPicPr>
          <p:cNvPr id="2" name="Picture 1"/>
          <p:cNvPicPr>
            <a:picLocks noChangeAspect="1"/>
          </p:cNvPicPr>
          <p:nvPr/>
        </p:nvPicPr>
        <p:blipFill>
          <a:blip r:embed="rId5"/>
          <a:stretch>
            <a:fillRect/>
          </a:stretch>
        </p:blipFill>
        <p:spPr>
          <a:xfrm>
            <a:off x="508000" y="2390775"/>
            <a:ext cx="4968240" cy="31038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p:nvPr/>
        </p:nvSpPr>
        <p:spPr>
          <a:xfrm>
            <a:off x="1975400" y="4211700"/>
            <a:ext cx="715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pic>
        <p:nvPicPr>
          <p:cNvPr id="253" name="Google Shape;253;p24"/>
          <p:cNvPicPr preferRelativeResize="0"/>
          <p:nvPr/>
        </p:nvPicPr>
        <p:blipFill>
          <a:blip r:embed="rId3"/>
          <a:stretch>
            <a:fillRect/>
          </a:stretch>
        </p:blipFill>
        <p:spPr>
          <a:xfrm>
            <a:off x="400875" y="1071800"/>
            <a:ext cx="5495925" cy="2762250"/>
          </a:xfrm>
          <a:prstGeom prst="rect">
            <a:avLst/>
          </a:prstGeom>
          <a:noFill/>
          <a:ln>
            <a:noFill/>
          </a:ln>
        </p:spPr>
      </p:pic>
      <p:sp>
        <p:nvSpPr>
          <p:cNvPr id="254" name="Google Shape;254;p24"/>
          <p:cNvSpPr txBox="1"/>
          <p:nvPr/>
        </p:nvSpPr>
        <p:spPr>
          <a:xfrm>
            <a:off x="6679100" y="1466025"/>
            <a:ext cx="4663800" cy="1477500"/>
          </a:xfrm>
          <a:prstGeom prst="rect">
            <a:avLst/>
          </a:prstGeom>
          <a:solidFill>
            <a:srgbClr val="B7B7B7"/>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a:latin typeface="Libre Franklin"/>
                <a:ea typeface="Libre Franklin"/>
                <a:cs typeface="Libre Franklin"/>
                <a:sym typeface="Libre Franklin"/>
              </a:rPr>
              <a:t> Since  p-values of these variables </a:t>
            </a:r>
            <a:r>
              <a:rPr lang="en-IN">
                <a:solidFill>
                  <a:schemeClr val="dk1"/>
                </a:solidFill>
                <a:latin typeface="Libre Franklin"/>
                <a:ea typeface="Libre Franklin"/>
                <a:cs typeface="Libre Franklin"/>
                <a:sym typeface="Libre Franklin"/>
              </a:rPr>
              <a:t> greater than significant alpha value, these may be excluded. </a:t>
            </a:r>
            <a:endParaRPr>
              <a:latin typeface="Libre Franklin"/>
              <a:ea typeface="Libre Franklin"/>
              <a:cs typeface="Libre Franklin"/>
              <a:sym typeface="Libre Franklin"/>
            </a:endParaRPr>
          </a:p>
          <a:p>
            <a:pPr marL="457200" lvl="0" indent="-317500" algn="l" rtl="0">
              <a:spcBef>
                <a:spcPts val="0"/>
              </a:spcBef>
              <a:spcAft>
                <a:spcPts val="0"/>
              </a:spcAft>
              <a:buSzPts val="1400"/>
              <a:buFont typeface="Libre Franklin"/>
              <a:buChar char="●"/>
            </a:pPr>
            <a:r>
              <a:rPr lang="en-IN">
                <a:latin typeface="Libre Franklin"/>
                <a:ea typeface="Libre Franklin"/>
                <a:cs typeface="Libre Franklin"/>
                <a:sym typeface="Libre Franklin"/>
              </a:rPr>
              <a:t>Credit Score</a:t>
            </a:r>
            <a:endParaRPr>
              <a:latin typeface="Libre Franklin"/>
              <a:ea typeface="Libre Franklin"/>
              <a:cs typeface="Libre Franklin"/>
              <a:sym typeface="Libre Franklin"/>
            </a:endParaRPr>
          </a:p>
          <a:p>
            <a:pPr marL="457200" lvl="0" indent="-317500" algn="l" rtl="0">
              <a:spcBef>
                <a:spcPts val="0"/>
              </a:spcBef>
              <a:spcAft>
                <a:spcPts val="0"/>
              </a:spcAft>
              <a:buSzPts val="1400"/>
              <a:buFont typeface="Libre Franklin"/>
              <a:buChar char="●"/>
            </a:pPr>
            <a:r>
              <a:rPr lang="en-IN">
                <a:latin typeface="Libre Franklin"/>
                <a:ea typeface="Libre Franklin"/>
                <a:cs typeface="Libre Franklin"/>
                <a:sym typeface="Libre Franklin"/>
              </a:rPr>
              <a:t>Tenure</a:t>
            </a:r>
            <a:endParaRPr>
              <a:latin typeface="Libre Franklin"/>
              <a:ea typeface="Libre Franklin"/>
              <a:cs typeface="Libre Franklin"/>
              <a:sym typeface="Libre Franklin"/>
            </a:endParaRPr>
          </a:p>
          <a:p>
            <a:pPr marL="457200" lvl="0" indent="-317500" algn="l" rtl="0">
              <a:spcBef>
                <a:spcPts val="0"/>
              </a:spcBef>
              <a:spcAft>
                <a:spcPts val="0"/>
              </a:spcAft>
              <a:buSzPts val="1400"/>
              <a:buFont typeface="Libre Franklin"/>
              <a:buChar char="●"/>
            </a:pPr>
            <a:r>
              <a:rPr lang="en-IN">
                <a:latin typeface="Libre Franklin"/>
                <a:ea typeface="Libre Franklin"/>
                <a:cs typeface="Libre Franklin"/>
                <a:sym typeface="Libre Franklin"/>
              </a:rPr>
              <a:t>Hascrcard</a:t>
            </a:r>
            <a:endParaRPr>
              <a:latin typeface="Libre Franklin"/>
              <a:ea typeface="Libre Franklin"/>
              <a:cs typeface="Libre Franklin"/>
              <a:sym typeface="Libre Franklin"/>
            </a:endParaRPr>
          </a:p>
          <a:p>
            <a:pPr marL="457200" lvl="0" indent="-317500" algn="l" rtl="0">
              <a:spcBef>
                <a:spcPts val="0"/>
              </a:spcBef>
              <a:spcAft>
                <a:spcPts val="0"/>
              </a:spcAft>
              <a:buSzPts val="1400"/>
              <a:buFont typeface="Libre Franklin"/>
              <a:buChar char="●"/>
            </a:pPr>
            <a:r>
              <a:rPr lang="en-IN">
                <a:latin typeface="Libre Franklin"/>
                <a:ea typeface="Libre Franklin"/>
                <a:cs typeface="Libre Franklin"/>
                <a:sym typeface="Libre Franklin"/>
              </a:rPr>
              <a:t>Estimated salary</a:t>
            </a:r>
            <a:endParaRPr>
              <a:latin typeface="Libre Franklin"/>
              <a:ea typeface="Libre Franklin"/>
              <a:cs typeface="Libre Franklin"/>
              <a:sym typeface="Libre Franklin"/>
            </a:endParaRPr>
          </a:p>
        </p:txBody>
      </p:sp>
      <p:sp>
        <p:nvSpPr>
          <p:cNvPr id="255" name="Google Shape;255;p24"/>
          <p:cNvSpPr txBox="1"/>
          <p:nvPr/>
        </p:nvSpPr>
        <p:spPr>
          <a:xfrm>
            <a:off x="4698300" y="4298650"/>
            <a:ext cx="2795400" cy="1689735"/>
          </a:xfrm>
          <a:prstGeom prst="rect">
            <a:avLst/>
          </a:prstGeom>
          <a:solidFill>
            <a:srgbClr val="FFF2CC"/>
          </a:solidFill>
          <a:ln>
            <a:solidFill>
              <a:srgbClr val="C00000"/>
            </a:solid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chemeClr val="accent4"/>
                </a:solidFill>
                <a:latin typeface="Libre Franklin"/>
                <a:ea typeface="Libre Franklin"/>
                <a:cs typeface="Libre Franklin"/>
                <a:sym typeface="Libre Franklin"/>
              </a:rPr>
              <a:t>Trainset:</a:t>
            </a:r>
            <a:endParaRPr b="1" dirty="0">
              <a:solidFill>
                <a:schemeClr val="accent4"/>
              </a:solidFill>
              <a:latin typeface="Libre Franklin"/>
              <a:ea typeface="Libre Franklin"/>
              <a:cs typeface="Libre Franklin"/>
              <a:sym typeface="Libre Franklin"/>
            </a:endParaRPr>
          </a:p>
          <a:p>
            <a:pPr marL="0" lvl="0" indent="0" algn="l" rtl="0">
              <a:spcBef>
                <a:spcPts val="0"/>
              </a:spcBef>
              <a:spcAft>
                <a:spcPts val="0"/>
              </a:spcAft>
              <a:buNone/>
            </a:pPr>
            <a:r>
              <a:rPr lang="en-IN" dirty="0">
                <a:solidFill>
                  <a:schemeClr val="accent4"/>
                </a:solidFill>
                <a:latin typeface="Libre Franklin"/>
                <a:ea typeface="Libre Franklin"/>
                <a:cs typeface="Libre Franklin"/>
                <a:sym typeface="Libre Franklin"/>
              </a:rPr>
              <a:t>Accuracy score: 0.8</a:t>
            </a:r>
            <a:r>
              <a:rPr lang="en-US" altLang="en-IN" dirty="0">
                <a:solidFill>
                  <a:schemeClr val="accent4"/>
                </a:solidFill>
                <a:latin typeface="Libre Franklin"/>
                <a:ea typeface="Libre Franklin"/>
                <a:cs typeface="Libre Franklin"/>
                <a:sym typeface="Libre Franklin"/>
              </a:rPr>
              <a:t>1405</a:t>
            </a:r>
            <a:endParaRPr dirty="0">
              <a:solidFill>
                <a:schemeClr val="accent4"/>
              </a:solidFill>
              <a:latin typeface="Libre Franklin"/>
              <a:ea typeface="Libre Franklin"/>
              <a:cs typeface="Libre Franklin"/>
              <a:sym typeface="Libre Franklin"/>
            </a:endParaRPr>
          </a:p>
          <a:p>
            <a:pPr marL="0" lvl="0" indent="0" algn="l" rtl="0">
              <a:spcBef>
                <a:spcPts val="0"/>
              </a:spcBef>
              <a:spcAft>
                <a:spcPts val="0"/>
              </a:spcAft>
              <a:buNone/>
            </a:pPr>
            <a:r>
              <a:rPr lang="en-IN" dirty="0">
                <a:solidFill>
                  <a:schemeClr val="accent4"/>
                </a:solidFill>
                <a:latin typeface="Libre Franklin"/>
                <a:ea typeface="Libre Franklin"/>
                <a:cs typeface="Libre Franklin"/>
                <a:sym typeface="Libre Franklin"/>
              </a:rPr>
              <a:t>Confusion Matrix:</a:t>
            </a:r>
            <a:endParaRPr dirty="0">
              <a:solidFill>
                <a:schemeClr val="accent4"/>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panose="020B0604020202020204"/>
              <a:buNone/>
            </a:pPr>
            <a:r>
              <a:rPr lang="en-IN" dirty="0">
                <a:solidFill>
                  <a:schemeClr val="accent4"/>
                </a:solidFill>
                <a:latin typeface="Libre Franklin"/>
                <a:ea typeface="Libre Franklin"/>
                <a:cs typeface="Libre Franklin"/>
                <a:sym typeface="Libre Franklin"/>
              </a:rPr>
              <a:t>             0       1</a:t>
            </a:r>
            <a:endParaRPr dirty="0">
              <a:solidFill>
                <a:schemeClr val="accent4"/>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panose="020B0604020202020204"/>
              <a:buNone/>
            </a:pPr>
            <a:r>
              <a:rPr lang="en-IN" dirty="0">
                <a:solidFill>
                  <a:schemeClr val="accent4"/>
                </a:solidFill>
                <a:latin typeface="Libre Franklin"/>
                <a:ea typeface="Libre Franklin"/>
                <a:cs typeface="Libre Franklin"/>
                <a:sym typeface="Libre Franklin"/>
              </a:rPr>
              <a:t>  0    2209   73</a:t>
            </a:r>
            <a:endParaRPr dirty="0">
              <a:solidFill>
                <a:schemeClr val="accent4"/>
              </a:solidFill>
              <a:latin typeface="Libre Franklin"/>
              <a:ea typeface="Libre Franklin"/>
              <a:cs typeface="Libre Franklin"/>
              <a:sym typeface="Libre Franklin"/>
            </a:endParaRPr>
          </a:p>
          <a:p>
            <a:pPr marL="0" lvl="0" indent="0" algn="l" rtl="0">
              <a:spcBef>
                <a:spcPts val="0"/>
              </a:spcBef>
              <a:spcAft>
                <a:spcPts val="0"/>
              </a:spcAft>
              <a:buClr>
                <a:schemeClr val="dk1"/>
              </a:buClr>
              <a:buSzPts val="1100"/>
              <a:buFont typeface="Arial" panose="020B0604020202020204"/>
              <a:buNone/>
            </a:pPr>
            <a:r>
              <a:rPr lang="en-IN" dirty="0">
                <a:solidFill>
                  <a:schemeClr val="accent4"/>
                </a:solidFill>
                <a:latin typeface="Libre Franklin"/>
                <a:ea typeface="Libre Franklin"/>
                <a:cs typeface="Libre Franklin"/>
                <a:sym typeface="Libre Franklin"/>
              </a:rPr>
              <a:t>  1      480    126</a:t>
            </a:r>
            <a:endParaRPr dirty="0">
              <a:solidFill>
                <a:schemeClr val="accent4"/>
              </a:solidFill>
              <a:latin typeface="Libre Franklin"/>
              <a:ea typeface="Libre Franklin"/>
              <a:cs typeface="Libre Franklin"/>
              <a:sym typeface="Libre Franklin"/>
            </a:endParaRPr>
          </a:p>
          <a:p>
            <a:pPr marL="0" lvl="0" indent="0" algn="l" rtl="0">
              <a:spcBef>
                <a:spcPts val="0"/>
              </a:spcBef>
              <a:spcAft>
                <a:spcPts val="0"/>
              </a:spcAft>
              <a:buNone/>
            </a:pPr>
            <a:endParaRPr dirty="0">
              <a:latin typeface="Libre Franklin"/>
              <a:ea typeface="Libre Franklin"/>
              <a:cs typeface="Libre Franklin"/>
              <a:sym typeface="Libre Franklin"/>
            </a:endParaRPr>
          </a:p>
        </p:txBody>
      </p:sp>
      <p:pic>
        <p:nvPicPr>
          <p:cNvPr id="256" name="Google Shape;256;p24"/>
          <p:cNvPicPr preferRelativeResize="0"/>
          <p:nvPr/>
        </p:nvPicPr>
        <p:blipFill rotWithShape="1">
          <a:blip r:embed="rId4"/>
          <a:srcRect/>
          <a:stretch>
            <a:fillRect/>
          </a:stretch>
        </p:blipFill>
        <p:spPr>
          <a:xfrm>
            <a:off x="11084511" y="211015"/>
            <a:ext cx="813246" cy="706248"/>
          </a:xfrm>
          <a:prstGeom prst="rect">
            <a:avLst/>
          </a:prstGeom>
          <a:noFill/>
          <a:ln>
            <a:noFill/>
          </a:ln>
        </p:spPr>
      </p:pic>
      <p:sp>
        <p:nvSpPr>
          <p:cNvPr id="257" name="Google Shape;257;p24"/>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12</a:t>
            </a:fld>
            <a:endParaRPr lang="en-IN"/>
          </a:p>
        </p:txBody>
      </p:sp>
      <p:sp>
        <p:nvSpPr>
          <p:cNvPr id="258" name="Google Shape;258;p24"/>
          <p:cNvSpPr txBox="1"/>
          <p:nvPr/>
        </p:nvSpPr>
        <p:spPr>
          <a:xfrm>
            <a:off x="8685850" y="4097825"/>
            <a:ext cx="27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259" name="Google Shape;259;p24"/>
          <p:cNvSpPr txBox="1"/>
          <p:nvPr/>
        </p:nvSpPr>
        <p:spPr>
          <a:xfrm>
            <a:off x="294243" y="144075"/>
            <a:ext cx="7156200" cy="800189"/>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Clr>
                <a:schemeClr val="dk1"/>
              </a:buClr>
              <a:buSzPts val="1100"/>
              <a:buFont typeface="Arial" panose="020B0604020202020204"/>
              <a:buNone/>
            </a:pPr>
            <a:r>
              <a:rPr lang="en-IN" sz="2000" b="1" u="sng" dirty="0">
                <a:solidFill>
                  <a:srgbClr val="262626"/>
                </a:solidFill>
              </a:rPr>
              <a:t>Logistic regression: (Continued)</a:t>
            </a:r>
            <a:endParaRPr sz="1600" u="sng" dirty="0">
              <a:latin typeface="Libre Franklin"/>
              <a:ea typeface="Libre Franklin"/>
              <a:cs typeface="Libre Franklin"/>
              <a:sym typeface="Libre Franklin"/>
            </a:endParaRPr>
          </a:p>
        </p:txBody>
      </p:sp>
      <p:cxnSp>
        <p:nvCxnSpPr>
          <p:cNvPr id="3" name="Straight Arrow Connector 2"/>
          <p:cNvCxnSpPr/>
          <p:nvPr/>
        </p:nvCxnSpPr>
        <p:spPr>
          <a:xfrm>
            <a:off x="5193437" y="1624614"/>
            <a:ext cx="1485663" cy="435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5193437" y="1988598"/>
            <a:ext cx="1485663" cy="71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5193437" y="2059619"/>
            <a:ext cx="1485663" cy="393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153968" y="2059619"/>
            <a:ext cx="1525132" cy="53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txBox="1"/>
          <p:nvPr/>
        </p:nvSpPr>
        <p:spPr>
          <a:xfrm>
            <a:off x="186350" y="174875"/>
            <a:ext cx="2223900" cy="553968"/>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panose="020B0604020202020204"/>
              <a:buNone/>
            </a:pPr>
            <a:r>
              <a:rPr lang="en-IN" sz="2400" b="1" dirty="0" err="1">
                <a:solidFill>
                  <a:schemeClr val="accent4"/>
                </a:solidFill>
                <a:latin typeface="+mn-lt"/>
                <a:ea typeface="Libre Franklin"/>
                <a:cs typeface="Libre Franklin"/>
                <a:sym typeface="Libre Franklin"/>
              </a:rPr>
              <a:t>Modeling</a:t>
            </a:r>
            <a:r>
              <a:rPr lang="en-IN" sz="2400" b="1" dirty="0">
                <a:solidFill>
                  <a:schemeClr val="accent4"/>
                </a:solidFill>
                <a:latin typeface="+mn-lt"/>
                <a:ea typeface="Libre Franklin"/>
                <a:cs typeface="Libre Franklin"/>
                <a:sym typeface="Libre Franklin"/>
              </a:rPr>
              <a:t>:</a:t>
            </a:r>
            <a:endParaRPr sz="2400" b="1" dirty="0">
              <a:solidFill>
                <a:schemeClr val="lt1"/>
              </a:solidFill>
              <a:latin typeface="+mn-lt"/>
            </a:endParaRPr>
          </a:p>
        </p:txBody>
      </p:sp>
      <p:sp>
        <p:nvSpPr>
          <p:cNvPr id="266" name="Google Shape;266;p25"/>
          <p:cNvSpPr txBox="1"/>
          <p:nvPr/>
        </p:nvSpPr>
        <p:spPr>
          <a:xfrm>
            <a:off x="8360775" y="4587600"/>
            <a:ext cx="2089200" cy="1473835"/>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err="1">
                <a:solidFill>
                  <a:schemeClr val="accent4"/>
                </a:solidFill>
              </a:rPr>
              <a:t>Testset</a:t>
            </a:r>
            <a:r>
              <a:rPr lang="en-IN" dirty="0">
                <a:solidFill>
                  <a:schemeClr val="accent4"/>
                </a:solidFill>
              </a:rPr>
              <a:t>:</a:t>
            </a:r>
            <a:endParaRPr dirty="0">
              <a:solidFill>
                <a:schemeClr val="accent4"/>
              </a:solidFill>
            </a:endParaRPr>
          </a:p>
          <a:p>
            <a:pPr marL="0" lvl="0" indent="0" algn="l" rtl="0">
              <a:spcBef>
                <a:spcPts val="0"/>
              </a:spcBef>
              <a:spcAft>
                <a:spcPts val="0"/>
              </a:spcAft>
              <a:buClr>
                <a:schemeClr val="dk1"/>
              </a:buClr>
              <a:buSzPts val="1100"/>
              <a:buFont typeface="Arial" panose="020B0604020202020204"/>
              <a:buNone/>
            </a:pPr>
            <a:r>
              <a:rPr lang="en-IN" dirty="0">
                <a:solidFill>
                  <a:schemeClr val="accent4"/>
                </a:solidFill>
              </a:rPr>
              <a:t>Accuracy = 0.8</a:t>
            </a:r>
            <a:r>
              <a:rPr lang="en-US" altLang="en-IN" dirty="0">
                <a:solidFill>
                  <a:schemeClr val="accent4"/>
                </a:solidFill>
              </a:rPr>
              <a:t>421</a:t>
            </a:r>
            <a:endParaRPr dirty="0">
              <a:solidFill>
                <a:schemeClr val="accent4"/>
              </a:solidFill>
            </a:endParaRPr>
          </a:p>
          <a:p>
            <a:pPr marL="0" lvl="0" indent="0" algn="l" rtl="0">
              <a:spcBef>
                <a:spcPts val="0"/>
              </a:spcBef>
              <a:spcAft>
                <a:spcPts val="0"/>
              </a:spcAft>
              <a:buClr>
                <a:schemeClr val="dk1"/>
              </a:buClr>
              <a:buSzPts val="1100"/>
              <a:buFont typeface="Arial" panose="020B0604020202020204"/>
              <a:buNone/>
            </a:pPr>
            <a:r>
              <a:rPr lang="en-IN" dirty="0">
                <a:solidFill>
                  <a:schemeClr val="accent4"/>
                </a:solidFill>
              </a:rPr>
              <a:t>Confusion Matrix:</a:t>
            </a:r>
            <a:endParaRPr dirty="0">
              <a:solidFill>
                <a:schemeClr val="accent4"/>
              </a:solidFill>
            </a:endParaRPr>
          </a:p>
          <a:p>
            <a:pPr marL="0" lvl="0" indent="0" algn="l" rtl="0">
              <a:spcBef>
                <a:spcPts val="0"/>
              </a:spcBef>
              <a:spcAft>
                <a:spcPts val="0"/>
              </a:spcAft>
              <a:buClr>
                <a:schemeClr val="dk1"/>
              </a:buClr>
              <a:buSzPts val="1100"/>
              <a:buFont typeface="Arial" panose="020B0604020202020204"/>
              <a:buNone/>
            </a:pPr>
            <a:r>
              <a:rPr lang="en-IN" dirty="0">
                <a:solidFill>
                  <a:schemeClr val="accent4"/>
                </a:solidFill>
              </a:rPr>
              <a:t>          0            1</a:t>
            </a:r>
            <a:endParaRPr dirty="0">
              <a:solidFill>
                <a:schemeClr val="accent4"/>
              </a:solidFill>
            </a:endParaRPr>
          </a:p>
          <a:p>
            <a:pPr marL="0" lvl="0" indent="0" algn="l" rtl="0">
              <a:spcBef>
                <a:spcPts val="0"/>
              </a:spcBef>
              <a:spcAft>
                <a:spcPts val="0"/>
              </a:spcAft>
              <a:buClr>
                <a:schemeClr val="dk1"/>
              </a:buClr>
              <a:buSzPts val="1100"/>
              <a:buFont typeface="Arial" panose="020B0604020202020204"/>
              <a:buNone/>
            </a:pPr>
            <a:r>
              <a:rPr lang="en-IN" dirty="0">
                <a:solidFill>
                  <a:schemeClr val="accent4"/>
                </a:solidFill>
              </a:rPr>
              <a:t>  0   2221    59</a:t>
            </a:r>
            <a:endParaRPr dirty="0">
              <a:solidFill>
                <a:schemeClr val="accent4"/>
              </a:solidFill>
            </a:endParaRPr>
          </a:p>
          <a:p>
            <a:pPr marL="0" lvl="0" indent="0" algn="l" rtl="0">
              <a:spcBef>
                <a:spcPts val="0"/>
              </a:spcBef>
              <a:spcAft>
                <a:spcPts val="0"/>
              </a:spcAft>
              <a:buClr>
                <a:schemeClr val="dk1"/>
              </a:buClr>
              <a:buSzPts val="1100"/>
              <a:buFont typeface="Arial" panose="020B0604020202020204"/>
              <a:buNone/>
            </a:pPr>
            <a:r>
              <a:rPr lang="en-IN" dirty="0">
                <a:solidFill>
                  <a:schemeClr val="accent4"/>
                </a:solidFill>
              </a:rPr>
              <a:t>  1    361      247</a:t>
            </a:r>
            <a:endParaRPr dirty="0">
              <a:solidFill>
                <a:schemeClr val="accent4"/>
              </a:solidFill>
            </a:endParaRPr>
          </a:p>
        </p:txBody>
      </p:sp>
      <p:sp>
        <p:nvSpPr>
          <p:cNvPr id="267" name="Google Shape;267;p25"/>
          <p:cNvSpPr txBox="1"/>
          <p:nvPr/>
        </p:nvSpPr>
        <p:spPr>
          <a:xfrm>
            <a:off x="8446575" y="2421600"/>
            <a:ext cx="275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268" name="Google Shape;268;p25"/>
          <p:cNvSpPr txBox="1"/>
          <p:nvPr/>
        </p:nvSpPr>
        <p:spPr>
          <a:xfrm>
            <a:off x="8322075" y="2728350"/>
            <a:ext cx="2089200" cy="1473835"/>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chemeClr val="accent4"/>
                </a:solidFill>
              </a:rPr>
              <a:t>Trainset</a:t>
            </a:r>
            <a:r>
              <a:rPr lang="en-IN" dirty="0">
                <a:solidFill>
                  <a:schemeClr val="accent4"/>
                </a:solidFill>
              </a:rPr>
              <a:t>:</a:t>
            </a:r>
            <a:endParaRPr dirty="0">
              <a:solidFill>
                <a:schemeClr val="accent4"/>
              </a:solidFill>
            </a:endParaRPr>
          </a:p>
          <a:p>
            <a:pPr marL="0" lvl="0" indent="0" algn="l" rtl="0">
              <a:spcBef>
                <a:spcPts val="0"/>
              </a:spcBef>
              <a:spcAft>
                <a:spcPts val="0"/>
              </a:spcAft>
              <a:buNone/>
            </a:pPr>
            <a:r>
              <a:rPr lang="en-IN" dirty="0">
                <a:solidFill>
                  <a:schemeClr val="accent4"/>
                </a:solidFill>
              </a:rPr>
              <a:t>Accuracy = 0.8</a:t>
            </a:r>
            <a:r>
              <a:rPr lang="en-US" altLang="en-IN" dirty="0">
                <a:solidFill>
                  <a:schemeClr val="accent4"/>
                </a:solidFill>
              </a:rPr>
              <a:t>428</a:t>
            </a:r>
            <a:endParaRPr dirty="0">
              <a:solidFill>
                <a:schemeClr val="accent4"/>
              </a:solidFill>
            </a:endParaRPr>
          </a:p>
          <a:p>
            <a:pPr marL="0" lvl="0" indent="0" algn="l" rtl="0">
              <a:spcBef>
                <a:spcPts val="0"/>
              </a:spcBef>
              <a:spcAft>
                <a:spcPts val="0"/>
              </a:spcAft>
              <a:buNone/>
            </a:pPr>
            <a:r>
              <a:rPr lang="en-IN" dirty="0">
                <a:solidFill>
                  <a:schemeClr val="accent4"/>
                </a:solidFill>
              </a:rPr>
              <a:t> Confusion Matrix:</a:t>
            </a:r>
            <a:endParaRPr dirty="0">
              <a:solidFill>
                <a:schemeClr val="accent4"/>
              </a:solidFill>
            </a:endParaRPr>
          </a:p>
          <a:p>
            <a:pPr marL="0" lvl="0" indent="0" algn="l" rtl="0">
              <a:spcBef>
                <a:spcPts val="0"/>
              </a:spcBef>
              <a:spcAft>
                <a:spcPts val="0"/>
              </a:spcAft>
              <a:buNone/>
            </a:pPr>
            <a:r>
              <a:rPr lang="en-IN" dirty="0">
                <a:solidFill>
                  <a:schemeClr val="accent4"/>
                </a:solidFill>
              </a:rPr>
              <a:t>           0           1</a:t>
            </a:r>
            <a:endParaRPr dirty="0">
              <a:solidFill>
                <a:schemeClr val="accent4"/>
              </a:solidFill>
            </a:endParaRPr>
          </a:p>
          <a:p>
            <a:pPr marL="0" lvl="0" indent="0" algn="l" rtl="0">
              <a:spcBef>
                <a:spcPts val="0"/>
              </a:spcBef>
              <a:spcAft>
                <a:spcPts val="0"/>
              </a:spcAft>
              <a:buNone/>
            </a:pPr>
            <a:r>
              <a:rPr lang="en-IN" dirty="0">
                <a:solidFill>
                  <a:schemeClr val="accent4"/>
                </a:solidFill>
              </a:rPr>
              <a:t>  0   5230  163</a:t>
            </a:r>
            <a:endParaRPr dirty="0">
              <a:solidFill>
                <a:schemeClr val="accent4"/>
              </a:solidFill>
            </a:endParaRPr>
          </a:p>
          <a:p>
            <a:pPr marL="0" lvl="0" indent="0" algn="l" rtl="0">
              <a:spcBef>
                <a:spcPts val="0"/>
              </a:spcBef>
              <a:spcAft>
                <a:spcPts val="0"/>
              </a:spcAft>
              <a:buNone/>
            </a:pPr>
            <a:r>
              <a:rPr lang="en-IN" dirty="0">
                <a:solidFill>
                  <a:schemeClr val="accent4"/>
                </a:solidFill>
              </a:rPr>
              <a:t>  1    793     552</a:t>
            </a:r>
            <a:endParaRPr dirty="0">
              <a:solidFill>
                <a:schemeClr val="accent4"/>
              </a:solidFill>
            </a:endParaRPr>
          </a:p>
        </p:txBody>
      </p:sp>
      <p:pic>
        <p:nvPicPr>
          <p:cNvPr id="269" name="Google Shape;269;p25"/>
          <p:cNvPicPr preferRelativeResize="0"/>
          <p:nvPr/>
        </p:nvPicPr>
        <p:blipFill>
          <a:blip r:embed="rId3"/>
          <a:stretch>
            <a:fillRect/>
          </a:stretch>
        </p:blipFill>
        <p:spPr>
          <a:xfrm>
            <a:off x="404800" y="1243150"/>
            <a:ext cx="10977575" cy="1095375"/>
          </a:xfrm>
          <a:prstGeom prst="rect">
            <a:avLst/>
          </a:prstGeom>
          <a:noFill/>
          <a:ln>
            <a:noFill/>
          </a:ln>
        </p:spPr>
      </p:pic>
      <p:pic>
        <p:nvPicPr>
          <p:cNvPr id="270" name="Google Shape;270;p25"/>
          <p:cNvPicPr preferRelativeResize="0"/>
          <p:nvPr/>
        </p:nvPicPr>
        <p:blipFill rotWithShape="1">
          <a:blip r:embed="rId4"/>
          <a:srcRect/>
          <a:stretch>
            <a:fillRect/>
          </a:stretch>
        </p:blipFill>
        <p:spPr>
          <a:xfrm>
            <a:off x="11084511" y="211015"/>
            <a:ext cx="813246" cy="706248"/>
          </a:xfrm>
          <a:prstGeom prst="rect">
            <a:avLst/>
          </a:prstGeom>
          <a:noFill/>
          <a:ln>
            <a:noFill/>
          </a:ln>
        </p:spPr>
      </p:pic>
      <p:sp>
        <p:nvSpPr>
          <p:cNvPr id="271" name="Google Shape;271;p25"/>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13</a:t>
            </a:fld>
            <a:endParaRPr lang="en-IN"/>
          </a:p>
        </p:txBody>
      </p:sp>
      <p:sp>
        <p:nvSpPr>
          <p:cNvPr id="272" name="Google Shape;272;p25"/>
          <p:cNvSpPr txBox="1"/>
          <p:nvPr/>
        </p:nvSpPr>
        <p:spPr>
          <a:xfrm>
            <a:off x="186350" y="709013"/>
            <a:ext cx="715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u="sng" dirty="0"/>
              <a:t>Decision tree:</a:t>
            </a:r>
            <a:endParaRPr sz="2000" b="1" u="sng" dirty="0"/>
          </a:p>
        </p:txBody>
      </p:sp>
      <p:pic>
        <p:nvPicPr>
          <p:cNvPr id="2" name="Picture 1"/>
          <p:cNvPicPr>
            <a:picLocks noChangeAspect="1"/>
          </p:cNvPicPr>
          <p:nvPr/>
        </p:nvPicPr>
        <p:blipFill>
          <a:blip r:embed="rId5"/>
          <a:stretch>
            <a:fillRect/>
          </a:stretch>
        </p:blipFill>
        <p:spPr>
          <a:xfrm>
            <a:off x="739140" y="2514600"/>
            <a:ext cx="5692140" cy="34518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26"/>
          <p:cNvPicPr preferRelativeResize="0"/>
          <p:nvPr/>
        </p:nvPicPr>
        <p:blipFill>
          <a:blip r:embed="rId3"/>
          <a:stretch>
            <a:fillRect/>
          </a:stretch>
        </p:blipFill>
        <p:spPr>
          <a:xfrm>
            <a:off x="873000" y="1385275"/>
            <a:ext cx="7156199" cy="4087450"/>
          </a:xfrm>
          <a:prstGeom prst="rect">
            <a:avLst/>
          </a:prstGeom>
          <a:noFill/>
          <a:ln>
            <a:noFill/>
          </a:ln>
        </p:spPr>
      </p:pic>
      <p:pic>
        <p:nvPicPr>
          <p:cNvPr id="278" name="Google Shape;278;p26"/>
          <p:cNvPicPr preferRelativeResize="0"/>
          <p:nvPr/>
        </p:nvPicPr>
        <p:blipFill rotWithShape="1">
          <a:blip r:embed="rId4"/>
          <a:srcRect/>
          <a:stretch>
            <a:fillRect/>
          </a:stretch>
        </p:blipFill>
        <p:spPr>
          <a:xfrm>
            <a:off x="11084511" y="211015"/>
            <a:ext cx="813246" cy="706248"/>
          </a:xfrm>
          <a:prstGeom prst="rect">
            <a:avLst/>
          </a:prstGeom>
          <a:noFill/>
          <a:ln>
            <a:noFill/>
          </a:ln>
        </p:spPr>
      </p:pic>
      <p:sp>
        <p:nvSpPr>
          <p:cNvPr id="279" name="Google Shape;279;p26"/>
          <p:cNvSpPr txBox="1"/>
          <p:nvPr/>
        </p:nvSpPr>
        <p:spPr>
          <a:xfrm>
            <a:off x="409975" y="817875"/>
            <a:ext cx="715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u="sng" dirty="0">
                <a:solidFill>
                  <a:schemeClr val="dk1"/>
                </a:solidFill>
              </a:rPr>
              <a:t>Decision tree: (Continued)</a:t>
            </a:r>
            <a:endParaRPr sz="2000" b="1" u="sng" dirty="0">
              <a:solidFill>
                <a:schemeClr val="dk1"/>
              </a:solidFill>
            </a:endParaRPr>
          </a:p>
        </p:txBody>
      </p:sp>
      <p:sp>
        <p:nvSpPr>
          <p:cNvPr id="280" name="Google Shape;280;p26"/>
          <p:cNvSpPr txBox="1"/>
          <p:nvPr/>
        </p:nvSpPr>
        <p:spPr>
          <a:xfrm>
            <a:off x="7665575" y="2497175"/>
            <a:ext cx="4311000" cy="1166495"/>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en-IN" sz="1600">
                <a:solidFill>
                  <a:schemeClr val="dk1"/>
                </a:solidFill>
              </a:rPr>
              <a:t>The optimal F1 score for the model is 0.5</a:t>
            </a:r>
            <a:r>
              <a:rPr lang="en-US" altLang="en-IN" sz="1600">
                <a:solidFill>
                  <a:schemeClr val="dk1"/>
                </a:solidFill>
              </a:rPr>
              <a:t>296</a:t>
            </a:r>
            <a:r>
              <a:rPr lang="en-IN" sz="1600">
                <a:solidFill>
                  <a:schemeClr val="dk1"/>
                </a:solidFill>
              </a:rPr>
              <a:t>.</a:t>
            </a:r>
            <a:endParaRPr sz="1600">
              <a:solidFill>
                <a:schemeClr val="dk1"/>
              </a:solidFill>
            </a:endParaRPr>
          </a:p>
          <a:p>
            <a:pPr marL="457200" lvl="0" indent="-330200" algn="l" rtl="0">
              <a:spcBef>
                <a:spcPts val="0"/>
              </a:spcBef>
              <a:spcAft>
                <a:spcPts val="0"/>
              </a:spcAft>
              <a:buClr>
                <a:schemeClr val="dk1"/>
              </a:buClr>
              <a:buSzPts val="1600"/>
              <a:buChar char="●"/>
            </a:pPr>
            <a:r>
              <a:rPr lang="en-IN" sz="1600">
                <a:solidFill>
                  <a:schemeClr val="dk1"/>
                </a:solidFill>
              </a:rPr>
              <a:t>Sensitivity: 0.8</a:t>
            </a:r>
            <a:r>
              <a:rPr lang="en-US" altLang="en-IN" sz="1600">
                <a:solidFill>
                  <a:schemeClr val="dk1"/>
                </a:solidFill>
              </a:rPr>
              <a:t>414</a:t>
            </a:r>
            <a:r>
              <a:rPr lang="en-IN" sz="1600">
                <a:solidFill>
                  <a:schemeClr val="dk1"/>
                </a:solidFill>
              </a:rPr>
              <a:t>  	 </a:t>
            </a:r>
            <a:endParaRPr sz="1600">
              <a:solidFill>
                <a:schemeClr val="dk1"/>
              </a:solidFill>
            </a:endParaRPr>
          </a:p>
          <a:p>
            <a:pPr marL="457200" lvl="0" indent="-330200" algn="l" rtl="0">
              <a:spcBef>
                <a:spcPts val="0"/>
              </a:spcBef>
              <a:spcAft>
                <a:spcPts val="0"/>
              </a:spcAft>
              <a:buClr>
                <a:schemeClr val="dk1"/>
              </a:buClr>
              <a:buSzPts val="1600"/>
              <a:buChar char="●"/>
            </a:pPr>
            <a:r>
              <a:rPr lang="en-IN" sz="1600">
                <a:solidFill>
                  <a:schemeClr val="dk1"/>
                </a:solidFill>
              </a:rPr>
              <a:t>Specificity: 0.</a:t>
            </a:r>
            <a:r>
              <a:rPr lang="en-US" altLang="en-IN" sz="1600">
                <a:solidFill>
                  <a:schemeClr val="dk1"/>
                </a:solidFill>
              </a:rPr>
              <a:t>8513</a:t>
            </a:r>
            <a:endParaRPr lang="en-US" altLang="en-IN" sz="1600" b="1">
              <a:solidFill>
                <a:schemeClr val="dk1"/>
              </a:solidFill>
            </a:endParaRPr>
          </a:p>
        </p:txBody>
      </p:sp>
      <p:sp>
        <p:nvSpPr>
          <p:cNvPr id="281" name="Google Shape;281;p26"/>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p:nvPr/>
        </p:nvSpPr>
        <p:spPr>
          <a:xfrm>
            <a:off x="296075" y="317850"/>
            <a:ext cx="35841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err="1">
                <a:solidFill>
                  <a:schemeClr val="accent4"/>
                </a:solidFill>
              </a:rPr>
              <a:t>Modeling</a:t>
            </a:r>
            <a:r>
              <a:rPr lang="en-IN" sz="2400" b="1" dirty="0">
                <a:solidFill>
                  <a:schemeClr val="accent4"/>
                </a:solidFill>
              </a:rPr>
              <a:t>:</a:t>
            </a:r>
            <a:endParaRPr sz="2400" b="1" dirty="0">
              <a:solidFill>
                <a:schemeClr val="accent4"/>
              </a:solidFill>
            </a:endParaRPr>
          </a:p>
        </p:txBody>
      </p:sp>
      <p:sp>
        <p:nvSpPr>
          <p:cNvPr id="287" name="Google Shape;287;p27"/>
          <p:cNvSpPr txBox="1"/>
          <p:nvPr/>
        </p:nvSpPr>
        <p:spPr>
          <a:xfrm>
            <a:off x="6361050" y="2617800"/>
            <a:ext cx="1753800" cy="1477500"/>
          </a:xfrm>
          <a:prstGeom prst="rect">
            <a:avLst/>
          </a:prstGeom>
          <a:solidFill>
            <a:srgbClr val="FFF2CC"/>
          </a:solidFill>
          <a:ln>
            <a:solidFill>
              <a:srgbClr val="FF0000"/>
            </a:solid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chemeClr val="accent4"/>
                </a:solidFill>
              </a:rPr>
              <a:t>Trainset:</a:t>
            </a:r>
            <a:endParaRPr b="1">
              <a:solidFill>
                <a:schemeClr val="accent4"/>
              </a:solidFill>
            </a:endParaRPr>
          </a:p>
          <a:p>
            <a:pPr marL="0" lvl="0" indent="0" algn="l" rtl="0">
              <a:spcBef>
                <a:spcPts val="0"/>
              </a:spcBef>
              <a:spcAft>
                <a:spcPts val="0"/>
              </a:spcAft>
              <a:buNone/>
            </a:pPr>
            <a:r>
              <a:rPr lang="en-IN">
                <a:solidFill>
                  <a:schemeClr val="accent4"/>
                </a:solidFill>
              </a:rPr>
              <a:t>Accuracy = 0.993</a:t>
            </a:r>
            <a:endParaRPr>
              <a:solidFill>
                <a:schemeClr val="accent4"/>
              </a:solidFill>
            </a:endParaRPr>
          </a:p>
          <a:p>
            <a:pPr marL="0" lvl="0" indent="0" algn="l" rtl="0">
              <a:spcBef>
                <a:spcPts val="0"/>
              </a:spcBef>
              <a:spcAft>
                <a:spcPts val="0"/>
              </a:spcAft>
              <a:buNone/>
            </a:pPr>
            <a:r>
              <a:rPr lang="en-IN">
                <a:solidFill>
                  <a:schemeClr val="accent4"/>
                </a:solidFill>
              </a:rPr>
              <a:t>Confusion matrix:</a:t>
            </a:r>
            <a:endParaRPr>
              <a:solidFill>
                <a:schemeClr val="accent4"/>
              </a:solidFill>
            </a:endParaRPr>
          </a:p>
          <a:p>
            <a:pPr marL="0" lvl="0" indent="0" algn="l" rtl="0">
              <a:spcBef>
                <a:spcPts val="0"/>
              </a:spcBef>
              <a:spcAft>
                <a:spcPts val="0"/>
              </a:spcAft>
              <a:buNone/>
            </a:pPr>
            <a:r>
              <a:rPr lang="en-IN">
                <a:solidFill>
                  <a:schemeClr val="accent4"/>
                </a:solidFill>
              </a:rPr>
              <a:t>          0       1</a:t>
            </a:r>
            <a:endParaRPr>
              <a:solidFill>
                <a:schemeClr val="accent4"/>
              </a:solidFill>
            </a:endParaRPr>
          </a:p>
          <a:p>
            <a:pPr marL="0" lvl="0" indent="0" algn="l" rtl="0">
              <a:spcBef>
                <a:spcPts val="0"/>
              </a:spcBef>
              <a:spcAft>
                <a:spcPts val="0"/>
              </a:spcAft>
              <a:buNone/>
            </a:pPr>
            <a:r>
              <a:rPr lang="en-IN">
                <a:solidFill>
                  <a:schemeClr val="accent4"/>
                </a:solidFill>
              </a:rPr>
              <a:t>  0   5393    0</a:t>
            </a:r>
            <a:endParaRPr>
              <a:solidFill>
                <a:schemeClr val="accent4"/>
              </a:solidFill>
            </a:endParaRPr>
          </a:p>
          <a:p>
            <a:pPr marL="0" lvl="0" indent="0" algn="l" rtl="0">
              <a:spcBef>
                <a:spcPts val="0"/>
              </a:spcBef>
              <a:spcAft>
                <a:spcPts val="0"/>
              </a:spcAft>
              <a:buNone/>
            </a:pPr>
            <a:r>
              <a:rPr lang="en-IN">
                <a:solidFill>
                  <a:schemeClr val="accent4"/>
                </a:solidFill>
              </a:rPr>
              <a:t>  1   46     1299</a:t>
            </a:r>
            <a:endParaRPr>
              <a:solidFill>
                <a:schemeClr val="accent4"/>
              </a:solidFill>
            </a:endParaRPr>
          </a:p>
        </p:txBody>
      </p:sp>
      <p:sp>
        <p:nvSpPr>
          <p:cNvPr id="288" name="Google Shape;288;p27"/>
          <p:cNvSpPr txBox="1"/>
          <p:nvPr/>
        </p:nvSpPr>
        <p:spPr>
          <a:xfrm>
            <a:off x="8707025" y="2617800"/>
            <a:ext cx="1853400" cy="1473835"/>
          </a:xfrm>
          <a:prstGeom prst="rect">
            <a:avLst/>
          </a:prstGeom>
          <a:solidFill>
            <a:srgbClr val="FFF2CC"/>
          </a:solidFill>
          <a:ln>
            <a:solidFill>
              <a:srgbClr val="FF0000"/>
            </a:solid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err="1">
                <a:solidFill>
                  <a:schemeClr val="accent4"/>
                </a:solidFill>
              </a:rPr>
              <a:t>Testset</a:t>
            </a:r>
            <a:r>
              <a:rPr lang="en-IN" b="1" dirty="0">
                <a:solidFill>
                  <a:schemeClr val="accent4"/>
                </a:solidFill>
              </a:rPr>
              <a:t>:</a:t>
            </a:r>
            <a:endParaRPr b="1" dirty="0">
              <a:solidFill>
                <a:schemeClr val="accent4"/>
              </a:solidFill>
            </a:endParaRPr>
          </a:p>
          <a:p>
            <a:pPr marL="0" lvl="0" indent="0" algn="l" rtl="0">
              <a:spcBef>
                <a:spcPts val="0"/>
              </a:spcBef>
              <a:spcAft>
                <a:spcPts val="0"/>
              </a:spcAft>
              <a:buNone/>
            </a:pPr>
            <a:r>
              <a:rPr lang="en-IN" dirty="0">
                <a:solidFill>
                  <a:schemeClr val="accent4"/>
                </a:solidFill>
              </a:rPr>
              <a:t>Accuracy = 0.8</a:t>
            </a:r>
            <a:r>
              <a:rPr lang="en-US" altLang="en-IN" dirty="0">
                <a:solidFill>
                  <a:schemeClr val="accent4"/>
                </a:solidFill>
              </a:rPr>
              <a:t>614</a:t>
            </a:r>
            <a:endParaRPr dirty="0">
              <a:solidFill>
                <a:schemeClr val="accent4"/>
              </a:solidFill>
            </a:endParaRPr>
          </a:p>
          <a:p>
            <a:pPr marL="0" lvl="0" indent="0" algn="l" rtl="0">
              <a:spcBef>
                <a:spcPts val="0"/>
              </a:spcBef>
              <a:spcAft>
                <a:spcPts val="0"/>
              </a:spcAft>
              <a:buNone/>
            </a:pPr>
            <a:r>
              <a:rPr lang="en-IN" dirty="0">
                <a:solidFill>
                  <a:schemeClr val="accent4"/>
                </a:solidFill>
              </a:rPr>
              <a:t>Confusion Matrix:</a:t>
            </a:r>
            <a:endParaRPr dirty="0">
              <a:solidFill>
                <a:schemeClr val="accent4"/>
              </a:solidFill>
            </a:endParaRPr>
          </a:p>
          <a:p>
            <a:pPr marL="0" lvl="0" indent="0" algn="l" rtl="0">
              <a:spcBef>
                <a:spcPts val="0"/>
              </a:spcBef>
              <a:spcAft>
                <a:spcPts val="0"/>
              </a:spcAft>
              <a:buNone/>
            </a:pPr>
            <a:r>
              <a:rPr lang="en-IN" dirty="0">
                <a:solidFill>
                  <a:schemeClr val="accent4"/>
                </a:solidFill>
              </a:rPr>
              <a:t>         0     1</a:t>
            </a:r>
            <a:endParaRPr dirty="0">
              <a:solidFill>
                <a:schemeClr val="accent4"/>
              </a:solidFill>
            </a:endParaRPr>
          </a:p>
          <a:p>
            <a:pPr marL="0" lvl="0" indent="0" algn="l" rtl="0">
              <a:spcBef>
                <a:spcPts val="0"/>
              </a:spcBef>
              <a:spcAft>
                <a:spcPts val="0"/>
              </a:spcAft>
              <a:buNone/>
            </a:pPr>
            <a:r>
              <a:rPr lang="en-IN" dirty="0">
                <a:solidFill>
                  <a:schemeClr val="accent4"/>
                </a:solidFill>
              </a:rPr>
              <a:t>  0  2204   76</a:t>
            </a:r>
            <a:endParaRPr dirty="0">
              <a:solidFill>
                <a:schemeClr val="accent4"/>
              </a:solidFill>
            </a:endParaRPr>
          </a:p>
          <a:p>
            <a:pPr marL="0" lvl="0" indent="0" algn="l" rtl="0">
              <a:spcBef>
                <a:spcPts val="0"/>
              </a:spcBef>
              <a:spcAft>
                <a:spcPts val="0"/>
              </a:spcAft>
              <a:buNone/>
            </a:pPr>
            <a:r>
              <a:rPr lang="en-IN" dirty="0">
                <a:solidFill>
                  <a:schemeClr val="accent4"/>
                </a:solidFill>
              </a:rPr>
              <a:t>  1   345   263</a:t>
            </a:r>
            <a:endParaRPr dirty="0">
              <a:solidFill>
                <a:schemeClr val="accent4"/>
              </a:solidFill>
            </a:endParaRPr>
          </a:p>
        </p:txBody>
      </p:sp>
      <p:pic>
        <p:nvPicPr>
          <p:cNvPr id="290" name="Google Shape;290;p27"/>
          <p:cNvPicPr preferRelativeResize="0"/>
          <p:nvPr/>
        </p:nvPicPr>
        <p:blipFill>
          <a:blip r:embed="rId3"/>
          <a:stretch>
            <a:fillRect/>
          </a:stretch>
        </p:blipFill>
        <p:spPr>
          <a:xfrm>
            <a:off x="963850" y="1568350"/>
            <a:ext cx="7086600" cy="485775"/>
          </a:xfrm>
          <a:prstGeom prst="rect">
            <a:avLst/>
          </a:prstGeom>
          <a:noFill/>
          <a:ln>
            <a:noFill/>
          </a:ln>
        </p:spPr>
      </p:pic>
      <p:pic>
        <p:nvPicPr>
          <p:cNvPr id="291" name="Google Shape;291;p27"/>
          <p:cNvPicPr preferRelativeResize="0"/>
          <p:nvPr/>
        </p:nvPicPr>
        <p:blipFill rotWithShape="1">
          <a:blip r:embed="rId4"/>
          <a:srcRect/>
          <a:stretch>
            <a:fillRect/>
          </a:stretch>
        </p:blipFill>
        <p:spPr>
          <a:xfrm>
            <a:off x="11084511" y="211015"/>
            <a:ext cx="813246" cy="706248"/>
          </a:xfrm>
          <a:prstGeom prst="rect">
            <a:avLst/>
          </a:prstGeom>
          <a:noFill/>
          <a:ln>
            <a:noFill/>
          </a:ln>
        </p:spPr>
      </p:pic>
      <p:sp>
        <p:nvSpPr>
          <p:cNvPr id="292" name="Google Shape;292;p27"/>
          <p:cNvSpPr txBox="1"/>
          <p:nvPr/>
        </p:nvSpPr>
        <p:spPr>
          <a:xfrm>
            <a:off x="6361050" y="4658975"/>
            <a:ext cx="5024700" cy="920115"/>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en-IN" sz="1600">
                <a:solidFill>
                  <a:schemeClr val="dk1"/>
                </a:solidFill>
              </a:rPr>
              <a:t>The optimal F1 score for the model is 0.</a:t>
            </a:r>
            <a:r>
              <a:rPr lang="en-US" altLang="en-IN" sz="1600">
                <a:solidFill>
                  <a:schemeClr val="dk1"/>
                </a:solidFill>
              </a:rPr>
              <a:t>35</a:t>
            </a:r>
            <a:endParaRPr sz="1600">
              <a:solidFill>
                <a:schemeClr val="dk1"/>
              </a:solidFill>
            </a:endParaRPr>
          </a:p>
          <a:p>
            <a:pPr marL="457200" lvl="0" indent="-330200" algn="l" rtl="0">
              <a:spcBef>
                <a:spcPts val="0"/>
              </a:spcBef>
              <a:spcAft>
                <a:spcPts val="0"/>
              </a:spcAft>
              <a:buClr>
                <a:schemeClr val="dk1"/>
              </a:buClr>
              <a:buSzPts val="1600"/>
              <a:buChar char="●"/>
            </a:pPr>
            <a:r>
              <a:rPr lang="en-IN" sz="1600">
                <a:solidFill>
                  <a:schemeClr val="dk1"/>
                </a:solidFill>
              </a:rPr>
              <a:t>Sensitivity: 0.87</a:t>
            </a:r>
            <a:r>
              <a:rPr lang="en-US" altLang="en-IN" sz="1600">
                <a:solidFill>
                  <a:schemeClr val="dk1"/>
                </a:solidFill>
              </a:rPr>
              <a:t>29</a:t>
            </a:r>
            <a:endParaRPr sz="1600">
              <a:solidFill>
                <a:schemeClr val="dk1"/>
              </a:solidFill>
            </a:endParaRPr>
          </a:p>
          <a:p>
            <a:pPr marL="457200" lvl="0" indent="-330200" algn="l" rtl="0">
              <a:spcBef>
                <a:spcPts val="0"/>
              </a:spcBef>
              <a:spcAft>
                <a:spcPts val="0"/>
              </a:spcAft>
              <a:buClr>
                <a:schemeClr val="dk1"/>
              </a:buClr>
              <a:buSzPts val="1600"/>
              <a:buChar char="●"/>
            </a:pPr>
            <a:r>
              <a:rPr lang="en-IN" sz="1600">
                <a:solidFill>
                  <a:schemeClr val="dk1"/>
                </a:solidFill>
              </a:rPr>
              <a:t>Specificity: 0.</a:t>
            </a:r>
            <a:r>
              <a:rPr lang="en-US" altLang="en-IN" sz="1600">
                <a:solidFill>
                  <a:schemeClr val="dk1"/>
                </a:solidFill>
              </a:rPr>
              <a:t>7781</a:t>
            </a:r>
          </a:p>
        </p:txBody>
      </p:sp>
      <p:sp>
        <p:nvSpPr>
          <p:cNvPr id="293" name="Google Shape;293;p27"/>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15</a:t>
            </a:fld>
            <a:endParaRPr lang="en-IN"/>
          </a:p>
        </p:txBody>
      </p:sp>
      <p:sp>
        <p:nvSpPr>
          <p:cNvPr id="294" name="Google Shape;294;p27"/>
          <p:cNvSpPr txBox="1"/>
          <p:nvPr/>
        </p:nvSpPr>
        <p:spPr>
          <a:xfrm>
            <a:off x="294243" y="868463"/>
            <a:ext cx="715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u="sng" dirty="0"/>
              <a:t>Random Forest:</a:t>
            </a:r>
            <a:endParaRPr sz="2000" b="1" u="sng" dirty="0"/>
          </a:p>
        </p:txBody>
      </p:sp>
      <p:pic>
        <p:nvPicPr>
          <p:cNvPr id="2" name="Picture 1"/>
          <p:cNvPicPr>
            <a:picLocks noChangeAspect="1"/>
          </p:cNvPicPr>
          <p:nvPr/>
        </p:nvPicPr>
        <p:blipFill>
          <a:blip r:embed="rId5"/>
          <a:stretch>
            <a:fillRect/>
          </a:stretch>
        </p:blipFill>
        <p:spPr>
          <a:xfrm>
            <a:off x="588010" y="2433955"/>
            <a:ext cx="5281930" cy="3314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8"/>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16</a:t>
            </a:fld>
            <a:endParaRPr lang="en-IN"/>
          </a:p>
        </p:txBody>
      </p:sp>
      <p:sp>
        <p:nvSpPr>
          <p:cNvPr id="300" name="Google Shape;300;p28"/>
          <p:cNvSpPr txBox="1"/>
          <p:nvPr/>
        </p:nvSpPr>
        <p:spPr>
          <a:xfrm>
            <a:off x="558956" y="680887"/>
            <a:ext cx="7156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solidFill>
                  <a:schemeClr val="accent4"/>
                </a:solidFill>
              </a:rPr>
              <a:t>Best Model:</a:t>
            </a:r>
            <a:endParaRPr sz="2400" b="1" dirty="0">
              <a:solidFill>
                <a:schemeClr val="accent4"/>
              </a:solidFill>
            </a:endParaRPr>
          </a:p>
        </p:txBody>
      </p:sp>
      <p:sp>
        <p:nvSpPr>
          <p:cNvPr id="301" name="Google Shape;301;p28"/>
          <p:cNvSpPr txBox="1"/>
          <p:nvPr/>
        </p:nvSpPr>
        <p:spPr>
          <a:xfrm>
            <a:off x="956775" y="2052150"/>
            <a:ext cx="4367400" cy="2397125"/>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Char char="●"/>
            </a:pPr>
            <a:r>
              <a:rPr lang="en-IN" sz="1600"/>
              <a:t>Decision tree is the best model chosen.</a:t>
            </a:r>
            <a:endParaRPr sz="1600"/>
          </a:p>
          <a:p>
            <a:pPr marL="457200" lvl="0" indent="-330200" algn="l" rtl="0">
              <a:spcBef>
                <a:spcPts val="0"/>
              </a:spcBef>
              <a:spcAft>
                <a:spcPts val="0"/>
              </a:spcAft>
              <a:buSzPts val="1600"/>
              <a:buChar char="●"/>
            </a:pPr>
            <a:r>
              <a:rPr lang="en-IN" sz="1600"/>
              <a:t>It has accuracy of 8</a:t>
            </a:r>
            <a:r>
              <a:rPr lang="en-US" altLang="en-IN" sz="1600"/>
              <a:t>4.28</a:t>
            </a:r>
            <a:r>
              <a:rPr lang="en-IN" sz="1600"/>
              <a:t>% for the  train dataset and 8</a:t>
            </a:r>
            <a:r>
              <a:rPr lang="en-US" altLang="en-IN" sz="1600"/>
              <a:t>4.21</a:t>
            </a:r>
            <a:r>
              <a:rPr lang="en-IN" sz="1600"/>
              <a:t>% for the test dataset.</a:t>
            </a:r>
            <a:endParaRPr sz="1600"/>
          </a:p>
          <a:p>
            <a:pPr marL="457200" lvl="0" indent="-330200" algn="l" rtl="0">
              <a:spcBef>
                <a:spcPts val="0"/>
              </a:spcBef>
              <a:spcAft>
                <a:spcPts val="0"/>
              </a:spcAft>
              <a:buSzPts val="1600"/>
              <a:buChar char="●"/>
            </a:pPr>
            <a:r>
              <a:rPr lang="en-IN" sz="1600"/>
              <a:t>Accuracy of customers exiting is around </a:t>
            </a:r>
            <a:r>
              <a:rPr lang="en-US" altLang="en-IN" sz="1600"/>
              <a:t>84.14</a:t>
            </a:r>
            <a:r>
              <a:rPr lang="en-IN" sz="1600"/>
              <a:t>%</a:t>
            </a:r>
            <a:endParaRPr sz="1600"/>
          </a:p>
          <a:p>
            <a:pPr marL="457200" lvl="0" indent="-330200" algn="l" rtl="0">
              <a:spcBef>
                <a:spcPts val="0"/>
              </a:spcBef>
              <a:spcAft>
                <a:spcPts val="0"/>
              </a:spcAft>
              <a:buSzPts val="1600"/>
              <a:buChar char="●"/>
            </a:pPr>
            <a:r>
              <a:rPr lang="en-IN" sz="1600"/>
              <a:t>Accuracies of train and test datasets have huge difference for Random Forest model( 1</a:t>
            </a:r>
            <a:r>
              <a:rPr lang="en-US" altLang="en-IN" sz="1600"/>
              <a:t>3</a:t>
            </a:r>
            <a:r>
              <a:rPr lang="en-IN" sz="1600"/>
              <a:t>%) indicating that model is overfit for train dataset.</a:t>
            </a:r>
            <a:endParaRPr>
              <a:latin typeface="Libre Franklin"/>
              <a:ea typeface="Libre Franklin"/>
              <a:cs typeface="Libre Franklin"/>
              <a:sym typeface="Libre Franklin"/>
            </a:endParaRPr>
          </a:p>
        </p:txBody>
      </p:sp>
      <p:pic>
        <p:nvPicPr>
          <p:cNvPr id="302" name="Google Shape;302;p28"/>
          <p:cNvPicPr preferRelativeResize="0"/>
          <p:nvPr/>
        </p:nvPicPr>
        <p:blipFill>
          <a:blip r:embed="rId3"/>
          <a:stretch>
            <a:fillRect/>
          </a:stretch>
        </p:blipFill>
        <p:spPr>
          <a:xfrm>
            <a:off x="6786375" y="868375"/>
            <a:ext cx="4207200" cy="4207200"/>
          </a:xfrm>
          <a:prstGeom prst="rect">
            <a:avLst/>
          </a:prstGeom>
          <a:noFill/>
          <a:ln>
            <a:noFill/>
          </a:ln>
        </p:spPr>
      </p:pic>
      <p:pic>
        <p:nvPicPr>
          <p:cNvPr id="303" name="Google Shape;303;p28"/>
          <p:cNvPicPr preferRelativeResize="0"/>
          <p:nvPr/>
        </p:nvPicPr>
        <p:blipFill rotWithShape="1">
          <a:blip r:embed="rId4"/>
          <a:srcRect/>
          <a:stretch>
            <a:fillRect/>
          </a:stretch>
        </p:blipFill>
        <p:spPr>
          <a:xfrm>
            <a:off x="11084511" y="216791"/>
            <a:ext cx="813246" cy="7062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9"/>
          <p:cNvSpPr txBox="1"/>
          <p:nvPr/>
        </p:nvSpPr>
        <p:spPr>
          <a:xfrm>
            <a:off x="406406" y="394050"/>
            <a:ext cx="1641300" cy="46162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C00000"/>
                </a:solidFill>
                <a:latin typeface="Arial" panose="020B0604020202020204"/>
                <a:ea typeface="Arial" panose="020B0604020202020204"/>
                <a:cs typeface="Arial" panose="020B0604020202020204"/>
                <a:sym typeface="Arial" panose="020B0604020202020204"/>
              </a:rPr>
              <a:t>Findings:</a:t>
            </a:r>
            <a:endParaRPr sz="2400" b="1" dirty="0">
              <a:solidFill>
                <a:srgbClr val="C00000"/>
              </a:solidFill>
            </a:endParaRPr>
          </a:p>
        </p:txBody>
      </p:sp>
      <p:pic>
        <p:nvPicPr>
          <p:cNvPr id="309" name="Google Shape;309;p29"/>
          <p:cNvPicPr preferRelativeResize="0"/>
          <p:nvPr/>
        </p:nvPicPr>
        <p:blipFill rotWithShape="1">
          <a:blip r:embed="rId3"/>
          <a:srcRect/>
          <a:stretch>
            <a:fillRect/>
          </a:stretch>
        </p:blipFill>
        <p:spPr>
          <a:xfrm>
            <a:off x="11084511" y="211015"/>
            <a:ext cx="813246" cy="706248"/>
          </a:xfrm>
          <a:prstGeom prst="rect">
            <a:avLst/>
          </a:prstGeom>
          <a:noFill/>
          <a:ln>
            <a:noFill/>
          </a:ln>
        </p:spPr>
      </p:pic>
      <p:sp>
        <p:nvSpPr>
          <p:cNvPr id="310" name="Google Shape;310;p29"/>
          <p:cNvSpPr txBox="1"/>
          <p:nvPr/>
        </p:nvSpPr>
        <p:spPr>
          <a:xfrm>
            <a:off x="2047631" y="1019607"/>
            <a:ext cx="17037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sng">
                <a:solidFill>
                  <a:srgbClr val="000000"/>
                </a:solidFill>
                <a:latin typeface="Cambria" panose="02040503050406030204"/>
                <a:ea typeface="Cambria" panose="02040503050406030204"/>
                <a:cs typeface="Cambria" panose="02040503050406030204"/>
                <a:sym typeface="Cambria" panose="02040503050406030204"/>
              </a:rPr>
              <a:t>Age VS Exited</a:t>
            </a:r>
            <a:endParaRPr sz="1800">
              <a:solidFill>
                <a:schemeClr val="dk1"/>
              </a:solidFill>
              <a:latin typeface="Libre Franklin"/>
              <a:ea typeface="Libre Franklin"/>
              <a:cs typeface="Libre Franklin"/>
              <a:sym typeface="Libre Franklin"/>
            </a:endParaRPr>
          </a:p>
        </p:txBody>
      </p:sp>
      <p:sp>
        <p:nvSpPr>
          <p:cNvPr id="311" name="Google Shape;311;p29"/>
          <p:cNvSpPr txBox="1"/>
          <p:nvPr/>
        </p:nvSpPr>
        <p:spPr>
          <a:xfrm>
            <a:off x="6231669" y="2480042"/>
            <a:ext cx="5564700" cy="1938952"/>
          </a:xfrm>
          <a:prstGeom prst="rect">
            <a:avLst/>
          </a:prstGeom>
          <a:noFill/>
          <a:ln>
            <a:noFill/>
          </a:ln>
        </p:spPr>
        <p:txBody>
          <a:bodyPr spcFirstLastPara="1" wrap="square" lIns="91425" tIns="45700" rIns="91425" bIns="45700" anchor="t" anchorCtr="0">
            <a:spAutoFit/>
          </a:bodyPr>
          <a:lstStyle/>
          <a:p>
            <a:pPr marL="457200" lvl="0" indent="-336550" algn="just" rtl="0">
              <a:lnSpc>
                <a:spcPct val="150000"/>
              </a:lnSpc>
              <a:spcBef>
                <a:spcPts val="0"/>
              </a:spcBef>
              <a:spcAft>
                <a:spcPts val="0"/>
              </a:spcAft>
              <a:buSzPts val="1700"/>
              <a:buChar char="●"/>
            </a:pPr>
            <a:r>
              <a:rPr lang="en-IN" sz="1600" dirty="0">
                <a:solidFill>
                  <a:schemeClr val="dk1"/>
                </a:solidFill>
              </a:rPr>
              <a:t>The proportion of customers exiting the bank are relatively more in age group with 36 years or more.</a:t>
            </a:r>
            <a:endParaRPr sz="1600" dirty="0">
              <a:solidFill>
                <a:schemeClr val="dk1"/>
              </a:solidFill>
            </a:endParaRPr>
          </a:p>
          <a:p>
            <a:pPr marL="457200" lvl="0" indent="-336550" algn="just" rtl="0">
              <a:lnSpc>
                <a:spcPct val="150000"/>
              </a:lnSpc>
              <a:spcBef>
                <a:spcPts val="0"/>
              </a:spcBef>
              <a:spcAft>
                <a:spcPts val="0"/>
              </a:spcAft>
              <a:buClr>
                <a:schemeClr val="dk1"/>
              </a:buClr>
              <a:buSzPts val="1700"/>
              <a:buChar char="●"/>
            </a:pPr>
            <a:r>
              <a:rPr lang="en-IN" sz="1600" dirty="0">
                <a:solidFill>
                  <a:schemeClr val="dk1"/>
                </a:solidFill>
              </a:rPr>
              <a:t>Until the age of 35, the churn follows a steady trend</a:t>
            </a:r>
            <a:endParaRPr sz="1600" dirty="0">
              <a:solidFill>
                <a:schemeClr val="dk1"/>
              </a:solidFill>
            </a:endParaRPr>
          </a:p>
          <a:p>
            <a:pPr marL="457200" lvl="0" indent="-336550" algn="just" rtl="0">
              <a:lnSpc>
                <a:spcPct val="150000"/>
              </a:lnSpc>
              <a:spcBef>
                <a:spcPts val="0"/>
              </a:spcBef>
              <a:spcAft>
                <a:spcPts val="0"/>
              </a:spcAft>
              <a:buClr>
                <a:schemeClr val="dk1"/>
              </a:buClr>
              <a:buSzPts val="1700"/>
              <a:buChar char="●"/>
            </a:pPr>
            <a:r>
              <a:rPr lang="en-IN" sz="1600" dirty="0">
                <a:solidFill>
                  <a:schemeClr val="dk1"/>
                </a:solidFill>
              </a:rPr>
              <a:t>From 36 years of age, the churn rate follows an increasing trend </a:t>
            </a:r>
            <a:endParaRPr sz="1600" dirty="0">
              <a:solidFill>
                <a:schemeClr val="dk1"/>
              </a:solidFill>
            </a:endParaRPr>
          </a:p>
        </p:txBody>
      </p:sp>
      <p:pic>
        <p:nvPicPr>
          <p:cNvPr id="312" name="Google Shape;312;p29"/>
          <p:cNvPicPr preferRelativeResize="0"/>
          <p:nvPr/>
        </p:nvPicPr>
        <p:blipFill>
          <a:blip r:embed="rId4"/>
          <a:stretch>
            <a:fillRect/>
          </a:stretch>
        </p:blipFill>
        <p:spPr>
          <a:xfrm>
            <a:off x="139975" y="1749802"/>
            <a:ext cx="5877169" cy="3358382"/>
          </a:xfrm>
          <a:prstGeom prst="rect">
            <a:avLst/>
          </a:prstGeom>
          <a:noFill/>
          <a:ln>
            <a:noFill/>
          </a:ln>
        </p:spPr>
      </p:pic>
      <p:sp>
        <p:nvSpPr>
          <p:cNvPr id="313" name="Google Shape;313;p29"/>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0"/>
          <p:cNvSpPr txBox="1"/>
          <p:nvPr/>
        </p:nvSpPr>
        <p:spPr>
          <a:xfrm>
            <a:off x="1520550" y="982773"/>
            <a:ext cx="2399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sng">
                <a:solidFill>
                  <a:srgbClr val="000000"/>
                </a:solidFill>
                <a:latin typeface="Cambria" panose="02040503050406030204"/>
                <a:ea typeface="Cambria" panose="02040503050406030204"/>
                <a:cs typeface="Cambria" panose="02040503050406030204"/>
                <a:sym typeface="Cambria" panose="02040503050406030204"/>
              </a:rPr>
              <a:t>Geography VS Exited</a:t>
            </a:r>
            <a:endParaRPr sz="1800">
              <a:solidFill>
                <a:schemeClr val="dk1"/>
              </a:solidFill>
              <a:latin typeface="Libre Franklin"/>
              <a:ea typeface="Libre Franklin"/>
              <a:cs typeface="Libre Franklin"/>
              <a:sym typeface="Libre Franklin"/>
            </a:endParaRPr>
          </a:p>
        </p:txBody>
      </p:sp>
      <p:sp>
        <p:nvSpPr>
          <p:cNvPr id="319" name="Google Shape;319;p30"/>
          <p:cNvSpPr txBox="1"/>
          <p:nvPr/>
        </p:nvSpPr>
        <p:spPr>
          <a:xfrm>
            <a:off x="6046325" y="1779118"/>
            <a:ext cx="5740500" cy="2262117"/>
          </a:xfrm>
          <a:prstGeom prst="rect">
            <a:avLst/>
          </a:prstGeom>
          <a:noFill/>
          <a:ln>
            <a:noFill/>
          </a:ln>
        </p:spPr>
        <p:txBody>
          <a:bodyPr spcFirstLastPara="1" wrap="square" lIns="91425" tIns="45700" rIns="91425" bIns="45700" anchor="t" anchorCtr="0">
            <a:spAutoFit/>
          </a:bodyPr>
          <a:lstStyle/>
          <a:p>
            <a:pPr marL="742950" marR="0" lvl="0" indent="-285750" algn="just" rtl="0">
              <a:lnSpc>
                <a:spcPct val="150000"/>
              </a:lnSpc>
              <a:spcBef>
                <a:spcPts val="0"/>
              </a:spcBef>
              <a:spcAft>
                <a:spcPts val="0"/>
              </a:spcAft>
              <a:buFont typeface="Arial" panose="020B0604020202020204" pitchFamily="34" charset="0"/>
              <a:buChar char="•"/>
            </a:pPr>
            <a:endParaRPr dirty="0"/>
          </a:p>
          <a:p>
            <a:pPr marL="298450" marR="0" lvl="0" indent="-285750" algn="just" rtl="0">
              <a:lnSpc>
                <a:spcPct val="150000"/>
              </a:lnSpc>
              <a:spcBef>
                <a:spcPts val="0"/>
              </a:spcBef>
              <a:spcAft>
                <a:spcPts val="0"/>
              </a:spcAft>
              <a:buClr>
                <a:schemeClr val="dk1"/>
              </a:buClr>
              <a:buSzPts val="1600"/>
              <a:buFont typeface="Arial" panose="020B0604020202020204" pitchFamily="34" charset="0"/>
              <a:buChar char="•"/>
            </a:pPr>
            <a:r>
              <a:rPr lang="en-IN" sz="1600" dirty="0">
                <a:solidFill>
                  <a:schemeClr val="dk1"/>
                </a:solidFill>
              </a:rPr>
              <a:t>In comparison to other geographies, Germany has the largest proportion of consumers leaving the bank.</a:t>
            </a:r>
            <a:endParaRPr sz="1600" dirty="0"/>
          </a:p>
          <a:p>
            <a:pPr marL="298450" marR="0" lvl="0" indent="-285750" algn="just" rtl="0">
              <a:lnSpc>
                <a:spcPct val="150000"/>
              </a:lnSpc>
              <a:spcBef>
                <a:spcPts val="0"/>
              </a:spcBef>
              <a:spcAft>
                <a:spcPts val="0"/>
              </a:spcAft>
              <a:buClr>
                <a:schemeClr val="dk1"/>
              </a:buClr>
              <a:buSzPts val="1600"/>
              <a:buFont typeface="Arial" panose="020B0604020202020204" pitchFamily="34" charset="0"/>
              <a:buChar char="•"/>
            </a:pPr>
            <a:r>
              <a:rPr lang="en-IN" sz="1600" dirty="0">
                <a:solidFill>
                  <a:schemeClr val="dk1"/>
                </a:solidFill>
              </a:rPr>
              <a:t>In Germany, 33 percent of consumers left the bank, although in France and Spain, just 16 percent and 17 percent of clients left the bank, respectively.</a:t>
            </a:r>
            <a:endParaRPr sz="1600" dirty="0"/>
          </a:p>
        </p:txBody>
      </p:sp>
      <p:sp>
        <p:nvSpPr>
          <p:cNvPr id="320" name="Google Shape;320;p30"/>
          <p:cNvSpPr txBox="1"/>
          <p:nvPr/>
        </p:nvSpPr>
        <p:spPr>
          <a:xfrm>
            <a:off x="6588377" y="1086475"/>
            <a:ext cx="1257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321" name="Google Shape;321;p30"/>
          <p:cNvPicPr preferRelativeResize="0"/>
          <p:nvPr/>
        </p:nvPicPr>
        <p:blipFill rotWithShape="1">
          <a:blip r:embed="rId3"/>
          <a:srcRect/>
          <a:stretch>
            <a:fillRect/>
          </a:stretch>
        </p:blipFill>
        <p:spPr>
          <a:xfrm>
            <a:off x="11107957" y="150147"/>
            <a:ext cx="813246" cy="706248"/>
          </a:xfrm>
          <a:prstGeom prst="rect">
            <a:avLst/>
          </a:prstGeom>
          <a:noFill/>
          <a:ln>
            <a:noFill/>
          </a:ln>
        </p:spPr>
      </p:pic>
      <p:sp>
        <p:nvSpPr>
          <p:cNvPr id="322" name="Google Shape;322;p30"/>
          <p:cNvSpPr txBox="1"/>
          <p:nvPr/>
        </p:nvSpPr>
        <p:spPr>
          <a:xfrm>
            <a:off x="265725" y="288275"/>
            <a:ext cx="7156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panose="020B0604020202020204"/>
              <a:buNone/>
            </a:pPr>
            <a:r>
              <a:rPr lang="en-IN" sz="2400" b="1" dirty="0">
                <a:solidFill>
                  <a:srgbClr val="C00000"/>
                </a:solidFill>
              </a:rPr>
              <a:t>Findings:</a:t>
            </a:r>
            <a:endParaRPr sz="2400" b="1" dirty="0">
              <a:latin typeface="Libre Franklin"/>
              <a:ea typeface="Libre Franklin"/>
              <a:cs typeface="Libre Franklin"/>
              <a:sym typeface="Libre Franklin"/>
            </a:endParaRPr>
          </a:p>
        </p:txBody>
      </p:sp>
      <p:pic>
        <p:nvPicPr>
          <p:cNvPr id="323" name="Google Shape;323;p30"/>
          <p:cNvPicPr preferRelativeResize="0"/>
          <p:nvPr/>
        </p:nvPicPr>
        <p:blipFill>
          <a:blip r:embed="rId4"/>
          <a:stretch>
            <a:fillRect/>
          </a:stretch>
        </p:blipFill>
        <p:spPr>
          <a:xfrm>
            <a:off x="152400" y="1779136"/>
            <a:ext cx="5791201" cy="3299724"/>
          </a:xfrm>
          <a:prstGeom prst="rect">
            <a:avLst/>
          </a:prstGeom>
          <a:noFill/>
          <a:ln>
            <a:noFill/>
          </a:ln>
        </p:spPr>
      </p:pic>
      <p:sp>
        <p:nvSpPr>
          <p:cNvPr id="324" name="Google Shape;324;p30"/>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1"/>
          <p:cNvSpPr txBox="1"/>
          <p:nvPr/>
        </p:nvSpPr>
        <p:spPr>
          <a:xfrm>
            <a:off x="1194904" y="945146"/>
            <a:ext cx="3329400"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sng">
                <a:solidFill>
                  <a:srgbClr val="000000"/>
                </a:solidFill>
                <a:latin typeface="Cambria" panose="02040503050406030204"/>
                <a:ea typeface="Cambria" panose="02040503050406030204"/>
                <a:cs typeface="Cambria" panose="02040503050406030204"/>
                <a:sym typeface="Cambria" panose="02040503050406030204"/>
              </a:rPr>
              <a:t>Age VS </a:t>
            </a:r>
            <a:r>
              <a:rPr lang="en-US" altLang="en-IN" sz="1800" b="1" i="0" u="sng">
                <a:solidFill>
                  <a:srgbClr val="000000"/>
                </a:solidFill>
                <a:latin typeface="Cambria" panose="02040503050406030204"/>
                <a:ea typeface="Cambria" panose="02040503050406030204"/>
                <a:cs typeface="Cambria" panose="02040503050406030204"/>
                <a:sym typeface="Cambria" panose="02040503050406030204"/>
              </a:rPr>
              <a:t>Balance</a:t>
            </a:r>
            <a:r>
              <a:rPr lang="en-IN" sz="1800" b="1" i="0" u="sng">
                <a:solidFill>
                  <a:srgbClr val="000000"/>
                </a:solidFill>
                <a:latin typeface="Cambria" panose="02040503050406030204"/>
                <a:ea typeface="Cambria" panose="02040503050406030204"/>
                <a:cs typeface="Cambria" panose="02040503050406030204"/>
                <a:sym typeface="Cambria" panose="02040503050406030204"/>
              </a:rPr>
              <a:t> VS Exited</a:t>
            </a:r>
            <a:endParaRPr sz="1800">
              <a:solidFill>
                <a:schemeClr val="dk1"/>
              </a:solidFill>
              <a:latin typeface="Libre Franklin"/>
              <a:ea typeface="Libre Franklin"/>
              <a:cs typeface="Libre Franklin"/>
              <a:sym typeface="Libre Franklin"/>
            </a:endParaRPr>
          </a:p>
        </p:txBody>
      </p:sp>
      <p:pic>
        <p:nvPicPr>
          <p:cNvPr id="330" name="Google Shape;330;p31"/>
          <p:cNvPicPr preferRelativeResize="0"/>
          <p:nvPr/>
        </p:nvPicPr>
        <p:blipFill rotWithShape="1">
          <a:blip r:embed="rId3"/>
          <a:srcRect/>
          <a:stretch>
            <a:fillRect/>
          </a:stretch>
        </p:blipFill>
        <p:spPr>
          <a:xfrm>
            <a:off x="11107957" y="150147"/>
            <a:ext cx="813246" cy="706248"/>
          </a:xfrm>
          <a:prstGeom prst="rect">
            <a:avLst/>
          </a:prstGeom>
          <a:noFill/>
          <a:ln>
            <a:noFill/>
          </a:ln>
        </p:spPr>
      </p:pic>
      <p:sp>
        <p:nvSpPr>
          <p:cNvPr id="331" name="Google Shape;331;p31"/>
          <p:cNvSpPr txBox="1"/>
          <p:nvPr/>
        </p:nvSpPr>
        <p:spPr>
          <a:xfrm>
            <a:off x="360300" y="329550"/>
            <a:ext cx="7156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panose="020B0604020202020204"/>
              <a:buNone/>
            </a:pPr>
            <a:r>
              <a:rPr lang="en-IN" sz="2400" b="1" dirty="0">
                <a:solidFill>
                  <a:srgbClr val="C00000"/>
                </a:solidFill>
              </a:rPr>
              <a:t>Findings:</a:t>
            </a:r>
            <a:endParaRPr sz="2400" b="1" dirty="0">
              <a:latin typeface="Libre Franklin"/>
              <a:ea typeface="Libre Franklin"/>
              <a:cs typeface="Libre Franklin"/>
              <a:sym typeface="Libre Franklin"/>
            </a:endParaRPr>
          </a:p>
        </p:txBody>
      </p:sp>
      <p:pic>
        <p:nvPicPr>
          <p:cNvPr id="332" name="Google Shape;332;p31"/>
          <p:cNvPicPr preferRelativeResize="0"/>
          <p:nvPr/>
        </p:nvPicPr>
        <p:blipFill>
          <a:blip r:embed="rId4"/>
          <a:stretch>
            <a:fillRect/>
          </a:stretch>
        </p:blipFill>
        <p:spPr>
          <a:xfrm>
            <a:off x="289075" y="1478863"/>
            <a:ext cx="5985025" cy="3900275"/>
          </a:xfrm>
          <a:prstGeom prst="rect">
            <a:avLst/>
          </a:prstGeom>
          <a:noFill/>
          <a:ln>
            <a:noFill/>
          </a:ln>
        </p:spPr>
      </p:pic>
      <p:sp>
        <p:nvSpPr>
          <p:cNvPr id="333" name="Google Shape;333;p31"/>
          <p:cNvSpPr txBox="1"/>
          <p:nvPr/>
        </p:nvSpPr>
        <p:spPr>
          <a:xfrm>
            <a:off x="6696475" y="2286000"/>
            <a:ext cx="4715400" cy="19086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Char char="●"/>
            </a:pPr>
            <a:r>
              <a:rPr lang="en-IN" sz="1600"/>
              <a:t>Banks have high churn rate with customers aged between 40 and 60, with balance between 50000 and 200000 .</a:t>
            </a:r>
            <a:endParaRPr sz="1600"/>
          </a:p>
          <a:p>
            <a:pPr marL="457200" lvl="0" indent="-330200" algn="l" rtl="0">
              <a:lnSpc>
                <a:spcPct val="150000"/>
              </a:lnSpc>
              <a:spcBef>
                <a:spcPts val="0"/>
              </a:spcBef>
              <a:spcAft>
                <a:spcPts val="0"/>
              </a:spcAft>
              <a:buSzPts val="1600"/>
              <a:buChar char="●"/>
            </a:pPr>
            <a:r>
              <a:rPr lang="en-IN" sz="1600"/>
              <a:t>Customers with balance zero have low probability of exiting the bank.</a:t>
            </a:r>
            <a:endParaRPr sz="1600"/>
          </a:p>
        </p:txBody>
      </p:sp>
      <p:sp>
        <p:nvSpPr>
          <p:cNvPr id="334" name="Google Shape;334;p31"/>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p:nvPr/>
        </p:nvSpPr>
        <p:spPr>
          <a:xfrm>
            <a:off x="4514991" y="2995829"/>
            <a:ext cx="1938524" cy="646331"/>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a:solidFill>
                  <a:schemeClr val="lt1"/>
                </a:solidFill>
                <a:latin typeface="Arial" panose="020B0604020202020204"/>
                <a:ea typeface="Arial" panose="020B0604020202020204"/>
                <a:cs typeface="Arial" panose="020B0604020202020204"/>
                <a:sym typeface="Arial" panose="020B0604020202020204"/>
              </a:rPr>
              <a:t>Agenda</a:t>
            </a:r>
            <a:endParaRPr sz="3600">
              <a:solidFill>
                <a:schemeClr val="lt1"/>
              </a:solidFill>
              <a:latin typeface="Arial" panose="020B0604020202020204"/>
              <a:ea typeface="Arial" panose="020B0604020202020204"/>
              <a:cs typeface="Arial" panose="020B0604020202020204"/>
              <a:sym typeface="Arial" panose="020B0604020202020204"/>
            </a:endParaRPr>
          </a:p>
        </p:txBody>
      </p:sp>
      <p:sp>
        <p:nvSpPr>
          <p:cNvPr id="113" name="Google Shape;113;p14"/>
          <p:cNvSpPr/>
          <p:nvPr/>
        </p:nvSpPr>
        <p:spPr>
          <a:xfrm>
            <a:off x="4919784" y="1127369"/>
            <a:ext cx="961292" cy="750277"/>
          </a:xfrm>
          <a:prstGeom prst="ellipse">
            <a:avLst/>
          </a:prstGeom>
          <a:solidFill>
            <a:schemeClr val="lt1"/>
          </a:solidFill>
          <a:ln w="1587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4" name="Google Shape;114;p14"/>
          <p:cNvSpPr/>
          <p:nvPr/>
        </p:nvSpPr>
        <p:spPr>
          <a:xfrm>
            <a:off x="6666525" y="1595706"/>
            <a:ext cx="961292" cy="750277"/>
          </a:xfrm>
          <a:prstGeom prst="ellipse">
            <a:avLst/>
          </a:prstGeom>
          <a:solidFill>
            <a:schemeClr val="lt1"/>
          </a:solidFill>
          <a:ln w="15875"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5" name="Google Shape;115;p14"/>
          <p:cNvSpPr/>
          <p:nvPr/>
        </p:nvSpPr>
        <p:spPr>
          <a:xfrm>
            <a:off x="3284416" y="4528818"/>
            <a:ext cx="961292" cy="750277"/>
          </a:xfrm>
          <a:prstGeom prst="ellipse">
            <a:avLst/>
          </a:prstGeom>
          <a:solidFill>
            <a:schemeClr val="lt1"/>
          </a:solidFill>
          <a:ln w="158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4"/>
          <p:cNvSpPr/>
          <p:nvPr/>
        </p:nvSpPr>
        <p:spPr>
          <a:xfrm>
            <a:off x="2670909" y="3137289"/>
            <a:ext cx="961292" cy="750277"/>
          </a:xfrm>
          <a:prstGeom prst="ellipse">
            <a:avLst/>
          </a:prstGeom>
          <a:solidFill>
            <a:schemeClr val="lt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4"/>
          <p:cNvSpPr/>
          <p:nvPr/>
        </p:nvSpPr>
        <p:spPr>
          <a:xfrm>
            <a:off x="3284416" y="1811898"/>
            <a:ext cx="961292" cy="750277"/>
          </a:xfrm>
          <a:prstGeom prst="ellipse">
            <a:avLst/>
          </a:prstGeom>
          <a:solidFill>
            <a:schemeClr val="lt1"/>
          </a:solidFill>
          <a:ln w="15875" cap="flat" cmpd="sng">
            <a:solidFill>
              <a:srgbClr val="F5B4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8" name="Google Shape;118;p14"/>
          <p:cNvSpPr/>
          <p:nvPr/>
        </p:nvSpPr>
        <p:spPr>
          <a:xfrm>
            <a:off x="5116631" y="5144479"/>
            <a:ext cx="961292" cy="750277"/>
          </a:xfrm>
          <a:prstGeom prst="ellipse">
            <a:avLst/>
          </a:prstGeom>
          <a:solidFill>
            <a:schemeClr val="lt1"/>
          </a:solidFill>
          <a:ln w="1587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9" name="Google Shape;119;p14"/>
          <p:cNvSpPr/>
          <p:nvPr/>
        </p:nvSpPr>
        <p:spPr>
          <a:xfrm>
            <a:off x="6791571" y="4550702"/>
            <a:ext cx="961292" cy="750277"/>
          </a:xfrm>
          <a:prstGeom prst="ellipse">
            <a:avLst/>
          </a:prstGeom>
          <a:solidFill>
            <a:schemeClr val="lt1"/>
          </a:solidFill>
          <a:ln w="15875" cap="flat" cmpd="sng">
            <a:solidFill>
              <a:srgbClr val="FBBE7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20" name="Google Shape;120;p14"/>
          <p:cNvSpPr/>
          <p:nvPr/>
        </p:nvSpPr>
        <p:spPr>
          <a:xfrm>
            <a:off x="7272218" y="3073204"/>
            <a:ext cx="961292" cy="750277"/>
          </a:xfrm>
          <a:prstGeom prst="ellipse">
            <a:avLst/>
          </a:prstGeom>
          <a:solidFill>
            <a:schemeClr val="lt1"/>
          </a:solidFill>
          <a:ln w="15875"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121" name="Google Shape;121;p14"/>
          <p:cNvPicPr preferRelativeResize="0"/>
          <p:nvPr/>
        </p:nvPicPr>
        <p:blipFill rotWithShape="1">
          <a:blip r:embed="rId3"/>
          <a:srcRect/>
          <a:stretch>
            <a:fillRect/>
          </a:stretch>
        </p:blipFill>
        <p:spPr>
          <a:xfrm>
            <a:off x="5236305" y="1338382"/>
            <a:ext cx="328250" cy="328250"/>
          </a:xfrm>
          <a:prstGeom prst="rect">
            <a:avLst/>
          </a:prstGeom>
          <a:noFill/>
          <a:ln>
            <a:noFill/>
          </a:ln>
        </p:spPr>
      </p:pic>
      <p:pic>
        <p:nvPicPr>
          <p:cNvPr id="122" name="Google Shape;122;p14"/>
          <p:cNvPicPr preferRelativeResize="0"/>
          <p:nvPr/>
        </p:nvPicPr>
        <p:blipFill rotWithShape="1">
          <a:blip r:embed="rId4"/>
          <a:srcRect/>
          <a:stretch>
            <a:fillRect/>
          </a:stretch>
        </p:blipFill>
        <p:spPr>
          <a:xfrm>
            <a:off x="3454258" y="1870065"/>
            <a:ext cx="566612" cy="566612"/>
          </a:xfrm>
          <a:prstGeom prst="rect">
            <a:avLst/>
          </a:prstGeom>
          <a:noFill/>
          <a:ln>
            <a:noFill/>
          </a:ln>
        </p:spPr>
      </p:pic>
      <p:pic>
        <p:nvPicPr>
          <p:cNvPr id="123" name="Google Shape;123;p14" descr="Database"/>
          <p:cNvPicPr preferRelativeResize="0"/>
          <p:nvPr/>
        </p:nvPicPr>
        <p:blipFill rotWithShape="1">
          <a:blip r:embed="rId5"/>
          <a:srcRect/>
          <a:stretch>
            <a:fillRect/>
          </a:stretch>
        </p:blipFill>
        <p:spPr>
          <a:xfrm>
            <a:off x="6897683" y="1697880"/>
            <a:ext cx="541019" cy="541019"/>
          </a:xfrm>
          <a:prstGeom prst="rect">
            <a:avLst/>
          </a:prstGeom>
          <a:noFill/>
          <a:ln>
            <a:noFill/>
          </a:ln>
        </p:spPr>
      </p:pic>
      <p:pic>
        <p:nvPicPr>
          <p:cNvPr id="124" name="Google Shape;124;p14"/>
          <p:cNvPicPr preferRelativeResize="0"/>
          <p:nvPr/>
        </p:nvPicPr>
        <p:blipFill rotWithShape="1">
          <a:blip r:embed="rId6"/>
          <a:srcRect/>
          <a:stretch>
            <a:fillRect/>
          </a:stretch>
        </p:blipFill>
        <p:spPr>
          <a:xfrm>
            <a:off x="7487140" y="3163525"/>
            <a:ext cx="531446" cy="531446"/>
          </a:xfrm>
          <a:prstGeom prst="rect">
            <a:avLst/>
          </a:prstGeom>
          <a:noFill/>
          <a:ln>
            <a:noFill/>
          </a:ln>
        </p:spPr>
      </p:pic>
      <p:pic>
        <p:nvPicPr>
          <p:cNvPr id="125" name="Google Shape;125;p14"/>
          <p:cNvPicPr preferRelativeResize="0"/>
          <p:nvPr/>
        </p:nvPicPr>
        <p:blipFill rotWithShape="1">
          <a:blip r:embed="rId7"/>
          <a:srcRect/>
          <a:stretch>
            <a:fillRect/>
          </a:stretch>
        </p:blipFill>
        <p:spPr>
          <a:xfrm>
            <a:off x="7065109" y="4654305"/>
            <a:ext cx="422031" cy="422031"/>
          </a:xfrm>
          <a:prstGeom prst="rect">
            <a:avLst/>
          </a:prstGeom>
          <a:noFill/>
          <a:ln>
            <a:noFill/>
          </a:ln>
        </p:spPr>
      </p:pic>
      <p:pic>
        <p:nvPicPr>
          <p:cNvPr id="126" name="Google Shape;126;p14" descr="Magnifying glass"/>
          <p:cNvPicPr preferRelativeResize="0"/>
          <p:nvPr/>
        </p:nvPicPr>
        <p:blipFill rotWithShape="1">
          <a:blip r:embed="rId8"/>
          <a:srcRect/>
          <a:stretch>
            <a:fillRect/>
          </a:stretch>
        </p:blipFill>
        <p:spPr>
          <a:xfrm>
            <a:off x="5416855" y="5324521"/>
            <a:ext cx="406110" cy="406110"/>
          </a:xfrm>
          <a:prstGeom prst="rect">
            <a:avLst/>
          </a:prstGeom>
          <a:noFill/>
          <a:ln>
            <a:noFill/>
          </a:ln>
        </p:spPr>
      </p:pic>
      <p:pic>
        <p:nvPicPr>
          <p:cNvPr id="127" name="Google Shape;127;p14"/>
          <p:cNvPicPr preferRelativeResize="0"/>
          <p:nvPr/>
        </p:nvPicPr>
        <p:blipFill rotWithShape="1">
          <a:blip r:embed="rId9"/>
          <a:srcRect/>
          <a:stretch>
            <a:fillRect/>
          </a:stretch>
        </p:blipFill>
        <p:spPr>
          <a:xfrm>
            <a:off x="2912306" y="3240354"/>
            <a:ext cx="478497" cy="478497"/>
          </a:xfrm>
          <a:prstGeom prst="rect">
            <a:avLst/>
          </a:prstGeom>
          <a:noFill/>
          <a:ln>
            <a:noFill/>
          </a:ln>
        </p:spPr>
      </p:pic>
      <p:pic>
        <p:nvPicPr>
          <p:cNvPr id="128" name="Google Shape;128;p14"/>
          <p:cNvPicPr preferRelativeResize="0"/>
          <p:nvPr/>
        </p:nvPicPr>
        <p:blipFill rotWithShape="1">
          <a:blip r:embed="rId10"/>
          <a:srcRect/>
          <a:stretch>
            <a:fillRect/>
          </a:stretch>
        </p:blipFill>
        <p:spPr>
          <a:xfrm>
            <a:off x="3444607" y="4654305"/>
            <a:ext cx="539262" cy="539262"/>
          </a:xfrm>
          <a:prstGeom prst="rect">
            <a:avLst/>
          </a:prstGeom>
          <a:noFill/>
          <a:ln>
            <a:noFill/>
          </a:ln>
        </p:spPr>
      </p:pic>
      <p:pic>
        <p:nvPicPr>
          <p:cNvPr id="129" name="Google Shape;129;p14" descr="Back RTL"/>
          <p:cNvPicPr preferRelativeResize="0"/>
          <p:nvPr/>
        </p:nvPicPr>
        <p:blipFill rotWithShape="1">
          <a:blip r:embed="rId11"/>
          <a:srcRect/>
          <a:stretch>
            <a:fillRect/>
          </a:stretch>
        </p:blipFill>
        <p:spPr>
          <a:xfrm rot="2344182">
            <a:off x="5974003" y="1282566"/>
            <a:ext cx="752002" cy="548909"/>
          </a:xfrm>
          <a:prstGeom prst="rect">
            <a:avLst/>
          </a:prstGeom>
          <a:noFill/>
          <a:ln>
            <a:noFill/>
          </a:ln>
        </p:spPr>
      </p:pic>
      <p:pic>
        <p:nvPicPr>
          <p:cNvPr id="130" name="Google Shape;130;p14" descr="Back RTL"/>
          <p:cNvPicPr preferRelativeResize="0"/>
          <p:nvPr/>
        </p:nvPicPr>
        <p:blipFill rotWithShape="1">
          <a:blip r:embed="rId11"/>
          <a:srcRect/>
          <a:stretch>
            <a:fillRect/>
          </a:stretch>
        </p:blipFill>
        <p:spPr>
          <a:xfrm rot="4137582">
            <a:off x="7313254" y="2362050"/>
            <a:ext cx="752002" cy="548909"/>
          </a:xfrm>
          <a:prstGeom prst="rect">
            <a:avLst/>
          </a:prstGeom>
          <a:noFill/>
          <a:ln>
            <a:noFill/>
          </a:ln>
        </p:spPr>
      </p:pic>
      <p:pic>
        <p:nvPicPr>
          <p:cNvPr id="131" name="Google Shape;131;p14" descr="Back RTL"/>
          <p:cNvPicPr preferRelativeResize="0"/>
          <p:nvPr/>
        </p:nvPicPr>
        <p:blipFill rotWithShape="1">
          <a:blip r:embed="rId11"/>
          <a:srcRect/>
          <a:stretch>
            <a:fillRect/>
          </a:stretch>
        </p:blipFill>
        <p:spPr>
          <a:xfrm rot="7215751">
            <a:off x="7255112" y="3973362"/>
            <a:ext cx="778461" cy="589279"/>
          </a:xfrm>
          <a:prstGeom prst="rect">
            <a:avLst/>
          </a:prstGeom>
          <a:noFill/>
          <a:ln>
            <a:noFill/>
          </a:ln>
        </p:spPr>
      </p:pic>
      <p:pic>
        <p:nvPicPr>
          <p:cNvPr id="132" name="Google Shape;132;p14" descr="Back RTL"/>
          <p:cNvPicPr preferRelativeResize="0"/>
          <p:nvPr/>
        </p:nvPicPr>
        <p:blipFill rotWithShape="1">
          <a:blip r:embed="rId11"/>
          <a:srcRect/>
          <a:stretch>
            <a:fillRect/>
          </a:stretch>
        </p:blipFill>
        <p:spPr>
          <a:xfrm rot="9240599">
            <a:off x="6179151" y="5125009"/>
            <a:ext cx="752002" cy="548909"/>
          </a:xfrm>
          <a:prstGeom prst="rect">
            <a:avLst/>
          </a:prstGeom>
          <a:noFill/>
          <a:ln>
            <a:noFill/>
          </a:ln>
        </p:spPr>
      </p:pic>
      <p:pic>
        <p:nvPicPr>
          <p:cNvPr id="133" name="Google Shape;133;p14" descr="Back RTL"/>
          <p:cNvPicPr preferRelativeResize="0"/>
          <p:nvPr/>
        </p:nvPicPr>
        <p:blipFill rotWithShape="1">
          <a:blip r:embed="rId11"/>
          <a:srcRect/>
          <a:stretch>
            <a:fillRect/>
          </a:stretch>
        </p:blipFill>
        <p:spPr>
          <a:xfrm rot="-8408337">
            <a:off x="4173951" y="5096608"/>
            <a:ext cx="904334" cy="548909"/>
          </a:xfrm>
          <a:prstGeom prst="rect">
            <a:avLst/>
          </a:prstGeom>
          <a:noFill/>
          <a:ln>
            <a:noFill/>
          </a:ln>
        </p:spPr>
      </p:pic>
      <p:pic>
        <p:nvPicPr>
          <p:cNvPr id="134" name="Google Shape;134;p14" descr="Back RTL"/>
          <p:cNvPicPr preferRelativeResize="0"/>
          <p:nvPr/>
        </p:nvPicPr>
        <p:blipFill rotWithShape="1">
          <a:blip r:embed="rId11"/>
          <a:srcRect/>
          <a:stretch>
            <a:fillRect/>
          </a:stretch>
        </p:blipFill>
        <p:spPr>
          <a:xfrm rot="-6414747">
            <a:off x="2878372" y="4012761"/>
            <a:ext cx="752002" cy="548909"/>
          </a:xfrm>
          <a:prstGeom prst="rect">
            <a:avLst/>
          </a:prstGeom>
          <a:noFill/>
          <a:ln>
            <a:noFill/>
          </a:ln>
        </p:spPr>
      </p:pic>
      <p:pic>
        <p:nvPicPr>
          <p:cNvPr id="135" name="Google Shape;135;p14" descr="Back RTL"/>
          <p:cNvPicPr preferRelativeResize="0"/>
          <p:nvPr/>
        </p:nvPicPr>
        <p:blipFill rotWithShape="1">
          <a:blip r:embed="rId11"/>
          <a:srcRect/>
          <a:stretch>
            <a:fillRect/>
          </a:stretch>
        </p:blipFill>
        <p:spPr>
          <a:xfrm rot="-3140560">
            <a:off x="2922242" y="2475151"/>
            <a:ext cx="653506" cy="548909"/>
          </a:xfrm>
          <a:prstGeom prst="rect">
            <a:avLst/>
          </a:prstGeom>
          <a:noFill/>
          <a:ln>
            <a:noFill/>
          </a:ln>
        </p:spPr>
      </p:pic>
      <p:pic>
        <p:nvPicPr>
          <p:cNvPr id="136" name="Google Shape;136;p14" descr="Back RTL"/>
          <p:cNvPicPr preferRelativeResize="0"/>
          <p:nvPr/>
        </p:nvPicPr>
        <p:blipFill rotWithShape="1">
          <a:blip r:embed="rId11"/>
          <a:srcRect/>
          <a:stretch>
            <a:fillRect/>
          </a:stretch>
        </p:blipFill>
        <p:spPr>
          <a:xfrm rot="-1133819">
            <a:off x="4075859" y="1313680"/>
            <a:ext cx="752002" cy="548909"/>
          </a:xfrm>
          <a:prstGeom prst="rect">
            <a:avLst/>
          </a:prstGeom>
          <a:noFill/>
          <a:ln>
            <a:noFill/>
          </a:ln>
        </p:spPr>
      </p:pic>
      <p:sp>
        <p:nvSpPr>
          <p:cNvPr id="137" name="Google Shape;137;p14"/>
          <p:cNvSpPr txBox="1"/>
          <p:nvPr/>
        </p:nvSpPr>
        <p:spPr>
          <a:xfrm>
            <a:off x="4658605" y="480815"/>
            <a:ext cx="1516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Libre Franklin"/>
                <a:ea typeface="Libre Franklin"/>
                <a:cs typeface="Libre Franklin"/>
                <a:sym typeface="Libre Franklin"/>
              </a:rPr>
              <a:t>Introduction</a:t>
            </a:r>
            <a:endParaRPr dirty="0"/>
          </a:p>
        </p:txBody>
      </p:sp>
      <p:sp>
        <p:nvSpPr>
          <p:cNvPr id="138" name="Google Shape;138;p14"/>
          <p:cNvSpPr txBox="1"/>
          <p:nvPr/>
        </p:nvSpPr>
        <p:spPr>
          <a:xfrm>
            <a:off x="1892683" y="1502974"/>
            <a:ext cx="1420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Libre Franklin"/>
                <a:ea typeface="Libre Franklin"/>
                <a:cs typeface="Libre Franklin"/>
                <a:sym typeface="Libre Franklin"/>
              </a:rPr>
              <a:t>Literature</a:t>
            </a:r>
            <a:endParaRPr dirty="0"/>
          </a:p>
        </p:txBody>
      </p:sp>
      <p:sp>
        <p:nvSpPr>
          <p:cNvPr id="139" name="Google Shape;139;p14"/>
          <p:cNvSpPr txBox="1"/>
          <p:nvPr/>
        </p:nvSpPr>
        <p:spPr>
          <a:xfrm>
            <a:off x="7752863" y="1502958"/>
            <a:ext cx="20320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Libre Franklin"/>
                <a:ea typeface="Libre Franklin"/>
                <a:cs typeface="Libre Franklin"/>
                <a:sym typeface="Libre Franklin"/>
              </a:rPr>
              <a:t>Data Description</a:t>
            </a:r>
            <a:endParaRPr dirty="0"/>
          </a:p>
        </p:txBody>
      </p:sp>
      <p:sp>
        <p:nvSpPr>
          <p:cNvPr id="140" name="Google Shape;140;p14"/>
          <p:cNvSpPr txBox="1"/>
          <p:nvPr/>
        </p:nvSpPr>
        <p:spPr>
          <a:xfrm>
            <a:off x="8259397" y="3068203"/>
            <a:ext cx="21008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Libre Franklin"/>
                <a:ea typeface="Libre Franklin"/>
                <a:cs typeface="Libre Franklin"/>
                <a:sym typeface="Libre Franklin"/>
              </a:rPr>
              <a:t>Data Exploration</a:t>
            </a:r>
            <a:endParaRPr dirty="0"/>
          </a:p>
        </p:txBody>
      </p:sp>
      <p:sp>
        <p:nvSpPr>
          <p:cNvPr id="141" name="Google Shape;141;p14"/>
          <p:cNvSpPr txBox="1"/>
          <p:nvPr/>
        </p:nvSpPr>
        <p:spPr>
          <a:xfrm>
            <a:off x="7732097" y="4608789"/>
            <a:ext cx="2368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Libre Franklin"/>
                <a:ea typeface="Libre Franklin"/>
                <a:cs typeface="Libre Franklin"/>
                <a:sym typeface="Libre Franklin"/>
              </a:rPr>
              <a:t>Data Models</a:t>
            </a:r>
            <a:endParaRPr dirty="0"/>
          </a:p>
        </p:txBody>
      </p:sp>
      <p:sp>
        <p:nvSpPr>
          <p:cNvPr id="142" name="Google Shape;142;p14"/>
          <p:cNvSpPr txBox="1"/>
          <p:nvPr/>
        </p:nvSpPr>
        <p:spPr>
          <a:xfrm>
            <a:off x="5108004" y="5890148"/>
            <a:ext cx="1242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Libre Franklin"/>
                <a:ea typeface="Libre Franklin"/>
                <a:cs typeface="Libre Franklin"/>
                <a:sym typeface="Libre Franklin"/>
              </a:rPr>
              <a:t>Findings</a:t>
            </a:r>
            <a:endParaRPr dirty="0"/>
          </a:p>
        </p:txBody>
      </p:sp>
      <p:sp>
        <p:nvSpPr>
          <p:cNvPr id="143" name="Google Shape;143;p14"/>
          <p:cNvSpPr txBox="1"/>
          <p:nvPr/>
        </p:nvSpPr>
        <p:spPr>
          <a:xfrm>
            <a:off x="1117052" y="3073806"/>
            <a:ext cx="159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Libre Franklin"/>
                <a:ea typeface="Libre Franklin"/>
                <a:cs typeface="Libre Franklin"/>
                <a:sym typeface="Libre Franklin"/>
              </a:rPr>
              <a:t>Conclusions</a:t>
            </a:r>
            <a:endParaRPr dirty="0"/>
          </a:p>
        </p:txBody>
      </p:sp>
      <p:sp>
        <p:nvSpPr>
          <p:cNvPr id="144" name="Google Shape;144;p14"/>
          <p:cNvSpPr txBox="1"/>
          <p:nvPr/>
        </p:nvSpPr>
        <p:spPr>
          <a:xfrm>
            <a:off x="953929" y="4590882"/>
            <a:ext cx="2368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Libre Franklin"/>
                <a:ea typeface="Libre Franklin"/>
                <a:cs typeface="Libre Franklin"/>
                <a:sym typeface="Libre Franklin"/>
              </a:rPr>
              <a:t>Recommendations</a:t>
            </a:r>
            <a:endParaRPr dirty="0"/>
          </a:p>
        </p:txBody>
      </p:sp>
      <p:pic>
        <p:nvPicPr>
          <p:cNvPr id="145" name="Google Shape;145;p14"/>
          <p:cNvPicPr preferRelativeResize="0"/>
          <p:nvPr/>
        </p:nvPicPr>
        <p:blipFill rotWithShape="1">
          <a:blip r:embed="rId12"/>
          <a:srcRect/>
          <a:stretch>
            <a:fillRect/>
          </a:stretch>
        </p:blipFill>
        <p:spPr>
          <a:xfrm>
            <a:off x="10883984" y="248257"/>
            <a:ext cx="813246" cy="706248"/>
          </a:xfrm>
          <a:prstGeom prst="rect">
            <a:avLst/>
          </a:prstGeom>
          <a:noFill/>
          <a:ln>
            <a:noFill/>
          </a:ln>
        </p:spPr>
      </p:pic>
      <p:sp>
        <p:nvSpPr>
          <p:cNvPr id="146" name="Google Shape;146;p14"/>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2"/>
          <p:cNvSpPr txBox="1"/>
          <p:nvPr/>
        </p:nvSpPr>
        <p:spPr>
          <a:xfrm>
            <a:off x="1073840" y="1026317"/>
            <a:ext cx="2907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sng">
                <a:solidFill>
                  <a:srgbClr val="000000"/>
                </a:solidFill>
                <a:latin typeface="Cambria" panose="02040503050406030204"/>
                <a:ea typeface="Cambria" panose="02040503050406030204"/>
                <a:cs typeface="Cambria" panose="02040503050406030204"/>
                <a:sym typeface="Cambria" panose="02040503050406030204"/>
              </a:rPr>
              <a:t>Active_member VS Exited</a:t>
            </a:r>
            <a:endParaRPr sz="1800">
              <a:solidFill>
                <a:schemeClr val="dk1"/>
              </a:solidFill>
              <a:latin typeface="Libre Franklin"/>
              <a:ea typeface="Libre Franklin"/>
              <a:cs typeface="Libre Franklin"/>
              <a:sym typeface="Libre Franklin"/>
            </a:endParaRPr>
          </a:p>
        </p:txBody>
      </p:sp>
      <p:sp>
        <p:nvSpPr>
          <p:cNvPr id="340" name="Google Shape;340;p32"/>
          <p:cNvSpPr txBox="1"/>
          <p:nvPr/>
        </p:nvSpPr>
        <p:spPr>
          <a:xfrm>
            <a:off x="6120950" y="2094325"/>
            <a:ext cx="5595000" cy="2436524"/>
          </a:xfrm>
          <a:prstGeom prst="rect">
            <a:avLst/>
          </a:prstGeom>
          <a:noFill/>
          <a:ln>
            <a:noFill/>
          </a:ln>
        </p:spPr>
        <p:txBody>
          <a:bodyPr spcFirstLastPara="1" wrap="square" lIns="91425" tIns="45700" rIns="91425" bIns="45700" anchor="t" anchorCtr="0">
            <a:spAutoFit/>
          </a:bodyPr>
          <a:lstStyle/>
          <a:p>
            <a:pPr marL="412750" marR="0" lvl="0" indent="-285750" algn="l" rtl="0">
              <a:lnSpc>
                <a:spcPct val="150000"/>
              </a:lnSpc>
              <a:spcBef>
                <a:spcPts val="0"/>
              </a:spcBef>
              <a:spcAft>
                <a:spcPts val="0"/>
              </a:spcAft>
              <a:buClr>
                <a:schemeClr val="dk1"/>
              </a:buClr>
              <a:buSzPts val="1600"/>
              <a:buFont typeface="Arial" panose="020B0604020202020204" pitchFamily="34" charset="0"/>
              <a:buChar char="•"/>
            </a:pPr>
            <a:r>
              <a:rPr lang="en-IN" sz="1600" dirty="0">
                <a:solidFill>
                  <a:schemeClr val="dk1"/>
                </a:solidFill>
              </a:rPr>
              <a:t>We can see from the above  graph that inactive customers are more likely to leave than active consumers.</a:t>
            </a:r>
            <a:endParaRPr sz="1600" dirty="0">
              <a:solidFill>
                <a:schemeClr val="dk1"/>
              </a:solidFill>
            </a:endParaRPr>
          </a:p>
          <a:p>
            <a:pPr marL="381000" lvl="0" indent="-285750" algn="l" rtl="0">
              <a:lnSpc>
                <a:spcPct val="150000"/>
              </a:lnSpc>
              <a:spcBef>
                <a:spcPts val="0"/>
              </a:spcBef>
              <a:spcAft>
                <a:spcPts val="1000"/>
              </a:spcAft>
              <a:buClr>
                <a:schemeClr val="dk1"/>
              </a:buClr>
              <a:buSzPts val="2100"/>
              <a:buFont typeface="Arial" panose="020B0604020202020204" pitchFamily="34" charset="0"/>
              <a:buChar char="•"/>
            </a:pPr>
            <a:r>
              <a:rPr lang="en-IN" sz="1600" dirty="0">
                <a:solidFill>
                  <a:schemeClr val="dk1"/>
                </a:solidFill>
              </a:rPr>
              <a:t>The rate of customer churn for inactive customers is 27% whereas active customers are less likely to leave. They have only 14% churn rate</a:t>
            </a:r>
            <a:endParaRPr sz="1600" dirty="0">
              <a:solidFill>
                <a:schemeClr val="dk1"/>
              </a:solidFill>
            </a:endParaRPr>
          </a:p>
        </p:txBody>
      </p:sp>
      <p:sp>
        <p:nvSpPr>
          <p:cNvPr id="341" name="Google Shape;341;p32"/>
          <p:cNvSpPr txBox="1"/>
          <p:nvPr/>
        </p:nvSpPr>
        <p:spPr>
          <a:xfrm>
            <a:off x="6228124" y="2167765"/>
            <a:ext cx="14388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pic>
        <p:nvPicPr>
          <p:cNvPr id="342" name="Google Shape;342;p32"/>
          <p:cNvPicPr preferRelativeResize="0"/>
          <p:nvPr/>
        </p:nvPicPr>
        <p:blipFill rotWithShape="1">
          <a:blip r:embed="rId3"/>
          <a:srcRect/>
          <a:stretch>
            <a:fillRect/>
          </a:stretch>
        </p:blipFill>
        <p:spPr>
          <a:xfrm>
            <a:off x="11107957" y="150147"/>
            <a:ext cx="813246" cy="706248"/>
          </a:xfrm>
          <a:prstGeom prst="rect">
            <a:avLst/>
          </a:prstGeom>
          <a:noFill/>
          <a:ln>
            <a:noFill/>
          </a:ln>
        </p:spPr>
      </p:pic>
      <p:sp>
        <p:nvSpPr>
          <p:cNvPr id="343" name="Google Shape;343;p32"/>
          <p:cNvSpPr txBox="1"/>
          <p:nvPr/>
        </p:nvSpPr>
        <p:spPr>
          <a:xfrm>
            <a:off x="385150" y="323025"/>
            <a:ext cx="7156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panose="020B0604020202020204"/>
              <a:buNone/>
            </a:pPr>
            <a:r>
              <a:rPr lang="en-IN" sz="2400" b="1" dirty="0">
                <a:solidFill>
                  <a:srgbClr val="C00000"/>
                </a:solidFill>
              </a:rPr>
              <a:t>Findings:</a:t>
            </a:r>
            <a:endParaRPr sz="2400" b="1" dirty="0">
              <a:latin typeface="Libre Franklin"/>
              <a:ea typeface="Libre Franklin"/>
              <a:cs typeface="Libre Franklin"/>
              <a:sym typeface="Libre Franklin"/>
            </a:endParaRPr>
          </a:p>
        </p:txBody>
      </p:sp>
      <p:pic>
        <p:nvPicPr>
          <p:cNvPr id="344" name="Google Shape;344;p32"/>
          <p:cNvPicPr preferRelativeResize="0"/>
          <p:nvPr/>
        </p:nvPicPr>
        <p:blipFill>
          <a:blip r:embed="rId4"/>
          <a:stretch>
            <a:fillRect/>
          </a:stretch>
        </p:blipFill>
        <p:spPr>
          <a:xfrm>
            <a:off x="152400" y="1769055"/>
            <a:ext cx="5791201" cy="3319891"/>
          </a:xfrm>
          <a:prstGeom prst="rect">
            <a:avLst/>
          </a:prstGeom>
          <a:noFill/>
          <a:ln>
            <a:noFill/>
          </a:ln>
        </p:spPr>
      </p:pic>
      <p:sp>
        <p:nvSpPr>
          <p:cNvPr id="345" name="Google Shape;345;p32"/>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3"/>
          <p:cNvSpPr txBox="1"/>
          <p:nvPr/>
        </p:nvSpPr>
        <p:spPr>
          <a:xfrm>
            <a:off x="199462" y="686451"/>
            <a:ext cx="3178509" cy="46162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C00000"/>
                </a:solidFill>
                <a:latin typeface="Arial" panose="020B0604020202020204"/>
                <a:ea typeface="Arial" panose="020B0604020202020204"/>
                <a:cs typeface="Arial" panose="020B0604020202020204"/>
                <a:sym typeface="Arial" panose="020B0604020202020204"/>
              </a:rPr>
              <a:t>Recommendations :</a:t>
            </a:r>
            <a:endParaRPr b="1" dirty="0">
              <a:solidFill>
                <a:srgbClr val="C00000"/>
              </a:solidFill>
            </a:endParaRPr>
          </a:p>
        </p:txBody>
      </p:sp>
      <p:pic>
        <p:nvPicPr>
          <p:cNvPr id="351" name="Google Shape;351;p33"/>
          <p:cNvPicPr preferRelativeResize="0"/>
          <p:nvPr/>
        </p:nvPicPr>
        <p:blipFill rotWithShape="1">
          <a:blip r:embed="rId3"/>
          <a:srcRect/>
          <a:stretch>
            <a:fillRect/>
          </a:stretch>
        </p:blipFill>
        <p:spPr>
          <a:xfrm>
            <a:off x="11084511" y="211015"/>
            <a:ext cx="813246" cy="706248"/>
          </a:xfrm>
          <a:prstGeom prst="rect">
            <a:avLst/>
          </a:prstGeom>
          <a:noFill/>
          <a:ln>
            <a:noFill/>
          </a:ln>
        </p:spPr>
      </p:pic>
      <p:sp>
        <p:nvSpPr>
          <p:cNvPr id="352" name="Google Shape;352;p33"/>
          <p:cNvSpPr txBox="1"/>
          <p:nvPr/>
        </p:nvSpPr>
        <p:spPr>
          <a:xfrm>
            <a:off x="199500" y="1122225"/>
            <a:ext cx="116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353" name="Google Shape;353;p33"/>
          <p:cNvSpPr txBox="1"/>
          <p:nvPr/>
        </p:nvSpPr>
        <p:spPr>
          <a:xfrm>
            <a:off x="274325" y="1628100"/>
            <a:ext cx="5960100" cy="33555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SzPts val="1600"/>
              <a:buChar char="●"/>
            </a:pPr>
            <a:r>
              <a:rPr lang="en-IN" sz="1600"/>
              <a:t>Since Germany has higher churn rate, Bank should concentrate on keeping customers by increasing interest rate and discount on services offered</a:t>
            </a:r>
            <a:endParaRPr sz="1600"/>
          </a:p>
          <a:p>
            <a:pPr marL="457200" lvl="0" indent="-330200" algn="just" rtl="0">
              <a:spcBef>
                <a:spcPts val="0"/>
              </a:spcBef>
              <a:spcAft>
                <a:spcPts val="0"/>
              </a:spcAft>
              <a:buSzPts val="1600"/>
              <a:buChar char="●"/>
            </a:pPr>
            <a:r>
              <a:rPr lang="en-IN" sz="1600"/>
              <a:t>Bank should provide incentives to the customers whose age is between 40 to 60 and has a balance between 50000 to 200000 for making these group more loyal..</a:t>
            </a:r>
            <a:endParaRPr sz="1600"/>
          </a:p>
          <a:p>
            <a:pPr marL="457200" lvl="0" indent="-330200" algn="just" rtl="0">
              <a:spcBef>
                <a:spcPts val="0"/>
              </a:spcBef>
              <a:spcAft>
                <a:spcPts val="0"/>
              </a:spcAft>
              <a:buSzPts val="1600"/>
              <a:buChar char="●"/>
            </a:pPr>
            <a:r>
              <a:rPr lang="en-IN" sz="1600"/>
              <a:t>The bank should customize its services for account holders whose age is greater than 36 for improved customer retention.</a:t>
            </a:r>
            <a:endParaRPr sz="1600"/>
          </a:p>
          <a:p>
            <a:pPr marL="457200" lvl="0" indent="-330200" algn="just" rtl="0">
              <a:spcBef>
                <a:spcPts val="0"/>
              </a:spcBef>
              <a:spcAft>
                <a:spcPts val="0"/>
              </a:spcAft>
              <a:buSzPts val="1600"/>
              <a:buChar char="●"/>
            </a:pPr>
            <a:r>
              <a:rPr lang="en-IN" sz="1600"/>
              <a:t>Since active customers  are less likely to leave the bank, The bank should discount its services for customers who have their salary credited to their account in the bank. </a:t>
            </a:r>
            <a:endParaRPr sz="1600"/>
          </a:p>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354" name="Google Shape;354;p33"/>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21</a:t>
            </a:fld>
            <a:endParaRPr lang="en-IN"/>
          </a:p>
        </p:txBody>
      </p:sp>
      <p:pic>
        <p:nvPicPr>
          <p:cNvPr id="355" name="Google Shape;355;p33"/>
          <p:cNvPicPr preferRelativeResize="0"/>
          <p:nvPr/>
        </p:nvPicPr>
        <p:blipFill>
          <a:blip r:embed="rId4"/>
          <a:stretch>
            <a:fillRect/>
          </a:stretch>
        </p:blipFill>
        <p:spPr>
          <a:xfrm>
            <a:off x="7278125" y="1238400"/>
            <a:ext cx="4619613" cy="46196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4"/>
          <p:cNvSpPr txBox="1"/>
          <p:nvPr/>
        </p:nvSpPr>
        <p:spPr>
          <a:xfrm>
            <a:off x="286650" y="775154"/>
            <a:ext cx="2575890" cy="523180"/>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rgbClr val="C00000"/>
                </a:solidFill>
                <a:latin typeface="Arial" panose="020B0604020202020204"/>
                <a:ea typeface="Arial" panose="020B0604020202020204"/>
                <a:cs typeface="Arial" panose="020B0604020202020204"/>
                <a:sym typeface="Arial" panose="020B0604020202020204"/>
              </a:rPr>
              <a:t>Conclusions :</a:t>
            </a:r>
            <a:endParaRPr b="1" dirty="0">
              <a:solidFill>
                <a:srgbClr val="C00000"/>
              </a:solidFill>
            </a:endParaRPr>
          </a:p>
        </p:txBody>
      </p:sp>
      <p:pic>
        <p:nvPicPr>
          <p:cNvPr id="361" name="Google Shape;361;p34"/>
          <p:cNvPicPr preferRelativeResize="0"/>
          <p:nvPr/>
        </p:nvPicPr>
        <p:blipFill rotWithShape="1">
          <a:blip r:embed="rId3"/>
          <a:srcRect/>
          <a:stretch>
            <a:fillRect/>
          </a:stretch>
        </p:blipFill>
        <p:spPr>
          <a:xfrm>
            <a:off x="11084511" y="211015"/>
            <a:ext cx="813246" cy="706248"/>
          </a:xfrm>
          <a:prstGeom prst="rect">
            <a:avLst/>
          </a:prstGeom>
          <a:noFill/>
          <a:ln>
            <a:noFill/>
          </a:ln>
        </p:spPr>
      </p:pic>
      <p:sp>
        <p:nvSpPr>
          <p:cNvPr id="362" name="Google Shape;362;p34"/>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22</a:t>
            </a:fld>
            <a:endParaRPr lang="en-IN"/>
          </a:p>
        </p:txBody>
      </p:sp>
      <p:sp>
        <p:nvSpPr>
          <p:cNvPr id="363" name="Google Shape;363;p34"/>
          <p:cNvSpPr txBox="1"/>
          <p:nvPr/>
        </p:nvSpPr>
        <p:spPr>
          <a:xfrm>
            <a:off x="286650" y="1954325"/>
            <a:ext cx="5648400" cy="26475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Char char="●"/>
            </a:pPr>
            <a:r>
              <a:rPr lang="en-IN" sz="1600"/>
              <a:t>Using the data, The model with highest predictive power for the future data is selected.</a:t>
            </a:r>
            <a:endParaRPr sz="1600"/>
          </a:p>
          <a:p>
            <a:pPr marL="457200" lvl="0" indent="-330200" algn="l" rtl="0">
              <a:lnSpc>
                <a:spcPct val="150000"/>
              </a:lnSpc>
              <a:spcBef>
                <a:spcPts val="0"/>
              </a:spcBef>
              <a:spcAft>
                <a:spcPts val="0"/>
              </a:spcAft>
              <a:buSzPts val="1600"/>
              <a:buChar char="●"/>
            </a:pPr>
            <a:r>
              <a:rPr lang="en-IN" sz="1600"/>
              <a:t>Bank can identify customers likely to churn by using the results of the model built.</a:t>
            </a:r>
            <a:endParaRPr sz="1600"/>
          </a:p>
          <a:p>
            <a:pPr marL="457200" lvl="0" indent="-330200" algn="l" rtl="0">
              <a:lnSpc>
                <a:spcPct val="150000"/>
              </a:lnSpc>
              <a:spcBef>
                <a:spcPts val="0"/>
              </a:spcBef>
              <a:spcAft>
                <a:spcPts val="0"/>
              </a:spcAft>
              <a:buSzPts val="1600"/>
              <a:buChar char="●"/>
            </a:pPr>
            <a:r>
              <a:rPr lang="en-IN" sz="1600"/>
              <a:t>Categories of customers who are more likely to churn are provided. These customers can be made to stay by following the recommendations provided.</a:t>
            </a:r>
            <a:endParaRPr sz="1600"/>
          </a:p>
        </p:txBody>
      </p:sp>
      <p:pic>
        <p:nvPicPr>
          <p:cNvPr id="364" name="Google Shape;364;p34"/>
          <p:cNvPicPr preferRelativeResize="0"/>
          <p:nvPr/>
        </p:nvPicPr>
        <p:blipFill>
          <a:blip r:embed="rId4"/>
          <a:stretch>
            <a:fillRect/>
          </a:stretch>
        </p:blipFill>
        <p:spPr>
          <a:xfrm>
            <a:off x="6100050" y="1830625"/>
            <a:ext cx="5989425" cy="289488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5"/>
          <p:cNvSpPr txBox="1"/>
          <p:nvPr/>
        </p:nvSpPr>
        <p:spPr>
          <a:xfrm>
            <a:off x="294243" y="484619"/>
            <a:ext cx="2475590" cy="584735"/>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solidFill>
                  <a:srgbClr val="C00000"/>
                </a:solidFill>
                <a:latin typeface="Arial" panose="020B0604020202020204"/>
                <a:ea typeface="Arial" panose="020B0604020202020204"/>
                <a:cs typeface="Arial" panose="020B0604020202020204"/>
                <a:sym typeface="Arial" panose="020B0604020202020204"/>
              </a:rPr>
              <a:t>Literature:</a:t>
            </a:r>
            <a:endParaRPr b="1" dirty="0">
              <a:solidFill>
                <a:srgbClr val="C00000"/>
              </a:solidFill>
            </a:endParaRPr>
          </a:p>
        </p:txBody>
      </p:sp>
      <p:pic>
        <p:nvPicPr>
          <p:cNvPr id="370" name="Google Shape;370;p35"/>
          <p:cNvPicPr preferRelativeResize="0"/>
          <p:nvPr/>
        </p:nvPicPr>
        <p:blipFill rotWithShape="1">
          <a:blip r:embed="rId3"/>
          <a:srcRect/>
          <a:stretch>
            <a:fillRect/>
          </a:stretch>
        </p:blipFill>
        <p:spPr>
          <a:xfrm>
            <a:off x="11084511" y="211015"/>
            <a:ext cx="813246" cy="706248"/>
          </a:xfrm>
          <a:prstGeom prst="rect">
            <a:avLst/>
          </a:prstGeom>
          <a:noFill/>
          <a:ln>
            <a:noFill/>
          </a:ln>
        </p:spPr>
      </p:pic>
      <p:sp>
        <p:nvSpPr>
          <p:cNvPr id="371" name="Google Shape;371;p35"/>
          <p:cNvSpPr txBox="1"/>
          <p:nvPr/>
        </p:nvSpPr>
        <p:spPr>
          <a:xfrm>
            <a:off x="299250" y="1221975"/>
            <a:ext cx="11608800" cy="1847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ibre Franklin"/>
              <a:buChar char="●"/>
            </a:pPr>
            <a:r>
              <a:rPr lang="en-IN" sz="1800" u="sng">
                <a:solidFill>
                  <a:schemeClr val="hlink"/>
                </a:solidFill>
                <a:latin typeface="Libre Franklin"/>
                <a:ea typeface="Libre Franklin"/>
                <a:cs typeface="Libre Franklin"/>
                <a:sym typeface="Libre Franklin"/>
                <a:hlinkClick r:id="rId4"/>
              </a:rPr>
              <a:t>https://www.kaggle.com/datasets/shantanudhakadd/bank-customer-churn-prediction</a:t>
            </a:r>
            <a:endParaRPr sz="1800">
              <a:solidFill>
                <a:srgbClr val="0000CC"/>
              </a:solidFill>
              <a:latin typeface="Libre Franklin"/>
              <a:ea typeface="Libre Franklin"/>
              <a:cs typeface="Libre Franklin"/>
              <a:sym typeface="Libre Franklin"/>
            </a:endParaRPr>
          </a:p>
          <a:p>
            <a:pPr marL="457200" lvl="0" indent="-342900" algn="l" rtl="0">
              <a:spcBef>
                <a:spcPts val="0"/>
              </a:spcBef>
              <a:spcAft>
                <a:spcPts val="0"/>
              </a:spcAft>
              <a:buClr>
                <a:srgbClr val="0000CC"/>
              </a:buClr>
              <a:buSzPts val="1800"/>
              <a:buFont typeface="Libre Franklin"/>
              <a:buChar char="●"/>
            </a:pPr>
            <a:r>
              <a:rPr lang="en-IN" sz="1800" u="sng">
                <a:solidFill>
                  <a:schemeClr val="hlink"/>
                </a:solidFill>
                <a:latin typeface="Libre Franklin"/>
                <a:ea typeface="Libre Franklin"/>
                <a:cs typeface="Libre Franklin"/>
                <a:sym typeface="Libre Franklin"/>
                <a:hlinkClick r:id="rId5"/>
              </a:rPr>
              <a:t>https://www.researchgate.net/publication/306388481_Developing_a_prediction_model_for_customer_churn_from_electronic_banking_services_using_data_mining</a:t>
            </a:r>
            <a:endParaRPr sz="1800">
              <a:solidFill>
                <a:srgbClr val="0000CC"/>
              </a:solidFill>
              <a:latin typeface="Libre Franklin"/>
              <a:ea typeface="Libre Franklin"/>
              <a:cs typeface="Libre Franklin"/>
              <a:sym typeface="Libre Franklin"/>
            </a:endParaRPr>
          </a:p>
          <a:p>
            <a:pPr marL="457200" lvl="0" indent="-342900" algn="l" rtl="0">
              <a:spcBef>
                <a:spcPts val="0"/>
              </a:spcBef>
              <a:spcAft>
                <a:spcPts val="0"/>
              </a:spcAft>
              <a:buClr>
                <a:srgbClr val="0000CC"/>
              </a:buClr>
              <a:buSzPts val="1800"/>
              <a:buFont typeface="Libre Franklin"/>
              <a:buChar char="●"/>
            </a:pPr>
            <a:r>
              <a:rPr lang="en-IN" sz="1800" u="sng">
                <a:solidFill>
                  <a:schemeClr val="hlink"/>
                </a:solidFill>
                <a:latin typeface="Libre Franklin"/>
                <a:ea typeface="Libre Franklin"/>
                <a:cs typeface="Libre Franklin"/>
                <a:sym typeface="Libre Franklin"/>
                <a:hlinkClick r:id="rId6"/>
              </a:rPr>
              <a:t>https://journals.gen.tr/index.php/jame/article/view/1677/1072</a:t>
            </a:r>
            <a:endParaRPr sz="1800">
              <a:solidFill>
                <a:srgbClr val="0000CC"/>
              </a:solidFill>
              <a:latin typeface="Libre Franklin"/>
              <a:ea typeface="Libre Franklin"/>
              <a:cs typeface="Libre Franklin"/>
              <a:sym typeface="Libre Franklin"/>
            </a:endParaRPr>
          </a:p>
          <a:p>
            <a:pPr marL="457200" lvl="0" indent="-342900" algn="l" rtl="0">
              <a:spcBef>
                <a:spcPts val="0"/>
              </a:spcBef>
              <a:spcAft>
                <a:spcPts val="0"/>
              </a:spcAft>
              <a:buClr>
                <a:srgbClr val="00B0F0"/>
              </a:buClr>
              <a:buSzPts val="1800"/>
              <a:buFont typeface="Libre Franklin"/>
              <a:buChar char="●"/>
            </a:pPr>
            <a:r>
              <a:rPr lang="en-IN" sz="1800" u="sng">
                <a:solidFill>
                  <a:schemeClr val="hlink"/>
                </a:solidFill>
                <a:latin typeface="Libre Franklin"/>
                <a:ea typeface="Libre Franklin"/>
                <a:cs typeface="Libre Franklin"/>
                <a:sym typeface="Libre Franklin"/>
                <a:hlinkClick r:id="rId7"/>
              </a:rPr>
              <a:t>https://run.unl.pt/bitstream/10362/71584/1/TGI0223.pdf</a:t>
            </a:r>
            <a:endParaRPr sz="1800">
              <a:solidFill>
                <a:srgbClr val="00B0F0"/>
              </a:solidFill>
              <a:latin typeface="Libre Franklin"/>
              <a:ea typeface="Libre Franklin"/>
              <a:cs typeface="Libre Franklin"/>
              <a:sym typeface="Libre Franklin"/>
            </a:endParaRPr>
          </a:p>
          <a:p>
            <a:pPr marL="457200" lvl="0" indent="0" algn="l" rtl="0">
              <a:spcBef>
                <a:spcPts val="0"/>
              </a:spcBef>
              <a:spcAft>
                <a:spcPts val="0"/>
              </a:spcAft>
              <a:buNone/>
            </a:pPr>
            <a:endParaRPr sz="1800">
              <a:solidFill>
                <a:srgbClr val="0000CC"/>
              </a:solidFill>
              <a:latin typeface="Libre Franklin"/>
              <a:ea typeface="Libre Franklin"/>
              <a:cs typeface="Libre Franklin"/>
              <a:sym typeface="Libre Franklin"/>
            </a:endParaRPr>
          </a:p>
        </p:txBody>
      </p:sp>
      <p:sp>
        <p:nvSpPr>
          <p:cNvPr id="372" name="Google Shape;372;p35"/>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23</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5"/>
          <p:cNvPicPr preferRelativeResize="0"/>
          <p:nvPr/>
        </p:nvPicPr>
        <p:blipFill rotWithShape="1">
          <a:blip r:embed="rId3"/>
          <a:srcRect/>
          <a:stretch>
            <a:fillRect/>
          </a:stretch>
        </p:blipFill>
        <p:spPr>
          <a:xfrm>
            <a:off x="11084511" y="216791"/>
            <a:ext cx="813246" cy="706248"/>
          </a:xfrm>
          <a:prstGeom prst="rect">
            <a:avLst/>
          </a:prstGeom>
          <a:noFill/>
          <a:ln>
            <a:noFill/>
          </a:ln>
        </p:spPr>
      </p:pic>
      <p:sp>
        <p:nvSpPr>
          <p:cNvPr id="152" name="Google Shape;152;p15"/>
          <p:cNvSpPr txBox="1"/>
          <p:nvPr/>
        </p:nvSpPr>
        <p:spPr>
          <a:xfrm>
            <a:off x="609575" y="1209225"/>
            <a:ext cx="5080500" cy="511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b="1" u="sng" dirty="0">
                <a:latin typeface="Libre Franklin"/>
                <a:ea typeface="Libre Franklin"/>
                <a:cs typeface="Libre Franklin"/>
                <a:sym typeface="Libre Franklin"/>
              </a:rPr>
              <a:t>Problem Statement:</a:t>
            </a:r>
            <a:endParaRPr sz="1600" b="1" u="sng" dirty="0">
              <a:latin typeface="Libre Franklin"/>
              <a:ea typeface="Libre Franklin"/>
              <a:cs typeface="Libre Franklin"/>
              <a:sym typeface="Libre Franklin"/>
            </a:endParaRPr>
          </a:p>
          <a:p>
            <a:pPr marL="0" lvl="0" indent="0" algn="l" rtl="0">
              <a:spcBef>
                <a:spcPts val="0"/>
              </a:spcBef>
              <a:spcAft>
                <a:spcPts val="0"/>
              </a:spcAft>
              <a:buNone/>
            </a:pPr>
            <a:endParaRPr sz="1600" b="1" u="sng" dirty="0">
              <a:latin typeface="Libre Franklin"/>
              <a:ea typeface="Libre Franklin"/>
              <a:cs typeface="Libre Franklin"/>
              <a:sym typeface="Libre Franklin"/>
            </a:endParaRPr>
          </a:p>
          <a:p>
            <a:pPr marL="0" lvl="0" indent="0" algn="just" rtl="0">
              <a:spcBef>
                <a:spcPts val="0"/>
              </a:spcBef>
              <a:spcAft>
                <a:spcPts val="0"/>
              </a:spcAft>
              <a:buNone/>
            </a:pPr>
            <a:r>
              <a:rPr lang="en-IN" sz="1600" dirty="0">
                <a:latin typeface="Libre Franklin"/>
                <a:ea typeface="Libre Franklin"/>
                <a:cs typeface="Libre Franklin"/>
                <a:sym typeface="Libre Franklin"/>
              </a:rPr>
              <a:t>     A major European commercial bank is losing customers to competitors. Because customer churn is a huge issue in the banking industry, the bank wants to figure out what is causing the dissatisfaction. To be competitive, the bank wants to focus on customer retention rather than new customer acquisition because the latter is more expensive.</a:t>
            </a:r>
            <a:endParaRPr sz="1600" dirty="0">
              <a:latin typeface="Libre Franklin"/>
              <a:ea typeface="Libre Franklin"/>
              <a:cs typeface="Libre Franklin"/>
              <a:sym typeface="Libre Franklin"/>
            </a:endParaRPr>
          </a:p>
          <a:p>
            <a:pPr marL="0" lvl="0" indent="0" algn="l" rtl="0">
              <a:spcBef>
                <a:spcPts val="0"/>
              </a:spcBef>
              <a:spcAft>
                <a:spcPts val="0"/>
              </a:spcAft>
              <a:buNone/>
            </a:pPr>
            <a:endParaRPr sz="1600" dirty="0">
              <a:latin typeface="Libre Franklin"/>
              <a:ea typeface="Libre Franklin"/>
              <a:cs typeface="Libre Franklin"/>
              <a:sym typeface="Libre Franklin"/>
            </a:endParaRPr>
          </a:p>
          <a:p>
            <a:pPr marL="0" lvl="0" indent="0" algn="l" rtl="0">
              <a:spcBef>
                <a:spcPts val="0"/>
              </a:spcBef>
              <a:spcAft>
                <a:spcPts val="0"/>
              </a:spcAft>
              <a:buNone/>
            </a:pPr>
            <a:r>
              <a:rPr lang="en-IN" sz="1600" b="1" u="sng" dirty="0">
                <a:latin typeface="Libre Franklin"/>
                <a:ea typeface="Libre Franklin"/>
                <a:cs typeface="Libre Franklin"/>
                <a:sym typeface="Libre Franklin"/>
              </a:rPr>
              <a:t>Solution:</a:t>
            </a:r>
            <a:endParaRPr sz="1600" b="1" u="sng" dirty="0">
              <a:latin typeface="Libre Franklin"/>
              <a:ea typeface="Libre Franklin"/>
              <a:cs typeface="Libre Franklin"/>
              <a:sym typeface="Libre Franklin"/>
            </a:endParaRPr>
          </a:p>
          <a:p>
            <a:pPr marL="0" lvl="0" indent="0" algn="l" rtl="0">
              <a:spcBef>
                <a:spcPts val="0"/>
              </a:spcBef>
              <a:spcAft>
                <a:spcPts val="0"/>
              </a:spcAft>
              <a:buNone/>
            </a:pPr>
            <a:endParaRPr sz="1600" b="1" u="sng" dirty="0">
              <a:latin typeface="Libre Franklin"/>
              <a:ea typeface="Libre Franklin"/>
              <a:cs typeface="Libre Franklin"/>
              <a:sym typeface="Libre Franklin"/>
            </a:endParaRPr>
          </a:p>
          <a:p>
            <a:pPr marL="0" lvl="0" indent="0" algn="just" rtl="0">
              <a:spcBef>
                <a:spcPts val="0"/>
              </a:spcBef>
              <a:spcAft>
                <a:spcPts val="0"/>
              </a:spcAft>
              <a:buNone/>
            </a:pPr>
            <a:r>
              <a:rPr lang="en-IN" sz="1600" dirty="0">
                <a:latin typeface="Libre Franklin"/>
                <a:ea typeface="Libre Franklin"/>
                <a:cs typeface="Libre Franklin"/>
                <a:sym typeface="Libre Franklin"/>
              </a:rPr>
              <a:t>   A statistical prediction model would be constructed using the customer data and attributes to estimate the likelihood of the customer leaving the bank. Following pattern detection, recommendations would be made to the bank on how to act on and target these clients in order to reduce churn.</a:t>
            </a:r>
            <a:endParaRPr sz="1600" dirty="0">
              <a:latin typeface="Libre Franklin"/>
              <a:ea typeface="Libre Franklin"/>
              <a:cs typeface="Libre Franklin"/>
              <a:sym typeface="Libre Franklin"/>
            </a:endParaRPr>
          </a:p>
        </p:txBody>
      </p:sp>
      <p:pic>
        <p:nvPicPr>
          <p:cNvPr id="153" name="Google Shape;153;p15"/>
          <p:cNvPicPr preferRelativeResize="0"/>
          <p:nvPr/>
        </p:nvPicPr>
        <p:blipFill>
          <a:blip r:embed="rId4"/>
          <a:stretch>
            <a:fillRect/>
          </a:stretch>
        </p:blipFill>
        <p:spPr>
          <a:xfrm>
            <a:off x="6075300" y="1078800"/>
            <a:ext cx="5664900" cy="4572800"/>
          </a:xfrm>
          <a:prstGeom prst="rect">
            <a:avLst/>
          </a:prstGeom>
          <a:noFill/>
          <a:ln>
            <a:noFill/>
          </a:ln>
        </p:spPr>
      </p:pic>
      <p:sp>
        <p:nvSpPr>
          <p:cNvPr id="154" name="Google Shape;154;p15"/>
          <p:cNvSpPr txBox="1"/>
          <p:nvPr/>
        </p:nvSpPr>
        <p:spPr>
          <a:xfrm>
            <a:off x="518793" y="430439"/>
            <a:ext cx="7156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solidFill>
                  <a:srgbClr val="C00000"/>
                </a:solidFill>
              </a:rPr>
              <a:t>Introduction:</a:t>
            </a:r>
            <a:endParaRPr sz="2400" b="1" dirty="0">
              <a:solidFill>
                <a:srgbClr val="C00000"/>
              </a:solidFill>
            </a:endParaRPr>
          </a:p>
        </p:txBody>
      </p:sp>
      <p:sp>
        <p:nvSpPr>
          <p:cNvPr id="155" name="Google Shape;155;p15"/>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3</a:t>
            </a:fld>
            <a:endParaRPr lang="en-IN"/>
          </a:p>
        </p:txBody>
      </p:sp>
      <p:sp>
        <p:nvSpPr>
          <p:cNvPr id="156" name="Google Shape;156;p15"/>
          <p:cNvSpPr txBox="1"/>
          <p:nvPr/>
        </p:nvSpPr>
        <p:spPr>
          <a:xfrm>
            <a:off x="11421675" y="586050"/>
            <a:ext cx="71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6"/>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4</a:t>
            </a:fld>
            <a:endParaRPr lang="en-IN"/>
          </a:p>
        </p:txBody>
      </p:sp>
      <p:sp>
        <p:nvSpPr>
          <p:cNvPr id="162" name="Google Shape;162;p16"/>
          <p:cNvSpPr txBox="1"/>
          <p:nvPr/>
        </p:nvSpPr>
        <p:spPr>
          <a:xfrm>
            <a:off x="268801" y="464159"/>
            <a:ext cx="3403200" cy="553968"/>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dirty="0">
                <a:solidFill>
                  <a:srgbClr val="C00000"/>
                </a:solidFill>
              </a:rPr>
              <a:t>Data Description</a:t>
            </a:r>
            <a:r>
              <a:rPr lang="en-IN" sz="2000" b="1" dirty="0">
                <a:solidFill>
                  <a:srgbClr val="C00000"/>
                </a:solidFill>
              </a:rPr>
              <a:t>:</a:t>
            </a:r>
            <a:endParaRPr sz="2000" b="1" dirty="0">
              <a:solidFill>
                <a:srgbClr val="C00000"/>
              </a:solidFill>
            </a:endParaRPr>
          </a:p>
        </p:txBody>
      </p:sp>
      <p:pic>
        <p:nvPicPr>
          <p:cNvPr id="163" name="Google Shape;163;p16"/>
          <p:cNvPicPr preferRelativeResize="0"/>
          <p:nvPr/>
        </p:nvPicPr>
        <p:blipFill rotWithShape="1">
          <a:blip r:embed="rId3"/>
          <a:srcRect/>
          <a:stretch>
            <a:fillRect/>
          </a:stretch>
        </p:blipFill>
        <p:spPr>
          <a:xfrm>
            <a:off x="11183259" y="285657"/>
            <a:ext cx="813246" cy="706248"/>
          </a:xfrm>
          <a:prstGeom prst="rect">
            <a:avLst/>
          </a:prstGeom>
          <a:noFill/>
          <a:ln>
            <a:noFill/>
          </a:ln>
        </p:spPr>
      </p:pic>
      <p:sp>
        <p:nvSpPr>
          <p:cNvPr id="164" name="Google Shape;164;p16"/>
          <p:cNvSpPr txBox="1"/>
          <p:nvPr/>
        </p:nvSpPr>
        <p:spPr>
          <a:xfrm>
            <a:off x="348700" y="1232247"/>
            <a:ext cx="8828100" cy="30168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Char char="●"/>
            </a:pPr>
            <a:r>
              <a:rPr lang="en-IN" sz="1600" dirty="0"/>
              <a:t>Data-set is a collection of customer demographic and interaction with the bank.</a:t>
            </a:r>
            <a:endParaRPr sz="1600" dirty="0"/>
          </a:p>
          <a:p>
            <a:pPr marL="457200" lvl="0" indent="-330200" algn="l" rtl="0">
              <a:lnSpc>
                <a:spcPct val="150000"/>
              </a:lnSpc>
              <a:spcBef>
                <a:spcPts val="0"/>
              </a:spcBef>
              <a:spcAft>
                <a:spcPts val="0"/>
              </a:spcAft>
              <a:buSzPts val="1600"/>
              <a:buChar char="●"/>
            </a:pPr>
            <a:r>
              <a:rPr lang="en-IN" sz="1600" dirty="0"/>
              <a:t>Data-set sourced from </a:t>
            </a:r>
            <a:r>
              <a:rPr lang="en-IN" sz="1600" dirty="0" err="1"/>
              <a:t>kaggle</a:t>
            </a:r>
            <a:endParaRPr sz="1600" dirty="0"/>
          </a:p>
          <a:p>
            <a:pPr marL="457200" lvl="0" indent="-330200" algn="l" rtl="0">
              <a:lnSpc>
                <a:spcPct val="150000"/>
              </a:lnSpc>
              <a:spcBef>
                <a:spcPts val="0"/>
              </a:spcBef>
              <a:spcAft>
                <a:spcPts val="0"/>
              </a:spcAft>
              <a:buClr>
                <a:schemeClr val="dk1"/>
              </a:buClr>
              <a:buSzPts val="1600"/>
              <a:buChar char="●"/>
            </a:pPr>
            <a:r>
              <a:rPr lang="en-IN" sz="1600" dirty="0">
                <a:solidFill>
                  <a:schemeClr val="dk1"/>
                </a:solidFill>
              </a:rPr>
              <a:t>It has a total of 14 columns </a:t>
            </a:r>
            <a:endParaRPr sz="1600" dirty="0">
              <a:solidFill>
                <a:schemeClr val="dk1"/>
              </a:solidFill>
            </a:endParaRPr>
          </a:p>
          <a:p>
            <a:pPr marL="457200" lvl="0" indent="-330200" algn="l" rtl="0">
              <a:lnSpc>
                <a:spcPct val="150000"/>
              </a:lnSpc>
              <a:spcBef>
                <a:spcPts val="0"/>
              </a:spcBef>
              <a:spcAft>
                <a:spcPts val="0"/>
              </a:spcAft>
              <a:buClr>
                <a:schemeClr val="dk1"/>
              </a:buClr>
              <a:buSzPts val="1600"/>
              <a:buChar char="●"/>
            </a:pPr>
            <a:r>
              <a:rPr lang="en-IN" sz="1600" dirty="0">
                <a:solidFill>
                  <a:schemeClr val="dk1"/>
                </a:solidFill>
              </a:rPr>
              <a:t>Total of 10,000 independent customer records</a:t>
            </a:r>
            <a:endParaRPr sz="1600" dirty="0">
              <a:solidFill>
                <a:schemeClr val="dk1"/>
              </a:solidFill>
            </a:endParaRPr>
          </a:p>
          <a:p>
            <a:pPr marL="457200" lvl="0" indent="-330200" algn="l" rtl="0">
              <a:lnSpc>
                <a:spcPct val="150000"/>
              </a:lnSpc>
              <a:spcBef>
                <a:spcPts val="0"/>
              </a:spcBef>
              <a:spcAft>
                <a:spcPts val="0"/>
              </a:spcAft>
              <a:buClr>
                <a:schemeClr val="dk1"/>
              </a:buClr>
              <a:buSzPts val="1600"/>
              <a:buChar char="●"/>
            </a:pPr>
            <a:r>
              <a:rPr lang="en-IN" sz="1600" dirty="0">
                <a:solidFill>
                  <a:schemeClr val="dk1"/>
                </a:solidFill>
              </a:rPr>
              <a:t>Target variable  is “Exited”</a:t>
            </a:r>
            <a:endParaRPr sz="1600" dirty="0">
              <a:solidFill>
                <a:schemeClr val="dk1"/>
              </a:solidFill>
            </a:endParaRPr>
          </a:p>
          <a:p>
            <a:pPr marL="457200" lvl="0" indent="-330200" algn="l" rtl="0">
              <a:lnSpc>
                <a:spcPct val="150000"/>
              </a:lnSpc>
              <a:spcBef>
                <a:spcPts val="0"/>
              </a:spcBef>
              <a:spcAft>
                <a:spcPts val="0"/>
              </a:spcAft>
              <a:buClr>
                <a:schemeClr val="dk1"/>
              </a:buClr>
              <a:buSzPts val="1600"/>
              <a:buChar char="●"/>
            </a:pPr>
            <a:r>
              <a:rPr lang="en-IN" sz="1600" dirty="0">
                <a:solidFill>
                  <a:schemeClr val="dk1"/>
                </a:solidFill>
              </a:rPr>
              <a:t>Target variable has only two values 0 and 1 </a:t>
            </a:r>
            <a:endParaRPr sz="1600" dirty="0">
              <a:solidFill>
                <a:schemeClr val="dk1"/>
              </a:solidFill>
            </a:endParaRPr>
          </a:p>
          <a:p>
            <a:pPr marL="457200" lvl="0" indent="-330200" algn="l" rtl="0">
              <a:lnSpc>
                <a:spcPct val="150000"/>
              </a:lnSpc>
              <a:spcBef>
                <a:spcPts val="0"/>
              </a:spcBef>
              <a:spcAft>
                <a:spcPts val="0"/>
              </a:spcAft>
              <a:buClr>
                <a:schemeClr val="dk1"/>
              </a:buClr>
              <a:buSzPts val="1600"/>
              <a:buChar char="●"/>
            </a:pPr>
            <a:r>
              <a:rPr lang="en-IN" sz="1600" dirty="0">
                <a:solidFill>
                  <a:schemeClr val="dk1"/>
                </a:solidFill>
              </a:rPr>
              <a:t>0 means the customer stays with the bank</a:t>
            </a:r>
            <a:endParaRPr sz="1600" dirty="0">
              <a:solidFill>
                <a:schemeClr val="dk1"/>
              </a:solidFill>
            </a:endParaRPr>
          </a:p>
          <a:p>
            <a:pPr marL="457200" lvl="0" indent="-330200" algn="l" rtl="0">
              <a:lnSpc>
                <a:spcPct val="150000"/>
              </a:lnSpc>
              <a:spcBef>
                <a:spcPts val="0"/>
              </a:spcBef>
              <a:spcAft>
                <a:spcPts val="0"/>
              </a:spcAft>
              <a:buClr>
                <a:schemeClr val="dk1"/>
              </a:buClr>
              <a:buSzPts val="1600"/>
              <a:buChar char="●"/>
            </a:pPr>
            <a:r>
              <a:rPr lang="en-IN" sz="1600" dirty="0">
                <a:solidFill>
                  <a:schemeClr val="dk1"/>
                </a:solidFill>
              </a:rPr>
              <a:t>1 means the customer leaves the bank.</a:t>
            </a:r>
            <a:endParaRPr sz="1600" dirty="0">
              <a:solidFill>
                <a:schemeClr val="dk1"/>
              </a:solidFill>
            </a:endParaRPr>
          </a:p>
        </p:txBody>
      </p:sp>
      <p:sp>
        <p:nvSpPr>
          <p:cNvPr id="165" name="Google Shape;165;p16"/>
          <p:cNvSpPr txBox="1"/>
          <p:nvPr/>
        </p:nvSpPr>
        <p:spPr>
          <a:xfrm>
            <a:off x="486375" y="5673425"/>
            <a:ext cx="11287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panose="020B0604020202020204"/>
              <a:buNone/>
            </a:pPr>
            <a:r>
              <a:rPr lang="en-IN" sz="1800">
                <a:solidFill>
                  <a:schemeClr val="dk1"/>
                </a:solidFill>
                <a:latin typeface="Libre Franklin"/>
                <a:ea typeface="Libre Franklin"/>
                <a:cs typeface="Libre Franklin"/>
                <a:sym typeface="Libre Franklin"/>
              </a:rPr>
              <a:t>Resource:</a:t>
            </a:r>
            <a:r>
              <a:rPr lang="en-IN" sz="1800">
                <a:solidFill>
                  <a:srgbClr val="0000CC"/>
                </a:solidFill>
                <a:latin typeface="Libre Franklin"/>
                <a:ea typeface="Libre Franklin"/>
                <a:cs typeface="Libre Franklin"/>
                <a:sym typeface="Libre Franklin"/>
              </a:rPr>
              <a:t> https://www.kaggle.com/datasets/shantanudhakadd/bank-customer-churn-prediction</a:t>
            </a:r>
            <a:endParaRPr>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7"/>
          <p:cNvSpPr txBox="1"/>
          <p:nvPr/>
        </p:nvSpPr>
        <p:spPr>
          <a:xfrm>
            <a:off x="1235240" y="5735353"/>
            <a:ext cx="1025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pic>
        <p:nvPicPr>
          <p:cNvPr id="171" name="Google Shape;171;p17"/>
          <p:cNvPicPr preferRelativeResize="0"/>
          <p:nvPr/>
        </p:nvPicPr>
        <p:blipFill rotWithShape="1">
          <a:blip r:embed="rId3"/>
          <a:srcRect/>
          <a:stretch>
            <a:fillRect/>
          </a:stretch>
        </p:blipFill>
        <p:spPr>
          <a:xfrm>
            <a:off x="11084511" y="216791"/>
            <a:ext cx="813246" cy="706248"/>
          </a:xfrm>
          <a:prstGeom prst="rect">
            <a:avLst/>
          </a:prstGeom>
          <a:noFill/>
          <a:ln>
            <a:noFill/>
          </a:ln>
        </p:spPr>
      </p:pic>
      <p:sp>
        <p:nvSpPr>
          <p:cNvPr id="173" name="Google Shape;173;p17"/>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5</a:t>
            </a:fld>
            <a:endParaRPr lang="en-IN"/>
          </a:p>
        </p:txBody>
      </p:sp>
      <p:sp>
        <p:nvSpPr>
          <p:cNvPr id="174" name="Google Shape;174;p17"/>
          <p:cNvSpPr txBox="1"/>
          <p:nvPr/>
        </p:nvSpPr>
        <p:spPr>
          <a:xfrm>
            <a:off x="293450" y="407600"/>
            <a:ext cx="7156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IN" sz="2400" b="1" dirty="0">
                <a:solidFill>
                  <a:srgbClr val="C00000"/>
                </a:solidFill>
              </a:rPr>
              <a:t>Data Description:</a:t>
            </a:r>
            <a:endParaRPr sz="2400" dirty="0">
              <a:latin typeface="Libre Franklin"/>
              <a:ea typeface="Libre Franklin"/>
              <a:cs typeface="Libre Franklin"/>
              <a:sym typeface="Libre Franklin"/>
            </a:endParaRPr>
          </a:p>
        </p:txBody>
      </p:sp>
      <p:pic>
        <p:nvPicPr>
          <p:cNvPr id="3" name="Picture 2"/>
          <p:cNvPicPr>
            <a:picLocks noChangeAspect="1"/>
          </p:cNvPicPr>
          <p:nvPr/>
        </p:nvPicPr>
        <p:blipFill>
          <a:blip r:embed="rId4"/>
          <a:stretch>
            <a:fillRect/>
          </a:stretch>
        </p:blipFill>
        <p:spPr>
          <a:xfrm>
            <a:off x="1235240" y="1088722"/>
            <a:ext cx="8771380" cy="44809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p:nvPr/>
        </p:nvSpPr>
        <p:spPr>
          <a:xfrm>
            <a:off x="1628566" y="4319448"/>
            <a:ext cx="25086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dirty="0">
                <a:solidFill>
                  <a:schemeClr val="dk1"/>
                </a:solidFill>
              </a:rPr>
              <a:t>Mean – 651</a:t>
            </a:r>
            <a:endParaRPr sz="1600" dirty="0"/>
          </a:p>
          <a:p>
            <a:pPr marL="0" marR="0" lvl="0" indent="0" algn="l" rtl="0">
              <a:lnSpc>
                <a:spcPct val="100000"/>
              </a:lnSpc>
              <a:spcBef>
                <a:spcPts val="0"/>
              </a:spcBef>
              <a:spcAft>
                <a:spcPts val="0"/>
              </a:spcAft>
              <a:buNone/>
            </a:pPr>
            <a:r>
              <a:rPr lang="en-IN" sz="1600" dirty="0">
                <a:solidFill>
                  <a:schemeClr val="dk1"/>
                </a:solidFill>
              </a:rPr>
              <a:t>Median – 652</a:t>
            </a:r>
            <a:endParaRPr sz="1600" dirty="0"/>
          </a:p>
          <a:p>
            <a:pPr marL="0" marR="0" lvl="0" indent="0" algn="l" rtl="0">
              <a:lnSpc>
                <a:spcPct val="100000"/>
              </a:lnSpc>
              <a:spcBef>
                <a:spcPts val="0"/>
              </a:spcBef>
              <a:spcAft>
                <a:spcPts val="0"/>
              </a:spcAft>
              <a:buNone/>
            </a:pPr>
            <a:r>
              <a:rPr lang="en-IN" sz="1600" dirty="0">
                <a:solidFill>
                  <a:schemeClr val="dk1"/>
                </a:solidFill>
              </a:rPr>
              <a:t>Max – 850</a:t>
            </a:r>
            <a:endParaRPr sz="1600" dirty="0"/>
          </a:p>
          <a:p>
            <a:pPr marL="0" marR="0" lvl="0" indent="0" algn="l" rtl="0">
              <a:lnSpc>
                <a:spcPct val="100000"/>
              </a:lnSpc>
              <a:spcBef>
                <a:spcPts val="0"/>
              </a:spcBef>
              <a:spcAft>
                <a:spcPts val="0"/>
              </a:spcAft>
              <a:buNone/>
            </a:pPr>
            <a:r>
              <a:rPr lang="en-IN" sz="1600" dirty="0">
                <a:solidFill>
                  <a:schemeClr val="dk1"/>
                </a:solidFill>
              </a:rPr>
              <a:t>Min – 383</a:t>
            </a:r>
            <a:endParaRPr sz="1600" dirty="0"/>
          </a:p>
          <a:p>
            <a:pPr marL="0" marR="0" lvl="0" indent="0" algn="l" rtl="0">
              <a:lnSpc>
                <a:spcPct val="100000"/>
              </a:lnSpc>
              <a:spcBef>
                <a:spcPts val="0"/>
              </a:spcBef>
              <a:spcAft>
                <a:spcPts val="0"/>
              </a:spcAft>
              <a:buNone/>
            </a:pPr>
            <a:r>
              <a:rPr lang="en-IN" sz="1600" dirty="0">
                <a:solidFill>
                  <a:schemeClr val="dk1"/>
                </a:solidFill>
              </a:rPr>
              <a:t>Range – 467</a:t>
            </a:r>
            <a:endParaRPr sz="1800" dirty="0">
              <a:solidFill>
                <a:schemeClr val="dk1"/>
              </a:solidFill>
              <a:latin typeface="Libre Franklin"/>
              <a:ea typeface="Libre Franklin"/>
              <a:cs typeface="Libre Franklin"/>
              <a:sym typeface="Libre Franklin"/>
            </a:endParaRPr>
          </a:p>
        </p:txBody>
      </p:sp>
      <p:sp>
        <p:nvSpPr>
          <p:cNvPr id="180" name="Google Shape;180;p18"/>
          <p:cNvSpPr txBox="1"/>
          <p:nvPr/>
        </p:nvSpPr>
        <p:spPr>
          <a:xfrm>
            <a:off x="7679525" y="4319450"/>
            <a:ext cx="23547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a:solidFill>
                  <a:schemeClr val="dk1"/>
                </a:solidFill>
              </a:rPr>
              <a:t>Mean – 38.93</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Median – 37</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Max – 92</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Min – 18</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Range – 72</a:t>
            </a:r>
            <a:endParaRPr sz="1800">
              <a:solidFill>
                <a:schemeClr val="dk1"/>
              </a:solidFill>
            </a:endParaRPr>
          </a:p>
        </p:txBody>
      </p:sp>
      <p:pic>
        <p:nvPicPr>
          <p:cNvPr id="181" name="Google Shape;181;p18"/>
          <p:cNvPicPr preferRelativeResize="0"/>
          <p:nvPr/>
        </p:nvPicPr>
        <p:blipFill rotWithShape="1">
          <a:blip r:embed="rId3"/>
          <a:srcRect/>
          <a:stretch>
            <a:fillRect/>
          </a:stretch>
        </p:blipFill>
        <p:spPr>
          <a:xfrm>
            <a:off x="11107957" y="150147"/>
            <a:ext cx="813246" cy="706248"/>
          </a:xfrm>
          <a:prstGeom prst="rect">
            <a:avLst/>
          </a:prstGeom>
          <a:noFill/>
          <a:ln>
            <a:noFill/>
          </a:ln>
        </p:spPr>
      </p:pic>
      <p:pic>
        <p:nvPicPr>
          <p:cNvPr id="182" name="Google Shape;182;p18"/>
          <p:cNvPicPr preferRelativeResize="0"/>
          <p:nvPr/>
        </p:nvPicPr>
        <p:blipFill>
          <a:blip r:embed="rId4"/>
          <a:stretch>
            <a:fillRect/>
          </a:stretch>
        </p:blipFill>
        <p:spPr>
          <a:xfrm>
            <a:off x="6715225" y="1802650"/>
            <a:ext cx="4043876" cy="2398650"/>
          </a:xfrm>
          <a:prstGeom prst="rect">
            <a:avLst/>
          </a:prstGeom>
          <a:noFill/>
          <a:ln>
            <a:noFill/>
          </a:ln>
        </p:spPr>
      </p:pic>
      <p:pic>
        <p:nvPicPr>
          <p:cNvPr id="183" name="Google Shape;183;p18"/>
          <p:cNvPicPr preferRelativeResize="0"/>
          <p:nvPr/>
        </p:nvPicPr>
        <p:blipFill rotWithShape="1">
          <a:blip r:embed="rId5"/>
          <a:srcRect l="-11620" t="-11260" r="11619" b="11259"/>
          <a:stretch>
            <a:fillRect/>
          </a:stretch>
        </p:blipFill>
        <p:spPr>
          <a:xfrm>
            <a:off x="500475" y="1740550"/>
            <a:ext cx="3636699" cy="2096400"/>
          </a:xfrm>
          <a:prstGeom prst="rect">
            <a:avLst/>
          </a:prstGeom>
          <a:noFill/>
          <a:ln>
            <a:noFill/>
          </a:ln>
        </p:spPr>
      </p:pic>
      <p:sp>
        <p:nvSpPr>
          <p:cNvPr id="184" name="Google Shape;184;p18"/>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6</a:t>
            </a:fld>
            <a:endParaRPr lang="en-IN"/>
          </a:p>
        </p:txBody>
      </p:sp>
      <p:sp>
        <p:nvSpPr>
          <p:cNvPr id="185" name="Google Shape;185;p18"/>
          <p:cNvSpPr txBox="1"/>
          <p:nvPr/>
        </p:nvSpPr>
        <p:spPr>
          <a:xfrm>
            <a:off x="1851125" y="1278838"/>
            <a:ext cx="1689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a:latin typeface="Libre Franklin"/>
                <a:ea typeface="Libre Franklin"/>
                <a:cs typeface="Libre Franklin"/>
                <a:sym typeface="Libre Franklin"/>
              </a:rPr>
              <a:t>CreditScore</a:t>
            </a:r>
            <a:endParaRPr sz="1800" b="1">
              <a:latin typeface="Libre Franklin"/>
              <a:ea typeface="Libre Franklin"/>
              <a:cs typeface="Libre Franklin"/>
              <a:sym typeface="Libre Franklin"/>
            </a:endParaRPr>
          </a:p>
        </p:txBody>
      </p:sp>
      <p:sp>
        <p:nvSpPr>
          <p:cNvPr id="186" name="Google Shape;186;p18"/>
          <p:cNvSpPr txBox="1"/>
          <p:nvPr/>
        </p:nvSpPr>
        <p:spPr>
          <a:xfrm>
            <a:off x="7946475" y="1222800"/>
            <a:ext cx="1306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a:t>Age</a:t>
            </a:r>
            <a:endParaRPr sz="1800" b="1"/>
          </a:p>
        </p:txBody>
      </p:sp>
      <p:sp>
        <p:nvSpPr>
          <p:cNvPr id="187" name="Google Shape;187;p18"/>
          <p:cNvSpPr txBox="1"/>
          <p:nvPr/>
        </p:nvSpPr>
        <p:spPr>
          <a:xfrm>
            <a:off x="581725" y="433900"/>
            <a:ext cx="7156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u="sng" dirty="0">
                <a:solidFill>
                  <a:srgbClr val="C00000"/>
                </a:solidFill>
                <a:latin typeface="Libre Franklin"/>
                <a:ea typeface="Libre Franklin"/>
                <a:cs typeface="Libre Franklin"/>
                <a:sym typeface="Libre Franklin"/>
              </a:rPr>
              <a:t>Data Statistics:</a:t>
            </a:r>
            <a:endParaRPr sz="2400" b="1" u="sng" dirty="0">
              <a:solidFill>
                <a:srgbClr val="C00000"/>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19"/>
          <p:cNvPicPr preferRelativeResize="0"/>
          <p:nvPr/>
        </p:nvPicPr>
        <p:blipFill rotWithShape="1">
          <a:blip r:embed="rId3"/>
          <a:srcRect/>
          <a:stretch>
            <a:fillRect/>
          </a:stretch>
        </p:blipFill>
        <p:spPr>
          <a:xfrm>
            <a:off x="11084511" y="216791"/>
            <a:ext cx="813246" cy="706248"/>
          </a:xfrm>
          <a:prstGeom prst="rect">
            <a:avLst/>
          </a:prstGeom>
          <a:noFill/>
          <a:ln>
            <a:noFill/>
          </a:ln>
        </p:spPr>
      </p:pic>
      <p:sp>
        <p:nvSpPr>
          <p:cNvPr id="193" name="Google Shape;193;p19"/>
          <p:cNvSpPr txBox="1"/>
          <p:nvPr/>
        </p:nvSpPr>
        <p:spPr>
          <a:xfrm>
            <a:off x="753813" y="1220637"/>
            <a:ext cx="18990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rPr>
              <a:t>Balance</a:t>
            </a:r>
            <a:endParaRPr sz="1800" b="1">
              <a:solidFill>
                <a:schemeClr val="dk1"/>
              </a:solidFill>
            </a:endParaRPr>
          </a:p>
        </p:txBody>
      </p:sp>
      <p:sp>
        <p:nvSpPr>
          <p:cNvPr id="194" name="Google Shape;194;p19"/>
          <p:cNvSpPr txBox="1"/>
          <p:nvPr/>
        </p:nvSpPr>
        <p:spPr>
          <a:xfrm>
            <a:off x="7273000" y="1021825"/>
            <a:ext cx="24162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a:solidFill>
                  <a:schemeClr val="dk1"/>
                </a:solidFill>
                <a:latin typeface="Libre Franklin"/>
                <a:ea typeface="Libre Franklin"/>
                <a:cs typeface="Libre Franklin"/>
                <a:sym typeface="Libre Franklin"/>
              </a:rPr>
              <a:t>Estimated Salary</a:t>
            </a:r>
            <a:endParaRPr sz="1800" b="1">
              <a:solidFill>
                <a:schemeClr val="dk1"/>
              </a:solidFill>
              <a:latin typeface="Libre Franklin"/>
              <a:ea typeface="Libre Franklin"/>
              <a:cs typeface="Libre Franklin"/>
              <a:sym typeface="Libre Franklin"/>
            </a:endParaRPr>
          </a:p>
        </p:txBody>
      </p:sp>
      <p:sp>
        <p:nvSpPr>
          <p:cNvPr id="195" name="Google Shape;195;p19"/>
          <p:cNvSpPr txBox="1"/>
          <p:nvPr/>
        </p:nvSpPr>
        <p:spPr>
          <a:xfrm>
            <a:off x="1445813" y="4364739"/>
            <a:ext cx="2508600" cy="153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lnSpc>
                <a:spcPct val="100000"/>
              </a:lnSpc>
              <a:spcBef>
                <a:spcPts val="0"/>
              </a:spcBef>
              <a:spcAft>
                <a:spcPts val="0"/>
              </a:spcAft>
              <a:buNone/>
            </a:pPr>
            <a:r>
              <a:rPr lang="en-IN" sz="1600">
                <a:solidFill>
                  <a:schemeClr val="dk1"/>
                </a:solidFill>
              </a:rPr>
              <a:t>Mean – 76515</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Median – 97090</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Max – 250898</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Min – 0</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Range – 250898</a:t>
            </a:r>
            <a:endParaRPr sz="1800">
              <a:solidFill>
                <a:schemeClr val="dk1"/>
              </a:solidFill>
              <a:latin typeface="Libre Franklin"/>
              <a:ea typeface="Libre Franklin"/>
              <a:cs typeface="Libre Franklin"/>
              <a:sym typeface="Libre Franklin"/>
            </a:endParaRPr>
          </a:p>
        </p:txBody>
      </p:sp>
      <p:sp>
        <p:nvSpPr>
          <p:cNvPr id="196" name="Google Shape;196;p19"/>
          <p:cNvSpPr txBox="1"/>
          <p:nvPr/>
        </p:nvSpPr>
        <p:spPr>
          <a:xfrm>
            <a:off x="7511756" y="4472589"/>
            <a:ext cx="27090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600">
                <a:solidFill>
                  <a:schemeClr val="dk1"/>
                </a:solidFill>
              </a:rPr>
              <a:t>Mean – 99945.03</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Median – 100134.32</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Max – 199992.48</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Min – 11.58</a:t>
            </a:r>
            <a:endParaRPr sz="1600">
              <a:solidFill>
                <a:schemeClr val="dk1"/>
              </a:solidFill>
            </a:endParaRPr>
          </a:p>
          <a:p>
            <a:pPr marL="0" marR="0" lvl="0" indent="0" algn="l" rtl="0">
              <a:lnSpc>
                <a:spcPct val="100000"/>
              </a:lnSpc>
              <a:spcBef>
                <a:spcPts val="0"/>
              </a:spcBef>
              <a:spcAft>
                <a:spcPts val="0"/>
              </a:spcAft>
              <a:buNone/>
            </a:pPr>
            <a:r>
              <a:rPr lang="en-IN" sz="1600">
                <a:solidFill>
                  <a:schemeClr val="dk1"/>
                </a:solidFill>
              </a:rPr>
              <a:t>Range – 199980.98</a:t>
            </a:r>
            <a:endParaRPr sz="1800">
              <a:solidFill>
                <a:schemeClr val="dk1"/>
              </a:solidFill>
              <a:latin typeface="Libre Franklin"/>
              <a:ea typeface="Libre Franklin"/>
              <a:cs typeface="Libre Franklin"/>
              <a:sym typeface="Libre Franklin"/>
            </a:endParaRPr>
          </a:p>
        </p:txBody>
      </p:sp>
      <p:pic>
        <p:nvPicPr>
          <p:cNvPr id="197" name="Google Shape;197;p19"/>
          <p:cNvPicPr preferRelativeResize="0"/>
          <p:nvPr/>
        </p:nvPicPr>
        <p:blipFill rotWithShape="1">
          <a:blip r:embed="rId4"/>
          <a:srcRect r="7484"/>
          <a:stretch>
            <a:fillRect/>
          </a:stretch>
        </p:blipFill>
        <p:spPr>
          <a:xfrm>
            <a:off x="1093300" y="1954275"/>
            <a:ext cx="3752025" cy="2170475"/>
          </a:xfrm>
          <a:prstGeom prst="rect">
            <a:avLst/>
          </a:prstGeom>
          <a:noFill/>
          <a:ln>
            <a:noFill/>
          </a:ln>
        </p:spPr>
      </p:pic>
      <p:pic>
        <p:nvPicPr>
          <p:cNvPr id="198" name="Google Shape;198;p19"/>
          <p:cNvPicPr preferRelativeResize="0"/>
          <p:nvPr/>
        </p:nvPicPr>
        <p:blipFill>
          <a:blip r:embed="rId5"/>
          <a:stretch>
            <a:fillRect/>
          </a:stretch>
        </p:blipFill>
        <p:spPr>
          <a:xfrm>
            <a:off x="6943525" y="1813900"/>
            <a:ext cx="4424350" cy="2658700"/>
          </a:xfrm>
          <a:prstGeom prst="rect">
            <a:avLst/>
          </a:prstGeom>
          <a:noFill/>
          <a:ln>
            <a:noFill/>
          </a:ln>
        </p:spPr>
      </p:pic>
      <p:sp>
        <p:nvSpPr>
          <p:cNvPr id="199" name="Google Shape;199;p19"/>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7</a:t>
            </a:fld>
            <a:endParaRPr lang="en-IN"/>
          </a:p>
        </p:txBody>
      </p:sp>
      <p:sp>
        <p:nvSpPr>
          <p:cNvPr id="200" name="Google Shape;200;p19"/>
          <p:cNvSpPr txBox="1"/>
          <p:nvPr/>
        </p:nvSpPr>
        <p:spPr>
          <a:xfrm>
            <a:off x="416089" y="369071"/>
            <a:ext cx="71562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IN" sz="2400" b="1" u="sng" dirty="0">
                <a:solidFill>
                  <a:srgbClr val="C00000"/>
                </a:solidFill>
                <a:latin typeface="Libre Franklin"/>
                <a:ea typeface="Libre Franklin"/>
                <a:cs typeface="Libre Franklin"/>
                <a:sym typeface="Libre Franklin"/>
              </a:rPr>
              <a:t>Data Statistics (Continued) :</a:t>
            </a:r>
            <a:endParaRPr sz="2400" dirty="0">
              <a:solidFill>
                <a:srgbClr val="C00000"/>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p:nvPr/>
        </p:nvSpPr>
        <p:spPr>
          <a:xfrm>
            <a:off x="164125" y="211025"/>
            <a:ext cx="3389100" cy="4617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C00000"/>
                </a:solidFill>
              </a:rPr>
              <a:t>Data Exploration:</a:t>
            </a:r>
            <a:endParaRPr sz="2400" b="1" dirty="0">
              <a:solidFill>
                <a:srgbClr val="C00000"/>
              </a:solidFill>
            </a:endParaRPr>
          </a:p>
        </p:txBody>
      </p:sp>
      <p:sp>
        <p:nvSpPr>
          <p:cNvPr id="206" name="Google Shape;206;p20"/>
          <p:cNvSpPr txBox="1"/>
          <p:nvPr/>
        </p:nvSpPr>
        <p:spPr>
          <a:xfrm>
            <a:off x="-85969" y="792278"/>
            <a:ext cx="2110200" cy="369300"/>
          </a:xfrm>
          <a:prstGeom prst="rect">
            <a:avLst/>
          </a:prstGeom>
          <a:noFill/>
          <a:ln>
            <a:noFill/>
          </a:ln>
        </p:spPr>
        <p:txBody>
          <a:bodyPr spcFirstLastPara="1" wrap="square" lIns="91425" tIns="45700" rIns="91425" bIns="45700" anchor="t" anchorCtr="0">
            <a:spAutoFit/>
          </a:bodyPr>
          <a:lstStyle/>
          <a:p>
            <a:pPr marL="228600" marR="0" lvl="0" indent="0" algn="l" rtl="0">
              <a:lnSpc>
                <a:spcPct val="150000"/>
              </a:lnSpc>
              <a:spcBef>
                <a:spcPts val="0"/>
              </a:spcBef>
              <a:spcAft>
                <a:spcPts val="0"/>
              </a:spcAft>
              <a:buNone/>
            </a:pPr>
            <a:r>
              <a:rPr lang="en-IN" sz="1800" b="1" u="sng">
                <a:solidFill>
                  <a:schemeClr val="dk1"/>
                </a:solidFill>
              </a:rPr>
              <a:t>Missing values</a:t>
            </a:r>
            <a:endParaRPr sz="1800">
              <a:solidFill>
                <a:schemeClr val="dk1"/>
              </a:solidFill>
            </a:endParaRPr>
          </a:p>
        </p:txBody>
      </p:sp>
      <p:sp>
        <p:nvSpPr>
          <p:cNvPr id="207" name="Google Shape;207;p20"/>
          <p:cNvSpPr txBox="1"/>
          <p:nvPr/>
        </p:nvSpPr>
        <p:spPr>
          <a:xfrm>
            <a:off x="757850" y="1374953"/>
            <a:ext cx="73464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600">
                <a:solidFill>
                  <a:schemeClr val="dk1"/>
                </a:solidFill>
              </a:rPr>
              <a:t>There are no missing values  in the dataset.</a:t>
            </a:r>
            <a:endParaRPr sz="1600">
              <a:solidFill>
                <a:schemeClr val="dk1"/>
              </a:solidFill>
            </a:endParaRPr>
          </a:p>
        </p:txBody>
      </p:sp>
      <p:sp>
        <p:nvSpPr>
          <p:cNvPr id="208" name="Google Shape;208;p20"/>
          <p:cNvSpPr txBox="1"/>
          <p:nvPr/>
        </p:nvSpPr>
        <p:spPr>
          <a:xfrm>
            <a:off x="164125" y="1863850"/>
            <a:ext cx="58989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u="sng"/>
              <a:t>Outliers:</a:t>
            </a:r>
            <a:endParaRPr sz="1800" b="1" u="sng"/>
          </a:p>
          <a:p>
            <a:pPr marL="0" lvl="0" indent="0" algn="l" rtl="0">
              <a:spcBef>
                <a:spcPts val="0"/>
              </a:spcBef>
              <a:spcAft>
                <a:spcPts val="0"/>
              </a:spcAft>
              <a:buNone/>
            </a:pPr>
            <a:endParaRPr sz="1800"/>
          </a:p>
          <a:p>
            <a:pPr marL="0" lvl="0" indent="0" algn="l" rtl="0">
              <a:spcBef>
                <a:spcPts val="0"/>
              </a:spcBef>
              <a:spcAft>
                <a:spcPts val="0"/>
              </a:spcAft>
              <a:buNone/>
            </a:pPr>
            <a:r>
              <a:rPr lang="en-IN" sz="1600" b="1"/>
              <a:t>CreditScore</a:t>
            </a:r>
            <a:r>
              <a:rPr lang="en-IN" sz="1600"/>
              <a:t>: </a:t>
            </a:r>
            <a:r>
              <a:rPr lang="en-IN" sz="1600">
                <a:solidFill>
                  <a:schemeClr val="dk1"/>
                </a:solidFill>
              </a:rPr>
              <a:t>15 outliers have been found and deleted.</a:t>
            </a:r>
            <a:endParaRPr sz="1600"/>
          </a:p>
          <a:p>
            <a:pPr marL="0" lvl="0" indent="0" algn="l" rtl="0">
              <a:spcBef>
                <a:spcPts val="0"/>
              </a:spcBef>
              <a:spcAft>
                <a:spcPts val="0"/>
              </a:spcAft>
              <a:buNone/>
            </a:pPr>
            <a:endParaRPr>
              <a:latin typeface="Libre Franklin"/>
              <a:ea typeface="Libre Franklin"/>
              <a:cs typeface="Libre Franklin"/>
              <a:sym typeface="Libre Franklin"/>
            </a:endParaRPr>
          </a:p>
          <a:p>
            <a:pPr marL="0" lvl="0" indent="0" algn="l" rtl="0">
              <a:spcBef>
                <a:spcPts val="0"/>
              </a:spcBef>
              <a:spcAft>
                <a:spcPts val="0"/>
              </a:spcAft>
              <a:buNone/>
            </a:pPr>
            <a:endParaRPr>
              <a:latin typeface="Libre Franklin"/>
              <a:ea typeface="Libre Franklin"/>
              <a:cs typeface="Libre Franklin"/>
              <a:sym typeface="Libre Franklin"/>
            </a:endParaRPr>
          </a:p>
        </p:txBody>
      </p:sp>
      <p:sp>
        <p:nvSpPr>
          <p:cNvPr id="209" name="Google Shape;209;p20"/>
          <p:cNvSpPr txBox="1"/>
          <p:nvPr/>
        </p:nvSpPr>
        <p:spPr>
          <a:xfrm>
            <a:off x="6522550" y="2387200"/>
            <a:ext cx="7156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b="1"/>
              <a:t>Age:</a:t>
            </a:r>
            <a:r>
              <a:rPr lang="en-IN" sz="1600"/>
              <a:t>  359 outliers were found and deleted</a:t>
            </a:r>
            <a:endParaRPr sz="1600"/>
          </a:p>
        </p:txBody>
      </p:sp>
      <p:pic>
        <p:nvPicPr>
          <p:cNvPr id="210" name="Google Shape;210;p20"/>
          <p:cNvPicPr preferRelativeResize="0"/>
          <p:nvPr/>
        </p:nvPicPr>
        <p:blipFill>
          <a:blip r:embed="rId3"/>
          <a:stretch>
            <a:fillRect/>
          </a:stretch>
        </p:blipFill>
        <p:spPr>
          <a:xfrm>
            <a:off x="382900" y="2968550"/>
            <a:ext cx="4552050" cy="3130825"/>
          </a:xfrm>
          <a:prstGeom prst="rect">
            <a:avLst/>
          </a:prstGeom>
          <a:noFill/>
          <a:ln>
            <a:noFill/>
          </a:ln>
        </p:spPr>
      </p:pic>
      <p:pic>
        <p:nvPicPr>
          <p:cNvPr id="211" name="Google Shape;211;p20"/>
          <p:cNvPicPr preferRelativeResize="0"/>
          <p:nvPr/>
        </p:nvPicPr>
        <p:blipFill>
          <a:blip r:embed="rId4"/>
          <a:stretch>
            <a:fillRect/>
          </a:stretch>
        </p:blipFill>
        <p:spPr>
          <a:xfrm>
            <a:off x="6522550" y="2968554"/>
            <a:ext cx="4552049" cy="2932700"/>
          </a:xfrm>
          <a:prstGeom prst="rect">
            <a:avLst/>
          </a:prstGeom>
          <a:noFill/>
          <a:ln>
            <a:noFill/>
          </a:ln>
        </p:spPr>
      </p:pic>
      <p:sp>
        <p:nvSpPr>
          <p:cNvPr id="212" name="Google Shape;212;p20"/>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8</a:t>
            </a:fld>
            <a:endParaRPr lang="en-IN"/>
          </a:p>
        </p:txBody>
      </p:sp>
      <p:pic>
        <p:nvPicPr>
          <p:cNvPr id="213" name="Google Shape;213;p20"/>
          <p:cNvPicPr preferRelativeResize="0"/>
          <p:nvPr/>
        </p:nvPicPr>
        <p:blipFill rotWithShape="1">
          <a:blip r:embed="rId5"/>
          <a:srcRect/>
          <a:stretch>
            <a:fillRect/>
          </a:stretch>
        </p:blipFill>
        <p:spPr>
          <a:xfrm>
            <a:off x="11084511" y="216791"/>
            <a:ext cx="813246" cy="7062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1"/>
          <p:cNvPicPr preferRelativeResize="0"/>
          <p:nvPr/>
        </p:nvPicPr>
        <p:blipFill rotWithShape="1">
          <a:blip r:embed="rId3"/>
          <a:srcRect/>
          <a:stretch>
            <a:fillRect/>
          </a:stretch>
        </p:blipFill>
        <p:spPr>
          <a:xfrm>
            <a:off x="11084511" y="211015"/>
            <a:ext cx="813246" cy="706248"/>
          </a:xfrm>
          <a:prstGeom prst="rect">
            <a:avLst/>
          </a:prstGeom>
          <a:noFill/>
          <a:ln>
            <a:noFill/>
          </a:ln>
        </p:spPr>
      </p:pic>
      <p:sp>
        <p:nvSpPr>
          <p:cNvPr id="219" name="Google Shape;219;p21"/>
          <p:cNvSpPr txBox="1"/>
          <p:nvPr/>
        </p:nvSpPr>
        <p:spPr>
          <a:xfrm>
            <a:off x="296974" y="1372775"/>
            <a:ext cx="75177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rPr>
              <a:t>There are no significant correlations between continuous variables.</a:t>
            </a:r>
            <a:endParaRPr sz="1600">
              <a:solidFill>
                <a:schemeClr val="dk1"/>
              </a:solidFill>
            </a:endParaRPr>
          </a:p>
        </p:txBody>
      </p:sp>
      <p:pic>
        <p:nvPicPr>
          <p:cNvPr id="220" name="Google Shape;220;p21"/>
          <p:cNvPicPr preferRelativeResize="0"/>
          <p:nvPr/>
        </p:nvPicPr>
        <p:blipFill>
          <a:blip r:embed="rId4"/>
          <a:stretch>
            <a:fillRect/>
          </a:stretch>
        </p:blipFill>
        <p:spPr>
          <a:xfrm>
            <a:off x="296975" y="2043581"/>
            <a:ext cx="9639300" cy="1866900"/>
          </a:xfrm>
          <a:prstGeom prst="rect">
            <a:avLst/>
          </a:prstGeom>
          <a:noFill/>
          <a:ln>
            <a:noFill/>
          </a:ln>
        </p:spPr>
      </p:pic>
      <p:sp>
        <p:nvSpPr>
          <p:cNvPr id="221" name="Google Shape;221;p21"/>
          <p:cNvSpPr txBox="1"/>
          <p:nvPr/>
        </p:nvSpPr>
        <p:spPr>
          <a:xfrm>
            <a:off x="658475" y="5842200"/>
            <a:ext cx="715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p>
        </p:txBody>
      </p:sp>
      <p:sp>
        <p:nvSpPr>
          <p:cNvPr id="222" name="Google Shape;222;p21"/>
          <p:cNvSpPr txBox="1"/>
          <p:nvPr/>
        </p:nvSpPr>
        <p:spPr>
          <a:xfrm>
            <a:off x="296975" y="4273825"/>
            <a:ext cx="71562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IN" sz="1800" b="1" u="sng" dirty="0">
                <a:solidFill>
                  <a:schemeClr val="dk1"/>
                </a:solidFill>
              </a:rPr>
              <a:t>One-hot encoding:</a:t>
            </a:r>
            <a:endParaRPr sz="1800" b="1" u="sng" dirty="0">
              <a:solidFill>
                <a:schemeClr val="dk1"/>
              </a:solidFill>
            </a:endParaRPr>
          </a:p>
          <a:p>
            <a:pPr marL="0" lvl="0" indent="0" algn="l" rtl="0">
              <a:spcBef>
                <a:spcPts val="0"/>
              </a:spcBef>
              <a:spcAft>
                <a:spcPts val="0"/>
              </a:spcAft>
              <a:buClr>
                <a:schemeClr val="dk1"/>
              </a:buClr>
              <a:buSzPts val="1100"/>
              <a:buFont typeface="Arial" panose="020B0604020202020204"/>
              <a:buNone/>
            </a:pPr>
            <a:endParaRPr sz="1800" dirty="0">
              <a:solidFill>
                <a:schemeClr val="dk1"/>
              </a:solidFill>
            </a:endParaRPr>
          </a:p>
          <a:p>
            <a:pPr marL="0" lvl="0" indent="0" algn="l" rtl="0">
              <a:spcBef>
                <a:spcPts val="0"/>
              </a:spcBef>
              <a:spcAft>
                <a:spcPts val="0"/>
              </a:spcAft>
              <a:buClr>
                <a:schemeClr val="dk1"/>
              </a:buClr>
              <a:buSzPts val="1100"/>
              <a:buFont typeface="Arial" panose="020B0604020202020204"/>
              <a:buNone/>
            </a:pPr>
            <a:r>
              <a:rPr lang="en-IN" sz="1600" dirty="0">
                <a:solidFill>
                  <a:schemeClr val="dk1"/>
                </a:solidFill>
              </a:rPr>
              <a:t>Made dummy variables for Gender and Geography.</a:t>
            </a:r>
            <a:endParaRPr sz="1200" dirty="0">
              <a:latin typeface="Libre Franklin"/>
              <a:ea typeface="Libre Franklin"/>
              <a:cs typeface="Libre Franklin"/>
              <a:sym typeface="Libre Franklin"/>
            </a:endParaRPr>
          </a:p>
        </p:txBody>
      </p:sp>
      <p:sp>
        <p:nvSpPr>
          <p:cNvPr id="223" name="Google Shape;223;p21"/>
          <p:cNvSpPr txBox="1">
            <a:spLocks noGrp="1"/>
          </p:cNvSpPr>
          <p:nvPr>
            <p:ph type="sldNum" idx="12"/>
          </p:nvPr>
        </p:nvSpPr>
        <p:spPr>
          <a:xfrm>
            <a:off x="10993582" y="6446838"/>
            <a:ext cx="7800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IN"/>
              <a:t>9</a:t>
            </a:fld>
            <a:endParaRPr lang="en-IN"/>
          </a:p>
        </p:txBody>
      </p:sp>
      <p:sp>
        <p:nvSpPr>
          <p:cNvPr id="224" name="Google Shape;224;p21"/>
          <p:cNvSpPr txBox="1"/>
          <p:nvPr/>
        </p:nvSpPr>
        <p:spPr>
          <a:xfrm>
            <a:off x="236050" y="287100"/>
            <a:ext cx="7156200" cy="923299"/>
          </a:xfrm>
          <a:prstGeom prst="rect">
            <a:avLst/>
          </a:prstGeom>
          <a:noFill/>
          <a:ln>
            <a:noFill/>
          </a:ln>
        </p:spPr>
        <p:txBody>
          <a:bodyPr spcFirstLastPara="1" wrap="square" lIns="91425" tIns="91425" rIns="91425" bIns="91425" anchor="t" anchorCtr="0">
            <a:spAutoFit/>
          </a:bodyPr>
          <a:lstStyle/>
          <a:p>
            <a:pPr>
              <a:buClr>
                <a:schemeClr val="dk1"/>
              </a:buClr>
            </a:pPr>
            <a:r>
              <a:rPr lang="en-IN" sz="2400" b="1" dirty="0">
                <a:solidFill>
                  <a:srgbClr val="C00000"/>
                </a:solidFill>
              </a:rPr>
              <a:t>Data Exploration:</a:t>
            </a:r>
          </a:p>
          <a:p>
            <a:pPr marL="0" lvl="0" indent="0" algn="l" rtl="0">
              <a:spcBef>
                <a:spcPts val="0"/>
              </a:spcBef>
              <a:spcAft>
                <a:spcPts val="0"/>
              </a:spcAft>
              <a:buClr>
                <a:schemeClr val="dk1"/>
              </a:buClr>
              <a:buFont typeface="Arial" panose="020B0604020202020204"/>
              <a:buNone/>
            </a:pPr>
            <a:endParaRPr sz="2400" dirty="0">
              <a:latin typeface="Libre Franklin"/>
              <a:ea typeface="Libre Franklin"/>
              <a:cs typeface="Libre Franklin"/>
              <a:sym typeface="Libre Franklin"/>
            </a:endParaRPr>
          </a:p>
        </p:txBody>
      </p:sp>
      <p:sp>
        <p:nvSpPr>
          <p:cNvPr id="225" name="Google Shape;225;p21"/>
          <p:cNvSpPr txBox="1"/>
          <p:nvPr/>
        </p:nvSpPr>
        <p:spPr>
          <a:xfrm>
            <a:off x="236050" y="894100"/>
            <a:ext cx="7156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u="sng">
                <a:latin typeface="Libre Franklin"/>
                <a:ea typeface="Libre Franklin"/>
                <a:cs typeface="Libre Franklin"/>
                <a:sym typeface="Libre Franklin"/>
              </a:rPr>
              <a:t>Correlations:</a:t>
            </a:r>
            <a:endParaRPr sz="1800" b="1" u="sng">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1_RetrospectVTI">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Widescreen</PresentationFormat>
  <Paragraphs>213</Paragraphs>
  <Slides>23</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Libre Franklin</vt:lpstr>
      <vt:lpstr>Calibri</vt:lpstr>
      <vt:lpstr>Cambria</vt:lpstr>
      <vt:lpstr>Bookman Old Style</vt:lpstr>
      <vt:lpstr>Arial</vt:lpstr>
      <vt:lpstr>1_RetrospectVTI</vt:lpstr>
      <vt:lpstr>1_RetrospectVTI</vt:lpstr>
      <vt:lpstr>BANK CUSTOMER CHURN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 </dc:title>
  <dc:creator/>
  <cp:lastModifiedBy>Kanakaveedu Peta, Kavyasree</cp:lastModifiedBy>
  <cp:revision>5</cp:revision>
  <dcterms:created xsi:type="dcterms:W3CDTF">2022-05-06T01:10:53Z</dcterms:created>
  <dcterms:modified xsi:type="dcterms:W3CDTF">2023-02-03T16:09:02Z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36A7D35C69C64D4F8BAB29D43178B064</vt:lpwstr>
  </property>
  <property fmtid="{D5CDD505-2E9C-101B-9397-08002B2CF9AE}" pid="3" name="KSOProductBuildVer">
    <vt:lpwstr>1033-11.2.0.10451</vt:lpwstr>
  </property>
</Properties>
</file>