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sree" userId="f01a74e0b1007375" providerId="LiveId" clId="{A96813C5-2301-4903-97F2-87D074C295CD}"/>
    <pc:docChg chg="custSel modSld">
      <pc:chgData name="kavya sree" userId="f01a74e0b1007375" providerId="LiveId" clId="{A96813C5-2301-4903-97F2-87D074C295CD}" dt="2024-10-20T18:23:04.721" v="5" actId="21"/>
      <pc:docMkLst>
        <pc:docMk/>
      </pc:docMkLst>
      <pc:sldChg chg="modSp mod">
        <pc:chgData name="kavya sree" userId="f01a74e0b1007375" providerId="LiveId" clId="{A96813C5-2301-4903-97F2-87D074C295CD}" dt="2024-10-20T18:22:26.876" v="3" actId="20577"/>
        <pc:sldMkLst>
          <pc:docMk/>
          <pc:sldMk cId="3122649492" sldId="256"/>
        </pc:sldMkLst>
        <pc:graphicFrameChg chg="modGraphic">
          <ac:chgData name="kavya sree" userId="f01a74e0b1007375" providerId="LiveId" clId="{A96813C5-2301-4903-97F2-87D074C295CD}" dt="2024-10-20T18:22:26.876" v="3" actId="20577"/>
          <ac:graphicFrameMkLst>
            <pc:docMk/>
            <pc:sldMk cId="3122649492" sldId="256"/>
            <ac:graphicFrameMk id="4" creationId="{00000000-0000-0000-0000-000000000000}"/>
          </ac:graphicFrameMkLst>
        </pc:graphicFrameChg>
      </pc:sldChg>
      <pc:sldChg chg="modSp mod">
        <pc:chgData name="kavya sree" userId="f01a74e0b1007375" providerId="LiveId" clId="{A96813C5-2301-4903-97F2-87D074C295CD}" dt="2024-10-20T18:04:36.053" v="0" actId="313"/>
        <pc:sldMkLst>
          <pc:docMk/>
          <pc:sldMk cId="3767711167" sldId="258"/>
        </pc:sldMkLst>
        <pc:spChg chg="mod">
          <ac:chgData name="kavya sree" userId="f01a74e0b1007375" providerId="LiveId" clId="{A96813C5-2301-4903-97F2-87D074C295CD}" dt="2024-10-20T18:04:36.053" v="0" actId="313"/>
          <ac:spMkLst>
            <pc:docMk/>
            <pc:sldMk cId="3767711167" sldId="258"/>
            <ac:spMk id="3" creationId="{00000000-0000-0000-0000-000000000000}"/>
          </ac:spMkLst>
        </pc:spChg>
      </pc:sldChg>
      <pc:sldChg chg="delSp modSp mod">
        <pc:chgData name="kavya sree" userId="f01a74e0b1007375" providerId="LiveId" clId="{A96813C5-2301-4903-97F2-87D074C295CD}" dt="2024-10-20T18:23:04.721" v="5" actId="21"/>
        <pc:sldMkLst>
          <pc:docMk/>
          <pc:sldMk cId="3691672322" sldId="266"/>
        </pc:sldMkLst>
        <pc:spChg chg="del mod">
          <ac:chgData name="kavya sree" userId="f01a74e0b1007375" providerId="LiveId" clId="{A96813C5-2301-4903-97F2-87D074C295CD}" dt="2024-10-20T18:23:04.721" v="5" actId="21"/>
          <ac:spMkLst>
            <pc:docMk/>
            <pc:sldMk cId="3691672322" sldId="26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puterresearch.org/index.php/computer/article/view/606/6-Improving-Network-Security-Next-Generation_JATS_NLM_xml" TargetMode="External"/><Relationship Id="rId2" Type="http://schemas.openxmlformats.org/officeDocument/2006/relationships/hyperlink" Target="https://www.researchgate.net/publication/318921194_Bring_Your_Own_Device_in_Education_A_Review_of_Challenges"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81306880_An_Overview_of_Web_Content_Filtering_Techniqu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a:t>Securing and increasing productivity of BYOD classrooms at schools</a:t>
            </a:r>
            <a:r>
              <a:rPr lang="en-US" b="0" dirty="0"/>
              <a:t>​</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99</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7992039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20211CSE0168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Jaswanth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20211CSE0477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t>
                      </a:r>
                      <a:r>
                        <a:rPr lang="en-GB" baseline="0" dirty="0"/>
                        <a:t> Kavya Sree</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20211CSE0472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Gopi</a:t>
                      </a:r>
                      <a:r>
                        <a:rPr lang="en-GB" baseline="0" dirty="0"/>
                        <a:t> Priya G</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20211CSE0473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O Nagendra babu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Ms. Nitya BA</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fontAlgn="base"/>
            <a:r>
              <a:rPr lang="en-US" dirty="0">
                <a:latin typeface="Times New Roman" panose="02020603050405020304" pitchFamily="18" charset="0"/>
                <a:cs typeface="Times New Roman" panose="02020603050405020304" pitchFamily="18" charset="0"/>
              </a:rPr>
              <a:t>References of IEEE papers:​</a:t>
            </a:r>
          </a:p>
          <a:p>
            <a:pPr fontAlgn="base"/>
            <a:r>
              <a:rPr lang="en-US" dirty="0">
                <a:latin typeface="Times New Roman" panose="02020603050405020304" pitchFamily="18" charset="0"/>
                <a:cs typeface="Times New Roman" panose="02020603050405020304" pitchFamily="18" charset="0"/>
              </a:rPr>
              <a:t>BYOD Education by </a:t>
            </a:r>
            <a:r>
              <a:rPr lang="en-IN" dirty="0" err="1">
                <a:latin typeface="Times New Roman" panose="02020603050405020304" pitchFamily="18" charset="0"/>
                <a:cs typeface="Times New Roman" panose="02020603050405020304" pitchFamily="18" charset="0"/>
              </a:rPr>
              <a:t>Chinecherem</a:t>
            </a:r>
            <a:r>
              <a:rPr lang="en-IN" dirty="0">
                <a:latin typeface="Times New Roman" panose="02020603050405020304" pitchFamily="18" charset="0"/>
                <a:cs typeface="Times New Roman" panose="02020603050405020304" pitchFamily="18" charset="0"/>
              </a:rPr>
              <a:t> Umezuruike1 Gregory </a:t>
            </a:r>
            <a:r>
              <a:rPr lang="en-IN" dirty="0" err="1">
                <a:latin typeface="Times New Roman" panose="02020603050405020304" pitchFamily="18" charset="0"/>
                <a:cs typeface="Times New Roman" panose="02020603050405020304" pitchFamily="18" charset="0"/>
              </a:rPr>
              <a:t>Onwodi</a:t>
            </a:r>
            <a:r>
              <a:rPr lang="en-IN" dirty="0">
                <a:latin typeface="Times New Roman" panose="02020603050405020304" pitchFamily="18" charset="0"/>
                <a:cs typeface="Times New Roman" panose="02020603050405020304" pitchFamily="18" charset="0"/>
              </a:rPr>
              <a:t> (PhD) </a:t>
            </a:r>
            <a:r>
              <a:rPr lang="en-US" dirty="0">
                <a:latin typeface="Times New Roman" panose="02020603050405020304" pitchFamily="18" charset="0"/>
                <a:cs typeface="Times New Roman" panose="02020603050405020304" pitchFamily="18" charset="0"/>
              </a:rPr>
              <a:t>Vol. 2 Issue 9, September 2015 </a:t>
            </a:r>
            <a:r>
              <a:rPr lang="en-US" u="sng" dirty="0">
                <a:latin typeface="Times New Roman" panose="02020603050405020304" pitchFamily="18" charset="0"/>
                <a:cs typeface="Times New Roman" panose="02020603050405020304" pitchFamily="18" charset="0"/>
                <a:hlinkClick r:id="rId2"/>
              </a:rPr>
              <a:t>https://www.researchgate.net/publication/318921194_Bring_Your_Own_Device_in_Education_A_Review_of_Challenges</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Improving Network Security: Next Generation Firewalls and Advanced packet Inspection devices : Dr. Steven Thomas Sat 14 January 2012 </a:t>
            </a:r>
            <a:r>
              <a:rPr lang="en-US" u="sng" dirty="0">
                <a:latin typeface="Times New Roman" panose="02020603050405020304" pitchFamily="18" charset="0"/>
                <a:cs typeface="Times New Roman" panose="02020603050405020304" pitchFamily="18" charset="0"/>
                <a:hlinkClick r:id="rId3"/>
              </a:rPr>
              <a:t>https://computerresearch.org/index.php/computer/article/view/606/6-Improving-Network-Security-Next-Generation_JATS_NLM_xml</a:t>
            </a:r>
            <a:r>
              <a:rPr lang="en-US" dirty="0">
                <a:latin typeface="Times New Roman" panose="02020603050405020304" pitchFamily="18" charset="0"/>
                <a:cs typeface="Times New Roman" panose="02020603050405020304" pitchFamily="18" charset="0"/>
              </a:rPr>
              <a:t> ​</a:t>
            </a:r>
          </a:p>
          <a:p>
            <a:pPr fontAlgn="base"/>
            <a:r>
              <a:rPr lang="en-US" dirty="0">
                <a:latin typeface="Times New Roman" panose="02020603050405020304" pitchFamily="18" charset="0"/>
                <a:cs typeface="Times New Roman" panose="02020603050405020304" pitchFamily="18" charset="0"/>
              </a:rPr>
              <a:t>An Overview of Web Content Filtering Techniques by </a:t>
            </a:r>
            <a:r>
              <a:rPr lang="en-US" dirty="0" err="1">
                <a:latin typeface="Times New Roman" panose="02020603050405020304" pitchFamily="18" charset="0"/>
                <a:cs typeface="Times New Roman" panose="02020603050405020304" pitchFamily="18" charset="0"/>
              </a:rPr>
              <a:t>Folorunso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Ojo</a:t>
            </a:r>
            <a:r>
              <a:rPr lang="en-US" dirty="0">
                <a:latin typeface="Times New Roman" panose="02020603050405020304" pitchFamily="18" charset="0"/>
                <a:cs typeface="Times New Roman" panose="02020603050405020304" pitchFamily="18" charset="0"/>
              </a:rPr>
              <a:t> June 2024​</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4"/>
              </a:rPr>
              <a:t>https://www.researchgate.net/publication/381306880_An_Overview_of_Web_Content_Filtering_Techniques</a:t>
            </a:r>
            <a:r>
              <a:rPr lang="en-US" dirty="0">
                <a:latin typeface="Times New Roman" panose="020206030504050203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With the rise of technology in education, many schools have adopted the Bring Your Own Device (BYOD) policy to facilitate a more personalized and flexible learning environment. BYOD classrooms allow students to use their personal devices, such as laptops, tablets, and smartphones, for educational purposes. This approach enhances engagement, provides access to online learning resources, and supports a blended learning model.</a:t>
            </a:r>
          </a:p>
          <a:p>
            <a:r>
              <a:rPr lang="en-US" dirty="0">
                <a:latin typeface="Times New Roman" panose="02020603050405020304" pitchFamily="18" charset="0"/>
                <a:cs typeface="Times New Roman" panose="02020603050405020304" pitchFamily="18" charset="0"/>
              </a:rPr>
              <a:t>This project aims to develop strategies and solutions to secure BYOD classrooms while promoting a productive learning environment. It focuses on implementing robust security measures, such as device monitoring, content </a:t>
            </a:r>
            <a:r>
              <a:rPr lang="en-US" dirty="0" err="1">
                <a:latin typeface="Times New Roman" panose="02020603050405020304" pitchFamily="18" charset="0"/>
                <a:cs typeface="Times New Roman" panose="02020603050405020304" pitchFamily="18" charset="0"/>
              </a:rPr>
              <a:t>filtering,to</a:t>
            </a:r>
            <a:r>
              <a:rPr lang="en-US" dirty="0">
                <a:latin typeface="Times New Roman" panose="02020603050405020304" pitchFamily="18" charset="0"/>
                <a:cs typeface="Times New Roman" panose="02020603050405020304" pitchFamily="18" charset="0"/>
              </a:rPr>
              <a:t> safeguard both students and school infrastructure. By increasing control over network access and curating appropriate online resources, schools can optimize the educational benefits of BYOD without compromising safety or productivity.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625987" y="1143001"/>
            <a:ext cx="10668000" cy="4952997"/>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The implementation of Bring Your Own Device (BYOD) policies in schools has led to increased access to educational resources but also presents challenges, particularly regarding distractions from non-educational content. Research highlights several key points:</a:t>
            </a:r>
          </a:p>
          <a:p>
            <a:pPr>
              <a:buFont typeface="+mj-lt"/>
              <a:buAutoNum type="arabicPeriod"/>
            </a:pPr>
            <a:r>
              <a:rPr lang="en-US" sz="2600" b="1" dirty="0">
                <a:latin typeface="Times New Roman" panose="02020603050405020304" pitchFamily="18" charset="0"/>
                <a:cs typeface="Times New Roman" panose="02020603050405020304" pitchFamily="18" charset="0"/>
              </a:rPr>
              <a:t>Learning Impact</a:t>
            </a:r>
            <a:r>
              <a:rPr lang="en-US" sz="2600" dirty="0">
                <a:latin typeface="Times New Roman" panose="02020603050405020304" pitchFamily="18" charset="0"/>
                <a:cs typeface="Times New Roman" panose="02020603050405020304" pitchFamily="18" charset="0"/>
              </a:rPr>
              <a:t>: BYOD enhances student engagement but can also lead to distractions that hinder learning (Gomez et al., 2015; Bennett &amp; Matron, 2010).</a:t>
            </a:r>
          </a:p>
          <a:p>
            <a:pPr>
              <a:buFont typeface="+mj-lt"/>
              <a:buAutoNum type="arabicPeriod"/>
            </a:pPr>
            <a:r>
              <a:rPr lang="en-US" sz="2600" b="1" dirty="0">
                <a:latin typeface="Times New Roman" panose="02020603050405020304" pitchFamily="18" charset="0"/>
                <a:cs typeface="Times New Roman" panose="02020603050405020304" pitchFamily="18" charset="0"/>
              </a:rPr>
              <a:t>Need for Website Filtering</a:t>
            </a:r>
            <a:r>
              <a:rPr lang="en-US" sz="2600" dirty="0">
                <a:latin typeface="Times New Roman" panose="02020603050405020304" pitchFamily="18" charset="0"/>
                <a:cs typeface="Times New Roman" panose="02020603050405020304" pitchFamily="18" charset="0"/>
              </a:rPr>
              <a:t>: Educators emphasize the necessity for filtering tools to block inappropriate content and maintain focus in the classroom (Wexler, 2018).</a:t>
            </a:r>
          </a:p>
          <a:p>
            <a:pPr>
              <a:buFont typeface="+mj-lt"/>
              <a:buAutoNum type="arabicPeriod"/>
            </a:pPr>
            <a:r>
              <a:rPr lang="en-US" sz="2600" b="1" dirty="0">
                <a:latin typeface="Times New Roman" panose="02020603050405020304" pitchFamily="18" charset="0"/>
                <a:cs typeface="Times New Roman" panose="02020603050405020304" pitchFamily="18" charset="0"/>
              </a:rPr>
              <a:t>Teacher Management Tools</a:t>
            </a:r>
            <a:r>
              <a:rPr lang="en-US" sz="2600" dirty="0">
                <a:latin typeface="Times New Roman" panose="02020603050405020304" pitchFamily="18" charset="0"/>
                <a:cs typeface="Times New Roman" panose="02020603050405020304" pitchFamily="18" charset="0"/>
              </a:rPr>
              <a:t>: Effective monitoring and control mechanisms help improve student behavior and academic performance, allowing teachers to customize access based on curriculum needs (Ribble, 2015).</a:t>
            </a:r>
          </a:p>
          <a:p>
            <a:pPr>
              <a:buFont typeface="+mj-lt"/>
              <a:buAutoNum type="arabicPeriod"/>
            </a:pPr>
            <a:r>
              <a:rPr lang="en-US" sz="2600" b="1" dirty="0">
                <a:latin typeface="Times New Roman" panose="02020603050405020304" pitchFamily="18" charset="0"/>
                <a:cs typeface="Times New Roman" panose="02020603050405020304" pitchFamily="18" charset="0"/>
              </a:rPr>
              <a:t>Cybersecurity Risks</a:t>
            </a:r>
            <a:r>
              <a:rPr lang="en-US" sz="2600" dirty="0">
                <a:latin typeface="Times New Roman" panose="02020603050405020304" pitchFamily="18" charset="0"/>
                <a:cs typeface="Times New Roman" panose="02020603050405020304" pitchFamily="18" charset="0"/>
              </a:rPr>
              <a:t>: Increased device connectivity raises cybersecurity concerns, making robust filtering systems essential for protecting student data (Alasmary et al., 2020).</a:t>
            </a:r>
          </a:p>
          <a:p>
            <a:pPr>
              <a:buFont typeface="+mj-lt"/>
              <a:buAutoNum type="arabicPeriod"/>
            </a:pPr>
            <a:r>
              <a:rPr lang="en-US" sz="2600" b="1" dirty="0">
                <a:latin typeface="Times New Roman" panose="02020603050405020304" pitchFamily="18" charset="0"/>
                <a:cs typeface="Times New Roman" panose="02020603050405020304" pitchFamily="18" charset="0"/>
              </a:rPr>
              <a:t>Data-Driven Insights</a:t>
            </a:r>
            <a:r>
              <a:rPr lang="en-US" sz="2600" dirty="0">
                <a:latin typeface="Times New Roman" panose="02020603050405020304" pitchFamily="18" charset="0"/>
                <a:cs typeface="Times New Roman" panose="02020603050405020304" pitchFamily="18" charset="0"/>
              </a:rPr>
              <a:t>: Utilizing analytics to monitor student engagement can enhance instructional strategies and improve learning outcomes (Siemens, 2013).</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10668000" cy="5088117"/>
          </a:xfrm>
        </p:spPr>
        <p:txBody>
          <a:bodyPr>
            <a:normAutofit lnSpcReduction="10000"/>
          </a:bodyPr>
          <a:lstStyle/>
          <a:p>
            <a:pPr fontAlgn="base"/>
            <a:r>
              <a:rPr lang="en-US" sz="2600" dirty="0">
                <a:latin typeface="Times New Roman" panose="02020603050405020304" pitchFamily="18" charset="0"/>
                <a:cs typeface="Times New Roman" panose="02020603050405020304" pitchFamily="18" charset="0"/>
              </a:rPr>
              <a:t>Providing a web application for teachers and students to interact using unique credentials .​</a:t>
            </a:r>
          </a:p>
          <a:p>
            <a:pPr fontAlgn="base"/>
            <a:r>
              <a:rPr lang="en-US" sz="2600" dirty="0">
                <a:latin typeface="Times New Roman" panose="02020603050405020304" pitchFamily="18" charset="0"/>
                <a:cs typeface="Times New Roman" panose="02020603050405020304" pitchFamily="18" charset="0"/>
              </a:rPr>
              <a:t>Equip teachers with a user-friendly dashboard to manage students' devices giving limited access to recourses and using web filtering software’s ensuring better control and supervision.​</a:t>
            </a:r>
          </a:p>
          <a:p>
            <a:pPr fontAlgn="base"/>
            <a:r>
              <a:rPr lang="en-US" sz="2600" dirty="0">
                <a:latin typeface="Times New Roman" panose="02020603050405020304" pitchFamily="18" charset="0"/>
                <a:cs typeface="Times New Roman" panose="02020603050405020304" pitchFamily="18" charset="0"/>
              </a:rPr>
              <a:t>Create a cloud environment that enables students to access educational content.​</a:t>
            </a:r>
          </a:p>
          <a:p>
            <a:pPr fontAlgn="base"/>
            <a:r>
              <a:rPr lang="en-US" sz="2600" dirty="0">
                <a:latin typeface="Times New Roman" panose="02020603050405020304" pitchFamily="18" charset="0"/>
                <a:cs typeface="Times New Roman" panose="02020603050405020304" pitchFamily="18" charset="0"/>
              </a:rPr>
              <a:t>Building custom firewall with advanced web filtering technologies that prevent student’s devices from accessing restricted content and protect against cyber threats and use monitoring software's for viewing the health of the system.​</a:t>
            </a:r>
          </a:p>
          <a:p>
            <a:pPr fontAlgn="base"/>
            <a:r>
              <a:rPr lang="en-US" sz="2600" dirty="0">
                <a:latin typeface="Times New Roman" panose="02020603050405020304" pitchFamily="18" charset="0"/>
                <a:cs typeface="Times New Roman" panose="02020603050405020304" pitchFamily="18" charset="0"/>
              </a:rPr>
              <a:t>Deploying Ai chat box for building conversational agents and help with student queries.​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Method/Methodology.</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Developing a web application for user registration system.</a:t>
            </a:r>
          </a:p>
          <a:p>
            <a:r>
              <a:rPr lang="en-IN" dirty="0">
                <a:latin typeface="Times New Roman" panose="02020603050405020304" pitchFamily="18" charset="0"/>
                <a:cs typeface="Times New Roman" panose="02020603050405020304" pitchFamily="18" charset="0"/>
              </a:rPr>
              <a:t>Content Filtering and Application Management,</a:t>
            </a:r>
            <a:r>
              <a:rPr lang="en-US" dirty="0"/>
              <a:t> </a:t>
            </a:r>
            <a:r>
              <a:rPr lang="en-US" dirty="0">
                <a:latin typeface="Times New Roman" panose="02020603050405020304" pitchFamily="18" charset="0"/>
                <a:cs typeface="Times New Roman" panose="02020603050405020304" pitchFamily="18" charset="0"/>
              </a:rPr>
              <a:t>URL filtering, keyword blocking, and category-based filtering.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Device Monitoring and Management.</a:t>
            </a:r>
          </a:p>
          <a:p>
            <a:r>
              <a:rPr lang="en-US" dirty="0">
                <a:latin typeface="Times New Roman" panose="02020603050405020304" pitchFamily="18" charset="0"/>
                <a:cs typeface="Times New Roman" panose="02020603050405020304" pitchFamily="18" charset="0"/>
              </a:rPr>
              <a:t>Deploying Google cloud platform for students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Google Dialogflow which is a</a:t>
            </a:r>
            <a:r>
              <a:rPr lang="en-IN" dirty="0">
                <a:latin typeface="Times New Roman" panose="02020603050405020304" pitchFamily="18" charset="0"/>
                <a:cs typeface="Times New Roman" panose="02020603050405020304" pitchFamily="18" charset="0"/>
              </a:rPr>
              <a:t> cloud-based NLU platform.</a:t>
            </a:r>
          </a:p>
          <a:p>
            <a:endParaRPr lang="en-IN" dirty="0">
              <a:latin typeface="Times New Roman" panose="02020603050405020304" pitchFamily="18" charset="0"/>
              <a:cs typeface="Times New Roman" panose="02020603050405020304" pitchFamily="18" charset="0"/>
            </a:endParaRPr>
          </a:p>
          <a:p>
            <a:endParaRPr lang="en-IN" dirty="0"/>
          </a:p>
          <a:p>
            <a:endParaRPr lang="en-GB" dirty="0"/>
          </a:p>
        </p:txBody>
      </p:sp>
      <p:sp>
        <p:nvSpPr>
          <p:cNvPr id="4" name="AutoShape 2" descr="https://powerpoint.officeapps.live.com/pods/GetClipboardImage.ashx?Id=3ccbe1f5-efa7-4520-9920-f0261f38dedf&amp;DC=US2C&amp;pkey=ff20cda9-ad5b-4db8-a3ed-2f96eab0d911&amp;wdwaccluster=US2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diagram</a:t>
            </a:r>
          </a:p>
        </p:txBody>
      </p:sp>
      <p:sp>
        <p:nvSpPr>
          <p:cNvPr id="6" name="AutoShape 6" descr="A screenshot of a computer&#10;&#10;Description automatically generated"/>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 </a:t>
            </a:r>
          </a:p>
        </p:txBody>
      </p:sp>
      <p:sp>
        <p:nvSpPr>
          <p:cNvPr id="7" name="AutoShape 8" descr="A screenshot of a computer&#10;&#10;Description automatically generated"/>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A screenshot of a computer&#10;&#10;Description automatically generated"/>
          <p:cNvSpPr>
            <a:spLocks noChangeAspect="1" noChangeArrowheads="1"/>
          </p:cNvSpPr>
          <p:nvPr/>
        </p:nvSpPr>
        <p:spPr bwMode="auto">
          <a:xfrm>
            <a:off x="2863229" y="2760563"/>
            <a:ext cx="2444062" cy="24440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016" y="997178"/>
            <a:ext cx="4908884" cy="5244642"/>
          </a:xfrm>
          <a:prstGeom prst="rect">
            <a:avLst/>
          </a:prstGeom>
        </p:spPr>
      </p:pic>
    </p:spTree>
    <p:extLst>
      <p:ext uri="{BB962C8B-B14F-4D97-AF65-F5344CB8AC3E}">
        <p14:creationId xmlns:p14="http://schemas.microsoft.com/office/powerpoint/2010/main" val="135474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8031661"/>
              </p:ext>
            </p:extLst>
          </p:nvPr>
        </p:nvGraphicFramePr>
        <p:xfrm>
          <a:off x="1216058" y="1126101"/>
          <a:ext cx="9370242" cy="4977143"/>
        </p:xfrm>
        <a:graphic>
          <a:graphicData uri="http://schemas.openxmlformats.org/drawingml/2006/table">
            <a:tbl>
              <a:tblPr/>
              <a:tblGrid>
                <a:gridCol w="4279324">
                  <a:extLst>
                    <a:ext uri="{9D8B030D-6E8A-4147-A177-3AD203B41FA5}">
                      <a16:colId xmlns:a16="http://schemas.microsoft.com/office/drawing/2014/main" val="46909400"/>
                    </a:ext>
                  </a:extLst>
                </a:gridCol>
                <a:gridCol w="1043480">
                  <a:extLst>
                    <a:ext uri="{9D8B030D-6E8A-4147-A177-3AD203B41FA5}">
                      <a16:colId xmlns:a16="http://schemas.microsoft.com/office/drawing/2014/main" val="553019890"/>
                    </a:ext>
                  </a:extLst>
                </a:gridCol>
                <a:gridCol w="1043480">
                  <a:extLst>
                    <a:ext uri="{9D8B030D-6E8A-4147-A177-3AD203B41FA5}">
                      <a16:colId xmlns:a16="http://schemas.microsoft.com/office/drawing/2014/main" val="1313770785"/>
                    </a:ext>
                  </a:extLst>
                </a:gridCol>
                <a:gridCol w="1064560">
                  <a:extLst>
                    <a:ext uri="{9D8B030D-6E8A-4147-A177-3AD203B41FA5}">
                      <a16:colId xmlns:a16="http://schemas.microsoft.com/office/drawing/2014/main" val="173784589"/>
                    </a:ext>
                  </a:extLst>
                </a:gridCol>
                <a:gridCol w="1096182">
                  <a:extLst>
                    <a:ext uri="{9D8B030D-6E8A-4147-A177-3AD203B41FA5}">
                      <a16:colId xmlns:a16="http://schemas.microsoft.com/office/drawing/2014/main" val="832286541"/>
                    </a:ext>
                  </a:extLst>
                </a:gridCol>
                <a:gridCol w="843216">
                  <a:extLst>
                    <a:ext uri="{9D8B030D-6E8A-4147-A177-3AD203B41FA5}">
                      <a16:colId xmlns:a16="http://schemas.microsoft.com/office/drawing/2014/main" val="3908661032"/>
                    </a:ext>
                  </a:extLst>
                </a:gridCol>
              </a:tblGrid>
              <a:tr h="321378">
                <a:tc>
                  <a:txBody>
                    <a:bodyPr/>
                    <a:lstStyle/>
                    <a:p>
                      <a:pPr algn="l" fontAlgn="base"/>
                      <a:r>
                        <a:rPr lang="en-IN" sz="700" b="0" i="0" u="none" strike="noStrike">
                          <a:solidFill>
                            <a:srgbClr val="000000"/>
                          </a:solidFill>
                          <a:effectLst/>
                          <a:latin typeface="Arial" panose="020B0604020202020204" pitchFamily="34" charset="0"/>
                        </a:rPr>
                        <a:t>Tasks</a:t>
                      </a:r>
                      <a:r>
                        <a:rPr lang="en-IN" sz="7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IN" sz="900" b="0" i="0" u="none" strike="noStrike">
                          <a:solidFill>
                            <a:srgbClr val="000000"/>
                          </a:solidFill>
                          <a:effectLst/>
                          <a:latin typeface="Arial" panose="020B0604020202020204" pitchFamily="34" charset="0"/>
                        </a:rPr>
                        <a:t>Review 0</a:t>
                      </a:r>
                      <a:r>
                        <a:rPr lang="en-IN" sz="9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IN" sz="900" b="0" i="0" u="none" strike="noStrike">
                          <a:solidFill>
                            <a:srgbClr val="000000"/>
                          </a:solidFill>
                          <a:effectLst/>
                          <a:latin typeface="Arial" panose="020B0604020202020204" pitchFamily="34" charset="0"/>
                        </a:rPr>
                        <a:t>Review 1</a:t>
                      </a:r>
                      <a:r>
                        <a:rPr lang="en-IN" sz="9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IN" sz="900" b="0" i="0" u="none" strike="noStrike">
                          <a:solidFill>
                            <a:srgbClr val="000000"/>
                          </a:solidFill>
                          <a:effectLst/>
                          <a:latin typeface="Arial" panose="020B0604020202020204" pitchFamily="34" charset="0"/>
                        </a:rPr>
                        <a:t>Review 2</a:t>
                      </a:r>
                      <a:r>
                        <a:rPr lang="en-IN" sz="9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IN" sz="900" b="0" i="0" u="none" strike="noStrike">
                          <a:solidFill>
                            <a:srgbClr val="000000"/>
                          </a:solidFill>
                          <a:effectLst/>
                          <a:latin typeface="Arial" panose="020B0604020202020204" pitchFamily="34" charset="0"/>
                        </a:rPr>
                        <a:t>Review 3</a:t>
                      </a:r>
                      <a:r>
                        <a:rPr lang="en-IN" sz="9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IN" sz="900" b="0" i="0" u="none" strike="noStrike">
                          <a:solidFill>
                            <a:srgbClr val="000000"/>
                          </a:solidFill>
                          <a:effectLst/>
                          <a:latin typeface="Arial" panose="020B0604020202020204" pitchFamily="34" charset="0"/>
                        </a:rPr>
                        <a:t>final</a:t>
                      </a:r>
                      <a:r>
                        <a:rPr lang="en-IN" sz="900" b="0" i="0">
                          <a:solidFill>
                            <a:srgbClr val="000000"/>
                          </a:solidFill>
                          <a:effectLst/>
                          <a:latin typeface="Arial" panose="020B0604020202020204" pitchFamily="34"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0643202"/>
                  </a:ext>
                </a:extLst>
              </a:tr>
              <a:tr h="189046">
                <a:tc>
                  <a:txBody>
                    <a:bodyPr/>
                    <a:lstStyle/>
                    <a:p>
                      <a:pPr algn="just" fontAlgn="base"/>
                      <a:r>
                        <a:rPr lang="en-IN" sz="700" b="0" i="0" u="none" strike="noStrike">
                          <a:solidFill>
                            <a:srgbClr val="000000"/>
                          </a:solidFill>
                          <a:effectLst/>
                          <a:latin typeface="Cambria" panose="02040503050406030204" pitchFamily="18" charset="0"/>
                        </a:rPr>
                        <a:t>Tittle Finalizing</a:t>
                      </a:r>
                      <a:r>
                        <a:rPr lang="en-IN" sz="700" b="0" i="0">
                          <a:solidFill>
                            <a:srgbClr val="000000"/>
                          </a:solidFill>
                          <a:effectLst/>
                          <a:latin typeface="Cambria" panose="02040503050406030204" pitchFamily="18"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8903706"/>
                  </a:ext>
                </a:extLst>
              </a:tr>
              <a:tr h="283569">
                <a:tc>
                  <a:txBody>
                    <a:bodyPr/>
                    <a:lstStyle/>
                    <a:p>
                      <a:pPr algn="l" fontAlgn="base"/>
                      <a:r>
                        <a:rPr lang="en-US" sz="700" b="0" i="0" u="none" strike="noStrike">
                          <a:solidFill>
                            <a:srgbClr val="000000"/>
                          </a:solidFill>
                          <a:effectLst/>
                          <a:latin typeface="Cambria" panose="02040503050406030204" pitchFamily="18" charset="0"/>
                        </a:rPr>
                        <a:t>Literature Survey and analysis of project statement</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636606"/>
                  </a:ext>
                </a:extLst>
              </a:tr>
              <a:tr h="283569">
                <a:tc>
                  <a:txBody>
                    <a:bodyPr/>
                    <a:lstStyle/>
                    <a:p>
                      <a:pPr algn="l" fontAlgn="base"/>
                      <a:r>
                        <a:rPr lang="en-US" sz="700" b="0" i="0" u="none" strike="noStrike">
                          <a:solidFill>
                            <a:srgbClr val="000000"/>
                          </a:solidFill>
                          <a:effectLst/>
                          <a:latin typeface="Cambria" panose="02040503050406030204" pitchFamily="18" charset="0"/>
                        </a:rPr>
                        <a:t>Finalizing objectives and deciding methodology</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07846"/>
                  </a:ext>
                </a:extLst>
              </a:tr>
              <a:tr h="189046">
                <a:tc>
                  <a:txBody>
                    <a:bodyPr/>
                    <a:lstStyle/>
                    <a:p>
                      <a:pPr algn="l" fontAlgn="base"/>
                      <a:r>
                        <a:rPr lang="en-US" sz="700" b="0" i="0" u="none" strike="noStrike">
                          <a:solidFill>
                            <a:srgbClr val="000000"/>
                          </a:solidFill>
                          <a:effectLst/>
                          <a:latin typeface="Cambria" panose="02040503050406030204" pitchFamily="18" charset="0"/>
                        </a:rPr>
                        <a:t>Finding existing GAPS in the project</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243F"/>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492602"/>
                  </a:ext>
                </a:extLst>
              </a:tr>
              <a:tr h="283569">
                <a:tc>
                  <a:txBody>
                    <a:bodyPr/>
                    <a:lstStyle/>
                    <a:p>
                      <a:pPr algn="l" fontAlgn="base"/>
                      <a:r>
                        <a:rPr lang="en-US" sz="700" b="0" i="0" u="none" strike="noStrike">
                          <a:solidFill>
                            <a:srgbClr val="000000"/>
                          </a:solidFill>
                          <a:effectLst/>
                          <a:latin typeface="Cambria" panose="02040503050406030204" pitchFamily="18" charset="0"/>
                        </a:rPr>
                        <a:t>Referring research papers for better insight </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243F"/>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766031"/>
                  </a:ext>
                </a:extLst>
              </a:tr>
              <a:tr h="396996">
                <a:tc>
                  <a:txBody>
                    <a:bodyPr/>
                    <a:lstStyle/>
                    <a:p>
                      <a:pPr algn="l" fontAlgn="base"/>
                      <a:r>
                        <a:rPr lang="en-US" sz="700" b="0" i="0" u="none" strike="noStrike">
                          <a:solidFill>
                            <a:srgbClr val="000000"/>
                          </a:solidFill>
                          <a:effectLst/>
                          <a:latin typeface="Cambria" panose="02040503050406030204" pitchFamily="18" charset="0"/>
                        </a:rPr>
                        <a:t>Designing and developing web portal and registering users and storing in MongoDB</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243F"/>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263317"/>
                  </a:ext>
                </a:extLst>
              </a:tr>
              <a:tr h="510424">
                <a:tc>
                  <a:txBody>
                    <a:bodyPr/>
                    <a:lstStyle/>
                    <a:p>
                      <a:pPr algn="l" fontAlgn="base"/>
                      <a:r>
                        <a:rPr lang="en-US" sz="700" b="0" i="0" u="none" strike="noStrike">
                          <a:solidFill>
                            <a:srgbClr val="000000"/>
                          </a:solidFill>
                          <a:effectLst/>
                          <a:latin typeface="Cambria" panose="02040503050406030204" pitchFamily="18" charset="0"/>
                        </a:rPr>
                        <a:t>Developing a cloud environment for uploading educational content and videos and Implementing access control through cloud dashboard</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2"/>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7456031"/>
                  </a:ext>
                </a:extLst>
              </a:tr>
              <a:tr h="283569">
                <a:tc>
                  <a:txBody>
                    <a:bodyPr/>
                    <a:lstStyle/>
                    <a:p>
                      <a:pPr algn="l" fontAlgn="base"/>
                      <a:r>
                        <a:rPr lang="en-IN" sz="700" b="0" i="0" u="none" strike="noStrike">
                          <a:solidFill>
                            <a:srgbClr val="000000"/>
                          </a:solidFill>
                          <a:effectLst/>
                          <a:latin typeface="Cambria" panose="02040503050406030204" pitchFamily="18" charset="0"/>
                        </a:rPr>
                        <a:t>Implementing firewall using (NGFWs)</a:t>
                      </a:r>
                      <a:r>
                        <a:rPr lang="en-IN" sz="700" b="0" i="0">
                          <a:solidFill>
                            <a:srgbClr val="000000"/>
                          </a:solidFill>
                          <a:effectLst/>
                          <a:latin typeface="Cambria" panose="02040503050406030204" pitchFamily="18"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2"/>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211457"/>
                  </a:ext>
                </a:extLst>
              </a:tr>
              <a:tr h="283569">
                <a:tc>
                  <a:txBody>
                    <a:bodyPr/>
                    <a:lstStyle/>
                    <a:p>
                      <a:pPr algn="l" fontAlgn="base"/>
                      <a:r>
                        <a:rPr lang="en-US" sz="700" b="0" i="0" u="none" strike="noStrike">
                          <a:solidFill>
                            <a:srgbClr val="000000"/>
                          </a:solidFill>
                          <a:effectLst/>
                          <a:latin typeface="Cambria" panose="02040503050406030204" pitchFamily="18" charset="0"/>
                        </a:rPr>
                        <a:t>50% Implementation with live demo and report</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76092"/>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363291"/>
                  </a:ext>
                </a:extLst>
              </a:tr>
              <a:tr h="283569">
                <a:tc>
                  <a:txBody>
                    <a:bodyPr/>
                    <a:lstStyle/>
                    <a:p>
                      <a:pPr algn="l" fontAlgn="base"/>
                      <a:r>
                        <a:rPr lang="en-US" sz="700" b="0" i="0" u="none" strike="noStrike">
                          <a:solidFill>
                            <a:srgbClr val="000000"/>
                          </a:solidFill>
                          <a:effectLst/>
                          <a:latin typeface="Arial" panose="020B0604020202020204" pitchFamily="34" charset="0"/>
                        </a:rPr>
                        <a:t>Developing a web page to monitor firewall for intrusion detection</a:t>
                      </a:r>
                      <a:r>
                        <a:rPr lang="en-US" sz="700" b="0" i="0">
                          <a:solidFill>
                            <a:srgbClr val="000000"/>
                          </a:solidFill>
                          <a:effectLst/>
                          <a:latin typeface="Arial" panose="020B0604020202020204" pitchFamily="34"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331328"/>
                  </a:ext>
                </a:extLst>
              </a:tr>
              <a:tr h="396996">
                <a:tc>
                  <a:txBody>
                    <a:bodyPr/>
                    <a:lstStyle/>
                    <a:p>
                      <a:pPr algn="l" fontAlgn="base"/>
                      <a:r>
                        <a:rPr lang="en-US" sz="700" b="0" i="0" u="none" strike="noStrike">
                          <a:solidFill>
                            <a:srgbClr val="000000"/>
                          </a:solidFill>
                          <a:effectLst/>
                          <a:latin typeface="Cambria" panose="02040503050406030204" pitchFamily="18" charset="0"/>
                        </a:rPr>
                        <a:t>Integrating the firewall with web filtering technologies and restricting content using web filters</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7975663"/>
                  </a:ext>
                </a:extLst>
              </a:tr>
              <a:tr h="396996">
                <a:tc>
                  <a:txBody>
                    <a:bodyPr/>
                    <a:lstStyle/>
                    <a:p>
                      <a:pPr algn="l" fontAlgn="base"/>
                      <a:r>
                        <a:rPr lang="en-US" sz="700" b="0" i="0" u="none" strike="noStrike">
                          <a:solidFill>
                            <a:srgbClr val="000000"/>
                          </a:solidFill>
                          <a:effectLst/>
                          <a:latin typeface="Arial" panose="020B0604020202020204" pitchFamily="34" charset="0"/>
                        </a:rPr>
                        <a:t>Integrating cloud with Dialogflow tool for handling student queries </a:t>
                      </a:r>
                      <a:r>
                        <a:rPr lang="en-US" sz="700" b="0" i="0">
                          <a:solidFill>
                            <a:srgbClr val="000000"/>
                          </a:solidFill>
                          <a:effectLst/>
                          <a:latin typeface="Arial" panose="020B0604020202020204" pitchFamily="34"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302388"/>
                  </a:ext>
                </a:extLst>
              </a:tr>
              <a:tr h="283569">
                <a:tc>
                  <a:txBody>
                    <a:bodyPr/>
                    <a:lstStyle/>
                    <a:p>
                      <a:pPr algn="l" fontAlgn="base"/>
                      <a:r>
                        <a:rPr lang="en-US" sz="700" b="0" i="0" u="none" strike="noStrike">
                          <a:solidFill>
                            <a:srgbClr val="000000"/>
                          </a:solidFill>
                          <a:effectLst/>
                          <a:latin typeface="Cambria" panose="02040503050406030204" pitchFamily="18" charset="0"/>
                        </a:rPr>
                        <a:t>100% implementation with live demo and report (hardcopy)</a:t>
                      </a:r>
                      <a:r>
                        <a:rPr lang="en-US" sz="700" b="0" i="0">
                          <a:solidFill>
                            <a:srgbClr val="000000"/>
                          </a:solidFill>
                          <a:effectLst/>
                          <a:latin typeface="Cambria" panose="02040503050406030204" pitchFamily="18" charset="0"/>
                        </a:rPr>
                        <a:t>​</a:t>
                      </a:r>
                      <a:endParaRPr lang="en-US"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95656"/>
                  </a:ext>
                </a:extLst>
              </a:tr>
              <a:tr h="189046">
                <a:tc>
                  <a:txBody>
                    <a:bodyPr/>
                    <a:lstStyle/>
                    <a:p>
                      <a:pPr algn="l" fontAlgn="base"/>
                      <a:r>
                        <a:rPr lang="en-US" sz="700" b="0" i="0" u="none" strike="noStrike" dirty="0">
                          <a:solidFill>
                            <a:srgbClr val="000000"/>
                          </a:solidFill>
                          <a:effectLst/>
                          <a:latin typeface="Cambria" panose="02040503050406030204" pitchFamily="18" charset="0"/>
                        </a:rPr>
                        <a:t>Plagiarism report on project report</a:t>
                      </a:r>
                      <a:r>
                        <a:rPr lang="en-US" sz="700" b="0" i="0" dirty="0">
                          <a:solidFill>
                            <a:srgbClr val="000000"/>
                          </a:solidFill>
                          <a:effectLst/>
                          <a:latin typeface="Cambria" panose="02040503050406030204" pitchFamily="18" charset="0"/>
                        </a:rPr>
                        <a:t>​</a:t>
                      </a:r>
                      <a:endParaRPr lang="en-US" sz="1100" b="0" i="0" dirty="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extLst>
                  <a:ext uri="{0D108BD9-81ED-4DB2-BD59-A6C34878D82A}">
                    <a16:rowId xmlns:a16="http://schemas.microsoft.com/office/drawing/2014/main" val="50028803"/>
                  </a:ext>
                </a:extLst>
              </a:tr>
              <a:tr h="189046">
                <a:tc>
                  <a:txBody>
                    <a:bodyPr/>
                    <a:lstStyle/>
                    <a:p>
                      <a:pPr algn="l" fontAlgn="base"/>
                      <a:r>
                        <a:rPr lang="en-IN" sz="700" b="0" i="0" u="none" strike="noStrike" dirty="0">
                          <a:solidFill>
                            <a:srgbClr val="000000"/>
                          </a:solidFill>
                          <a:effectLst/>
                          <a:latin typeface="Cambria" panose="02040503050406030204" pitchFamily="18" charset="0"/>
                        </a:rPr>
                        <a:t>Publication of project report</a:t>
                      </a:r>
                      <a:r>
                        <a:rPr lang="en-IN" sz="700" b="0" i="0" dirty="0">
                          <a:solidFill>
                            <a:srgbClr val="000000"/>
                          </a:solidFill>
                          <a:effectLst/>
                          <a:latin typeface="Cambria" panose="02040503050406030204" pitchFamily="18" charset="0"/>
                        </a:rPr>
                        <a:t>​</a:t>
                      </a:r>
                      <a:endParaRPr lang="en-IN" sz="1100" b="0" i="0" dirty="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extLst>
                  <a:ext uri="{0D108BD9-81ED-4DB2-BD59-A6C34878D82A}">
                    <a16:rowId xmlns:a16="http://schemas.microsoft.com/office/drawing/2014/main" val="913979399"/>
                  </a:ext>
                </a:extLst>
              </a:tr>
              <a:tr h="189046">
                <a:tc>
                  <a:txBody>
                    <a:bodyPr/>
                    <a:lstStyle/>
                    <a:p>
                      <a:pPr algn="l" fontAlgn="base"/>
                      <a:r>
                        <a:rPr lang="en-IN" sz="700" b="0" i="0" u="none" strike="noStrike">
                          <a:solidFill>
                            <a:srgbClr val="000000"/>
                          </a:solidFill>
                          <a:effectLst/>
                          <a:latin typeface="Cambria" panose="02040503050406030204" pitchFamily="18" charset="0"/>
                        </a:rPr>
                        <a:t>Patent on project report</a:t>
                      </a:r>
                      <a:r>
                        <a:rPr lang="en-IN" sz="700" b="0" i="0">
                          <a:solidFill>
                            <a:srgbClr val="000000"/>
                          </a:solidFill>
                          <a:effectLst/>
                          <a:latin typeface="Cambria" panose="02040503050406030204" pitchFamily="18" charset="0"/>
                        </a:rPr>
                        <a:t>​</a:t>
                      </a:r>
                      <a:endParaRPr lang="en-IN" sz="1100" b="0" i="0">
                        <a:solidFill>
                          <a:srgbClr val="000000"/>
                        </a:solidFill>
                        <a:effectLst/>
                      </a:endParaRP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r>
                        <a:rPr lang="en-IN" sz="900" b="0" i="0" u="none" strike="noStrike" dirty="0">
                          <a:solidFill>
                            <a:srgbClr val="000000"/>
                          </a:solidFill>
                          <a:effectLst/>
                          <a:latin typeface="Arial" panose="020B0604020202020204" pitchFamily="34" charset="0"/>
                        </a:rPr>
                        <a:t>​</a:t>
                      </a:r>
                    </a:p>
                  </a:txBody>
                  <a:tcPr marL="56714" marR="56714" marT="28357" marB="28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504D"/>
                    </a:solidFill>
                  </a:tcPr>
                </a:tc>
                <a:extLst>
                  <a:ext uri="{0D108BD9-81ED-4DB2-BD59-A6C34878D82A}">
                    <a16:rowId xmlns:a16="http://schemas.microsoft.com/office/drawing/2014/main" val="2111979956"/>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approach will ensure that BYOD classrooms are secured against both internal and external threats while maintaining a productive and focused learning environment. Through strategic network segmentation, content filtering, and device management, schools will have the necessary tools to enhance educational outcomes while mitigating risks associated with the BYOD model.</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 of the Implementation of a Secure and Productive BYOD in Schools: A Requirement for Increased Learning and Safety When integrating network segmentation, mobile device management, content filtering, and real-time monitoring into school networks, students will be safe from threats, and the networks will produce significant results by complementing students’ responsibilities to complete their tasks. Enabling web access control and having productivity tools in addition to pushing still provides teachers control over what students can get to on the web and improving the classroom experience. Such an approach enables the institution to develop a secure, efficient, and a technological learning environment for the achievement of education objectives as well as enhancing student interest.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2099</TotalTime>
  <Words>1109</Words>
  <Application>Microsoft Office PowerPoint</Application>
  <PresentationFormat>Widescreen</PresentationFormat>
  <Paragraphs>161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vt:lpstr>
      <vt:lpstr>Times New Roman</vt:lpstr>
      <vt:lpstr>Verdana</vt:lpstr>
      <vt:lpstr>Bioinformatics</vt:lpstr>
      <vt:lpstr>Securing and increasing productivity of BYOD classrooms at schools​</vt:lpstr>
      <vt:lpstr>Introduction</vt:lpstr>
      <vt:lpstr>Literature Review</vt:lpstr>
      <vt:lpstr>Objectives</vt:lpstr>
      <vt:lpstr>Proposed Method/Methodology.</vt:lpstr>
      <vt:lpstr>Architecture diagram</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 KAVYASREE</cp:lastModifiedBy>
  <cp:revision>24</cp:revision>
  <dcterms:created xsi:type="dcterms:W3CDTF">2023-03-16T03:26:27Z</dcterms:created>
  <dcterms:modified xsi:type="dcterms:W3CDTF">2024-10-22T12:39:05Z</dcterms:modified>
</cp:coreProperties>
</file>