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73" r:id="rId5"/>
    <p:sldId id="274" r:id="rId6"/>
    <p:sldId id="275" r:id="rId7"/>
    <p:sldId id="260" r:id="rId8"/>
    <p:sldId id="262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E028260-DBFD-404D-9CD1-CC1D45B03477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70B85AF-76CC-4F68-A077-53F9AB15F7B2}" type="slidenum">
              <a:rPr lang="en-IN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960" y="0"/>
            <a:ext cx="12191040" cy="698581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B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45" name="CustomShape 2"/>
          <p:cNvSpPr/>
          <p:nvPr/>
        </p:nvSpPr>
        <p:spPr>
          <a:xfrm>
            <a:off x="3421440" y="6464520"/>
            <a:ext cx="8769960" cy="392760"/>
          </a:xfrm>
          <a:custGeom>
            <a:avLst/>
            <a:gdLst/>
            <a:ahLst/>
            <a:cxnLst/>
            <a:rect l="l" t="t" r="r" b="b"/>
            <a:pathLst>
              <a:path w="13156565" h="590550">
                <a:moveTo>
                  <a:pt x="13155951" y="590283"/>
                </a:moveTo>
                <a:lnTo>
                  <a:pt x="0" y="590283"/>
                </a:lnTo>
                <a:lnTo>
                  <a:pt x="340773" y="0"/>
                </a:lnTo>
                <a:lnTo>
                  <a:pt x="13155951" y="0"/>
                </a:lnTo>
                <a:lnTo>
                  <a:pt x="13155951" y="59028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1395187" y="-154440"/>
            <a:ext cx="9341640" cy="2869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534240" rIns="0" bIns="0" anchor="ctr">
            <a:noAutofit/>
          </a:bodyPr>
          <a:lstStyle/>
          <a:p>
            <a:pPr marL="1152720">
              <a:spcBef>
                <a:spcPts val="68"/>
              </a:spcBef>
            </a:pPr>
            <a:r>
              <a:rPr lang="en-US" sz="3600" b="1" dirty="0"/>
              <a:t>Agentic RAG Chatbot with MCP</a:t>
            </a:r>
            <a:endParaRPr lang="en-US" sz="3600" dirty="0"/>
          </a:p>
          <a:p>
            <a:pPr marL="1152720">
              <a:lnSpc>
                <a:spcPct val="100000"/>
              </a:lnSpc>
              <a:spcBef>
                <a:spcPts val="68"/>
              </a:spcBef>
            </a:pPr>
            <a:endParaRPr lang="en-IN" sz="2670" b="0" strike="noStrike" spc="-1" dirty="0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152000" y="1796760"/>
            <a:ext cx="10583280" cy="285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" rIns="0" bIns="0">
            <a:spAutoFit/>
          </a:bodyPr>
          <a:lstStyle/>
          <a:p>
            <a:pPr marL="406080">
              <a:lnSpc>
                <a:spcPct val="100000"/>
              </a:lnSpc>
              <a:spcBef>
                <a:spcPts val="68"/>
              </a:spcBef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7262586" y="4186318"/>
            <a:ext cx="4472694" cy="12134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7920" rIns="0" bIns="0">
            <a:spAutoFit/>
          </a:bodyPr>
          <a:lstStyle/>
          <a:p>
            <a:pPr marL="14400" indent="-5400" algn="just">
              <a:lnSpc>
                <a:spcPct val="115000"/>
              </a:lnSpc>
              <a:spcBef>
                <a:spcPts val="62"/>
              </a:spcBef>
              <a:tabLst>
                <a:tab pos="0" algn="l"/>
              </a:tabLst>
            </a:pPr>
            <a:r>
              <a:rPr lang="en-US" sz="2040" b="0" strike="noStrike" spc="-75" dirty="0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r>
              <a:rPr lang="en-IN" sz="2400" b="1" dirty="0" err="1"/>
              <a:t>Author:</a:t>
            </a:r>
            <a:r>
              <a:rPr lang="en-IN" sz="2400" dirty="0" err="1"/>
              <a:t>Kavyasri</a:t>
            </a:r>
            <a:r>
              <a:rPr lang="en-IN" sz="2400" dirty="0"/>
              <a:t> Kammari</a:t>
            </a:r>
          </a:p>
          <a:p>
            <a:pPr marL="14400" indent="-5400" algn="just">
              <a:lnSpc>
                <a:spcPct val="115000"/>
              </a:lnSpc>
              <a:spcBef>
                <a:spcPts val="62"/>
              </a:spcBef>
              <a:tabLst>
                <a:tab pos="0" algn="l"/>
              </a:tabLst>
            </a:pPr>
            <a:r>
              <a:rPr lang="en-IN" sz="2400" dirty="0"/>
              <a:t>kammarikavyasri11@gmail.com</a:t>
            </a:r>
          </a:p>
          <a:p>
            <a:pPr marL="14400" indent="-5400" algn="just">
              <a:lnSpc>
                <a:spcPct val="115000"/>
              </a:lnSpc>
              <a:spcBef>
                <a:spcPts val="62"/>
              </a:spcBef>
              <a:tabLst>
                <a:tab pos="0" algn="l"/>
              </a:tabLst>
            </a:pPr>
            <a:endParaRPr lang="en-IN" sz="2040" b="0" strike="noStrike" spc="-1" dirty="0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539640" y="4059360"/>
            <a:ext cx="4643640" cy="1481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24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592"/>
              </a:spcBef>
            </a:pPr>
            <a:endParaRPr lang="en-IN" sz="469" b="0" strike="noStrike" spc="-1" dirty="0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2497394" y="2804439"/>
            <a:ext cx="7187380" cy="1119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4068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IN" sz="2400" i="1" dirty="0"/>
              <a:t> A multi-format document QA chatbot using Agentic Architecture &amp; Model Context Protocol</a:t>
            </a:r>
            <a:endParaRPr lang="en-IN" sz="2400" dirty="0"/>
          </a:p>
          <a:p>
            <a:pPr algn="ctr">
              <a:lnSpc>
                <a:spcPct val="100000"/>
              </a:lnSpc>
              <a:spcBef>
                <a:spcPts val="247"/>
              </a:spcBef>
            </a:pPr>
            <a:endParaRPr lang="en-IN" sz="2040" b="0" strike="noStrike" spc="-1" dirty="0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0" y="0"/>
            <a:ext cx="9341640" cy="412920"/>
          </a:xfrm>
          <a:custGeom>
            <a:avLst/>
            <a:gdLst/>
            <a:ahLst/>
            <a:cxnLst/>
            <a:rect l="l" t="t" r="r" b="b"/>
            <a:pathLst>
              <a:path w="14013815" h="621030">
                <a:moveTo>
                  <a:pt x="13655082" y="620672"/>
                </a:moveTo>
                <a:lnTo>
                  <a:pt x="0" y="620672"/>
                </a:lnTo>
                <a:lnTo>
                  <a:pt x="0" y="0"/>
                </a:lnTo>
                <a:lnTo>
                  <a:pt x="14013400" y="0"/>
                </a:lnTo>
                <a:lnTo>
                  <a:pt x="13655082" y="62067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0" y="2765880"/>
            <a:ext cx="381600" cy="4091400"/>
          </a:xfrm>
          <a:custGeom>
            <a:avLst/>
            <a:gdLst/>
            <a:ahLst/>
            <a:cxnLst/>
            <a:rect l="l" t="t" r="r" b="b"/>
            <a:pathLst>
              <a:path w="574040" h="6138545">
                <a:moveTo>
                  <a:pt x="0" y="6138110"/>
                </a:moveTo>
                <a:lnTo>
                  <a:pt x="0" y="0"/>
                </a:lnTo>
                <a:lnTo>
                  <a:pt x="573625" y="331157"/>
                </a:lnTo>
                <a:lnTo>
                  <a:pt x="573625" y="6138110"/>
                </a:lnTo>
                <a:lnTo>
                  <a:pt x="0" y="613811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11764080" y="0"/>
            <a:ext cx="426960" cy="4233240"/>
          </a:xfrm>
          <a:custGeom>
            <a:avLst/>
            <a:gdLst/>
            <a:ahLst/>
            <a:cxnLst/>
            <a:rect l="l" t="t" r="r" b="b"/>
            <a:pathLst>
              <a:path w="641984" h="6351270">
                <a:moveTo>
                  <a:pt x="0" y="5980457"/>
                </a:moveTo>
                <a:lnTo>
                  <a:pt x="0" y="0"/>
                </a:lnTo>
                <a:lnTo>
                  <a:pt x="641823" y="0"/>
                </a:lnTo>
                <a:lnTo>
                  <a:pt x="641823" y="6350985"/>
                </a:lnTo>
                <a:lnTo>
                  <a:pt x="0" y="598045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72000" y="72000"/>
            <a:ext cx="12191040" cy="685692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8" name="CustomShape 2"/>
          <p:cNvSpPr/>
          <p:nvPr/>
        </p:nvSpPr>
        <p:spPr>
          <a:xfrm>
            <a:off x="2059200" y="-20880"/>
            <a:ext cx="552600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0" rIns="0" bIns="0" anchor="ctr">
            <a:noAutofit/>
          </a:bodyPr>
          <a:lstStyle/>
          <a:p>
            <a:pPr marL="8640">
              <a:lnSpc>
                <a:spcPct val="100000"/>
              </a:lnSpc>
              <a:spcBef>
                <a:spcPts val="74"/>
              </a:spcBef>
              <a:tabLst>
                <a:tab pos="1893960" algn="l"/>
                <a:tab pos="2786040" algn="l"/>
              </a:tabLst>
            </a:pPr>
            <a:r>
              <a:rPr lang="en-US" sz="4470" b="1" strike="noStrike" spc="66">
                <a:solidFill>
                  <a:srgbClr val="231F20"/>
                </a:solidFill>
                <a:latin typeface="Calibri Light"/>
                <a:ea typeface="DejaVu Sans"/>
              </a:rPr>
              <a:t>TABL</a:t>
            </a:r>
            <a:r>
              <a:rPr lang="en-US" sz="4470" b="1" strike="noStrike" spc="-364">
                <a:solidFill>
                  <a:srgbClr val="231F20"/>
                </a:solidFill>
                <a:latin typeface="Calibri Light"/>
                <a:ea typeface="DejaVu Sans"/>
              </a:rPr>
              <a:t>E</a:t>
            </a:r>
            <a:r>
              <a:rPr lang="en-IN" sz="4470" b="1" strike="noStrike" spc="-364">
                <a:solidFill>
                  <a:srgbClr val="231F20"/>
                </a:solidFill>
                <a:latin typeface="Calibri Light"/>
                <a:ea typeface="DejaVu Sans"/>
              </a:rPr>
              <a:t>  </a:t>
            </a:r>
            <a:r>
              <a:rPr lang="en-IN" sz="4470" b="1" strike="noStrike" spc="-188">
                <a:solidFill>
                  <a:srgbClr val="231F20"/>
                </a:solidFill>
                <a:latin typeface="Calibri Light"/>
                <a:ea typeface="DejaVu Sans"/>
              </a:rPr>
              <a:t>O</a:t>
            </a:r>
            <a:r>
              <a:rPr lang="en-IN" sz="4470" b="1" strike="noStrike" spc="-625">
                <a:solidFill>
                  <a:srgbClr val="231F20"/>
                </a:solidFill>
                <a:latin typeface="Calibri Light"/>
                <a:ea typeface="DejaVu Sans"/>
              </a:rPr>
              <a:t>F    </a:t>
            </a:r>
            <a:r>
              <a:rPr lang="en-IN" sz="4470" b="1" strike="noStrike" spc="-24">
                <a:solidFill>
                  <a:srgbClr val="231F20"/>
                </a:solidFill>
                <a:latin typeface="Calibri Light"/>
                <a:ea typeface="DejaVu Sans"/>
              </a:rPr>
              <a:t>CONTENT</a:t>
            </a:r>
            <a:r>
              <a:rPr lang="en-IN" sz="4470" b="1" strike="noStrike" spc="-460">
                <a:solidFill>
                  <a:srgbClr val="231F20"/>
                </a:solidFill>
                <a:latin typeface="Calibri Light"/>
                <a:ea typeface="DejaVu Sans"/>
              </a:rPr>
              <a:t>S</a:t>
            </a:r>
            <a:endParaRPr lang="en-IN" sz="4470" b="0" strike="noStrike" spc="-1">
              <a:latin typeface="Arial"/>
            </a:endParaRPr>
          </a:p>
        </p:txBody>
      </p:sp>
      <p:pic>
        <p:nvPicPr>
          <p:cNvPr id="59" name="object 4"/>
          <p:cNvPicPr/>
          <p:nvPr/>
        </p:nvPicPr>
        <p:blipFill>
          <a:blip r:embed="rId2"/>
          <a:stretch/>
        </p:blipFill>
        <p:spPr>
          <a:xfrm>
            <a:off x="11805120" y="0"/>
            <a:ext cx="385920" cy="203040"/>
          </a:xfrm>
          <a:prstGeom prst="rect">
            <a:avLst/>
          </a:prstGeom>
          <a:ln>
            <a:noFill/>
          </a:ln>
        </p:spPr>
      </p:pic>
      <p:sp>
        <p:nvSpPr>
          <p:cNvPr id="60" name="CustomShape 3"/>
          <p:cNvSpPr/>
          <p:nvPr/>
        </p:nvSpPr>
        <p:spPr>
          <a:xfrm>
            <a:off x="3905280" y="1754280"/>
            <a:ext cx="3002400" cy="267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US" sz="1670" b="0" strike="noStrike" spc="92" dirty="0">
                <a:solidFill>
                  <a:srgbClr val="231F20"/>
                </a:solidFill>
                <a:latin typeface="Lucida Sans Unicode"/>
                <a:ea typeface="DejaVu Sans"/>
              </a:rPr>
              <a:t>ARCHTECTURE OVERVIEW</a:t>
            </a:r>
            <a:endParaRPr lang="en-IN" sz="1670" b="0" strike="noStrike" spc="-1" dirty="0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3905280" y="2344320"/>
            <a:ext cx="2602440" cy="267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US" sz="1670" b="0" strike="noStrike" spc="75" dirty="0">
                <a:solidFill>
                  <a:srgbClr val="231F20"/>
                </a:solidFill>
                <a:latin typeface="Lucida Sans Unicode"/>
                <a:ea typeface="DejaVu Sans"/>
              </a:rPr>
              <a:t>SYSTEM WORKFLOW</a:t>
            </a:r>
            <a:endParaRPr lang="en-IN" sz="1670" b="0" strike="noStrike" spc="-1" dirty="0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3905279" y="4608000"/>
            <a:ext cx="2819985" cy="267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US" sz="1670" spc="100" dirty="0">
                <a:solidFill>
                  <a:srgbClr val="231F20"/>
                </a:solidFill>
                <a:latin typeface="Lucida Sans Unicode"/>
              </a:rPr>
              <a:t>C</a:t>
            </a:r>
            <a:r>
              <a:rPr lang="en-IN" sz="1670" spc="100" dirty="0">
                <a:solidFill>
                  <a:srgbClr val="231F20"/>
                </a:solidFill>
                <a:latin typeface="Lucida Sans Unicode"/>
              </a:rPr>
              <a:t>HALLENGES FACED</a:t>
            </a:r>
            <a:endParaRPr lang="en-IN" sz="1670" b="0" strike="noStrike" spc="-1" dirty="0"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3905280" y="3466080"/>
            <a:ext cx="2351520" cy="26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IN" sz="1670" b="0" strike="noStrike" spc="126" dirty="0">
                <a:solidFill>
                  <a:srgbClr val="231F20"/>
                </a:solidFill>
                <a:latin typeface="Lucida Sans Unicode"/>
                <a:ea typeface="DejaVu Sans"/>
              </a:rPr>
              <a:t>IMPLEMENTATION</a:t>
            </a:r>
            <a:endParaRPr lang="en-IN" sz="1670" b="0" strike="noStrike" spc="-1" dirty="0"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3905280" y="4062600"/>
            <a:ext cx="3002400" cy="267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US" sz="1670" spc="100" dirty="0">
                <a:solidFill>
                  <a:srgbClr val="231F20"/>
                </a:solidFill>
                <a:latin typeface="Lucida Sans Unicode"/>
              </a:rPr>
              <a:t>S</a:t>
            </a:r>
            <a:r>
              <a:rPr lang="en-IN" sz="1670" spc="100" dirty="0">
                <a:solidFill>
                  <a:srgbClr val="231F20"/>
                </a:solidFill>
                <a:latin typeface="Lucida Sans Unicode"/>
              </a:rPr>
              <a:t>CREENSHOTS</a:t>
            </a:r>
            <a:endParaRPr lang="en-IN" sz="1670" b="0" strike="noStrike" spc="-1" dirty="0">
              <a:latin typeface="Arial"/>
            </a:endParaRPr>
          </a:p>
        </p:txBody>
      </p:sp>
      <p:sp>
        <p:nvSpPr>
          <p:cNvPr id="65" name="CustomShape 8"/>
          <p:cNvSpPr/>
          <p:nvPr/>
        </p:nvSpPr>
        <p:spPr>
          <a:xfrm>
            <a:off x="3905280" y="4676400"/>
            <a:ext cx="1834920" cy="26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9"/>
          <p:cNvSpPr/>
          <p:nvPr/>
        </p:nvSpPr>
        <p:spPr>
          <a:xfrm>
            <a:off x="3905280" y="2876040"/>
            <a:ext cx="2351520" cy="267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IN" sz="1670" b="0" strike="noStrike" spc="92" dirty="0">
                <a:solidFill>
                  <a:srgbClr val="231F20"/>
                </a:solidFill>
                <a:latin typeface="Lucida Sans Unicode"/>
                <a:ea typeface="DejaVu Sans"/>
              </a:rPr>
              <a:t>TECH STACK USED</a:t>
            </a:r>
            <a:endParaRPr lang="en-IN" sz="1670" b="0" strike="noStrike" spc="-1" dirty="0">
              <a:latin typeface="Arial"/>
            </a:endParaRPr>
          </a:p>
        </p:txBody>
      </p:sp>
      <p:sp>
        <p:nvSpPr>
          <p:cNvPr id="67" name="CustomShape 10"/>
          <p:cNvSpPr/>
          <p:nvPr/>
        </p:nvSpPr>
        <p:spPr>
          <a:xfrm>
            <a:off x="2854800" y="1519200"/>
            <a:ext cx="870120" cy="403416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5120" rIns="0" bIns="0">
            <a:spAutoFit/>
          </a:bodyPr>
          <a:lstStyle/>
          <a:p>
            <a:pPr marL="283680">
              <a:lnSpc>
                <a:spcPct val="100000"/>
              </a:lnSpc>
              <a:spcBef>
                <a:spcPts val="1536"/>
              </a:spcBef>
            </a:pPr>
            <a:r>
              <a:rPr lang="en-US" sz="2840" b="1" strike="noStrike" spc="-350">
                <a:solidFill>
                  <a:srgbClr val="363636"/>
                </a:solidFill>
                <a:latin typeface="Trebuchet MS"/>
                <a:ea typeface="DejaVu Sans"/>
              </a:rPr>
              <a:t>01</a:t>
            </a:r>
            <a:endParaRPr lang="en-IN" sz="2840" b="0" strike="noStrike" spc="-1">
              <a:latin typeface="Arial"/>
            </a:endParaRPr>
          </a:p>
          <a:p>
            <a:pPr marL="261360">
              <a:lnSpc>
                <a:spcPct val="100000"/>
              </a:lnSpc>
              <a:spcBef>
                <a:spcPts val="782"/>
              </a:spcBef>
            </a:pPr>
            <a:r>
              <a:rPr lang="en-US" sz="2840" b="1" strike="noStrike" spc="-18">
                <a:solidFill>
                  <a:srgbClr val="363636"/>
                </a:solidFill>
                <a:latin typeface="Trebuchet MS"/>
                <a:ea typeface="DejaVu Sans"/>
              </a:rPr>
              <a:t>02</a:t>
            </a:r>
            <a:endParaRPr lang="en-IN" sz="2840" b="0" strike="noStrike" spc="-1">
              <a:latin typeface="Arial"/>
            </a:endParaRPr>
          </a:p>
          <a:p>
            <a:pPr marL="261360">
              <a:lnSpc>
                <a:spcPct val="100000"/>
              </a:lnSpc>
              <a:spcBef>
                <a:spcPts val="1227"/>
              </a:spcBef>
            </a:pPr>
            <a:r>
              <a:rPr lang="en-US" sz="2840" b="1" strike="noStrike" spc="-18">
                <a:solidFill>
                  <a:srgbClr val="363636"/>
                </a:solidFill>
                <a:latin typeface="Trebuchet MS"/>
                <a:ea typeface="DejaVu Sans"/>
              </a:rPr>
              <a:t>03</a:t>
            </a:r>
            <a:endParaRPr lang="en-IN" sz="2840" b="0" strike="noStrike" spc="-1">
              <a:latin typeface="Arial"/>
            </a:endParaRPr>
          </a:p>
          <a:p>
            <a:pPr marL="272160">
              <a:lnSpc>
                <a:spcPct val="100000"/>
              </a:lnSpc>
              <a:spcBef>
                <a:spcPts val="992"/>
              </a:spcBef>
            </a:pPr>
            <a:r>
              <a:rPr lang="en-US" sz="2840" b="1" strike="noStrike" spc="-18">
                <a:solidFill>
                  <a:srgbClr val="363636"/>
                </a:solidFill>
                <a:latin typeface="Trebuchet MS"/>
                <a:ea typeface="DejaVu Sans"/>
              </a:rPr>
              <a:t>04</a:t>
            </a:r>
            <a:endParaRPr lang="en-IN" sz="2840" b="0" strike="noStrike" spc="-1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1001"/>
              </a:spcBef>
            </a:pPr>
            <a:r>
              <a:rPr lang="en-US" sz="2840" b="1" strike="noStrike" spc="-18">
                <a:solidFill>
                  <a:srgbClr val="363636"/>
                </a:solidFill>
                <a:latin typeface="Trebuchet MS"/>
                <a:ea typeface="DejaVu Sans"/>
              </a:rPr>
              <a:t>05</a:t>
            </a:r>
            <a:endParaRPr lang="en-IN" sz="2840" b="0" strike="noStrike" spc="-1">
              <a:latin typeface="Arial"/>
            </a:endParaRPr>
          </a:p>
          <a:p>
            <a:pPr marL="274680">
              <a:lnSpc>
                <a:spcPct val="100000"/>
              </a:lnSpc>
              <a:spcBef>
                <a:spcPts val="1001"/>
              </a:spcBef>
            </a:pPr>
            <a:r>
              <a:rPr lang="en-US" sz="2840" b="1" strike="noStrike" spc="-279">
                <a:solidFill>
                  <a:srgbClr val="363636"/>
                </a:solidFill>
                <a:latin typeface="Trebuchet MS"/>
                <a:ea typeface="DejaVu Sans"/>
              </a:rPr>
              <a:t>06</a:t>
            </a:r>
            <a:endParaRPr lang="en-IN" sz="2840" b="0" strike="noStrike" spc="-1">
              <a:latin typeface="Arial"/>
            </a:endParaRPr>
          </a:p>
          <a:p>
            <a:pPr marL="259920">
              <a:lnSpc>
                <a:spcPct val="100000"/>
              </a:lnSpc>
              <a:spcBef>
                <a:spcPts val="1378"/>
              </a:spcBef>
            </a:pPr>
            <a:r>
              <a:rPr lang="en-US" sz="2840" b="1" strike="noStrike" spc="-18">
                <a:solidFill>
                  <a:srgbClr val="363636"/>
                </a:solidFill>
                <a:latin typeface="Trebuchet MS"/>
                <a:ea typeface="DejaVu Sans"/>
              </a:rPr>
              <a:t>07</a:t>
            </a:r>
            <a:endParaRPr lang="en-IN" sz="2840" b="0" strike="noStrike" spc="-1">
              <a:latin typeface="Arial"/>
            </a:endParaRPr>
          </a:p>
        </p:txBody>
      </p:sp>
      <p:sp>
        <p:nvSpPr>
          <p:cNvPr id="68" name="CustomShape 11"/>
          <p:cNvSpPr/>
          <p:nvPr/>
        </p:nvSpPr>
        <p:spPr>
          <a:xfrm>
            <a:off x="3905279" y="5184000"/>
            <a:ext cx="2072733" cy="2671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0080" rIns="0" bIns="0">
            <a:spAutoFit/>
          </a:bodyPr>
          <a:lstStyle/>
          <a:p>
            <a:pPr marL="8640">
              <a:lnSpc>
                <a:spcPct val="100000"/>
              </a:lnSpc>
              <a:spcBef>
                <a:spcPts val="79"/>
              </a:spcBef>
            </a:pPr>
            <a:r>
              <a:rPr lang="en-US" sz="1670" spc="143" dirty="0">
                <a:solidFill>
                  <a:srgbClr val="231F20"/>
                </a:solidFill>
                <a:latin typeface="Lucida Sans Unicode"/>
              </a:rPr>
              <a:t>FUTURE SCOPE</a:t>
            </a:r>
            <a:endParaRPr lang="en-IN" sz="167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0" y="0"/>
            <a:ext cx="4384080" cy="408960"/>
          </a:xfrm>
          <a:custGeom>
            <a:avLst/>
            <a:gdLst/>
            <a:ahLst/>
            <a:cxnLst/>
            <a:rect l="l" t="t" r="r" b="b"/>
            <a:pathLst>
              <a:path w="6577965" h="615315">
                <a:moveTo>
                  <a:pt x="6195711" y="615124"/>
                </a:moveTo>
                <a:lnTo>
                  <a:pt x="0" y="615124"/>
                </a:lnTo>
                <a:lnTo>
                  <a:pt x="0" y="0"/>
                </a:lnTo>
                <a:lnTo>
                  <a:pt x="6577943" y="0"/>
                </a:lnTo>
                <a:lnTo>
                  <a:pt x="6195711" y="61512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/>
          <p:cNvSpPr/>
          <p:nvPr/>
        </p:nvSpPr>
        <p:spPr>
          <a:xfrm>
            <a:off x="4342680" y="6533640"/>
            <a:ext cx="7848360" cy="323640"/>
          </a:xfrm>
          <a:custGeom>
            <a:avLst/>
            <a:gdLst/>
            <a:ahLst/>
            <a:cxnLst/>
            <a:rect l="l" t="t" r="r" b="b"/>
            <a:pathLst>
              <a:path w="11774169" h="487045">
                <a:moveTo>
                  <a:pt x="11774140" y="486736"/>
                </a:moveTo>
                <a:lnTo>
                  <a:pt x="0" y="486736"/>
                </a:lnTo>
                <a:lnTo>
                  <a:pt x="225907" y="0"/>
                </a:lnTo>
                <a:lnTo>
                  <a:pt x="11774140" y="0"/>
                </a:lnTo>
                <a:lnTo>
                  <a:pt x="11774140" y="4867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11199240" y="1792080"/>
            <a:ext cx="991800" cy="1718640"/>
          </a:xfrm>
          <a:custGeom>
            <a:avLst/>
            <a:gdLst/>
            <a:ahLst/>
            <a:cxnLst/>
            <a:rect l="l" t="t" r="r" b="b"/>
            <a:pathLst>
              <a:path w="1489075" h="2579370">
                <a:moveTo>
                  <a:pt x="1488946" y="2578857"/>
                </a:moveTo>
                <a:lnTo>
                  <a:pt x="744473" y="2578857"/>
                </a:lnTo>
                <a:lnTo>
                  <a:pt x="0" y="1289428"/>
                </a:lnTo>
                <a:lnTo>
                  <a:pt x="744473" y="0"/>
                </a:lnTo>
                <a:lnTo>
                  <a:pt x="1488946" y="0"/>
                </a:lnTo>
                <a:lnTo>
                  <a:pt x="1488946" y="257885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4"/>
          <p:cNvGrpSpPr/>
          <p:nvPr/>
        </p:nvGrpSpPr>
        <p:grpSpPr>
          <a:xfrm>
            <a:off x="8829360" y="0"/>
            <a:ext cx="3361680" cy="2007360"/>
            <a:chOff x="8829360" y="0"/>
            <a:chExt cx="3361680" cy="2007360"/>
          </a:xfrm>
        </p:grpSpPr>
        <p:sp>
          <p:nvSpPr>
            <p:cNvPr id="73" name="CustomShape 5"/>
            <p:cNvSpPr/>
            <p:nvPr/>
          </p:nvSpPr>
          <p:spPr>
            <a:xfrm>
              <a:off x="10105560" y="0"/>
              <a:ext cx="2085480" cy="2007360"/>
            </a:xfrm>
            <a:custGeom>
              <a:avLst/>
              <a:gdLst/>
              <a:ahLst/>
              <a:cxnLst/>
              <a:rect l="l" t="t" r="r" b="b"/>
              <a:pathLst>
                <a:path w="3129915" h="3012440">
                  <a:moveTo>
                    <a:pt x="3129402" y="3011927"/>
                  </a:moveTo>
                  <a:lnTo>
                    <a:pt x="1050288" y="3011927"/>
                  </a:lnTo>
                  <a:lnTo>
                    <a:pt x="0" y="1192655"/>
                  </a:lnTo>
                  <a:lnTo>
                    <a:pt x="688593" y="0"/>
                  </a:lnTo>
                  <a:lnTo>
                    <a:pt x="3129402" y="0"/>
                  </a:lnTo>
                  <a:lnTo>
                    <a:pt x="3129402" y="30119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/>
            <p:cNvSpPr/>
            <p:nvPr/>
          </p:nvSpPr>
          <p:spPr>
            <a:xfrm>
              <a:off x="8829360" y="0"/>
              <a:ext cx="1653480" cy="794520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54" y="1192655"/>
                  </a:moveTo>
                  <a:lnTo>
                    <a:pt x="620266" y="1192655"/>
                  </a:lnTo>
                  <a:lnTo>
                    <a:pt x="0" y="118236"/>
                  </a:lnTo>
                  <a:lnTo>
                    <a:pt x="68325" y="0"/>
                  </a:lnTo>
                  <a:lnTo>
                    <a:pt x="2412995" y="0"/>
                  </a:lnTo>
                  <a:lnTo>
                    <a:pt x="2481322" y="118236"/>
                  </a:lnTo>
                  <a:lnTo>
                    <a:pt x="1861054" y="11926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" name="CustomShape 7"/>
          <p:cNvSpPr/>
          <p:nvPr/>
        </p:nvSpPr>
        <p:spPr>
          <a:xfrm>
            <a:off x="1022555" y="560440"/>
            <a:ext cx="9556955" cy="84290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06080">
              <a:spcBef>
                <a:spcPts val="68"/>
              </a:spcBef>
            </a:pPr>
            <a:r>
              <a:rPr lang="en-IN" sz="4000" b="1" dirty="0"/>
              <a:t>           Architecture Overview</a:t>
            </a:r>
          </a:p>
          <a:p>
            <a:pPr marL="406080">
              <a:spcBef>
                <a:spcPts val="68"/>
              </a:spcBef>
            </a:pPr>
            <a:endParaRPr lang="en-IN" sz="4000" b="1" dirty="0"/>
          </a:p>
          <a:p>
            <a:r>
              <a:rPr lang="en-IN" sz="2800" b="1" dirty="0"/>
              <a:t>Agent-Based Design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UI ➝ </a:t>
            </a:r>
            <a:r>
              <a:rPr lang="en-IN" sz="2800" b="1" dirty="0" err="1"/>
              <a:t>CoordinatorAgent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IngestionAgent</a:t>
            </a:r>
            <a:r>
              <a:rPr lang="en-IN" sz="2800" dirty="0"/>
              <a:t>: Parses documents and generates text chunks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RetrievalAgent</a:t>
            </a:r>
            <a:r>
              <a:rPr lang="en-IN" sz="2800" dirty="0"/>
              <a:t>: Embeds text &amp; performs FAISS similarity search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LLMResponseAgent</a:t>
            </a:r>
            <a:r>
              <a:rPr lang="en-IN" sz="2800" dirty="0"/>
              <a:t>: Forms final prompt and calls </a:t>
            </a:r>
            <a:r>
              <a:rPr lang="en-IN" sz="2800" dirty="0" err="1"/>
              <a:t>Groq</a:t>
            </a:r>
            <a:r>
              <a:rPr lang="en-IN" sz="2800" dirty="0"/>
              <a:t> LLM</a:t>
            </a:r>
          </a:p>
          <a:p>
            <a:pPr marL="406080">
              <a:spcBef>
                <a:spcPts val="68"/>
              </a:spcBef>
            </a:pPr>
            <a:endParaRPr lang="en-IN" sz="2800" b="1" dirty="0"/>
          </a:p>
          <a:p>
            <a:pPr marL="406080">
              <a:spcBef>
                <a:spcPts val="68"/>
              </a:spcBef>
            </a:pPr>
            <a:endParaRPr lang="en-IN" sz="2800" b="1" dirty="0"/>
          </a:p>
          <a:p>
            <a:pPr marL="406080">
              <a:spcBef>
                <a:spcPts val="68"/>
              </a:spcBef>
            </a:pPr>
            <a:endParaRPr lang="en-IN" sz="2800" b="1" dirty="0"/>
          </a:p>
          <a:p>
            <a:pPr marL="406080">
              <a:spcBef>
                <a:spcPts val="68"/>
              </a:spcBef>
            </a:pPr>
            <a:endParaRPr lang="en-IN" sz="4000" b="1" dirty="0"/>
          </a:p>
          <a:p>
            <a:pPr marL="406080">
              <a:spcBef>
                <a:spcPts val="68"/>
              </a:spcBef>
            </a:pPr>
            <a:endParaRPr lang="en-IN" sz="4000" b="1" dirty="0"/>
          </a:p>
          <a:p>
            <a:pPr marL="406080">
              <a:spcBef>
                <a:spcPts val="68"/>
              </a:spcBef>
            </a:pPr>
            <a:endParaRPr lang="en-IN" sz="4000" b="1" dirty="0"/>
          </a:p>
        </p:txBody>
      </p:sp>
      <p:sp>
        <p:nvSpPr>
          <p:cNvPr id="77" name="CustomShape 8"/>
          <p:cNvSpPr/>
          <p:nvPr/>
        </p:nvSpPr>
        <p:spPr>
          <a:xfrm>
            <a:off x="1848465" y="1458360"/>
            <a:ext cx="825709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336E-A0C9-AEA8-BA1C-385E932F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>
            <a:extLst>
              <a:ext uri="{FF2B5EF4-FFF2-40B4-BE49-F238E27FC236}">
                <a16:creationId xmlns:a16="http://schemas.microsoft.com/office/drawing/2014/main" id="{F430FF40-CC42-68BA-7BA8-FDF206A01C15}"/>
              </a:ext>
            </a:extLst>
          </p:cNvPr>
          <p:cNvSpPr/>
          <p:nvPr/>
        </p:nvSpPr>
        <p:spPr>
          <a:xfrm>
            <a:off x="0" y="0"/>
            <a:ext cx="4384080" cy="408960"/>
          </a:xfrm>
          <a:custGeom>
            <a:avLst/>
            <a:gdLst/>
            <a:ahLst/>
            <a:cxnLst/>
            <a:rect l="l" t="t" r="r" b="b"/>
            <a:pathLst>
              <a:path w="6577965" h="615315">
                <a:moveTo>
                  <a:pt x="6195711" y="615124"/>
                </a:moveTo>
                <a:lnTo>
                  <a:pt x="0" y="615124"/>
                </a:lnTo>
                <a:lnTo>
                  <a:pt x="0" y="0"/>
                </a:lnTo>
                <a:lnTo>
                  <a:pt x="6577943" y="0"/>
                </a:lnTo>
                <a:lnTo>
                  <a:pt x="6195711" y="61512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>
            <a:extLst>
              <a:ext uri="{FF2B5EF4-FFF2-40B4-BE49-F238E27FC236}">
                <a16:creationId xmlns:a16="http://schemas.microsoft.com/office/drawing/2014/main" id="{2A1787FB-427E-85AE-90EA-DC53F8EBDB01}"/>
              </a:ext>
            </a:extLst>
          </p:cNvPr>
          <p:cNvSpPr/>
          <p:nvPr/>
        </p:nvSpPr>
        <p:spPr>
          <a:xfrm>
            <a:off x="4342680" y="6533640"/>
            <a:ext cx="7848360" cy="323640"/>
          </a:xfrm>
          <a:custGeom>
            <a:avLst/>
            <a:gdLst/>
            <a:ahLst/>
            <a:cxnLst/>
            <a:rect l="l" t="t" r="r" b="b"/>
            <a:pathLst>
              <a:path w="11774169" h="487045">
                <a:moveTo>
                  <a:pt x="11774140" y="486736"/>
                </a:moveTo>
                <a:lnTo>
                  <a:pt x="0" y="486736"/>
                </a:lnTo>
                <a:lnTo>
                  <a:pt x="225907" y="0"/>
                </a:lnTo>
                <a:lnTo>
                  <a:pt x="11774140" y="0"/>
                </a:lnTo>
                <a:lnTo>
                  <a:pt x="11774140" y="4867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>
            <a:extLst>
              <a:ext uri="{FF2B5EF4-FFF2-40B4-BE49-F238E27FC236}">
                <a16:creationId xmlns:a16="http://schemas.microsoft.com/office/drawing/2014/main" id="{02AD4540-79B4-4EBF-E744-1D8257B53280}"/>
              </a:ext>
            </a:extLst>
          </p:cNvPr>
          <p:cNvSpPr/>
          <p:nvPr/>
        </p:nvSpPr>
        <p:spPr>
          <a:xfrm>
            <a:off x="11199240" y="1792080"/>
            <a:ext cx="991800" cy="1718640"/>
          </a:xfrm>
          <a:custGeom>
            <a:avLst/>
            <a:gdLst/>
            <a:ahLst/>
            <a:cxnLst/>
            <a:rect l="l" t="t" r="r" b="b"/>
            <a:pathLst>
              <a:path w="1489075" h="2579370">
                <a:moveTo>
                  <a:pt x="1488946" y="2578857"/>
                </a:moveTo>
                <a:lnTo>
                  <a:pt x="744473" y="2578857"/>
                </a:lnTo>
                <a:lnTo>
                  <a:pt x="0" y="1289428"/>
                </a:lnTo>
                <a:lnTo>
                  <a:pt x="744473" y="0"/>
                </a:lnTo>
                <a:lnTo>
                  <a:pt x="1488946" y="0"/>
                </a:lnTo>
                <a:lnTo>
                  <a:pt x="1488946" y="257885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240DA28A-02F9-E96A-03D1-DEA4C66BC71F}"/>
              </a:ext>
            </a:extLst>
          </p:cNvPr>
          <p:cNvGrpSpPr/>
          <p:nvPr/>
        </p:nvGrpSpPr>
        <p:grpSpPr>
          <a:xfrm>
            <a:off x="8829360" y="0"/>
            <a:ext cx="3361680" cy="2007360"/>
            <a:chOff x="8829360" y="0"/>
            <a:chExt cx="3361680" cy="2007360"/>
          </a:xfrm>
        </p:grpSpPr>
        <p:sp>
          <p:nvSpPr>
            <p:cNvPr id="73" name="CustomShape 5">
              <a:extLst>
                <a:ext uri="{FF2B5EF4-FFF2-40B4-BE49-F238E27FC236}">
                  <a16:creationId xmlns:a16="http://schemas.microsoft.com/office/drawing/2014/main" id="{EE9F5EC5-568C-EC39-CD58-8108066FB2DA}"/>
                </a:ext>
              </a:extLst>
            </p:cNvPr>
            <p:cNvSpPr/>
            <p:nvPr/>
          </p:nvSpPr>
          <p:spPr>
            <a:xfrm>
              <a:off x="10105560" y="0"/>
              <a:ext cx="2085480" cy="2007360"/>
            </a:xfrm>
            <a:custGeom>
              <a:avLst/>
              <a:gdLst/>
              <a:ahLst/>
              <a:cxnLst/>
              <a:rect l="l" t="t" r="r" b="b"/>
              <a:pathLst>
                <a:path w="3129915" h="3012440">
                  <a:moveTo>
                    <a:pt x="3129402" y="3011927"/>
                  </a:moveTo>
                  <a:lnTo>
                    <a:pt x="1050288" y="3011927"/>
                  </a:lnTo>
                  <a:lnTo>
                    <a:pt x="0" y="1192655"/>
                  </a:lnTo>
                  <a:lnTo>
                    <a:pt x="688593" y="0"/>
                  </a:lnTo>
                  <a:lnTo>
                    <a:pt x="3129402" y="0"/>
                  </a:lnTo>
                  <a:lnTo>
                    <a:pt x="3129402" y="30119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>
              <a:extLst>
                <a:ext uri="{FF2B5EF4-FFF2-40B4-BE49-F238E27FC236}">
                  <a16:creationId xmlns:a16="http://schemas.microsoft.com/office/drawing/2014/main" id="{4BA90F61-84C5-3FFE-99F9-1D5CD194DA93}"/>
                </a:ext>
              </a:extLst>
            </p:cNvPr>
            <p:cNvSpPr/>
            <p:nvPr/>
          </p:nvSpPr>
          <p:spPr>
            <a:xfrm>
              <a:off x="8829360" y="0"/>
              <a:ext cx="1653480" cy="794520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54" y="1192655"/>
                  </a:moveTo>
                  <a:lnTo>
                    <a:pt x="620266" y="1192655"/>
                  </a:lnTo>
                  <a:lnTo>
                    <a:pt x="0" y="118236"/>
                  </a:lnTo>
                  <a:lnTo>
                    <a:pt x="68325" y="0"/>
                  </a:lnTo>
                  <a:lnTo>
                    <a:pt x="2412995" y="0"/>
                  </a:lnTo>
                  <a:lnTo>
                    <a:pt x="2481322" y="118236"/>
                  </a:lnTo>
                  <a:lnTo>
                    <a:pt x="1861054" y="11926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" name="CustomShape 7">
            <a:extLst>
              <a:ext uri="{FF2B5EF4-FFF2-40B4-BE49-F238E27FC236}">
                <a16:creationId xmlns:a16="http://schemas.microsoft.com/office/drawing/2014/main" id="{38F05BD4-1C2E-0AF3-3DB8-E1BDA40038F2}"/>
              </a:ext>
            </a:extLst>
          </p:cNvPr>
          <p:cNvSpPr/>
          <p:nvPr/>
        </p:nvSpPr>
        <p:spPr>
          <a:xfrm>
            <a:off x="1022555" y="560440"/>
            <a:ext cx="9556955" cy="7731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IN" sz="2800" b="1" dirty="0"/>
              <a:t>MCP Message Format</a:t>
            </a:r>
            <a:r>
              <a:rPr lang="en-IN" sz="2800" dirty="0"/>
              <a:t>:</a:t>
            </a:r>
          </a:p>
          <a:p>
            <a:pPr marL="406080">
              <a:spcBef>
                <a:spcPts val="68"/>
              </a:spcBef>
            </a:pPr>
            <a:endParaRPr lang="en-IN" sz="2800" b="1" dirty="0"/>
          </a:p>
          <a:p>
            <a:pPr marL="406080">
              <a:spcBef>
                <a:spcPts val="68"/>
              </a:spcBef>
            </a:pPr>
            <a:endParaRPr lang="en-IN" sz="2800" b="1" dirty="0"/>
          </a:p>
          <a:p>
            <a:pPr marL="406080">
              <a:spcBef>
                <a:spcPts val="68"/>
              </a:spcBef>
            </a:pPr>
            <a:r>
              <a:rPr lang="en-IN" sz="2800" dirty="0"/>
              <a:t>{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sender": "</a:t>
            </a:r>
            <a:r>
              <a:rPr lang="en-IN" sz="2800" dirty="0" err="1"/>
              <a:t>RetrievalAgent</a:t>
            </a:r>
            <a:r>
              <a:rPr lang="en-IN" sz="2800" dirty="0"/>
              <a:t>",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 "receiver":     "</a:t>
            </a:r>
            <a:r>
              <a:rPr lang="en-IN" sz="2800" dirty="0" err="1"/>
              <a:t>LLMResponseAgent</a:t>
            </a:r>
            <a:r>
              <a:rPr lang="en-IN" sz="2800" dirty="0"/>
              <a:t>", 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 "type": "CONTEXT_RESPONSE", 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 "</a:t>
            </a:r>
            <a:r>
              <a:rPr lang="en-IN" sz="2800" dirty="0" err="1"/>
              <a:t>trace_id</a:t>
            </a:r>
            <a:r>
              <a:rPr lang="en-IN" sz="2800" dirty="0"/>
              <a:t>": "abc-123",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 "payload": {    "</a:t>
            </a:r>
            <a:r>
              <a:rPr lang="en-IN" sz="2800" dirty="0" err="1"/>
              <a:t>top_chunks</a:t>
            </a:r>
            <a:r>
              <a:rPr lang="en-IN" sz="2800" dirty="0"/>
              <a:t>": ["...", "..."], 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   "query": "What are the KPIs?"  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  }</a:t>
            </a:r>
          </a:p>
          <a:p>
            <a:pPr marL="406080">
              <a:spcBef>
                <a:spcPts val="68"/>
              </a:spcBef>
            </a:pPr>
            <a:r>
              <a:rPr lang="en-IN" sz="2800" dirty="0"/>
              <a:t>}</a:t>
            </a:r>
          </a:p>
          <a:p>
            <a:pPr marL="406080">
              <a:spcBef>
                <a:spcPts val="68"/>
              </a:spcBef>
            </a:pPr>
            <a:endParaRPr lang="en-IN" sz="2800" b="1" dirty="0"/>
          </a:p>
          <a:p>
            <a:pPr marL="406080">
              <a:spcBef>
                <a:spcPts val="68"/>
              </a:spcBef>
            </a:pPr>
            <a:endParaRPr lang="en-IN" sz="4000" b="1" dirty="0"/>
          </a:p>
          <a:p>
            <a:pPr marL="406080">
              <a:spcBef>
                <a:spcPts val="68"/>
              </a:spcBef>
            </a:pPr>
            <a:endParaRPr lang="en-IN" sz="4000" b="1" dirty="0"/>
          </a:p>
          <a:p>
            <a:pPr marL="406080">
              <a:spcBef>
                <a:spcPts val="68"/>
              </a:spcBef>
            </a:pPr>
            <a:endParaRPr lang="en-IN" sz="4000" b="1" dirty="0"/>
          </a:p>
        </p:txBody>
      </p:sp>
      <p:sp>
        <p:nvSpPr>
          <p:cNvPr id="77" name="CustomShape 8">
            <a:extLst>
              <a:ext uri="{FF2B5EF4-FFF2-40B4-BE49-F238E27FC236}">
                <a16:creationId xmlns:a16="http://schemas.microsoft.com/office/drawing/2014/main" id="{7ED2B07A-6E90-324A-6921-701E62C7E73C}"/>
              </a:ext>
            </a:extLst>
          </p:cNvPr>
          <p:cNvSpPr/>
          <p:nvPr/>
        </p:nvSpPr>
        <p:spPr>
          <a:xfrm>
            <a:off x="1848465" y="1458360"/>
            <a:ext cx="825709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76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04C1A-E05B-AF73-78BC-559FE819F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>
            <a:extLst>
              <a:ext uri="{FF2B5EF4-FFF2-40B4-BE49-F238E27FC236}">
                <a16:creationId xmlns:a16="http://schemas.microsoft.com/office/drawing/2014/main" id="{A4860CE3-B113-B4B5-DC7A-84B903F8D73D}"/>
              </a:ext>
            </a:extLst>
          </p:cNvPr>
          <p:cNvSpPr/>
          <p:nvPr/>
        </p:nvSpPr>
        <p:spPr>
          <a:xfrm>
            <a:off x="0" y="0"/>
            <a:ext cx="4384080" cy="408960"/>
          </a:xfrm>
          <a:custGeom>
            <a:avLst/>
            <a:gdLst/>
            <a:ahLst/>
            <a:cxnLst/>
            <a:rect l="l" t="t" r="r" b="b"/>
            <a:pathLst>
              <a:path w="6577965" h="615315">
                <a:moveTo>
                  <a:pt x="6195711" y="615124"/>
                </a:moveTo>
                <a:lnTo>
                  <a:pt x="0" y="615124"/>
                </a:lnTo>
                <a:lnTo>
                  <a:pt x="0" y="0"/>
                </a:lnTo>
                <a:lnTo>
                  <a:pt x="6577943" y="0"/>
                </a:lnTo>
                <a:lnTo>
                  <a:pt x="6195711" y="61512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>
            <a:extLst>
              <a:ext uri="{FF2B5EF4-FFF2-40B4-BE49-F238E27FC236}">
                <a16:creationId xmlns:a16="http://schemas.microsoft.com/office/drawing/2014/main" id="{75DF60C7-5F4A-6D3A-A181-3D987BFC0AF0}"/>
              </a:ext>
            </a:extLst>
          </p:cNvPr>
          <p:cNvSpPr/>
          <p:nvPr/>
        </p:nvSpPr>
        <p:spPr>
          <a:xfrm>
            <a:off x="4342680" y="6533640"/>
            <a:ext cx="7848360" cy="323640"/>
          </a:xfrm>
          <a:custGeom>
            <a:avLst/>
            <a:gdLst/>
            <a:ahLst/>
            <a:cxnLst/>
            <a:rect l="l" t="t" r="r" b="b"/>
            <a:pathLst>
              <a:path w="11774169" h="487045">
                <a:moveTo>
                  <a:pt x="11774140" y="486736"/>
                </a:moveTo>
                <a:lnTo>
                  <a:pt x="0" y="486736"/>
                </a:lnTo>
                <a:lnTo>
                  <a:pt x="225907" y="0"/>
                </a:lnTo>
                <a:lnTo>
                  <a:pt x="11774140" y="0"/>
                </a:lnTo>
                <a:lnTo>
                  <a:pt x="11774140" y="4867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>
            <a:extLst>
              <a:ext uri="{FF2B5EF4-FFF2-40B4-BE49-F238E27FC236}">
                <a16:creationId xmlns:a16="http://schemas.microsoft.com/office/drawing/2014/main" id="{99F58A2E-96B8-7BBA-BEEE-1ECACB61E061}"/>
              </a:ext>
            </a:extLst>
          </p:cNvPr>
          <p:cNvSpPr/>
          <p:nvPr/>
        </p:nvSpPr>
        <p:spPr>
          <a:xfrm>
            <a:off x="11199240" y="1792080"/>
            <a:ext cx="991800" cy="1718640"/>
          </a:xfrm>
          <a:custGeom>
            <a:avLst/>
            <a:gdLst/>
            <a:ahLst/>
            <a:cxnLst/>
            <a:rect l="l" t="t" r="r" b="b"/>
            <a:pathLst>
              <a:path w="1489075" h="2579370">
                <a:moveTo>
                  <a:pt x="1488946" y="2578857"/>
                </a:moveTo>
                <a:lnTo>
                  <a:pt x="744473" y="2578857"/>
                </a:lnTo>
                <a:lnTo>
                  <a:pt x="0" y="1289428"/>
                </a:lnTo>
                <a:lnTo>
                  <a:pt x="744473" y="0"/>
                </a:lnTo>
                <a:lnTo>
                  <a:pt x="1488946" y="0"/>
                </a:lnTo>
                <a:lnTo>
                  <a:pt x="1488946" y="257885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0C0E3823-A611-7371-B225-634F121F2863}"/>
              </a:ext>
            </a:extLst>
          </p:cNvPr>
          <p:cNvGrpSpPr/>
          <p:nvPr/>
        </p:nvGrpSpPr>
        <p:grpSpPr>
          <a:xfrm>
            <a:off x="8829360" y="0"/>
            <a:ext cx="3361680" cy="2007360"/>
            <a:chOff x="8829360" y="0"/>
            <a:chExt cx="3361680" cy="2007360"/>
          </a:xfrm>
        </p:grpSpPr>
        <p:sp>
          <p:nvSpPr>
            <p:cNvPr id="73" name="CustomShape 5">
              <a:extLst>
                <a:ext uri="{FF2B5EF4-FFF2-40B4-BE49-F238E27FC236}">
                  <a16:creationId xmlns:a16="http://schemas.microsoft.com/office/drawing/2014/main" id="{72DF87A1-119F-EA72-1469-2878C9A31AE0}"/>
                </a:ext>
              </a:extLst>
            </p:cNvPr>
            <p:cNvSpPr/>
            <p:nvPr/>
          </p:nvSpPr>
          <p:spPr>
            <a:xfrm>
              <a:off x="10105560" y="0"/>
              <a:ext cx="2085480" cy="2007360"/>
            </a:xfrm>
            <a:custGeom>
              <a:avLst/>
              <a:gdLst/>
              <a:ahLst/>
              <a:cxnLst/>
              <a:rect l="l" t="t" r="r" b="b"/>
              <a:pathLst>
                <a:path w="3129915" h="3012440">
                  <a:moveTo>
                    <a:pt x="3129402" y="3011927"/>
                  </a:moveTo>
                  <a:lnTo>
                    <a:pt x="1050288" y="3011927"/>
                  </a:lnTo>
                  <a:lnTo>
                    <a:pt x="0" y="1192655"/>
                  </a:lnTo>
                  <a:lnTo>
                    <a:pt x="688593" y="0"/>
                  </a:lnTo>
                  <a:lnTo>
                    <a:pt x="3129402" y="0"/>
                  </a:lnTo>
                  <a:lnTo>
                    <a:pt x="3129402" y="30119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>
              <a:extLst>
                <a:ext uri="{FF2B5EF4-FFF2-40B4-BE49-F238E27FC236}">
                  <a16:creationId xmlns:a16="http://schemas.microsoft.com/office/drawing/2014/main" id="{B7F21421-7790-95EF-3B35-624D337ABF20}"/>
                </a:ext>
              </a:extLst>
            </p:cNvPr>
            <p:cNvSpPr/>
            <p:nvPr/>
          </p:nvSpPr>
          <p:spPr>
            <a:xfrm>
              <a:off x="8829360" y="0"/>
              <a:ext cx="1653480" cy="794520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54" y="1192655"/>
                  </a:moveTo>
                  <a:lnTo>
                    <a:pt x="620266" y="1192655"/>
                  </a:lnTo>
                  <a:lnTo>
                    <a:pt x="0" y="118236"/>
                  </a:lnTo>
                  <a:lnTo>
                    <a:pt x="68325" y="0"/>
                  </a:lnTo>
                  <a:lnTo>
                    <a:pt x="2412995" y="0"/>
                  </a:lnTo>
                  <a:lnTo>
                    <a:pt x="2481322" y="118236"/>
                  </a:lnTo>
                  <a:lnTo>
                    <a:pt x="1861054" y="11926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" name="CustomShape 8">
            <a:extLst>
              <a:ext uri="{FF2B5EF4-FFF2-40B4-BE49-F238E27FC236}">
                <a16:creationId xmlns:a16="http://schemas.microsoft.com/office/drawing/2014/main" id="{F20C9B61-1E85-9B7F-7975-7D2D5C34BDAA}"/>
              </a:ext>
            </a:extLst>
          </p:cNvPr>
          <p:cNvSpPr/>
          <p:nvPr/>
        </p:nvSpPr>
        <p:spPr>
          <a:xfrm>
            <a:off x="2395305" y="4041675"/>
            <a:ext cx="825709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1C63C-DF56-62A9-B202-16D3F763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739158"/>
            <a:ext cx="99109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Workflow</a:t>
            </a: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User </a:t>
            </a:r>
            <a:r>
              <a:rPr lang="en-US" altLang="en-US" b="1" dirty="0" err="1">
                <a:latin typeface="Arial" panose="020B0604020202020204" pitchFamily="34" charset="0"/>
              </a:rPr>
              <a:t>Uplaod</a:t>
            </a:r>
            <a:r>
              <a:rPr lang="en-US" altLang="en-US" b="1" dirty="0">
                <a:latin typeface="Arial" panose="020B0604020202020204" pitchFamily="34" charset="0"/>
              </a:rPr>
              <a:t>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(PDF, PPTX, DOCX, TXT, CSV)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IngestionAgent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Parses &amp; splits documents into text chunks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Embeds chunks &amp; retrieves relevant ones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LLMResponseAgent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Forms LLM prompt &amp; queries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Groq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answer +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➡️ All messages passed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 ➡️ Stateless, traceable communication using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trace_id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7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642CE-816D-29A7-EC33-ACC1A342E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>
            <a:extLst>
              <a:ext uri="{FF2B5EF4-FFF2-40B4-BE49-F238E27FC236}">
                <a16:creationId xmlns:a16="http://schemas.microsoft.com/office/drawing/2014/main" id="{0A23820D-C735-ABD9-BE3E-BA4BB35BE7ED}"/>
              </a:ext>
            </a:extLst>
          </p:cNvPr>
          <p:cNvSpPr/>
          <p:nvPr/>
        </p:nvSpPr>
        <p:spPr>
          <a:xfrm>
            <a:off x="0" y="0"/>
            <a:ext cx="4384080" cy="408960"/>
          </a:xfrm>
          <a:custGeom>
            <a:avLst/>
            <a:gdLst/>
            <a:ahLst/>
            <a:cxnLst/>
            <a:rect l="l" t="t" r="r" b="b"/>
            <a:pathLst>
              <a:path w="6577965" h="615315">
                <a:moveTo>
                  <a:pt x="6195711" y="615124"/>
                </a:moveTo>
                <a:lnTo>
                  <a:pt x="0" y="615124"/>
                </a:lnTo>
                <a:lnTo>
                  <a:pt x="0" y="0"/>
                </a:lnTo>
                <a:lnTo>
                  <a:pt x="6577943" y="0"/>
                </a:lnTo>
                <a:lnTo>
                  <a:pt x="6195711" y="61512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">
            <a:extLst>
              <a:ext uri="{FF2B5EF4-FFF2-40B4-BE49-F238E27FC236}">
                <a16:creationId xmlns:a16="http://schemas.microsoft.com/office/drawing/2014/main" id="{92717235-EBE4-10F0-4B0E-BF2A1C17D379}"/>
              </a:ext>
            </a:extLst>
          </p:cNvPr>
          <p:cNvSpPr/>
          <p:nvPr/>
        </p:nvSpPr>
        <p:spPr>
          <a:xfrm>
            <a:off x="4342680" y="6533640"/>
            <a:ext cx="7848360" cy="323640"/>
          </a:xfrm>
          <a:custGeom>
            <a:avLst/>
            <a:gdLst/>
            <a:ahLst/>
            <a:cxnLst/>
            <a:rect l="l" t="t" r="r" b="b"/>
            <a:pathLst>
              <a:path w="11774169" h="487045">
                <a:moveTo>
                  <a:pt x="11774140" y="486736"/>
                </a:moveTo>
                <a:lnTo>
                  <a:pt x="0" y="486736"/>
                </a:lnTo>
                <a:lnTo>
                  <a:pt x="225907" y="0"/>
                </a:lnTo>
                <a:lnTo>
                  <a:pt x="11774140" y="0"/>
                </a:lnTo>
                <a:lnTo>
                  <a:pt x="11774140" y="48673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3">
            <a:extLst>
              <a:ext uri="{FF2B5EF4-FFF2-40B4-BE49-F238E27FC236}">
                <a16:creationId xmlns:a16="http://schemas.microsoft.com/office/drawing/2014/main" id="{48D10930-8AD2-6C4E-8926-6FA0E6E2D957}"/>
              </a:ext>
            </a:extLst>
          </p:cNvPr>
          <p:cNvSpPr/>
          <p:nvPr/>
        </p:nvSpPr>
        <p:spPr>
          <a:xfrm>
            <a:off x="11199240" y="1792080"/>
            <a:ext cx="991800" cy="1718640"/>
          </a:xfrm>
          <a:custGeom>
            <a:avLst/>
            <a:gdLst/>
            <a:ahLst/>
            <a:cxnLst/>
            <a:rect l="l" t="t" r="r" b="b"/>
            <a:pathLst>
              <a:path w="1489075" h="2579370">
                <a:moveTo>
                  <a:pt x="1488946" y="2578857"/>
                </a:moveTo>
                <a:lnTo>
                  <a:pt x="744473" y="2578857"/>
                </a:lnTo>
                <a:lnTo>
                  <a:pt x="0" y="1289428"/>
                </a:lnTo>
                <a:lnTo>
                  <a:pt x="744473" y="0"/>
                </a:lnTo>
                <a:lnTo>
                  <a:pt x="1488946" y="0"/>
                </a:lnTo>
                <a:lnTo>
                  <a:pt x="1488946" y="257885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09C23ABE-58F5-B201-10FD-AF9449D68675}"/>
              </a:ext>
            </a:extLst>
          </p:cNvPr>
          <p:cNvGrpSpPr/>
          <p:nvPr/>
        </p:nvGrpSpPr>
        <p:grpSpPr>
          <a:xfrm>
            <a:off x="8829360" y="0"/>
            <a:ext cx="3361680" cy="2007360"/>
            <a:chOff x="8829360" y="0"/>
            <a:chExt cx="3361680" cy="2007360"/>
          </a:xfrm>
        </p:grpSpPr>
        <p:sp>
          <p:nvSpPr>
            <p:cNvPr id="73" name="CustomShape 5">
              <a:extLst>
                <a:ext uri="{FF2B5EF4-FFF2-40B4-BE49-F238E27FC236}">
                  <a16:creationId xmlns:a16="http://schemas.microsoft.com/office/drawing/2014/main" id="{1FB0B032-26D9-B6F4-F05A-3087243747D2}"/>
                </a:ext>
              </a:extLst>
            </p:cNvPr>
            <p:cNvSpPr/>
            <p:nvPr/>
          </p:nvSpPr>
          <p:spPr>
            <a:xfrm>
              <a:off x="10105560" y="0"/>
              <a:ext cx="2085480" cy="2007360"/>
            </a:xfrm>
            <a:custGeom>
              <a:avLst/>
              <a:gdLst/>
              <a:ahLst/>
              <a:cxnLst/>
              <a:rect l="l" t="t" r="r" b="b"/>
              <a:pathLst>
                <a:path w="3129915" h="3012440">
                  <a:moveTo>
                    <a:pt x="3129402" y="3011927"/>
                  </a:moveTo>
                  <a:lnTo>
                    <a:pt x="1050288" y="3011927"/>
                  </a:lnTo>
                  <a:lnTo>
                    <a:pt x="0" y="1192655"/>
                  </a:lnTo>
                  <a:lnTo>
                    <a:pt x="688593" y="0"/>
                  </a:lnTo>
                  <a:lnTo>
                    <a:pt x="3129402" y="0"/>
                  </a:lnTo>
                  <a:lnTo>
                    <a:pt x="3129402" y="30119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6">
              <a:extLst>
                <a:ext uri="{FF2B5EF4-FFF2-40B4-BE49-F238E27FC236}">
                  <a16:creationId xmlns:a16="http://schemas.microsoft.com/office/drawing/2014/main" id="{1286CACF-EE31-46BF-24D6-065EAE81C6C3}"/>
                </a:ext>
              </a:extLst>
            </p:cNvPr>
            <p:cNvSpPr/>
            <p:nvPr/>
          </p:nvSpPr>
          <p:spPr>
            <a:xfrm>
              <a:off x="8829360" y="0"/>
              <a:ext cx="1653480" cy="794520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54" y="1192655"/>
                  </a:moveTo>
                  <a:lnTo>
                    <a:pt x="620266" y="1192655"/>
                  </a:lnTo>
                  <a:lnTo>
                    <a:pt x="0" y="118236"/>
                  </a:lnTo>
                  <a:lnTo>
                    <a:pt x="68325" y="0"/>
                  </a:lnTo>
                  <a:lnTo>
                    <a:pt x="2412995" y="0"/>
                  </a:lnTo>
                  <a:lnTo>
                    <a:pt x="2481322" y="118236"/>
                  </a:lnTo>
                  <a:lnTo>
                    <a:pt x="1861054" y="119265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" name="CustomShape 8">
            <a:extLst>
              <a:ext uri="{FF2B5EF4-FFF2-40B4-BE49-F238E27FC236}">
                <a16:creationId xmlns:a16="http://schemas.microsoft.com/office/drawing/2014/main" id="{72ABD370-A8AB-1C84-21EF-0C0B4E45BA73}"/>
              </a:ext>
            </a:extLst>
          </p:cNvPr>
          <p:cNvSpPr/>
          <p:nvPr/>
        </p:nvSpPr>
        <p:spPr>
          <a:xfrm>
            <a:off x="2395304" y="5057551"/>
            <a:ext cx="8257095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343B4-C9E9-16ED-9171-7E370CBC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4342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FB3B12D-B61F-8C22-1B8C-CA1D6955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521D1F-C93E-8C88-28DA-7F3258A709B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F03F9B-97DA-F12D-589F-C5CF087D78D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2D16F2-C1B6-D331-6EBF-3A7A61D52935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F705F1-613B-1CAD-8F2C-B8D308152AA5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14FE92-3737-8D58-BC16-BCAD145D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" y="1179872"/>
            <a:ext cx="11139469" cy="50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63F74-3EAF-F020-C401-9CA364A1A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088" y="0"/>
            <a:ext cx="482763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0A3BB-029D-5BEA-C516-B80C19EFD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8" y="0"/>
            <a:ext cx="451300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AB0D0-79CC-9AE0-E577-2C416483F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5" y="255725"/>
            <a:ext cx="7295534" cy="577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/>
          <p:cNvGrpSpPr/>
          <p:nvPr/>
        </p:nvGrpSpPr>
        <p:grpSpPr>
          <a:xfrm>
            <a:off x="8829360" y="0"/>
            <a:ext cx="3361680" cy="3510720"/>
            <a:chOff x="8829360" y="0"/>
            <a:chExt cx="3361680" cy="3510720"/>
          </a:xfrm>
        </p:grpSpPr>
        <p:sp>
          <p:nvSpPr>
            <p:cNvPr id="93" name="CustomShape 2"/>
            <p:cNvSpPr/>
            <p:nvPr/>
          </p:nvSpPr>
          <p:spPr>
            <a:xfrm>
              <a:off x="11199240" y="1792080"/>
              <a:ext cx="991800" cy="171864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744419" y="2578769"/>
                  </a:moveTo>
                  <a:lnTo>
                    <a:pt x="0" y="1289384"/>
                  </a:lnTo>
                  <a:lnTo>
                    <a:pt x="744419" y="0"/>
                  </a:lnTo>
                  <a:lnTo>
                    <a:pt x="1488890" y="0"/>
                  </a:lnTo>
                  <a:lnTo>
                    <a:pt x="744419" y="257876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3"/>
            <p:cNvSpPr/>
            <p:nvPr/>
          </p:nvSpPr>
          <p:spPr>
            <a:xfrm>
              <a:off x="10105560" y="0"/>
              <a:ext cx="2085480" cy="2007360"/>
            </a:xfrm>
            <a:custGeom>
              <a:avLst/>
              <a:gdLst/>
              <a:ahLst/>
              <a:cxnLst/>
              <a:rect l="l" t="t" r="r" b="b"/>
              <a:pathLst>
                <a:path w="3129915" h="3012440">
                  <a:moveTo>
                    <a:pt x="3129457" y="3012007"/>
                  </a:moveTo>
                  <a:lnTo>
                    <a:pt x="1050341" y="3012007"/>
                  </a:lnTo>
                  <a:lnTo>
                    <a:pt x="0" y="1192742"/>
                  </a:lnTo>
                  <a:lnTo>
                    <a:pt x="688621" y="0"/>
                  </a:lnTo>
                  <a:lnTo>
                    <a:pt x="3129457" y="0"/>
                  </a:lnTo>
                  <a:lnTo>
                    <a:pt x="3129457" y="301200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4"/>
            <p:cNvSpPr/>
            <p:nvPr/>
          </p:nvSpPr>
          <p:spPr>
            <a:xfrm>
              <a:off x="8829360" y="0"/>
              <a:ext cx="1653480" cy="794520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64" y="1192742"/>
                  </a:moveTo>
                  <a:lnTo>
                    <a:pt x="620326" y="1192742"/>
                  </a:lnTo>
                  <a:lnTo>
                    <a:pt x="0" y="118295"/>
                  </a:lnTo>
                  <a:lnTo>
                    <a:pt x="68296" y="0"/>
                  </a:lnTo>
                  <a:lnTo>
                    <a:pt x="2413083" y="0"/>
                  </a:lnTo>
                  <a:lnTo>
                    <a:pt x="2481390" y="118295"/>
                  </a:lnTo>
                  <a:lnTo>
                    <a:pt x="1861064" y="119274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" name="CustomShape 5"/>
          <p:cNvSpPr/>
          <p:nvPr/>
        </p:nvSpPr>
        <p:spPr>
          <a:xfrm>
            <a:off x="4342680" y="6533640"/>
            <a:ext cx="7848720" cy="323640"/>
          </a:xfrm>
          <a:custGeom>
            <a:avLst/>
            <a:gdLst/>
            <a:ahLst/>
            <a:cxnLst/>
            <a:rect l="l" t="t" r="r" b="b"/>
            <a:pathLst>
              <a:path w="11774805" h="487045">
                <a:moveTo>
                  <a:pt x="11774185" y="486740"/>
                </a:moveTo>
                <a:lnTo>
                  <a:pt x="0" y="486740"/>
                </a:lnTo>
                <a:lnTo>
                  <a:pt x="225934" y="0"/>
                </a:lnTo>
                <a:lnTo>
                  <a:pt x="11774185" y="0"/>
                </a:lnTo>
                <a:lnTo>
                  <a:pt x="11774185" y="48674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0" y="-12600"/>
            <a:ext cx="4384080" cy="408960"/>
          </a:xfrm>
          <a:custGeom>
            <a:avLst/>
            <a:gdLst/>
            <a:ahLst/>
            <a:cxnLst/>
            <a:rect l="l" t="t" r="r" b="b"/>
            <a:pathLst>
              <a:path w="6577965" h="615315">
                <a:moveTo>
                  <a:pt x="0" y="0"/>
                </a:moveTo>
                <a:lnTo>
                  <a:pt x="6577940" y="0"/>
                </a:lnTo>
                <a:lnTo>
                  <a:pt x="6195733" y="615149"/>
                </a:lnTo>
                <a:lnTo>
                  <a:pt x="0" y="615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10207440" y="0"/>
            <a:ext cx="1983960" cy="2108880"/>
          </a:xfrm>
          <a:custGeom>
            <a:avLst/>
            <a:gdLst/>
            <a:ahLst/>
            <a:cxnLst/>
            <a:rect l="l" t="t" r="r" b="b"/>
            <a:pathLst>
              <a:path w="2977515" h="3164840">
                <a:moveTo>
                  <a:pt x="2977057" y="3164407"/>
                </a:moveTo>
                <a:lnTo>
                  <a:pt x="1050341" y="3164407"/>
                </a:lnTo>
                <a:lnTo>
                  <a:pt x="0" y="1345142"/>
                </a:lnTo>
                <a:lnTo>
                  <a:pt x="776609" y="0"/>
                </a:lnTo>
                <a:lnTo>
                  <a:pt x="2977057" y="0"/>
                </a:lnTo>
                <a:lnTo>
                  <a:pt x="2977057" y="316440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>
            <a:off x="586620" y="509772"/>
            <a:ext cx="8191800" cy="14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040" rIns="0" bIns="0" anchor="ctr">
            <a:noAutofit/>
          </a:bodyPr>
          <a:lstStyle/>
          <a:p>
            <a:r>
              <a:rPr lang="en-IN" sz="4000" b="1" dirty="0"/>
              <a:t>Challenges &amp; Improvements</a:t>
            </a:r>
          </a:p>
          <a:p>
            <a:endParaRPr lang="en-IN" sz="4000" dirty="0"/>
          </a:p>
          <a:p>
            <a:pPr marL="21240">
              <a:lnSpc>
                <a:spcPct val="100000"/>
              </a:lnSpc>
              <a:spcBef>
                <a:spcPts val="68"/>
              </a:spcBef>
            </a:pPr>
            <a:endParaRPr lang="en-IN" sz="4000" b="0" strike="noStrike" spc="-1" dirty="0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642478" y="1868550"/>
            <a:ext cx="10505822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IN" sz="2400" b="1" dirty="0"/>
              <a:t>Challenges Faced</a:t>
            </a:r>
            <a:r>
              <a:rPr lang="en-IN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Groq</a:t>
            </a:r>
            <a:r>
              <a:rPr lang="en-IN" sz="2400" dirty="0"/>
              <a:t> model deprecation &amp; version mismatch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Duplicate text chunks from low-informational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Parsing edge cases in PPTX and 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b="1" dirty="0"/>
              <a:t>Future Scope</a:t>
            </a:r>
            <a:r>
              <a:rPr lang="en-IN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Add XLSX &amp; OCR document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Introduce memory for multi-turn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Export QA history as PDF/Markdown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Streamlit</a:t>
            </a:r>
            <a:r>
              <a:rPr lang="en-IN" sz="2400" dirty="0"/>
              <a:t> Cloud or HF Spaces deployment</a:t>
            </a: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1"/>
          <p:cNvGrpSpPr/>
          <p:nvPr/>
        </p:nvGrpSpPr>
        <p:grpSpPr>
          <a:xfrm>
            <a:off x="8829360" y="0"/>
            <a:ext cx="3361680" cy="3510720"/>
            <a:chOff x="8829360" y="0"/>
            <a:chExt cx="3361680" cy="3510720"/>
          </a:xfrm>
        </p:grpSpPr>
        <p:sp>
          <p:nvSpPr>
            <p:cNvPr id="204" name="CustomShape 2"/>
            <p:cNvSpPr/>
            <p:nvPr/>
          </p:nvSpPr>
          <p:spPr>
            <a:xfrm>
              <a:off x="11199240" y="1792080"/>
              <a:ext cx="991800" cy="171864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744419" y="2578769"/>
                  </a:moveTo>
                  <a:lnTo>
                    <a:pt x="0" y="1289384"/>
                  </a:lnTo>
                  <a:lnTo>
                    <a:pt x="744419" y="0"/>
                  </a:lnTo>
                  <a:lnTo>
                    <a:pt x="1488890" y="0"/>
                  </a:lnTo>
                  <a:lnTo>
                    <a:pt x="744419" y="257876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3"/>
            <p:cNvSpPr/>
            <p:nvPr/>
          </p:nvSpPr>
          <p:spPr>
            <a:xfrm>
              <a:off x="10105560" y="0"/>
              <a:ext cx="2085480" cy="2007360"/>
            </a:xfrm>
            <a:custGeom>
              <a:avLst/>
              <a:gdLst/>
              <a:ahLst/>
              <a:cxnLst/>
              <a:rect l="l" t="t" r="r" b="b"/>
              <a:pathLst>
                <a:path w="3129915" h="3012440">
                  <a:moveTo>
                    <a:pt x="3129457" y="3012007"/>
                  </a:moveTo>
                  <a:lnTo>
                    <a:pt x="1050341" y="3012007"/>
                  </a:lnTo>
                  <a:lnTo>
                    <a:pt x="0" y="1192742"/>
                  </a:lnTo>
                  <a:lnTo>
                    <a:pt x="688621" y="0"/>
                  </a:lnTo>
                  <a:lnTo>
                    <a:pt x="3129457" y="0"/>
                  </a:lnTo>
                  <a:lnTo>
                    <a:pt x="3129457" y="3012007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4"/>
            <p:cNvSpPr/>
            <p:nvPr/>
          </p:nvSpPr>
          <p:spPr>
            <a:xfrm>
              <a:off x="8829360" y="0"/>
              <a:ext cx="1653480" cy="794520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64" y="1192742"/>
                  </a:moveTo>
                  <a:lnTo>
                    <a:pt x="620326" y="1192742"/>
                  </a:lnTo>
                  <a:lnTo>
                    <a:pt x="0" y="118295"/>
                  </a:lnTo>
                  <a:lnTo>
                    <a:pt x="68296" y="0"/>
                  </a:lnTo>
                  <a:lnTo>
                    <a:pt x="2413083" y="0"/>
                  </a:lnTo>
                  <a:lnTo>
                    <a:pt x="2481390" y="118295"/>
                  </a:lnTo>
                  <a:lnTo>
                    <a:pt x="1861064" y="119274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7" name="CustomShape 5"/>
          <p:cNvSpPr/>
          <p:nvPr/>
        </p:nvSpPr>
        <p:spPr>
          <a:xfrm>
            <a:off x="4342680" y="6533640"/>
            <a:ext cx="7848720" cy="323640"/>
          </a:xfrm>
          <a:custGeom>
            <a:avLst/>
            <a:gdLst/>
            <a:ahLst/>
            <a:cxnLst/>
            <a:rect l="l" t="t" r="r" b="b"/>
            <a:pathLst>
              <a:path w="11774805" h="487045">
                <a:moveTo>
                  <a:pt x="11774185" y="486740"/>
                </a:moveTo>
                <a:lnTo>
                  <a:pt x="0" y="486740"/>
                </a:lnTo>
                <a:lnTo>
                  <a:pt x="225934" y="0"/>
                </a:lnTo>
                <a:lnTo>
                  <a:pt x="11774185" y="0"/>
                </a:lnTo>
                <a:lnTo>
                  <a:pt x="11774185" y="48674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0" y="-12600"/>
            <a:ext cx="4384080" cy="408960"/>
          </a:xfrm>
          <a:custGeom>
            <a:avLst/>
            <a:gdLst/>
            <a:ahLst/>
            <a:cxnLst/>
            <a:rect l="l" t="t" r="r" b="b"/>
            <a:pathLst>
              <a:path w="6577965" h="615315">
                <a:moveTo>
                  <a:pt x="0" y="0"/>
                </a:moveTo>
                <a:lnTo>
                  <a:pt x="6577940" y="0"/>
                </a:lnTo>
                <a:lnTo>
                  <a:pt x="6195733" y="615149"/>
                </a:lnTo>
                <a:lnTo>
                  <a:pt x="0" y="6151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10207440" y="0"/>
            <a:ext cx="1983960" cy="2108880"/>
          </a:xfrm>
          <a:custGeom>
            <a:avLst/>
            <a:gdLst/>
            <a:ahLst/>
            <a:cxnLst/>
            <a:rect l="l" t="t" r="r" b="b"/>
            <a:pathLst>
              <a:path w="2977515" h="3164840">
                <a:moveTo>
                  <a:pt x="2977057" y="3164407"/>
                </a:moveTo>
                <a:lnTo>
                  <a:pt x="1050341" y="3164407"/>
                </a:lnTo>
                <a:lnTo>
                  <a:pt x="0" y="1345142"/>
                </a:lnTo>
                <a:lnTo>
                  <a:pt x="776609" y="0"/>
                </a:lnTo>
                <a:lnTo>
                  <a:pt x="2977057" y="0"/>
                </a:lnTo>
                <a:lnTo>
                  <a:pt x="2977057" y="316440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0" name="Picture 209"/>
          <p:cNvPicPr/>
          <p:nvPr/>
        </p:nvPicPr>
        <p:blipFill>
          <a:blip r:embed="rId3"/>
          <a:srcRect l="-537" t="9373" b="13981"/>
          <a:stretch/>
        </p:blipFill>
        <p:spPr>
          <a:xfrm>
            <a:off x="750240" y="936360"/>
            <a:ext cx="9401400" cy="525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269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Unicode MS</vt:lpstr>
      <vt:lpstr>Calibri Light</vt:lpstr>
      <vt:lpstr>Lucida Sans Unicode</vt:lpstr>
      <vt:lpstr>Symbol</vt:lpstr>
      <vt:lpstr>Times New Roman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GANGARABOINA RAKESH</dc:creator>
  <dc:description/>
  <cp:lastModifiedBy>keerthana kammari</cp:lastModifiedBy>
  <cp:revision>6</cp:revision>
  <dcterms:created xsi:type="dcterms:W3CDTF">2024-06-16T12:12:59Z</dcterms:created>
  <dcterms:modified xsi:type="dcterms:W3CDTF">2025-07-03T18:05:26Z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