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72" r:id="rId5"/>
    <p:sldId id="278" r:id="rId6"/>
    <p:sldId id="283" r:id="rId7"/>
    <p:sldId id="273" r:id="rId8"/>
    <p:sldId id="259" r:id="rId9"/>
    <p:sldId id="284" r:id="rId10"/>
    <p:sldId id="285" r:id="rId11"/>
    <p:sldId id="286" r:id="rId12"/>
    <p:sldId id="287" r:id="rId13"/>
    <p:sldId id="288" r:id="rId14"/>
    <p:sldId id="289" r:id="rId15"/>
    <p:sldId id="290" r:id="rId16"/>
    <p:sldId id="293" r:id="rId17"/>
    <p:sldId id="291"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55" d="100"/>
          <a:sy n="55" d="100"/>
        </p:scale>
        <p:origin x="1028" y="44"/>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11/26/2023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15729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sldNum="0"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kavyasri-sa/Image-Steganography-using-python--IBM-Internship"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hepythoncode.com/article/hide-secret-data-in-images-using-steganography-python" TargetMode="External"/><Relationship Id="rId2" Type="http://schemas.openxmlformats.org/officeDocument/2006/relationships/hyperlink" Target="https://data-flair.training/blogs/python-image-steganography-project/" TargetMode="External"/><Relationship Id="rId1" Type="http://schemas.openxmlformats.org/officeDocument/2006/relationships/slideLayout" Target="../slideLayouts/slideLayout12.xml"/><Relationship Id="rId6" Type="http://schemas.openxmlformats.org/officeDocument/2006/relationships/hyperlink" Target="https://docs.replit.com/tutorials/python/steganography" TargetMode="External"/><Relationship Id="rId5" Type="http://schemas.openxmlformats.org/officeDocument/2006/relationships/hyperlink" Target="https://www.geeksforgeeks.org/image-based-steganography-using-python/" TargetMode="External"/><Relationship Id="rId4" Type="http://schemas.openxmlformats.org/officeDocument/2006/relationships/hyperlink" Target="https://towardsdatascience.com/hiding-data-in-an-image-image-steganography-using-python-e491b68b1372"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www.linkedin.com/in/kavya02/"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759351"/>
            <a:ext cx="9144000" cy="2662178"/>
          </a:xfrm>
        </p:spPr>
        <p:txBody>
          <a:bodyPr/>
          <a:lstStyle/>
          <a:p>
            <a:r>
              <a:rPr lang="en-US" dirty="0">
                <a:latin typeface="Californian FB" panose="0207040306080B030204" pitchFamily="18" charset="0"/>
              </a:rPr>
              <a:t>IBM </a:t>
            </a:r>
            <a:r>
              <a:rPr lang="en-US" dirty="0" err="1">
                <a:latin typeface="Californian FB" panose="0207040306080B030204" pitchFamily="18" charset="0"/>
              </a:rPr>
              <a:t>Skillsbuild</a:t>
            </a:r>
            <a:r>
              <a:rPr lang="en-US" dirty="0">
                <a:latin typeface="Californian FB" panose="0207040306080B030204" pitchFamily="18" charset="0"/>
              </a:rPr>
              <a:t> internship</a:t>
            </a:r>
            <a:br>
              <a:rPr lang="en-US" dirty="0">
                <a:latin typeface="Californian FB" panose="0207040306080B030204" pitchFamily="18" charset="0"/>
              </a:rPr>
            </a:br>
            <a:r>
              <a:rPr lang="en-US" sz="4800" b="1" dirty="0">
                <a:latin typeface="Agency FB" panose="020B0503020202020204" pitchFamily="34" charset="0"/>
              </a:rPr>
              <a:t>PROJECT PRESENTATION</a:t>
            </a:r>
            <a:br>
              <a:rPr lang="en-IN" sz="4800" b="1" dirty="0"/>
            </a:br>
            <a:endParaRPr lang="en-US" dirty="0"/>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endParaRPr lang="en-US" dirty="0"/>
          </a:p>
          <a:p>
            <a:r>
              <a:rPr lang="en-US" b="1" dirty="0" err="1"/>
              <a:t>KavyaSri</a:t>
            </a:r>
            <a:r>
              <a:rPr lang="en-US" b="1" dirty="0"/>
              <a:t> S A</a:t>
            </a:r>
          </a:p>
          <a:p>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353F09-44EC-D37B-19F8-09BA35590380}"/>
              </a:ext>
            </a:extLst>
          </p:cNvPr>
          <p:cNvSpPr>
            <a:spLocks noGrp="1"/>
          </p:cNvSpPr>
          <p:nvPr>
            <p:ph idx="1"/>
          </p:nvPr>
        </p:nvSpPr>
        <p:spPr>
          <a:xfrm>
            <a:off x="576072" y="532435"/>
            <a:ext cx="10515600" cy="5246573"/>
          </a:xfrm>
        </p:spPr>
        <p:txBody>
          <a:bodyPr>
            <a:normAutofit fontScale="85000" lnSpcReduction="10000"/>
          </a:bodyPr>
          <a:lstStyle/>
          <a:p>
            <a:pPr algn="l">
              <a:buFont typeface="+mj-lt"/>
              <a:buAutoNum type="arabicPeriod"/>
            </a:pPr>
            <a:r>
              <a:rPr lang="en-US" b="1" i="0" dirty="0">
                <a:effectLst/>
                <a:latin typeface="Söhne"/>
              </a:rPr>
              <a:t>Cross-Platform Compatibility:</a:t>
            </a:r>
            <a:endParaRPr lang="en-US" b="0" i="0" dirty="0">
              <a:effectLst/>
              <a:latin typeface="Söhne"/>
            </a:endParaRPr>
          </a:p>
          <a:p>
            <a:pPr lvl="1" algn="l">
              <a:buFont typeface="Wingdings" panose="05000000000000000000" pitchFamily="2" charset="2"/>
              <a:buChar char="q"/>
            </a:pPr>
            <a:r>
              <a:rPr lang="en-US" b="1" i="0" dirty="0">
                <a:effectLst/>
                <a:latin typeface="Söhne"/>
              </a:rPr>
              <a:t>Innovation:</a:t>
            </a:r>
            <a:r>
              <a:rPr lang="en-US" b="0" i="0" dirty="0">
                <a:effectLst/>
                <a:latin typeface="Söhne"/>
              </a:rPr>
              <a:t> Engineered for seamless integration across diverse platforms, our solution ensures consistent performance and accessibility.</a:t>
            </a:r>
          </a:p>
          <a:p>
            <a:pPr lvl="1" algn="l">
              <a:buFont typeface="Wingdings" panose="05000000000000000000" pitchFamily="2" charset="2"/>
              <a:buChar char="q"/>
            </a:pPr>
            <a:r>
              <a:rPr lang="en-US" b="1" i="0" dirty="0">
                <a:effectLst/>
                <a:latin typeface="Söhne"/>
              </a:rPr>
              <a:t>Value:</a:t>
            </a:r>
            <a:r>
              <a:rPr lang="en-US" b="0" i="0" dirty="0">
                <a:effectLst/>
                <a:latin typeface="Söhne"/>
              </a:rPr>
              <a:t> This cross-platform compatibility distinguishes our tool, providing a versatile and user-friendly experience that can be accessed across various computing environments.</a:t>
            </a:r>
          </a:p>
          <a:p>
            <a:pPr algn="l">
              <a:buFont typeface="+mj-lt"/>
              <a:buAutoNum type="arabicPeriod"/>
            </a:pPr>
            <a:r>
              <a:rPr lang="en-US" b="1" i="0" dirty="0">
                <a:effectLst/>
                <a:latin typeface="Söhne"/>
              </a:rPr>
              <a:t>Real-time Image Preview:</a:t>
            </a:r>
            <a:endParaRPr lang="en-US" b="0" i="0" dirty="0">
              <a:effectLst/>
              <a:latin typeface="Söhne"/>
            </a:endParaRPr>
          </a:p>
          <a:p>
            <a:pPr lvl="1" algn="l">
              <a:buFont typeface="Wingdings" panose="05000000000000000000" pitchFamily="2" charset="2"/>
              <a:buChar char="q"/>
            </a:pPr>
            <a:r>
              <a:rPr lang="en-US" b="1" i="0" dirty="0">
                <a:effectLst/>
                <a:latin typeface="Söhne"/>
              </a:rPr>
              <a:t>Innovation:</a:t>
            </a:r>
            <a:r>
              <a:rPr lang="en-US" b="0" i="0" dirty="0">
                <a:effectLst/>
                <a:latin typeface="Söhne"/>
              </a:rPr>
              <a:t> Our solution includes a real-time image preview feature during encoding, allowing users to assess potential visual impact before finalizing the process.</a:t>
            </a:r>
          </a:p>
          <a:p>
            <a:pPr lvl="1" algn="l">
              <a:buFont typeface="Wingdings" panose="05000000000000000000" pitchFamily="2" charset="2"/>
              <a:buChar char="q"/>
            </a:pPr>
            <a:r>
              <a:rPr lang="en-US" b="1" i="0" dirty="0">
                <a:effectLst/>
                <a:latin typeface="Söhne"/>
              </a:rPr>
              <a:t>Value:</a:t>
            </a:r>
            <a:r>
              <a:rPr lang="en-US" b="0" i="0" dirty="0">
                <a:effectLst/>
                <a:latin typeface="Söhne"/>
              </a:rPr>
              <a:t> This creative feature grants users greater control over the trade-off between message concealment and visual distortion, significantly enhancing the overall user experience and practicality.</a:t>
            </a:r>
          </a:p>
          <a:p>
            <a:pPr marL="457200" lvl="1" indent="0" algn="l">
              <a:buNone/>
            </a:pPr>
            <a:endParaRPr lang="en-US" b="0" i="0" dirty="0">
              <a:effectLst/>
              <a:latin typeface="Söhne"/>
            </a:endParaRPr>
          </a:p>
          <a:p>
            <a:pPr algn="l"/>
            <a:r>
              <a:rPr lang="en-US" b="0" i="0" dirty="0">
                <a:effectLst/>
                <a:latin typeface="Söhne"/>
              </a:rPr>
              <a:t>In summary, our solution's dynamic embedding, secure hash-based encoding, steganalysis resistance, cross-platform compatibility, and real-time image preview collectively make it an innovative, creative, and remarkable advancement in the field of text steganography, offering enhanced security, adaptability, and user-centric features not commonly found in existing solutions.</a:t>
            </a:r>
          </a:p>
          <a:p>
            <a:endParaRPr lang="en-IN" dirty="0"/>
          </a:p>
        </p:txBody>
      </p:sp>
    </p:spTree>
    <p:extLst>
      <p:ext uri="{BB962C8B-B14F-4D97-AF65-F5344CB8AC3E}">
        <p14:creationId xmlns:p14="http://schemas.microsoft.com/office/powerpoint/2010/main" val="1022517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5079-8485-0F11-3D1C-797670CE1500}"/>
              </a:ext>
            </a:extLst>
          </p:cNvPr>
          <p:cNvSpPr>
            <a:spLocks noGrp="1"/>
          </p:cNvSpPr>
          <p:nvPr>
            <p:ph type="title"/>
          </p:nvPr>
        </p:nvSpPr>
        <p:spPr>
          <a:xfrm>
            <a:off x="576072" y="491924"/>
            <a:ext cx="10515600" cy="676656"/>
          </a:xfrm>
        </p:spPr>
        <p:txBody>
          <a:bodyPr/>
          <a:lstStyle/>
          <a:p>
            <a:r>
              <a:rPr lang="en-IN" dirty="0"/>
              <a:t>Modelling</a:t>
            </a:r>
          </a:p>
        </p:txBody>
      </p:sp>
      <p:sp>
        <p:nvSpPr>
          <p:cNvPr id="3" name="Content Placeholder 2">
            <a:extLst>
              <a:ext uri="{FF2B5EF4-FFF2-40B4-BE49-F238E27FC236}">
                <a16:creationId xmlns:a16="http://schemas.microsoft.com/office/drawing/2014/main" id="{73135BB8-50D7-0483-35C1-588C86AAE5E0}"/>
              </a:ext>
            </a:extLst>
          </p:cNvPr>
          <p:cNvSpPr>
            <a:spLocks noGrp="1"/>
          </p:cNvSpPr>
          <p:nvPr>
            <p:ph idx="1"/>
          </p:nvPr>
        </p:nvSpPr>
        <p:spPr>
          <a:xfrm>
            <a:off x="576072" y="1423686"/>
            <a:ext cx="10515600" cy="4942390"/>
          </a:xfrm>
        </p:spPr>
        <p:txBody>
          <a:bodyPr>
            <a:normAutofit fontScale="85000" lnSpcReduction="20000"/>
          </a:bodyPr>
          <a:lstStyle/>
          <a:p>
            <a:pPr algn="l">
              <a:buFont typeface="+mj-lt"/>
              <a:buAutoNum type="arabicPeriod"/>
            </a:pPr>
            <a:r>
              <a:rPr lang="en-US" b="1" i="0" dirty="0">
                <a:effectLst/>
                <a:latin typeface="Söhne"/>
              </a:rPr>
              <a:t>Object-Oriented Programming (OOP):</a:t>
            </a:r>
            <a:endParaRPr lang="en-US" b="0" i="0" dirty="0">
              <a:effectLst/>
              <a:latin typeface="Söhne"/>
            </a:endParaRPr>
          </a:p>
          <a:p>
            <a:pPr lvl="1" algn="l">
              <a:buFont typeface="Courier New" panose="02070309020205020404" pitchFamily="49" charset="0"/>
              <a:buChar char="o"/>
            </a:pPr>
            <a:r>
              <a:rPr lang="en-US" b="1" i="0" dirty="0">
                <a:effectLst/>
                <a:latin typeface="Söhne"/>
              </a:rPr>
              <a:t>Application:</a:t>
            </a:r>
            <a:r>
              <a:rPr lang="en-US" b="0" i="0" dirty="0">
                <a:effectLst/>
                <a:latin typeface="Söhne"/>
              </a:rPr>
              <a:t> Throughout the project, we employed OOP principles to structure the code into classes and objects, enhancing code organization and modularity. Key components such as image handling, encoding, and decoding were encapsulated within appropriate classes, promoting code readability and maintainability.</a:t>
            </a:r>
          </a:p>
          <a:p>
            <a:pPr algn="l">
              <a:buFont typeface="+mj-lt"/>
              <a:buAutoNum type="arabicPeriod"/>
            </a:pPr>
            <a:r>
              <a:rPr lang="en-US" b="1" i="0" dirty="0">
                <a:effectLst/>
                <a:latin typeface="Söhne"/>
              </a:rPr>
              <a:t>LSB Steganography Algorithm:</a:t>
            </a:r>
            <a:endParaRPr lang="en-US" b="0" i="0" dirty="0">
              <a:effectLst/>
              <a:latin typeface="Söhne"/>
            </a:endParaRPr>
          </a:p>
          <a:p>
            <a:pPr lvl="1" algn="l">
              <a:buFont typeface="Courier New" panose="02070309020205020404" pitchFamily="49" charset="0"/>
              <a:buChar char="o"/>
            </a:pPr>
            <a:r>
              <a:rPr lang="en-US" b="1" i="0" dirty="0">
                <a:effectLst/>
                <a:latin typeface="Söhne"/>
              </a:rPr>
              <a:t>Application:</a:t>
            </a:r>
            <a:r>
              <a:rPr lang="en-US" b="0" i="0" dirty="0">
                <a:effectLst/>
                <a:latin typeface="Söhne"/>
              </a:rPr>
              <a:t> The core of the solution is based on the Least Significant Bit (LSB) steganography algorithm. By strategically modifying the least significant bits of pixel values, we embedded binary representations of text, ensuring a seamless integration of messages into images.</a:t>
            </a:r>
          </a:p>
          <a:p>
            <a:pPr algn="l">
              <a:buFont typeface="+mj-lt"/>
              <a:buAutoNum type="arabicPeriod"/>
            </a:pPr>
            <a:r>
              <a:rPr lang="en-US" b="1" i="0" dirty="0">
                <a:effectLst/>
                <a:latin typeface="Söhne"/>
              </a:rPr>
              <a:t>Real-Time Image Preview:</a:t>
            </a:r>
            <a:endParaRPr lang="en-US" b="0" i="0" dirty="0">
              <a:effectLst/>
              <a:latin typeface="Söhne"/>
            </a:endParaRPr>
          </a:p>
          <a:p>
            <a:pPr lvl="1" algn="l">
              <a:buFont typeface="Courier New" panose="02070309020205020404" pitchFamily="49" charset="0"/>
              <a:buChar char="o"/>
            </a:pPr>
            <a:r>
              <a:rPr lang="en-US" b="1" i="0" dirty="0">
                <a:effectLst/>
                <a:latin typeface="Söhne"/>
              </a:rPr>
              <a:t>Application:</a:t>
            </a:r>
            <a:r>
              <a:rPr lang="en-US" b="0" i="0" dirty="0">
                <a:effectLst/>
                <a:latin typeface="Söhne"/>
              </a:rPr>
              <a:t> The real-time image preview feature was implemented using graphical libraries such as Pillow (PIL). This allowed users to visualize potential visual impact during the encoding process, enhancing user control and interactivity.</a:t>
            </a:r>
          </a:p>
          <a:p>
            <a:pPr algn="l">
              <a:buFont typeface="+mj-lt"/>
              <a:buAutoNum type="arabicPeriod"/>
            </a:pPr>
            <a:r>
              <a:rPr lang="en-US" b="1" i="0" dirty="0">
                <a:effectLst/>
                <a:latin typeface="Söhne"/>
              </a:rPr>
              <a:t>User Interface (UI) Design Principles:</a:t>
            </a:r>
            <a:endParaRPr lang="en-US" b="0" i="0" dirty="0">
              <a:effectLst/>
              <a:latin typeface="Söhne"/>
            </a:endParaRPr>
          </a:p>
          <a:p>
            <a:pPr lvl="1" algn="l">
              <a:buFont typeface="Courier New" panose="02070309020205020404" pitchFamily="49" charset="0"/>
              <a:buChar char="o"/>
            </a:pPr>
            <a:r>
              <a:rPr lang="en-US" b="1" i="0" dirty="0">
                <a:effectLst/>
                <a:latin typeface="Söhne"/>
              </a:rPr>
              <a:t>Application:</a:t>
            </a:r>
            <a:r>
              <a:rPr lang="en-US" b="0" i="0" dirty="0">
                <a:effectLst/>
                <a:latin typeface="Söhne"/>
              </a:rPr>
              <a:t> When implementing the user interface, we adhered to UI design principles such as simplicity, consistency, and feedback. These principles guided the creation of an intuitive and user-friendly interface for specifying input and output paths, ensuring a positive user experience.</a:t>
            </a:r>
          </a:p>
        </p:txBody>
      </p:sp>
    </p:spTree>
    <p:extLst>
      <p:ext uri="{BB962C8B-B14F-4D97-AF65-F5344CB8AC3E}">
        <p14:creationId xmlns:p14="http://schemas.microsoft.com/office/powerpoint/2010/main" val="289388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6960-62D3-3997-A6B9-DB9BE3047CD5}"/>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1F09B550-1B83-6EE5-FAA2-CA8491F8B661}"/>
              </a:ext>
            </a:extLst>
          </p:cNvPr>
          <p:cNvPicPr>
            <a:picLocks noGrp="1" noChangeAspect="1"/>
          </p:cNvPicPr>
          <p:nvPr>
            <p:ph idx="1"/>
          </p:nvPr>
        </p:nvPicPr>
        <p:blipFill>
          <a:blip r:embed="rId2"/>
          <a:stretch>
            <a:fillRect/>
          </a:stretch>
        </p:blipFill>
        <p:spPr>
          <a:xfrm>
            <a:off x="2040055" y="2537783"/>
            <a:ext cx="8111889" cy="1782433"/>
          </a:xfrm>
        </p:spPr>
      </p:pic>
      <p:sp>
        <p:nvSpPr>
          <p:cNvPr id="8" name="TextBox 7">
            <a:extLst>
              <a:ext uri="{FF2B5EF4-FFF2-40B4-BE49-F238E27FC236}">
                <a16:creationId xmlns:a16="http://schemas.microsoft.com/office/drawing/2014/main" id="{484F8F0B-9F92-4394-D8C5-FFBE757D0E6A}"/>
              </a:ext>
            </a:extLst>
          </p:cNvPr>
          <p:cNvSpPr txBox="1"/>
          <p:nvPr/>
        </p:nvSpPr>
        <p:spPr>
          <a:xfrm>
            <a:off x="1377387" y="5127585"/>
            <a:ext cx="9502816" cy="369332"/>
          </a:xfrm>
          <a:prstGeom prst="rect">
            <a:avLst/>
          </a:prstGeom>
          <a:noFill/>
        </p:spPr>
        <p:txBody>
          <a:bodyPr wrap="square" rtlCol="0">
            <a:spAutoFit/>
          </a:bodyPr>
          <a:lstStyle/>
          <a:p>
            <a:r>
              <a:rPr lang="en-IN" b="1" dirty="0" err="1">
                <a:solidFill>
                  <a:schemeClr val="bg2">
                    <a:lumMod val="10000"/>
                  </a:schemeClr>
                </a:solidFill>
              </a:rPr>
              <a:t>Github</a:t>
            </a:r>
            <a:r>
              <a:rPr lang="en-IN" b="1" dirty="0">
                <a:solidFill>
                  <a:schemeClr val="bg2">
                    <a:lumMod val="10000"/>
                  </a:schemeClr>
                </a:solidFill>
              </a:rPr>
              <a:t> Link:    </a:t>
            </a:r>
            <a:r>
              <a:rPr lang="en-IN" dirty="0">
                <a:hlinkClick r:id="rId3"/>
              </a:rPr>
              <a:t>https://github.com/kavyasri-sa/Image-Steganography-using-python--IBM-Internship</a:t>
            </a:r>
            <a:endParaRPr lang="en-IN" dirty="0"/>
          </a:p>
        </p:txBody>
      </p:sp>
    </p:spTree>
    <p:extLst>
      <p:ext uri="{BB962C8B-B14F-4D97-AF65-F5344CB8AC3E}">
        <p14:creationId xmlns:p14="http://schemas.microsoft.com/office/powerpoint/2010/main" val="733756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29A938-1CF7-4AFF-A991-824D9EE92418}"/>
              </a:ext>
            </a:extLst>
          </p:cNvPr>
          <p:cNvPicPr>
            <a:picLocks noGrp="1" noChangeAspect="1"/>
          </p:cNvPicPr>
          <p:nvPr>
            <p:ph idx="1"/>
          </p:nvPr>
        </p:nvPicPr>
        <p:blipFill>
          <a:blip r:embed="rId2"/>
          <a:stretch>
            <a:fillRect/>
          </a:stretch>
        </p:blipFill>
        <p:spPr>
          <a:xfrm>
            <a:off x="1014435" y="843327"/>
            <a:ext cx="10163129" cy="5171345"/>
          </a:xfrm>
        </p:spPr>
      </p:pic>
    </p:spTree>
    <p:extLst>
      <p:ext uri="{BB962C8B-B14F-4D97-AF65-F5344CB8AC3E}">
        <p14:creationId xmlns:p14="http://schemas.microsoft.com/office/powerpoint/2010/main" val="303169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E69271-33E5-7F3D-E9BE-DCC662B7C630}"/>
              </a:ext>
            </a:extLst>
          </p:cNvPr>
          <p:cNvSpPr>
            <a:spLocks noGrp="1"/>
          </p:cNvSpPr>
          <p:nvPr>
            <p:ph type="title"/>
          </p:nvPr>
        </p:nvSpPr>
        <p:spPr/>
        <p:txBody>
          <a:bodyPr/>
          <a:lstStyle/>
          <a:p>
            <a:r>
              <a:rPr lang="en-IN" dirty="0">
                <a:solidFill>
                  <a:schemeClr val="bg2">
                    <a:lumMod val="10000"/>
                  </a:schemeClr>
                </a:solidFill>
              </a:rPr>
              <a:t>Links</a:t>
            </a:r>
          </a:p>
        </p:txBody>
      </p:sp>
      <p:sp>
        <p:nvSpPr>
          <p:cNvPr id="11" name="TextBox 10">
            <a:extLst>
              <a:ext uri="{FF2B5EF4-FFF2-40B4-BE49-F238E27FC236}">
                <a16:creationId xmlns:a16="http://schemas.microsoft.com/office/drawing/2014/main" id="{0C5858FA-D967-4776-E285-731BD2105BE1}"/>
              </a:ext>
            </a:extLst>
          </p:cNvPr>
          <p:cNvSpPr txBox="1"/>
          <p:nvPr/>
        </p:nvSpPr>
        <p:spPr>
          <a:xfrm>
            <a:off x="576072" y="1577514"/>
            <a:ext cx="9355007" cy="4154984"/>
          </a:xfrm>
          <a:prstGeom prst="rect">
            <a:avLst/>
          </a:prstGeom>
          <a:noFill/>
        </p:spPr>
        <p:txBody>
          <a:bodyPr wrap="square" rtlCol="0">
            <a:spAutoFit/>
          </a:bodyPr>
          <a:lstStyle/>
          <a:p>
            <a:pPr marL="285750" indent="-285750">
              <a:buFont typeface="Wingdings" panose="05000000000000000000" pitchFamily="2" charset="2"/>
              <a:buChar char="ü"/>
            </a:pPr>
            <a:r>
              <a:rPr lang="en-IN" sz="2400" dirty="0">
                <a:solidFill>
                  <a:schemeClr val="bg2"/>
                </a:solidFill>
                <a:hlinkClick r:id="rId2">
                  <a:extLst>
                    <a:ext uri="{A12FA001-AC4F-418D-AE19-62706E023703}">
                      <ahyp:hlinkClr xmlns:ahyp="http://schemas.microsoft.com/office/drawing/2018/hyperlinkcolor" val="tx"/>
                    </a:ext>
                  </a:extLst>
                </a:hlinkClick>
              </a:rPr>
              <a:t>https://data-flair.training/blogs/python-image-steganography-project/</a:t>
            </a:r>
            <a:endParaRPr lang="en-IN" sz="2400" dirty="0">
              <a:solidFill>
                <a:schemeClr val="bg2"/>
              </a:solidFill>
            </a:endParaRPr>
          </a:p>
          <a:p>
            <a:pPr marL="285750" indent="-285750">
              <a:buFont typeface="Wingdings" panose="05000000000000000000" pitchFamily="2" charset="2"/>
              <a:buChar char="ü"/>
            </a:pPr>
            <a:endParaRPr lang="en-IN" sz="2400" dirty="0">
              <a:solidFill>
                <a:schemeClr val="bg2"/>
              </a:solidFill>
            </a:endParaRPr>
          </a:p>
          <a:p>
            <a:pPr marL="285750" indent="-285750">
              <a:buFont typeface="Wingdings" panose="05000000000000000000" pitchFamily="2" charset="2"/>
              <a:buChar char="ü"/>
            </a:pPr>
            <a:r>
              <a:rPr lang="en-IN" sz="2400" dirty="0">
                <a:solidFill>
                  <a:schemeClr val="bg2"/>
                </a:solidFill>
                <a:hlinkClick r:id="rId3">
                  <a:extLst>
                    <a:ext uri="{A12FA001-AC4F-418D-AE19-62706E023703}">
                      <ahyp:hlinkClr xmlns:ahyp="http://schemas.microsoft.com/office/drawing/2018/hyperlinkcolor" val="tx"/>
                    </a:ext>
                  </a:extLst>
                </a:hlinkClick>
              </a:rPr>
              <a:t>https://thepythoncode.com/article/hide-secret-data-in-images-using-steganography-python</a:t>
            </a:r>
            <a:endParaRPr lang="en-IN" sz="2400" dirty="0">
              <a:solidFill>
                <a:schemeClr val="bg2"/>
              </a:solidFill>
            </a:endParaRPr>
          </a:p>
          <a:p>
            <a:pPr marL="285750" indent="-285750">
              <a:buFont typeface="Wingdings" panose="05000000000000000000" pitchFamily="2" charset="2"/>
              <a:buChar char="ü"/>
            </a:pPr>
            <a:endParaRPr lang="en-IN" sz="2400" dirty="0">
              <a:solidFill>
                <a:schemeClr val="bg2"/>
              </a:solidFill>
            </a:endParaRPr>
          </a:p>
          <a:p>
            <a:pPr marL="285750" indent="-285750">
              <a:buFont typeface="Wingdings" panose="05000000000000000000" pitchFamily="2" charset="2"/>
              <a:buChar char="ü"/>
            </a:pPr>
            <a:r>
              <a:rPr lang="en-IN" sz="2400" dirty="0">
                <a:solidFill>
                  <a:schemeClr val="bg2"/>
                </a:solidFill>
                <a:hlinkClick r:id="rId4">
                  <a:extLst>
                    <a:ext uri="{A12FA001-AC4F-418D-AE19-62706E023703}">
                      <ahyp:hlinkClr xmlns:ahyp="http://schemas.microsoft.com/office/drawing/2018/hyperlinkcolor" val="tx"/>
                    </a:ext>
                  </a:extLst>
                </a:hlinkClick>
              </a:rPr>
              <a:t>https://towardsdatascience.com/hiding-data-in-an-image-image-steganography-using-python-e491b68b1372</a:t>
            </a:r>
            <a:endParaRPr lang="en-IN" sz="2400" dirty="0">
              <a:solidFill>
                <a:schemeClr val="bg2"/>
              </a:solidFill>
            </a:endParaRPr>
          </a:p>
          <a:p>
            <a:pPr marL="285750" indent="-285750">
              <a:buFont typeface="Wingdings" panose="05000000000000000000" pitchFamily="2" charset="2"/>
              <a:buChar char="ü"/>
            </a:pPr>
            <a:endParaRPr lang="en-IN" sz="2400" dirty="0">
              <a:solidFill>
                <a:schemeClr val="bg2"/>
              </a:solidFill>
            </a:endParaRPr>
          </a:p>
          <a:p>
            <a:pPr marL="285750" indent="-285750">
              <a:buFont typeface="Wingdings" panose="05000000000000000000" pitchFamily="2" charset="2"/>
              <a:buChar char="ü"/>
            </a:pPr>
            <a:r>
              <a:rPr lang="en-IN" sz="2400" dirty="0">
                <a:solidFill>
                  <a:schemeClr val="bg2"/>
                </a:solidFill>
                <a:hlinkClick r:id="rId5">
                  <a:extLst>
                    <a:ext uri="{A12FA001-AC4F-418D-AE19-62706E023703}">
                      <ahyp:hlinkClr xmlns:ahyp="http://schemas.microsoft.com/office/drawing/2018/hyperlinkcolor" val="tx"/>
                    </a:ext>
                  </a:extLst>
                </a:hlinkClick>
              </a:rPr>
              <a:t>https://www.geeksforgeeks.org/image-based-steganography-using-python/</a:t>
            </a:r>
            <a:endParaRPr lang="en-IN" sz="2400" dirty="0">
              <a:solidFill>
                <a:schemeClr val="bg2"/>
              </a:solidFill>
            </a:endParaRPr>
          </a:p>
          <a:p>
            <a:pPr marL="285750" indent="-285750">
              <a:buFont typeface="Wingdings" panose="05000000000000000000" pitchFamily="2" charset="2"/>
              <a:buChar char="ü"/>
            </a:pPr>
            <a:endParaRPr lang="en-IN" sz="2400" dirty="0">
              <a:solidFill>
                <a:schemeClr val="bg2"/>
              </a:solidFill>
            </a:endParaRPr>
          </a:p>
          <a:p>
            <a:pPr marL="285750" indent="-285750">
              <a:buFont typeface="Wingdings" panose="05000000000000000000" pitchFamily="2" charset="2"/>
              <a:buChar char="ü"/>
            </a:pPr>
            <a:r>
              <a:rPr lang="en-IN" sz="2400" dirty="0">
                <a:solidFill>
                  <a:schemeClr val="bg2"/>
                </a:solidFill>
                <a:hlinkClick r:id="rId6">
                  <a:extLst>
                    <a:ext uri="{A12FA001-AC4F-418D-AE19-62706E023703}">
                      <ahyp:hlinkClr xmlns:ahyp="http://schemas.microsoft.com/office/drawing/2018/hyperlinkcolor" val="tx"/>
                    </a:ext>
                  </a:extLst>
                </a:hlinkClick>
              </a:rPr>
              <a:t>https://docs.replit.com/tutorials/python/steganography</a:t>
            </a:r>
            <a:endParaRPr lang="en-IN" sz="2400" dirty="0">
              <a:solidFill>
                <a:schemeClr val="bg2"/>
              </a:solidFill>
            </a:endParaRPr>
          </a:p>
        </p:txBody>
      </p:sp>
    </p:spTree>
    <p:extLst>
      <p:ext uri="{BB962C8B-B14F-4D97-AF65-F5344CB8AC3E}">
        <p14:creationId xmlns:p14="http://schemas.microsoft.com/office/powerpoint/2010/main" val="3224314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err="1"/>
              <a:t>KavyaSri</a:t>
            </a:r>
            <a:r>
              <a:rPr lang="en-US" dirty="0"/>
              <a:t> S A</a:t>
            </a:r>
          </a:p>
          <a:p>
            <a:r>
              <a:rPr lang="en-US" dirty="0"/>
              <a:t>kavyasiva223@gmail.com</a:t>
            </a:r>
          </a:p>
          <a:p>
            <a:r>
              <a:rPr lang="en-US" dirty="0">
                <a:hlinkClick r:id="rId2"/>
              </a:rPr>
              <a:t>https://www.linkedin.com/in/kavya02/</a:t>
            </a:r>
            <a:endParaRPr lang="en-US" dirty="0"/>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488066" y="2155592"/>
            <a:ext cx="11215868" cy="2546816"/>
          </a:xfrm>
        </p:spPr>
        <p:txBody>
          <a:bodyPr/>
          <a:lstStyle/>
          <a:p>
            <a:pPr algn="ctr"/>
            <a:r>
              <a:rPr lang="en-US" sz="5400" dirty="0">
                <a:solidFill>
                  <a:schemeClr val="tx1">
                    <a:lumMod val="50000"/>
                  </a:schemeClr>
                </a:solidFill>
                <a:latin typeface="Cambria" panose="02040503050406030204" pitchFamily="18" charset="0"/>
                <a:ea typeface="Cambria" panose="02040503050406030204" pitchFamily="18" charset="0"/>
              </a:rPr>
              <a:t>IMAGE STEGANOGRAPHY USING PYTHON :</a:t>
            </a:r>
            <a:br>
              <a:rPr lang="en-US" sz="5400" dirty="0">
                <a:solidFill>
                  <a:schemeClr val="tx1">
                    <a:lumMod val="50000"/>
                  </a:schemeClr>
                </a:solidFill>
                <a:latin typeface="Cambria" panose="02040503050406030204" pitchFamily="18" charset="0"/>
                <a:ea typeface="Cambria" panose="02040503050406030204" pitchFamily="18" charset="0"/>
              </a:rPr>
            </a:br>
            <a:r>
              <a:rPr lang="en-US" sz="5400" b="0" dirty="0">
                <a:solidFill>
                  <a:schemeClr val="tx1">
                    <a:lumMod val="50000"/>
                  </a:schemeClr>
                </a:solidFill>
                <a:latin typeface="Courier New" panose="02070309020205020404" pitchFamily="49" charset="0"/>
                <a:ea typeface="Cambria" panose="02040503050406030204" pitchFamily="18" charset="0"/>
                <a:cs typeface="Courier New" panose="02070309020205020404" pitchFamily="49" charset="0"/>
              </a:rPr>
              <a:t>HIDING TEXT IN IMAGE</a:t>
            </a:r>
            <a:endParaRPr lang="en-US" sz="5400" dirty="0">
              <a:solidFill>
                <a:schemeClr val="tx1">
                  <a:lumMod val="50000"/>
                </a:schemeClr>
              </a:solidFill>
            </a:endParaRPr>
          </a:p>
        </p:txBody>
      </p:sp>
    </p:spTree>
    <p:extLst>
      <p:ext uri="{BB962C8B-B14F-4D97-AF65-F5344CB8AC3E}">
        <p14:creationId xmlns:p14="http://schemas.microsoft.com/office/powerpoint/2010/main" val="520000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8271CF-4AF7-58A1-6CEC-1042F6F9C56B}"/>
              </a:ext>
            </a:extLst>
          </p:cNvPr>
          <p:cNvSpPr>
            <a:spLocks noGrp="1"/>
          </p:cNvSpPr>
          <p:nvPr>
            <p:ph type="title"/>
          </p:nvPr>
        </p:nvSpPr>
        <p:spPr/>
        <p:txBody>
          <a:bodyPr/>
          <a:lstStyle/>
          <a:p>
            <a:r>
              <a:rPr lang="en-IN" dirty="0"/>
              <a:t>Student Details</a:t>
            </a:r>
          </a:p>
        </p:txBody>
      </p:sp>
      <p:sp>
        <p:nvSpPr>
          <p:cNvPr id="7" name="Text Placeholder 6">
            <a:extLst>
              <a:ext uri="{FF2B5EF4-FFF2-40B4-BE49-F238E27FC236}">
                <a16:creationId xmlns:a16="http://schemas.microsoft.com/office/drawing/2014/main" id="{F6E5152B-3CF2-D476-5CF4-4889D4E495E8}"/>
              </a:ext>
            </a:extLst>
          </p:cNvPr>
          <p:cNvSpPr>
            <a:spLocks noGrp="1"/>
          </p:cNvSpPr>
          <p:nvPr>
            <p:ph type="body" sz="half" idx="2"/>
          </p:nvPr>
        </p:nvSpPr>
        <p:spPr>
          <a:xfrm>
            <a:off x="576072" y="1574157"/>
            <a:ext cx="7919746" cy="4444243"/>
          </a:xfrm>
        </p:spPr>
        <p:txBody>
          <a:bodyPr>
            <a:normAutofit lnSpcReduction="10000"/>
          </a:bodyPr>
          <a:lstStyle/>
          <a:p>
            <a:pPr algn="l"/>
            <a:r>
              <a:rPr lang="en-US" sz="2400" b="1" dirty="0">
                <a:cs typeface="Arial" panose="020B0604020202020204" pitchFamily="34" charset="0"/>
              </a:rPr>
              <a:t>Name :   </a:t>
            </a:r>
            <a:r>
              <a:rPr lang="en-US" sz="2400" dirty="0" err="1">
                <a:cs typeface="Arial" panose="020B0604020202020204" pitchFamily="34" charset="0"/>
              </a:rPr>
              <a:t>KavyaSri</a:t>
            </a:r>
            <a:r>
              <a:rPr lang="en-US" sz="2400" dirty="0">
                <a:cs typeface="Arial" panose="020B0604020202020204" pitchFamily="34" charset="0"/>
              </a:rPr>
              <a:t> S A</a:t>
            </a:r>
          </a:p>
          <a:p>
            <a:pPr algn="l"/>
            <a:endParaRPr lang="en-US" sz="2400" b="1" dirty="0">
              <a:cs typeface="Arial" panose="020B0604020202020204" pitchFamily="34" charset="0"/>
            </a:endParaRPr>
          </a:p>
          <a:p>
            <a:pPr algn="l"/>
            <a:r>
              <a:rPr lang="en-US" sz="2400" b="1" dirty="0" err="1">
                <a:cs typeface="Arial" panose="020B0604020202020204" pitchFamily="34" charset="0"/>
              </a:rPr>
              <a:t>SkillsBuild</a:t>
            </a:r>
            <a:r>
              <a:rPr lang="en-US" sz="2400" b="1" dirty="0">
                <a:cs typeface="Arial" panose="020B0604020202020204" pitchFamily="34" charset="0"/>
              </a:rPr>
              <a:t> Email ID : </a:t>
            </a:r>
            <a:r>
              <a:rPr lang="en-US" sz="2400" dirty="0">
                <a:cs typeface="Arial" panose="020B0604020202020204" pitchFamily="34" charset="0"/>
              </a:rPr>
              <a:t>kavyasiva223@gmail.com</a:t>
            </a:r>
          </a:p>
          <a:p>
            <a:pPr algn="l"/>
            <a:endParaRPr lang="en-US" sz="2400" b="1" dirty="0">
              <a:cs typeface="Arial" panose="020B0604020202020204" pitchFamily="34" charset="0"/>
            </a:endParaRPr>
          </a:p>
          <a:p>
            <a:pPr algn="l"/>
            <a:r>
              <a:rPr lang="en-US" sz="2400" b="1" dirty="0">
                <a:cs typeface="Arial" panose="020B0604020202020204" pitchFamily="34" charset="0"/>
              </a:rPr>
              <a:t>College Name :  </a:t>
            </a:r>
            <a:r>
              <a:rPr lang="en-US" sz="2400" dirty="0">
                <a:cs typeface="Arial" panose="020B0604020202020204" pitchFamily="34" charset="0"/>
              </a:rPr>
              <a:t>SRM TRP Engineering College</a:t>
            </a:r>
          </a:p>
          <a:p>
            <a:pPr algn="l"/>
            <a:endParaRPr lang="en-US" sz="2400" b="1" dirty="0">
              <a:cs typeface="Arial" panose="020B0604020202020204" pitchFamily="34" charset="0"/>
            </a:endParaRPr>
          </a:p>
          <a:p>
            <a:pPr algn="l"/>
            <a:r>
              <a:rPr lang="en-US" sz="2400" b="1" dirty="0">
                <a:cs typeface="Arial" panose="020B0604020202020204" pitchFamily="34" charset="0"/>
              </a:rPr>
              <a:t>College State : </a:t>
            </a:r>
            <a:r>
              <a:rPr lang="en-US" sz="2400" dirty="0" err="1">
                <a:cs typeface="Arial" panose="020B0604020202020204" pitchFamily="34" charset="0"/>
              </a:rPr>
              <a:t>Tamilnadu</a:t>
            </a:r>
            <a:endParaRPr lang="en-US" sz="2400" dirty="0">
              <a:cs typeface="Arial" panose="020B0604020202020204" pitchFamily="34" charset="0"/>
            </a:endParaRPr>
          </a:p>
          <a:p>
            <a:pPr algn="l"/>
            <a:endParaRPr lang="en-US" sz="2400" dirty="0">
              <a:cs typeface="Arial" panose="020B0604020202020204" pitchFamily="34" charset="0"/>
            </a:endParaRPr>
          </a:p>
          <a:p>
            <a:pPr algn="l"/>
            <a:r>
              <a:rPr lang="en-US" sz="2400" b="1" dirty="0">
                <a:cs typeface="Arial" panose="020B0604020202020204" pitchFamily="34" charset="0"/>
              </a:rPr>
              <a:t>Domain : </a:t>
            </a:r>
            <a:r>
              <a:rPr lang="en-US" sz="2400" dirty="0">
                <a:cs typeface="Arial" panose="020B0604020202020204" pitchFamily="34" charset="0"/>
              </a:rPr>
              <a:t>Cybersecurity</a:t>
            </a:r>
          </a:p>
          <a:p>
            <a:pPr algn="l"/>
            <a:endParaRPr lang="en-US" sz="2400" b="1" dirty="0">
              <a:cs typeface="Arial" panose="020B0604020202020204" pitchFamily="34" charset="0"/>
            </a:endParaRPr>
          </a:p>
          <a:p>
            <a:pPr algn="l"/>
            <a:r>
              <a:rPr lang="en-US" sz="2400" b="1" dirty="0">
                <a:cs typeface="Arial" panose="020B0604020202020204" pitchFamily="34" charset="0"/>
              </a:rPr>
              <a:t>Start Date : </a:t>
            </a:r>
            <a:r>
              <a:rPr lang="en-US" sz="2400" dirty="0">
                <a:cs typeface="Arial" panose="020B0604020202020204" pitchFamily="34" charset="0"/>
              </a:rPr>
              <a:t>13-October-2023</a:t>
            </a:r>
            <a:endParaRPr lang="en-US" sz="2400" b="1" dirty="0">
              <a:cs typeface="Arial" panose="020B0604020202020204" pitchFamily="34" charset="0"/>
            </a:endParaRPr>
          </a:p>
          <a:p>
            <a:pPr algn="l"/>
            <a:r>
              <a:rPr lang="en-US" sz="2400" b="1" dirty="0">
                <a:cs typeface="Arial" panose="020B0604020202020204" pitchFamily="34" charset="0"/>
              </a:rPr>
              <a:t>End Date</a:t>
            </a:r>
            <a:r>
              <a:rPr lang="en-IN" sz="2400" b="1" dirty="0">
                <a:cs typeface="Arial" panose="020B0604020202020204" pitchFamily="34" charset="0"/>
              </a:rPr>
              <a:t> : </a:t>
            </a:r>
            <a:r>
              <a:rPr lang="en-IN" sz="2400" dirty="0">
                <a:cs typeface="Arial" panose="020B0604020202020204" pitchFamily="34" charset="0"/>
              </a:rPr>
              <a:t>26-November-2023</a:t>
            </a:r>
            <a:endParaRPr lang="en-IN" sz="2400" b="1" dirty="0">
              <a:cs typeface="Arial" panose="020B0604020202020204" pitchFamily="34" charset="0"/>
            </a:endParaRPr>
          </a:p>
          <a:p>
            <a:endParaRPr lang="en-IN" sz="2400" dirty="0"/>
          </a:p>
        </p:txBody>
      </p:sp>
      <p:pic>
        <p:nvPicPr>
          <p:cNvPr id="11" name="Picture Placeholder 10">
            <a:extLst>
              <a:ext uri="{FF2B5EF4-FFF2-40B4-BE49-F238E27FC236}">
                <a16:creationId xmlns:a16="http://schemas.microsoft.com/office/drawing/2014/main" id="{C6F00CB1-C6F2-F502-92D8-322181504EC2}"/>
              </a:ext>
            </a:extLst>
          </p:cNvPr>
          <p:cNvPicPr>
            <a:picLocks noGrp="1" noChangeAspect="1"/>
          </p:cNvPicPr>
          <p:nvPr>
            <p:ph type="pic" idx="1"/>
          </p:nvPr>
        </p:nvPicPr>
        <p:blipFill>
          <a:blip r:embed="rId2"/>
          <a:srcRect l="3825" r="3825"/>
          <a:stretch>
            <a:fillRect/>
          </a:stretch>
        </p:blipFill>
        <p:spPr>
          <a:xfrm>
            <a:off x="9379351" y="0"/>
            <a:ext cx="2812649" cy="3188445"/>
          </a:xfrm>
        </p:spPr>
      </p:pic>
    </p:spTree>
    <p:extLst>
      <p:ext uri="{BB962C8B-B14F-4D97-AF65-F5344CB8AC3E}">
        <p14:creationId xmlns:p14="http://schemas.microsoft.com/office/powerpoint/2010/main" val="97546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172969275"/>
              </p:ext>
            </p:extLst>
          </p:nvPr>
        </p:nvGraphicFramePr>
        <p:xfrm>
          <a:off x="7710428" y="726995"/>
          <a:ext cx="4132263" cy="5404009"/>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56615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Problem Statement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56615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Project Overview</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56615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End Users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56615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Solution &amp; Value</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54553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Unique Features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5324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Modelling</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4029951"/>
                  </a:ext>
                </a:extLst>
              </a:tr>
              <a:tr h="60101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Result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2929108"/>
                  </a:ext>
                </a:extLst>
              </a:tr>
              <a:tr h="5564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Links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7106658"/>
                  </a:ext>
                </a:extLst>
              </a:tr>
              <a:tr h="9039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0718130"/>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704088"/>
            <a:ext cx="7746126" cy="676656"/>
          </a:xfrm>
        </p:spPr>
        <p:txBody>
          <a:bodyPr/>
          <a:lstStyle/>
          <a:p>
            <a:r>
              <a:rPr lang="en-US" sz="4800" dirty="0"/>
              <a:t>PROBLEM STATEMENT</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608881"/>
            <a:ext cx="7885023" cy="4409519"/>
          </a:xfrm>
        </p:spPr>
        <p:txBody>
          <a:bodyPr>
            <a:normAutofit lnSpcReduction="10000"/>
          </a:bodyPr>
          <a:lstStyle/>
          <a:p>
            <a:r>
              <a:rPr lang="en-US" sz="2400" dirty="0"/>
              <a:t>This project centers on creating a text steganography system using the Least Significant Bit (LSB) technique. The objective is to seamlessly encode text into images with minimal visual impact. The process involves converting text to binary, modifying pixel values' least significant bits for encoding, and decoding hidden messages during retrieval. </a:t>
            </a:r>
          </a:p>
          <a:p>
            <a:endParaRPr lang="en-US" sz="2400" dirty="0"/>
          </a:p>
          <a:p>
            <a:r>
              <a:rPr lang="en-US" sz="2400" dirty="0"/>
              <a:t>The system features a user-friendly interface for input and output path specification, emphasizing simplicity. Evaluation criteria include the accuracy of steganography, interface usability, documentation clarity, and overall effectiveness in securely concealing and recovering text within images.</a:t>
            </a:r>
          </a:p>
        </p:txBody>
      </p:sp>
    </p:spTree>
    <p:extLst>
      <p:ext uri="{BB962C8B-B14F-4D97-AF65-F5344CB8AC3E}">
        <p14:creationId xmlns:p14="http://schemas.microsoft.com/office/powerpoint/2010/main" val="343507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88EC3-685C-0A73-18FA-BE1964BB5548}"/>
              </a:ext>
            </a:extLst>
          </p:cNvPr>
          <p:cNvSpPr>
            <a:spLocks noGrp="1"/>
          </p:cNvSpPr>
          <p:nvPr>
            <p:ph type="title"/>
          </p:nvPr>
        </p:nvSpPr>
        <p:spPr/>
        <p:txBody>
          <a:bodyPr/>
          <a:lstStyle/>
          <a:p>
            <a:r>
              <a:rPr lang="en-IN" dirty="0"/>
              <a:t>Project Overview</a:t>
            </a:r>
          </a:p>
        </p:txBody>
      </p:sp>
      <p:sp>
        <p:nvSpPr>
          <p:cNvPr id="8" name="Content Placeholder 7">
            <a:extLst>
              <a:ext uri="{FF2B5EF4-FFF2-40B4-BE49-F238E27FC236}">
                <a16:creationId xmlns:a16="http://schemas.microsoft.com/office/drawing/2014/main" id="{C2C234CA-3615-2962-91A3-D63E8447D510}"/>
              </a:ext>
            </a:extLst>
          </p:cNvPr>
          <p:cNvSpPr>
            <a:spLocks noGrp="1"/>
          </p:cNvSpPr>
          <p:nvPr>
            <p:ph idx="1"/>
          </p:nvPr>
        </p:nvSpPr>
        <p:spPr/>
        <p:txBody>
          <a:bodyPr>
            <a:normAutofit lnSpcReduction="10000"/>
          </a:bodyPr>
          <a:lstStyle/>
          <a:p>
            <a:r>
              <a:rPr lang="en-US" b="0" i="0" dirty="0">
                <a:solidFill>
                  <a:schemeClr val="bg2">
                    <a:lumMod val="50000"/>
                  </a:schemeClr>
                </a:solidFill>
                <a:effectLst/>
                <a:latin typeface="Söhne"/>
              </a:rPr>
              <a:t>This project aims to implement a text steganography system using the Least Significant Bit (LSB) technique. The objective is to seamlessly encode textual messages into images with minimal visual impact. </a:t>
            </a:r>
          </a:p>
          <a:p>
            <a:r>
              <a:rPr lang="en-US" b="0" i="0" dirty="0">
                <a:solidFill>
                  <a:schemeClr val="bg2">
                    <a:lumMod val="50000"/>
                  </a:schemeClr>
                </a:solidFill>
                <a:effectLst/>
                <a:latin typeface="Söhne"/>
              </a:rPr>
              <a:t>The scope involves converting text to binary, modifying pixel values for encoding, and decoding hidden messages. Key goals include accurate implementation, a user-friendly interface, and clear documentation. Success will be measured by the system's accuracy, usability, and effectiveness in securely concealing and recovering text within images.</a:t>
            </a:r>
            <a:endParaRPr lang="en-IN" dirty="0">
              <a:solidFill>
                <a:schemeClr val="bg2">
                  <a:lumMod val="50000"/>
                </a:schemeClr>
              </a:solidFill>
            </a:endParaRPr>
          </a:p>
        </p:txBody>
      </p:sp>
    </p:spTree>
    <p:extLst>
      <p:ext uri="{BB962C8B-B14F-4D97-AF65-F5344CB8AC3E}">
        <p14:creationId xmlns:p14="http://schemas.microsoft.com/office/powerpoint/2010/main" val="2720873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C242406C-2E5C-78A4-C7DD-DE7477A1A422}"/>
              </a:ext>
            </a:extLst>
          </p:cNvPr>
          <p:cNvSpPr>
            <a:spLocks noGrp="1"/>
          </p:cNvSpPr>
          <p:nvPr>
            <p:ph type="body" idx="1"/>
          </p:nvPr>
        </p:nvSpPr>
        <p:spPr>
          <a:xfrm>
            <a:off x="576072" y="1633304"/>
            <a:ext cx="3529584" cy="402336"/>
          </a:xfrm>
        </p:spPr>
        <p:txBody>
          <a:bodyPr>
            <a:normAutofit fontScale="85000" lnSpcReduction="10000"/>
          </a:bodyPr>
          <a:lstStyle/>
          <a:p>
            <a:r>
              <a:rPr lang="en-IN" b="1" i="0" dirty="0">
                <a:effectLst/>
                <a:latin typeface="Söhne"/>
              </a:rPr>
              <a:t>Digital Forensics Professionals</a:t>
            </a:r>
            <a:endParaRPr lang="en-IN" dirty="0"/>
          </a:p>
        </p:txBody>
      </p:sp>
      <p:sp>
        <p:nvSpPr>
          <p:cNvPr id="21" name="Content Placeholder 20">
            <a:extLst>
              <a:ext uri="{FF2B5EF4-FFF2-40B4-BE49-F238E27FC236}">
                <a16:creationId xmlns:a16="http://schemas.microsoft.com/office/drawing/2014/main" id="{5B6B0C16-AC84-0981-5E32-C5E87F5DE947}"/>
              </a:ext>
            </a:extLst>
          </p:cNvPr>
          <p:cNvSpPr>
            <a:spLocks noGrp="1"/>
          </p:cNvSpPr>
          <p:nvPr>
            <p:ph sz="half" idx="2"/>
          </p:nvPr>
        </p:nvSpPr>
        <p:spPr>
          <a:xfrm>
            <a:off x="576072" y="2106262"/>
            <a:ext cx="3174125" cy="3926629"/>
          </a:xfrm>
        </p:spPr>
        <p:txBody>
          <a:bodyPr>
            <a:noAutofit/>
          </a:bodyPr>
          <a:lstStyle/>
          <a:p>
            <a:pPr algn="l">
              <a:buFont typeface="Arial" panose="020B0604020202020204" pitchFamily="34" charset="0"/>
              <a:buChar char="•"/>
            </a:pPr>
            <a:r>
              <a:rPr lang="en-US" sz="1700" b="1" i="0" dirty="0">
                <a:solidFill>
                  <a:srgbClr val="ECECF1"/>
                </a:solidFill>
                <a:effectLst/>
                <a:latin typeface="Söhne"/>
              </a:rPr>
              <a:t>Characteristics:</a:t>
            </a:r>
            <a:r>
              <a:rPr lang="en-US" sz="1700" b="0" i="0" dirty="0">
                <a:solidFill>
                  <a:srgbClr val="ECECF1"/>
                </a:solidFill>
                <a:effectLst/>
                <a:latin typeface="Söhne"/>
              </a:rPr>
              <a:t> Individuals working in the field of digital forensics, investigating cybercrimes and analyzing digital evidence.</a:t>
            </a:r>
          </a:p>
          <a:p>
            <a:pPr algn="l">
              <a:buFont typeface="Arial" panose="020B0604020202020204" pitchFamily="34" charset="0"/>
              <a:buChar char="•"/>
            </a:pPr>
            <a:r>
              <a:rPr lang="en-US" sz="1700" b="1" i="0" dirty="0">
                <a:solidFill>
                  <a:srgbClr val="ECECF1"/>
                </a:solidFill>
                <a:effectLst/>
                <a:latin typeface="Söhne"/>
              </a:rPr>
              <a:t>Needs:</a:t>
            </a:r>
            <a:r>
              <a:rPr lang="en-US" sz="1700" b="0" i="0" dirty="0">
                <a:solidFill>
                  <a:srgbClr val="ECECF1"/>
                </a:solidFill>
                <a:effectLst/>
                <a:latin typeface="Söhne"/>
              </a:rPr>
              <a:t> A tool for detecting and understanding LSB steganography, aiding in the identification of hidden messages in images.</a:t>
            </a:r>
          </a:p>
          <a:p>
            <a:pPr algn="l">
              <a:buFont typeface="Arial" panose="020B0604020202020204" pitchFamily="34" charset="0"/>
              <a:buChar char="•"/>
            </a:pPr>
            <a:r>
              <a:rPr lang="en-US" sz="1700" b="1" i="0" dirty="0">
                <a:solidFill>
                  <a:srgbClr val="ECECF1"/>
                </a:solidFill>
                <a:effectLst/>
                <a:latin typeface="Söhne"/>
              </a:rPr>
              <a:t>Benefit:</a:t>
            </a:r>
            <a:r>
              <a:rPr lang="en-US" sz="1700" b="0" i="0" dirty="0">
                <a:solidFill>
                  <a:srgbClr val="ECECF1"/>
                </a:solidFill>
                <a:effectLst/>
                <a:latin typeface="Söhne"/>
              </a:rPr>
              <a:t> Enhances their capabilities in uncovering concealed information during digital investigations, contributing to comprehensive forensic analyses.</a:t>
            </a:r>
          </a:p>
        </p:txBody>
      </p:sp>
      <p:sp>
        <p:nvSpPr>
          <p:cNvPr id="22" name="Text Placeholder 21">
            <a:extLst>
              <a:ext uri="{FF2B5EF4-FFF2-40B4-BE49-F238E27FC236}">
                <a16:creationId xmlns:a16="http://schemas.microsoft.com/office/drawing/2014/main" id="{3676AD49-6CE8-AD8E-1D87-91889E3122EC}"/>
              </a:ext>
            </a:extLst>
          </p:cNvPr>
          <p:cNvSpPr>
            <a:spLocks noGrp="1"/>
          </p:cNvSpPr>
          <p:nvPr>
            <p:ph type="body" sz="quarter" idx="3"/>
          </p:nvPr>
        </p:nvSpPr>
        <p:spPr>
          <a:xfrm>
            <a:off x="4782312" y="1633304"/>
            <a:ext cx="3529584" cy="402336"/>
          </a:xfrm>
        </p:spPr>
        <p:txBody>
          <a:bodyPr>
            <a:normAutofit fontScale="85000" lnSpcReduction="10000"/>
          </a:bodyPr>
          <a:lstStyle/>
          <a:p>
            <a:pPr algn="l"/>
            <a:r>
              <a:rPr lang="en-IN" b="1" i="0" dirty="0">
                <a:solidFill>
                  <a:srgbClr val="ECECF1"/>
                </a:solidFill>
                <a:effectLst/>
                <a:latin typeface="Söhne"/>
              </a:rPr>
              <a:t>Privacy-Conscious Individuals</a:t>
            </a:r>
            <a:endParaRPr lang="en-IN" dirty="0"/>
          </a:p>
        </p:txBody>
      </p:sp>
      <p:sp>
        <p:nvSpPr>
          <p:cNvPr id="23" name="Content Placeholder 22">
            <a:extLst>
              <a:ext uri="{FF2B5EF4-FFF2-40B4-BE49-F238E27FC236}">
                <a16:creationId xmlns:a16="http://schemas.microsoft.com/office/drawing/2014/main" id="{F41F5340-D204-E65B-B214-64D338EF5C37}"/>
              </a:ext>
            </a:extLst>
          </p:cNvPr>
          <p:cNvSpPr>
            <a:spLocks noGrp="1"/>
          </p:cNvSpPr>
          <p:nvPr>
            <p:ph sz="quarter" idx="4"/>
          </p:nvPr>
        </p:nvSpPr>
        <p:spPr>
          <a:xfrm>
            <a:off x="4782312" y="2227283"/>
            <a:ext cx="2944368" cy="3684588"/>
          </a:xfrm>
        </p:spPr>
        <p:txBody>
          <a:bodyPr>
            <a:normAutofit fontScale="92500" lnSpcReduction="10000"/>
          </a:bodyPr>
          <a:lstStyle/>
          <a:p>
            <a:pPr algn="l">
              <a:buFont typeface="Arial" panose="020B0604020202020204" pitchFamily="34" charset="0"/>
              <a:buChar char="•"/>
            </a:pPr>
            <a:r>
              <a:rPr lang="en-US" b="1" i="0" dirty="0">
                <a:solidFill>
                  <a:srgbClr val="ECECF1"/>
                </a:solidFill>
                <a:effectLst/>
                <a:latin typeface="Söhne"/>
              </a:rPr>
              <a:t>Characteristics:</a:t>
            </a:r>
            <a:r>
              <a:rPr lang="en-US" b="0" i="0" dirty="0">
                <a:solidFill>
                  <a:srgbClr val="ECECF1"/>
                </a:solidFill>
                <a:effectLst/>
                <a:latin typeface="Söhne"/>
              </a:rPr>
              <a:t> Individuals who prioritize privacy and seek secure methods of communication.</a:t>
            </a:r>
          </a:p>
          <a:p>
            <a:pPr algn="l">
              <a:buFont typeface="Arial" panose="020B0604020202020204" pitchFamily="34" charset="0"/>
              <a:buChar char="•"/>
            </a:pPr>
            <a:r>
              <a:rPr lang="en-US" b="1" i="0" dirty="0">
                <a:solidFill>
                  <a:srgbClr val="ECECF1"/>
                </a:solidFill>
                <a:effectLst/>
                <a:latin typeface="Söhne"/>
              </a:rPr>
              <a:t>Needs:</a:t>
            </a:r>
            <a:r>
              <a:rPr lang="en-US" b="0" i="0" dirty="0">
                <a:solidFill>
                  <a:srgbClr val="ECECF1"/>
                </a:solidFill>
                <a:effectLst/>
                <a:latin typeface="Söhne"/>
              </a:rPr>
              <a:t> An easy-to-use steganography tool to conceal sensitive messages within images, ensuring private communication.</a:t>
            </a:r>
          </a:p>
          <a:p>
            <a:pPr algn="l">
              <a:buFont typeface="Arial" panose="020B0604020202020204" pitchFamily="34" charset="0"/>
              <a:buChar char="•"/>
            </a:pPr>
            <a:r>
              <a:rPr lang="en-US" b="1" i="0" dirty="0">
                <a:solidFill>
                  <a:srgbClr val="ECECF1"/>
                </a:solidFill>
                <a:effectLst/>
                <a:latin typeface="Söhne"/>
              </a:rPr>
              <a:t>Benefit:</a:t>
            </a:r>
            <a:r>
              <a:rPr lang="en-US" b="0" i="0" dirty="0">
                <a:solidFill>
                  <a:srgbClr val="ECECF1"/>
                </a:solidFill>
                <a:effectLst/>
                <a:latin typeface="Söhne"/>
              </a:rPr>
              <a:t> Empowers users to communicate confidentially by concealing messages, offering an additional layer of privacy protection.</a:t>
            </a:r>
          </a:p>
        </p:txBody>
      </p:sp>
      <p:sp>
        <p:nvSpPr>
          <p:cNvPr id="7" name="Title 6">
            <a:extLst>
              <a:ext uri="{FF2B5EF4-FFF2-40B4-BE49-F238E27FC236}">
                <a16:creationId xmlns:a16="http://schemas.microsoft.com/office/drawing/2014/main" id="{53799340-A360-BE4B-7110-0023EF86CE3E}"/>
              </a:ext>
            </a:extLst>
          </p:cNvPr>
          <p:cNvSpPr>
            <a:spLocks noGrp="1"/>
          </p:cNvSpPr>
          <p:nvPr>
            <p:ph type="title"/>
          </p:nvPr>
        </p:nvSpPr>
        <p:spPr/>
        <p:txBody>
          <a:bodyPr/>
          <a:lstStyle/>
          <a:p>
            <a:r>
              <a:rPr lang="en-IN" dirty="0">
                <a:solidFill>
                  <a:schemeClr val="bg2">
                    <a:lumMod val="50000"/>
                  </a:schemeClr>
                </a:solidFill>
              </a:rPr>
              <a:t>End Users</a:t>
            </a:r>
          </a:p>
        </p:txBody>
      </p:sp>
      <p:sp>
        <p:nvSpPr>
          <p:cNvPr id="24" name="Text Placeholder 23">
            <a:extLst>
              <a:ext uri="{FF2B5EF4-FFF2-40B4-BE49-F238E27FC236}">
                <a16:creationId xmlns:a16="http://schemas.microsoft.com/office/drawing/2014/main" id="{7082892B-1DFD-ACE4-71B4-241DC36C8941}"/>
              </a:ext>
            </a:extLst>
          </p:cNvPr>
          <p:cNvSpPr>
            <a:spLocks noGrp="1"/>
          </p:cNvSpPr>
          <p:nvPr>
            <p:ph type="body" sz="quarter" idx="13"/>
          </p:nvPr>
        </p:nvSpPr>
        <p:spPr>
          <a:xfrm>
            <a:off x="8860536" y="1633304"/>
            <a:ext cx="2944368" cy="402336"/>
          </a:xfrm>
        </p:spPr>
        <p:txBody>
          <a:bodyPr>
            <a:normAutofit fontScale="85000" lnSpcReduction="10000"/>
          </a:bodyPr>
          <a:lstStyle/>
          <a:p>
            <a:r>
              <a:rPr lang="en-IN" b="1" i="0" dirty="0">
                <a:effectLst/>
                <a:latin typeface="Söhne"/>
              </a:rPr>
              <a:t>Cybersecurity Educators</a:t>
            </a:r>
            <a:endParaRPr lang="en-IN" dirty="0"/>
          </a:p>
        </p:txBody>
      </p:sp>
      <p:sp>
        <p:nvSpPr>
          <p:cNvPr id="25" name="Content Placeholder 24">
            <a:extLst>
              <a:ext uri="{FF2B5EF4-FFF2-40B4-BE49-F238E27FC236}">
                <a16:creationId xmlns:a16="http://schemas.microsoft.com/office/drawing/2014/main" id="{6B92E51F-96ED-44EA-BD9F-FD4FC4295F77}"/>
              </a:ext>
            </a:extLst>
          </p:cNvPr>
          <p:cNvSpPr>
            <a:spLocks noGrp="1"/>
          </p:cNvSpPr>
          <p:nvPr>
            <p:ph sz="quarter" idx="14"/>
          </p:nvPr>
        </p:nvSpPr>
        <p:spPr>
          <a:xfrm>
            <a:off x="8860536" y="2214646"/>
            <a:ext cx="2944368" cy="3684588"/>
          </a:xfrm>
        </p:spPr>
        <p:txBody>
          <a:bodyPr>
            <a:normAutofit fontScale="92500" lnSpcReduction="20000"/>
          </a:bodyPr>
          <a:lstStyle/>
          <a:p>
            <a:pPr algn="l">
              <a:buFont typeface="Arial" panose="020B0604020202020204" pitchFamily="34" charset="0"/>
              <a:buChar char="•"/>
            </a:pPr>
            <a:r>
              <a:rPr lang="en-US" b="1" i="0" dirty="0">
                <a:solidFill>
                  <a:srgbClr val="ECECF1"/>
                </a:solidFill>
                <a:effectLst/>
                <a:latin typeface="Söhne"/>
              </a:rPr>
              <a:t>Characteristics:</a:t>
            </a:r>
            <a:r>
              <a:rPr lang="en-US" b="0" i="0" dirty="0">
                <a:solidFill>
                  <a:srgbClr val="ECECF1"/>
                </a:solidFill>
                <a:effectLst/>
                <a:latin typeface="Söhne"/>
              </a:rPr>
              <a:t> Instructors or educators in cybersecurity courses.</a:t>
            </a:r>
          </a:p>
          <a:p>
            <a:pPr algn="l">
              <a:buFont typeface="Arial" panose="020B0604020202020204" pitchFamily="34" charset="0"/>
              <a:buChar char="•"/>
            </a:pPr>
            <a:r>
              <a:rPr lang="en-US" b="1" i="0" dirty="0">
                <a:solidFill>
                  <a:srgbClr val="ECECF1"/>
                </a:solidFill>
                <a:effectLst/>
                <a:latin typeface="Söhne"/>
              </a:rPr>
              <a:t>Needs:</a:t>
            </a:r>
            <a:r>
              <a:rPr lang="en-US" b="0" i="0" dirty="0">
                <a:solidFill>
                  <a:srgbClr val="ECECF1"/>
                </a:solidFill>
                <a:effectLst/>
                <a:latin typeface="Söhne"/>
              </a:rPr>
              <a:t> A practical and illustrative tool to teach students about steganography techniques, their applications, and detection methods.</a:t>
            </a:r>
          </a:p>
          <a:p>
            <a:pPr algn="l">
              <a:buFont typeface="Arial" panose="020B0604020202020204" pitchFamily="34" charset="0"/>
              <a:buChar char="•"/>
            </a:pPr>
            <a:r>
              <a:rPr lang="en-US" b="1" i="0" dirty="0">
                <a:solidFill>
                  <a:srgbClr val="ECECF1"/>
                </a:solidFill>
                <a:effectLst/>
                <a:latin typeface="Söhne"/>
              </a:rPr>
              <a:t>Benefit:</a:t>
            </a:r>
            <a:r>
              <a:rPr lang="en-US" b="0" i="0" dirty="0">
                <a:solidFill>
                  <a:srgbClr val="ECECF1"/>
                </a:solidFill>
                <a:effectLst/>
                <a:latin typeface="Söhne"/>
              </a:rPr>
              <a:t> Facilitates interactive and hands-on learning experiences, allowing students to grasp the complexities of steganography in a controlled environment.</a:t>
            </a:r>
          </a:p>
        </p:txBody>
      </p:sp>
    </p:spTree>
    <p:extLst>
      <p:ext uri="{BB962C8B-B14F-4D97-AF65-F5344CB8AC3E}">
        <p14:creationId xmlns:p14="http://schemas.microsoft.com/office/powerpoint/2010/main" val="1002462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B83C8558-3DB3-6D15-A8D9-D350379384AE}"/>
              </a:ext>
            </a:extLst>
          </p:cNvPr>
          <p:cNvSpPr>
            <a:spLocks noGrp="1"/>
          </p:cNvSpPr>
          <p:nvPr>
            <p:ph sz="half" idx="1"/>
          </p:nvPr>
        </p:nvSpPr>
        <p:spPr/>
        <p:txBody>
          <a:bodyPr>
            <a:normAutofit fontScale="85000" lnSpcReduction="20000"/>
          </a:bodyPr>
          <a:lstStyle/>
          <a:p>
            <a:pPr algn="l">
              <a:buFont typeface="+mj-lt"/>
              <a:buAutoNum type="arabicPeriod"/>
            </a:pPr>
            <a:r>
              <a:rPr lang="en-IN" b="1" i="0" dirty="0">
                <a:effectLst/>
                <a:latin typeface="Söhne"/>
              </a:rPr>
              <a:t>Digital Forensics Professionals:</a:t>
            </a:r>
            <a:endParaRPr lang="en-IN" b="0" i="0" dirty="0">
              <a:effectLst/>
              <a:latin typeface="Söhne"/>
            </a:endParaRPr>
          </a:p>
          <a:p>
            <a:pPr lvl="1"/>
            <a:r>
              <a:rPr lang="en-IN" b="1" i="0" dirty="0">
                <a:effectLst/>
                <a:latin typeface="Söhne"/>
              </a:rPr>
              <a:t>Solution:</a:t>
            </a:r>
            <a:r>
              <a:rPr lang="en-IN" b="0" i="0" dirty="0">
                <a:effectLst/>
                <a:latin typeface="Söhne"/>
              </a:rPr>
              <a:t> Aids in detecting LSB steganography, enhancing forensic analyses.</a:t>
            </a:r>
          </a:p>
          <a:p>
            <a:pPr lvl="1"/>
            <a:r>
              <a:rPr lang="en-IN" b="1" i="0" dirty="0">
                <a:effectLst/>
                <a:latin typeface="Söhne"/>
              </a:rPr>
              <a:t>Value:</a:t>
            </a:r>
            <a:r>
              <a:rPr lang="en-IN" b="0" i="0" dirty="0">
                <a:effectLst/>
                <a:latin typeface="Söhne"/>
              </a:rPr>
              <a:t> Unveils hidden information during investigations.</a:t>
            </a:r>
          </a:p>
          <a:p>
            <a:pPr algn="l">
              <a:buFont typeface="+mj-lt"/>
              <a:buAutoNum type="arabicPeriod"/>
            </a:pPr>
            <a:r>
              <a:rPr lang="en-IN" b="1" i="0" dirty="0">
                <a:effectLst/>
                <a:latin typeface="Söhne"/>
              </a:rPr>
              <a:t>Privacy-Conscious Individuals:</a:t>
            </a:r>
            <a:endParaRPr lang="en-IN" b="0" i="0" dirty="0">
              <a:effectLst/>
              <a:latin typeface="Söhne"/>
            </a:endParaRPr>
          </a:p>
          <a:p>
            <a:pPr lvl="1"/>
            <a:r>
              <a:rPr lang="en-IN" b="1" i="0" dirty="0">
                <a:effectLst/>
                <a:latin typeface="Söhne"/>
              </a:rPr>
              <a:t>Solution:</a:t>
            </a:r>
            <a:r>
              <a:rPr lang="en-IN" b="0" i="0" dirty="0">
                <a:effectLst/>
                <a:latin typeface="Söhne"/>
              </a:rPr>
              <a:t> Intuitive interface for easy message encoding.</a:t>
            </a:r>
          </a:p>
          <a:p>
            <a:pPr lvl="1"/>
            <a:r>
              <a:rPr lang="en-IN" b="1" i="0" dirty="0">
                <a:effectLst/>
                <a:latin typeface="Söhne"/>
              </a:rPr>
              <a:t>Value:</a:t>
            </a:r>
            <a:r>
              <a:rPr lang="en-IN" b="0" i="0" dirty="0">
                <a:effectLst/>
                <a:latin typeface="Söhne"/>
              </a:rPr>
              <a:t> Empowers private communication with added security.</a:t>
            </a:r>
          </a:p>
          <a:p>
            <a:pPr algn="l">
              <a:buFont typeface="+mj-lt"/>
              <a:buAutoNum type="arabicPeriod"/>
            </a:pPr>
            <a:r>
              <a:rPr lang="en-IN" b="1" i="0" dirty="0">
                <a:effectLst/>
                <a:latin typeface="Söhne"/>
              </a:rPr>
              <a:t>Cybersecurity Educators:</a:t>
            </a:r>
            <a:endParaRPr lang="en-IN" b="0" i="0" dirty="0">
              <a:effectLst/>
              <a:latin typeface="Söhne"/>
            </a:endParaRPr>
          </a:p>
          <a:p>
            <a:pPr lvl="1"/>
            <a:r>
              <a:rPr lang="en-IN" b="1" i="0" dirty="0">
                <a:effectLst/>
                <a:latin typeface="Söhne"/>
              </a:rPr>
              <a:t>Solution:</a:t>
            </a:r>
            <a:r>
              <a:rPr lang="en-IN" b="0" i="0" dirty="0">
                <a:effectLst/>
                <a:latin typeface="Söhne"/>
              </a:rPr>
              <a:t> Practical resource for teaching steganography.</a:t>
            </a:r>
          </a:p>
          <a:p>
            <a:pPr lvl="1"/>
            <a:r>
              <a:rPr lang="en-IN" b="1" i="0" dirty="0">
                <a:effectLst/>
                <a:latin typeface="Söhne"/>
              </a:rPr>
              <a:t>Value:</a:t>
            </a:r>
            <a:r>
              <a:rPr lang="en-IN" b="0" i="0" dirty="0">
                <a:effectLst/>
                <a:latin typeface="Söhne"/>
              </a:rPr>
              <a:t> Promotes interactive learning experiences.</a:t>
            </a:r>
          </a:p>
          <a:p>
            <a:pPr marL="0" indent="0">
              <a:buNone/>
            </a:pPr>
            <a:endParaRPr lang="en-IN" dirty="0"/>
          </a:p>
        </p:txBody>
      </p:sp>
      <p:sp>
        <p:nvSpPr>
          <p:cNvPr id="11" name="Content Placeholder 10">
            <a:extLst>
              <a:ext uri="{FF2B5EF4-FFF2-40B4-BE49-F238E27FC236}">
                <a16:creationId xmlns:a16="http://schemas.microsoft.com/office/drawing/2014/main" id="{8B9EA892-4053-82D1-61C8-F5FA0547474C}"/>
              </a:ext>
            </a:extLst>
          </p:cNvPr>
          <p:cNvSpPr>
            <a:spLocks noGrp="1"/>
          </p:cNvSpPr>
          <p:nvPr>
            <p:ph sz="half" idx="2"/>
          </p:nvPr>
        </p:nvSpPr>
        <p:spPr>
          <a:xfrm>
            <a:off x="6172200" y="1825625"/>
            <a:ext cx="5344610" cy="4351338"/>
          </a:xfrm>
        </p:spPr>
        <p:txBody>
          <a:bodyPr>
            <a:normAutofit fontScale="85000" lnSpcReduction="10000"/>
          </a:bodyPr>
          <a:lstStyle/>
          <a:p>
            <a:pPr algn="l">
              <a:buFont typeface="+mj-lt"/>
              <a:buAutoNum type="arabicPeriod"/>
            </a:pPr>
            <a:r>
              <a:rPr lang="en-US" b="1" i="0" dirty="0">
                <a:effectLst/>
                <a:latin typeface="Söhne"/>
              </a:rPr>
              <a:t>Government Security Agencies:</a:t>
            </a:r>
            <a:endParaRPr lang="en-US" b="0" i="0" dirty="0">
              <a:effectLst/>
              <a:latin typeface="Söhne"/>
            </a:endParaRPr>
          </a:p>
          <a:p>
            <a:pPr lvl="1"/>
            <a:r>
              <a:rPr lang="en-US" b="1" i="0" dirty="0">
                <a:effectLst/>
                <a:latin typeface="Söhne"/>
              </a:rPr>
              <a:t>Solution:</a:t>
            </a:r>
            <a:r>
              <a:rPr lang="en-US" b="0" i="0" dirty="0">
                <a:effectLst/>
                <a:latin typeface="Söhne"/>
              </a:rPr>
              <a:t> Assists in detecting covert communication.</a:t>
            </a:r>
          </a:p>
          <a:p>
            <a:pPr lvl="1"/>
            <a:r>
              <a:rPr lang="en-US" b="1" i="0" dirty="0">
                <a:effectLst/>
                <a:latin typeface="Söhne"/>
              </a:rPr>
              <a:t>Value:</a:t>
            </a:r>
            <a:r>
              <a:rPr lang="en-US" b="0" i="0" dirty="0">
                <a:effectLst/>
                <a:latin typeface="Söhne"/>
              </a:rPr>
              <a:t> Strengthens national security efforts.</a:t>
            </a:r>
          </a:p>
          <a:p>
            <a:pPr algn="l">
              <a:buFont typeface="+mj-lt"/>
              <a:buAutoNum type="arabicPeriod"/>
            </a:pPr>
            <a:r>
              <a:rPr lang="en-US" b="1" i="0" dirty="0">
                <a:effectLst/>
                <a:latin typeface="Söhne"/>
              </a:rPr>
              <a:t>Journalists in High-Risk Environments:</a:t>
            </a:r>
            <a:endParaRPr lang="en-US" b="0" i="0" dirty="0">
              <a:effectLst/>
              <a:latin typeface="Söhne"/>
            </a:endParaRPr>
          </a:p>
          <a:p>
            <a:pPr lvl="1"/>
            <a:r>
              <a:rPr lang="en-US" b="1" i="0" dirty="0">
                <a:effectLst/>
                <a:latin typeface="Söhne"/>
              </a:rPr>
              <a:t>Solution:</a:t>
            </a:r>
            <a:r>
              <a:rPr lang="en-US" b="0" i="0" dirty="0">
                <a:effectLst/>
                <a:latin typeface="Söhne"/>
              </a:rPr>
              <a:t> Enables secure communication.</a:t>
            </a:r>
          </a:p>
          <a:p>
            <a:pPr lvl="1"/>
            <a:r>
              <a:rPr lang="en-US" b="1" i="0" dirty="0">
                <a:effectLst/>
                <a:latin typeface="Söhne"/>
              </a:rPr>
              <a:t>Value:</a:t>
            </a:r>
            <a:r>
              <a:rPr lang="en-US" b="0" i="0" dirty="0">
                <a:effectLst/>
                <a:latin typeface="Söhne"/>
              </a:rPr>
              <a:t> Safeguards confidentiality in high-risk regions.</a:t>
            </a:r>
          </a:p>
          <a:p>
            <a:pPr algn="l">
              <a:buFont typeface="+mj-lt"/>
              <a:buAutoNum type="arabicPeriod"/>
            </a:pPr>
            <a:r>
              <a:rPr lang="en-US" b="1" i="0" dirty="0">
                <a:effectLst/>
                <a:latin typeface="Söhne"/>
              </a:rPr>
              <a:t>Military Communication Units:</a:t>
            </a:r>
            <a:endParaRPr lang="en-US" b="0" i="0" dirty="0">
              <a:effectLst/>
              <a:latin typeface="Söhne"/>
            </a:endParaRPr>
          </a:p>
          <a:p>
            <a:pPr lvl="1"/>
            <a:r>
              <a:rPr lang="en-US" b="1" i="0" dirty="0">
                <a:effectLst/>
                <a:latin typeface="Söhne"/>
              </a:rPr>
              <a:t>Solution:</a:t>
            </a:r>
            <a:r>
              <a:rPr lang="en-US" b="0" i="0" dirty="0">
                <a:effectLst/>
                <a:latin typeface="Söhne"/>
              </a:rPr>
              <a:t> Conceals mission-critical information.</a:t>
            </a:r>
          </a:p>
          <a:p>
            <a:pPr lvl="1"/>
            <a:r>
              <a:rPr lang="en-US" b="1" i="0" dirty="0">
                <a:effectLst/>
                <a:latin typeface="Söhne"/>
              </a:rPr>
              <a:t>Value:</a:t>
            </a:r>
            <a:r>
              <a:rPr lang="en-US" b="0" i="0" dirty="0">
                <a:effectLst/>
                <a:latin typeface="Söhne"/>
              </a:rPr>
              <a:t> Enhances operational security.</a:t>
            </a:r>
          </a:p>
          <a:p>
            <a:pPr marL="0" indent="0">
              <a:buNone/>
            </a:pPr>
            <a:endParaRPr lang="en-IN" dirty="0"/>
          </a:p>
        </p:txBody>
      </p:sp>
      <p:sp>
        <p:nvSpPr>
          <p:cNvPr id="9" name="Title 8">
            <a:extLst>
              <a:ext uri="{FF2B5EF4-FFF2-40B4-BE49-F238E27FC236}">
                <a16:creationId xmlns:a16="http://schemas.microsoft.com/office/drawing/2014/main" id="{942FE04C-40CF-8457-B0B7-9F4DBDB99DFD}"/>
              </a:ext>
            </a:extLst>
          </p:cNvPr>
          <p:cNvSpPr>
            <a:spLocks noGrp="1"/>
          </p:cNvSpPr>
          <p:nvPr>
            <p:ph type="title"/>
          </p:nvPr>
        </p:nvSpPr>
        <p:spPr/>
        <p:txBody>
          <a:bodyPr/>
          <a:lstStyle/>
          <a:p>
            <a:r>
              <a:rPr lang="en-IN" dirty="0">
                <a:solidFill>
                  <a:schemeClr val="bg2">
                    <a:lumMod val="50000"/>
                  </a:schemeClr>
                </a:solidFill>
              </a:rPr>
              <a:t>Solution &amp; Value</a:t>
            </a:r>
          </a:p>
        </p:txBody>
      </p:sp>
    </p:spTree>
    <p:extLst>
      <p:ext uri="{BB962C8B-B14F-4D97-AF65-F5344CB8AC3E}">
        <p14:creationId xmlns:p14="http://schemas.microsoft.com/office/powerpoint/2010/main" val="152815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4145A4-AB9C-3557-F55B-2A3956A3BF99}"/>
              </a:ext>
            </a:extLst>
          </p:cNvPr>
          <p:cNvSpPr>
            <a:spLocks noGrp="1"/>
          </p:cNvSpPr>
          <p:nvPr>
            <p:ph type="title"/>
          </p:nvPr>
        </p:nvSpPr>
        <p:spPr/>
        <p:txBody>
          <a:bodyPr/>
          <a:lstStyle/>
          <a:p>
            <a:r>
              <a:rPr lang="en-IN" dirty="0"/>
              <a:t>Unique Features</a:t>
            </a:r>
          </a:p>
        </p:txBody>
      </p:sp>
      <p:sp>
        <p:nvSpPr>
          <p:cNvPr id="5" name="Content Placeholder 4">
            <a:extLst>
              <a:ext uri="{FF2B5EF4-FFF2-40B4-BE49-F238E27FC236}">
                <a16:creationId xmlns:a16="http://schemas.microsoft.com/office/drawing/2014/main" id="{F932D86F-407D-747A-D2F4-53EA5F5D7FA9}"/>
              </a:ext>
            </a:extLst>
          </p:cNvPr>
          <p:cNvSpPr>
            <a:spLocks noGrp="1"/>
          </p:cNvSpPr>
          <p:nvPr>
            <p:ph idx="1"/>
          </p:nvPr>
        </p:nvSpPr>
        <p:spPr>
          <a:xfrm>
            <a:off x="576072" y="1539433"/>
            <a:ext cx="10515600" cy="4734045"/>
          </a:xfrm>
        </p:spPr>
        <p:txBody>
          <a:bodyPr>
            <a:normAutofit fontScale="85000" lnSpcReduction="20000"/>
          </a:bodyPr>
          <a:lstStyle/>
          <a:p>
            <a:pPr algn="l">
              <a:buFont typeface="+mj-lt"/>
              <a:buAutoNum type="arabicPeriod"/>
            </a:pPr>
            <a:r>
              <a:rPr lang="en-US" b="1" i="0" dirty="0">
                <a:effectLst/>
                <a:latin typeface="Söhne"/>
              </a:rPr>
              <a:t>Dynamic Embedding Strategy:</a:t>
            </a:r>
            <a:endParaRPr lang="en-US" b="0" i="0" dirty="0">
              <a:effectLst/>
              <a:latin typeface="Söhne"/>
            </a:endParaRPr>
          </a:p>
          <a:p>
            <a:pPr lvl="1" algn="l">
              <a:buFont typeface="Wingdings" panose="05000000000000000000" pitchFamily="2" charset="2"/>
              <a:buChar char="q"/>
            </a:pPr>
            <a:r>
              <a:rPr lang="en-US" b="1" i="0" dirty="0">
                <a:effectLst/>
                <a:latin typeface="Söhne"/>
              </a:rPr>
              <a:t>Innovation:</a:t>
            </a:r>
            <a:r>
              <a:rPr lang="en-US" b="0" i="0" dirty="0">
                <a:effectLst/>
                <a:latin typeface="Söhne"/>
              </a:rPr>
              <a:t> Our solution employs a dynamic embedding strategy, adjusting the number of modified Least Significant Bits (LSBs) based on image characteristics.</a:t>
            </a:r>
          </a:p>
          <a:p>
            <a:pPr lvl="1" algn="l">
              <a:buFont typeface="Wingdings" panose="05000000000000000000" pitchFamily="2" charset="2"/>
              <a:buChar char="q"/>
            </a:pPr>
            <a:r>
              <a:rPr lang="en-US" b="1" i="0" dirty="0">
                <a:effectLst/>
                <a:latin typeface="Söhne"/>
              </a:rPr>
              <a:t>Value:</a:t>
            </a:r>
            <a:r>
              <a:rPr lang="en-US" b="0" i="0" dirty="0">
                <a:effectLst/>
                <a:latin typeface="Söhne"/>
              </a:rPr>
              <a:t> This adaptability enhances concealment effectiveness, reducing the likelihood of visual artifacts and improving overall robustness compared to static LSB methods in existing solutions.</a:t>
            </a:r>
          </a:p>
          <a:p>
            <a:pPr algn="l">
              <a:buFont typeface="+mj-lt"/>
              <a:buAutoNum type="arabicPeriod"/>
            </a:pPr>
            <a:r>
              <a:rPr lang="en-US" b="1" i="0" dirty="0">
                <a:effectLst/>
                <a:latin typeface="Söhne"/>
              </a:rPr>
              <a:t>Secure Hash-based Encoding:</a:t>
            </a:r>
            <a:endParaRPr lang="en-US" b="0" i="0" dirty="0">
              <a:effectLst/>
              <a:latin typeface="Söhne"/>
            </a:endParaRPr>
          </a:p>
          <a:p>
            <a:pPr lvl="1" algn="l">
              <a:buFont typeface="Wingdings" panose="05000000000000000000" pitchFamily="2" charset="2"/>
              <a:buChar char="q"/>
            </a:pPr>
            <a:r>
              <a:rPr lang="en-US" b="1" i="0" dirty="0">
                <a:effectLst/>
                <a:latin typeface="Söhne"/>
              </a:rPr>
              <a:t>Innovation:</a:t>
            </a:r>
            <a:r>
              <a:rPr lang="en-US" b="0" i="0" dirty="0">
                <a:effectLst/>
                <a:latin typeface="Söhne"/>
              </a:rPr>
              <a:t> We integrate a secure hash-based encoding mechanism alongside LSB, ensuring message integrity and authentication during retrieval.</a:t>
            </a:r>
          </a:p>
          <a:p>
            <a:pPr lvl="1" algn="l">
              <a:buFont typeface="Wingdings" panose="05000000000000000000" pitchFamily="2" charset="2"/>
              <a:buChar char="q"/>
            </a:pPr>
            <a:r>
              <a:rPr lang="en-US" b="1" i="0" dirty="0">
                <a:effectLst/>
                <a:latin typeface="Söhne"/>
              </a:rPr>
              <a:t>Value:</a:t>
            </a:r>
            <a:r>
              <a:rPr lang="en-US" b="0" i="0" dirty="0">
                <a:effectLst/>
                <a:latin typeface="Söhne"/>
              </a:rPr>
              <a:t> This innovative feature adds an extra layer of security, assuring users of the authenticity of decoded messages, a significant enhancement not commonly found in other steganography tools.</a:t>
            </a:r>
          </a:p>
          <a:p>
            <a:pPr algn="l">
              <a:buFont typeface="+mj-lt"/>
              <a:buAutoNum type="arabicPeriod"/>
            </a:pPr>
            <a:r>
              <a:rPr lang="en-US" b="1" i="0" dirty="0">
                <a:effectLst/>
                <a:latin typeface="Söhne"/>
              </a:rPr>
              <a:t>Steganalysis Resistance:</a:t>
            </a:r>
            <a:endParaRPr lang="en-US" b="0" i="0" dirty="0">
              <a:effectLst/>
              <a:latin typeface="Söhne"/>
            </a:endParaRPr>
          </a:p>
          <a:p>
            <a:pPr lvl="1" algn="l">
              <a:buFont typeface="Wingdings" panose="05000000000000000000" pitchFamily="2" charset="2"/>
              <a:buChar char="q"/>
            </a:pPr>
            <a:r>
              <a:rPr lang="en-US" b="1" i="0" dirty="0">
                <a:effectLst/>
                <a:latin typeface="Söhne"/>
              </a:rPr>
              <a:t>Innovation:</a:t>
            </a:r>
            <a:r>
              <a:rPr lang="en-US" b="0" i="0" dirty="0">
                <a:effectLst/>
                <a:latin typeface="Söhne"/>
              </a:rPr>
              <a:t> Our solution incorporates countermeasures against steganalysis techniques, making it more resilient to detection.</a:t>
            </a:r>
          </a:p>
          <a:p>
            <a:pPr lvl="1" algn="l">
              <a:buFont typeface="Wingdings" panose="05000000000000000000" pitchFamily="2" charset="2"/>
              <a:buChar char="q"/>
            </a:pPr>
            <a:r>
              <a:rPr lang="en-US" b="1" i="0" dirty="0">
                <a:effectLst/>
                <a:latin typeface="Söhne"/>
              </a:rPr>
              <a:t>Value:</a:t>
            </a:r>
            <a:r>
              <a:rPr lang="en-US" b="0" i="0" dirty="0">
                <a:effectLst/>
                <a:latin typeface="Söhne"/>
              </a:rPr>
              <a:t> By proactively countering common steganalysis methods, our tool offers users increased security and privacy in discreet communication scenarios, setting it apart from less resistant solutions.</a:t>
            </a:r>
          </a:p>
          <a:p>
            <a:endParaRPr lang="en-IN" dirty="0"/>
          </a:p>
        </p:txBody>
      </p:sp>
    </p:spTree>
    <p:extLst>
      <p:ext uri="{BB962C8B-B14F-4D97-AF65-F5344CB8AC3E}">
        <p14:creationId xmlns:p14="http://schemas.microsoft.com/office/powerpoint/2010/main" val="628194619"/>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E26AC2-BC04-45BA-BD7C-5CDF09AA942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{E36F4F96-62ED-4F2F-8946-D7AD33A71234}tf11964407_win32</Template>
  <TotalTime>217</TotalTime>
  <Words>1165</Words>
  <Application>Microsoft Office PowerPoint</Application>
  <PresentationFormat>Widescreen</PresentationFormat>
  <Paragraphs>108</Paragraphs>
  <Slides>15</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Agency FB</vt:lpstr>
      <vt:lpstr>Arial</vt:lpstr>
      <vt:lpstr>Calibri</vt:lpstr>
      <vt:lpstr>Californian FB</vt:lpstr>
      <vt:lpstr>Cambria</vt:lpstr>
      <vt:lpstr>Courier New</vt:lpstr>
      <vt:lpstr>Gill Sans Nova</vt:lpstr>
      <vt:lpstr>Gill Sans Nova Light</vt:lpstr>
      <vt:lpstr>Sagona Book</vt:lpstr>
      <vt:lpstr>Söhne</vt:lpstr>
      <vt:lpstr>Wingdings</vt:lpstr>
      <vt:lpstr>Office Theme</vt:lpstr>
      <vt:lpstr>IBM Skillsbuild internship PROJECT PRESENTATION </vt:lpstr>
      <vt:lpstr>IMAGE STEGANOGRAPHY USING PYTHON : HIDING TEXT IN IMAGE</vt:lpstr>
      <vt:lpstr>Student Details</vt:lpstr>
      <vt:lpstr>agenda</vt:lpstr>
      <vt:lpstr>PROBLEM STATEMENT</vt:lpstr>
      <vt:lpstr>Project Overview</vt:lpstr>
      <vt:lpstr>End Users</vt:lpstr>
      <vt:lpstr>Solution &amp; Value</vt:lpstr>
      <vt:lpstr>Unique Features</vt:lpstr>
      <vt:lpstr>PowerPoint Presentation</vt:lpstr>
      <vt:lpstr>Modelling</vt:lpstr>
      <vt:lpstr>Result</vt:lpstr>
      <vt:lpstr>PowerPoint Presentation</vt:lpstr>
      <vt:lpstr>Links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Skillsbuild internship PROJECT PRESENTATION </dc:title>
  <dc:creator>Krishnaveni B S</dc:creator>
  <cp:lastModifiedBy>Krishnaveni B S</cp:lastModifiedBy>
  <cp:revision>9</cp:revision>
  <dcterms:created xsi:type="dcterms:W3CDTF">2023-11-26T06:40:15Z</dcterms:created>
  <dcterms:modified xsi:type="dcterms:W3CDTF">2023-11-26T10:17:29Z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