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43" d="100"/>
          <a:sy n="143" d="100"/>
        </p:scale>
        <p:origin x="101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S.A.Kavya</a:t>
            </a:r>
            <a:r>
              <a:rPr lang="en-US" sz="1100" b="0" i="0" u="none" strike="noStrike" cap="none" dirty="0" smtClean="0">
                <a:solidFill>
                  <a:schemeClr val="tx1"/>
                </a:solidFill>
                <a:latin typeface="Arial"/>
                <a:ea typeface="Arial"/>
                <a:cs typeface="Arial"/>
                <a:sym typeface="Arial"/>
              </a:rPr>
              <a:t> Sri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au814721104028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Student page</a:t>
            </a:r>
            <a:endParaRPr lang="en-US" b="1" dirty="0"/>
          </a:p>
        </p:txBody>
      </p:sp>
      <p:pic>
        <p:nvPicPr>
          <p:cNvPr id="3" name="Picture 2"/>
          <p:cNvPicPr>
            <a:picLocks noChangeAspect="1"/>
          </p:cNvPicPr>
          <p:nvPr/>
        </p:nvPicPr>
        <p:blipFill>
          <a:blip r:embed="rId2"/>
          <a:stretch>
            <a:fillRect/>
          </a:stretch>
        </p:blipFill>
        <p:spPr>
          <a:xfrm>
            <a:off x="1077159" y="1267649"/>
            <a:ext cx="6580942" cy="370178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Student login</a:t>
            </a:r>
            <a:endParaRPr lang="en-US" b="1" dirty="0"/>
          </a:p>
        </p:txBody>
      </p:sp>
      <p:pic>
        <p:nvPicPr>
          <p:cNvPr id="3" name="Picture 2"/>
          <p:cNvPicPr>
            <a:picLocks noChangeAspect="1"/>
          </p:cNvPicPr>
          <p:nvPr/>
        </p:nvPicPr>
        <p:blipFill>
          <a:blip r:embed="rId2"/>
          <a:stretch>
            <a:fillRect/>
          </a:stretch>
        </p:blipFill>
        <p:spPr>
          <a:xfrm>
            <a:off x="1142999" y="1267649"/>
            <a:ext cx="6487495" cy="364921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err="1" smtClean="0"/>
              <a:t>Teachrer</a:t>
            </a:r>
            <a:r>
              <a:rPr lang="en-US" b="1" dirty="0" smtClean="0"/>
              <a:t> page</a:t>
            </a:r>
            <a:endParaRPr lang="en-US" b="1" dirty="0"/>
          </a:p>
        </p:txBody>
      </p:sp>
      <p:pic>
        <p:nvPicPr>
          <p:cNvPr id="3" name="Picture 2"/>
          <p:cNvPicPr>
            <a:picLocks noChangeAspect="1"/>
          </p:cNvPicPr>
          <p:nvPr/>
        </p:nvPicPr>
        <p:blipFill>
          <a:blip r:embed="rId2"/>
          <a:stretch>
            <a:fillRect/>
          </a:stretch>
        </p:blipFill>
        <p:spPr>
          <a:xfrm>
            <a:off x="1209450" y="1267649"/>
            <a:ext cx="6724650" cy="378261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No access</a:t>
            </a:r>
            <a:endParaRPr lang="en-US" b="1" dirty="0"/>
          </a:p>
        </p:txBody>
      </p:sp>
      <p:pic>
        <p:nvPicPr>
          <p:cNvPr id="3" name="Picture 2"/>
          <p:cNvPicPr>
            <a:picLocks noChangeAspect="1"/>
          </p:cNvPicPr>
          <p:nvPr/>
        </p:nvPicPr>
        <p:blipFill>
          <a:blip r:embed="rId2"/>
          <a:stretch>
            <a:fillRect/>
          </a:stretch>
        </p:blipFill>
        <p:spPr>
          <a:xfrm>
            <a:off x="1252200" y="1267649"/>
            <a:ext cx="6639150" cy="373452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Not found</a:t>
            </a:r>
            <a:endParaRPr lang="en-US" b="1" dirty="0"/>
          </a:p>
        </p:txBody>
      </p:sp>
      <p:pic>
        <p:nvPicPr>
          <p:cNvPr id="4" name="Picture 3"/>
          <p:cNvPicPr>
            <a:picLocks noChangeAspect="1"/>
          </p:cNvPicPr>
          <p:nvPr/>
        </p:nvPicPr>
        <p:blipFill>
          <a:blip r:embed="rId2"/>
          <a:stretch>
            <a:fillRect/>
          </a:stretch>
        </p:blipFill>
        <p:spPr>
          <a:xfrm>
            <a:off x="1466850" y="1267649"/>
            <a:ext cx="6604001" cy="3714750"/>
          </a:xfrm>
          <a:prstGeom prst="rect">
            <a:avLst/>
          </a:prstGeom>
        </p:spPr>
      </p:pic>
    </p:spTree>
    <p:extLst>
      <p:ext uri="{BB962C8B-B14F-4D97-AF65-F5344CB8AC3E}">
        <p14:creationId xmlns:p14="http://schemas.microsoft.com/office/powerpoint/2010/main" val="135349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341867" y="873179"/>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1621892" y="1267649"/>
            <a:ext cx="5236108" cy="3108543"/>
          </a:xfrm>
          <a:prstGeom prst="rect">
            <a:avLst/>
          </a:prstGeom>
        </p:spPr>
        <p:txBody>
          <a:bodyPr wrap="square">
            <a:spAutoFit/>
          </a:bodyPr>
          <a:lstStyle/>
          <a:p>
            <a:pPr>
              <a:buFont typeface="+mj-lt"/>
              <a:buAutoNum type="arabicPeriod"/>
            </a:pPr>
            <a:r>
              <a:rPr lang="en-US" dirty="0">
                <a:solidFill>
                  <a:srgbClr val="0D0D0D"/>
                </a:solidFill>
                <a:latin typeface="Söhne"/>
              </a:rPr>
              <a:t>Enhanced Collaboration Features: Introduce additional collaboration tools such as comments, annotations, and version control to facilitate more comprehensive collaboration on notes.</a:t>
            </a:r>
          </a:p>
          <a:p>
            <a:pPr>
              <a:buFont typeface="+mj-lt"/>
              <a:buAutoNum type="arabicPeriod"/>
            </a:pPr>
            <a:r>
              <a:rPr lang="en-US" dirty="0">
                <a:solidFill>
                  <a:srgbClr val="0D0D0D"/>
                </a:solidFill>
                <a:latin typeface="Söhne"/>
              </a:rPr>
              <a:t>Mobile Optimization: Optimize the platform for mobile devices, ensuring a seamless user experience across various screen sizes and devices, thereby increasing accessibility.</a:t>
            </a:r>
          </a:p>
          <a:p>
            <a:pPr>
              <a:buFont typeface="+mj-lt"/>
              <a:buAutoNum type="arabicPeriod"/>
            </a:pPr>
            <a:r>
              <a:rPr lang="en-US" dirty="0">
                <a:solidFill>
                  <a:srgbClr val="0D0D0D"/>
                </a:solidFill>
                <a:latin typeface="Söhne"/>
              </a:rPr>
              <a:t>Integration with Third-Party Services: Implement integrations with popular productivity tools such as Google Drive, Dropbox, and Microsoft Office for seamless import/export functionality and extended collaboration options.</a:t>
            </a:r>
          </a:p>
          <a:p>
            <a:pPr>
              <a:buFont typeface="+mj-lt"/>
              <a:buAutoNum type="arabicPeriod"/>
            </a:pPr>
            <a:r>
              <a:rPr lang="en-US" dirty="0">
                <a:solidFill>
                  <a:srgbClr val="0D0D0D"/>
                </a:solidFill>
                <a:latin typeface="Söhne"/>
              </a:rPr>
              <a:t>Advanced Search and Organization: Enhance search functionality and note organization capabilities by implementing features such as advanced filters, tagging, and sorting options to streamline note retrieval and management.</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97893" y="88114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747538" y="1344526"/>
            <a:ext cx="5226096" cy="2726890"/>
          </a:xfrm>
          <a:prstGeom prst="rect">
            <a:avLst/>
          </a:prstGeom>
        </p:spPr>
        <p:txBody>
          <a:bodyPr wrap="square">
            <a:spAutoFit/>
          </a:bodyPr>
          <a:lstStyle/>
          <a:p>
            <a:r>
              <a:rPr lang="en-US" dirty="0">
                <a:solidFill>
                  <a:srgbClr val="0D0D0D"/>
                </a:solidFill>
                <a:latin typeface="Söhne"/>
              </a:rPr>
              <a:t>In conclusion, </a:t>
            </a:r>
            <a:r>
              <a:rPr lang="en-US" dirty="0" err="1">
                <a:solidFill>
                  <a:srgbClr val="0D0D0D"/>
                </a:solidFill>
                <a:latin typeface="Söhne"/>
              </a:rPr>
              <a:t>NoteSharing</a:t>
            </a:r>
            <a:r>
              <a:rPr lang="en-US" dirty="0">
                <a:solidFill>
                  <a:srgbClr val="0D0D0D"/>
                </a:solidFill>
                <a:latin typeface="Söhne"/>
              </a:rPr>
              <a:t> emerges as a comprehensive solution for collaborative note-sharing, leveraging the capabilities of the Django framework. With its intuitive interface, real-time collaboration features, and robust security measures, </a:t>
            </a:r>
            <a:r>
              <a:rPr lang="en-US" dirty="0" err="1">
                <a:solidFill>
                  <a:srgbClr val="0D0D0D"/>
                </a:solidFill>
                <a:latin typeface="Söhne"/>
              </a:rPr>
              <a:t>NoteSharing</a:t>
            </a:r>
            <a:r>
              <a:rPr lang="en-US" dirty="0">
                <a:solidFill>
                  <a:srgbClr val="0D0D0D"/>
                </a:solidFill>
                <a:latin typeface="Söhne"/>
              </a:rPr>
              <a:t> streamlines the process of creating, organizing, and sharing notes among users. The platform's success lies in its ability to enhance productivity and facilitate seamless knowledge exchange while prioritizing data security and user experience. Moving forward, continued enhancements and adaptations will ensure </a:t>
            </a:r>
            <a:r>
              <a:rPr lang="en-US" dirty="0" err="1">
                <a:solidFill>
                  <a:srgbClr val="0D0D0D"/>
                </a:solidFill>
                <a:latin typeface="Söhne"/>
              </a:rPr>
              <a:t>NoteSharing</a:t>
            </a:r>
            <a:r>
              <a:rPr lang="en-US" dirty="0">
                <a:solidFill>
                  <a:srgbClr val="0D0D0D"/>
                </a:solidFill>
                <a:latin typeface="Söhne"/>
              </a:rPr>
              <a:t> remains at the forefront of collaborative note-sharing, meeting the evolving needs of individuals, teams, and organizations in the digital age.</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103980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845820" y="1541799"/>
            <a:ext cx="7897713" cy="1815882"/>
          </a:xfrm>
          <a:prstGeom prst="rect">
            <a:avLst/>
          </a:prstGeom>
          <a:noFill/>
        </p:spPr>
        <p:txBody>
          <a:bodyPr wrap="square" rtlCol="0">
            <a:spAutoFit/>
          </a:bodyPr>
          <a:lstStyle/>
          <a:p>
            <a:r>
              <a:rPr lang="en-US" dirty="0" smtClean="0"/>
              <a:t>             </a:t>
            </a:r>
          </a:p>
          <a:p>
            <a:endParaRPr lang="en-US" dirty="0"/>
          </a:p>
          <a:p>
            <a:r>
              <a:rPr lang="en-US" dirty="0"/>
              <a:t> </a:t>
            </a:r>
            <a:r>
              <a:rPr lang="en-US" dirty="0" smtClean="0"/>
              <a:t>               </a:t>
            </a:r>
            <a:r>
              <a:rPr lang="en-US" dirty="0" err="1" smtClean="0"/>
              <a:t>NoteSharing</a:t>
            </a:r>
            <a:r>
              <a:rPr lang="en-US" dirty="0" smtClean="0"/>
              <a:t> </a:t>
            </a:r>
            <a:r>
              <a:rPr lang="en-US" dirty="0"/>
              <a:t>is a versatile web platform crafted with Django, revolutionizing collaborative note-sharing. Beyond standard features like user authentication and real-time collaboration, </a:t>
            </a:r>
            <a:r>
              <a:rPr lang="en-US" dirty="0" err="1"/>
              <a:t>NoteSharing</a:t>
            </a:r>
            <a:r>
              <a:rPr lang="en-US" dirty="0"/>
              <a:t> prioritizes data security and privacy. Its user-centric design allows for effortless note creation, organization, and sharing, while advanced sharing controls ensure sensitive information remains protected. With </a:t>
            </a:r>
            <a:r>
              <a:rPr lang="en-US" dirty="0" err="1"/>
              <a:t>NoteSharing</a:t>
            </a:r>
            <a:r>
              <a:rPr lang="en-US" dirty="0"/>
              <a:t>, teams and individuals alike can harness the power of collaborative note-taking, fostering productivity and innovation.</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05514" y="145423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1" name="TextBox 10"/>
          <p:cNvSpPr txBox="1"/>
          <p:nvPr/>
        </p:nvSpPr>
        <p:spPr>
          <a:xfrm>
            <a:off x="1067912" y="2002336"/>
            <a:ext cx="184731" cy="307777"/>
          </a:xfrm>
          <a:prstGeom prst="rect">
            <a:avLst/>
          </a:prstGeom>
          <a:noFill/>
        </p:spPr>
        <p:txBody>
          <a:bodyPr wrap="none" rtlCol="0">
            <a:spAutoFit/>
          </a:bodyPr>
          <a:lstStyle/>
          <a:p>
            <a:endParaRPr lang="en-IN" dirty="0"/>
          </a:p>
        </p:txBody>
      </p:sp>
      <p:sp>
        <p:nvSpPr>
          <p:cNvPr id="13" name="TextBox 12"/>
          <p:cNvSpPr txBox="1"/>
          <p:nvPr/>
        </p:nvSpPr>
        <p:spPr>
          <a:xfrm>
            <a:off x="580677" y="1982312"/>
            <a:ext cx="8189554" cy="307777"/>
          </a:xfrm>
          <a:prstGeom prst="rect">
            <a:avLst/>
          </a:prstGeom>
          <a:noFill/>
        </p:spPr>
        <p:txBody>
          <a:bodyPr wrap="square" rtlCol="0">
            <a:spAutoFit/>
          </a:bodyPr>
          <a:lstStyle/>
          <a:p>
            <a:endParaRPr lang="en-IN" dirty="0"/>
          </a:p>
        </p:txBody>
      </p:sp>
      <p:sp>
        <p:nvSpPr>
          <p:cNvPr id="18" name="TextBox 17"/>
          <p:cNvSpPr txBox="1"/>
          <p:nvPr/>
        </p:nvSpPr>
        <p:spPr>
          <a:xfrm>
            <a:off x="845820" y="1541799"/>
            <a:ext cx="7897713" cy="954107"/>
          </a:xfrm>
          <a:prstGeom prst="rect">
            <a:avLst/>
          </a:prstGeom>
          <a:noFill/>
        </p:spPr>
        <p:txBody>
          <a:bodyPr wrap="square" rtlCol="0">
            <a:spAutoFit/>
          </a:bodyPr>
          <a:lstStyle/>
          <a:p>
            <a:r>
              <a:rPr lang="en-US" dirty="0" smtClean="0"/>
              <a:t>             </a:t>
            </a:r>
          </a:p>
          <a:p>
            <a:endParaRPr lang="en-US" dirty="0"/>
          </a:p>
          <a:p>
            <a:endParaRPr lang="en-US" dirty="0" smtClean="0"/>
          </a:p>
          <a:p>
            <a:endParaRPr lang="en-IN" dirty="0"/>
          </a:p>
        </p:txBody>
      </p:sp>
      <p:sp>
        <p:nvSpPr>
          <p:cNvPr id="22" name="TextBox 21"/>
          <p:cNvSpPr txBox="1"/>
          <p:nvPr/>
        </p:nvSpPr>
        <p:spPr>
          <a:xfrm>
            <a:off x="979308" y="2222593"/>
            <a:ext cx="7630735" cy="1169551"/>
          </a:xfrm>
          <a:prstGeom prst="rect">
            <a:avLst/>
          </a:prstGeom>
          <a:noFill/>
        </p:spPr>
        <p:txBody>
          <a:bodyPr wrap="square" rtlCol="0">
            <a:spAutoFit/>
          </a:bodyPr>
          <a:lstStyle/>
          <a:p>
            <a:r>
              <a:rPr lang="en-US" dirty="0"/>
              <a:t>Current note-sharing platforms lack seamless collaboration features, robust data security, and user-friendly interfaces. Users struggle to manage notes across different sources efficiently, hindering productivity and knowledge exchange. There is a need for a comprehensive solution that combines collaborative note-sharing with advanced security measures and intuitive interfaces to address these challenges effectively.</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31265" y="116936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Rectangle 3"/>
          <p:cNvSpPr>
            <a:spLocks noChangeArrowheads="1"/>
          </p:cNvSpPr>
          <p:nvPr/>
        </p:nvSpPr>
        <p:spPr bwMode="auto">
          <a:xfrm>
            <a:off x="211541" y="2068105"/>
            <a:ext cx="850937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NoteSharing</a:t>
            </a:r>
            <a:r>
              <a:rPr kumimoji="0" lang="en-US" altLang="en-US" sz="1800" b="0" i="0" u="none" strike="noStrike" cap="none" normalizeH="0" baseline="0" dirty="0" smtClean="0">
                <a:ln>
                  <a:noFill/>
                </a:ln>
                <a:solidFill>
                  <a:schemeClr val="tx1"/>
                </a:solidFill>
                <a:effectLst/>
                <a:latin typeface="Arial" panose="020B0604020202020204" pitchFamily="34" charset="0"/>
              </a:rPr>
              <a:t> is a collaborative note-sharing platform developed using the Django framework. It aims to streamline the process of creating, organizing, and sharing notes among users. With features like user authentication, real-time collaboration, and robust data security measures, </a:t>
            </a:r>
            <a:r>
              <a:rPr kumimoji="0" lang="en-US" altLang="en-US" sz="1800" b="0" i="0" u="none" strike="noStrike" cap="none" normalizeH="0" baseline="0" dirty="0" err="1" smtClean="0">
                <a:ln>
                  <a:noFill/>
                </a:ln>
                <a:solidFill>
                  <a:schemeClr val="tx1"/>
                </a:solidFill>
                <a:effectLst/>
                <a:latin typeface="Arial" panose="020B0604020202020204" pitchFamily="34" charset="0"/>
              </a:rPr>
              <a:t>NoteSharing</a:t>
            </a:r>
            <a:r>
              <a:rPr kumimoji="0" lang="en-US" altLang="en-US" sz="1800" b="0" i="0" u="none" strike="noStrike" cap="none" normalizeH="0" baseline="0" dirty="0" smtClean="0">
                <a:ln>
                  <a:noFill/>
                </a:ln>
                <a:solidFill>
                  <a:schemeClr val="tx1"/>
                </a:solidFill>
                <a:effectLst/>
                <a:latin typeface="Arial" panose="020B0604020202020204" pitchFamily="34" charset="0"/>
              </a:rPr>
              <a:t> enhances productivity and facilitates knowledge exchange. Its intuitive interface and advanced sharing controls empower users to manage notes effectively while ensuring data privacy.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211541" y="1862920"/>
            <a:ext cx="31861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97777" y="109249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5" name="TextBox 14"/>
          <p:cNvSpPr txBox="1"/>
          <p:nvPr/>
        </p:nvSpPr>
        <p:spPr>
          <a:xfrm>
            <a:off x="938641" y="3582387"/>
            <a:ext cx="6520940" cy="2189221"/>
          </a:xfrm>
          <a:prstGeom prst="rect">
            <a:avLst/>
          </a:prstGeom>
          <a:noFill/>
        </p:spPr>
        <p:txBody>
          <a:bodyPr wrap="square" rtlCol="0">
            <a:spAutoFit/>
          </a:bodyPr>
          <a:lstStyle/>
          <a:p>
            <a:endParaRPr lang="en-IN" dirty="0"/>
          </a:p>
        </p:txBody>
      </p:sp>
      <p:sp>
        <p:nvSpPr>
          <p:cNvPr id="16" name="Rectangle 1"/>
          <p:cNvSpPr>
            <a:spLocks noChangeArrowheads="1"/>
          </p:cNvSpPr>
          <p:nvPr/>
        </p:nvSpPr>
        <p:spPr bwMode="auto">
          <a:xfrm>
            <a:off x="1091041" y="1663436"/>
            <a:ext cx="522038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NoteSharing</a:t>
            </a:r>
            <a:r>
              <a:rPr kumimoji="0" lang="en-US" altLang="en-US" sz="1800" b="0" i="0" u="none" strike="noStrike" cap="none" normalizeH="0" baseline="0" dirty="0" smtClean="0">
                <a:ln>
                  <a:noFill/>
                </a:ln>
                <a:solidFill>
                  <a:schemeClr val="tx1"/>
                </a:solidFill>
                <a:effectLst/>
                <a:latin typeface="Arial" panose="020B0604020202020204" pitchFamily="34" charset="0"/>
              </a:rPr>
              <a:t>, a Django-based web application, offers seamless collaborative note-sharing with user-friendly interfaces, real-time collaboration tools, and robust data security measures. Its intuitive design empowers users to create, organize, and share notes efficiently, fostering productivity and knowledge exchange.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2"/>
          <p:cNvSpPr>
            <a:spLocks noChangeArrowheads="1"/>
          </p:cNvSpPr>
          <p:nvPr/>
        </p:nvSpPr>
        <p:spPr bwMode="auto">
          <a:xfrm>
            <a:off x="197777" y="1746913"/>
            <a:ext cx="3176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TextBox 17"/>
          <p:cNvSpPr txBox="1"/>
          <p:nvPr/>
        </p:nvSpPr>
        <p:spPr>
          <a:xfrm>
            <a:off x="1091041" y="3734787"/>
            <a:ext cx="6520940" cy="2189221"/>
          </a:xfrm>
          <a:prstGeom prst="rect">
            <a:avLst/>
          </a:prstGeom>
          <a:noFill/>
        </p:spPr>
        <p:txBody>
          <a:bodyPr wrap="square" rtlCol="0">
            <a:spAutoFit/>
          </a:bodyPr>
          <a:lstStyle/>
          <a:p>
            <a:endParaRPr lang="en-IN" dirty="0"/>
          </a:p>
        </p:txBody>
      </p:sp>
      <p:sp>
        <p:nvSpPr>
          <p:cNvPr id="20" name="Rectangle 2"/>
          <p:cNvSpPr>
            <a:spLocks noChangeArrowheads="1"/>
          </p:cNvSpPr>
          <p:nvPr/>
        </p:nvSpPr>
        <p:spPr bwMode="auto">
          <a:xfrm>
            <a:off x="350177" y="1899313"/>
            <a:ext cx="3176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25653" y="100899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p:cNvSpPr>
            <a:spLocks noChangeArrowheads="1"/>
          </p:cNvSpPr>
          <p:nvPr/>
        </p:nvSpPr>
        <p:spPr bwMode="auto">
          <a:xfrm>
            <a:off x="1296395" y="1457921"/>
            <a:ext cx="491319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NoteSharing</a:t>
            </a:r>
            <a:r>
              <a:rPr kumimoji="0" lang="en-US" altLang="en-US" sz="1800" b="0" i="0" u="none" strike="noStrike" cap="none" normalizeH="0" baseline="0" dirty="0" smtClean="0">
                <a:ln>
                  <a:noFill/>
                </a:ln>
                <a:solidFill>
                  <a:schemeClr val="tx1"/>
                </a:solidFill>
                <a:effectLst/>
                <a:latin typeface="Arial" panose="020B0604020202020204" pitchFamily="34" charset="0"/>
              </a:rPr>
              <a:t> utilized Django's MVC architecture, incorporating user authentication, note storage, and real-time collaboration features. The platform successfully passed performance tests, ensuring scalability and responsiveness. User feedback confirmed its user-friendly interface and collaborative capabilities, leading to improved productivity and knowledge exchange. Ongoing updates are planned to enhance the platform further based on user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504967" y="2033517"/>
            <a:ext cx="32480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p:cNvPicPr>
            <a:picLocks noChangeAspect="1"/>
          </p:cNvPicPr>
          <p:nvPr/>
        </p:nvPicPr>
        <p:blipFill>
          <a:blip r:embed="rId2"/>
          <a:stretch>
            <a:fillRect/>
          </a:stretch>
        </p:blipFill>
        <p:spPr>
          <a:xfrm>
            <a:off x="1190625" y="1065075"/>
            <a:ext cx="7038975" cy="3959423"/>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220</TotalTime>
  <Words>629</Words>
  <Application>Microsoft Office PowerPoint</Application>
  <PresentationFormat>On-screen Show (16:9)</PresentationFormat>
  <Paragraphs>57</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Student page</vt:lpstr>
      <vt:lpstr>Student login</vt:lpstr>
      <vt:lpstr>Teachrer page</vt:lpstr>
      <vt:lpstr>No access</vt:lpstr>
      <vt:lpstr>Not found</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Administrator</cp:lastModifiedBy>
  <cp:revision>15</cp:revision>
  <dcterms:modified xsi:type="dcterms:W3CDTF">2024-04-10T09:27:12Z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