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18" r:id="rId2"/>
    <p:sldId id="329" r:id="rId3"/>
    <p:sldId id="330" r:id="rId4"/>
    <p:sldId id="331" r:id="rId5"/>
    <p:sldId id="332" r:id="rId6"/>
    <p:sldId id="339" r:id="rId7"/>
    <p:sldId id="344" r:id="rId8"/>
    <p:sldId id="334" r:id="rId9"/>
    <p:sldId id="335" r:id="rId10"/>
    <p:sldId id="340" r:id="rId11"/>
    <p:sldId id="341" r:id="rId12"/>
    <p:sldId id="342" r:id="rId13"/>
    <p:sldId id="343"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9" autoAdjust="0"/>
  </p:normalViewPr>
  <p:slideViewPr>
    <p:cSldViewPr showGuides="1">
      <p:cViewPr varScale="1">
        <p:scale>
          <a:sx n="81" d="100"/>
          <a:sy n="81" d="100"/>
        </p:scale>
        <p:origin x="754" y="48"/>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 sri" userId="31c3a402e555c914" providerId="LiveId" clId="{245CFB7A-5B4C-4C4D-82DE-2E8A6DC2F0A8}"/>
    <pc:docChg chg="custSel addSld modSld">
      <pc:chgData name="kavya sri" userId="31c3a402e555c914" providerId="LiveId" clId="{245CFB7A-5B4C-4C4D-82DE-2E8A6DC2F0A8}" dt="2025-06-19T10:51:52.682" v="408" actId="20577"/>
      <pc:docMkLst>
        <pc:docMk/>
      </pc:docMkLst>
      <pc:sldChg chg="modSp mod">
        <pc:chgData name="kavya sri" userId="31c3a402e555c914" providerId="LiveId" clId="{245CFB7A-5B4C-4C4D-82DE-2E8A6DC2F0A8}" dt="2025-06-19T10:35:06.053" v="42" actId="20577"/>
        <pc:sldMkLst>
          <pc:docMk/>
          <pc:sldMk cId="2320115561" sldId="318"/>
        </pc:sldMkLst>
        <pc:spChg chg="mod">
          <ac:chgData name="kavya sri" userId="31c3a402e555c914" providerId="LiveId" clId="{245CFB7A-5B4C-4C4D-82DE-2E8A6DC2F0A8}" dt="2025-06-19T10:34:43.124" v="13" actId="27636"/>
          <ac:spMkLst>
            <pc:docMk/>
            <pc:sldMk cId="2320115561" sldId="318"/>
            <ac:spMk id="2" creationId="{00000000-0000-0000-0000-000000000000}"/>
          </ac:spMkLst>
        </pc:spChg>
        <pc:spChg chg="mod">
          <ac:chgData name="kavya sri" userId="31c3a402e555c914" providerId="LiveId" clId="{245CFB7A-5B4C-4C4D-82DE-2E8A6DC2F0A8}" dt="2025-06-19T10:35:06.053" v="42" actId="20577"/>
          <ac:spMkLst>
            <pc:docMk/>
            <pc:sldMk cId="2320115561" sldId="318"/>
            <ac:spMk id="3" creationId="{00000000-0000-0000-0000-000000000000}"/>
          </ac:spMkLst>
        </pc:spChg>
      </pc:sldChg>
      <pc:sldChg chg="modSp mod">
        <pc:chgData name="kavya sri" userId="31c3a402e555c914" providerId="LiveId" clId="{245CFB7A-5B4C-4C4D-82DE-2E8A6DC2F0A8}" dt="2025-06-19T10:35:57.122" v="60" actId="27107"/>
        <pc:sldMkLst>
          <pc:docMk/>
          <pc:sldMk cId="2193902762" sldId="330"/>
        </pc:sldMkLst>
        <pc:spChg chg="mod">
          <ac:chgData name="kavya sri" userId="31c3a402e555c914" providerId="LiveId" clId="{245CFB7A-5B4C-4C4D-82DE-2E8A6DC2F0A8}" dt="2025-06-19T10:35:57.122" v="60" actId="27107"/>
          <ac:spMkLst>
            <pc:docMk/>
            <pc:sldMk cId="2193902762" sldId="330"/>
            <ac:spMk id="3" creationId="{2D7D2999-D36B-63B2-1BEF-6F4C3240AA01}"/>
          </ac:spMkLst>
        </pc:spChg>
      </pc:sldChg>
      <pc:sldChg chg="modSp mod">
        <pc:chgData name="kavya sri" userId="31c3a402e555c914" providerId="LiveId" clId="{245CFB7A-5B4C-4C4D-82DE-2E8A6DC2F0A8}" dt="2025-06-19T10:51:20.669" v="399" actId="20577"/>
        <pc:sldMkLst>
          <pc:docMk/>
          <pc:sldMk cId="1447595293" sldId="331"/>
        </pc:sldMkLst>
        <pc:spChg chg="mod">
          <ac:chgData name="kavya sri" userId="31c3a402e555c914" providerId="LiveId" clId="{245CFB7A-5B4C-4C4D-82DE-2E8A6DC2F0A8}" dt="2025-06-19T10:51:20.669" v="399" actId="20577"/>
          <ac:spMkLst>
            <pc:docMk/>
            <pc:sldMk cId="1447595293" sldId="331"/>
            <ac:spMk id="3" creationId="{00000000-0000-0000-0000-000000000000}"/>
          </ac:spMkLst>
        </pc:spChg>
      </pc:sldChg>
      <pc:sldChg chg="modSp mod">
        <pc:chgData name="kavya sri" userId="31c3a402e555c914" providerId="LiveId" clId="{245CFB7A-5B4C-4C4D-82DE-2E8A6DC2F0A8}" dt="2025-06-19T10:37:07.510" v="128" actId="27636"/>
        <pc:sldMkLst>
          <pc:docMk/>
          <pc:sldMk cId="3998328905" sldId="332"/>
        </pc:sldMkLst>
        <pc:spChg chg="mod">
          <ac:chgData name="kavya sri" userId="31c3a402e555c914" providerId="LiveId" clId="{245CFB7A-5B4C-4C4D-82DE-2E8A6DC2F0A8}" dt="2025-06-19T10:37:07.510" v="128" actId="27636"/>
          <ac:spMkLst>
            <pc:docMk/>
            <pc:sldMk cId="3998328905" sldId="332"/>
            <ac:spMk id="2" creationId="{00000000-0000-0000-0000-000000000000}"/>
          </ac:spMkLst>
        </pc:spChg>
      </pc:sldChg>
      <pc:sldChg chg="modSp mod">
        <pc:chgData name="kavya sri" userId="31c3a402e555c914" providerId="LiveId" clId="{245CFB7A-5B4C-4C4D-82DE-2E8A6DC2F0A8}" dt="2025-06-19T10:41:31.454" v="370" actId="122"/>
        <pc:sldMkLst>
          <pc:docMk/>
          <pc:sldMk cId="3817187371" sldId="334"/>
        </pc:sldMkLst>
        <pc:spChg chg="mod">
          <ac:chgData name="kavya sri" userId="31c3a402e555c914" providerId="LiveId" clId="{245CFB7A-5B4C-4C4D-82DE-2E8A6DC2F0A8}" dt="2025-06-19T10:41:31.454" v="370" actId="122"/>
          <ac:spMkLst>
            <pc:docMk/>
            <pc:sldMk cId="3817187371" sldId="334"/>
            <ac:spMk id="2" creationId="{00000000-0000-0000-0000-000000000000}"/>
          </ac:spMkLst>
        </pc:spChg>
      </pc:sldChg>
      <pc:sldChg chg="modSp mod">
        <pc:chgData name="kavya sri" userId="31c3a402e555c914" providerId="LiveId" clId="{245CFB7A-5B4C-4C4D-82DE-2E8A6DC2F0A8}" dt="2025-06-19T10:41:01.593" v="318" actId="122"/>
        <pc:sldMkLst>
          <pc:docMk/>
          <pc:sldMk cId="102866038" sldId="335"/>
        </pc:sldMkLst>
        <pc:spChg chg="mod">
          <ac:chgData name="kavya sri" userId="31c3a402e555c914" providerId="LiveId" clId="{245CFB7A-5B4C-4C4D-82DE-2E8A6DC2F0A8}" dt="2025-06-19T10:41:01.593" v="318" actId="122"/>
          <ac:spMkLst>
            <pc:docMk/>
            <pc:sldMk cId="102866038" sldId="335"/>
            <ac:spMk id="2" creationId="{00000000-0000-0000-0000-000000000000}"/>
          </ac:spMkLst>
        </pc:spChg>
      </pc:sldChg>
      <pc:sldChg chg="modSp mod">
        <pc:chgData name="kavya sri" userId="31c3a402e555c914" providerId="LiveId" clId="{245CFB7A-5B4C-4C4D-82DE-2E8A6DC2F0A8}" dt="2025-06-19T10:38:00.503" v="177" actId="122"/>
        <pc:sldMkLst>
          <pc:docMk/>
          <pc:sldMk cId="4081921520" sldId="339"/>
        </pc:sldMkLst>
        <pc:spChg chg="mod">
          <ac:chgData name="kavya sri" userId="31c3a402e555c914" providerId="LiveId" clId="{245CFB7A-5B4C-4C4D-82DE-2E8A6DC2F0A8}" dt="2025-06-19T10:38:00.503" v="177" actId="122"/>
          <ac:spMkLst>
            <pc:docMk/>
            <pc:sldMk cId="4081921520" sldId="339"/>
            <ac:spMk id="2" creationId="{94E850E3-8A99-8134-50B5-FE494CFAAC4C}"/>
          </ac:spMkLst>
        </pc:spChg>
      </pc:sldChg>
      <pc:sldChg chg="modSp mod">
        <pc:chgData name="kavya sri" userId="31c3a402e555c914" providerId="LiveId" clId="{245CFB7A-5B4C-4C4D-82DE-2E8A6DC2F0A8}" dt="2025-06-19T10:40:03.035" v="257" actId="122"/>
        <pc:sldMkLst>
          <pc:docMk/>
          <pc:sldMk cId="380060417" sldId="340"/>
        </pc:sldMkLst>
        <pc:spChg chg="mod">
          <ac:chgData name="kavya sri" userId="31c3a402e555c914" providerId="LiveId" clId="{245CFB7A-5B4C-4C4D-82DE-2E8A6DC2F0A8}" dt="2025-06-19T10:40:03.035" v="257" actId="122"/>
          <ac:spMkLst>
            <pc:docMk/>
            <pc:sldMk cId="380060417" sldId="340"/>
            <ac:spMk id="2" creationId="{6189177B-190A-63B3-726F-F799ED89F952}"/>
          </ac:spMkLst>
        </pc:spChg>
      </pc:sldChg>
      <pc:sldChg chg="modSp mod">
        <pc:chgData name="kavya sri" userId="31c3a402e555c914" providerId="LiveId" clId="{245CFB7A-5B4C-4C4D-82DE-2E8A6DC2F0A8}" dt="2025-06-19T10:39:19.224" v="222" actId="122"/>
        <pc:sldMkLst>
          <pc:docMk/>
          <pc:sldMk cId="3989342948" sldId="341"/>
        </pc:sldMkLst>
        <pc:spChg chg="mod">
          <ac:chgData name="kavya sri" userId="31c3a402e555c914" providerId="LiveId" clId="{245CFB7A-5B4C-4C4D-82DE-2E8A6DC2F0A8}" dt="2025-06-19T10:39:19.224" v="222" actId="122"/>
          <ac:spMkLst>
            <pc:docMk/>
            <pc:sldMk cId="3989342948" sldId="341"/>
            <ac:spMk id="2" creationId="{E8C39E40-65C9-7C0A-EE64-A7072BB65528}"/>
          </ac:spMkLst>
        </pc:spChg>
      </pc:sldChg>
      <pc:sldChg chg="modSp mod">
        <pc:chgData name="kavya sri" userId="31c3a402e555c914" providerId="LiveId" clId="{245CFB7A-5B4C-4C4D-82DE-2E8A6DC2F0A8}" dt="2025-06-19T10:38:59.024" v="207" actId="122"/>
        <pc:sldMkLst>
          <pc:docMk/>
          <pc:sldMk cId="670815101" sldId="342"/>
        </pc:sldMkLst>
        <pc:spChg chg="mod">
          <ac:chgData name="kavya sri" userId="31c3a402e555c914" providerId="LiveId" clId="{245CFB7A-5B4C-4C4D-82DE-2E8A6DC2F0A8}" dt="2025-06-19T10:38:59.024" v="207" actId="122"/>
          <ac:spMkLst>
            <pc:docMk/>
            <pc:sldMk cId="670815101" sldId="342"/>
            <ac:spMk id="2" creationId="{82719B29-1D16-6588-28F2-D25EC565B629}"/>
          </ac:spMkLst>
        </pc:spChg>
      </pc:sldChg>
      <pc:sldChg chg="addSp modSp">
        <pc:chgData name="kavya sri" userId="31c3a402e555c914" providerId="LiveId" clId="{245CFB7A-5B4C-4C4D-82DE-2E8A6DC2F0A8}" dt="2025-06-19T10:50:52.613" v="396" actId="931"/>
        <pc:sldMkLst>
          <pc:docMk/>
          <pc:sldMk cId="1277528999" sldId="343"/>
        </pc:sldMkLst>
        <pc:picChg chg="add mod">
          <ac:chgData name="kavya sri" userId="31c3a402e555c914" providerId="LiveId" clId="{245CFB7A-5B4C-4C4D-82DE-2E8A6DC2F0A8}" dt="2025-06-19T10:50:52.613" v="396" actId="931"/>
          <ac:picMkLst>
            <pc:docMk/>
            <pc:sldMk cId="1277528999" sldId="343"/>
            <ac:picMk id="3" creationId="{01AF89EF-B44C-A80B-623C-BF368FDFDEA8}"/>
          </ac:picMkLst>
        </pc:picChg>
      </pc:sldChg>
      <pc:sldChg chg="modSp new mod">
        <pc:chgData name="kavya sri" userId="31c3a402e555c914" providerId="LiveId" clId="{245CFB7A-5B4C-4C4D-82DE-2E8A6DC2F0A8}" dt="2025-06-19T10:51:52.682" v="408" actId="20577"/>
        <pc:sldMkLst>
          <pc:docMk/>
          <pc:sldMk cId="1296055279" sldId="344"/>
        </pc:sldMkLst>
        <pc:spChg chg="mod">
          <ac:chgData name="kavya sri" userId="31c3a402e555c914" providerId="LiveId" clId="{245CFB7A-5B4C-4C4D-82DE-2E8A6DC2F0A8}" dt="2025-06-19T10:50:09.924" v="395" actId="122"/>
          <ac:spMkLst>
            <pc:docMk/>
            <pc:sldMk cId="1296055279" sldId="344"/>
            <ac:spMk id="2" creationId="{B1B59F53-B935-E29F-6012-54B639B55C83}"/>
          </ac:spMkLst>
        </pc:spChg>
        <pc:spChg chg="mod">
          <ac:chgData name="kavya sri" userId="31c3a402e555c914" providerId="LiveId" clId="{245CFB7A-5B4C-4C4D-82DE-2E8A6DC2F0A8}" dt="2025-06-19T10:51:52.682" v="408" actId="20577"/>
          <ac:spMkLst>
            <pc:docMk/>
            <pc:sldMk cId="1296055279" sldId="344"/>
            <ac:spMk id="3" creationId="{C4D32971-066E-BB7A-1553-2D69BCD0B92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6/19/2025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6/19/2025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6/19/2025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6/19/2025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6/19/2025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6/19/2025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6/19/2025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6/19/2025</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6/19/2025</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6/19/2025</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6/19/2025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6/19/2025</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fr/illustrations/merci-note-merci-noter-message-1428147/"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Loan Approval Prediction Using Machine Learning Algorithms</a:t>
            </a:r>
          </a:p>
        </p:txBody>
      </p:sp>
      <p:sp>
        <p:nvSpPr>
          <p:cNvPr id="3" name="Subtitle 2"/>
          <p:cNvSpPr>
            <a:spLocks noGrp="1"/>
          </p:cNvSpPr>
          <p:nvPr>
            <p:ph type="subTitle" idx="1"/>
          </p:nvPr>
        </p:nvSpPr>
        <p:spPr/>
        <p:txBody>
          <a:bodyPr/>
          <a:lstStyle/>
          <a:p>
            <a:r>
              <a:rPr lang="en-US" dirty="0"/>
              <a:t>Kavya Sri </a:t>
            </a:r>
            <a:r>
              <a:rPr lang="en-US" dirty="0" err="1"/>
              <a:t>Inkollu</a:t>
            </a:r>
            <a:endParaRPr lang="en-US" dirty="0"/>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9177B-190A-63B3-726F-F799ED89F952}"/>
              </a:ext>
            </a:extLst>
          </p:cNvPr>
          <p:cNvSpPr>
            <a:spLocks noGrp="1"/>
          </p:cNvSpPr>
          <p:nvPr>
            <p:ph type="title"/>
          </p:nvPr>
        </p:nvSpPr>
        <p:spPr/>
        <p:txBody>
          <a:bodyPr/>
          <a:lstStyle/>
          <a:p>
            <a:pPr algn="ctr"/>
            <a:r>
              <a:rPr lang="en-IN" b="1" dirty="0"/>
              <a:t>Deployment and User Interface</a:t>
            </a:r>
          </a:p>
        </p:txBody>
      </p:sp>
      <p:sp>
        <p:nvSpPr>
          <p:cNvPr id="3" name="Content Placeholder 2">
            <a:extLst>
              <a:ext uri="{FF2B5EF4-FFF2-40B4-BE49-F238E27FC236}">
                <a16:creationId xmlns:a16="http://schemas.microsoft.com/office/drawing/2014/main" id="{71A70C0F-B60F-CA42-792C-96954BC2554F}"/>
              </a:ext>
            </a:extLst>
          </p:cNvPr>
          <p:cNvSpPr>
            <a:spLocks noGrp="1"/>
          </p:cNvSpPr>
          <p:nvPr>
            <p:ph idx="1"/>
          </p:nvPr>
        </p:nvSpPr>
        <p:spPr>
          <a:xfrm>
            <a:off x="1522413" y="1988840"/>
            <a:ext cx="9829799" cy="4752528"/>
          </a:xfrm>
        </p:spPr>
        <p:txBody>
          <a:bodyPr>
            <a:normAutofit fontScale="47500" lnSpcReduction="20000"/>
          </a:bodyPr>
          <a:lstStyle/>
          <a:p>
            <a:pPr marL="0" indent="0">
              <a:buNone/>
            </a:pPr>
            <a:r>
              <a:rPr lang="en-US" sz="3800" dirty="0"/>
              <a:t>The deployment of the Flask application signals the transition from development to real-world application. Ensuring the application is hosted effectively allows users to access predictions seamlessly, regardless of their chosen device. Moreover, the frontend design needs to prioritize user experience, making data input intuitive and predictions clear and actionable. This connection to the user’s needs is essential for maximizing the value derived from the predictions provided.</a:t>
            </a:r>
          </a:p>
          <a:p>
            <a:pPr marL="0" indent="0">
              <a:buNone/>
            </a:pPr>
            <a:r>
              <a:rPr lang="en-US" sz="4200" b="1" dirty="0"/>
              <a:t>Deploying the Flask application</a:t>
            </a:r>
          </a:p>
          <a:p>
            <a:pPr marL="0" indent="0">
              <a:buNone/>
            </a:pPr>
            <a:r>
              <a:rPr lang="en-US" sz="3800" dirty="0"/>
              <a:t>Deployment involves hosting the application on a server, allowing it to be accessed by users across various platforms and devices, ensuring scalability.</a:t>
            </a:r>
          </a:p>
          <a:p>
            <a:pPr marL="0" indent="0">
              <a:buNone/>
            </a:pPr>
            <a:r>
              <a:rPr lang="en-US" sz="4200" b="1" dirty="0"/>
              <a:t>Creating a user-friendly interface</a:t>
            </a:r>
          </a:p>
          <a:p>
            <a:pPr marL="0" indent="0">
              <a:buNone/>
            </a:pPr>
            <a:r>
              <a:rPr lang="en-US" sz="3800" dirty="0"/>
              <a:t>Designing an intuitive interface can significantly enhance user engagement, guiding users easily through the prediction process with clear instructions and feedback</a:t>
            </a:r>
            <a:r>
              <a:rPr lang="en-US" sz="3300" dirty="0"/>
              <a:t>.</a:t>
            </a:r>
          </a:p>
          <a:p>
            <a:pPr marL="0" indent="0">
              <a:buNone/>
            </a:pPr>
            <a:r>
              <a:rPr lang="en-US" sz="4200" b="1" dirty="0"/>
              <a:t>Handling user inputs and displaying predictions</a:t>
            </a:r>
          </a:p>
          <a:p>
            <a:pPr marL="0" indent="0">
              <a:buNone/>
            </a:pPr>
            <a:r>
              <a:rPr lang="en-US" sz="3800" dirty="0"/>
              <a:t>Collecting inputs efficiently and delivering predictions in an easily understandable format are crucial for user satisfaction and practical application.</a:t>
            </a:r>
          </a:p>
          <a:p>
            <a:endParaRPr lang="en-IN" dirty="0"/>
          </a:p>
        </p:txBody>
      </p:sp>
    </p:spTree>
    <p:extLst>
      <p:ext uri="{BB962C8B-B14F-4D97-AF65-F5344CB8AC3E}">
        <p14:creationId xmlns:p14="http://schemas.microsoft.com/office/powerpoint/2010/main" val="38006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9E40-65C9-7C0A-EE64-A7072BB65528}"/>
              </a:ext>
            </a:extLst>
          </p:cNvPr>
          <p:cNvSpPr>
            <a:spLocks noGrp="1"/>
          </p:cNvSpPr>
          <p:nvPr>
            <p:ph type="title"/>
          </p:nvPr>
        </p:nvSpPr>
        <p:spPr/>
        <p:txBody>
          <a:bodyPr/>
          <a:lstStyle/>
          <a:p>
            <a:pPr algn="ctr"/>
            <a:r>
              <a:rPr lang="en-IN" b="1" dirty="0"/>
              <a:t>SWOT Analysis</a:t>
            </a:r>
          </a:p>
        </p:txBody>
      </p:sp>
      <p:graphicFrame>
        <p:nvGraphicFramePr>
          <p:cNvPr id="7" name="Table 6">
            <a:extLst>
              <a:ext uri="{FF2B5EF4-FFF2-40B4-BE49-F238E27FC236}">
                <a16:creationId xmlns:a16="http://schemas.microsoft.com/office/drawing/2014/main" id="{882F42F8-7572-BC06-7D31-5B533A1E0772}"/>
              </a:ext>
            </a:extLst>
          </p:cNvPr>
          <p:cNvGraphicFramePr>
            <a:graphicFrameLocks noGrp="1"/>
          </p:cNvGraphicFramePr>
          <p:nvPr>
            <p:extLst>
              <p:ext uri="{D42A27DB-BD31-4B8C-83A1-F6EECF244321}">
                <p14:modId xmlns:p14="http://schemas.microsoft.com/office/powerpoint/2010/main" val="806716265"/>
              </p:ext>
            </p:extLst>
          </p:nvPr>
        </p:nvGraphicFramePr>
        <p:xfrm>
          <a:off x="2373312" y="1988840"/>
          <a:ext cx="8128000" cy="4663440"/>
        </p:xfrm>
        <a:graphic>
          <a:graphicData uri="http://schemas.openxmlformats.org/drawingml/2006/table">
            <a:tbl>
              <a:tblPr firstRow="1" bandRow="1">
                <a:tableStyleId>{D7AC3CCA-C797-4891-BE02-D94E43425B78}</a:tableStyleId>
              </a:tblPr>
              <a:tblGrid>
                <a:gridCol w="4064000">
                  <a:extLst>
                    <a:ext uri="{9D8B030D-6E8A-4147-A177-3AD203B41FA5}">
                      <a16:colId xmlns:a16="http://schemas.microsoft.com/office/drawing/2014/main" val="1264790906"/>
                    </a:ext>
                  </a:extLst>
                </a:gridCol>
                <a:gridCol w="4064000">
                  <a:extLst>
                    <a:ext uri="{9D8B030D-6E8A-4147-A177-3AD203B41FA5}">
                      <a16:colId xmlns:a16="http://schemas.microsoft.com/office/drawing/2014/main" val="3795095089"/>
                    </a:ext>
                  </a:extLst>
                </a:gridCol>
              </a:tblGrid>
              <a:tr h="22682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u="sng" dirty="0"/>
                        <a:t>Strengths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Machine learning models typically offer enhanced accuracy in loan prediction while streamlining the evaluation process, reducing time and costs.</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u="sng" dirty="0"/>
                        <a:t>Weaknesses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reliance on data quality introduces vulnerabilities, where biased or insufficient data can skew predictions and lead to unfair outcomes.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endParaRPr lang="en-IN" dirty="0"/>
                    </a:p>
                  </a:txBody>
                  <a:tcPr/>
                </a:tc>
                <a:extLst>
                  <a:ext uri="{0D108BD9-81ED-4DB2-BD59-A6C34878D82A}">
                    <a16:rowId xmlns:a16="http://schemas.microsoft.com/office/drawing/2014/main" val="4197618826"/>
                  </a:ext>
                </a:extLst>
              </a:tr>
              <a:tr h="226825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u="sng" dirty="0"/>
                        <a:t>Opportunities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growing demand for personalized financial products presents opportunities to leverage advanced analytics and machine learning innovatively.</a:t>
                      </a: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u="sng" dirty="0"/>
                        <a:t>Threats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competition heats up, regulatory frameworks may pose challenges in data usage and privacy, necessitating adaptive strategies within the industry.</a:t>
                      </a:r>
                    </a:p>
                    <a:p>
                      <a:endParaRPr lang="en-IN" dirty="0"/>
                    </a:p>
                  </a:txBody>
                  <a:tcPr/>
                </a:tc>
                <a:extLst>
                  <a:ext uri="{0D108BD9-81ED-4DB2-BD59-A6C34878D82A}">
                    <a16:rowId xmlns:a16="http://schemas.microsoft.com/office/drawing/2014/main" val="2522224408"/>
                  </a:ext>
                </a:extLst>
              </a:tr>
            </a:tbl>
          </a:graphicData>
        </a:graphic>
      </p:graphicFrame>
    </p:spTree>
    <p:extLst>
      <p:ext uri="{BB962C8B-B14F-4D97-AF65-F5344CB8AC3E}">
        <p14:creationId xmlns:p14="http://schemas.microsoft.com/office/powerpoint/2010/main" val="398934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9B29-1D16-6588-28F2-D25EC565B629}"/>
              </a:ext>
            </a:extLst>
          </p:cNvPr>
          <p:cNvSpPr>
            <a:spLocks noGrp="1"/>
          </p:cNvSpPr>
          <p:nvPr>
            <p:ph type="title"/>
          </p:nvPr>
        </p:nvSpPr>
        <p:spPr/>
        <p:txBody>
          <a:bodyPr/>
          <a:lstStyle/>
          <a:p>
            <a:pPr algn="ctr"/>
            <a:r>
              <a:rPr lang="en-IN" b="1" dirty="0"/>
              <a:t>Conclusion and Future Work</a:t>
            </a:r>
          </a:p>
        </p:txBody>
      </p:sp>
      <p:sp>
        <p:nvSpPr>
          <p:cNvPr id="3" name="Content Placeholder 2">
            <a:extLst>
              <a:ext uri="{FF2B5EF4-FFF2-40B4-BE49-F238E27FC236}">
                <a16:creationId xmlns:a16="http://schemas.microsoft.com/office/drawing/2014/main" id="{202A8478-FD1B-954C-3349-81A97995413D}"/>
              </a:ext>
            </a:extLst>
          </p:cNvPr>
          <p:cNvSpPr>
            <a:spLocks noGrp="1"/>
          </p:cNvSpPr>
          <p:nvPr>
            <p:ph idx="1"/>
          </p:nvPr>
        </p:nvSpPr>
        <p:spPr>
          <a:xfrm>
            <a:off x="1522413" y="1981200"/>
            <a:ext cx="9829799" cy="4616152"/>
          </a:xfrm>
        </p:spPr>
        <p:txBody>
          <a:bodyPr>
            <a:normAutofit fontScale="92500" lnSpcReduction="20000"/>
          </a:bodyPr>
          <a:lstStyle/>
          <a:p>
            <a:pPr marL="0" indent="0">
              <a:buNone/>
            </a:pPr>
            <a:r>
              <a:rPr lang="en-US" sz="1900" dirty="0"/>
              <a:t>In conclusion, the integration of machine learning into loan prediction signifies a transformative shift in the financial sector, enabling more informed decisions while enhancing customer experiences. However, challenges persist, particularly in ensuring data integrity and cultivating user trust. Moving forward, there lies a wealth of opportunities to innovate and refine these predictive models, seeking greater transparency and engagement that will ultimately benefit all stakeholders in the financial ecosystem.</a:t>
            </a:r>
          </a:p>
          <a:p>
            <a:pPr marL="0" indent="0">
              <a:buNone/>
            </a:pPr>
            <a:r>
              <a:rPr lang="en-US" sz="2200" b="1" dirty="0"/>
              <a:t>Summary of key insights</a:t>
            </a:r>
          </a:p>
          <a:p>
            <a:pPr marL="0" indent="0">
              <a:buNone/>
            </a:pPr>
            <a:r>
              <a:rPr lang="en-US" sz="1900" dirty="0"/>
              <a:t>The integration of machine learning into loan prediction represents a significant advancement in operational effectiveness and customer experience in finance.</a:t>
            </a:r>
          </a:p>
          <a:p>
            <a:pPr marL="0" indent="0">
              <a:buNone/>
            </a:pPr>
            <a:r>
              <a:rPr lang="en-US" sz="2200" b="1" dirty="0"/>
              <a:t>Challenges faced during implementation</a:t>
            </a:r>
          </a:p>
          <a:p>
            <a:pPr marL="0" indent="0">
              <a:buNone/>
            </a:pPr>
            <a:r>
              <a:rPr lang="en-US" sz="1900" dirty="0"/>
              <a:t>Navigating data quality, model bias, and user acceptance are challenges that require ongoing attention and adaptation in model development</a:t>
            </a:r>
            <a:r>
              <a:rPr lang="en-US" sz="1800" dirty="0"/>
              <a:t>.</a:t>
            </a:r>
          </a:p>
          <a:p>
            <a:pPr marL="0" indent="0">
              <a:buNone/>
            </a:pPr>
            <a:r>
              <a:rPr lang="en-US" sz="1900" b="1" dirty="0"/>
              <a:t>Future directions for improvement</a:t>
            </a:r>
          </a:p>
          <a:p>
            <a:pPr marL="0" indent="0">
              <a:buNone/>
            </a:pPr>
            <a:r>
              <a:rPr lang="en-US" sz="1900" dirty="0"/>
              <a:t>Future work may focus on enhancing model explainability, integrating newer data sources, and exploring real-time predictive abilities to refine user engagement.</a:t>
            </a:r>
          </a:p>
          <a:p>
            <a:pPr marL="0" indent="0">
              <a:buNone/>
            </a:pPr>
            <a:endParaRPr lang="en-US" sz="1900" dirty="0"/>
          </a:p>
          <a:p>
            <a:endParaRPr lang="en-IN" dirty="0"/>
          </a:p>
        </p:txBody>
      </p:sp>
    </p:spTree>
    <p:extLst>
      <p:ext uri="{BB962C8B-B14F-4D97-AF65-F5344CB8AC3E}">
        <p14:creationId xmlns:p14="http://schemas.microsoft.com/office/powerpoint/2010/main" val="67081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AF89EF-B44C-A80B-623C-BF368FDFDEA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85963" y="0"/>
            <a:ext cx="6616898" cy="6858000"/>
          </a:xfrm>
          <a:prstGeom prst="rect">
            <a:avLst/>
          </a:prstGeom>
        </p:spPr>
      </p:pic>
    </p:spTree>
    <p:extLst>
      <p:ext uri="{BB962C8B-B14F-4D97-AF65-F5344CB8AC3E}">
        <p14:creationId xmlns:p14="http://schemas.microsoft.com/office/powerpoint/2010/main" val="127752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b="1" dirty="0"/>
              <a:t>Agenda</a:t>
            </a:r>
          </a:p>
        </p:txBody>
      </p:sp>
      <p:sp>
        <p:nvSpPr>
          <p:cNvPr id="14" name="Content Placeholder 13"/>
          <p:cNvSpPr>
            <a:spLocks noGrp="1"/>
          </p:cNvSpPr>
          <p:nvPr>
            <p:ph idx="1"/>
          </p:nvPr>
        </p:nvSpPr>
        <p:spPr>
          <a:xfrm>
            <a:off x="1522413" y="2060848"/>
            <a:ext cx="9829799" cy="4187825"/>
          </a:xfrm>
        </p:spPr>
        <p:txBody>
          <a:bodyPr>
            <a:normAutofit fontScale="62500" lnSpcReduction="20000"/>
          </a:bodyPr>
          <a:lstStyle/>
          <a:p>
            <a:r>
              <a:rPr lang="en-US" sz="2900" dirty="0">
                <a:ea typeface="Artifakt Element Medium" panose="020B0603050000020004" pitchFamily="34" charset="0"/>
              </a:rPr>
              <a:t>Introduction to Loan Prediction</a:t>
            </a:r>
          </a:p>
          <a:p>
            <a:r>
              <a:rPr lang="en-US" sz="2900" dirty="0">
                <a:ea typeface="Artifakt Element Medium" panose="020B0603050000020004" pitchFamily="34" charset="0"/>
              </a:rPr>
              <a:t>Importance of Loan Prediction in the Financial Industry</a:t>
            </a:r>
          </a:p>
          <a:p>
            <a:r>
              <a:rPr lang="en-US" sz="2900" dirty="0">
                <a:ea typeface="Artifakt Element Medium" panose="020B0603050000020004" pitchFamily="34" charset="0"/>
              </a:rPr>
              <a:t>Understanding Loan Prediction</a:t>
            </a:r>
          </a:p>
          <a:p>
            <a:r>
              <a:rPr lang="en-US" sz="2900" dirty="0">
                <a:ea typeface="Artifakt Element Medium" panose="020B0603050000020004" pitchFamily="34" charset="0"/>
              </a:rPr>
              <a:t>Machine Learning Algorithms for Loan Prediction</a:t>
            </a:r>
          </a:p>
          <a:p>
            <a:r>
              <a:rPr lang="en-US" sz="2900" dirty="0">
                <a:ea typeface="Artifakt Element Medium" panose="020B0603050000020004" pitchFamily="34" charset="0"/>
              </a:rPr>
              <a:t>Data Collection and Preprocessing</a:t>
            </a:r>
          </a:p>
          <a:p>
            <a:r>
              <a:rPr lang="en-US" sz="2900" dirty="0">
                <a:ea typeface="Artifakt Element Medium" panose="020B0603050000020004" pitchFamily="34" charset="0"/>
              </a:rPr>
              <a:t>Building the Prediction Model</a:t>
            </a:r>
          </a:p>
          <a:p>
            <a:r>
              <a:rPr lang="en-US" sz="2900" dirty="0">
                <a:ea typeface="Artifakt Element Medium" panose="020B0603050000020004" pitchFamily="34" charset="0"/>
              </a:rPr>
              <a:t>Implementing Flask for Loan Prediction</a:t>
            </a:r>
          </a:p>
          <a:p>
            <a:r>
              <a:rPr lang="en-US" sz="2900" dirty="0">
                <a:ea typeface="Artifakt Element Medium" panose="020B0603050000020004" pitchFamily="34" charset="0"/>
              </a:rPr>
              <a:t>Deployment and User Interface</a:t>
            </a:r>
          </a:p>
          <a:p>
            <a:r>
              <a:rPr lang="en-US" sz="2900" dirty="0">
                <a:ea typeface="Artifakt Element Medium" panose="020B0603050000020004" pitchFamily="34" charset="0"/>
              </a:rPr>
              <a:t>SWOT Analysis of Loan Prediction</a:t>
            </a:r>
          </a:p>
          <a:p>
            <a:r>
              <a:rPr lang="en-US" sz="2900" dirty="0">
                <a:ea typeface="Artifakt Element Medium" panose="020B0603050000020004" pitchFamily="34" charset="0"/>
              </a:rPr>
              <a:t>Conclusion and Future Work</a:t>
            </a:r>
          </a:p>
          <a:p>
            <a:endParaRPr lang="en-US" dirty="0"/>
          </a:p>
        </p:txBody>
      </p:sp>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IN" b="1" dirty="0"/>
              <a:t>Introduction to Loan Prediction</a:t>
            </a:r>
            <a:endParaRPr lang="en-US" dirty="0"/>
          </a:p>
        </p:txBody>
      </p:sp>
      <p:sp>
        <p:nvSpPr>
          <p:cNvPr id="3" name="Content Placeholder 2">
            <a:extLst>
              <a:ext uri="{FF2B5EF4-FFF2-40B4-BE49-F238E27FC236}">
                <a16:creationId xmlns:a16="http://schemas.microsoft.com/office/drawing/2014/main" id="{2D7D2999-D36B-63B2-1BEF-6F4C3240AA01}"/>
              </a:ext>
            </a:extLst>
          </p:cNvPr>
          <p:cNvSpPr>
            <a:spLocks noGrp="1"/>
          </p:cNvSpPr>
          <p:nvPr>
            <p:ph idx="1"/>
          </p:nvPr>
        </p:nvSpPr>
        <p:spPr>
          <a:xfrm>
            <a:off x="1522413" y="1981200"/>
            <a:ext cx="9829799" cy="4760168"/>
          </a:xfrm>
        </p:spPr>
        <p:txBody>
          <a:bodyPr>
            <a:normAutofit fontScale="85000" lnSpcReduction="20000"/>
          </a:bodyPr>
          <a:lstStyle/>
          <a:p>
            <a:pPr marL="0" indent="0">
              <a:buNone/>
            </a:pPr>
            <a:r>
              <a:rPr lang="en-US" b="1" dirty="0"/>
              <a:t>Overview of Loan Prediction and Its Significance</a:t>
            </a:r>
          </a:p>
          <a:p>
            <a:pPr marL="0" indent="0">
              <a:buNone/>
            </a:pPr>
            <a:r>
              <a:rPr lang="en-US" sz="2100" dirty="0">
                <a:ea typeface="Artifakt Element Medium" panose="020B0603050000020004" pitchFamily="34" charset="0"/>
              </a:rPr>
              <a:t>Loan prediction encompasses deploying advanced statistical techniques and machine learning models to discern patterns that forecast the approval rates and potential risks associated with loan applications. Its accuracy directly impacts financial institutions, as erroneous predictions may lead to significant economic losses or missed opportunities. Integrating Machine Learning into this domain allows for sophisticated analytical capabilities, while Flask facilitates the development of user-friendly applications that democratize access to these predictive insights.</a:t>
            </a:r>
            <a:endParaRPr lang="en-US" sz="2100" b="1" dirty="0">
              <a:ea typeface="Artifakt Element Medium" panose="020B0603050000020004" pitchFamily="34" charset="0"/>
            </a:endParaRPr>
          </a:p>
          <a:p>
            <a:pPr marL="0" indent="0">
              <a:spcAft>
                <a:spcPts val="1000"/>
              </a:spcAft>
              <a:buNone/>
              <a:defRPr sz="1400"/>
            </a:pPr>
            <a:r>
              <a:rPr lang="en-US" sz="2100" b="1" u="sng" dirty="0"/>
              <a:t>Overview of loan prediction</a:t>
            </a:r>
            <a:r>
              <a:rPr lang="en-US" b="1" u="sng" dirty="0"/>
              <a:t>: </a:t>
            </a:r>
            <a:r>
              <a:rPr lang="en-US" sz="2100" dirty="0"/>
              <a:t>Loan prediction uses analytical techniques to determine the likelihood of a borrower repaying their loan, incorporating traditional metrics and advanced data analytics</a:t>
            </a:r>
            <a:r>
              <a:rPr lang="en-US" sz="1800" dirty="0"/>
              <a:t>.</a:t>
            </a:r>
          </a:p>
          <a:p>
            <a:pPr marL="0" indent="0">
              <a:spcAft>
                <a:spcPts val="1000"/>
              </a:spcAft>
              <a:buNone/>
              <a:defRPr sz="1400"/>
            </a:pPr>
            <a:r>
              <a:rPr lang="en-US" sz="2100" b="1" u="sng" dirty="0"/>
              <a:t>Importance of accurate predictions in finance: </a:t>
            </a:r>
            <a:r>
              <a:rPr lang="en-US" sz="2100" dirty="0"/>
              <a:t>Accurate loan predictions can significantly enhance decision-making processes, lowering default rates and optimizing capital allocation in financial institutions.</a:t>
            </a:r>
          </a:p>
          <a:p>
            <a:pPr marL="0" indent="0">
              <a:spcAft>
                <a:spcPts val="1000"/>
              </a:spcAft>
              <a:buNone/>
              <a:defRPr sz="1400"/>
            </a:pPr>
            <a:r>
              <a:rPr lang="en-US" sz="2100" b="1" u="sng" dirty="0"/>
              <a:t>Introduction to Machine Learning and Flask: </a:t>
            </a:r>
            <a:r>
              <a:rPr lang="en-US" sz="2100" dirty="0"/>
              <a:t>Machine Learning provides algorithms that learn from data, while Flask is a lightweight web framework that allows developers to deploy ML models as user-friendly applications.</a:t>
            </a:r>
          </a:p>
          <a:p>
            <a:pPr marL="0" indent="0">
              <a:buNone/>
            </a:pPr>
            <a:endParaRPr lang="en-US" sz="2100" dirty="0"/>
          </a:p>
          <a:p>
            <a:endParaRPr lang="en-IN" dirty="0"/>
          </a:p>
        </p:txBody>
      </p:sp>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Importance of Loan Prediction in the Financial Industry</a:t>
            </a:r>
          </a:p>
        </p:txBody>
      </p:sp>
      <p:sp>
        <p:nvSpPr>
          <p:cNvPr id="3" name="Content Placeholder 2"/>
          <p:cNvSpPr>
            <a:spLocks noGrp="1"/>
          </p:cNvSpPr>
          <p:nvPr>
            <p:ph sz="half" idx="1"/>
          </p:nvPr>
        </p:nvSpPr>
        <p:spPr>
          <a:xfrm>
            <a:off x="1488168" y="1984248"/>
            <a:ext cx="10582908" cy="4757120"/>
          </a:xfrm>
        </p:spPr>
        <p:txBody>
          <a:bodyPr>
            <a:normAutofit/>
          </a:bodyPr>
          <a:lstStyle/>
          <a:p>
            <a:pPr marL="0" indent="0">
              <a:buNone/>
            </a:pPr>
            <a:r>
              <a:rPr lang="en-US" sz="1900" dirty="0"/>
              <a:t>For financial institutions, the ability to accurately predict loan outcomes is not merely a technological advantage; it is a fundamental necessity. Well-crafted models provide invaluable insights that shape lending strategies and risk management practices. By mitigating potential default risks, institutions can enhance their profitability while simultaneously improving customer experiences through personalized financial offerings.</a:t>
            </a:r>
            <a:endParaRPr lang="en-US" sz="1900" b="1" dirty="0"/>
          </a:p>
          <a:p>
            <a:pPr marL="0" indent="0">
              <a:buNone/>
            </a:pPr>
            <a:r>
              <a:rPr lang="en-US" sz="2000" b="1" u="sng" dirty="0"/>
              <a:t>Significance for Financial Institutions:</a:t>
            </a:r>
            <a:br>
              <a:rPr lang="en-US" dirty="0"/>
            </a:br>
            <a:r>
              <a:rPr lang="en-US" sz="1800" dirty="0"/>
              <a:t>Effective loan prediction mitigates risks for financial institutions, enabling them to allocate resources efficiently, assess borrower viability accurately, and align their lending strategies with market demands.</a:t>
            </a:r>
          </a:p>
          <a:p>
            <a:pPr marL="0" indent="0">
              <a:buNone/>
            </a:pPr>
            <a:r>
              <a:rPr lang="en-US" sz="2000" b="1" u="sng" dirty="0"/>
              <a:t>Impact on Risk Management:</a:t>
            </a:r>
            <a:br>
              <a:rPr lang="en-US" dirty="0"/>
            </a:br>
            <a:r>
              <a:rPr lang="en-US" sz="1800" dirty="0"/>
              <a:t>Predictive models enhance risk management by enabling institutions to anticipate defaults, tailor financial products, and implement proactive measures that protect profitability against economic fluctuations.</a:t>
            </a:r>
          </a:p>
          <a:p>
            <a:pPr marL="0" indent="0">
              <a:buNone/>
            </a:pPr>
            <a:r>
              <a:rPr lang="en-US" sz="1800" b="1" u="sng" dirty="0"/>
              <a:t>Enhancing Customer Experience:</a:t>
            </a:r>
            <a:br>
              <a:rPr lang="en-US" sz="1800" dirty="0"/>
            </a:br>
            <a:r>
              <a:rPr lang="en-US" sz="1800" dirty="0"/>
              <a:t>Accuracy in loan predictions enhances customer experiences by providing tailored financial solutions, fostering a more transparent application process, and building trust between lenders and borrowers.</a:t>
            </a:r>
          </a:p>
          <a:p>
            <a:pPr marL="0" indent="0">
              <a:buNone/>
            </a:pPr>
            <a:endParaRPr lang="en-US" sz="1800" dirty="0"/>
          </a:p>
        </p:txBody>
      </p:sp>
    </p:spTree>
    <p:extLst>
      <p:ext uri="{BB962C8B-B14F-4D97-AF65-F5344CB8AC3E}">
        <p14:creationId xmlns:p14="http://schemas.microsoft.com/office/powerpoint/2010/main" val="144759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br>
              <a:rPr lang="en-US" b="1" dirty="0"/>
            </a:br>
            <a:r>
              <a:rPr lang="en-US" b="1" dirty="0"/>
              <a:t>Understanding Loan Prediction</a:t>
            </a:r>
          </a:p>
        </p:txBody>
      </p:sp>
      <p:sp>
        <p:nvSpPr>
          <p:cNvPr id="3" name="Content Placeholder 2"/>
          <p:cNvSpPr>
            <a:spLocks noGrp="1"/>
          </p:cNvSpPr>
          <p:nvPr>
            <p:ph sz="half" idx="1"/>
          </p:nvPr>
        </p:nvSpPr>
        <p:spPr>
          <a:xfrm>
            <a:off x="1555946" y="1916832"/>
            <a:ext cx="5472608" cy="4757120"/>
          </a:xfrm>
        </p:spPr>
        <p:txBody>
          <a:bodyPr>
            <a:normAutofit lnSpcReduction="10000"/>
          </a:bodyPr>
          <a:lstStyle/>
          <a:p>
            <a:pPr marL="0" indent="0">
              <a:buNone/>
            </a:pPr>
            <a:r>
              <a:rPr lang="en-IN" sz="2000" b="1" dirty="0"/>
              <a:t>Defining Key Concepts</a:t>
            </a:r>
          </a:p>
          <a:p>
            <a:r>
              <a:rPr lang="en-US" sz="2000" b="1" dirty="0"/>
              <a:t>Definition of Loan Prediction:</a:t>
            </a:r>
            <a:r>
              <a:rPr lang="en-US" sz="2000" dirty="0"/>
              <a:t> </a:t>
            </a:r>
            <a:r>
              <a:rPr lang="en-US" sz="1800" dirty="0"/>
              <a:t>Loan prediction refers to the analytical process of forecasting the approval likelihood of loans based on historical data, economic indicators, and borrower characteristics.</a:t>
            </a:r>
          </a:p>
          <a:p>
            <a:r>
              <a:rPr lang="en-US" sz="2000" b="1" dirty="0"/>
              <a:t>Factors Influencing Loan Approval:</a:t>
            </a:r>
            <a:r>
              <a:rPr lang="en-US" sz="2000" dirty="0"/>
              <a:t> </a:t>
            </a:r>
            <a:r>
              <a:rPr lang="en-US" sz="1800" dirty="0"/>
              <a:t>Numerous factors impact loan approval, including credit history, employment status, income levels, debt-to-income ratio, and overall economic conditions.</a:t>
            </a:r>
          </a:p>
          <a:p>
            <a:r>
              <a:rPr lang="en-US" sz="1800" b="1" dirty="0"/>
              <a:t>Role of Data in Predictions:</a:t>
            </a:r>
            <a:r>
              <a:rPr lang="en-US" sz="1800" dirty="0"/>
              <a:t> The foundation of effective loan prediction lies in high-quality data, encompassing both quantitative metrics and qualitative assessments of borrowers, which collectively inform model training and validation.</a:t>
            </a:r>
          </a:p>
          <a:p>
            <a:pPr marL="0" indent="0">
              <a:buNone/>
            </a:pPr>
            <a:endParaRPr lang="en-US" b="1" dirty="0"/>
          </a:p>
        </p:txBody>
      </p:sp>
      <p:pic>
        <p:nvPicPr>
          <p:cNvPr id="3074" name="Picture 2">
            <a:extLst>
              <a:ext uri="{FF2B5EF4-FFF2-40B4-BE49-F238E27FC236}">
                <a16:creationId xmlns:a16="http://schemas.microsoft.com/office/drawing/2014/main" id="{D1AB3767-F29C-26A4-C270-8EECD3870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2564" y="2243164"/>
            <a:ext cx="4135389" cy="3850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32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850E3-8A99-8134-50B5-FE494CFAAC4C}"/>
              </a:ext>
            </a:extLst>
          </p:cNvPr>
          <p:cNvSpPr>
            <a:spLocks noGrp="1"/>
          </p:cNvSpPr>
          <p:nvPr>
            <p:ph type="title"/>
          </p:nvPr>
        </p:nvSpPr>
        <p:spPr/>
        <p:txBody>
          <a:bodyPr/>
          <a:lstStyle/>
          <a:p>
            <a:pPr algn="ctr"/>
            <a:r>
              <a:rPr lang="en-IN" b="1" dirty="0"/>
              <a:t>Machine Learning Algorithms For Loan Prediction</a:t>
            </a:r>
          </a:p>
        </p:txBody>
      </p:sp>
      <p:sp>
        <p:nvSpPr>
          <p:cNvPr id="3" name="Content Placeholder 2">
            <a:extLst>
              <a:ext uri="{FF2B5EF4-FFF2-40B4-BE49-F238E27FC236}">
                <a16:creationId xmlns:a16="http://schemas.microsoft.com/office/drawing/2014/main" id="{8F1665D7-20DB-A340-20EF-4CD9E2AFE337}"/>
              </a:ext>
            </a:extLst>
          </p:cNvPr>
          <p:cNvSpPr>
            <a:spLocks noGrp="1"/>
          </p:cNvSpPr>
          <p:nvPr>
            <p:ph idx="1"/>
          </p:nvPr>
        </p:nvSpPr>
        <p:spPr>
          <a:xfrm>
            <a:off x="1522413" y="1981200"/>
            <a:ext cx="5364087" cy="4187825"/>
          </a:xfrm>
        </p:spPr>
        <p:txBody>
          <a:bodyPr>
            <a:normAutofit lnSpcReduction="10000"/>
          </a:bodyPr>
          <a:lstStyle/>
          <a:p>
            <a:r>
              <a:rPr lang="en-US" sz="2000" b="1" dirty="0"/>
              <a:t>Overview of Common Algorithms:</a:t>
            </a:r>
            <a:r>
              <a:rPr lang="en-US" sz="2000" dirty="0"/>
              <a:t> </a:t>
            </a:r>
            <a:r>
              <a:rPr lang="en-US" sz="1800" dirty="0"/>
              <a:t>Common machine learning algorithms for loan prediction include Logistic Regression, Decision Trees, and Random Forests, each offering different strategies for classification and regression tasks.</a:t>
            </a:r>
          </a:p>
          <a:p>
            <a:r>
              <a:rPr lang="en-US" sz="2000" b="1" dirty="0"/>
              <a:t>Comparison of Performance:</a:t>
            </a:r>
            <a:r>
              <a:rPr lang="en-US" sz="2000" dirty="0"/>
              <a:t> </a:t>
            </a:r>
            <a:r>
              <a:rPr lang="en-US" sz="1800" dirty="0"/>
              <a:t>Evaluating algorithm performance involves measuring accuracy, precision, recall, and F1 score, enabling informed decisions on the best model suited for loan predictions.</a:t>
            </a:r>
          </a:p>
          <a:p>
            <a:r>
              <a:rPr lang="en-US" sz="2000" b="1" dirty="0"/>
              <a:t>Choosing the Right Algorithm:</a:t>
            </a:r>
            <a:r>
              <a:rPr lang="en-US" sz="2000" dirty="0"/>
              <a:t> </a:t>
            </a:r>
            <a:r>
              <a:rPr lang="en-US" sz="1800" dirty="0"/>
              <a:t>Selecting the appropriate algorithm depends on factors such as data size, complexity, and the specific challenges posed by the loan prediction task at hand, in order to ensure optimal model performance.</a:t>
            </a:r>
          </a:p>
        </p:txBody>
      </p:sp>
      <p:pic>
        <p:nvPicPr>
          <p:cNvPr id="4098" name="Picture 2">
            <a:extLst>
              <a:ext uri="{FF2B5EF4-FFF2-40B4-BE49-F238E27FC236}">
                <a16:creationId xmlns:a16="http://schemas.microsoft.com/office/drawing/2014/main" id="{269F53AB-071F-C9C9-C1E2-7BEB3C61E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2130896"/>
            <a:ext cx="4608512"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9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9F53-B935-E29F-6012-54B639B55C83}"/>
              </a:ext>
            </a:extLst>
          </p:cNvPr>
          <p:cNvSpPr>
            <a:spLocks noGrp="1"/>
          </p:cNvSpPr>
          <p:nvPr>
            <p:ph type="title"/>
          </p:nvPr>
        </p:nvSpPr>
        <p:spPr/>
        <p:txBody>
          <a:bodyPr/>
          <a:lstStyle/>
          <a:p>
            <a:pPr algn="ctr"/>
            <a:r>
              <a:rPr lang="en-US" b="1" dirty="0">
                <a:ea typeface="Artifakt Element Medium" panose="020B0603050000020004" pitchFamily="34" charset="0"/>
              </a:rPr>
              <a:t>Data Collection and Preprocessing</a:t>
            </a:r>
            <a:endParaRPr lang="en-IN" b="1" dirty="0"/>
          </a:p>
        </p:txBody>
      </p:sp>
      <p:sp>
        <p:nvSpPr>
          <p:cNvPr id="3" name="Content Placeholder 2">
            <a:extLst>
              <a:ext uri="{FF2B5EF4-FFF2-40B4-BE49-F238E27FC236}">
                <a16:creationId xmlns:a16="http://schemas.microsoft.com/office/drawing/2014/main" id="{C4D32971-066E-BB7A-1553-2D69BCD0B927}"/>
              </a:ext>
            </a:extLst>
          </p:cNvPr>
          <p:cNvSpPr>
            <a:spLocks noGrp="1"/>
          </p:cNvSpPr>
          <p:nvPr>
            <p:ph idx="1"/>
          </p:nvPr>
        </p:nvSpPr>
        <p:spPr/>
        <p:txBody>
          <a:bodyPr>
            <a:normAutofit/>
          </a:bodyPr>
          <a:lstStyle/>
          <a:p>
            <a:pPr marL="0" indent="0">
              <a:buNone/>
            </a:pPr>
            <a:r>
              <a:rPr lang="en-US" b="1" dirty="0"/>
              <a:t>Preparing Data for Analysis</a:t>
            </a:r>
            <a:endParaRPr lang="en-US" dirty="0"/>
          </a:p>
          <a:p>
            <a:pPr marL="0" indent="0">
              <a:buNone/>
            </a:pPr>
            <a:r>
              <a:rPr lang="en-US" sz="2200" b="1" dirty="0"/>
              <a:t>Sources of Data for Loan Prediction: </a:t>
            </a:r>
            <a:r>
              <a:rPr lang="en-US" sz="2100" dirty="0"/>
              <a:t>Data for loan prediction can be sourced from financial institutions, credit bureaus, government databases, and alternative data sources, such as social media and transaction records.</a:t>
            </a:r>
          </a:p>
          <a:p>
            <a:pPr marL="0" indent="0">
              <a:buNone/>
            </a:pPr>
            <a:r>
              <a:rPr lang="en-US" sz="2200" b="1" dirty="0"/>
              <a:t>Data Cleaning Techniques: </a:t>
            </a:r>
            <a:r>
              <a:rPr lang="en-US" sz="2100" dirty="0"/>
              <a:t>Data cleaning involves identifying and rectifying inconsistencies, handling missing values, and ensuring data accuracy, which is critical for reliable model training and performance</a:t>
            </a:r>
            <a:r>
              <a:rPr lang="en-US" dirty="0"/>
              <a:t>.</a:t>
            </a:r>
          </a:p>
          <a:p>
            <a:pPr marL="0" indent="0">
              <a:buNone/>
            </a:pPr>
            <a:r>
              <a:rPr lang="en-US" sz="2200" b="1" dirty="0"/>
              <a:t>Feature Selection and Engineering: </a:t>
            </a:r>
            <a:r>
              <a:rPr lang="en-US" sz="1900" dirty="0"/>
              <a:t>Feature selection involves identifying the most relevant variables affecting loan outcomes. Feature engineering enriches datasets by creating new variables that enhance model predictive power.</a:t>
            </a:r>
          </a:p>
          <a:p>
            <a:endParaRPr lang="en-IN" dirty="0"/>
          </a:p>
        </p:txBody>
      </p:sp>
    </p:spTree>
    <p:extLst>
      <p:ext uri="{BB962C8B-B14F-4D97-AF65-F5344CB8AC3E}">
        <p14:creationId xmlns:p14="http://schemas.microsoft.com/office/powerpoint/2010/main" val="12960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Building the Prediction Model</a:t>
            </a:r>
          </a:p>
        </p:txBody>
      </p:sp>
      <p:sp>
        <p:nvSpPr>
          <p:cNvPr id="4" name="TextBox 3">
            <a:extLst>
              <a:ext uri="{FF2B5EF4-FFF2-40B4-BE49-F238E27FC236}">
                <a16:creationId xmlns:a16="http://schemas.microsoft.com/office/drawing/2014/main" id="{49194786-A0B7-73C5-8DE9-027395F0A447}"/>
              </a:ext>
            </a:extLst>
          </p:cNvPr>
          <p:cNvSpPr txBox="1"/>
          <p:nvPr/>
        </p:nvSpPr>
        <p:spPr>
          <a:xfrm>
            <a:off x="1522411" y="1916832"/>
            <a:ext cx="9829798" cy="5447645"/>
          </a:xfrm>
          <a:prstGeom prst="rect">
            <a:avLst/>
          </a:prstGeom>
          <a:noFill/>
        </p:spPr>
        <p:txBody>
          <a:bodyPr wrap="square">
            <a:spAutoFit/>
          </a:bodyPr>
          <a:lstStyle/>
          <a:p>
            <a:pPr>
              <a:buNone/>
            </a:pPr>
            <a:r>
              <a:rPr lang="en-US" sz="2000" b="1" dirty="0"/>
              <a:t>Creating a robust machine learning framework</a:t>
            </a:r>
          </a:p>
          <a:p>
            <a:r>
              <a:rPr lang="en-US" dirty="0"/>
              <a:t>Building a machine learning model for loan prediction requires a systematic approach. Starting with clarity about the predictive goal, we move through data preparation, selection of the right algorithms, and model training. Importantly, dividing the data between training and testing phases ensures a valid assessment of our model's performance and its ability to generalize to unseen data, a critical aspect of its reliability.</a:t>
            </a:r>
            <a:endParaRPr lang="en-US" sz="2000" b="1" dirty="0"/>
          </a:p>
          <a:p>
            <a:pPr>
              <a:buFont typeface="Arial" panose="020B0604020202020204" pitchFamily="34" charset="0"/>
              <a:buChar char="•"/>
            </a:pPr>
            <a:r>
              <a:rPr lang="en-US" sz="2000" b="1" dirty="0"/>
              <a:t>Steps to build a machine learning model:</a:t>
            </a:r>
            <a:r>
              <a:rPr lang="en-US" sz="2000" dirty="0"/>
              <a:t> </a:t>
            </a:r>
          </a:p>
          <a:p>
            <a:r>
              <a:rPr lang="en-US" sz="2000" dirty="0"/>
              <a:t>  </a:t>
            </a:r>
            <a:r>
              <a:rPr lang="en-US" dirty="0"/>
              <a:t>The process involves defining the problem, preparing data, selecting algorithms, training the model, and iteratively refining it for performance improvements.</a:t>
            </a:r>
          </a:p>
          <a:p>
            <a:endParaRPr lang="en-US" dirty="0"/>
          </a:p>
          <a:p>
            <a:pPr>
              <a:buFont typeface="Arial" panose="020B0604020202020204" pitchFamily="34" charset="0"/>
              <a:buChar char="•"/>
            </a:pPr>
            <a:r>
              <a:rPr lang="en-US" b="1" dirty="0"/>
              <a:t>Training and testing the model:</a:t>
            </a:r>
            <a:r>
              <a:rPr lang="en-US" dirty="0"/>
              <a:t> </a:t>
            </a:r>
          </a:p>
          <a:p>
            <a:r>
              <a:rPr lang="en-US" dirty="0"/>
              <a:t>  Splitting the data into training and testing sets allows for unbiased evaluation of the model's predictive accuracy and robustness.</a:t>
            </a:r>
          </a:p>
          <a:p>
            <a:endParaRPr lang="en-US" dirty="0"/>
          </a:p>
          <a:p>
            <a:pPr>
              <a:buFont typeface="Arial" panose="020B0604020202020204" pitchFamily="34" charset="0"/>
              <a:buChar char="•"/>
            </a:pPr>
            <a:r>
              <a:rPr lang="en-US" b="1" dirty="0"/>
              <a:t>Evaluating model performance metrics:</a:t>
            </a:r>
            <a:r>
              <a:rPr lang="en-US" dirty="0"/>
              <a:t> </a:t>
            </a:r>
          </a:p>
          <a:p>
            <a:r>
              <a:rPr lang="en-US" dirty="0"/>
              <a:t>  Common metrics such as accuracy, ROC-AUC, and F1-score help assess the model's effectiveness in predicting loan outcomes.</a:t>
            </a:r>
          </a:p>
          <a:p>
            <a:endParaRPr lang="en-US" dirty="0"/>
          </a:p>
          <a:p>
            <a:endParaRPr lang="en-US" dirty="0"/>
          </a:p>
        </p:txBody>
      </p:sp>
    </p:spTree>
    <p:extLst>
      <p:ext uri="{BB962C8B-B14F-4D97-AF65-F5344CB8AC3E}">
        <p14:creationId xmlns:p14="http://schemas.microsoft.com/office/powerpoint/2010/main" val="381718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Implementing Flask for Loan Prediction</a:t>
            </a:r>
          </a:p>
        </p:txBody>
      </p:sp>
      <p:sp>
        <p:nvSpPr>
          <p:cNvPr id="4" name="TextBox 3">
            <a:extLst>
              <a:ext uri="{FF2B5EF4-FFF2-40B4-BE49-F238E27FC236}">
                <a16:creationId xmlns:a16="http://schemas.microsoft.com/office/drawing/2014/main" id="{31203A8F-A6F6-300E-F5AD-FA7DB7787B78}"/>
              </a:ext>
            </a:extLst>
          </p:cNvPr>
          <p:cNvSpPr txBox="1"/>
          <p:nvPr/>
        </p:nvSpPr>
        <p:spPr>
          <a:xfrm>
            <a:off x="1522413" y="1340768"/>
            <a:ext cx="9650288" cy="5355312"/>
          </a:xfrm>
          <a:prstGeom prst="rect">
            <a:avLst/>
          </a:prstGeom>
          <a:noFill/>
        </p:spPr>
        <p:txBody>
          <a:bodyPr wrap="square">
            <a:spAutoFit/>
          </a:bodyPr>
          <a:lstStyle/>
          <a:p>
            <a:pPr>
              <a:buNone/>
            </a:pPr>
            <a:endParaRPr lang="en-US" b="1" dirty="0"/>
          </a:p>
          <a:p>
            <a:pPr>
              <a:buNone/>
            </a:pPr>
            <a:endParaRPr lang="en-US" b="1" dirty="0"/>
          </a:p>
          <a:p>
            <a:pPr>
              <a:buNone/>
            </a:pPr>
            <a:r>
              <a:rPr lang="en-US" b="1" dirty="0"/>
              <a:t>Leveraging Flask to deliver predictions</a:t>
            </a:r>
          </a:p>
          <a:p>
            <a:pPr>
              <a:buNone/>
            </a:pPr>
            <a:endParaRPr lang="en-US" b="1" dirty="0"/>
          </a:p>
          <a:p>
            <a:r>
              <a:rPr lang="en-US" dirty="0"/>
              <a:t>Implementing Flask to operationalize the loan prediction model presents an exciting opportunity to bridge the gap between analytical insights and real-world application. Flask’s simplicity belies its power, allowing developers to set up applications quickly and facilitate interaction with machine learning models through straightforward API endpoints. This integration is pivotal for delivering real-time predictions, ultimately enhancing user decision-making.</a:t>
            </a:r>
          </a:p>
          <a:p>
            <a:pPr>
              <a:buNone/>
            </a:pPr>
            <a:endParaRPr lang="en-US" b="1" dirty="0"/>
          </a:p>
          <a:p>
            <a:pPr>
              <a:buNone/>
            </a:pPr>
            <a:r>
              <a:rPr lang="en-US" b="1" dirty="0"/>
              <a:t>Introduction to Flask framework</a:t>
            </a:r>
          </a:p>
          <a:p>
            <a:pPr>
              <a:buNone/>
            </a:pPr>
            <a:r>
              <a:rPr lang="en-US" dirty="0"/>
              <a:t>Flask is a micro web framework in Python that enables rapid deployment of applications, making it ideal for serving machine learning models.</a:t>
            </a:r>
          </a:p>
          <a:p>
            <a:pPr>
              <a:buNone/>
            </a:pPr>
            <a:r>
              <a:rPr lang="en-US" b="1" dirty="0"/>
              <a:t>Setting up a Flask application</a:t>
            </a:r>
          </a:p>
          <a:p>
            <a:pPr>
              <a:buNone/>
            </a:pPr>
            <a:r>
              <a:rPr lang="en-US" dirty="0"/>
              <a:t>Creating an application entails defining the route handlers, configuring the environment, and establishing the connections needed to serve the model effectively.</a:t>
            </a:r>
          </a:p>
          <a:p>
            <a:pPr>
              <a:buNone/>
            </a:pPr>
            <a:r>
              <a:rPr lang="en-US" b="1" dirty="0"/>
              <a:t>Integrating the ML model with Flask</a:t>
            </a:r>
          </a:p>
          <a:p>
            <a:pPr>
              <a:buNone/>
            </a:pPr>
            <a:r>
              <a:rPr lang="en-US" dirty="0"/>
              <a:t>The ML model can be incorporated into the Flask application using RESTful APIs, allowing for seamless predictions based on user input.</a:t>
            </a:r>
          </a:p>
        </p:txBody>
      </p:sp>
    </p:spTree>
    <p:extLst>
      <p:ext uri="{BB962C8B-B14F-4D97-AF65-F5344CB8AC3E}">
        <p14:creationId xmlns:p14="http://schemas.microsoft.com/office/powerpoint/2010/main" val="1028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552</TotalTime>
  <Words>1457</Words>
  <Application>Microsoft Office PowerPoint</Application>
  <PresentationFormat>Custom</PresentationFormat>
  <Paragraphs>91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Artifakt Element Medium</vt:lpstr>
      <vt:lpstr>Cambria</vt:lpstr>
      <vt:lpstr>Currency Symbols 16x9</vt:lpstr>
      <vt:lpstr>Loan Approval Prediction Using Machine Learning Algorithms</vt:lpstr>
      <vt:lpstr>Agenda</vt:lpstr>
      <vt:lpstr>Introduction to Loan Prediction</vt:lpstr>
      <vt:lpstr>Importance of Loan Prediction in the Financial Industry</vt:lpstr>
      <vt:lpstr> Understanding Loan Prediction</vt:lpstr>
      <vt:lpstr>Machine Learning Algorithms For Loan Prediction</vt:lpstr>
      <vt:lpstr>Data Collection and Preprocessing</vt:lpstr>
      <vt:lpstr>Building the Prediction Model</vt:lpstr>
      <vt:lpstr>Implementing Flask for Loan Prediction</vt:lpstr>
      <vt:lpstr>Deployment and User Interface</vt:lpstr>
      <vt:lpstr>SWOT Analysis</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kavya sri</dc:creator>
  <cp:lastModifiedBy>kavya sri</cp:lastModifiedBy>
  <cp:revision>1</cp:revision>
  <dcterms:created xsi:type="dcterms:W3CDTF">2025-06-18T03:51:34Z</dcterms:created>
  <dcterms:modified xsi:type="dcterms:W3CDTF">2025-06-19T10:52:09Z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