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DM Sans Bold" charset="0"/>
      <p:regular r:id="rId19"/>
    </p:embeddedFont>
    <p:embeddedFont>
      <p:font typeface="DM Sans" charset="0"/>
      <p:regular r:id="rId20"/>
    </p:embeddedFont>
    <p:embeddedFont>
      <p:font typeface="Calibri" pitchFamily="34" charset="0"/>
      <p:regular r:id="rId21"/>
      <p:bold r:id="rId22"/>
      <p:italic r:id="rId23"/>
      <p:boldItalic r:id="rId24"/>
    </p:embeddedFont>
    <p:embeddedFont>
      <p:font typeface="Fredoka One"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p:scale>
          <a:sx n="66" d="100"/>
          <a:sy n="66" d="100"/>
        </p:scale>
        <p:origin x="-34" y="3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14.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24.pn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4.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4.pn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1.png"/><Relationship Id="rId12"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5.png"/><Relationship Id="rId5" Type="http://schemas.openxmlformats.org/officeDocument/2006/relationships/image" Target="../media/image6.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8.png"/><Relationship Id="rId1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1.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7.sv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19.png"/><Relationship Id="rId4" Type="http://schemas.openxmlformats.org/officeDocument/2006/relationships/image" Target="../media/image34.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cstate="print">
              <a:extLst>
                <a:ext uri="{96DAC541-7B7A-43D3-8B79-37D633B846F1}">
                  <asvg:svgBlip xmlns=""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Brain Stroke Prediction</a:t>
            </a:r>
          </a:p>
        </p:txBody>
      </p:sp>
      <p:sp>
        <p:nvSpPr>
          <p:cNvPr id="18" name="TextBox 18"/>
          <p:cNvSpPr txBox="1"/>
          <p:nvPr/>
        </p:nvSpPr>
        <p:spPr>
          <a:xfrm>
            <a:off x="5157569" y="6673795"/>
            <a:ext cx="8216329" cy="530915"/>
          </a:xfrm>
          <a:prstGeom prst="rect">
            <a:avLst/>
          </a:prstGeom>
        </p:spPr>
        <p:txBody>
          <a:bodyPr lIns="0" tIns="0" rIns="0" bIns="0" rtlCol="0" anchor="t">
            <a:spAutoFit/>
          </a:bodyPr>
          <a:lstStyle/>
          <a:p>
            <a:pPr algn="ctr">
              <a:lnSpc>
                <a:spcPts val="3990"/>
              </a:lnSpc>
            </a:pPr>
            <a:r>
              <a:rPr lang="en-US" sz="3990" spc="-79" dirty="0">
                <a:solidFill>
                  <a:srgbClr val="000000"/>
                </a:solidFill>
                <a:latin typeface="DM Sans Bold"/>
              </a:rPr>
              <a:t>Presented by </a:t>
            </a:r>
            <a:r>
              <a:rPr lang="en-US" sz="3990" spc="-79" dirty="0" err="1" smtClean="0">
                <a:solidFill>
                  <a:srgbClr val="000000"/>
                </a:solidFill>
                <a:latin typeface="DM Sans Bold"/>
              </a:rPr>
              <a:t>kavya</a:t>
            </a:r>
            <a:r>
              <a:rPr lang="en-US" sz="3990" spc="-79" dirty="0" smtClean="0">
                <a:solidFill>
                  <a:srgbClr val="000000"/>
                </a:solidFill>
                <a:latin typeface="DM Sans Bold"/>
              </a:rPr>
              <a:t> </a:t>
            </a:r>
            <a:r>
              <a:rPr lang="en-US" sz="3990" spc="-79" dirty="0" err="1" smtClean="0">
                <a:solidFill>
                  <a:srgbClr val="000000"/>
                </a:solidFill>
                <a:latin typeface="DM Sans Bold"/>
              </a:rPr>
              <a:t>sri</a:t>
            </a:r>
            <a:r>
              <a:rPr lang="en-US" sz="3990" spc="-79" dirty="0" smtClean="0">
                <a:solidFill>
                  <a:srgbClr val="000000"/>
                </a:solidFill>
                <a:latin typeface="DM Sans Bold"/>
              </a:rPr>
              <a:t> </a:t>
            </a:r>
            <a:r>
              <a:rPr lang="en-US" sz="3990" spc="-79" dirty="0" err="1" smtClean="0">
                <a:solidFill>
                  <a:srgbClr val="000000"/>
                </a:solidFill>
                <a:latin typeface="DM Sans Bold"/>
              </a:rPr>
              <a:t>Gullipalli</a:t>
            </a:r>
            <a:endParaRPr lang="en-US" sz="3990" spc="-79" dirty="0" smtClean="0">
              <a:solidFill>
                <a:srgbClr val="000000"/>
              </a:solidFill>
              <a:latin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cstate="print">
              <a:extLst>
                <a:ext uri="{96DAC541-7B7A-43D3-8B79-37D633B846F1}">
                  <asvg:svgBlip xmlns=""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565333" y="4573463"/>
            <a:ext cx="6801195" cy="5165637"/>
          </a:xfrm>
          <a:custGeom>
            <a:avLst/>
            <a:gdLst/>
            <a:ahLst/>
            <a:cxnLst/>
            <a:rect l="l" t="t" r="r" b="b"/>
            <a:pathLst>
              <a:path w="6801195" h="5165637">
                <a:moveTo>
                  <a:pt x="0" y="0"/>
                </a:moveTo>
                <a:lnTo>
                  <a:pt x="6801195" y="0"/>
                </a:lnTo>
                <a:lnTo>
                  <a:pt x="6801195" y="5165637"/>
                </a:lnTo>
                <a:lnTo>
                  <a:pt x="0" y="5165637"/>
                </a:lnTo>
                <a:lnTo>
                  <a:pt x="0" y="0"/>
                </a:lnTo>
                <a:close/>
              </a:path>
            </a:pathLst>
          </a:custGeom>
          <a:blipFill>
            <a:blip r:embed="rId3"/>
            <a:stretch>
              <a:fillRect/>
            </a:stretch>
          </a:blipFill>
        </p:spPr>
      </p:sp>
      <p:sp>
        <p:nvSpPr>
          <p:cNvPr id="4" name="Freeform 4"/>
          <p:cNvSpPr/>
          <p:nvPr/>
        </p:nvSpPr>
        <p:spPr>
          <a:xfrm>
            <a:off x="14996685" y="8992961"/>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rot="-10800000">
            <a:off x="-1122589" y="-1220569"/>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6" name="Freeform 6"/>
          <p:cNvSpPr/>
          <p:nvPr/>
        </p:nvSpPr>
        <p:spPr>
          <a:xfrm>
            <a:off x="7541069" y="456217"/>
            <a:ext cx="10592137" cy="4466564"/>
          </a:xfrm>
          <a:custGeom>
            <a:avLst/>
            <a:gdLst/>
            <a:ahLst/>
            <a:cxnLst/>
            <a:rect l="l" t="t" r="r" b="b"/>
            <a:pathLst>
              <a:path w="10592137" h="4466564">
                <a:moveTo>
                  <a:pt x="0" y="0"/>
                </a:moveTo>
                <a:lnTo>
                  <a:pt x="10592137" y="0"/>
                </a:lnTo>
                <a:lnTo>
                  <a:pt x="10592137" y="4466564"/>
                </a:lnTo>
                <a:lnTo>
                  <a:pt x="0" y="4466564"/>
                </a:lnTo>
                <a:lnTo>
                  <a:pt x="0" y="0"/>
                </a:lnTo>
                <a:close/>
              </a:path>
            </a:pathLst>
          </a:custGeom>
          <a:blipFill>
            <a:blip r:embed="rId8"/>
            <a:stretch>
              <a:fillRect/>
            </a:stretch>
          </a:blipFill>
        </p:spPr>
      </p:sp>
      <p:sp>
        <p:nvSpPr>
          <p:cNvPr id="7" name="TextBox 7"/>
          <p:cNvSpPr txBox="1"/>
          <p:nvPr/>
        </p:nvSpPr>
        <p:spPr>
          <a:xfrm>
            <a:off x="2863705" y="2024704"/>
            <a:ext cx="7598653" cy="664795"/>
          </a:xfrm>
          <a:prstGeom prst="rect">
            <a:avLst/>
          </a:prstGeom>
        </p:spPr>
        <p:txBody>
          <a:bodyPr lIns="0" tIns="0" rIns="0" bIns="0" rtlCol="0" anchor="t">
            <a:spAutoFit/>
          </a:bodyPr>
          <a:lstStyle/>
          <a:p>
            <a:pPr marL="1111986" lvl="1" indent="-555993">
              <a:lnSpc>
                <a:spcPts val="4995"/>
              </a:lnSpc>
              <a:buFont typeface="Arial"/>
              <a:buChar char="•"/>
            </a:pPr>
            <a:r>
              <a:rPr lang="en-US" sz="5150">
                <a:solidFill>
                  <a:srgbClr val="000000"/>
                </a:solidFill>
                <a:latin typeface="DM Sans Bold"/>
              </a:rPr>
              <a:t>describe() </a:t>
            </a:r>
          </a:p>
        </p:txBody>
      </p:sp>
      <p:sp>
        <p:nvSpPr>
          <p:cNvPr id="8" name="TextBox 8"/>
          <p:cNvSpPr txBox="1"/>
          <p:nvPr/>
        </p:nvSpPr>
        <p:spPr>
          <a:xfrm>
            <a:off x="6813010" y="6849280"/>
            <a:ext cx="6686376" cy="737828"/>
          </a:xfrm>
          <a:prstGeom prst="rect">
            <a:avLst/>
          </a:prstGeom>
        </p:spPr>
        <p:txBody>
          <a:bodyPr lIns="0" tIns="0" rIns="0" bIns="0" rtlCol="0" anchor="t">
            <a:spAutoFit/>
          </a:bodyPr>
          <a:lstStyle/>
          <a:p>
            <a:pPr marL="1229382" lvl="1" indent="-614691">
              <a:lnSpc>
                <a:spcPts val="5523"/>
              </a:lnSpc>
              <a:buFont typeface="Arial"/>
              <a:buChar char="•"/>
            </a:pPr>
            <a:r>
              <a:rPr lang="en-US" sz="5694">
                <a:solidFill>
                  <a:srgbClr val="000000"/>
                </a:solidFill>
                <a:latin typeface="DM Sans Bold"/>
              </a:rPr>
              <a:t>info()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Freeform 4"/>
          <p:cNvSpPr/>
          <p:nvPr/>
        </p:nvSpPr>
        <p:spPr>
          <a:xfrm>
            <a:off x="8417928" y="5376815"/>
            <a:ext cx="2391038" cy="2635412"/>
          </a:xfrm>
          <a:custGeom>
            <a:avLst/>
            <a:gdLst/>
            <a:ahLst/>
            <a:cxnLst/>
            <a:rect l="l" t="t" r="r" b="b"/>
            <a:pathLst>
              <a:path w="2391038" h="2635412">
                <a:moveTo>
                  <a:pt x="0" y="0"/>
                </a:moveTo>
                <a:lnTo>
                  <a:pt x="2391037" y="0"/>
                </a:lnTo>
                <a:lnTo>
                  <a:pt x="2391037" y="2635412"/>
                </a:lnTo>
                <a:lnTo>
                  <a:pt x="0" y="263541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TextBox 5"/>
          <p:cNvSpPr txBox="1"/>
          <p:nvPr/>
        </p:nvSpPr>
        <p:spPr>
          <a:xfrm>
            <a:off x="2841757" y="3622028"/>
            <a:ext cx="12604485" cy="1754786"/>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Visualisations</a:t>
            </a:r>
          </a:p>
        </p:txBody>
      </p:sp>
      <p:sp>
        <p:nvSpPr>
          <p:cNvPr id="6" name="Freeform 6"/>
          <p:cNvSpPr/>
          <p:nvPr/>
        </p:nvSpPr>
        <p:spPr>
          <a:xfrm rot="1190949">
            <a:off x="-1472658" y="8772734"/>
            <a:ext cx="4292424" cy="3870986"/>
          </a:xfrm>
          <a:custGeom>
            <a:avLst/>
            <a:gdLst/>
            <a:ahLst/>
            <a:cxnLst/>
            <a:rect l="l" t="t" r="r" b="b"/>
            <a:pathLst>
              <a:path w="4292424" h="3870986">
                <a:moveTo>
                  <a:pt x="0" y="0"/>
                </a:moveTo>
                <a:lnTo>
                  <a:pt x="4292424" y="0"/>
                </a:lnTo>
                <a:lnTo>
                  <a:pt x="4292424" y="3870987"/>
                </a:lnTo>
                <a:lnTo>
                  <a:pt x="0" y="387098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id="3" name="Group 3"/>
          <p:cNvGrpSpPr/>
          <p:nvPr/>
        </p:nvGrpSpPr>
        <p:grpSpPr>
          <a:xfrm>
            <a:off x="543864" y="252963"/>
            <a:ext cx="9573717" cy="1459556"/>
            <a:chOff x="0" y="0"/>
            <a:chExt cx="3539983" cy="539686"/>
          </a:xfrm>
        </p:grpSpPr>
        <p:sp>
          <p:nvSpPr>
            <p:cNvPr id="4" name="Freeform 4"/>
            <p:cNvSpPr/>
            <p:nvPr/>
          </p:nvSpPr>
          <p:spPr>
            <a:xfrm>
              <a:off x="0" y="0"/>
              <a:ext cx="3539983" cy="539686"/>
            </a:xfrm>
            <a:custGeom>
              <a:avLst/>
              <a:gdLst/>
              <a:ahLst/>
              <a:cxnLst/>
              <a:rect l="l" t="t" r="r" b="b"/>
              <a:pathLst>
                <a:path w="3539983" h="539686">
                  <a:moveTo>
                    <a:pt x="12130" y="0"/>
                  </a:moveTo>
                  <a:lnTo>
                    <a:pt x="3527853" y="0"/>
                  </a:lnTo>
                  <a:cubicBezTo>
                    <a:pt x="3531070" y="0"/>
                    <a:pt x="3534155" y="1278"/>
                    <a:pt x="3536430" y="3553"/>
                  </a:cubicBezTo>
                  <a:cubicBezTo>
                    <a:pt x="3538705" y="5828"/>
                    <a:pt x="3539983" y="8913"/>
                    <a:pt x="3539983" y="12130"/>
                  </a:cubicBezTo>
                  <a:lnTo>
                    <a:pt x="3539983" y="527556"/>
                  </a:lnTo>
                  <a:cubicBezTo>
                    <a:pt x="3539983" y="534255"/>
                    <a:pt x="3534552" y="539686"/>
                    <a:pt x="3527853" y="539686"/>
                  </a:cubicBezTo>
                  <a:lnTo>
                    <a:pt x="12130" y="539686"/>
                  </a:lnTo>
                  <a:cubicBezTo>
                    <a:pt x="5431" y="539686"/>
                    <a:pt x="0" y="534255"/>
                    <a:pt x="0" y="527556"/>
                  </a:cubicBezTo>
                  <a:lnTo>
                    <a:pt x="0" y="12130"/>
                  </a:lnTo>
                  <a:cubicBezTo>
                    <a:pt x="0" y="5431"/>
                    <a:pt x="5431" y="0"/>
                    <a:pt x="12130" y="0"/>
                  </a:cubicBezTo>
                  <a:close/>
                </a:path>
              </a:pathLst>
            </a:custGeom>
            <a:solidFill>
              <a:srgbClr val="8AB7E2"/>
            </a:solidFill>
            <a:ln w="9525" cap="sq">
              <a:solidFill>
                <a:srgbClr val="000000"/>
              </a:solidFill>
              <a:prstDash val="solid"/>
              <a:miter/>
            </a:ln>
          </p:spPr>
        </p:sp>
        <p:sp>
          <p:nvSpPr>
            <p:cNvPr id="5" name="TextBox 5"/>
            <p:cNvSpPr txBox="1"/>
            <p:nvPr/>
          </p:nvSpPr>
          <p:spPr>
            <a:xfrm>
              <a:off x="0" y="-38100"/>
              <a:ext cx="3539983" cy="57778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Freeform 6"/>
          <p:cNvSpPr/>
          <p:nvPr/>
        </p:nvSpPr>
        <p:spPr>
          <a:xfrm>
            <a:off x="2521994" y="2231764"/>
            <a:ext cx="13503527" cy="7237453"/>
          </a:xfrm>
          <a:custGeom>
            <a:avLst/>
            <a:gdLst/>
            <a:ahLst/>
            <a:cxnLst/>
            <a:rect l="l" t="t" r="r" b="b"/>
            <a:pathLst>
              <a:path w="13503527" h="7237453">
                <a:moveTo>
                  <a:pt x="0" y="0"/>
                </a:moveTo>
                <a:lnTo>
                  <a:pt x="13503527" y="0"/>
                </a:lnTo>
                <a:lnTo>
                  <a:pt x="13503527" y="7237453"/>
                </a:lnTo>
                <a:lnTo>
                  <a:pt x="0" y="7237453"/>
                </a:lnTo>
                <a:lnTo>
                  <a:pt x="0" y="0"/>
                </a:lnTo>
                <a:close/>
              </a:path>
            </a:pathLst>
          </a:custGeom>
          <a:blipFill>
            <a:blip r:embed="rId3"/>
            <a:stretch>
              <a:fillRect/>
            </a:stretch>
          </a:blipFill>
        </p:spPr>
      </p:sp>
      <p:sp>
        <p:nvSpPr>
          <p:cNvPr id="7" name="TextBox 7"/>
          <p:cNvSpPr txBox="1"/>
          <p:nvPr/>
        </p:nvSpPr>
        <p:spPr>
          <a:xfrm>
            <a:off x="877986" y="310388"/>
            <a:ext cx="9239596" cy="1369949"/>
          </a:xfrm>
          <a:prstGeom prst="rect">
            <a:avLst/>
          </a:prstGeom>
        </p:spPr>
        <p:txBody>
          <a:bodyPr lIns="0" tIns="0" rIns="0" bIns="0" rtlCol="0" anchor="t">
            <a:spAutoFit/>
          </a:bodyPr>
          <a:lstStyle/>
          <a:p>
            <a:pPr marL="0" lvl="0" indent="0" algn="l">
              <a:lnSpc>
                <a:spcPts val="11008"/>
              </a:lnSpc>
            </a:pPr>
            <a:r>
              <a:rPr lang="en-US" sz="8600">
                <a:solidFill>
                  <a:srgbClr val="000000"/>
                </a:solidFill>
                <a:latin typeface="DM Sans Bold"/>
              </a:rPr>
              <a:t>Visualisations: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4658972" y="2833913"/>
            <a:ext cx="10793038" cy="6558517"/>
          </a:xfrm>
          <a:custGeom>
            <a:avLst/>
            <a:gdLst/>
            <a:ahLst/>
            <a:cxnLst/>
            <a:rect l="l" t="t" r="r" b="b"/>
            <a:pathLst>
              <a:path w="10793038" h="6558517">
                <a:moveTo>
                  <a:pt x="0" y="0"/>
                </a:moveTo>
                <a:lnTo>
                  <a:pt x="10793038" y="0"/>
                </a:lnTo>
                <a:lnTo>
                  <a:pt x="10793038" y="6558517"/>
                </a:lnTo>
                <a:lnTo>
                  <a:pt x="0" y="6558517"/>
                </a:lnTo>
                <a:lnTo>
                  <a:pt x="0" y="0"/>
                </a:lnTo>
                <a:close/>
              </a:path>
            </a:pathLst>
          </a:custGeom>
          <a:blipFill>
            <a:blip r:embed="rId3"/>
            <a:stretch>
              <a:fillRect/>
            </a:stretch>
          </a:blipFill>
        </p:spPr>
      </p:sp>
      <p:sp>
        <p:nvSpPr>
          <p:cNvPr id="4" name="TextBox 4"/>
          <p:cNvSpPr txBox="1"/>
          <p:nvPr/>
        </p:nvSpPr>
        <p:spPr>
          <a:xfrm>
            <a:off x="766921" y="480983"/>
            <a:ext cx="12406488" cy="1909158"/>
          </a:xfrm>
          <a:prstGeom prst="rect">
            <a:avLst/>
          </a:prstGeom>
        </p:spPr>
        <p:txBody>
          <a:bodyPr lIns="0" tIns="0" rIns="0" bIns="0" rtlCol="0" anchor="t">
            <a:spAutoFit/>
          </a:bodyPr>
          <a:lstStyle/>
          <a:p>
            <a:pPr>
              <a:lnSpc>
                <a:spcPts val="7312"/>
              </a:lnSpc>
            </a:pPr>
            <a:r>
              <a:rPr lang="en-US" sz="7538">
                <a:solidFill>
                  <a:srgbClr val="000000"/>
                </a:solidFill>
                <a:latin typeface="DM Sans Bold"/>
              </a:rPr>
              <a:t>Pie-chart for target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0" y="9445302"/>
            <a:ext cx="3316150" cy="2329595"/>
          </a:xfrm>
          <a:custGeom>
            <a:avLst/>
            <a:gdLst/>
            <a:ahLst/>
            <a:cxnLst/>
            <a:rect l="l" t="t" r="r" b="b"/>
            <a:pathLst>
              <a:path w="3316150" h="2329595">
                <a:moveTo>
                  <a:pt x="0" y="0"/>
                </a:moveTo>
                <a:lnTo>
                  <a:pt x="3316150" y="0"/>
                </a:lnTo>
                <a:lnTo>
                  <a:pt x="3316150" y="2329595"/>
                </a:lnTo>
                <a:lnTo>
                  <a:pt x="0" y="232959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Freeform 4"/>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5" name="Freeform 5"/>
          <p:cNvSpPr/>
          <p:nvPr/>
        </p:nvSpPr>
        <p:spPr>
          <a:xfrm>
            <a:off x="3316150" y="2745050"/>
            <a:ext cx="9923942" cy="6103130"/>
          </a:xfrm>
          <a:custGeom>
            <a:avLst/>
            <a:gdLst/>
            <a:ahLst/>
            <a:cxnLst/>
            <a:rect l="l" t="t" r="r" b="b"/>
            <a:pathLst>
              <a:path w="9923942" h="6103130">
                <a:moveTo>
                  <a:pt x="0" y="0"/>
                </a:moveTo>
                <a:lnTo>
                  <a:pt x="9923941" y="0"/>
                </a:lnTo>
                <a:lnTo>
                  <a:pt x="9923941" y="6103130"/>
                </a:lnTo>
                <a:lnTo>
                  <a:pt x="0" y="6103130"/>
                </a:lnTo>
                <a:lnTo>
                  <a:pt x="0" y="0"/>
                </a:lnTo>
                <a:close/>
              </a:path>
            </a:pathLst>
          </a:custGeom>
          <a:blipFill>
            <a:blip r:embed="rId7"/>
            <a:stretch>
              <a:fillRect t="-3035" b="-3035"/>
            </a:stretch>
          </a:blipFill>
        </p:spPr>
      </p:sp>
      <p:sp>
        <p:nvSpPr>
          <p:cNvPr id="6" name="TextBox 6"/>
          <p:cNvSpPr txBox="1"/>
          <p:nvPr/>
        </p:nvSpPr>
        <p:spPr>
          <a:xfrm>
            <a:off x="823576" y="1141310"/>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Result: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577823" y="8243227"/>
            <a:ext cx="3915598" cy="3078639"/>
          </a:xfrm>
          <a:custGeom>
            <a:avLst/>
            <a:gdLst/>
            <a:ahLst/>
            <a:cxnLst/>
            <a:rect l="l" t="t" r="r" b="b"/>
            <a:pathLst>
              <a:path w="3915598" h="3078639">
                <a:moveTo>
                  <a:pt x="0" y="0"/>
                </a:moveTo>
                <a:lnTo>
                  <a:pt x="3915598" y="0"/>
                </a:lnTo>
                <a:lnTo>
                  <a:pt x="3915598" y="3078639"/>
                </a:lnTo>
                <a:lnTo>
                  <a:pt x="0" y="30786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Freeform 4"/>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5" name="Freeform 5"/>
          <p:cNvSpPr/>
          <p:nvPr/>
        </p:nvSpPr>
        <p:spPr>
          <a:xfrm>
            <a:off x="3337775" y="2706369"/>
            <a:ext cx="13503527" cy="6348163"/>
          </a:xfrm>
          <a:custGeom>
            <a:avLst/>
            <a:gdLst/>
            <a:ahLst/>
            <a:cxnLst/>
            <a:rect l="l" t="t" r="r" b="b"/>
            <a:pathLst>
              <a:path w="13503527" h="6348163">
                <a:moveTo>
                  <a:pt x="0" y="0"/>
                </a:moveTo>
                <a:lnTo>
                  <a:pt x="13503527" y="0"/>
                </a:lnTo>
                <a:lnTo>
                  <a:pt x="13503527" y="6348163"/>
                </a:lnTo>
                <a:lnTo>
                  <a:pt x="0" y="6348163"/>
                </a:lnTo>
                <a:lnTo>
                  <a:pt x="0" y="0"/>
                </a:lnTo>
                <a:close/>
              </a:path>
            </a:pathLst>
          </a:custGeom>
          <a:blipFill>
            <a:blip r:embed="rId7"/>
            <a:stretch>
              <a:fillRect/>
            </a:stretch>
          </a:blipFill>
        </p:spPr>
      </p:sp>
      <p:sp>
        <p:nvSpPr>
          <p:cNvPr id="6" name="TextBox 6"/>
          <p:cNvSpPr txBox="1"/>
          <p:nvPr/>
        </p:nvSpPr>
        <p:spPr>
          <a:xfrm>
            <a:off x="804182" y="354818"/>
            <a:ext cx="12923013" cy="2082307"/>
          </a:xfrm>
          <a:prstGeom prst="rect">
            <a:avLst/>
          </a:prstGeom>
        </p:spPr>
        <p:txBody>
          <a:bodyPr lIns="0" tIns="0" rIns="0" bIns="0" rtlCol="0" anchor="t">
            <a:spAutoFit/>
          </a:bodyPr>
          <a:lstStyle/>
          <a:p>
            <a:pPr>
              <a:lnSpc>
                <a:spcPts val="7990"/>
              </a:lnSpc>
            </a:pPr>
            <a:r>
              <a:rPr lang="en-US" sz="8237">
                <a:solidFill>
                  <a:srgbClr val="000000"/>
                </a:solidFill>
                <a:latin typeface="DM Sans Bold"/>
              </a:rPr>
              <a:t>Bar charts of model scores and time taken: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Freeform 4"/>
          <p:cNvSpPr/>
          <p:nvPr/>
        </p:nvSpPr>
        <p:spPr>
          <a:xfrm>
            <a:off x="1347198" y="1438051"/>
            <a:ext cx="9054536" cy="3814780"/>
          </a:xfrm>
          <a:custGeom>
            <a:avLst/>
            <a:gdLst/>
            <a:ahLst/>
            <a:cxnLst/>
            <a:rect l="l" t="t" r="r" b="b"/>
            <a:pathLst>
              <a:path w="9054536" h="3814780">
                <a:moveTo>
                  <a:pt x="0" y="0"/>
                </a:moveTo>
                <a:lnTo>
                  <a:pt x="9054536" y="0"/>
                </a:lnTo>
                <a:lnTo>
                  <a:pt x="9054536" y="3814780"/>
                </a:lnTo>
                <a:lnTo>
                  <a:pt x="0" y="3814780"/>
                </a:lnTo>
                <a:lnTo>
                  <a:pt x="0" y="0"/>
                </a:lnTo>
                <a:close/>
              </a:path>
            </a:pathLst>
          </a:custGeom>
          <a:blipFill>
            <a:blip r:embed="rId5"/>
            <a:stretch>
              <a:fillRect/>
            </a:stretch>
          </a:blipFill>
        </p:spPr>
      </p:sp>
      <p:sp>
        <p:nvSpPr>
          <p:cNvPr id="5" name="Freeform 5"/>
          <p:cNvSpPr/>
          <p:nvPr/>
        </p:nvSpPr>
        <p:spPr>
          <a:xfrm>
            <a:off x="7086493" y="5407434"/>
            <a:ext cx="10557920" cy="4631001"/>
          </a:xfrm>
          <a:custGeom>
            <a:avLst/>
            <a:gdLst/>
            <a:ahLst/>
            <a:cxnLst/>
            <a:rect l="l" t="t" r="r" b="b"/>
            <a:pathLst>
              <a:path w="10557920" h="4631001">
                <a:moveTo>
                  <a:pt x="0" y="0"/>
                </a:moveTo>
                <a:lnTo>
                  <a:pt x="10557921" y="0"/>
                </a:lnTo>
                <a:lnTo>
                  <a:pt x="10557921" y="4631001"/>
                </a:lnTo>
                <a:lnTo>
                  <a:pt x="0" y="4631001"/>
                </a:lnTo>
                <a:lnTo>
                  <a:pt x="0" y="0"/>
                </a:lnTo>
                <a:close/>
              </a:path>
            </a:pathLst>
          </a:custGeom>
          <a:blipFill>
            <a:blip r:embed="rId6"/>
            <a:stretch>
              <a:fillRect/>
            </a:stretch>
          </a:blipFill>
        </p:spPr>
      </p:sp>
      <p:sp>
        <p:nvSpPr>
          <p:cNvPr id="6" name="TextBox 6"/>
          <p:cNvSpPr txBox="1"/>
          <p:nvPr/>
        </p:nvSpPr>
        <p:spPr>
          <a:xfrm>
            <a:off x="726608" y="190500"/>
            <a:ext cx="4633070" cy="1092947"/>
          </a:xfrm>
          <a:prstGeom prst="rect">
            <a:avLst/>
          </a:prstGeom>
        </p:spPr>
        <p:txBody>
          <a:bodyPr lIns="0" tIns="0" rIns="0" bIns="0" rtlCol="0" anchor="t">
            <a:spAutoFit/>
          </a:bodyPr>
          <a:lstStyle/>
          <a:p>
            <a:pPr>
              <a:lnSpc>
                <a:spcPts val="8191"/>
              </a:lnSpc>
            </a:pPr>
            <a:r>
              <a:rPr lang="en-US" sz="8445">
                <a:solidFill>
                  <a:srgbClr val="000000"/>
                </a:solidFill>
                <a:latin typeface="DM Sans Bold"/>
              </a:rPr>
              <a:t>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TextBox 3"/>
          <p:cNvSpPr txBox="1"/>
          <p:nvPr/>
        </p:nvSpPr>
        <p:spPr>
          <a:xfrm>
            <a:off x="2570549" y="2582732"/>
            <a:ext cx="13889033" cy="6472203"/>
          </a:xfrm>
          <a:prstGeom prst="rect">
            <a:avLst/>
          </a:prstGeom>
        </p:spPr>
        <p:txBody>
          <a:bodyPr lIns="0" tIns="0" rIns="0" bIns="0" rtlCol="0" anchor="t">
            <a:spAutoFit/>
          </a:bodyPr>
          <a:lstStyle/>
          <a:p>
            <a:pPr marL="0" lvl="0" indent="0" algn="ctr">
              <a:lnSpc>
                <a:spcPts val="3039"/>
              </a:lnSpc>
              <a:spcBef>
                <a:spcPct val="0"/>
              </a:spcBef>
            </a:pPr>
            <a:r>
              <a:rPr lang="en-US" sz="2251" spc="135">
                <a:solidFill>
                  <a:srgbClr val="000000"/>
                </a:solidFill>
                <a:latin typeface="DM Sans"/>
              </a:rPr>
              <a:t>In summary, this project on stroke prediction follows a systematic methodology, encompassing comprehensive data preprocessing, exploratory data analysis (EDA), and the application of diverse machine learning algorithms. Rigorous cleaning procedures, including the removal of missing BMI data, were implemented to ensure the dataset's integrity. EDA provided valuable insights into both numeric and categorical features, guiding subsequent modeling decisions. The utilization of Random Forest Classifier, Logistic Regression, Support Vector Classifier (SVC), Decision Tree Classifier, and K-Nearest Neighbors (KNN) facilitated a holistic assessment of predictive capabilities, with hyperparameter tuning optimizing model performance. Noteworthy findings include the robust performance of the Random Forest Classifier, the simplicity of Logistic Regression, the effectiveness of SVC in handling non-linear relationships, the interpretability of Decision Tree modelling, and the influential role of KNN in predicting stroke occurrences. While model accuracy is commendable, considerations for specific application requirements are essential. Future directions may involve further model refinement, integration into clinical decision support systems, and ongoing exploration of advanced techniques to enhance predictive healthcare decision-making. Overall, this project makes a significant contribution to leveraging data-driven insights for stroke risk assessment and intervention.</a:t>
            </a:r>
          </a:p>
        </p:txBody>
      </p:sp>
      <p:sp>
        <p:nvSpPr>
          <p:cNvPr id="4" name="TextBox 4"/>
          <p:cNvSpPr txBox="1"/>
          <p:nvPr/>
        </p:nvSpPr>
        <p:spPr>
          <a:xfrm>
            <a:off x="5072506" y="1147246"/>
            <a:ext cx="7916074" cy="1437864"/>
          </a:xfrm>
          <a:prstGeom prst="rect">
            <a:avLst/>
          </a:prstGeom>
        </p:spPr>
        <p:txBody>
          <a:bodyPr lIns="0" tIns="0" rIns="0" bIns="0" rtlCol="0" anchor="t">
            <a:spAutoFit/>
          </a:bodyPr>
          <a:lstStyle/>
          <a:p>
            <a:pPr algn="ctr">
              <a:lnSpc>
                <a:spcPts val="10779"/>
              </a:lnSpc>
            </a:pPr>
            <a:r>
              <a:rPr lang="en-US" sz="11112">
                <a:solidFill>
                  <a:srgbClr val="000000"/>
                </a:solidFill>
                <a:latin typeface="DM Sans Bold"/>
              </a:rPr>
              <a:t>Conclusion</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
        <p:nvSpPr>
          <p:cNvPr id="16" name="TextBox 16"/>
          <p:cNvSpPr txBox="1"/>
          <p:nvPr/>
        </p:nvSpPr>
        <p:spPr>
          <a:xfrm>
            <a:off x="4493736" y="3282148"/>
            <a:ext cx="8826699" cy="1244608"/>
          </a:xfrm>
          <a:prstGeom prst="rect">
            <a:avLst/>
          </a:prstGeom>
        </p:spPr>
        <p:txBody>
          <a:bodyPr lIns="0" tIns="0" rIns="0" bIns="0" rtlCol="0" anchor="t">
            <a:spAutoFit/>
          </a:bodyPr>
          <a:lstStyle/>
          <a:p>
            <a:pPr algn="ctr">
              <a:lnSpc>
                <a:spcPts val="8912"/>
              </a:lnSpc>
            </a:pPr>
            <a:r>
              <a:rPr lang="en-US" sz="10243">
                <a:solidFill>
                  <a:srgbClr val="000000"/>
                </a:solidFill>
                <a:latin typeface="DM Sans Bold"/>
              </a:rPr>
              <a:t>Introduction </a:t>
            </a:r>
          </a:p>
        </p:txBody>
      </p:sp>
      <p:sp>
        <p:nvSpPr>
          <p:cNvPr id="17" name="TextBox 17"/>
          <p:cNvSpPr txBox="1"/>
          <p:nvPr/>
        </p:nvSpPr>
        <p:spPr>
          <a:xfrm>
            <a:off x="3143982" y="4752761"/>
            <a:ext cx="12490094" cy="2795331"/>
          </a:xfrm>
          <a:prstGeom prst="rect">
            <a:avLst/>
          </a:prstGeom>
        </p:spPr>
        <p:txBody>
          <a:bodyPr lIns="0" tIns="0" rIns="0" bIns="0" rtlCol="0" anchor="t">
            <a:spAutoFit/>
          </a:bodyPr>
          <a:lstStyle/>
          <a:p>
            <a:pPr algn="ctr">
              <a:lnSpc>
                <a:spcPts val="4476"/>
              </a:lnSpc>
              <a:spcBef>
                <a:spcPct val="0"/>
              </a:spcBef>
            </a:pPr>
            <a:r>
              <a:rPr lang="en-US" sz="3197">
                <a:solidFill>
                  <a:srgbClr val="000000"/>
                </a:solidFill>
                <a:latin typeface="DM Sans"/>
              </a:rPr>
              <a:t>Stroke, a medical emergency, occurs when blood flow to a part of the brain is interrupted or reduced, leading to the rapid deterioration of brain tissue. Understanding and predicting strokes is pivotal for timely intervention and improved patient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TextBox 3"/>
          <p:cNvSpPr txBox="1"/>
          <p:nvPr/>
        </p:nvSpPr>
        <p:spPr>
          <a:xfrm>
            <a:off x="1466163" y="4633967"/>
            <a:ext cx="7025086"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Abstract</a:t>
            </a:r>
          </a:p>
        </p:txBody>
      </p:sp>
      <p:grpSp>
        <p:nvGrpSpPr>
          <p:cNvPr id="4" name="Group 4"/>
          <p:cNvGrpSpPr/>
          <p:nvPr/>
        </p:nvGrpSpPr>
        <p:grpSpPr>
          <a:xfrm>
            <a:off x="9975489" y="1170261"/>
            <a:ext cx="6998061" cy="2561528"/>
            <a:chOff x="0" y="0"/>
            <a:chExt cx="2342659" cy="857492"/>
          </a:xfrm>
        </p:grpSpPr>
        <p:sp>
          <p:nvSpPr>
            <p:cNvPr id="5" name="Freeform 5"/>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6" name="TextBox 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0491672" y="2024301"/>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01.</a:t>
            </a:r>
          </a:p>
        </p:txBody>
      </p:sp>
      <p:grpSp>
        <p:nvGrpSpPr>
          <p:cNvPr id="8" name="Group 8"/>
          <p:cNvGrpSpPr/>
          <p:nvPr/>
        </p:nvGrpSpPr>
        <p:grpSpPr>
          <a:xfrm>
            <a:off x="9975489" y="3862348"/>
            <a:ext cx="6998061" cy="2561528"/>
            <a:chOff x="0" y="0"/>
            <a:chExt cx="2342659" cy="857492"/>
          </a:xfrm>
        </p:grpSpPr>
        <p:sp>
          <p:nvSpPr>
            <p:cNvPr id="9" name="Freeform 9"/>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0" name="TextBox 10"/>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9975489" y="6557226"/>
            <a:ext cx="6998061" cy="2561528"/>
            <a:chOff x="0" y="0"/>
            <a:chExt cx="2342659" cy="857492"/>
          </a:xfrm>
        </p:grpSpPr>
        <p:sp>
          <p:nvSpPr>
            <p:cNvPr id="12" name="Freeform 12"/>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3" name="TextBox 13"/>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0491672" y="4717783"/>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02.</a:t>
            </a:r>
          </a:p>
        </p:txBody>
      </p:sp>
      <p:sp>
        <p:nvSpPr>
          <p:cNvPr id="15" name="TextBox 15"/>
          <p:cNvSpPr txBox="1"/>
          <p:nvPr/>
        </p:nvSpPr>
        <p:spPr>
          <a:xfrm>
            <a:off x="10491672" y="7411266"/>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03.</a:t>
            </a:r>
          </a:p>
        </p:txBody>
      </p:sp>
      <p:sp>
        <p:nvSpPr>
          <p:cNvPr id="16" name="TextBox 16"/>
          <p:cNvSpPr txBox="1"/>
          <p:nvPr/>
        </p:nvSpPr>
        <p:spPr>
          <a:xfrm>
            <a:off x="12070625" y="1551865"/>
            <a:ext cx="4132127" cy="1760220"/>
          </a:xfrm>
          <a:prstGeom prst="rect">
            <a:avLst/>
          </a:prstGeom>
        </p:spPr>
        <p:txBody>
          <a:bodyPr lIns="0" tIns="0" rIns="0" bIns="0" rtlCol="0" anchor="t">
            <a:spAutoFit/>
          </a:bodyPr>
          <a:lstStyle/>
          <a:p>
            <a:pPr marL="0" lvl="0" indent="0" algn="just">
              <a:lnSpc>
                <a:spcPts val="2835"/>
              </a:lnSpc>
              <a:spcBef>
                <a:spcPct val="0"/>
              </a:spcBef>
            </a:pPr>
            <a:r>
              <a:rPr lang="en-US" sz="2100" spc="33">
                <a:solidFill>
                  <a:srgbClr val="000000"/>
                </a:solidFill>
                <a:latin typeface="DM Sans"/>
              </a:rPr>
              <a:t>The project utilises a comprehensive dataset source from kaggle.com, comprising a CSV file: healthcare-dataset-stroke-data.csv</a:t>
            </a:r>
          </a:p>
        </p:txBody>
      </p:sp>
      <p:sp>
        <p:nvSpPr>
          <p:cNvPr id="17" name="TextBox 17"/>
          <p:cNvSpPr txBox="1"/>
          <p:nvPr/>
        </p:nvSpPr>
        <p:spPr>
          <a:xfrm>
            <a:off x="12070625" y="3925468"/>
            <a:ext cx="4633865" cy="2498407"/>
          </a:xfrm>
          <a:prstGeom prst="rect">
            <a:avLst/>
          </a:prstGeom>
        </p:spPr>
        <p:txBody>
          <a:bodyPr lIns="0" tIns="0" rIns="0" bIns="0" rtlCol="0" anchor="t">
            <a:spAutoFit/>
          </a:bodyPr>
          <a:lstStyle/>
          <a:p>
            <a:pPr marL="0" lvl="0" indent="0" algn="just">
              <a:lnSpc>
                <a:spcPts val="2497"/>
              </a:lnSpc>
              <a:spcBef>
                <a:spcPct val="0"/>
              </a:spcBef>
            </a:pPr>
            <a:r>
              <a:rPr lang="en-US" sz="1850" spc="29">
                <a:solidFill>
                  <a:srgbClr val="000000"/>
                </a:solidFill>
                <a:latin typeface="DM Sans Medium"/>
              </a:rPr>
              <a:t>Utilized a systematic approach, encompassing data collection, preprocessing, and modeling. Employed diverse machine learning algorithms (Random Forest, Logistic Regression, SVC, Decision Tree, K-Nearest Neighbors) to evaluate stroke prediction accuracy.</a:t>
            </a:r>
          </a:p>
        </p:txBody>
      </p:sp>
      <p:sp>
        <p:nvSpPr>
          <p:cNvPr id="18" name="TextBox 18"/>
          <p:cNvSpPr txBox="1"/>
          <p:nvPr/>
        </p:nvSpPr>
        <p:spPr>
          <a:xfrm>
            <a:off x="12070625" y="6805003"/>
            <a:ext cx="4132127" cy="2046923"/>
          </a:xfrm>
          <a:prstGeom prst="rect">
            <a:avLst/>
          </a:prstGeom>
        </p:spPr>
        <p:txBody>
          <a:bodyPr lIns="0" tIns="0" rIns="0" bIns="0" rtlCol="0" anchor="t">
            <a:spAutoFit/>
          </a:bodyPr>
          <a:lstStyle/>
          <a:p>
            <a:pPr marL="0" lvl="0" indent="0" algn="just">
              <a:lnSpc>
                <a:spcPts val="2092"/>
              </a:lnSpc>
              <a:spcBef>
                <a:spcPct val="0"/>
              </a:spcBef>
            </a:pPr>
            <a:r>
              <a:rPr lang="en-US" sz="1549" spc="24">
                <a:solidFill>
                  <a:srgbClr val="000000"/>
                </a:solidFill>
                <a:latin typeface="DM Sans Medium"/>
              </a:rPr>
              <a:t>Conducted a comprehensive exploratory data analysis, utilizing histograms, box plots, and visualizations, to understand the distribution of key numerical features (age, BMI, average glucose level) and the prevalence of stroke across categorical variables (gender, work type, smoking status).</a:t>
            </a:r>
          </a:p>
        </p:txBody>
      </p:sp>
      <p:sp>
        <p:nvSpPr>
          <p:cNvPr id="19" name="Freeform 1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0" name="Freeform 2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21" name="Freeform 2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22" name="Freeform 2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TextBox 3"/>
          <p:cNvSpPr txBox="1"/>
          <p:nvPr/>
        </p:nvSpPr>
        <p:spPr>
          <a:xfrm>
            <a:off x="1504950" y="2140956"/>
            <a:ext cx="8751165"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Objective-</a:t>
            </a:r>
          </a:p>
        </p:txBody>
      </p:sp>
      <p:sp>
        <p:nvSpPr>
          <p:cNvPr id="4" name="TextBox 4"/>
          <p:cNvSpPr txBox="1"/>
          <p:nvPr/>
        </p:nvSpPr>
        <p:spPr>
          <a:xfrm>
            <a:off x="1436429" y="3779591"/>
            <a:ext cx="8819686" cy="5019675"/>
          </a:xfrm>
          <a:prstGeom prst="rect">
            <a:avLst/>
          </a:prstGeom>
        </p:spPr>
        <p:txBody>
          <a:bodyPr lIns="0" tIns="0" rIns="0" bIns="0" rtlCol="0" anchor="t">
            <a:spAutoFit/>
          </a:bodyPr>
          <a:lstStyle/>
          <a:p>
            <a:pPr marL="0" lvl="0" indent="0">
              <a:lnSpc>
                <a:spcPts val="3374"/>
              </a:lnSpc>
              <a:spcBef>
                <a:spcPct val="0"/>
              </a:spcBef>
            </a:pPr>
            <a:r>
              <a:rPr lang="en-US" sz="2499" spc="149">
                <a:solidFill>
                  <a:srgbClr val="000000"/>
                </a:solidFill>
                <a:latin typeface="DM Sans"/>
              </a:rPr>
              <a:t>The World Health Organization (WHO) identifies stroke as the </a:t>
            </a:r>
            <a:r>
              <a:rPr lang="en-US" sz="2499" spc="149">
                <a:solidFill>
                  <a:srgbClr val="000000"/>
                </a:solidFill>
                <a:latin typeface="DM Sans Bold"/>
              </a:rPr>
              <a:t>second leading</a:t>
            </a:r>
            <a:r>
              <a:rPr lang="en-US" sz="2499" spc="149">
                <a:solidFill>
                  <a:srgbClr val="000000"/>
                </a:solidFill>
                <a:latin typeface="DM Sans"/>
              </a:rPr>
              <a:t> cause of global mortality, contributing to approximately </a:t>
            </a:r>
            <a:r>
              <a:rPr lang="en-US" sz="2499" spc="149">
                <a:solidFill>
                  <a:srgbClr val="000000"/>
                </a:solidFill>
                <a:latin typeface="DM Sans Bold"/>
              </a:rPr>
              <a:t>11%</a:t>
            </a:r>
            <a:r>
              <a:rPr lang="en-US" sz="2499" spc="149">
                <a:solidFill>
                  <a:srgbClr val="000000"/>
                </a:solidFill>
                <a:latin typeface="DM Sans"/>
              </a:rPr>
              <a:t> of total deaths. Our project aims to develop a </a:t>
            </a:r>
            <a:r>
              <a:rPr lang="en-US" sz="2499" spc="149">
                <a:solidFill>
                  <a:srgbClr val="000000"/>
                </a:solidFill>
                <a:latin typeface="DM Sans Bold"/>
              </a:rPr>
              <a:t>predictive model</a:t>
            </a:r>
            <a:r>
              <a:rPr lang="en-US" sz="2499" spc="149">
                <a:solidFill>
                  <a:srgbClr val="000000"/>
                </a:solidFill>
                <a:latin typeface="DM Sans"/>
              </a:rPr>
              <a:t> for stroke occurrence based on various input parameters, such as gender, age, presence of hypertension, heart disease, marital status, occupation, residence type, average glucose level, body mass index (BMI), and smoking status. The dataset utilized contains information on </a:t>
            </a:r>
            <a:r>
              <a:rPr lang="en-US" sz="2499" spc="149">
                <a:solidFill>
                  <a:srgbClr val="000000"/>
                </a:solidFill>
                <a:latin typeface="DM Sans Bold"/>
              </a:rPr>
              <a:t>5110 individuals</a:t>
            </a:r>
            <a:r>
              <a:rPr lang="en-US" sz="2499" spc="149">
                <a:solidFill>
                  <a:srgbClr val="000000"/>
                </a:solidFill>
                <a:latin typeface="DM Sans"/>
              </a:rPr>
              <a:t>, with the goal of predicting stroke occurrence.</a:t>
            </a:r>
          </a:p>
        </p:txBody>
      </p:sp>
      <p:sp>
        <p:nvSpPr>
          <p:cNvPr id="5" name="Freeform 5"/>
          <p:cNvSpPr/>
          <p:nvPr/>
        </p:nvSpPr>
        <p:spPr>
          <a:xfrm>
            <a:off x="10457033" y="3086100"/>
            <a:ext cx="5343896" cy="4114800"/>
          </a:xfrm>
          <a:custGeom>
            <a:avLst/>
            <a:gdLst/>
            <a:ahLst/>
            <a:cxnLst/>
            <a:rect l="l" t="t" r="r" b="b"/>
            <a:pathLst>
              <a:path w="5343896" h="4114800">
                <a:moveTo>
                  <a:pt x="0" y="0"/>
                </a:moveTo>
                <a:lnTo>
                  <a:pt x="5343896" y="0"/>
                </a:lnTo>
                <a:lnTo>
                  <a:pt x="5343896"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7" name="Freeform 7"/>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9" name="Freeform 9"/>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10" name="Freeform 10"/>
          <p:cNvSpPr/>
          <p:nvPr/>
        </p:nvSpPr>
        <p:spPr>
          <a:xfrm rot="-5282649">
            <a:off x="16491410" y="1132986"/>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3249223" y="2818168"/>
            <a:ext cx="4281585" cy="5471674"/>
          </a:xfrm>
          <a:custGeom>
            <a:avLst/>
            <a:gdLst/>
            <a:ahLst/>
            <a:cxnLst/>
            <a:rect l="l" t="t" r="r" b="b"/>
            <a:pathLst>
              <a:path w="4281585" h="5471674">
                <a:moveTo>
                  <a:pt x="0" y="0"/>
                </a:moveTo>
                <a:lnTo>
                  <a:pt x="4281585" y="0"/>
                </a:lnTo>
                <a:lnTo>
                  <a:pt x="4281585" y="5471673"/>
                </a:lnTo>
                <a:lnTo>
                  <a:pt x="0" y="5471673"/>
                </a:lnTo>
                <a:lnTo>
                  <a:pt x="0" y="0"/>
                </a:lnTo>
                <a:close/>
              </a:path>
            </a:pathLst>
          </a:custGeom>
          <a:blipFill>
            <a:blip r:embed="rId3"/>
            <a:stretch>
              <a:fillRect/>
            </a:stretch>
          </a:blipFill>
        </p:spPr>
      </p:sp>
      <p:sp>
        <p:nvSpPr>
          <p:cNvPr id="4" name="TextBox 4"/>
          <p:cNvSpPr txBox="1"/>
          <p:nvPr/>
        </p:nvSpPr>
        <p:spPr>
          <a:xfrm>
            <a:off x="1504950" y="1003301"/>
            <a:ext cx="8751165"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Significance of the Project-</a:t>
            </a:r>
          </a:p>
        </p:txBody>
      </p:sp>
      <p:sp>
        <p:nvSpPr>
          <p:cNvPr id="5" name="TextBox 5"/>
          <p:cNvSpPr txBox="1"/>
          <p:nvPr/>
        </p:nvSpPr>
        <p:spPr>
          <a:xfrm>
            <a:off x="1504950" y="3637669"/>
            <a:ext cx="11403120" cy="6255704"/>
          </a:xfrm>
          <a:prstGeom prst="rect">
            <a:avLst/>
          </a:prstGeom>
        </p:spPr>
        <p:txBody>
          <a:bodyPr lIns="0" tIns="0" rIns="0" bIns="0" rtlCol="0" anchor="t">
            <a:spAutoFit/>
          </a:bodyPr>
          <a:lstStyle/>
          <a:p>
            <a:pPr marL="564917" lvl="1" indent="-282459">
              <a:lnSpc>
                <a:spcPts val="3532"/>
              </a:lnSpc>
              <a:buFont typeface="Arial"/>
              <a:buChar char="•"/>
            </a:pPr>
            <a:r>
              <a:rPr lang="en-US" sz="2616" spc="156">
                <a:solidFill>
                  <a:srgbClr val="000000"/>
                </a:solidFill>
                <a:latin typeface="DM Sans Semi-Bold"/>
              </a:rPr>
              <a:t>Mortality Impact:</a:t>
            </a:r>
          </a:p>
          <a:p>
            <a:pPr marL="1129835" lvl="2" indent="-376612">
              <a:lnSpc>
                <a:spcPts val="3532"/>
              </a:lnSpc>
              <a:buFont typeface="Arial"/>
              <a:buChar char="⚬"/>
            </a:pPr>
            <a:r>
              <a:rPr lang="en-US" sz="2616" spc="156">
                <a:solidFill>
                  <a:srgbClr val="000000"/>
                </a:solidFill>
                <a:latin typeface="DM Sans"/>
              </a:rPr>
              <a:t>Early stroke identification for potential mortality reduction.</a:t>
            </a:r>
          </a:p>
          <a:p>
            <a:pPr marL="564917" lvl="1" indent="-282459">
              <a:lnSpc>
                <a:spcPts val="3532"/>
              </a:lnSpc>
              <a:buFont typeface="Arial"/>
              <a:buChar char="•"/>
            </a:pPr>
            <a:r>
              <a:rPr lang="en-US" sz="2616" spc="156">
                <a:solidFill>
                  <a:srgbClr val="000000"/>
                </a:solidFill>
                <a:latin typeface="DM Sans Semi-Bold"/>
              </a:rPr>
              <a:t>Preventive Healthcare:</a:t>
            </a:r>
          </a:p>
          <a:p>
            <a:pPr marL="1129835" lvl="2" indent="-376612">
              <a:lnSpc>
                <a:spcPts val="3532"/>
              </a:lnSpc>
              <a:buFont typeface="Arial"/>
              <a:buChar char="⚬"/>
            </a:pPr>
            <a:r>
              <a:rPr lang="en-US" sz="2616" spc="156">
                <a:solidFill>
                  <a:srgbClr val="000000"/>
                </a:solidFill>
                <a:latin typeface="DM Sans"/>
              </a:rPr>
              <a:t>Predicts strokes for timely preventive interventions.</a:t>
            </a:r>
          </a:p>
          <a:p>
            <a:pPr marL="564917" lvl="1" indent="-282459">
              <a:lnSpc>
                <a:spcPts val="3532"/>
              </a:lnSpc>
              <a:buFont typeface="Arial"/>
              <a:buChar char="•"/>
            </a:pPr>
            <a:r>
              <a:rPr lang="en-US" sz="2616" spc="156">
                <a:solidFill>
                  <a:srgbClr val="000000"/>
                </a:solidFill>
                <a:latin typeface="DM Sans Semi-Bold"/>
              </a:rPr>
              <a:t>Data-Driven Insights:</a:t>
            </a:r>
          </a:p>
          <a:p>
            <a:pPr marL="1129835" lvl="2" indent="-376612">
              <a:lnSpc>
                <a:spcPts val="3532"/>
              </a:lnSpc>
              <a:buFont typeface="Arial"/>
              <a:buChar char="⚬"/>
            </a:pPr>
            <a:r>
              <a:rPr lang="en-US" sz="2616" spc="156">
                <a:solidFill>
                  <a:srgbClr val="000000"/>
                </a:solidFill>
                <a:latin typeface="DM Sans"/>
              </a:rPr>
              <a:t>Informs healthcare with insights on health attributes and strokes.</a:t>
            </a:r>
          </a:p>
          <a:p>
            <a:pPr marL="564917" lvl="1" indent="-282459">
              <a:lnSpc>
                <a:spcPts val="3532"/>
              </a:lnSpc>
              <a:buFont typeface="Arial"/>
              <a:buChar char="•"/>
            </a:pPr>
            <a:r>
              <a:rPr lang="en-US" sz="2616" spc="156">
                <a:solidFill>
                  <a:srgbClr val="000000"/>
                </a:solidFill>
                <a:latin typeface="DM Sans Semi-Bold"/>
              </a:rPr>
              <a:t>ML Applications:</a:t>
            </a:r>
          </a:p>
          <a:p>
            <a:pPr marL="1129835" lvl="2" indent="-376612">
              <a:lnSpc>
                <a:spcPts val="3532"/>
              </a:lnSpc>
              <a:buFont typeface="Arial"/>
              <a:buChar char="⚬"/>
            </a:pPr>
            <a:r>
              <a:rPr lang="en-US" sz="2616" spc="156">
                <a:solidFill>
                  <a:srgbClr val="000000"/>
                </a:solidFill>
                <a:latin typeface="DM Sans"/>
              </a:rPr>
              <a:t>Demonstrates machine learning's role in advanced healthcare modeling.</a:t>
            </a:r>
          </a:p>
          <a:p>
            <a:pPr marL="564917" lvl="1" indent="-282459">
              <a:lnSpc>
                <a:spcPts val="3532"/>
              </a:lnSpc>
              <a:buFont typeface="Arial"/>
              <a:buChar char="•"/>
            </a:pPr>
            <a:r>
              <a:rPr lang="en-US" sz="2616" spc="156">
                <a:solidFill>
                  <a:srgbClr val="000000"/>
                </a:solidFill>
                <a:latin typeface="DM Sans Semi-Bold"/>
              </a:rPr>
              <a:t>Public Health Impact:</a:t>
            </a:r>
          </a:p>
          <a:p>
            <a:pPr marL="1129835" lvl="2" indent="-376612">
              <a:lnSpc>
                <a:spcPts val="3532"/>
              </a:lnSpc>
              <a:buFont typeface="Arial"/>
              <a:buChar char="⚬"/>
            </a:pPr>
            <a:r>
              <a:rPr lang="en-US" sz="2616" spc="156">
                <a:solidFill>
                  <a:srgbClr val="000000"/>
                </a:solidFill>
                <a:latin typeface="DM Sans"/>
              </a:rPr>
              <a:t>Aligns with global health goals, aiding non-communicable disease prevention.</a:t>
            </a:r>
          </a:p>
          <a:p>
            <a:pPr marL="0" lvl="0" indent="0">
              <a:lnSpc>
                <a:spcPts val="3532"/>
              </a:lnSpc>
              <a:spcBef>
                <a:spcPct val="0"/>
              </a:spcBef>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16261128" y="8699065"/>
            <a:ext cx="3717004" cy="2922494"/>
          </a:xfrm>
          <a:custGeom>
            <a:avLst/>
            <a:gdLst/>
            <a:ahLst/>
            <a:cxnLst/>
            <a:rect l="l" t="t" r="r" b="b"/>
            <a:pathLst>
              <a:path w="3717004" h="2922494">
                <a:moveTo>
                  <a:pt x="0" y="0"/>
                </a:moveTo>
                <a:lnTo>
                  <a:pt x="3717003" y="0"/>
                </a:lnTo>
                <a:lnTo>
                  <a:pt x="3717003" y="2922494"/>
                </a:lnTo>
                <a:lnTo>
                  <a:pt x="0" y="292249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AutoShape 11"/>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12" name="Group 12"/>
          <p:cNvGrpSpPr/>
          <p:nvPr/>
        </p:nvGrpSpPr>
        <p:grpSpPr>
          <a:xfrm>
            <a:off x="4732501" y="4809627"/>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5" name="Group 15"/>
          <p:cNvGrpSpPr/>
          <p:nvPr/>
        </p:nvGrpSpPr>
        <p:grpSpPr>
          <a:xfrm>
            <a:off x="1028700" y="4823914"/>
            <a:ext cx="502056" cy="50205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17" name="TextBox 17"/>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8" name="Group 18"/>
          <p:cNvGrpSpPr/>
          <p:nvPr/>
        </p:nvGrpSpPr>
        <p:grpSpPr>
          <a:xfrm>
            <a:off x="8061592" y="4809627"/>
            <a:ext cx="502056" cy="50205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20" name="TextBox 20"/>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21" name="Group 21"/>
          <p:cNvGrpSpPr/>
          <p:nvPr/>
        </p:nvGrpSpPr>
        <p:grpSpPr>
          <a:xfrm>
            <a:off x="11392573" y="4838202"/>
            <a:ext cx="502056" cy="50205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23" name="TextBox 23"/>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24" name="Group 24"/>
          <p:cNvGrpSpPr/>
          <p:nvPr/>
        </p:nvGrpSpPr>
        <p:grpSpPr>
          <a:xfrm>
            <a:off x="14644629" y="4809627"/>
            <a:ext cx="502056" cy="502056"/>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26" name="TextBox 2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27" name="TextBox 27"/>
          <p:cNvSpPr txBox="1"/>
          <p:nvPr/>
        </p:nvSpPr>
        <p:spPr>
          <a:xfrm>
            <a:off x="4732501" y="1916964"/>
            <a:ext cx="8822997" cy="2272665"/>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Fredoka One"/>
              </a:rPr>
              <a:t>Python Libraries Used</a:t>
            </a:r>
          </a:p>
        </p:txBody>
      </p:sp>
      <p:sp>
        <p:nvSpPr>
          <p:cNvPr id="28" name="TextBox 28"/>
          <p:cNvSpPr txBox="1"/>
          <p:nvPr/>
        </p:nvSpPr>
        <p:spPr>
          <a:xfrm>
            <a:off x="1028700" y="5613880"/>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29" name="TextBox 29"/>
          <p:cNvSpPr txBox="1"/>
          <p:nvPr/>
        </p:nvSpPr>
        <p:spPr>
          <a:xfrm>
            <a:off x="4732501" y="5639638"/>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30" name="TextBox 30"/>
          <p:cNvSpPr txBox="1"/>
          <p:nvPr/>
        </p:nvSpPr>
        <p:spPr>
          <a:xfrm>
            <a:off x="1028700" y="6371154"/>
            <a:ext cx="2646492" cy="2327911"/>
          </a:xfrm>
          <a:prstGeom prst="rect">
            <a:avLst/>
          </a:prstGeom>
        </p:spPr>
        <p:txBody>
          <a:bodyPr lIns="0" tIns="0" rIns="0" bIns="0" rtlCol="0" anchor="t">
            <a:spAutoFit/>
          </a:bodyPr>
          <a:lstStyle/>
          <a:p>
            <a:pPr>
              <a:lnSpc>
                <a:spcPts val="3119"/>
              </a:lnSpc>
            </a:pPr>
            <a:r>
              <a:rPr lang="en-US" sz="1999">
                <a:solidFill>
                  <a:srgbClr val="000000"/>
                </a:solidFill>
                <a:latin typeface="DM Sans Bold"/>
              </a:rPr>
              <a:t>Pandas</a:t>
            </a:r>
            <a:r>
              <a:rPr lang="en-US" sz="1999">
                <a:solidFill>
                  <a:srgbClr val="000000"/>
                </a:solidFill>
                <a:latin typeface="DM Sans"/>
              </a:rPr>
              <a:t>: Streamlines data manipulation and analysis, ensuring a comprehensive exploration of the dataset.</a:t>
            </a:r>
          </a:p>
        </p:txBody>
      </p:sp>
      <p:sp>
        <p:nvSpPr>
          <p:cNvPr id="31" name="TextBox 31"/>
          <p:cNvSpPr txBox="1"/>
          <p:nvPr/>
        </p:nvSpPr>
        <p:spPr>
          <a:xfrm>
            <a:off x="4732501" y="6371154"/>
            <a:ext cx="2732862" cy="2327911"/>
          </a:xfrm>
          <a:prstGeom prst="rect">
            <a:avLst/>
          </a:prstGeom>
        </p:spPr>
        <p:txBody>
          <a:bodyPr lIns="0" tIns="0" rIns="0" bIns="0" rtlCol="0" anchor="t">
            <a:spAutoFit/>
          </a:bodyPr>
          <a:lstStyle/>
          <a:p>
            <a:pPr>
              <a:lnSpc>
                <a:spcPts val="3119"/>
              </a:lnSpc>
            </a:pPr>
            <a:r>
              <a:rPr lang="en-US" sz="1999">
                <a:solidFill>
                  <a:srgbClr val="000000"/>
                </a:solidFill>
                <a:latin typeface="DM Sans Bold"/>
              </a:rPr>
              <a:t>NumPy</a:t>
            </a:r>
            <a:r>
              <a:rPr lang="en-US" sz="1999">
                <a:solidFill>
                  <a:srgbClr val="000000"/>
                </a:solidFill>
                <a:latin typeface="DM Sans"/>
              </a:rPr>
              <a:t>: Powers numerical operations on large datasets, providing a robust foundation for our analyses.</a:t>
            </a:r>
          </a:p>
        </p:txBody>
      </p:sp>
      <p:sp>
        <p:nvSpPr>
          <p:cNvPr id="32" name="TextBox 32"/>
          <p:cNvSpPr txBox="1"/>
          <p:nvPr/>
        </p:nvSpPr>
        <p:spPr>
          <a:xfrm>
            <a:off x="8061592" y="5639638"/>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03</a:t>
            </a:r>
          </a:p>
        </p:txBody>
      </p:sp>
      <p:sp>
        <p:nvSpPr>
          <p:cNvPr id="33" name="TextBox 33"/>
          <p:cNvSpPr txBox="1"/>
          <p:nvPr/>
        </p:nvSpPr>
        <p:spPr>
          <a:xfrm>
            <a:off x="8061592" y="6371154"/>
            <a:ext cx="2747991" cy="2718436"/>
          </a:xfrm>
          <a:prstGeom prst="rect">
            <a:avLst/>
          </a:prstGeom>
        </p:spPr>
        <p:txBody>
          <a:bodyPr lIns="0" tIns="0" rIns="0" bIns="0" rtlCol="0" anchor="t">
            <a:spAutoFit/>
          </a:bodyPr>
          <a:lstStyle/>
          <a:p>
            <a:pPr>
              <a:lnSpc>
                <a:spcPts val="3119"/>
              </a:lnSpc>
            </a:pPr>
            <a:r>
              <a:rPr lang="en-US" sz="1999">
                <a:solidFill>
                  <a:srgbClr val="000000"/>
                </a:solidFill>
                <a:latin typeface="DM Sans Bold"/>
              </a:rPr>
              <a:t>Seaborn and Matplotlib</a:t>
            </a:r>
            <a:r>
              <a:rPr lang="en-US" sz="1999">
                <a:solidFill>
                  <a:srgbClr val="000000"/>
                </a:solidFill>
                <a:latin typeface="DM Sans"/>
              </a:rPr>
              <a:t>: Craft informative and visually appealing plots, facilitating a clear understanding of data patterns.</a:t>
            </a:r>
          </a:p>
        </p:txBody>
      </p:sp>
      <p:sp>
        <p:nvSpPr>
          <p:cNvPr id="34" name="TextBox 34"/>
          <p:cNvSpPr txBox="1"/>
          <p:nvPr/>
        </p:nvSpPr>
        <p:spPr>
          <a:xfrm>
            <a:off x="11392573" y="5613880"/>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04</a:t>
            </a:r>
          </a:p>
        </p:txBody>
      </p:sp>
      <p:sp>
        <p:nvSpPr>
          <p:cNvPr id="35" name="TextBox 35"/>
          <p:cNvSpPr txBox="1"/>
          <p:nvPr/>
        </p:nvSpPr>
        <p:spPr>
          <a:xfrm>
            <a:off x="10992478" y="6371154"/>
            <a:ext cx="2997514" cy="4280536"/>
          </a:xfrm>
          <a:prstGeom prst="rect">
            <a:avLst/>
          </a:prstGeom>
        </p:spPr>
        <p:txBody>
          <a:bodyPr lIns="0" tIns="0" rIns="0" bIns="0" rtlCol="0" anchor="t">
            <a:spAutoFit/>
          </a:bodyPr>
          <a:lstStyle/>
          <a:p>
            <a:pPr>
              <a:lnSpc>
                <a:spcPts val="3119"/>
              </a:lnSpc>
            </a:pPr>
            <a:r>
              <a:rPr lang="en-US" sz="1999">
                <a:solidFill>
                  <a:srgbClr val="000000"/>
                </a:solidFill>
                <a:latin typeface="DM Sans Bold"/>
              </a:rPr>
              <a:t>Warnings and Datetime</a:t>
            </a:r>
            <a:r>
              <a:rPr lang="en-US" sz="1999">
                <a:solidFill>
                  <a:srgbClr val="000000"/>
                </a:solidFill>
                <a:latin typeface="DM Sans"/>
              </a:rPr>
              <a:t>: The warnings module is imported to manage warning messages, while the datetime module facilitates date and time operations in the Python script.</a:t>
            </a:r>
          </a:p>
          <a:p>
            <a:pPr>
              <a:lnSpc>
                <a:spcPts val="3119"/>
              </a:lnSpc>
            </a:pPr>
            <a:endParaRPr/>
          </a:p>
          <a:p>
            <a:pPr>
              <a:lnSpc>
                <a:spcPts val="3119"/>
              </a:lnSpc>
            </a:pPr>
            <a:endParaRPr/>
          </a:p>
          <a:p>
            <a:pPr>
              <a:lnSpc>
                <a:spcPts val="3119"/>
              </a:lnSpc>
            </a:pPr>
            <a:endParaRPr/>
          </a:p>
        </p:txBody>
      </p:sp>
      <p:sp>
        <p:nvSpPr>
          <p:cNvPr id="36" name="TextBox 36"/>
          <p:cNvSpPr txBox="1"/>
          <p:nvPr/>
        </p:nvSpPr>
        <p:spPr>
          <a:xfrm>
            <a:off x="14644629" y="5639638"/>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05</a:t>
            </a:r>
          </a:p>
        </p:txBody>
      </p:sp>
      <p:sp>
        <p:nvSpPr>
          <p:cNvPr id="37" name="TextBox 37"/>
          <p:cNvSpPr txBox="1"/>
          <p:nvPr/>
        </p:nvSpPr>
        <p:spPr>
          <a:xfrm>
            <a:off x="14656225" y="6371154"/>
            <a:ext cx="2646492" cy="3108961"/>
          </a:xfrm>
          <a:prstGeom prst="rect">
            <a:avLst/>
          </a:prstGeom>
        </p:spPr>
        <p:txBody>
          <a:bodyPr lIns="0" tIns="0" rIns="0" bIns="0" rtlCol="0" anchor="t">
            <a:spAutoFit/>
          </a:bodyPr>
          <a:lstStyle/>
          <a:p>
            <a:pPr>
              <a:lnSpc>
                <a:spcPts val="3119"/>
              </a:lnSpc>
            </a:pPr>
            <a:r>
              <a:rPr lang="en-US" sz="1999">
                <a:solidFill>
                  <a:srgbClr val="000000"/>
                </a:solidFill>
                <a:latin typeface="DM Sans Bold"/>
              </a:rPr>
              <a:t>Scikit-learn:</a:t>
            </a:r>
            <a:r>
              <a:rPr lang="en-US" sz="1999">
                <a:solidFill>
                  <a:srgbClr val="000000"/>
                </a:solidFill>
                <a:latin typeface="DM Sans"/>
              </a:rPr>
              <a:t> Simplifies machine learning with preprocessing, model selection, and evaluation, offering a holistic approach to model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143412"/>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72061" y="3808631"/>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1672061" y="6595378"/>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28700" y="1028700"/>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028700" y="3812039"/>
            <a:ext cx="5587239" cy="2662922"/>
            <a:chOff x="0" y="0"/>
            <a:chExt cx="2065940" cy="984643"/>
          </a:xfrm>
        </p:grpSpPr>
        <p:sp>
          <p:nvSpPr>
            <p:cNvPr id="16" name="Freeform 16"/>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7" name="TextBox 17"/>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028700" y="6598786"/>
            <a:ext cx="5587239" cy="2662922"/>
            <a:chOff x="0" y="0"/>
            <a:chExt cx="2065940" cy="984643"/>
          </a:xfrm>
        </p:grpSpPr>
        <p:sp>
          <p:nvSpPr>
            <p:cNvPr id="19" name="Freeform 1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20" name="TextBox 20"/>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Freeform 22"/>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3" name="Freeform 23"/>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4" name="Freeform 24"/>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5" name="Freeform 25"/>
          <p:cNvSpPr/>
          <p:nvPr/>
        </p:nvSpPr>
        <p:spPr>
          <a:xfrm>
            <a:off x="8254178" y="5308296"/>
            <a:ext cx="1719094" cy="1719094"/>
          </a:xfrm>
          <a:custGeom>
            <a:avLst/>
            <a:gdLst/>
            <a:ahLst/>
            <a:cxnLst/>
            <a:rect l="l" t="t" r="r" b="b"/>
            <a:pathLst>
              <a:path w="1719094" h="1719094">
                <a:moveTo>
                  <a:pt x="0" y="0"/>
                </a:moveTo>
                <a:lnTo>
                  <a:pt x="1719094" y="0"/>
                </a:lnTo>
                <a:lnTo>
                  <a:pt x="1719094" y="1719094"/>
                </a:lnTo>
                <a:lnTo>
                  <a:pt x="0" y="171909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26" name="TextBox 26"/>
          <p:cNvSpPr txBox="1"/>
          <p:nvPr/>
        </p:nvSpPr>
        <p:spPr>
          <a:xfrm>
            <a:off x="11872086" y="1118817"/>
            <a:ext cx="5219666" cy="2703653"/>
          </a:xfrm>
          <a:prstGeom prst="rect">
            <a:avLst/>
          </a:prstGeom>
        </p:spPr>
        <p:txBody>
          <a:bodyPr lIns="0" tIns="0" rIns="0" bIns="0" rtlCol="0" anchor="t">
            <a:spAutoFit/>
          </a:bodyPr>
          <a:lstStyle/>
          <a:p>
            <a:pPr>
              <a:lnSpc>
                <a:spcPts val="1985"/>
              </a:lnSpc>
            </a:pPr>
            <a:r>
              <a:rPr lang="en-US" sz="1332">
                <a:solidFill>
                  <a:srgbClr val="000000"/>
                </a:solidFill>
                <a:latin typeface="DM Sans Bold"/>
              </a:rPr>
              <a:t>Data Preprocessing:</a:t>
            </a:r>
          </a:p>
          <a:p>
            <a:pPr marL="575332" lvl="2" indent="-191777">
              <a:lnSpc>
                <a:spcPts val="1985"/>
              </a:lnSpc>
              <a:buFont typeface="Arial"/>
              <a:buChar char="⚬"/>
            </a:pPr>
            <a:r>
              <a:rPr lang="en-US" sz="1332">
                <a:solidFill>
                  <a:srgbClr val="000000"/>
                </a:solidFill>
                <a:latin typeface="DM Sans"/>
              </a:rPr>
              <a:t>The project includes data preprocessing techniques such as handling missing values, dropping unnecessary columns ('id'), encoding categorical variables, and scaling numeric features.</a:t>
            </a:r>
          </a:p>
          <a:p>
            <a:pPr>
              <a:lnSpc>
                <a:spcPts val="1985"/>
              </a:lnSpc>
            </a:pPr>
            <a:r>
              <a:rPr lang="en-US" sz="1332">
                <a:solidFill>
                  <a:srgbClr val="000000"/>
                </a:solidFill>
                <a:latin typeface="DM Sans Bold"/>
              </a:rPr>
              <a:t>Exploratory Data Analysis (EDA):</a:t>
            </a:r>
          </a:p>
          <a:p>
            <a:pPr marL="575332" lvl="2" indent="-191777" algn="l">
              <a:lnSpc>
                <a:spcPts val="1985"/>
              </a:lnSpc>
              <a:spcBef>
                <a:spcPct val="0"/>
              </a:spcBef>
              <a:buFont typeface="Arial"/>
              <a:buChar char="⚬"/>
            </a:pPr>
            <a:r>
              <a:rPr lang="en-US" sz="1332">
                <a:solidFill>
                  <a:srgbClr val="000000"/>
                </a:solidFill>
                <a:latin typeface="DM Sans"/>
              </a:rPr>
              <a:t>EDA is performed using Seaborn and Matplotlib for visualizing numeric and categorical features, including kernel density plots, boxplots, scatterplots, and count plots.</a:t>
            </a:r>
          </a:p>
          <a:p>
            <a:pPr marL="0" lvl="0" indent="0" algn="l">
              <a:lnSpc>
                <a:spcPts val="1985"/>
              </a:lnSpc>
              <a:spcBef>
                <a:spcPct val="0"/>
              </a:spcBef>
            </a:pPr>
            <a:endParaRPr/>
          </a:p>
        </p:txBody>
      </p:sp>
      <p:sp>
        <p:nvSpPr>
          <p:cNvPr id="27" name="TextBox 27"/>
          <p:cNvSpPr txBox="1"/>
          <p:nvPr/>
        </p:nvSpPr>
        <p:spPr>
          <a:xfrm>
            <a:off x="11929236" y="3996915"/>
            <a:ext cx="5233720" cy="2478046"/>
          </a:xfrm>
          <a:prstGeom prst="rect">
            <a:avLst/>
          </a:prstGeom>
        </p:spPr>
        <p:txBody>
          <a:bodyPr lIns="0" tIns="0" rIns="0" bIns="0" rtlCol="0" anchor="t">
            <a:spAutoFit/>
          </a:bodyPr>
          <a:lstStyle/>
          <a:p>
            <a:pPr>
              <a:lnSpc>
                <a:spcPts val="2249"/>
              </a:lnSpc>
            </a:pPr>
            <a:r>
              <a:rPr lang="en-US" sz="1509" dirty="0">
                <a:solidFill>
                  <a:srgbClr val="000000"/>
                </a:solidFill>
                <a:latin typeface="DM Sans Bold"/>
              </a:rPr>
              <a:t>Various machine learning algorithms are implemented, including:</a:t>
            </a:r>
          </a:p>
          <a:p>
            <a:pPr marL="325953" lvl="1" indent="-162977">
              <a:lnSpc>
                <a:spcPts val="2249"/>
              </a:lnSpc>
              <a:buFont typeface="Arial"/>
              <a:buChar char="•"/>
            </a:pPr>
            <a:r>
              <a:rPr lang="en-US" sz="1509" dirty="0">
                <a:solidFill>
                  <a:srgbClr val="000000"/>
                </a:solidFill>
                <a:latin typeface="DM Sans"/>
              </a:rPr>
              <a:t>Random Forest Classifier</a:t>
            </a:r>
          </a:p>
          <a:p>
            <a:pPr marL="325953" lvl="1" indent="-162977">
              <a:lnSpc>
                <a:spcPts val="2249"/>
              </a:lnSpc>
              <a:buFont typeface="Arial"/>
              <a:buChar char="•"/>
            </a:pPr>
            <a:r>
              <a:rPr lang="en-US" sz="1509" dirty="0">
                <a:solidFill>
                  <a:srgbClr val="000000"/>
                </a:solidFill>
                <a:latin typeface="DM Sans"/>
              </a:rPr>
              <a:t>Logistic Regression</a:t>
            </a:r>
          </a:p>
          <a:p>
            <a:pPr marL="325953" lvl="1" indent="-162977">
              <a:lnSpc>
                <a:spcPts val="2249"/>
              </a:lnSpc>
              <a:buFont typeface="Arial"/>
              <a:buChar char="•"/>
            </a:pPr>
            <a:r>
              <a:rPr lang="en-US" sz="1509" dirty="0">
                <a:solidFill>
                  <a:srgbClr val="000000"/>
                </a:solidFill>
                <a:latin typeface="DM Sans"/>
              </a:rPr>
              <a:t>Support Vector Classifier (SVC)</a:t>
            </a:r>
          </a:p>
          <a:p>
            <a:pPr marL="325953" lvl="1" indent="-162977">
              <a:lnSpc>
                <a:spcPts val="2249"/>
              </a:lnSpc>
              <a:buFont typeface="Arial"/>
              <a:buChar char="•"/>
            </a:pPr>
            <a:r>
              <a:rPr lang="en-US" sz="1509" dirty="0">
                <a:solidFill>
                  <a:srgbClr val="000000"/>
                </a:solidFill>
                <a:latin typeface="DM Sans"/>
              </a:rPr>
              <a:t>Decision Tree Classifier</a:t>
            </a:r>
          </a:p>
          <a:p>
            <a:pPr marL="325953" lvl="1" indent="-162977">
              <a:lnSpc>
                <a:spcPts val="2249"/>
              </a:lnSpc>
              <a:buFont typeface="Arial"/>
              <a:buChar char="•"/>
            </a:pPr>
            <a:r>
              <a:rPr lang="en-US" sz="1509" dirty="0">
                <a:solidFill>
                  <a:srgbClr val="000000"/>
                </a:solidFill>
                <a:latin typeface="DM Sans"/>
              </a:rPr>
              <a:t>K-Nearest Neighbors (KNN)</a:t>
            </a:r>
          </a:p>
          <a:p>
            <a:pPr>
              <a:lnSpc>
                <a:spcPts val="2249"/>
              </a:lnSpc>
            </a:pPr>
            <a:endParaRPr/>
          </a:p>
          <a:p>
            <a:pPr marL="0" lvl="0" indent="0" algn="l">
              <a:lnSpc>
                <a:spcPts val="2249"/>
              </a:lnSpc>
              <a:spcBef>
                <a:spcPct val="0"/>
              </a:spcBef>
            </a:pPr>
            <a:endParaRPr/>
          </a:p>
        </p:txBody>
      </p:sp>
      <p:sp>
        <p:nvSpPr>
          <p:cNvPr id="28" name="TextBox 28"/>
          <p:cNvSpPr txBox="1"/>
          <p:nvPr/>
        </p:nvSpPr>
        <p:spPr>
          <a:xfrm>
            <a:off x="11855848" y="6665072"/>
            <a:ext cx="5219666" cy="2754787"/>
          </a:xfrm>
          <a:prstGeom prst="rect">
            <a:avLst/>
          </a:prstGeom>
        </p:spPr>
        <p:txBody>
          <a:bodyPr lIns="0" tIns="0" rIns="0" bIns="0" rtlCol="0" anchor="t">
            <a:spAutoFit/>
          </a:bodyPr>
          <a:lstStyle/>
          <a:p>
            <a:pPr>
              <a:lnSpc>
                <a:spcPts val="2228"/>
              </a:lnSpc>
            </a:pPr>
            <a:r>
              <a:rPr lang="en-US" sz="1495">
                <a:solidFill>
                  <a:srgbClr val="000000"/>
                </a:solidFill>
                <a:latin typeface="DM Sans Bold"/>
              </a:rPr>
              <a:t>Min-Max Scaling:</a:t>
            </a:r>
          </a:p>
          <a:p>
            <a:pPr marL="645861" lvl="2" indent="-215287">
              <a:lnSpc>
                <a:spcPts val="2228"/>
              </a:lnSpc>
              <a:buFont typeface="Arial"/>
              <a:buChar char="⚬"/>
            </a:pPr>
            <a:r>
              <a:rPr lang="en-US" sz="1495">
                <a:solidFill>
                  <a:srgbClr val="000000"/>
                </a:solidFill>
                <a:latin typeface="DM Sans"/>
              </a:rPr>
              <a:t>Min-Max scaling is applied to numeric features using Scikit-learn's MinMaxScaler, standardizing their values within a specified range.</a:t>
            </a:r>
          </a:p>
          <a:p>
            <a:pPr>
              <a:lnSpc>
                <a:spcPts val="2228"/>
              </a:lnSpc>
            </a:pPr>
            <a:r>
              <a:rPr lang="en-US" sz="1495">
                <a:solidFill>
                  <a:srgbClr val="000000"/>
                </a:solidFill>
                <a:latin typeface="DM Sans Bold"/>
              </a:rPr>
              <a:t>Hyperparameter Tuning:</a:t>
            </a:r>
          </a:p>
          <a:p>
            <a:pPr marL="645861" lvl="2" indent="-215287" algn="l">
              <a:lnSpc>
                <a:spcPts val="2228"/>
              </a:lnSpc>
              <a:spcBef>
                <a:spcPct val="0"/>
              </a:spcBef>
              <a:buFont typeface="Arial"/>
              <a:buChar char="⚬"/>
            </a:pPr>
            <a:r>
              <a:rPr lang="en-US" sz="1495">
                <a:solidFill>
                  <a:srgbClr val="000000"/>
                </a:solidFill>
                <a:latin typeface="DM Sans"/>
              </a:rPr>
              <a:t>GridSearchCV is employed for hyperparameter tuning, systematically searching for the best hyperparameter configuration for each machine learning model.</a:t>
            </a:r>
          </a:p>
          <a:p>
            <a:pPr marL="0" lvl="0" indent="0" algn="l">
              <a:lnSpc>
                <a:spcPts val="2228"/>
              </a:lnSpc>
              <a:spcBef>
                <a:spcPct val="0"/>
              </a:spcBef>
            </a:pPr>
            <a:endParaRPr/>
          </a:p>
        </p:txBody>
      </p:sp>
      <p:sp>
        <p:nvSpPr>
          <p:cNvPr id="29" name="TextBox 29"/>
          <p:cNvSpPr txBox="1"/>
          <p:nvPr/>
        </p:nvSpPr>
        <p:spPr>
          <a:xfrm>
            <a:off x="1267396" y="1066982"/>
            <a:ext cx="5006462" cy="2755488"/>
          </a:xfrm>
          <a:prstGeom prst="rect">
            <a:avLst/>
          </a:prstGeom>
        </p:spPr>
        <p:txBody>
          <a:bodyPr lIns="0" tIns="0" rIns="0" bIns="0" rtlCol="0" anchor="t">
            <a:spAutoFit/>
          </a:bodyPr>
          <a:lstStyle/>
          <a:p>
            <a:pPr algn="just">
              <a:lnSpc>
                <a:spcPts val="2200"/>
              </a:lnSpc>
            </a:pPr>
            <a:r>
              <a:rPr lang="en-US" sz="1476">
                <a:solidFill>
                  <a:srgbClr val="000000"/>
                </a:solidFill>
                <a:latin typeface="DM Sans Bold"/>
              </a:rPr>
              <a:t>Python:</a:t>
            </a:r>
          </a:p>
          <a:p>
            <a:pPr marL="637641" lvl="2" indent="-212547" algn="just">
              <a:lnSpc>
                <a:spcPts val="2200"/>
              </a:lnSpc>
              <a:buFont typeface="Arial"/>
              <a:buChar char="⚬"/>
            </a:pPr>
            <a:r>
              <a:rPr lang="en-US" sz="1476">
                <a:solidFill>
                  <a:srgbClr val="000000"/>
                </a:solidFill>
                <a:latin typeface="DM Sans"/>
              </a:rPr>
              <a:t>Python serves as the primary programming language for this project, providing a versatile environment for data analysis, machine learning, and visualization.</a:t>
            </a:r>
          </a:p>
          <a:p>
            <a:pPr algn="just">
              <a:lnSpc>
                <a:spcPts val="2200"/>
              </a:lnSpc>
            </a:pPr>
            <a:r>
              <a:rPr lang="en-US" sz="1476">
                <a:solidFill>
                  <a:srgbClr val="000000"/>
                </a:solidFill>
                <a:latin typeface="DM Sans Bold"/>
              </a:rPr>
              <a:t>Pandas:</a:t>
            </a:r>
          </a:p>
          <a:p>
            <a:pPr marL="637641" lvl="2" indent="-212547" algn="just">
              <a:lnSpc>
                <a:spcPts val="2200"/>
              </a:lnSpc>
              <a:buFont typeface="Arial"/>
              <a:buChar char="⚬"/>
            </a:pPr>
            <a:r>
              <a:rPr lang="en-US" sz="1476">
                <a:solidFill>
                  <a:srgbClr val="000000"/>
                </a:solidFill>
                <a:latin typeface="DM Sans"/>
              </a:rPr>
              <a:t>Pandas is used for data manipulation and analysis. It provides data structures like DataFrames, facilitating the handling of tabular data.</a:t>
            </a:r>
          </a:p>
          <a:p>
            <a:pPr marL="0" lvl="0" indent="0" algn="just">
              <a:lnSpc>
                <a:spcPts val="2200"/>
              </a:lnSpc>
            </a:pPr>
            <a:endParaRPr/>
          </a:p>
        </p:txBody>
      </p:sp>
      <p:sp>
        <p:nvSpPr>
          <p:cNvPr id="30" name="TextBox 30"/>
          <p:cNvSpPr txBox="1"/>
          <p:nvPr/>
        </p:nvSpPr>
        <p:spPr>
          <a:xfrm>
            <a:off x="1267396" y="3889565"/>
            <a:ext cx="5287535" cy="2839259"/>
          </a:xfrm>
          <a:prstGeom prst="rect">
            <a:avLst/>
          </a:prstGeom>
        </p:spPr>
        <p:txBody>
          <a:bodyPr lIns="0" tIns="0" rIns="0" bIns="0" rtlCol="0" anchor="t">
            <a:spAutoFit/>
          </a:bodyPr>
          <a:lstStyle/>
          <a:p>
            <a:pPr>
              <a:lnSpc>
                <a:spcPts val="2279"/>
              </a:lnSpc>
            </a:pPr>
            <a:r>
              <a:rPr lang="en-US" sz="1529" dirty="0" err="1">
                <a:solidFill>
                  <a:srgbClr val="000000"/>
                </a:solidFill>
                <a:latin typeface="DM Sans Bold"/>
              </a:rPr>
              <a:t>NumPy</a:t>
            </a:r>
            <a:r>
              <a:rPr lang="en-US" sz="1529" dirty="0">
                <a:solidFill>
                  <a:srgbClr val="000000"/>
                </a:solidFill>
                <a:latin typeface="DM Sans Bold"/>
              </a:rPr>
              <a:t>:</a:t>
            </a:r>
          </a:p>
          <a:p>
            <a:pPr marL="660544" lvl="2" indent="-220181">
              <a:lnSpc>
                <a:spcPts val="2279"/>
              </a:lnSpc>
              <a:buFont typeface="Arial"/>
              <a:buChar char="⚬"/>
            </a:pPr>
            <a:r>
              <a:rPr lang="en-US" sz="1529" dirty="0" err="1">
                <a:solidFill>
                  <a:srgbClr val="000000"/>
                </a:solidFill>
                <a:latin typeface="DM Sans"/>
              </a:rPr>
              <a:t>NumPy</a:t>
            </a:r>
            <a:r>
              <a:rPr lang="en-US" sz="1529" dirty="0">
                <a:solidFill>
                  <a:srgbClr val="000000"/>
                </a:solidFill>
                <a:latin typeface="DM Sans"/>
              </a:rPr>
              <a:t> is employed for numerical operations and array manipulations, enhancing the efficiency of mathematical computations.</a:t>
            </a:r>
          </a:p>
          <a:p>
            <a:pPr>
              <a:lnSpc>
                <a:spcPts val="2279"/>
              </a:lnSpc>
            </a:pPr>
            <a:r>
              <a:rPr lang="en-US" sz="1529" dirty="0" err="1">
                <a:solidFill>
                  <a:srgbClr val="000000"/>
                </a:solidFill>
                <a:latin typeface="DM Sans Bold"/>
              </a:rPr>
              <a:t>Seaborn</a:t>
            </a:r>
            <a:r>
              <a:rPr lang="en-US" sz="1529" dirty="0">
                <a:solidFill>
                  <a:srgbClr val="000000"/>
                </a:solidFill>
                <a:latin typeface="DM Sans Bold"/>
              </a:rPr>
              <a:t> and </a:t>
            </a:r>
            <a:r>
              <a:rPr lang="en-US" sz="1529" dirty="0" err="1">
                <a:solidFill>
                  <a:srgbClr val="000000"/>
                </a:solidFill>
                <a:latin typeface="DM Sans Bold"/>
              </a:rPr>
              <a:t>Matplotlib</a:t>
            </a:r>
            <a:r>
              <a:rPr lang="en-US" sz="1529" dirty="0">
                <a:solidFill>
                  <a:srgbClr val="000000"/>
                </a:solidFill>
                <a:latin typeface="DM Sans Bold"/>
              </a:rPr>
              <a:t>:</a:t>
            </a:r>
          </a:p>
          <a:p>
            <a:pPr marL="660544" lvl="2" indent="-220181">
              <a:lnSpc>
                <a:spcPts val="2279"/>
              </a:lnSpc>
              <a:buFont typeface="Arial"/>
              <a:buChar char="⚬"/>
            </a:pPr>
            <a:r>
              <a:rPr lang="en-US" sz="1529" dirty="0" err="1">
                <a:solidFill>
                  <a:srgbClr val="000000"/>
                </a:solidFill>
                <a:latin typeface="DM Sans"/>
              </a:rPr>
              <a:t>Seaborn</a:t>
            </a:r>
            <a:r>
              <a:rPr lang="en-US" sz="1529" dirty="0">
                <a:solidFill>
                  <a:srgbClr val="000000"/>
                </a:solidFill>
                <a:latin typeface="DM Sans"/>
              </a:rPr>
              <a:t> and </a:t>
            </a:r>
            <a:r>
              <a:rPr lang="en-US" sz="1529" dirty="0" err="1">
                <a:solidFill>
                  <a:srgbClr val="000000"/>
                </a:solidFill>
                <a:latin typeface="DM Sans"/>
              </a:rPr>
              <a:t>Matplotlib</a:t>
            </a:r>
            <a:r>
              <a:rPr lang="en-US" sz="1529" dirty="0">
                <a:solidFill>
                  <a:srgbClr val="000000"/>
                </a:solidFill>
                <a:latin typeface="DM Sans"/>
              </a:rPr>
              <a:t> are visualization libraries used for creating plots and charts, aiding in the exploration of data distributions and patterns.</a:t>
            </a:r>
          </a:p>
          <a:p>
            <a:pPr>
              <a:lnSpc>
                <a:spcPts val="2279"/>
              </a:lnSpc>
            </a:pPr>
            <a:endParaRPr/>
          </a:p>
          <a:p>
            <a:pPr marL="0" lvl="0" indent="0" algn="l">
              <a:lnSpc>
                <a:spcPts val="2279"/>
              </a:lnSpc>
            </a:pPr>
            <a:endParaRPr/>
          </a:p>
        </p:txBody>
      </p:sp>
      <p:sp>
        <p:nvSpPr>
          <p:cNvPr id="31" name="TextBox 31"/>
          <p:cNvSpPr txBox="1"/>
          <p:nvPr/>
        </p:nvSpPr>
        <p:spPr>
          <a:xfrm>
            <a:off x="1267396" y="6700249"/>
            <a:ext cx="5006462" cy="2703483"/>
          </a:xfrm>
          <a:prstGeom prst="rect">
            <a:avLst/>
          </a:prstGeom>
        </p:spPr>
        <p:txBody>
          <a:bodyPr lIns="0" tIns="0" rIns="0" bIns="0" rtlCol="0" anchor="t">
            <a:spAutoFit/>
          </a:bodyPr>
          <a:lstStyle/>
          <a:p>
            <a:pPr>
              <a:lnSpc>
                <a:spcPts val="1992"/>
              </a:lnSpc>
            </a:pPr>
            <a:r>
              <a:rPr lang="en-US" sz="1337">
                <a:solidFill>
                  <a:srgbClr val="000000"/>
                </a:solidFill>
                <a:latin typeface="DM Sans Bold"/>
              </a:rPr>
              <a:t>Scikit-learn:</a:t>
            </a:r>
          </a:p>
          <a:p>
            <a:pPr marL="577321" lvl="2" indent="-192440">
              <a:lnSpc>
                <a:spcPts val="1992"/>
              </a:lnSpc>
              <a:buFont typeface="Arial"/>
              <a:buChar char="⚬"/>
            </a:pPr>
            <a:r>
              <a:rPr lang="en-US" sz="1337">
                <a:solidFill>
                  <a:srgbClr val="000000"/>
                </a:solidFill>
                <a:latin typeface="DM Sans"/>
              </a:rPr>
              <a:t>Scikit-learn is a machine learning library that offers a wide range of tools for data preprocessing, model training, and evaluation. It includes various algorithms and utilities for classification and regression tasks.</a:t>
            </a:r>
          </a:p>
          <a:p>
            <a:pPr>
              <a:lnSpc>
                <a:spcPts val="1992"/>
              </a:lnSpc>
            </a:pPr>
            <a:r>
              <a:rPr lang="en-US" sz="1337">
                <a:solidFill>
                  <a:srgbClr val="000000"/>
                </a:solidFill>
                <a:latin typeface="DM Sans Bold"/>
              </a:rPr>
              <a:t>GridSearchCV:</a:t>
            </a:r>
          </a:p>
          <a:p>
            <a:pPr marL="577321" lvl="2" indent="-192440" algn="l">
              <a:lnSpc>
                <a:spcPts val="1992"/>
              </a:lnSpc>
              <a:buFont typeface="Arial"/>
              <a:buChar char="⚬"/>
            </a:pPr>
            <a:r>
              <a:rPr lang="en-US" sz="1337">
                <a:solidFill>
                  <a:srgbClr val="000000"/>
                </a:solidFill>
                <a:latin typeface="DM Sans"/>
              </a:rPr>
              <a:t>GridSearchCV, part of Scikit-learn, is utilized for hyperparameter tuning. It systematically searches through a predefined hyperparameter space to find the optimal configuration for a machine learning model.</a:t>
            </a:r>
          </a:p>
          <a:p>
            <a:pPr marL="0" lvl="0" indent="0" algn="l">
              <a:lnSpc>
                <a:spcPts val="1992"/>
              </a:lnSpc>
            </a:pPr>
            <a:endParaRPr/>
          </a:p>
        </p:txBody>
      </p:sp>
      <p:sp>
        <p:nvSpPr>
          <p:cNvPr id="32" name="TextBox 32"/>
          <p:cNvSpPr txBox="1"/>
          <p:nvPr/>
        </p:nvSpPr>
        <p:spPr>
          <a:xfrm>
            <a:off x="7145481" y="3755872"/>
            <a:ext cx="4193205" cy="1387628"/>
          </a:xfrm>
          <a:prstGeom prst="rect">
            <a:avLst/>
          </a:prstGeom>
        </p:spPr>
        <p:txBody>
          <a:bodyPr lIns="0" tIns="0" rIns="0" bIns="0" rtlCol="0" anchor="t">
            <a:spAutoFit/>
          </a:bodyPr>
          <a:lstStyle/>
          <a:p>
            <a:pPr marL="0" lvl="1" indent="0" algn="ctr">
              <a:lnSpc>
                <a:spcPts val="5341"/>
              </a:lnSpc>
              <a:spcBef>
                <a:spcPct val="0"/>
              </a:spcBef>
            </a:pPr>
            <a:r>
              <a:rPr lang="en-US" sz="5506">
                <a:solidFill>
                  <a:srgbClr val="000000"/>
                </a:solidFill>
                <a:latin typeface="DM Sans Bold"/>
              </a:rPr>
              <a:t>Tools and Techniques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TextBox 3"/>
          <p:cNvSpPr txBox="1"/>
          <p:nvPr/>
        </p:nvSpPr>
        <p:spPr>
          <a:xfrm>
            <a:off x="8659015" y="2345718"/>
            <a:ext cx="7848753"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Dataset Overview-</a:t>
            </a:r>
          </a:p>
        </p:txBody>
      </p:sp>
      <p:sp>
        <p:nvSpPr>
          <p:cNvPr id="4" name="TextBox 4"/>
          <p:cNvSpPr txBox="1"/>
          <p:nvPr/>
        </p:nvSpPr>
        <p:spPr>
          <a:xfrm>
            <a:off x="8659015" y="4798032"/>
            <a:ext cx="9229467" cy="3186089"/>
          </a:xfrm>
          <a:prstGeom prst="rect">
            <a:avLst/>
          </a:prstGeom>
        </p:spPr>
        <p:txBody>
          <a:bodyPr lIns="0" tIns="0" rIns="0" bIns="0" rtlCol="0" anchor="t">
            <a:spAutoFit/>
          </a:bodyPr>
          <a:lstStyle/>
          <a:p>
            <a:pPr marL="0" lvl="0" indent="0">
              <a:lnSpc>
                <a:spcPts val="3233"/>
              </a:lnSpc>
              <a:spcBef>
                <a:spcPct val="0"/>
              </a:spcBef>
            </a:pPr>
            <a:r>
              <a:rPr lang="en-US" sz="2394" spc="143">
                <a:solidFill>
                  <a:srgbClr val="000000"/>
                </a:solidFill>
                <a:latin typeface="DM Sans"/>
              </a:rPr>
              <a:t>Our dataset is a comprehensive compilation of key factors that play a role in stroke occurrence. Each entry is characterised by a unique identifier (id) and encompasses vital information such as gender, age, hypertension, heart disease status, marital history, work type, residence type, average glucose level, body mass index (BMI), smoking status, and the occurrence of a stroke.</a:t>
            </a:r>
          </a:p>
        </p:txBody>
      </p:sp>
      <p:sp>
        <p:nvSpPr>
          <p:cNvPr id="5" name="Freeform 5"/>
          <p:cNvSpPr/>
          <p:nvPr/>
        </p:nvSpPr>
        <p:spPr>
          <a:xfrm>
            <a:off x="1151164" y="2184799"/>
            <a:ext cx="6013333" cy="5302667"/>
          </a:xfrm>
          <a:custGeom>
            <a:avLst/>
            <a:gdLst/>
            <a:ahLst/>
            <a:cxnLst/>
            <a:rect l="l" t="t" r="r" b="b"/>
            <a:pathLst>
              <a:path w="6013333" h="5302667">
                <a:moveTo>
                  <a:pt x="0" y="0"/>
                </a:moveTo>
                <a:lnTo>
                  <a:pt x="6013334" y="0"/>
                </a:lnTo>
                <a:lnTo>
                  <a:pt x="6013334" y="5302667"/>
                </a:lnTo>
                <a:lnTo>
                  <a:pt x="0" y="530266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5" name="Freeform 15"/>
          <p:cNvSpPr/>
          <p:nvPr/>
        </p:nvSpPr>
        <p:spPr>
          <a:xfrm>
            <a:off x="17093957" y="-854338"/>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
        <p:nvSpPr>
          <p:cNvPr id="16" name="Freeform 16"/>
          <p:cNvSpPr/>
          <p:nvPr/>
        </p:nvSpPr>
        <p:spPr>
          <a:xfrm>
            <a:off x="2384254" y="3549336"/>
            <a:ext cx="13519493" cy="3932450"/>
          </a:xfrm>
          <a:custGeom>
            <a:avLst/>
            <a:gdLst/>
            <a:ahLst/>
            <a:cxnLst/>
            <a:rect l="l" t="t" r="r" b="b"/>
            <a:pathLst>
              <a:path w="13519493" h="3932450">
                <a:moveTo>
                  <a:pt x="0" y="0"/>
                </a:moveTo>
                <a:lnTo>
                  <a:pt x="13519492" y="0"/>
                </a:lnTo>
                <a:lnTo>
                  <a:pt x="13519492" y="3932451"/>
                </a:lnTo>
                <a:lnTo>
                  <a:pt x="0" y="3932451"/>
                </a:lnTo>
                <a:lnTo>
                  <a:pt x="0" y="0"/>
                </a:lnTo>
                <a:close/>
              </a:path>
            </a:pathLst>
          </a:custGeom>
          <a:blipFill>
            <a:blip r:embed="rId29"/>
            <a:stretch>
              <a:fillRect/>
            </a:stretch>
          </a:blipFill>
        </p:spPr>
      </p:sp>
      <p:sp>
        <p:nvSpPr>
          <p:cNvPr id="17" name="TextBox 17"/>
          <p:cNvSpPr txBox="1"/>
          <p:nvPr/>
        </p:nvSpPr>
        <p:spPr>
          <a:xfrm>
            <a:off x="2384254" y="2385544"/>
            <a:ext cx="10014901" cy="909320"/>
          </a:xfrm>
          <a:prstGeom prst="rect">
            <a:avLst/>
          </a:prstGeom>
        </p:spPr>
        <p:txBody>
          <a:bodyPr lIns="0" tIns="0" rIns="0" bIns="0" rtlCol="0" anchor="t">
            <a:spAutoFit/>
          </a:bodyPr>
          <a:lstStyle/>
          <a:p>
            <a:pPr>
              <a:lnSpc>
                <a:spcPts val="6789"/>
              </a:lnSpc>
            </a:pPr>
            <a:r>
              <a:rPr lang="en-US" sz="6999">
                <a:solidFill>
                  <a:srgbClr val="000000"/>
                </a:solidFill>
                <a:latin typeface="DM Sans Bold"/>
              </a:rPr>
              <a:t>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1063</Words>
  <Application>Microsoft Office PowerPoint</Application>
  <PresentationFormat>Custom</PresentationFormat>
  <Paragraphs>76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DM Sans Bold</vt:lpstr>
      <vt:lpstr>DM Sans</vt:lpstr>
      <vt:lpstr>Calibri</vt:lpstr>
      <vt:lpstr>DM Sans Medium</vt:lpstr>
      <vt:lpstr>DM Sans Semi-Bold</vt:lpstr>
      <vt:lpstr>Fredoka One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Prediction</dc:title>
  <cp:lastModifiedBy>KAVYA SRI</cp:lastModifiedBy>
  <cp:revision>25</cp:revision>
  <dcterms:created xsi:type="dcterms:W3CDTF">2006-08-16T00:00:00Z</dcterms:created>
  <dcterms:modified xsi:type="dcterms:W3CDTF">2024-01-09T09:34:50Z</dcterms:modified>
  <dc:identifier>DAF0HmbxiCk</dc:identifier>
</cp:coreProperties>
</file>