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Lst>
  <p:sldSz cx="12192000" cy="6858000"/>
  <p:notesSz cx="6858000" cy="9144000"/>
  <p:embeddedFontLst>
    <p:embeddedFont>
      <p:font typeface="Lato Black" panose="020F0502020204030203" pitchFamily="34" charset="0"/>
      <p:bold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12</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8125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1185" y="-550606"/>
            <a:ext cx="12190815" cy="6694098"/>
          </a:xfrm>
          <a:prstGeom prst="rect">
            <a:avLst/>
          </a:prstGeom>
          <a:noFill/>
          <a:ln>
            <a:noFill/>
          </a:ln>
        </p:spPr>
      </p:pic>
      <p:sp>
        <p:nvSpPr>
          <p:cNvPr id="99" name="Google Shape;99;p1"/>
          <p:cNvSpPr txBox="1"/>
          <p:nvPr/>
        </p:nvSpPr>
        <p:spPr>
          <a:xfrm>
            <a:off x="2551562" y="3295199"/>
            <a:ext cx="7246189"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a:latin typeface="Times New Roman" panose="02020603050405020304" pitchFamily="18" charset="0"/>
                <a:cs typeface="Times New Roman" panose="02020603050405020304" pitchFamily="18" charset="0"/>
              </a:rPr>
              <a:t>EDA ON CHURN PREDICTION</a:t>
            </a:r>
            <a:endParaRPr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863203-20E3-07E5-F14C-BAEC544E3CCF}"/>
              </a:ext>
            </a:extLst>
          </p:cNvPr>
          <p:cNvPicPr>
            <a:picLocks noChangeAspect="1"/>
          </p:cNvPicPr>
          <p:nvPr/>
        </p:nvPicPr>
        <p:blipFill>
          <a:blip r:embed="rId2"/>
          <a:stretch>
            <a:fillRect/>
          </a:stretch>
        </p:blipFill>
        <p:spPr>
          <a:xfrm>
            <a:off x="186813" y="353961"/>
            <a:ext cx="6204155" cy="5673213"/>
          </a:xfrm>
          <a:prstGeom prst="rect">
            <a:avLst/>
          </a:prstGeom>
        </p:spPr>
      </p:pic>
      <p:sp>
        <p:nvSpPr>
          <p:cNvPr id="4" name="TextBox 3">
            <a:extLst>
              <a:ext uri="{FF2B5EF4-FFF2-40B4-BE49-F238E27FC236}">
                <a16:creationId xmlns:a16="http://schemas.microsoft.com/office/drawing/2014/main" id="{4DF56C9F-AF66-5BFD-3839-D9670A6B92CB}"/>
              </a:ext>
            </a:extLst>
          </p:cNvPr>
          <p:cNvSpPr txBox="1"/>
          <p:nvPr/>
        </p:nvSpPr>
        <p:spPr>
          <a:xfrm>
            <a:off x="7089058" y="796413"/>
            <a:ext cx="4837471" cy="5509200"/>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SCATTER PLOT</a:t>
            </a:r>
          </a:p>
          <a:p>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r>
              <a:rPr lang="en-US" sz="2800" dirty="0">
                <a:solidFill>
                  <a:schemeClr val="tx1"/>
                </a:solidFill>
                <a:latin typeface="Times New Roman" panose="02020603050405020304" pitchFamily="18" charset="0"/>
                <a:cs typeface="Times New Roman" panose="02020603050405020304" pitchFamily="18" charset="0"/>
              </a:rPr>
              <a:t>Customers paying high monthly charges for short tenures are disconnecting.</a:t>
            </a:r>
          </a:p>
          <a:p>
            <a:pPr marL="457200" indent="-457200">
              <a:buFont typeface="Courier New" panose="02070309020205020404" pitchFamily="49" charset="0"/>
              <a:buChar char="o"/>
            </a:pPr>
            <a:r>
              <a:rPr lang="en-US" sz="2800" dirty="0">
                <a:solidFill>
                  <a:schemeClr val="tx1"/>
                </a:solidFill>
                <a:latin typeface="Times New Roman" panose="02020603050405020304" pitchFamily="18" charset="0"/>
                <a:cs typeface="Times New Roman" panose="02020603050405020304" pitchFamily="18" charset="0"/>
              </a:rPr>
              <a:t>Customers paying high monthly charges for long tenures are continuing with their subscription plans as it is reasonable cost.</a:t>
            </a:r>
          </a:p>
          <a:p>
            <a:pPr marL="457200" indent="-457200">
              <a:buFont typeface="Courier New" panose="02070309020205020404" pitchFamily="49" charset="0"/>
              <a:buChar char="o"/>
            </a:pPr>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Font typeface="Courier New" panose="02070309020205020404" pitchFamily="49" charset="0"/>
              <a:buChar char="o"/>
            </a:pPr>
            <a:endParaRPr lang="en-IN" sz="2800"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70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D811DA-1AF1-2C03-5258-1CA5753BF98A}"/>
              </a:ext>
            </a:extLst>
          </p:cNvPr>
          <p:cNvPicPr>
            <a:picLocks noChangeAspect="1"/>
          </p:cNvPicPr>
          <p:nvPr/>
        </p:nvPicPr>
        <p:blipFill>
          <a:blip r:embed="rId2"/>
          <a:stretch>
            <a:fillRect/>
          </a:stretch>
        </p:blipFill>
        <p:spPr>
          <a:xfrm>
            <a:off x="682673" y="370785"/>
            <a:ext cx="5163271" cy="5487166"/>
          </a:xfrm>
          <a:prstGeom prst="rect">
            <a:avLst/>
          </a:prstGeom>
        </p:spPr>
      </p:pic>
      <p:sp>
        <p:nvSpPr>
          <p:cNvPr id="6" name="TextBox 5">
            <a:extLst>
              <a:ext uri="{FF2B5EF4-FFF2-40B4-BE49-F238E27FC236}">
                <a16:creationId xmlns:a16="http://schemas.microsoft.com/office/drawing/2014/main" id="{3B444BB3-D632-C2CE-05D1-A0E60E174434}"/>
              </a:ext>
            </a:extLst>
          </p:cNvPr>
          <p:cNvSpPr txBox="1"/>
          <p:nvPr/>
        </p:nvSpPr>
        <p:spPr>
          <a:xfrm>
            <a:off x="6684600" y="1632155"/>
            <a:ext cx="5163271" cy="2800767"/>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PIE PLOT</a:t>
            </a:r>
          </a:p>
          <a:p>
            <a:endParaRPr lang="en-US" sz="2800" b="1" dirty="0">
              <a:solidFill>
                <a:schemeClr val="accent1">
                  <a:lumMod val="75000"/>
                </a:schemeClr>
              </a:solidFill>
              <a:latin typeface="Times New Roman" panose="02020603050405020304" pitchFamily="18" charset="0"/>
              <a:cs typeface="Times New Roman" panose="02020603050405020304" pitchFamily="18" charset="0"/>
            </a:endParaRPr>
          </a:p>
          <a:p>
            <a:r>
              <a:rPr lang="en-US" sz="2800" dirty="0">
                <a:solidFill>
                  <a:schemeClr val="tx1"/>
                </a:solidFill>
                <a:latin typeface="Times New Roman" panose="02020603050405020304" pitchFamily="18" charset="0"/>
                <a:cs typeface="Times New Roman" panose="02020603050405020304" pitchFamily="18" charset="0"/>
              </a:rPr>
              <a:t>According to the collected data 73.5% customers are continuing their subscription and 26.5% customers are disconnected.</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13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C563AD-8F1F-D867-9E8A-8AF523F04ABD}"/>
              </a:ext>
            </a:extLst>
          </p:cNvPr>
          <p:cNvSpPr txBox="1"/>
          <p:nvPr/>
        </p:nvSpPr>
        <p:spPr>
          <a:xfrm>
            <a:off x="196645" y="265471"/>
            <a:ext cx="11415252" cy="2062103"/>
          </a:xfrm>
          <a:prstGeom prst="rect">
            <a:avLst/>
          </a:prstGeom>
          <a:noFill/>
        </p:spPr>
        <p:txBody>
          <a:bodyPr wrap="square" rtlCol="0">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CHALLENGES FACED:</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Total charges is given as object, so need to convert to float64.</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When converted to float it is observed that 11 values are missing so replace them with median.</a:t>
            </a:r>
          </a:p>
          <a:p>
            <a:endParaRPr lang="en-IN" sz="2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53E46D1-F659-216C-6612-9091209E3963}"/>
              </a:ext>
            </a:extLst>
          </p:cNvPr>
          <p:cNvSpPr txBox="1"/>
          <p:nvPr/>
        </p:nvSpPr>
        <p:spPr>
          <a:xfrm>
            <a:off x="353961" y="2733368"/>
            <a:ext cx="11159613" cy="2862322"/>
          </a:xfrm>
          <a:prstGeom prst="rect">
            <a:avLst/>
          </a:prstGeom>
          <a:noFill/>
        </p:spPr>
        <p:txBody>
          <a:bodyPr wrap="square" rtlCol="0">
            <a:spAutoFit/>
          </a:bodyPr>
          <a:lstStyle/>
          <a:p>
            <a:r>
              <a:rPr lang="en-US" sz="3600" b="1" u="sng" dirty="0">
                <a:solidFill>
                  <a:schemeClr val="accent1">
                    <a:lumMod val="75000"/>
                  </a:schemeClr>
                </a:solidFill>
                <a:latin typeface="Times New Roman" panose="02020603050405020304" pitchFamily="18" charset="0"/>
                <a:cs typeface="Times New Roman" panose="02020603050405020304" pitchFamily="18" charset="0"/>
              </a:rPr>
              <a:t>CONCLUSION:</a:t>
            </a:r>
          </a:p>
          <a:p>
            <a:r>
              <a:rPr lang="en-IN" sz="2400" dirty="0">
                <a:effectLst/>
                <a:latin typeface="Times New Roman" panose="02020603050405020304" pitchFamily="18" charset="0"/>
                <a:ea typeface="Calibri" panose="020F0502020204030204" pitchFamily="34" charset="0"/>
                <a:cs typeface="Times New Roman" panose="02020603050405020304" pitchFamily="18" charset="0"/>
              </a:rPr>
              <a:t>After completion of end-to-end machine learning project using Churn data. Able to clean the data and visualize the data by visualization and understand the insights of the data. Then able to build a machine learning mode, transformed the categorical to numerical feature. After transforming the data applied 6 different algorithms. Finally Logistic regression obtaining accuracy </a:t>
            </a:r>
            <a:r>
              <a:rPr lang="en-IN" sz="24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0.812606</a:t>
            </a: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 high among another model when compared.</a:t>
            </a:r>
            <a:br>
              <a:rPr lang="en-US" sz="24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2400" b="1" u="sng"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269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877538-F4CB-0B80-8E2A-392A5EE4C51F}"/>
              </a:ext>
            </a:extLst>
          </p:cNvPr>
          <p:cNvPicPr>
            <a:picLocks noChangeAspect="1"/>
          </p:cNvPicPr>
          <p:nvPr/>
        </p:nvPicPr>
        <p:blipFill>
          <a:blip r:embed="rId2"/>
          <a:stretch>
            <a:fillRect/>
          </a:stretch>
        </p:blipFill>
        <p:spPr>
          <a:xfrm>
            <a:off x="3392130" y="747253"/>
            <a:ext cx="5220928" cy="4868040"/>
          </a:xfrm>
          <a:prstGeom prst="rect">
            <a:avLst/>
          </a:prstGeom>
        </p:spPr>
      </p:pic>
    </p:spTree>
    <p:extLst>
      <p:ext uri="{BB962C8B-B14F-4D97-AF65-F5344CB8AC3E}">
        <p14:creationId xmlns:p14="http://schemas.microsoft.com/office/powerpoint/2010/main" val="1154981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337187" y="1573161"/>
            <a:ext cx="9340646" cy="4154943"/>
          </a:xfrm>
          <a:prstGeom prst="rect">
            <a:avLst/>
          </a:prstGeom>
          <a:noFill/>
          <a:ln>
            <a:noFill/>
          </a:ln>
        </p:spPr>
        <p:txBody>
          <a:bodyPr spcFirstLastPara="1" wrap="square" lIns="91425" tIns="45700" rIns="91425" bIns="45700" anchor="t" anchorCtr="0">
            <a:spAutoFit/>
          </a:bodyPr>
          <a:lstStyle/>
          <a:p>
            <a:pPr marR="0" lvl="0" algn="l" rtl="0">
              <a:spcBef>
                <a:spcPts val="0"/>
              </a:spcBef>
              <a:spcAft>
                <a:spcPts val="0"/>
              </a:spcAft>
              <a:buClr>
                <a:schemeClr val="dk1"/>
              </a:buClr>
              <a:buSzPts val="1800"/>
            </a:pPr>
            <a:r>
              <a:rPr lang="en-US" sz="2400" b="1" dirty="0" err="1">
                <a:solidFill>
                  <a:schemeClr val="dk1"/>
                </a:solidFill>
                <a:latin typeface="Times New Roman" panose="02020603050405020304" pitchFamily="18" charset="0"/>
                <a:ea typeface="Calibri"/>
                <a:cs typeface="Times New Roman" panose="02020603050405020304" pitchFamily="18" charset="0"/>
                <a:sym typeface="Calibri"/>
              </a:rPr>
              <a:t>Relangi</a:t>
            </a: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 Kavya Sri</a:t>
            </a:r>
          </a:p>
          <a:p>
            <a:pPr marR="0" lvl="0" algn="l" rtl="0">
              <a:spcBef>
                <a:spcPts val="0"/>
              </a:spcBef>
              <a:spcAft>
                <a:spcPts val="0"/>
              </a:spcAft>
              <a:buClr>
                <a:schemeClr val="dk1"/>
              </a:buClr>
              <a:buSzPts val="1800"/>
            </a:pPr>
            <a:r>
              <a:rPr lang="en-US" sz="2400" b="1" dirty="0">
                <a:solidFill>
                  <a:schemeClr val="dk1"/>
                </a:solidFill>
                <a:latin typeface="Times New Roman" panose="02020603050405020304" pitchFamily="18" charset="0"/>
                <a:ea typeface="Calibri"/>
                <a:cs typeface="Times New Roman" panose="02020603050405020304" pitchFamily="18" charset="0"/>
                <a:sym typeface="Calibri"/>
              </a:rPr>
              <a:t>MBA(Finance)</a:t>
            </a: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2400" b="0" i="0" dirty="0">
                <a:solidFill>
                  <a:schemeClr val="tx1"/>
                </a:solidFill>
                <a:effectLst/>
                <a:latin typeface="Times New Roman" panose="02020603050405020304" pitchFamily="18" charset="0"/>
                <a:cs typeface="Times New Roman" panose="02020603050405020304" pitchFamily="18" charset="0"/>
              </a:rPr>
              <a:t>"I want to learn Data Science because I'm curious about how we can use info to solve problems and make life better. Data Science gives us tools to look at data, find patterns, and make smarter choices, leading to cool new ideas that help us all.“</a:t>
            </a:r>
          </a:p>
          <a:p>
            <a:pPr marR="0" lvl="0" algn="l" rtl="0">
              <a:spcBef>
                <a:spcPts val="0"/>
              </a:spcBef>
              <a:spcAft>
                <a:spcPts val="0"/>
              </a:spcAft>
              <a:buClr>
                <a:schemeClr val="dk1"/>
              </a:buClr>
              <a:buSzPts val="1800"/>
            </a:pPr>
            <a:endParaRPr lang="en-US" sz="2400" dirty="0">
              <a:solidFill>
                <a:schemeClr val="tx1"/>
              </a:solidFill>
              <a:latin typeface="Times New Roman" panose="02020603050405020304" pitchFamily="18" charset="0"/>
              <a:cs typeface="Times New Roman" panose="02020603050405020304" pitchFamily="18" charset="0"/>
            </a:endParaRPr>
          </a:p>
          <a:p>
            <a:pPr>
              <a:buClr>
                <a:schemeClr val="dk1"/>
              </a:buClr>
              <a:buSzPts val="1800"/>
            </a:pPr>
            <a:r>
              <a:rPr lang="en-US" sz="2400" b="1"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US" sz="24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link: https://</a:t>
            </a:r>
            <a:r>
              <a:rPr lang="en-IN" sz="2400" b="1" i="0" dirty="0">
                <a:effectLst/>
                <a:highlight>
                  <a:srgbClr val="FFFFFF"/>
                </a:highlight>
                <a:latin typeface="Times New Roman" panose="02020603050405020304" pitchFamily="18" charset="0"/>
                <a:cs typeface="Times New Roman" panose="02020603050405020304" pitchFamily="18" charset="0"/>
              </a:rPr>
              <a:t>www.linkedin.com/in/kavyasrirelangi</a:t>
            </a:r>
            <a:endParaRPr lang="en-US" sz="2400" b="0" i="0" dirty="0">
              <a:solidFill>
                <a:srgbClr val="ECECEC"/>
              </a:solidFill>
              <a:effectLst/>
              <a:latin typeface="Söhne"/>
            </a:endParaRP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endParaRPr lang="en-IN"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endParaRPr sz="18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58473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4000" b="1" i="0" u="sng" strike="noStrike" cap="none" dirty="0">
                <a:solidFill>
                  <a:schemeClr val="accent1">
                    <a:lumMod val="75000"/>
                  </a:schemeClr>
                </a:solidFill>
                <a:latin typeface="Times New Roman" panose="02020603050405020304" pitchFamily="18" charset="0"/>
                <a:ea typeface="Lato Black"/>
                <a:cs typeface="Times New Roman" panose="02020603050405020304" pitchFamily="18" charset="0"/>
                <a:sym typeface="Lato Black"/>
              </a:rPr>
              <a:t>About</a:t>
            </a:r>
            <a:r>
              <a:rPr lang="en-IN" sz="3200" b="1" i="0" u="sng" strike="noStrike" cap="none" dirty="0">
                <a:solidFill>
                  <a:schemeClr val="accent1">
                    <a:lumMod val="75000"/>
                  </a:schemeClr>
                </a:solidFill>
                <a:latin typeface="Lato Black"/>
                <a:ea typeface="Lato Black"/>
                <a:cs typeface="Lato Black"/>
                <a:sym typeface="Lato Black"/>
              </a:rPr>
              <a:t> </a:t>
            </a:r>
            <a:r>
              <a:rPr lang="en-IN" sz="4000" b="1" i="0" u="sng" strike="noStrike" cap="none" dirty="0">
                <a:solidFill>
                  <a:schemeClr val="accent1">
                    <a:lumMod val="75000"/>
                  </a:schemeClr>
                </a:solidFill>
                <a:latin typeface="Times New Roman" panose="02020603050405020304" pitchFamily="18" charset="0"/>
                <a:ea typeface="Lato Black"/>
                <a:cs typeface="Times New Roman" panose="02020603050405020304" pitchFamily="18" charset="0"/>
                <a:sym typeface="Lato Black"/>
              </a:rPr>
              <a:t>me:</a:t>
            </a:r>
            <a:endParaRPr sz="4000" b="1" i="0" u="sng" strike="noStrike" cap="none"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026909" cy="95513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IN" sz="4000" b="1" u="sng" dirty="0">
                <a:solidFill>
                  <a:schemeClr val="accent1">
                    <a:lumMod val="75000"/>
                  </a:schemeClr>
                </a:solidFill>
                <a:latin typeface="Times New Roman" panose="02020603050405020304" pitchFamily="18" charset="0"/>
                <a:cs typeface="Times New Roman" panose="02020603050405020304" pitchFamily="18" charset="0"/>
              </a:rPr>
              <a:t>Agenda:  </a:t>
            </a:r>
            <a:endParaRPr sz="40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11" name="Google Shape;111;p4"/>
          <p:cNvSpPr txBox="1">
            <a:spLocks noGrp="1"/>
          </p:cNvSpPr>
          <p:nvPr>
            <p:ph type="body" idx="1"/>
          </p:nvPr>
        </p:nvSpPr>
        <p:spPr>
          <a:xfrm>
            <a:off x="684880" y="1179871"/>
            <a:ext cx="10515600" cy="5090497"/>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Business Problem and Use case domain understanding(If Required)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Objective of the Project</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Summary of the Data </a:t>
            </a:r>
            <a:endParaRPr sz="3300" dirty="0">
              <a:latin typeface="Times New Roman" panose="02020603050405020304" pitchFamily="18" charset="0"/>
              <a:cs typeface="Times New Roman" panose="02020603050405020304" pitchFamily="18" charset="0"/>
            </a:endParaRPr>
          </a:p>
          <a:p>
            <a:pPr marL="0" indent="0">
              <a:buClr>
                <a:srgbClr val="FF0000"/>
              </a:buClr>
              <a:buSzPct val="100000"/>
              <a:buNone/>
            </a:pPr>
            <a:endParaRPr lang="en-IN" sz="3300" b="1" dirty="0">
              <a:latin typeface="Times New Roman" panose="02020603050405020304" pitchFamily="18" charset="0"/>
              <a:cs typeface="Times New Roman" panose="02020603050405020304" pitchFamily="18" charset="0"/>
            </a:endParaRPr>
          </a:p>
          <a:p>
            <a:pPr marL="0" indent="0">
              <a:buClr>
                <a:srgbClr val="FF0000"/>
              </a:buClr>
              <a:buSzPct val="100000"/>
              <a:buNone/>
            </a:pPr>
            <a:r>
              <a:rPr lang="en-IN" sz="3300" b="1" u="sng" dirty="0">
                <a:solidFill>
                  <a:schemeClr val="accent1">
                    <a:lumMod val="75000"/>
                  </a:schemeClr>
                </a:solidFill>
                <a:latin typeface="Times New Roman" panose="02020603050405020304" pitchFamily="18" charset="0"/>
                <a:cs typeface="Times New Roman" panose="02020603050405020304" pitchFamily="18" charset="0"/>
              </a:rPr>
              <a:t>Exploratory Data Analysis: </a:t>
            </a:r>
            <a:endParaRPr sz="3300" dirty="0">
              <a:solidFill>
                <a:schemeClr val="accent1">
                  <a:lumMod val="75000"/>
                </a:schemeClr>
              </a:solidFill>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Data Cleaning Steps  </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Data Manipulation Steps</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Univariate Analysis  Steps</a:t>
            </a:r>
            <a:endParaRPr sz="3300" dirty="0">
              <a:latin typeface="Times New Roman" panose="02020603050405020304" pitchFamily="18" charset="0"/>
              <a:cs typeface="Times New Roman" panose="02020603050405020304" pitchFamily="18" charset="0"/>
            </a:endParaRPr>
          </a:p>
          <a:p>
            <a:pPr marL="514350" lvl="0" indent="-514350" algn="just" rtl="0">
              <a:lnSpc>
                <a:spcPct val="90000"/>
              </a:lnSpc>
              <a:spcBef>
                <a:spcPts val="1000"/>
              </a:spcBef>
              <a:spcAft>
                <a:spcPts val="0"/>
              </a:spcAft>
              <a:buClr>
                <a:schemeClr val="dk1"/>
              </a:buClr>
              <a:buSzPct val="100000"/>
              <a:buFont typeface="Calibri"/>
              <a:buAutoNum type="alphaLcPeriod"/>
            </a:pPr>
            <a:r>
              <a:rPr lang="en-IN" sz="3300" b="1" i="1" dirty="0">
                <a:latin typeface="Times New Roman" panose="02020603050405020304" pitchFamily="18" charset="0"/>
                <a:cs typeface="Times New Roman" panose="02020603050405020304" pitchFamily="18" charset="0"/>
              </a:rPr>
              <a:t>Bivariate Analysis  Steps </a:t>
            </a:r>
            <a:endParaRPr sz="3300" dirty="0">
              <a:latin typeface="Times New Roman" panose="020206030504050203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ct val="100000"/>
              <a:buNone/>
            </a:pPr>
            <a:endParaRPr sz="3300" b="1"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Key Business Question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Conclusion (Key finding overall)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Q&amp;A Slide </a:t>
            </a:r>
            <a:endParaRPr sz="3300" dirty="0">
              <a:latin typeface="Times New Roman" panose="02020603050405020304" pitchFamily="18" charset="0"/>
              <a:cs typeface="Times New Roman" panose="02020603050405020304" pitchFamily="18" charset="0"/>
            </a:endParaRPr>
          </a:p>
          <a:p>
            <a:pPr marL="228600" lvl="0" indent="-228600" algn="l" rtl="0">
              <a:lnSpc>
                <a:spcPct val="90000"/>
              </a:lnSpc>
              <a:spcBef>
                <a:spcPts val="1000"/>
              </a:spcBef>
              <a:spcAft>
                <a:spcPts val="0"/>
              </a:spcAft>
              <a:buClr>
                <a:schemeClr val="dk1"/>
              </a:buClr>
              <a:buSzPct val="100000"/>
              <a:buChar char="•"/>
            </a:pPr>
            <a:r>
              <a:rPr lang="en-IN" sz="3300" b="1" dirty="0">
                <a:latin typeface="Times New Roman" panose="02020603050405020304" pitchFamily="18" charset="0"/>
                <a:cs typeface="Times New Roman" panose="02020603050405020304" pitchFamily="18" charset="0"/>
              </a:rPr>
              <a:t>Your Experience/Challenges working on Web Scraping – Data Analysis Project.</a:t>
            </a:r>
            <a:endParaRPr sz="3300" dirty="0">
              <a:latin typeface="Times New Roman" panose="02020603050405020304" pitchFamily="18" charset="0"/>
              <a:cs typeface="Times New Roman" panose="02020603050405020304" pitchFamily="18" charset="0"/>
            </a:endParaRPr>
          </a:p>
          <a:p>
            <a:pPr marL="228600" lvl="0" indent="-13081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FDD8E0-6989-183B-D0FC-F8D61612A198}"/>
              </a:ext>
            </a:extLst>
          </p:cNvPr>
          <p:cNvSpPr txBox="1"/>
          <p:nvPr/>
        </p:nvSpPr>
        <p:spPr>
          <a:xfrm>
            <a:off x="275303" y="216310"/>
            <a:ext cx="5014452"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BUSINESS PROBLEM:</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EBC99A3-EFEA-6B5D-0612-38744A0D17E0}"/>
              </a:ext>
            </a:extLst>
          </p:cNvPr>
          <p:cNvSpPr txBox="1"/>
          <p:nvPr/>
        </p:nvSpPr>
        <p:spPr>
          <a:xfrm>
            <a:off x="314631" y="904567"/>
            <a:ext cx="11523407" cy="1938992"/>
          </a:xfrm>
          <a:prstGeom prst="rect">
            <a:avLst/>
          </a:prstGeom>
          <a:noFill/>
        </p:spPr>
        <p:txBody>
          <a:bodyPr wrap="square" rtlCol="0">
            <a:spAutoFit/>
          </a:bodyPr>
          <a:lstStyle/>
          <a:p>
            <a:r>
              <a:rPr lang="en-US" sz="2400" dirty="0">
                <a:solidFill>
                  <a:schemeClr val="tx1"/>
                </a:solidFill>
                <a:latin typeface="Times New Roman" panose="02020603050405020304" pitchFamily="18" charset="0"/>
                <a:cs typeface="Times New Roman" panose="02020603050405020304" pitchFamily="18" charset="0"/>
              </a:rPr>
              <a:t>The primary business problem in churn data is to understand why customers are leaving the service and to develop effective strategies to retain them. By analyzing various factors such as customer demographics, usage patterns, and contract details, telecom companies seek insights to proactively address churn and enhance customer satisfaction, thereby ensuring long-term business sustainability and growth</a:t>
            </a:r>
            <a:r>
              <a:rPr lang="en-US" sz="1400" dirty="0">
                <a:solidFill>
                  <a:schemeClr val="tx1"/>
                </a:solidFill>
                <a:latin typeface="Times New Roman" panose="02020603050405020304" pitchFamily="18" charset="0"/>
                <a:cs typeface="Times New Roman" panose="02020603050405020304" pitchFamily="18" charset="0"/>
              </a:rPr>
              <a:t>.</a:t>
            </a:r>
            <a:endParaRPr lang="en-IN" dirty="0"/>
          </a:p>
        </p:txBody>
      </p:sp>
      <p:sp>
        <p:nvSpPr>
          <p:cNvPr id="7" name="TextBox 6">
            <a:extLst>
              <a:ext uri="{FF2B5EF4-FFF2-40B4-BE49-F238E27FC236}">
                <a16:creationId xmlns:a16="http://schemas.microsoft.com/office/drawing/2014/main" id="{0E79FBA2-3345-A25E-55FB-3A5D1E5FCAB0}"/>
              </a:ext>
            </a:extLst>
          </p:cNvPr>
          <p:cNvSpPr txBox="1"/>
          <p:nvPr/>
        </p:nvSpPr>
        <p:spPr>
          <a:xfrm>
            <a:off x="353961" y="2880853"/>
            <a:ext cx="4748981"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OBJECTIVE:</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0734AF71-AFFC-9E9E-20F2-B51B09FA7600}"/>
              </a:ext>
            </a:extLst>
          </p:cNvPr>
          <p:cNvSpPr txBox="1"/>
          <p:nvPr/>
        </p:nvSpPr>
        <p:spPr>
          <a:xfrm>
            <a:off x="353961" y="3687097"/>
            <a:ext cx="10225548"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predict customer churn.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Highlighting the main variables/factors influencing customer churn.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Use various ML algorithms to build prediction models , evaluate the accuracy and performance of these models.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Finding out the best model for our business case &amp; providing executive summary.</a:t>
            </a: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2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B188A6-BE95-B453-E7C6-5BB714CFD837}"/>
              </a:ext>
            </a:extLst>
          </p:cNvPr>
          <p:cNvSpPr txBox="1"/>
          <p:nvPr/>
        </p:nvSpPr>
        <p:spPr>
          <a:xfrm>
            <a:off x="216310" y="363794"/>
            <a:ext cx="6086167"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SUMMARY OF THE DATA:</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3CD8AA-DD4F-788A-35A0-93027353D40C}"/>
              </a:ext>
            </a:extLst>
          </p:cNvPr>
          <p:cNvSpPr txBox="1"/>
          <p:nvPr/>
        </p:nvSpPr>
        <p:spPr>
          <a:xfrm>
            <a:off x="216311" y="1307688"/>
            <a:ext cx="6931741" cy="415498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Source dataset is in CSV format.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Dataset contains 7043 rows and 14 columns.</a:t>
            </a:r>
          </a:p>
          <a:p>
            <a:pPr marL="342900" indent="-342900">
              <a:buFont typeface="Wingdings" panose="05000000000000000000" pitchFamily="2" charset="2"/>
              <a:buChar char="Ø"/>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Customers who left within the last month – the column is called Churn.</a:t>
            </a: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There is no missing values for the provided input dataset.</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Churn is the variable which notifies whether a particular customer is churned or not.</a:t>
            </a:r>
          </a:p>
          <a:p>
            <a:pPr marL="342900" indent="-34290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Exploratory Data Analysis (EDA) is an approach to analyse datasets &amp; to summarize their main characteristics , often with visual methods.</a:t>
            </a:r>
            <a:endParaRPr lang="en-US"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D2B10DC-D82D-4B78-A228-DD1C1525CF4F}"/>
              </a:ext>
            </a:extLst>
          </p:cNvPr>
          <p:cNvPicPr>
            <a:picLocks noChangeAspect="1"/>
          </p:cNvPicPr>
          <p:nvPr/>
        </p:nvPicPr>
        <p:blipFill>
          <a:blip r:embed="rId2"/>
          <a:stretch>
            <a:fillRect/>
          </a:stretch>
        </p:blipFill>
        <p:spPr>
          <a:xfrm>
            <a:off x="7291086" y="800821"/>
            <a:ext cx="4315427" cy="3923187"/>
          </a:xfrm>
          <a:prstGeom prst="rect">
            <a:avLst/>
          </a:prstGeom>
        </p:spPr>
      </p:pic>
    </p:spTree>
    <p:extLst>
      <p:ext uri="{BB962C8B-B14F-4D97-AF65-F5344CB8AC3E}">
        <p14:creationId xmlns:p14="http://schemas.microsoft.com/office/powerpoint/2010/main" val="203848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6665E-24E4-4581-2F1B-CC89341A1520}"/>
              </a:ext>
            </a:extLst>
          </p:cNvPr>
          <p:cNvSpPr txBox="1"/>
          <p:nvPr/>
        </p:nvSpPr>
        <p:spPr>
          <a:xfrm>
            <a:off x="206477" y="117987"/>
            <a:ext cx="7767484" cy="584775"/>
          </a:xfrm>
          <a:prstGeom prst="rect">
            <a:avLst/>
          </a:prstGeom>
          <a:noFill/>
        </p:spPr>
        <p:txBody>
          <a:bodyPr wrap="square" rtlCol="0">
            <a:spAutoFit/>
          </a:bodyPr>
          <a:lstStyle/>
          <a:p>
            <a:r>
              <a:rPr lang="en-US" sz="3200" b="1" u="sng" dirty="0">
                <a:solidFill>
                  <a:schemeClr val="accent1">
                    <a:lumMod val="75000"/>
                  </a:schemeClr>
                </a:solidFill>
                <a:latin typeface="Times New Roman" panose="02020603050405020304" pitchFamily="18" charset="0"/>
                <a:cs typeface="Times New Roman" panose="02020603050405020304" pitchFamily="18" charset="0"/>
              </a:rPr>
              <a:t>REQUIRED LIBRARIES &amp; MODULES:</a:t>
            </a:r>
            <a:endParaRPr lang="en-IN" sz="3200" b="1"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E454842-2137-A057-900F-D8EF0F7AFAD6}"/>
              </a:ext>
            </a:extLst>
          </p:cNvPr>
          <p:cNvSpPr txBox="1"/>
          <p:nvPr/>
        </p:nvSpPr>
        <p:spPr>
          <a:xfrm>
            <a:off x="294968" y="825910"/>
            <a:ext cx="5801032"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Pandas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Matplotlib</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Seaborn</a:t>
            </a:r>
          </a:p>
          <a:p>
            <a:pPr marL="342900" lvl="1"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Scikit-learn</a:t>
            </a: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Sklearn.modelselection</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Sklearn.preprocessing</a:t>
            </a:r>
            <a:endParaRPr lang="en-US"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Sklearn.metrics</a:t>
            </a:r>
            <a:endParaRPr lang="en-US" sz="2800" dirty="0">
              <a:latin typeface="Times New Roman" panose="02020603050405020304" pitchFamily="18" charset="0"/>
              <a:cs typeface="Times New Roman" panose="02020603050405020304" pitchFamily="18" charset="0"/>
            </a:endParaRPr>
          </a:p>
          <a:p>
            <a:pPr lvl="1"/>
            <a:endParaRPr lang="en-IN" sz="2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7D16244-E105-625C-490C-001D6AC4E48C}"/>
              </a:ext>
            </a:extLst>
          </p:cNvPr>
          <p:cNvPicPr>
            <a:picLocks noChangeAspect="1"/>
          </p:cNvPicPr>
          <p:nvPr/>
        </p:nvPicPr>
        <p:blipFill>
          <a:blip r:embed="rId2"/>
          <a:stretch>
            <a:fillRect/>
          </a:stretch>
        </p:blipFill>
        <p:spPr>
          <a:xfrm>
            <a:off x="4430820" y="825910"/>
            <a:ext cx="6836948" cy="4552335"/>
          </a:xfrm>
          <a:prstGeom prst="rect">
            <a:avLst/>
          </a:prstGeom>
        </p:spPr>
      </p:pic>
    </p:spTree>
    <p:extLst>
      <p:ext uri="{BB962C8B-B14F-4D97-AF65-F5344CB8AC3E}">
        <p14:creationId xmlns:p14="http://schemas.microsoft.com/office/powerpoint/2010/main" val="1892467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BC95EE7-F4A8-792C-6004-1814A77C81DA}"/>
              </a:ext>
            </a:extLst>
          </p:cNvPr>
          <p:cNvPicPr>
            <a:picLocks noChangeAspect="1"/>
          </p:cNvPicPr>
          <p:nvPr/>
        </p:nvPicPr>
        <p:blipFill>
          <a:blip r:embed="rId2"/>
          <a:stretch>
            <a:fillRect/>
          </a:stretch>
        </p:blipFill>
        <p:spPr>
          <a:xfrm>
            <a:off x="321413" y="180043"/>
            <a:ext cx="4096322" cy="6677957"/>
          </a:xfrm>
          <a:prstGeom prst="rect">
            <a:avLst/>
          </a:prstGeom>
        </p:spPr>
      </p:pic>
      <p:sp>
        <p:nvSpPr>
          <p:cNvPr id="9" name="TextBox 8">
            <a:extLst>
              <a:ext uri="{FF2B5EF4-FFF2-40B4-BE49-F238E27FC236}">
                <a16:creationId xmlns:a16="http://schemas.microsoft.com/office/drawing/2014/main" id="{B217CF40-D2A4-0BF2-E58D-58F4899AC699}"/>
              </a:ext>
            </a:extLst>
          </p:cNvPr>
          <p:cNvSpPr txBox="1"/>
          <p:nvPr/>
        </p:nvSpPr>
        <p:spPr>
          <a:xfrm>
            <a:off x="5702710" y="934065"/>
            <a:ext cx="5928851" cy="2616101"/>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BAR PLOT</a:t>
            </a:r>
          </a:p>
          <a:p>
            <a:endParaRPr lang="en-IN" sz="3200" b="1"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Shows that the users from the data are likely to be continuing their subscription plan (&gt;70%).</a:t>
            </a:r>
          </a:p>
        </p:txBody>
      </p:sp>
    </p:spTree>
    <p:extLst>
      <p:ext uri="{BB962C8B-B14F-4D97-AF65-F5344CB8AC3E}">
        <p14:creationId xmlns:p14="http://schemas.microsoft.com/office/powerpoint/2010/main" val="1025714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09F820D-ED3B-023C-51D1-9B940EE7926C}"/>
              </a:ext>
            </a:extLst>
          </p:cNvPr>
          <p:cNvPicPr>
            <a:picLocks noChangeAspect="1"/>
          </p:cNvPicPr>
          <p:nvPr/>
        </p:nvPicPr>
        <p:blipFill>
          <a:blip r:embed="rId2"/>
          <a:stretch>
            <a:fillRect/>
          </a:stretch>
        </p:blipFill>
        <p:spPr>
          <a:xfrm>
            <a:off x="99690" y="690048"/>
            <a:ext cx="6310942" cy="5163271"/>
          </a:xfrm>
          <a:prstGeom prst="rect">
            <a:avLst/>
          </a:prstGeom>
        </p:spPr>
      </p:pic>
      <p:sp>
        <p:nvSpPr>
          <p:cNvPr id="4" name="TextBox 3">
            <a:extLst>
              <a:ext uri="{FF2B5EF4-FFF2-40B4-BE49-F238E27FC236}">
                <a16:creationId xmlns:a16="http://schemas.microsoft.com/office/drawing/2014/main" id="{81685795-EE21-7942-17E4-D1A051EB1D0F}"/>
              </a:ext>
            </a:extLst>
          </p:cNvPr>
          <p:cNvSpPr txBox="1"/>
          <p:nvPr/>
        </p:nvSpPr>
        <p:spPr>
          <a:xfrm>
            <a:off x="6548285" y="690048"/>
            <a:ext cx="5270090" cy="5078313"/>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   BOX PLOT</a:t>
            </a:r>
          </a:p>
          <a:p>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We found an outliers in existing customers which is out of whiskers.</a:t>
            </a:r>
          </a:p>
          <a:p>
            <a:pPr marL="457200" indent="-457200">
              <a:buFont typeface="Wingdings" panose="05000000000000000000" pitchFamily="2" charset="2"/>
              <a:buChar char="ü"/>
            </a:pPr>
            <a:r>
              <a:rPr lang="en-IN" sz="2800" dirty="0">
                <a:solidFill>
                  <a:schemeClr val="tx1"/>
                </a:solidFill>
                <a:latin typeface="Times New Roman" panose="02020603050405020304" pitchFamily="18" charset="0"/>
                <a:cs typeface="Times New Roman" panose="02020603050405020304" pitchFamily="18" charset="0"/>
              </a:rPr>
              <a:t>Customers who disconnecting their subscription plans are selecting short tenure .So, company need to offer better plans to those customers who choose short tenures.</a:t>
            </a:r>
            <a:endParaRPr lang="en-US"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854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D745E7-85D5-ED77-F9DE-DC39DC25F838}"/>
              </a:ext>
            </a:extLst>
          </p:cNvPr>
          <p:cNvPicPr>
            <a:picLocks noChangeAspect="1"/>
          </p:cNvPicPr>
          <p:nvPr/>
        </p:nvPicPr>
        <p:blipFill>
          <a:blip r:embed="rId2"/>
          <a:stretch>
            <a:fillRect/>
          </a:stretch>
        </p:blipFill>
        <p:spPr>
          <a:xfrm>
            <a:off x="269285" y="163346"/>
            <a:ext cx="6973273" cy="6039693"/>
          </a:xfrm>
          <a:prstGeom prst="rect">
            <a:avLst/>
          </a:prstGeom>
        </p:spPr>
      </p:pic>
      <p:sp>
        <p:nvSpPr>
          <p:cNvPr id="4" name="TextBox 3">
            <a:extLst>
              <a:ext uri="{FF2B5EF4-FFF2-40B4-BE49-F238E27FC236}">
                <a16:creationId xmlns:a16="http://schemas.microsoft.com/office/drawing/2014/main" id="{BDBD326E-7C2D-3D4F-61C5-08EFE6141EEC}"/>
              </a:ext>
            </a:extLst>
          </p:cNvPr>
          <p:cNvSpPr txBox="1"/>
          <p:nvPr/>
        </p:nvSpPr>
        <p:spPr>
          <a:xfrm>
            <a:off x="7354529" y="1366684"/>
            <a:ext cx="4247536" cy="3662541"/>
          </a:xfrm>
          <a:prstGeom prst="rect">
            <a:avLst/>
          </a:prstGeom>
          <a:noFill/>
        </p:spPr>
        <p:txBody>
          <a:bodyPr wrap="square" rtlCol="0">
            <a:spAutoFit/>
          </a:bodyPr>
          <a:lstStyle/>
          <a:p>
            <a:r>
              <a:rPr lang="en-US" sz="3600" b="1" dirty="0">
                <a:solidFill>
                  <a:schemeClr val="accent1">
                    <a:lumMod val="75000"/>
                  </a:schemeClr>
                </a:solidFill>
                <a:latin typeface="Times New Roman" panose="02020603050405020304" pitchFamily="18" charset="0"/>
                <a:cs typeface="Times New Roman" panose="02020603050405020304" pitchFamily="18" charset="0"/>
              </a:rPr>
              <a:t>PIE PLOT</a:t>
            </a:r>
          </a:p>
          <a:p>
            <a:endParaRPr lang="en-US" sz="3600" b="1" dirty="0">
              <a:solidFill>
                <a:schemeClr val="accent1">
                  <a:lumMod val="75000"/>
                </a:schemeClr>
              </a:solidFill>
              <a:latin typeface="Times New Roman" panose="02020603050405020304" pitchFamily="18" charset="0"/>
              <a:cs typeface="Times New Roman" panose="02020603050405020304" pitchFamily="18" charset="0"/>
            </a:endParaRPr>
          </a:p>
          <a:p>
            <a:pPr marL="571500" indent="-5715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Female subscribers are 49.5% of the total.</a:t>
            </a:r>
          </a:p>
          <a:p>
            <a:pPr marL="571500" indent="-571500">
              <a:buFont typeface="Wingdings" panose="05000000000000000000" pitchFamily="2" charset="2"/>
              <a:buChar char="§"/>
            </a:pPr>
            <a:r>
              <a:rPr lang="en-US" sz="3200" dirty="0">
                <a:solidFill>
                  <a:schemeClr val="tx1"/>
                </a:solidFill>
                <a:latin typeface="Times New Roman" panose="02020603050405020304" pitchFamily="18" charset="0"/>
                <a:cs typeface="Times New Roman" panose="02020603050405020304" pitchFamily="18" charset="0"/>
              </a:rPr>
              <a:t>Male subscribers are 50.5% of the total.</a:t>
            </a:r>
            <a:endParaRPr lang="en-IN" sz="3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48688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606</Words>
  <Application>Microsoft Office PowerPoint</Application>
  <PresentationFormat>Widescreen</PresentationFormat>
  <Paragraphs>70</Paragraphs>
  <Slides>13</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Courier New</vt:lpstr>
      <vt:lpstr>Söhne</vt:lpstr>
      <vt:lpstr>Arial</vt:lpstr>
      <vt:lpstr>Calibri</vt:lpstr>
      <vt:lpstr>Lato Black</vt:lpstr>
      <vt:lpstr>Wingdings</vt:lpstr>
      <vt:lpstr>Times New Roman</vt:lpstr>
      <vt:lpstr>Office Theme</vt:lpstr>
      <vt:lpstr>PowerPoint Presentation</vt:lpstr>
      <vt:lpstr>PowerPoint Presentation</vt:lpstr>
      <vt:lpstr>Agenda: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Kavya Sri</cp:lastModifiedBy>
  <cp:revision>19</cp:revision>
  <dcterms:created xsi:type="dcterms:W3CDTF">2021-02-16T05:19:01Z</dcterms:created>
  <dcterms:modified xsi:type="dcterms:W3CDTF">2024-05-01T22:06:52Z</dcterms:modified>
</cp:coreProperties>
</file>