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60" r:id="rId5"/>
    <p:sldId id="261" r:id="rId6"/>
    <p:sldId id="262" r:id="rId7"/>
    <p:sldId id="271" r:id="rId8"/>
    <p:sldId id="272" r:id="rId9"/>
    <p:sldId id="273" r:id="rId10"/>
    <p:sldId id="269" r:id="rId11"/>
    <p:sldId id="270" r:id="rId12"/>
  </p:sldIdLst>
  <p:sldSz cx="12192000" cy="6858000"/>
  <p:notesSz cx="6858000" cy="9144000"/>
  <p:embeddedFontLst>
    <p:embeddedFont>
      <p:font typeface="Lato Black" panose="020F0502020204030203" pitchFamily="34" charset="0"/>
      <p:bold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10</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4812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550606"/>
            <a:ext cx="12190815" cy="6694098"/>
          </a:xfrm>
          <a:prstGeom prst="rect">
            <a:avLst/>
          </a:prstGeom>
          <a:noFill/>
          <a:ln>
            <a:noFill/>
          </a:ln>
        </p:spPr>
      </p:pic>
      <p:sp>
        <p:nvSpPr>
          <p:cNvPr id="99" name="Google Shape;99;p1"/>
          <p:cNvSpPr txBox="1"/>
          <p:nvPr/>
        </p:nvSpPr>
        <p:spPr>
          <a:xfrm>
            <a:off x="2551562" y="3295199"/>
            <a:ext cx="7246189"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latin typeface="Times New Roman" panose="02020603050405020304" pitchFamily="18" charset="0"/>
                <a:cs typeface="Times New Roman" panose="02020603050405020304" pitchFamily="18" charset="0"/>
              </a:rPr>
              <a:t>EDA ON MEDICAL COST PREDICTION</a:t>
            </a:r>
            <a:endParaRPr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3E46D1-F659-216C-6612-9091209E3963}"/>
              </a:ext>
            </a:extLst>
          </p:cNvPr>
          <p:cNvSpPr txBox="1"/>
          <p:nvPr/>
        </p:nvSpPr>
        <p:spPr>
          <a:xfrm>
            <a:off x="304799" y="78658"/>
            <a:ext cx="11208775" cy="2862322"/>
          </a:xfrm>
          <a:prstGeom prst="rect">
            <a:avLst/>
          </a:prstGeom>
          <a:noFill/>
        </p:spPr>
        <p:txBody>
          <a:bodyPr wrap="square" rtlCol="0">
            <a:spAutoFit/>
          </a:bodyPr>
          <a:lstStyle/>
          <a:p>
            <a:r>
              <a:rPr lang="en-US" sz="3600" b="1" u="sng" dirty="0">
                <a:solidFill>
                  <a:schemeClr val="accent1">
                    <a:lumMod val="75000"/>
                  </a:schemeClr>
                </a:solidFill>
                <a:latin typeface="Times New Roman" panose="02020603050405020304" pitchFamily="18" charset="0"/>
                <a:cs typeface="Times New Roman" panose="02020603050405020304" pitchFamily="18" charset="0"/>
              </a:rPr>
              <a:t>CONCLUSION:</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After completion of end-to-end machine learning project using Churn data. Able to clean the data and visualize the data by visualization and understand the insights of the data. Then able to build a machine learning mode, transformed the categorical to numerical feature. After transforming the data applied 6 different algorithms. Finally Logistic regression obtaining accuracy </a:t>
            </a:r>
            <a:r>
              <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0.812606</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high among another model when compared.</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400" b="1" u="sng"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B937B3-F4DD-74FF-2F0C-EDB8A1DFCCDE}"/>
              </a:ext>
            </a:extLst>
          </p:cNvPr>
          <p:cNvPicPr>
            <a:picLocks noChangeAspect="1"/>
          </p:cNvPicPr>
          <p:nvPr/>
        </p:nvPicPr>
        <p:blipFill>
          <a:blip r:embed="rId3"/>
          <a:stretch>
            <a:fillRect/>
          </a:stretch>
        </p:blipFill>
        <p:spPr>
          <a:xfrm>
            <a:off x="956545" y="2497394"/>
            <a:ext cx="10278909" cy="3805083"/>
          </a:xfrm>
          <a:prstGeom prst="rect">
            <a:avLst/>
          </a:prstGeom>
        </p:spPr>
      </p:pic>
    </p:spTree>
    <p:extLst>
      <p:ext uri="{BB962C8B-B14F-4D97-AF65-F5344CB8AC3E}">
        <p14:creationId xmlns:p14="http://schemas.microsoft.com/office/powerpoint/2010/main" val="4249269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C1F6DF-D8A4-9A08-7A79-B4007B566CB6}"/>
              </a:ext>
            </a:extLst>
          </p:cNvPr>
          <p:cNvPicPr>
            <a:picLocks noChangeAspect="1"/>
          </p:cNvPicPr>
          <p:nvPr/>
        </p:nvPicPr>
        <p:blipFill>
          <a:blip r:embed="rId2"/>
          <a:stretch>
            <a:fillRect/>
          </a:stretch>
        </p:blipFill>
        <p:spPr>
          <a:xfrm>
            <a:off x="3662023" y="999786"/>
            <a:ext cx="4867954" cy="4858428"/>
          </a:xfrm>
          <a:prstGeom prst="rect">
            <a:avLst/>
          </a:prstGeom>
        </p:spPr>
      </p:pic>
    </p:spTree>
    <p:extLst>
      <p:ext uri="{BB962C8B-B14F-4D97-AF65-F5344CB8AC3E}">
        <p14:creationId xmlns:p14="http://schemas.microsoft.com/office/powerpoint/2010/main" val="1154981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337187" y="1573161"/>
            <a:ext cx="9340646" cy="4154943"/>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400" b="1" dirty="0" err="1">
                <a:solidFill>
                  <a:schemeClr val="dk1"/>
                </a:solidFill>
                <a:latin typeface="Times New Roman" panose="02020603050405020304" pitchFamily="18" charset="0"/>
                <a:ea typeface="Calibri"/>
                <a:cs typeface="Times New Roman" panose="02020603050405020304" pitchFamily="18" charset="0"/>
                <a:sym typeface="Calibri"/>
              </a:rPr>
              <a:t>Relangi</a:t>
            </a:r>
            <a:r>
              <a:rPr lang="en-US" sz="2400" b="1" dirty="0">
                <a:solidFill>
                  <a:schemeClr val="dk1"/>
                </a:solidFill>
                <a:latin typeface="Times New Roman" panose="02020603050405020304" pitchFamily="18" charset="0"/>
                <a:ea typeface="Calibri"/>
                <a:cs typeface="Times New Roman" panose="02020603050405020304" pitchFamily="18" charset="0"/>
                <a:sym typeface="Calibri"/>
              </a:rPr>
              <a:t> Kavya Sri</a:t>
            </a:r>
          </a:p>
          <a:p>
            <a:pPr marR="0" lvl="0" algn="l" rtl="0">
              <a:spcBef>
                <a:spcPts val="0"/>
              </a:spcBef>
              <a:spcAft>
                <a:spcPts val="0"/>
              </a:spcAft>
              <a:buClr>
                <a:schemeClr val="dk1"/>
              </a:buClr>
              <a:buSzPts val="1800"/>
            </a:pPr>
            <a:r>
              <a:rPr lang="en-US" sz="2400" b="1" dirty="0">
                <a:solidFill>
                  <a:schemeClr val="dk1"/>
                </a:solidFill>
                <a:latin typeface="Times New Roman" panose="02020603050405020304" pitchFamily="18" charset="0"/>
                <a:ea typeface="Calibri"/>
                <a:cs typeface="Times New Roman" panose="02020603050405020304" pitchFamily="18" charset="0"/>
                <a:sym typeface="Calibri"/>
              </a:rPr>
              <a:t>MBA(Finance)</a:t>
            </a:r>
          </a:p>
          <a:p>
            <a:pPr marR="0" lvl="0" algn="l" rtl="0">
              <a:spcBef>
                <a:spcPts val="0"/>
              </a:spcBef>
              <a:spcAft>
                <a:spcPts val="0"/>
              </a:spcAft>
              <a:buClr>
                <a:schemeClr val="dk1"/>
              </a:buClr>
              <a:buSzPts val="1800"/>
            </a:pPr>
            <a:endPar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r>
              <a:rPr lang="en-US" sz="2400" b="0" i="0" dirty="0">
                <a:solidFill>
                  <a:schemeClr val="tx1"/>
                </a:solidFill>
                <a:effectLst/>
                <a:latin typeface="Times New Roman" panose="02020603050405020304" pitchFamily="18" charset="0"/>
                <a:cs typeface="Times New Roman" panose="02020603050405020304" pitchFamily="18" charset="0"/>
              </a:rPr>
              <a:t>"I want to learn Data Science because I'm curious about how we can use info to solve problems and make life better. Data Science gives us tools to look at data, find patterns, and make smarter choices, leading to cool new ideas that help us all.“</a:t>
            </a:r>
          </a:p>
          <a:p>
            <a:pPr marR="0" lvl="0" algn="l" rtl="0">
              <a:spcBef>
                <a:spcPts val="0"/>
              </a:spcBef>
              <a:spcAft>
                <a:spcPts val="0"/>
              </a:spcAft>
              <a:buClr>
                <a:schemeClr val="dk1"/>
              </a:buClr>
              <a:buSzPts val="1800"/>
            </a:pPr>
            <a:endParaRPr lang="en-US" sz="2400" dirty="0">
              <a:solidFill>
                <a:schemeClr val="tx1"/>
              </a:solidFill>
              <a:latin typeface="Times New Roman" panose="02020603050405020304" pitchFamily="18" charset="0"/>
              <a:cs typeface="Times New Roman" panose="02020603050405020304" pitchFamily="18" charset="0"/>
            </a:endParaRPr>
          </a:p>
          <a:p>
            <a:pPr>
              <a:buClr>
                <a:schemeClr val="dk1"/>
              </a:buClr>
              <a:buSzPts val="1800"/>
            </a:pPr>
            <a:r>
              <a:rPr lang="en-US" sz="2400" b="1"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Linkedin</a:t>
            </a:r>
            <a:r>
              <a:rPr lang="en-US"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link: https://</a:t>
            </a:r>
            <a:r>
              <a:rPr lang="en-IN" sz="2400" b="1" i="0" dirty="0">
                <a:effectLst/>
                <a:highlight>
                  <a:srgbClr val="FFFFFF"/>
                </a:highlight>
                <a:latin typeface="Times New Roman" panose="02020603050405020304" pitchFamily="18" charset="0"/>
                <a:cs typeface="Times New Roman" panose="02020603050405020304" pitchFamily="18" charset="0"/>
              </a:rPr>
              <a:t>www.linkedin.com/in/kavyasrirelangi</a:t>
            </a:r>
            <a:endParaRPr lang="en-US" sz="2400" b="0" i="0" dirty="0">
              <a:solidFill>
                <a:srgbClr val="ECECEC"/>
              </a:solidFill>
              <a:effectLst/>
              <a:latin typeface="Söhne"/>
            </a:endParaRPr>
          </a:p>
          <a:p>
            <a:pPr marR="0" lvl="0" algn="l" rtl="0">
              <a:spcBef>
                <a:spcPts val="0"/>
              </a:spcBef>
              <a:spcAft>
                <a:spcPts val="0"/>
              </a:spcAft>
              <a:buClr>
                <a:schemeClr val="dk1"/>
              </a:buClr>
              <a:buSzPts val="1800"/>
            </a:pPr>
            <a:endPar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endParaRPr lang="en-IN" sz="18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58473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4000" b="1" i="0" u="sng" strike="noStrike" cap="none" dirty="0">
                <a:solidFill>
                  <a:schemeClr val="accent1">
                    <a:lumMod val="75000"/>
                  </a:schemeClr>
                </a:solidFill>
                <a:latin typeface="Times New Roman" panose="02020603050405020304" pitchFamily="18" charset="0"/>
                <a:ea typeface="Lato Black"/>
                <a:cs typeface="Times New Roman" panose="02020603050405020304" pitchFamily="18" charset="0"/>
                <a:sym typeface="Lato Black"/>
              </a:rPr>
              <a:t>About</a:t>
            </a:r>
            <a:r>
              <a:rPr lang="en-IN" sz="3200" b="1" i="0" u="sng" strike="noStrike" cap="none" dirty="0">
                <a:solidFill>
                  <a:schemeClr val="accent1">
                    <a:lumMod val="75000"/>
                  </a:schemeClr>
                </a:solidFill>
                <a:latin typeface="Lato Black"/>
                <a:ea typeface="Lato Black"/>
                <a:cs typeface="Lato Black"/>
                <a:sym typeface="Lato Black"/>
              </a:rPr>
              <a:t> </a:t>
            </a:r>
            <a:r>
              <a:rPr lang="en-IN" sz="4000" b="1" i="0" u="sng" strike="noStrike" cap="none" dirty="0">
                <a:solidFill>
                  <a:schemeClr val="accent1">
                    <a:lumMod val="75000"/>
                  </a:schemeClr>
                </a:solidFill>
                <a:latin typeface="Times New Roman" panose="02020603050405020304" pitchFamily="18" charset="0"/>
                <a:ea typeface="Lato Black"/>
                <a:cs typeface="Times New Roman" panose="02020603050405020304" pitchFamily="18" charset="0"/>
                <a:sym typeface="Lato Black"/>
              </a:rPr>
              <a:t>me:</a:t>
            </a:r>
            <a:endParaRPr sz="4000" b="1" i="0" u="sng" strike="noStrike" cap="none"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026909" cy="95513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sz="4000" b="1" u="sng" dirty="0">
                <a:solidFill>
                  <a:schemeClr val="accent1">
                    <a:lumMod val="75000"/>
                  </a:schemeClr>
                </a:solidFill>
                <a:latin typeface="Times New Roman" panose="02020603050405020304" pitchFamily="18" charset="0"/>
                <a:cs typeface="Times New Roman" panose="02020603050405020304" pitchFamily="18" charset="0"/>
              </a:rPr>
              <a:t>Agenda:  </a:t>
            </a:r>
            <a:endParaRPr sz="40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11" name="Google Shape;111;p4"/>
          <p:cNvSpPr txBox="1">
            <a:spLocks noGrp="1"/>
          </p:cNvSpPr>
          <p:nvPr>
            <p:ph type="body" idx="1"/>
          </p:nvPr>
        </p:nvSpPr>
        <p:spPr>
          <a:xfrm>
            <a:off x="684880" y="1179871"/>
            <a:ext cx="10515600" cy="5090497"/>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dk1"/>
              </a:buClr>
              <a:buSzPct val="100000"/>
              <a:buChar char="•"/>
            </a:pPr>
            <a:r>
              <a:rPr lang="en-IN" sz="3300" b="1" dirty="0">
                <a:latin typeface="Times New Roman" panose="02020603050405020304" pitchFamily="18" charset="0"/>
                <a:cs typeface="Times New Roman" panose="02020603050405020304" pitchFamily="18" charset="0"/>
              </a:rPr>
              <a:t>Business Problem and Use case domain understanding(If Required) </a:t>
            </a:r>
            <a:endParaRPr sz="33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sz="3300" b="1" dirty="0">
                <a:latin typeface="Times New Roman" panose="02020603050405020304" pitchFamily="18" charset="0"/>
                <a:cs typeface="Times New Roman" panose="02020603050405020304" pitchFamily="18" charset="0"/>
              </a:rPr>
              <a:t>Objective of the Project</a:t>
            </a:r>
            <a:endParaRPr sz="33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sz="3300" b="1" dirty="0">
                <a:latin typeface="Times New Roman" panose="02020603050405020304" pitchFamily="18" charset="0"/>
                <a:cs typeface="Times New Roman" panose="02020603050405020304" pitchFamily="18" charset="0"/>
              </a:rPr>
              <a:t>Summary of the Data </a:t>
            </a:r>
            <a:endParaRPr sz="3300" dirty="0">
              <a:latin typeface="Times New Roman" panose="02020603050405020304" pitchFamily="18" charset="0"/>
              <a:cs typeface="Times New Roman" panose="02020603050405020304" pitchFamily="18" charset="0"/>
            </a:endParaRPr>
          </a:p>
          <a:p>
            <a:pPr marL="0" indent="0">
              <a:buClr>
                <a:srgbClr val="FF0000"/>
              </a:buClr>
              <a:buSzPct val="100000"/>
              <a:buNone/>
            </a:pPr>
            <a:endParaRPr lang="en-IN" sz="3300" b="1" dirty="0">
              <a:latin typeface="Times New Roman" panose="02020603050405020304" pitchFamily="18" charset="0"/>
              <a:cs typeface="Times New Roman" panose="02020603050405020304" pitchFamily="18" charset="0"/>
            </a:endParaRPr>
          </a:p>
          <a:p>
            <a:pPr marL="0" indent="0">
              <a:buClr>
                <a:srgbClr val="FF0000"/>
              </a:buClr>
              <a:buSzPct val="100000"/>
              <a:buNone/>
            </a:pPr>
            <a:r>
              <a:rPr lang="en-IN" sz="3300" b="1" u="sng" dirty="0">
                <a:solidFill>
                  <a:schemeClr val="accent1">
                    <a:lumMod val="75000"/>
                  </a:schemeClr>
                </a:solidFill>
                <a:latin typeface="Times New Roman" panose="02020603050405020304" pitchFamily="18" charset="0"/>
                <a:cs typeface="Times New Roman" panose="02020603050405020304" pitchFamily="18" charset="0"/>
              </a:rPr>
              <a:t>Exploratory Data Analysis: </a:t>
            </a:r>
            <a:endParaRPr sz="3300" dirty="0">
              <a:solidFill>
                <a:schemeClr val="accent1">
                  <a:lumMod val="75000"/>
                </a:schemeClr>
              </a:solidFill>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sz="3300" b="1" i="1" dirty="0">
                <a:latin typeface="Times New Roman" panose="02020603050405020304" pitchFamily="18" charset="0"/>
                <a:cs typeface="Times New Roman" panose="02020603050405020304" pitchFamily="18" charset="0"/>
              </a:rPr>
              <a:t>Data Cleaning Steps  </a:t>
            </a:r>
            <a:endParaRPr sz="3300"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sz="3300" b="1" i="1" dirty="0">
                <a:latin typeface="Times New Roman" panose="02020603050405020304" pitchFamily="18" charset="0"/>
                <a:cs typeface="Times New Roman" panose="02020603050405020304" pitchFamily="18" charset="0"/>
              </a:rPr>
              <a:t>Data Manipulation Steps</a:t>
            </a:r>
            <a:endParaRPr sz="3300"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sz="3300" b="1" i="1" dirty="0">
                <a:latin typeface="Times New Roman" panose="02020603050405020304" pitchFamily="18" charset="0"/>
                <a:cs typeface="Times New Roman" panose="02020603050405020304" pitchFamily="18" charset="0"/>
              </a:rPr>
              <a:t>Univariate Analysis  Steps</a:t>
            </a:r>
            <a:endParaRPr sz="3300"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sz="3300" b="1" i="1" dirty="0">
                <a:latin typeface="Times New Roman" panose="02020603050405020304" pitchFamily="18" charset="0"/>
                <a:cs typeface="Times New Roman" panose="02020603050405020304" pitchFamily="18" charset="0"/>
              </a:rPr>
              <a:t>Bivariate Analysis  Steps </a:t>
            </a:r>
            <a:endParaRPr sz="3300"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ct val="100000"/>
              <a:buNone/>
            </a:pPr>
            <a:endParaRPr sz="3300" b="1"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sz="3300" b="1" dirty="0">
                <a:latin typeface="Times New Roman" panose="02020603050405020304" pitchFamily="18" charset="0"/>
                <a:cs typeface="Times New Roman" panose="02020603050405020304" pitchFamily="18" charset="0"/>
              </a:rPr>
              <a:t>Key Business Question  </a:t>
            </a:r>
            <a:endParaRPr sz="33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sz="3300" b="1" dirty="0">
                <a:latin typeface="Times New Roman" panose="02020603050405020304" pitchFamily="18" charset="0"/>
                <a:cs typeface="Times New Roman" panose="02020603050405020304" pitchFamily="18" charset="0"/>
              </a:rPr>
              <a:t>Conclusion (Key finding overall) </a:t>
            </a:r>
            <a:endParaRPr sz="33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sz="3300" b="1" dirty="0">
                <a:latin typeface="Times New Roman" panose="02020603050405020304" pitchFamily="18" charset="0"/>
                <a:cs typeface="Times New Roman" panose="02020603050405020304" pitchFamily="18" charset="0"/>
              </a:rPr>
              <a:t>Q&amp;A Slide </a:t>
            </a:r>
            <a:endParaRPr sz="33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sz="3300" b="1" dirty="0">
                <a:latin typeface="Times New Roman" panose="02020603050405020304" pitchFamily="18" charset="0"/>
                <a:cs typeface="Times New Roman" panose="02020603050405020304" pitchFamily="18" charset="0"/>
              </a:rPr>
              <a:t>Your Experience/Challenges working on Web Scraping – Data Analysis Project.</a:t>
            </a:r>
            <a:endParaRPr sz="3300" dirty="0">
              <a:latin typeface="Times New Roman" panose="02020603050405020304" pitchFamily="18" charset="0"/>
              <a:cs typeface="Times New Roman" panose="02020603050405020304" pitchFamily="18" charset="0"/>
            </a:endParaRPr>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FDD8E0-6989-183B-D0FC-F8D61612A198}"/>
              </a:ext>
            </a:extLst>
          </p:cNvPr>
          <p:cNvSpPr txBox="1"/>
          <p:nvPr/>
        </p:nvSpPr>
        <p:spPr>
          <a:xfrm>
            <a:off x="275303" y="216310"/>
            <a:ext cx="5014452" cy="584775"/>
          </a:xfrm>
          <a:prstGeom prst="rect">
            <a:avLst/>
          </a:prstGeom>
          <a:noFill/>
        </p:spPr>
        <p:txBody>
          <a:bodyPr wrap="square" rtlCol="0">
            <a:spAutoFit/>
          </a:bodyPr>
          <a:lstStyle/>
          <a:p>
            <a:r>
              <a:rPr lang="en-US" sz="3200" b="1" u="sng" dirty="0">
                <a:solidFill>
                  <a:schemeClr val="accent1">
                    <a:lumMod val="75000"/>
                  </a:schemeClr>
                </a:solidFill>
                <a:latin typeface="Times New Roman" panose="02020603050405020304" pitchFamily="18" charset="0"/>
                <a:cs typeface="Times New Roman" panose="02020603050405020304" pitchFamily="18" charset="0"/>
              </a:rPr>
              <a:t>BUSINESS PROBLEM:</a:t>
            </a:r>
            <a:endParaRPr lang="en-IN" sz="32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EBC99A3-EFEA-6B5D-0612-38744A0D17E0}"/>
              </a:ext>
            </a:extLst>
          </p:cNvPr>
          <p:cNvSpPr txBox="1"/>
          <p:nvPr/>
        </p:nvSpPr>
        <p:spPr>
          <a:xfrm>
            <a:off x="314631" y="904567"/>
            <a:ext cx="11523407" cy="1785104"/>
          </a:xfrm>
          <a:prstGeom prst="rect">
            <a:avLst/>
          </a:prstGeom>
          <a:noFill/>
        </p:spPr>
        <p:txBody>
          <a:bodyPr wrap="square" rtlCol="0">
            <a:spAutoFit/>
          </a:bodyPr>
          <a:lstStyle/>
          <a:p>
            <a:pPr marL="457200" indent="-457200" algn="just" rtl="0">
              <a:buFont typeface="Wingdings" panose="05000000000000000000" pitchFamily="2" charset="2"/>
              <a:buChar char="§"/>
            </a:pPr>
            <a:r>
              <a:rPr lang="en-US" sz="2400" i="0" dirty="0">
                <a:solidFill>
                  <a:srgbClr val="000000"/>
                </a:solidFill>
                <a:effectLst/>
                <a:latin typeface="Times New Roman" panose="02020603050405020304" pitchFamily="18" charset="0"/>
                <a:cs typeface="Times New Roman" panose="02020603050405020304" pitchFamily="18" charset="0"/>
              </a:rPr>
              <a:t>Insurance companies need to set the insurance premiums following the population trends.</a:t>
            </a:r>
          </a:p>
          <a:p>
            <a:pPr marL="457200" indent="-457200" algn="just" rtl="0">
              <a:buFont typeface="Wingdings" panose="05000000000000000000" pitchFamily="2" charset="2"/>
              <a:buChar char="§"/>
            </a:pPr>
            <a:r>
              <a:rPr lang="en-US" sz="2400" i="0" dirty="0">
                <a:solidFill>
                  <a:srgbClr val="000000"/>
                </a:solidFill>
                <a:effectLst/>
                <a:latin typeface="Times New Roman" panose="02020603050405020304" pitchFamily="18" charset="0"/>
                <a:cs typeface="Times New Roman" panose="02020603050405020304" pitchFamily="18" charset="0"/>
              </a:rPr>
              <a:t>The aim here will be to predict the medical costs billed by health insurance on an individual given some features about the individual in the dataset.</a:t>
            </a:r>
          </a:p>
          <a:p>
            <a:endParaRPr lang="en-IN" dirty="0"/>
          </a:p>
        </p:txBody>
      </p:sp>
      <p:sp>
        <p:nvSpPr>
          <p:cNvPr id="7" name="TextBox 6">
            <a:extLst>
              <a:ext uri="{FF2B5EF4-FFF2-40B4-BE49-F238E27FC236}">
                <a16:creationId xmlns:a16="http://schemas.microsoft.com/office/drawing/2014/main" id="{0E79FBA2-3345-A25E-55FB-3A5D1E5FCAB0}"/>
              </a:ext>
            </a:extLst>
          </p:cNvPr>
          <p:cNvSpPr txBox="1"/>
          <p:nvPr/>
        </p:nvSpPr>
        <p:spPr>
          <a:xfrm>
            <a:off x="353961" y="2880853"/>
            <a:ext cx="4748981" cy="584775"/>
          </a:xfrm>
          <a:prstGeom prst="rect">
            <a:avLst/>
          </a:prstGeom>
          <a:noFill/>
        </p:spPr>
        <p:txBody>
          <a:bodyPr wrap="square" rtlCol="0">
            <a:spAutoFit/>
          </a:bodyPr>
          <a:lstStyle/>
          <a:p>
            <a:r>
              <a:rPr lang="en-US" sz="3200" b="1" u="sng" dirty="0">
                <a:solidFill>
                  <a:schemeClr val="accent1">
                    <a:lumMod val="75000"/>
                  </a:schemeClr>
                </a:solidFill>
                <a:latin typeface="Times New Roman" panose="02020603050405020304" pitchFamily="18" charset="0"/>
                <a:cs typeface="Times New Roman" panose="02020603050405020304" pitchFamily="18" charset="0"/>
              </a:rPr>
              <a:t>OBJECTIVE:</a:t>
            </a:r>
            <a:endParaRPr lang="en-IN" sz="32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6A1991F4-79C0-BC4E-2BFF-EF8248E5202C}"/>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4CD70D4D-1290-538B-E388-5A93C48F309F}"/>
              </a:ext>
            </a:extLst>
          </p:cNvPr>
          <p:cNvSpPr>
            <a:spLocks noChangeArrowheads="1"/>
          </p:cNvSpPr>
          <p:nvPr/>
        </p:nvSpPr>
        <p:spPr bwMode="auto">
          <a:xfrm>
            <a:off x="-501445" y="-269088"/>
            <a:ext cx="41463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66E71F9-AEBE-4FDA-7E4F-91F6BEBDE47A}"/>
              </a:ext>
            </a:extLst>
          </p:cNvPr>
          <p:cNvSpPr txBox="1"/>
          <p:nvPr/>
        </p:nvSpPr>
        <p:spPr>
          <a:xfrm>
            <a:off x="422787" y="3465628"/>
            <a:ext cx="10668000" cy="3046988"/>
          </a:xfrm>
          <a:prstGeom prst="rect">
            <a:avLst/>
          </a:prstGeom>
          <a:noFill/>
        </p:spPr>
        <p:txBody>
          <a:bodyPr wrap="square" rtlCol="0">
            <a:sp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T</a:t>
            </a:r>
            <a:r>
              <a:rPr lang="en-US" sz="2400" b="0" i="0" dirty="0">
                <a:solidFill>
                  <a:schemeClr val="tx1"/>
                </a:solidFill>
                <a:effectLst/>
                <a:latin typeface="Times New Roman" panose="02020603050405020304" pitchFamily="18" charset="0"/>
                <a:cs typeface="Times New Roman" panose="02020603050405020304" pitchFamily="18" charset="0"/>
              </a:rPr>
              <a:t>he goal of medical cost prediction is to estimate how much a person's healthcare will cost in the future. This involves looking at things like their age, health history, lifestyle habits, and how often they typically need medical care. By using this information to make educated guesses about future medical expenses, we can help insurance companies set fair prices for coverage, healthcare providers plan for the needs of their patients, and individuals budget for their own healthcare costs. It's like trying to predict how much money you might need for medical bills down the road, so you can be prepared.</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2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B188A6-BE95-B453-E7C6-5BB714CFD837}"/>
              </a:ext>
            </a:extLst>
          </p:cNvPr>
          <p:cNvSpPr txBox="1"/>
          <p:nvPr/>
        </p:nvSpPr>
        <p:spPr>
          <a:xfrm>
            <a:off x="216310" y="363794"/>
            <a:ext cx="6086167" cy="584775"/>
          </a:xfrm>
          <a:prstGeom prst="rect">
            <a:avLst/>
          </a:prstGeom>
          <a:noFill/>
        </p:spPr>
        <p:txBody>
          <a:bodyPr wrap="square" rtlCol="0">
            <a:spAutoFit/>
          </a:bodyPr>
          <a:lstStyle/>
          <a:p>
            <a:r>
              <a:rPr lang="en-US" sz="3200" b="1" u="sng" dirty="0">
                <a:solidFill>
                  <a:schemeClr val="accent1">
                    <a:lumMod val="75000"/>
                  </a:schemeClr>
                </a:solidFill>
                <a:latin typeface="Times New Roman" panose="02020603050405020304" pitchFamily="18" charset="0"/>
                <a:cs typeface="Times New Roman" panose="02020603050405020304" pitchFamily="18" charset="0"/>
              </a:rPr>
              <a:t>SUMMARY OF THE DATA:</a:t>
            </a:r>
            <a:endParaRPr lang="en-IN" sz="32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63CD8AA-DD4F-788A-35A0-93027353D40C}"/>
              </a:ext>
            </a:extLst>
          </p:cNvPr>
          <p:cNvSpPr txBox="1"/>
          <p:nvPr/>
        </p:nvSpPr>
        <p:spPr>
          <a:xfrm>
            <a:off x="216311" y="1307688"/>
            <a:ext cx="6931741" cy="341632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Source dataset is in CSV format.</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Dataset contains 1338 rows and 7 columns.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There is no missing values and null values for the provided input dataset.</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There is only one </a:t>
            </a:r>
            <a:r>
              <a:rPr lang="en-US" sz="2400" dirty="0">
                <a:solidFill>
                  <a:srgbClr val="FF0000"/>
                </a:solidFill>
                <a:latin typeface="Times New Roman" panose="02020603050405020304" pitchFamily="18" charset="0"/>
                <a:cs typeface="Times New Roman" panose="02020603050405020304" pitchFamily="18" charset="0"/>
              </a:rPr>
              <a:t>duplicate</a:t>
            </a:r>
            <a:r>
              <a:rPr lang="en-US" sz="2400" dirty="0">
                <a:latin typeface="Times New Roman" panose="02020603050405020304" pitchFamily="18" charset="0"/>
                <a:cs typeface="Times New Roman" panose="02020603050405020304" pitchFamily="18" charset="0"/>
              </a:rPr>
              <a:t> value in the dataset which is having index number </a:t>
            </a:r>
            <a:r>
              <a:rPr lang="en-US" sz="2400" dirty="0">
                <a:solidFill>
                  <a:srgbClr val="FF0000"/>
                </a:solidFill>
                <a:latin typeface="Times New Roman" panose="02020603050405020304" pitchFamily="18" charset="0"/>
                <a:cs typeface="Times New Roman" panose="02020603050405020304" pitchFamily="18" charset="0"/>
              </a:rPr>
              <a:t>581</a:t>
            </a:r>
            <a:r>
              <a:rPr lang="en-US" sz="24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Exploratory Data Analysis (EDA) is an approach to analyse datasets &amp; to summarize their main characteristics , often with visual methods.</a:t>
            </a: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D2B10DC-D82D-4B78-A228-DD1C1525CF4F}"/>
              </a:ext>
            </a:extLst>
          </p:cNvPr>
          <p:cNvPicPr>
            <a:picLocks noChangeAspect="1"/>
          </p:cNvPicPr>
          <p:nvPr/>
        </p:nvPicPr>
        <p:blipFill>
          <a:blip r:embed="rId2"/>
          <a:stretch>
            <a:fillRect/>
          </a:stretch>
        </p:blipFill>
        <p:spPr>
          <a:xfrm>
            <a:off x="7320583" y="363794"/>
            <a:ext cx="4315427" cy="3923187"/>
          </a:xfrm>
          <a:prstGeom prst="rect">
            <a:avLst/>
          </a:prstGeom>
        </p:spPr>
      </p:pic>
    </p:spTree>
    <p:extLst>
      <p:ext uri="{BB962C8B-B14F-4D97-AF65-F5344CB8AC3E}">
        <p14:creationId xmlns:p14="http://schemas.microsoft.com/office/powerpoint/2010/main" val="203848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96665E-24E4-4581-2F1B-CC89341A1520}"/>
              </a:ext>
            </a:extLst>
          </p:cNvPr>
          <p:cNvSpPr txBox="1"/>
          <p:nvPr/>
        </p:nvSpPr>
        <p:spPr>
          <a:xfrm>
            <a:off x="206477" y="117987"/>
            <a:ext cx="7767484" cy="584775"/>
          </a:xfrm>
          <a:prstGeom prst="rect">
            <a:avLst/>
          </a:prstGeom>
          <a:noFill/>
        </p:spPr>
        <p:txBody>
          <a:bodyPr wrap="square" rtlCol="0">
            <a:spAutoFit/>
          </a:bodyPr>
          <a:lstStyle/>
          <a:p>
            <a:r>
              <a:rPr lang="en-US" sz="3200" b="1" u="sng" dirty="0">
                <a:solidFill>
                  <a:schemeClr val="accent1">
                    <a:lumMod val="75000"/>
                  </a:schemeClr>
                </a:solidFill>
                <a:latin typeface="Times New Roman" panose="02020603050405020304" pitchFamily="18" charset="0"/>
                <a:cs typeface="Times New Roman" panose="02020603050405020304" pitchFamily="18" charset="0"/>
              </a:rPr>
              <a:t>REQUIRED LIBRARIES &amp; MODULES:</a:t>
            </a:r>
            <a:endParaRPr lang="en-IN" sz="32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E454842-2137-A057-900F-D8EF0F7AFAD6}"/>
              </a:ext>
            </a:extLst>
          </p:cNvPr>
          <p:cNvSpPr txBox="1"/>
          <p:nvPr/>
        </p:nvSpPr>
        <p:spPr>
          <a:xfrm>
            <a:off x="294968" y="825910"/>
            <a:ext cx="5801032" cy="3477875"/>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Pandas</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Matplotlib</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Seaborn</a:t>
            </a:r>
          </a:p>
          <a:p>
            <a:pPr marL="3429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Scikit-learn</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Sklearn.modelselection</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Sklearn.preprocessing</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Sklearn.metrics</a:t>
            </a:r>
            <a:endParaRPr lang="en-US" sz="2800" dirty="0">
              <a:latin typeface="Times New Roman" panose="02020603050405020304" pitchFamily="18" charset="0"/>
              <a:cs typeface="Times New Roman" panose="02020603050405020304" pitchFamily="18" charset="0"/>
            </a:endParaRPr>
          </a:p>
          <a:p>
            <a:pPr lvl="1"/>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7D16244-E105-625C-490C-001D6AC4E48C}"/>
              </a:ext>
            </a:extLst>
          </p:cNvPr>
          <p:cNvPicPr>
            <a:picLocks noChangeAspect="1"/>
          </p:cNvPicPr>
          <p:nvPr/>
        </p:nvPicPr>
        <p:blipFill>
          <a:blip r:embed="rId2"/>
          <a:stretch>
            <a:fillRect/>
          </a:stretch>
        </p:blipFill>
        <p:spPr>
          <a:xfrm>
            <a:off x="4430820" y="825910"/>
            <a:ext cx="6836948" cy="4552335"/>
          </a:xfrm>
          <a:prstGeom prst="rect">
            <a:avLst/>
          </a:prstGeom>
        </p:spPr>
      </p:pic>
    </p:spTree>
    <p:extLst>
      <p:ext uri="{BB962C8B-B14F-4D97-AF65-F5344CB8AC3E}">
        <p14:creationId xmlns:p14="http://schemas.microsoft.com/office/powerpoint/2010/main" val="1892467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A50B3C-D589-1A2E-99B3-C95A69558904}"/>
              </a:ext>
            </a:extLst>
          </p:cNvPr>
          <p:cNvPicPr>
            <a:picLocks noChangeAspect="1"/>
          </p:cNvPicPr>
          <p:nvPr/>
        </p:nvPicPr>
        <p:blipFill>
          <a:blip r:embed="rId2"/>
          <a:stretch>
            <a:fillRect/>
          </a:stretch>
        </p:blipFill>
        <p:spPr>
          <a:xfrm>
            <a:off x="162049" y="491613"/>
            <a:ext cx="5776635" cy="4100052"/>
          </a:xfrm>
          <a:prstGeom prst="rect">
            <a:avLst/>
          </a:prstGeom>
        </p:spPr>
      </p:pic>
      <p:pic>
        <p:nvPicPr>
          <p:cNvPr id="5" name="Picture 4">
            <a:extLst>
              <a:ext uri="{FF2B5EF4-FFF2-40B4-BE49-F238E27FC236}">
                <a16:creationId xmlns:a16="http://schemas.microsoft.com/office/drawing/2014/main" id="{5E3285C2-2E36-0CC5-F735-57E3505B8C16}"/>
              </a:ext>
            </a:extLst>
          </p:cNvPr>
          <p:cNvPicPr>
            <a:picLocks noChangeAspect="1"/>
          </p:cNvPicPr>
          <p:nvPr/>
        </p:nvPicPr>
        <p:blipFill>
          <a:blip r:embed="rId3"/>
          <a:stretch>
            <a:fillRect/>
          </a:stretch>
        </p:blipFill>
        <p:spPr>
          <a:xfrm>
            <a:off x="6381137" y="491613"/>
            <a:ext cx="4629796" cy="3716594"/>
          </a:xfrm>
          <a:prstGeom prst="rect">
            <a:avLst/>
          </a:prstGeom>
        </p:spPr>
      </p:pic>
      <p:sp>
        <p:nvSpPr>
          <p:cNvPr id="6" name="TextBox 5">
            <a:extLst>
              <a:ext uri="{FF2B5EF4-FFF2-40B4-BE49-F238E27FC236}">
                <a16:creationId xmlns:a16="http://schemas.microsoft.com/office/drawing/2014/main" id="{B62399FA-F4B9-07C2-6419-36206A129E0E}"/>
              </a:ext>
            </a:extLst>
          </p:cNvPr>
          <p:cNvSpPr txBox="1"/>
          <p:nvPr/>
        </p:nvSpPr>
        <p:spPr>
          <a:xfrm>
            <a:off x="717755" y="4765949"/>
            <a:ext cx="10441858" cy="1169551"/>
          </a:xfrm>
          <a:prstGeom prst="rect">
            <a:avLst/>
          </a:prstGeom>
          <a:noFill/>
        </p:spPr>
        <p:txBody>
          <a:bodyPr wrap="square" rtlCol="0">
            <a:spAutoFit/>
          </a:bodyPr>
          <a:lstStyle/>
          <a:p>
            <a:r>
              <a:rPr lang="en-US" sz="2800" i="0" dirty="0">
                <a:solidFill>
                  <a:srgbClr val="000000"/>
                </a:solidFill>
                <a:effectLst/>
                <a:highlight>
                  <a:srgbClr val="FFFFFF"/>
                </a:highlight>
                <a:latin typeface="Times New Roman" panose="02020603050405020304" pitchFamily="18" charset="0"/>
                <a:cs typeface="Times New Roman" panose="02020603050405020304" pitchFamily="18" charset="0"/>
              </a:rPr>
              <a:t>From </a:t>
            </a:r>
            <a:r>
              <a:rPr lang="en-US" sz="2800" dirty="0">
                <a:highlight>
                  <a:srgbClr val="FFFFFF"/>
                </a:highlight>
                <a:latin typeface="Times New Roman" panose="02020603050405020304" pitchFamily="18" charset="0"/>
                <a:cs typeface="Times New Roman" panose="02020603050405020304" pitchFamily="18" charset="0"/>
              </a:rPr>
              <a:t>Count and pie plot t</a:t>
            </a:r>
            <a:r>
              <a:rPr lang="en-US" sz="2800" i="0" dirty="0">
                <a:solidFill>
                  <a:srgbClr val="000000"/>
                </a:solidFill>
                <a:effectLst/>
                <a:highlight>
                  <a:srgbClr val="FFFFFF"/>
                </a:highlight>
                <a:latin typeface="Times New Roman" panose="02020603050405020304" pitchFamily="18" charset="0"/>
                <a:cs typeface="Times New Roman" panose="02020603050405020304" pitchFamily="18" charset="0"/>
              </a:rPr>
              <a:t>he male gender has a slightly larger population, but the population of males and females are nearly equal.</a:t>
            </a:r>
          </a:p>
          <a:p>
            <a:endParaRPr lang="en-IN" dirty="0"/>
          </a:p>
        </p:txBody>
      </p:sp>
    </p:spTree>
    <p:extLst>
      <p:ext uri="{BB962C8B-B14F-4D97-AF65-F5344CB8AC3E}">
        <p14:creationId xmlns:p14="http://schemas.microsoft.com/office/powerpoint/2010/main" val="680901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8AE064-6AA9-B907-F14E-03899BE1FAD4}"/>
              </a:ext>
            </a:extLst>
          </p:cNvPr>
          <p:cNvPicPr>
            <a:picLocks noChangeAspect="1"/>
          </p:cNvPicPr>
          <p:nvPr/>
        </p:nvPicPr>
        <p:blipFill>
          <a:blip r:embed="rId2"/>
          <a:stretch>
            <a:fillRect/>
          </a:stretch>
        </p:blipFill>
        <p:spPr>
          <a:xfrm>
            <a:off x="186813" y="452284"/>
            <a:ext cx="10884310" cy="3942735"/>
          </a:xfrm>
          <a:prstGeom prst="rect">
            <a:avLst/>
          </a:prstGeom>
        </p:spPr>
      </p:pic>
      <p:sp>
        <p:nvSpPr>
          <p:cNvPr id="5" name="TextBox 4">
            <a:extLst>
              <a:ext uri="{FF2B5EF4-FFF2-40B4-BE49-F238E27FC236}">
                <a16:creationId xmlns:a16="http://schemas.microsoft.com/office/drawing/2014/main" id="{A3FCEAD6-FF21-294D-0E48-E75DA1B52DA3}"/>
              </a:ext>
            </a:extLst>
          </p:cNvPr>
          <p:cNvSpPr txBox="1"/>
          <p:nvPr/>
        </p:nvSpPr>
        <p:spPr>
          <a:xfrm>
            <a:off x="521110" y="4395019"/>
            <a:ext cx="11297264" cy="1077218"/>
          </a:xfrm>
          <a:prstGeom prst="rect">
            <a:avLst/>
          </a:prstGeom>
          <a:noFill/>
        </p:spPr>
        <p:txBody>
          <a:bodyPr wrap="square" rtlCol="0">
            <a:spAutoFit/>
          </a:bodyPr>
          <a:lstStyle/>
          <a:p>
            <a:r>
              <a:rPr lang="en-US" sz="3200" i="0" dirty="0">
                <a:solidFill>
                  <a:srgbClr val="000000"/>
                </a:solidFill>
                <a:effectLst/>
                <a:highlight>
                  <a:srgbClr val="FFFFFF"/>
                </a:highlight>
                <a:latin typeface="Times New Roman" panose="02020603050405020304" pitchFamily="18" charset="0"/>
                <a:cs typeface="Times New Roman" panose="02020603050405020304" pitchFamily="18" charset="0"/>
              </a:rPr>
              <a:t>The highest amount of charges are in the Southeast while the lowest are in the Southwest. </a:t>
            </a:r>
            <a:endParaRPr lang="en-IN" sz="3200" dirty="0"/>
          </a:p>
        </p:txBody>
      </p:sp>
    </p:spTree>
    <p:extLst>
      <p:ext uri="{BB962C8B-B14F-4D97-AF65-F5344CB8AC3E}">
        <p14:creationId xmlns:p14="http://schemas.microsoft.com/office/powerpoint/2010/main" val="2569674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19B125-597B-4E0B-B4F1-72D33F7FB253}"/>
              </a:ext>
            </a:extLst>
          </p:cNvPr>
          <p:cNvPicPr>
            <a:picLocks noChangeAspect="1"/>
          </p:cNvPicPr>
          <p:nvPr/>
        </p:nvPicPr>
        <p:blipFill>
          <a:blip r:embed="rId2"/>
          <a:stretch>
            <a:fillRect/>
          </a:stretch>
        </p:blipFill>
        <p:spPr>
          <a:xfrm>
            <a:off x="324718" y="0"/>
            <a:ext cx="6430044" cy="6685935"/>
          </a:xfrm>
          <a:prstGeom prst="rect">
            <a:avLst/>
          </a:prstGeom>
        </p:spPr>
      </p:pic>
      <p:sp>
        <p:nvSpPr>
          <p:cNvPr id="7" name="TextBox 6">
            <a:extLst>
              <a:ext uri="{FF2B5EF4-FFF2-40B4-BE49-F238E27FC236}">
                <a16:creationId xmlns:a16="http://schemas.microsoft.com/office/drawing/2014/main" id="{C39F801F-66D3-42E8-92A7-12BF5C0616B0}"/>
              </a:ext>
            </a:extLst>
          </p:cNvPr>
          <p:cNvSpPr txBox="1"/>
          <p:nvPr/>
        </p:nvSpPr>
        <p:spPr>
          <a:xfrm>
            <a:off x="7364361" y="816077"/>
            <a:ext cx="4502921" cy="3970318"/>
          </a:xfrm>
          <a:prstGeom prst="rect">
            <a:avLst/>
          </a:prstGeom>
          <a:noFill/>
        </p:spPr>
        <p:txBody>
          <a:bodyPr wrap="square" rtlCol="0">
            <a:spAutoFit/>
          </a:bodyPr>
          <a:lstStyle/>
          <a:p>
            <a:pPr marL="457200" indent="-457200">
              <a:buFont typeface="Wingdings" panose="05000000000000000000" pitchFamily="2" charset="2"/>
              <a:buChar char="§"/>
            </a:pPr>
            <a:r>
              <a:rPr lang="en-US" sz="2800" i="0" dirty="0">
                <a:solidFill>
                  <a:srgbClr val="000000"/>
                </a:solidFill>
                <a:effectLst/>
                <a:highlight>
                  <a:srgbClr val="FFFFFF"/>
                </a:highlight>
                <a:latin typeface="Times New Roman" panose="02020603050405020304" pitchFamily="18" charset="0"/>
                <a:cs typeface="Times New Roman" panose="02020603050405020304" pitchFamily="18" charset="0"/>
              </a:rPr>
              <a:t>There is a strong correlation between age and the target variable charges.</a:t>
            </a:r>
          </a:p>
          <a:p>
            <a:pPr marL="457200" indent="-457200">
              <a:buFont typeface="Wingdings" panose="05000000000000000000" pitchFamily="2" charset="2"/>
              <a:buChar char="§"/>
            </a:pPr>
            <a:r>
              <a:rPr lang="en-US" sz="2800" b="0" i="0" dirty="0">
                <a:solidFill>
                  <a:schemeClr val="tx1"/>
                </a:solidFill>
                <a:effectLst/>
                <a:latin typeface="Times New Roman" panose="02020603050405020304" pitchFamily="18" charset="0"/>
                <a:cs typeface="Times New Roman" panose="02020603050405020304" pitchFamily="18" charset="0"/>
              </a:rPr>
              <a:t>A positive correlation of 0.3 suggests that as age increases, charges tend to increase as well.</a:t>
            </a:r>
          </a:p>
          <a:p>
            <a:pPr marL="457200" indent="-457200">
              <a:buFont typeface="Wingdings" panose="05000000000000000000" pitchFamily="2" charset="2"/>
              <a:buChar char="§"/>
            </a:pP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738699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TotalTime>
  <Words>541</Words>
  <Application>Microsoft Office PowerPoint</Application>
  <PresentationFormat>Widescreen</PresentationFormat>
  <Paragraphs>51</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Wingdings</vt:lpstr>
      <vt:lpstr>Times New Roman</vt:lpstr>
      <vt:lpstr>Söhne</vt:lpstr>
      <vt:lpstr>Calibri</vt:lpstr>
      <vt:lpstr>Arial</vt:lpstr>
      <vt:lpstr>Lato Black</vt:lpstr>
      <vt:lpstr>Office Theme</vt:lpstr>
      <vt:lpstr>PowerPoint Presentation</vt:lpstr>
      <vt:lpstr>PowerPoint Presentation</vt:lpstr>
      <vt:lpstr>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Kavya Sri</cp:lastModifiedBy>
  <cp:revision>30</cp:revision>
  <dcterms:created xsi:type="dcterms:W3CDTF">2021-02-16T05:19:01Z</dcterms:created>
  <dcterms:modified xsi:type="dcterms:W3CDTF">2024-05-02T00:01:45Z</dcterms:modified>
</cp:coreProperties>
</file>