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300" r:id="rId4"/>
    <p:sldId id="331" r:id="rId5"/>
    <p:sldId id="303" r:id="rId6"/>
    <p:sldId id="304" r:id="rId7"/>
    <p:sldId id="332" r:id="rId8"/>
    <p:sldId id="333" r:id="rId9"/>
    <p:sldId id="334" r:id="rId10"/>
    <p:sldId id="337" r:id="rId11"/>
    <p:sldId id="339" r:id="rId12"/>
    <p:sldId id="338" r:id="rId13"/>
    <p:sldId id="340" r:id="rId14"/>
    <p:sldId id="336" r:id="rId15"/>
    <p:sldId id="325" r:id="rId16"/>
    <p:sldId id="327" r:id="rId17"/>
  </p:sldIdLst>
  <p:sldSz cx="12192000" cy="6858000"/>
  <p:notesSz cx="6858000" cy="9144000"/>
  <p:embeddedFontLst>
    <p:embeddedFont>
      <p:font typeface="Bahnschrift Condensed" panose="020B0502040204020203" pitchFamily="34" charset="0"/>
      <p:regular r:id="rId19"/>
      <p:bold r:id="rId20"/>
    </p:embeddedFont>
    <p:embeddedFont>
      <p:font typeface="Segoe UI" panose="020B050204020402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826"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80"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7800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086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5463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744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32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106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0ABEBE4-4D59-3C8D-908E-9DA5893B3EC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1CF2640-A569-1D80-7F7C-5940EB13748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16D5108-2F49-81A6-FC11-36E2D327A9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89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34634EB-0C5B-078D-93DB-C87B4711CF2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B6A5CCA-8AE5-5A25-F901-F1B1986A77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1B3BFEC-0DE6-4142-F6A6-7CAC9D305D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7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34634EB-0C5B-078D-93DB-C87B4711CF2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B6A5CCA-8AE5-5A25-F901-F1B1986A77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1B3BFEC-0DE6-4142-F6A6-7CAC9D305D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494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70966F9-1843-18FD-ECD5-4760C963D28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2E4CD9E-E582-7DFD-0104-BCC5C5007EF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A5875109-FC7C-3179-F341-7D8D97369C4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65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CAAF63B-3E6B-E54D-D4CF-C62E2689688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581A079-2323-0D47-9598-F42B30D5C56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CF3FA74-8B28-A516-B696-04A2C970BE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96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07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723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A4BBC4A-4895-9982-681E-0F532FA49E5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85212D6-0EB0-DE61-3B44-709A0735C28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66B91DB-1BA6-FFD6-7DAB-69224E2DE7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11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gradFill>
            <a:gsLst>
              <a:gs pos="89866">
                <a:srgbClr val="B1C4E5"/>
              </a:gs>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pic>
      <p:sp>
        <p:nvSpPr>
          <p:cNvPr id="99" name="Google Shape;99;p1"/>
          <p:cNvSpPr txBox="1"/>
          <p:nvPr/>
        </p:nvSpPr>
        <p:spPr>
          <a:xfrm>
            <a:off x="151807" y="3768365"/>
            <a:ext cx="11887200" cy="1417142"/>
          </a:xfrm>
          <a:prstGeom prst="rect">
            <a:avLst/>
          </a:prstGeom>
          <a:noFill/>
          <a:ln>
            <a:noFill/>
          </a:ln>
        </p:spPr>
        <p:txBody>
          <a:bodyPr spcFirstLastPara="1" wrap="square" lIns="91425" tIns="45700" rIns="91425" bIns="45700" anchor="t" anchorCtr="0">
            <a:spAutoFit/>
          </a:bodyPr>
          <a:lstStyle/>
          <a:p>
            <a:pPr algn="ctr">
              <a:lnSpc>
                <a:spcPct val="107000"/>
              </a:lnSpc>
              <a:spcAft>
                <a:spcPts val="800"/>
              </a:spcAft>
              <a:buSzPts val="1000"/>
              <a:tabLst>
                <a:tab pos="457200" algn="l"/>
              </a:tabLst>
            </a:pPr>
            <a:r>
              <a:rPr lang="en-IN" sz="2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a:t>
            </a:r>
            <a:r>
              <a:rPr lang="en-US" sz="2800" b="1" dirty="0" err="1">
                <a:solidFill>
                  <a:srgbClr val="0D0D0D"/>
                </a:solidFill>
                <a:latin typeface="Segoe UI" panose="020B0502040204020203" pitchFamily="34" charset="0"/>
                <a:cs typeface="Times New Roman" panose="02020603050405020304" pitchFamily="18" charset="0"/>
              </a:rPr>
              <a:t>xploratory</a:t>
            </a:r>
            <a:r>
              <a:rPr lang="en-US" sz="2800" b="1" dirty="0">
                <a:solidFill>
                  <a:srgbClr val="0D0D0D"/>
                </a:solidFill>
                <a:latin typeface="Segoe UI" panose="020B0502040204020203" pitchFamily="34" charset="0"/>
                <a:cs typeface="Times New Roman" panose="02020603050405020304" pitchFamily="18" charset="0"/>
              </a:rPr>
              <a:t> Data Analysis for Sentiment Analysis of Product Reviews </a:t>
            </a:r>
            <a:r>
              <a:rPr lang="en-US" sz="2000" dirty="0">
                <a:solidFill>
                  <a:srgbClr val="0D0D0D"/>
                </a:solidFill>
                <a:latin typeface="Segoe UI" panose="020B0502040204020203" pitchFamily="34" charset="0"/>
                <a:cs typeface="Times New Roman" panose="02020603050405020304" pitchFamily="18" charset="0"/>
              </a:rPr>
              <a:t>Predicting Product Review Scores Using Machine Learning</a:t>
            </a:r>
            <a:r>
              <a:rPr lang="en-IN" sz="2000" dirty="0">
                <a:solidFill>
                  <a:srgbClr val="0D0D0D"/>
                </a:solidFill>
                <a:latin typeface="Segoe UI" panose="020B0502040204020203" pitchFamily="34" charset="0"/>
                <a:cs typeface="Times New Roman" panose="02020603050405020304" pitchFamily="18" charset="0"/>
              </a:rPr>
              <a:t> </a:t>
            </a:r>
            <a:endParaRPr lang="en-IN" sz="20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endParaRPr>
          </a:p>
          <a:p>
            <a:pPr lvl="0" algn="ctr">
              <a:lnSpc>
                <a:spcPct val="107000"/>
              </a:lnSpc>
              <a:spcAft>
                <a:spcPts val="800"/>
              </a:spcAft>
              <a:buSzPts val="1000"/>
              <a:tabLst>
                <a:tab pos="457200" algn="l"/>
              </a:tabLst>
            </a:pPr>
            <a:endParaRPr lang="en-IN" sz="2000" dirty="0">
              <a:solidFill>
                <a:srgbClr val="0D0D0D"/>
              </a:solidFill>
              <a:latin typeface="Segoe UI" panose="020B0502040204020203"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810D371-66C3-BAB0-5FC5-7A3FF3FB9E21}"/>
              </a:ext>
            </a:extLst>
          </p:cNvPr>
          <p:cNvPicPr>
            <a:picLocks noChangeAspect="1"/>
          </p:cNvPicPr>
          <p:nvPr/>
        </p:nvPicPr>
        <p:blipFill>
          <a:blip r:embed="rId3"/>
          <a:stretch>
            <a:fillRect/>
          </a:stretch>
        </p:blipFill>
        <p:spPr>
          <a:xfrm>
            <a:off x="434183" y="1110364"/>
            <a:ext cx="6076779" cy="4791437"/>
          </a:xfrm>
          <a:prstGeom prst="rect">
            <a:avLst/>
          </a:prstGeom>
        </p:spPr>
      </p:pic>
      <p:sp>
        <p:nvSpPr>
          <p:cNvPr id="5" name="TextBox 4">
            <a:extLst>
              <a:ext uri="{FF2B5EF4-FFF2-40B4-BE49-F238E27FC236}">
                <a16:creationId xmlns:a16="http://schemas.microsoft.com/office/drawing/2014/main" id="{BE6B2C45-7443-6E31-783E-6FC845C6D546}"/>
              </a:ext>
            </a:extLst>
          </p:cNvPr>
          <p:cNvSpPr txBox="1"/>
          <p:nvPr/>
        </p:nvSpPr>
        <p:spPr>
          <a:xfrm>
            <a:off x="6790745" y="1344536"/>
            <a:ext cx="4782165" cy="397031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Vocabulary Usage: </a:t>
            </a:r>
            <a:r>
              <a:rPr lang="en-US" sz="1800" dirty="0">
                <a:latin typeface="Times New Roman" panose="02020603050405020304" pitchFamily="18" charset="0"/>
                <a:cs typeface="Times New Roman" panose="02020603050405020304" pitchFamily="18" charset="0"/>
              </a:rPr>
              <a:t>The bar graphs show the top words used in positive and negative reviews. Words like “great,” “love,” and “best” are common in positive reviews, while “product,” “taste,” and “like” appear often in negative reviews.</a:t>
            </a:r>
          </a:p>
          <a:p>
            <a:r>
              <a:rPr lang="en-US" sz="1800" b="1" dirty="0">
                <a:latin typeface="Times New Roman" panose="02020603050405020304" pitchFamily="18" charset="0"/>
                <a:cs typeface="Times New Roman" panose="02020603050405020304" pitchFamily="18" charset="0"/>
              </a:rPr>
              <a:t>Frequency of Words: </a:t>
            </a:r>
            <a:r>
              <a:rPr lang="en-US" sz="1800" dirty="0">
                <a:latin typeface="Times New Roman" panose="02020603050405020304" pitchFamily="18" charset="0"/>
                <a:cs typeface="Times New Roman" panose="02020603050405020304" pitchFamily="18" charset="0"/>
              </a:rPr>
              <a:t>The frequency of these words is represented on the x-axis, with positive words reaching up to 12000 occurrences and negative words up to 2000.</a:t>
            </a:r>
          </a:p>
          <a:p>
            <a:r>
              <a:rPr lang="en-US" sz="1800" dirty="0">
                <a:latin typeface="Times New Roman" panose="02020603050405020304" pitchFamily="18" charset="0"/>
                <a:cs typeface="Times New Roman" panose="02020603050405020304" pitchFamily="18" charset="0"/>
              </a:rPr>
              <a:t>Sentiment Indicators: The choice of words can be strong indicators of sentiment, with positive reviews using more emphatic and enthusiastic language.</a:t>
            </a:r>
          </a:p>
        </p:txBody>
      </p:sp>
      <p:sp>
        <p:nvSpPr>
          <p:cNvPr id="2" name="TextBox 1">
            <a:extLst>
              <a:ext uri="{FF2B5EF4-FFF2-40B4-BE49-F238E27FC236}">
                <a16:creationId xmlns:a16="http://schemas.microsoft.com/office/drawing/2014/main" id="{B577D3FE-C616-44DE-CC27-6C4464B360A2}"/>
              </a:ext>
            </a:extLst>
          </p:cNvPr>
          <p:cNvSpPr txBox="1"/>
          <p:nvPr/>
        </p:nvSpPr>
        <p:spPr>
          <a:xfrm>
            <a:off x="2846895" y="216816"/>
            <a:ext cx="628767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Positive Reviews &amp; Negative Reviews</a:t>
            </a:r>
          </a:p>
        </p:txBody>
      </p:sp>
    </p:spTree>
    <p:extLst>
      <p:ext uri="{BB962C8B-B14F-4D97-AF65-F5344CB8AC3E}">
        <p14:creationId xmlns:p14="http://schemas.microsoft.com/office/powerpoint/2010/main" val="32144793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ED34C5-3761-C4D6-EED6-E3BC8F2A3FE8}"/>
              </a:ext>
            </a:extLst>
          </p:cNvPr>
          <p:cNvPicPr>
            <a:picLocks noChangeAspect="1"/>
          </p:cNvPicPr>
          <p:nvPr/>
        </p:nvPicPr>
        <p:blipFill>
          <a:blip r:embed="rId3"/>
          <a:stretch>
            <a:fillRect/>
          </a:stretch>
        </p:blipFill>
        <p:spPr>
          <a:xfrm>
            <a:off x="273185" y="1635408"/>
            <a:ext cx="5511555" cy="4531940"/>
          </a:xfrm>
          <a:prstGeom prst="rect">
            <a:avLst/>
          </a:prstGeom>
        </p:spPr>
      </p:pic>
      <p:sp>
        <p:nvSpPr>
          <p:cNvPr id="6" name="TextBox 5">
            <a:extLst>
              <a:ext uri="{FF2B5EF4-FFF2-40B4-BE49-F238E27FC236}">
                <a16:creationId xmlns:a16="http://schemas.microsoft.com/office/drawing/2014/main" id="{0F2B331C-591B-FC1E-1360-23B43A44CBF6}"/>
              </a:ext>
            </a:extLst>
          </p:cNvPr>
          <p:cNvSpPr txBox="1"/>
          <p:nvPr/>
        </p:nvSpPr>
        <p:spPr>
          <a:xfrm>
            <a:off x="5926143" y="2875174"/>
            <a:ext cx="5725387" cy="2308324"/>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Helpfulness Calculation: </a:t>
            </a:r>
            <a:r>
              <a:rPr lang="en-US" sz="1800" dirty="0">
                <a:latin typeface="Times New Roman" panose="02020603050405020304" pitchFamily="18" charset="0"/>
                <a:cs typeface="Times New Roman" panose="02020603050405020304" pitchFamily="18" charset="0"/>
              </a:rPr>
              <a:t>The calculation of the helpfulness ratio by dividing the </a:t>
            </a:r>
            <a:r>
              <a:rPr lang="en-US" sz="1800" dirty="0" err="1">
                <a:latin typeface="Times New Roman" panose="02020603050405020304" pitchFamily="18" charset="0"/>
                <a:cs typeface="Times New Roman" panose="02020603050405020304" pitchFamily="18" charset="0"/>
              </a:rPr>
              <a:t>HelpfulnessNumerator</a:t>
            </a:r>
            <a:r>
              <a:rPr lang="en-US" sz="1800" dirty="0">
                <a:latin typeface="Times New Roman" panose="02020603050405020304" pitchFamily="18" charset="0"/>
                <a:cs typeface="Times New Roman" panose="02020603050405020304" pitchFamily="18" charset="0"/>
              </a:rPr>
              <a:t> by the </a:t>
            </a:r>
            <a:r>
              <a:rPr lang="en-US" sz="1800" dirty="0" err="1">
                <a:latin typeface="Times New Roman" panose="02020603050405020304" pitchFamily="18" charset="0"/>
                <a:cs typeface="Times New Roman" panose="02020603050405020304" pitchFamily="18" charset="0"/>
              </a:rPr>
              <a:t>HelpfulnessDenominator</a:t>
            </a:r>
            <a:r>
              <a:rPr lang="en-US" sz="1800" dirty="0">
                <a:latin typeface="Times New Roman" panose="02020603050405020304" pitchFamily="18" charset="0"/>
                <a:cs typeface="Times New Roman" panose="02020603050405020304" pitchFamily="18" charset="0"/>
              </a:rPr>
              <a:t>, which is a common approach in sentiment analysis to gauge the perceived value of a review.</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F054858-9A6C-4C24-8F3B-24F0F5F9403A}"/>
              </a:ext>
            </a:extLst>
          </p:cNvPr>
          <p:cNvSpPr txBox="1"/>
          <p:nvPr/>
        </p:nvSpPr>
        <p:spPr>
          <a:xfrm>
            <a:off x="4260916" y="558402"/>
            <a:ext cx="698526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Helpfulness Scores</a:t>
            </a:r>
          </a:p>
        </p:txBody>
      </p:sp>
    </p:spTree>
    <p:extLst>
      <p:ext uri="{BB962C8B-B14F-4D97-AF65-F5344CB8AC3E}">
        <p14:creationId xmlns:p14="http://schemas.microsoft.com/office/powerpoint/2010/main" val="860837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dirty="0">
              <a:solidFill>
                <a:srgbClr val="00B050"/>
              </a:solidFill>
              <a:latin typeface="Times New Roman" panose="02020603050405020304" pitchFamily="18" charset="0"/>
              <a:cs typeface="Times New Roman" panose="02020603050405020304" pitchFamily="18" charset="0"/>
            </a:endParaRPr>
          </a:p>
          <a:p>
            <a:endParaRPr lang="en-IN" sz="1600" dirty="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DF7AA8-93B0-3591-E442-8729034375DF}"/>
              </a:ext>
            </a:extLst>
          </p:cNvPr>
          <p:cNvPicPr>
            <a:picLocks noChangeAspect="1"/>
          </p:cNvPicPr>
          <p:nvPr/>
        </p:nvPicPr>
        <p:blipFill>
          <a:blip r:embed="rId3"/>
          <a:stretch>
            <a:fillRect/>
          </a:stretch>
        </p:blipFill>
        <p:spPr>
          <a:xfrm>
            <a:off x="555371" y="1383714"/>
            <a:ext cx="5326955" cy="3831936"/>
          </a:xfrm>
          <a:prstGeom prst="rect">
            <a:avLst/>
          </a:prstGeom>
        </p:spPr>
      </p:pic>
      <p:sp>
        <p:nvSpPr>
          <p:cNvPr id="6" name="TextBox 5">
            <a:extLst>
              <a:ext uri="{FF2B5EF4-FFF2-40B4-BE49-F238E27FC236}">
                <a16:creationId xmlns:a16="http://schemas.microsoft.com/office/drawing/2014/main" id="{1C250B58-8DEC-BF26-D96E-020DBFB75199}"/>
              </a:ext>
            </a:extLst>
          </p:cNvPr>
          <p:cNvSpPr txBox="1"/>
          <p:nvPr/>
        </p:nvSpPr>
        <p:spPr>
          <a:xfrm>
            <a:off x="6976645" y="2808770"/>
            <a:ext cx="487680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These are most frequently used words in reviews which are  taste, product , one etc.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95579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2B709A6-77A0-04A0-CDA0-EA85C8B9F8F6}"/>
              </a:ext>
            </a:extLst>
          </p:cNvPr>
          <p:cNvSpPr txBox="1"/>
          <p:nvPr/>
        </p:nvSpPr>
        <p:spPr>
          <a:xfrm>
            <a:off x="1216059" y="1168923"/>
            <a:ext cx="9059158" cy="646331"/>
          </a:xfrm>
          <a:prstGeom prst="rect">
            <a:avLst/>
          </a:prstGeom>
          <a:noFill/>
        </p:spPr>
        <p:txBody>
          <a:bodyPr wrap="square" rtlCol="0">
            <a:spAutoFit/>
          </a:bodyPr>
          <a:lstStyle/>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b="0" dirty="0">
              <a:solidFill>
                <a:schemeClr val="tx1"/>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329DF5E-0CEC-9861-CC03-76CE255C3DF3}"/>
              </a:ext>
            </a:extLst>
          </p:cNvPr>
          <p:cNvSpPr txBox="1"/>
          <p:nvPr/>
        </p:nvSpPr>
        <p:spPr>
          <a:xfrm>
            <a:off x="1112363" y="1065229"/>
            <a:ext cx="9605913" cy="4555093"/>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Cleaning and Preprocessing:</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Remove non-alphabetic characters from the text data.</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Tokenize the text into individual words.</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Remove stop words such as 'and', 'the', etc., from the tokenized text.</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Lemmatize the words to normalize the text (convert words to their base form).</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Training and Evaluating Models: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Split the dataset into training and testing sets, typically using an 80-20 or 70-30 ratio.</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 TF-IDF (Term Frequency-Inverse Document Frequency) vectorization to convert text data into numerical vectors.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Train multiple machine learning models on the training data, including Logistic Regression, Naive Bayes, Gradient Boosting, SVM, and Random Forest.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 each model's performance using accuracy as the metric.</a:t>
            </a:r>
          </a:p>
        </p:txBody>
      </p:sp>
      <p:sp>
        <p:nvSpPr>
          <p:cNvPr id="3" name="TextBox 2">
            <a:extLst>
              <a:ext uri="{FF2B5EF4-FFF2-40B4-BE49-F238E27FC236}">
                <a16:creationId xmlns:a16="http://schemas.microsoft.com/office/drawing/2014/main" id="{150CBE8B-E8D6-EB2D-38AA-C0932F4A9791}"/>
              </a:ext>
            </a:extLst>
          </p:cNvPr>
          <p:cNvSpPr txBox="1"/>
          <p:nvPr/>
        </p:nvSpPr>
        <p:spPr>
          <a:xfrm>
            <a:off x="3044858" y="292231"/>
            <a:ext cx="5420412"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Data Preparation and Modeling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56421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7EE2553-300B-695A-DF73-F6445BCF20F8}"/>
              </a:ext>
            </a:extLst>
          </p:cNvPr>
          <p:cNvPicPr>
            <a:picLocks noChangeAspect="1"/>
          </p:cNvPicPr>
          <p:nvPr/>
        </p:nvPicPr>
        <p:blipFill>
          <a:blip r:embed="rId3"/>
          <a:stretch>
            <a:fillRect/>
          </a:stretch>
        </p:blipFill>
        <p:spPr>
          <a:xfrm>
            <a:off x="594618" y="1221640"/>
            <a:ext cx="5219086" cy="5076672"/>
          </a:xfrm>
          <a:prstGeom prst="rect">
            <a:avLst/>
          </a:prstGeom>
        </p:spPr>
      </p:pic>
      <p:sp>
        <p:nvSpPr>
          <p:cNvPr id="5" name="TextBox 4">
            <a:extLst>
              <a:ext uri="{FF2B5EF4-FFF2-40B4-BE49-F238E27FC236}">
                <a16:creationId xmlns:a16="http://schemas.microsoft.com/office/drawing/2014/main" id="{66E7BA39-8242-446F-0A4D-C79A9DDCA1DF}"/>
              </a:ext>
            </a:extLst>
          </p:cNvPr>
          <p:cNvSpPr txBox="1"/>
          <p:nvPr/>
        </p:nvSpPr>
        <p:spPr>
          <a:xfrm>
            <a:off x="6378297" y="1997839"/>
            <a:ext cx="5219086" cy="2246769"/>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Accuracy Range: </a:t>
            </a:r>
            <a:r>
              <a:rPr lang="en-US" sz="2000" dirty="0">
                <a:latin typeface="Times New Roman" panose="02020603050405020304" pitchFamily="18" charset="0"/>
                <a:cs typeface="Times New Roman" panose="02020603050405020304" pitchFamily="18" charset="0"/>
              </a:rPr>
              <a:t>The y-axis shows accuracy ranging from 0 to 0.7, indicating a moderate level of accuracy across models.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Model Performance: </a:t>
            </a:r>
            <a:r>
              <a:rPr lang="en-US" sz="2000" dirty="0">
                <a:latin typeface="Times New Roman" panose="02020603050405020304" pitchFamily="18" charset="0"/>
                <a:cs typeface="Times New Roman" panose="02020603050405020304" pitchFamily="18" charset="0"/>
              </a:rPr>
              <a:t>SVM (Linear Kernel) and Random Forest show similar performance, </a:t>
            </a:r>
          </a:p>
        </p:txBody>
      </p:sp>
      <p:sp>
        <p:nvSpPr>
          <p:cNvPr id="6" name="TextBox 5">
            <a:extLst>
              <a:ext uri="{FF2B5EF4-FFF2-40B4-BE49-F238E27FC236}">
                <a16:creationId xmlns:a16="http://schemas.microsoft.com/office/drawing/2014/main" id="{A7FBB2A7-F11A-2A94-EBFF-FA465AFFB36B}"/>
              </a:ext>
            </a:extLst>
          </p:cNvPr>
          <p:cNvSpPr txBox="1"/>
          <p:nvPr/>
        </p:nvSpPr>
        <p:spPr>
          <a:xfrm>
            <a:off x="2997724" y="282804"/>
            <a:ext cx="607086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Model Performance</a:t>
            </a:r>
          </a:p>
        </p:txBody>
      </p:sp>
    </p:spTree>
    <p:extLst>
      <p:ext uri="{BB962C8B-B14F-4D97-AF65-F5344CB8AC3E}">
        <p14:creationId xmlns:p14="http://schemas.microsoft.com/office/powerpoint/2010/main" val="728534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EBF2BE-4644-B7FF-F655-2D96FC8C7516}"/>
              </a:ext>
            </a:extLst>
          </p:cNvPr>
          <p:cNvSpPr txBox="1"/>
          <p:nvPr/>
        </p:nvSpPr>
        <p:spPr>
          <a:xfrm>
            <a:off x="1216058" y="367645"/>
            <a:ext cx="5062194" cy="707886"/>
          </a:xfrm>
          <a:prstGeom prst="rect">
            <a:avLst/>
          </a:prstGeom>
          <a:noFill/>
        </p:spPr>
        <p:txBody>
          <a:bodyPr wrap="square" rtlCol="0">
            <a:spAutoFit/>
          </a:bodyPr>
          <a:lstStyle/>
          <a:p>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dirty="0">
                <a:solidFill>
                  <a:schemeClr val="tx1"/>
                </a:solidFill>
                <a:latin typeface="Times New Roman" panose="02020603050405020304" pitchFamily="18" charset="0"/>
                <a:cs typeface="Times New Roman" panose="02020603050405020304" pitchFamily="18" charset="0"/>
              </a:rPr>
              <a:t>Conclusion :</a:t>
            </a:r>
          </a:p>
        </p:txBody>
      </p:sp>
      <p:sp>
        <p:nvSpPr>
          <p:cNvPr id="6" name="TextBox 5">
            <a:extLst>
              <a:ext uri="{FF2B5EF4-FFF2-40B4-BE49-F238E27FC236}">
                <a16:creationId xmlns:a16="http://schemas.microsoft.com/office/drawing/2014/main" id="{D2B709A6-77A0-04A0-CDA0-EA85C8B9F8F6}"/>
              </a:ext>
            </a:extLst>
          </p:cNvPr>
          <p:cNvSpPr txBox="1"/>
          <p:nvPr/>
        </p:nvSpPr>
        <p:spPr>
          <a:xfrm>
            <a:off x="1216059" y="1168923"/>
            <a:ext cx="9059158" cy="3139321"/>
          </a:xfrm>
          <a:prstGeom prst="rect">
            <a:avLst/>
          </a:prstGeom>
          <a:noFill/>
        </p:spPr>
        <p:txBody>
          <a:bodyPr wrap="square" rtlCol="0">
            <a:spAutoFit/>
          </a:bodyPr>
          <a:lstStyle/>
          <a:p>
            <a:pPr algn="l"/>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Text preprocessing steps such as tokenization, </a:t>
            </a:r>
            <a:r>
              <a:rPr lang="en-US" sz="1800" dirty="0" err="1">
                <a:solidFill>
                  <a:schemeClr val="tx1"/>
                </a:solidFill>
                <a:latin typeface="Times New Roman" panose="02020603050405020304" pitchFamily="18" charset="0"/>
                <a:cs typeface="Times New Roman" panose="02020603050405020304" pitchFamily="18" charset="0"/>
              </a:rPr>
              <a:t>stopword</a:t>
            </a:r>
            <a:r>
              <a:rPr lang="en-US" sz="1800" dirty="0">
                <a:solidFill>
                  <a:schemeClr val="tx1"/>
                </a:solidFill>
                <a:latin typeface="Times New Roman" panose="02020603050405020304" pitchFamily="18" charset="0"/>
                <a:cs typeface="Times New Roman" panose="02020603050405020304" pitchFamily="18" charset="0"/>
              </a:rPr>
              <a:t> removal, and lemmatization significantly improved model performance.</a:t>
            </a:r>
          </a:p>
          <a:p>
            <a:pPr marL="285750" indent="-285750" algn="l">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TF-IDF vectorization effectively converted text data into numerical features for model training.</a:t>
            </a:r>
          </a:p>
          <a:p>
            <a:pPr marL="285750" indent="-285750" algn="l">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sz="1800" b="1" dirty="0">
                <a:solidFill>
                  <a:schemeClr val="tx1"/>
                </a:solidFill>
                <a:latin typeface="Times New Roman" panose="02020603050405020304" pitchFamily="18" charset="0"/>
                <a:cs typeface="Times New Roman" panose="02020603050405020304" pitchFamily="18" charset="0"/>
              </a:rPr>
              <a:t>Logistic Regression </a:t>
            </a:r>
            <a:r>
              <a:rPr lang="en-US" sz="1800" dirty="0">
                <a:solidFill>
                  <a:schemeClr val="tx1"/>
                </a:solidFill>
                <a:latin typeface="Times New Roman" panose="02020603050405020304" pitchFamily="18" charset="0"/>
                <a:cs typeface="Times New Roman" panose="02020603050405020304" pitchFamily="18" charset="0"/>
              </a:rPr>
              <a:t>outperformed other models in predicting review scores based on textual data</a:t>
            </a:r>
          </a:p>
          <a:p>
            <a:pPr marL="285750" indent="-285750" algn="l">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4249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7C01BB1E-6B05-4376-9F3F-683D35390D0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FA4EC91-8491-D401-7B19-5681B2C469BA}"/>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2" name="Google Shape;116;p5">
            <a:extLst>
              <a:ext uri="{FF2B5EF4-FFF2-40B4-BE49-F238E27FC236}">
                <a16:creationId xmlns:a16="http://schemas.microsoft.com/office/drawing/2014/main" id="{DB9124A4-A237-6ADC-12B4-D545D580CB68}"/>
              </a:ext>
            </a:extLst>
          </p:cNvPr>
          <p:cNvPicPr preferRelativeResize="0"/>
          <p:nvPr/>
        </p:nvPicPr>
        <p:blipFill rotWithShape="1">
          <a:blip r:embed="rId3">
            <a:alphaModFix/>
          </a:blip>
          <a:srcRect/>
          <a:stretch/>
        </p:blipFill>
        <p:spPr>
          <a:xfrm>
            <a:off x="6221692" y="1093509"/>
            <a:ext cx="5382704" cy="3940404"/>
          </a:xfrm>
          <a:prstGeom prst="rect">
            <a:avLst/>
          </a:prstGeom>
          <a:noFill/>
          <a:ln>
            <a:noFill/>
          </a:ln>
        </p:spPr>
      </p:pic>
      <p:sp>
        <p:nvSpPr>
          <p:cNvPr id="3" name="TextBox 2">
            <a:extLst>
              <a:ext uri="{FF2B5EF4-FFF2-40B4-BE49-F238E27FC236}">
                <a16:creationId xmlns:a16="http://schemas.microsoft.com/office/drawing/2014/main" id="{F0E5BEFE-411D-C0A7-B09C-A1713386D400}"/>
              </a:ext>
            </a:extLst>
          </p:cNvPr>
          <p:cNvSpPr txBox="1"/>
          <p:nvPr/>
        </p:nvSpPr>
        <p:spPr>
          <a:xfrm>
            <a:off x="1055802" y="2309567"/>
            <a:ext cx="3657600" cy="769441"/>
          </a:xfrm>
          <a:prstGeom prst="rect">
            <a:avLst/>
          </a:prstGeom>
          <a:noFill/>
        </p:spPr>
        <p:txBody>
          <a:bodyPr wrap="square" rtlCol="0">
            <a:spAutoFit/>
          </a:bodyPr>
          <a:lstStyle/>
          <a:p>
            <a:r>
              <a:rPr lang="en-IN" sz="4400" b="1">
                <a:solidFill>
                  <a:srgbClr val="002060"/>
                </a:solidFill>
              </a:rPr>
              <a:t>THANK YOU </a:t>
            </a:r>
          </a:p>
        </p:txBody>
      </p:sp>
    </p:spTree>
    <p:extLst>
      <p:ext uri="{BB962C8B-B14F-4D97-AF65-F5344CB8AC3E}">
        <p14:creationId xmlns:p14="http://schemas.microsoft.com/office/powerpoint/2010/main" val="54015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p:cNvGrpSpPr/>
        <p:nvPr/>
      </p:nvGrpSpPr>
      <p:grpSpPr>
        <a:xfrm>
          <a:off x="0" y="0"/>
          <a:ext cx="0" cy="0"/>
          <a:chOff x="0" y="0"/>
          <a:chExt cx="0" cy="0"/>
        </a:xfrm>
      </p:grpSpPr>
      <p:sp>
        <p:nvSpPr>
          <p:cNvPr id="30" name="Isosceles Triangle 29">
            <a:extLst>
              <a:ext uri="{FF2B5EF4-FFF2-40B4-BE49-F238E27FC236}">
                <a16:creationId xmlns:a16="http://schemas.microsoft.com/office/drawing/2014/main" id="{3D582E71-579B-7DF6-33F4-F4DE25EC794B}"/>
              </a:ext>
            </a:extLst>
          </p:cNvPr>
          <p:cNvSpPr/>
          <p:nvPr/>
        </p:nvSpPr>
        <p:spPr>
          <a:xfrm rot="5218363">
            <a:off x="8465352" y="3449729"/>
            <a:ext cx="272375" cy="800916"/>
          </a:xfrm>
          <a:prstGeom prst="triangl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Parallelogram 30">
            <a:extLst>
              <a:ext uri="{FF2B5EF4-FFF2-40B4-BE49-F238E27FC236}">
                <a16:creationId xmlns:a16="http://schemas.microsoft.com/office/drawing/2014/main" id="{D590A24B-5EA1-B40B-48AE-B53F3643E915}"/>
              </a:ext>
            </a:extLst>
          </p:cNvPr>
          <p:cNvSpPr/>
          <p:nvPr/>
        </p:nvSpPr>
        <p:spPr>
          <a:xfrm rot="20793935">
            <a:off x="2917410" y="3436167"/>
            <a:ext cx="1408146" cy="875286"/>
          </a:xfrm>
          <a:prstGeom prst="parallelogram">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386A71DA-FCD4-461D-E6D3-C57D770FDC5E}"/>
              </a:ext>
            </a:extLst>
          </p:cNvPr>
          <p:cNvSpPr/>
          <p:nvPr/>
        </p:nvSpPr>
        <p:spPr>
          <a:xfrm>
            <a:off x="1965322" y="3209809"/>
            <a:ext cx="1400783" cy="1381328"/>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ircle: Hollow 32">
            <a:extLst>
              <a:ext uri="{FF2B5EF4-FFF2-40B4-BE49-F238E27FC236}">
                <a16:creationId xmlns:a16="http://schemas.microsoft.com/office/drawing/2014/main" id="{2B977792-9DC2-3E5C-6C8C-CC5E8C89613E}"/>
              </a:ext>
            </a:extLst>
          </p:cNvPr>
          <p:cNvSpPr/>
          <p:nvPr/>
        </p:nvSpPr>
        <p:spPr>
          <a:xfrm>
            <a:off x="1965323" y="3209810"/>
            <a:ext cx="1400783" cy="1381327"/>
          </a:xfrm>
          <a:prstGeom prst="donut">
            <a:avLst>
              <a:gd name="adj" fmla="val 4443"/>
            </a:avLst>
          </a:prstGeom>
          <a:solidFill>
            <a:srgbClr val="00B0F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Rectangle 36">
            <a:extLst>
              <a:ext uri="{FF2B5EF4-FFF2-40B4-BE49-F238E27FC236}">
                <a16:creationId xmlns:a16="http://schemas.microsoft.com/office/drawing/2014/main" id="{0737751B-7DAA-EB3B-1371-0C5DAF75DC70}"/>
              </a:ext>
            </a:extLst>
          </p:cNvPr>
          <p:cNvSpPr/>
          <p:nvPr/>
        </p:nvSpPr>
        <p:spPr>
          <a:xfrm>
            <a:off x="4173504" y="3284562"/>
            <a:ext cx="3286372" cy="897470"/>
          </a:xfrm>
          <a:prstGeom prst="rect">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Parallelogram 37">
            <a:extLst>
              <a:ext uri="{FF2B5EF4-FFF2-40B4-BE49-F238E27FC236}">
                <a16:creationId xmlns:a16="http://schemas.microsoft.com/office/drawing/2014/main" id="{0D860069-D28C-D038-6799-862E76C55B35}"/>
              </a:ext>
            </a:extLst>
          </p:cNvPr>
          <p:cNvSpPr/>
          <p:nvPr/>
        </p:nvSpPr>
        <p:spPr>
          <a:xfrm rot="20793935">
            <a:off x="7226759" y="3168149"/>
            <a:ext cx="1408146" cy="875286"/>
          </a:xfrm>
          <a:prstGeom prst="parallelogram">
            <a:avLst/>
          </a:prstGeom>
          <a:gradFill flip="none" rotWithShape="1">
            <a:gsLst>
              <a:gs pos="0">
                <a:srgbClr val="C00000"/>
              </a:gs>
              <a:gs pos="100000">
                <a:srgbClr val="00B0F0"/>
              </a:gs>
              <a:gs pos="100000">
                <a:srgbClr val="C00000"/>
              </a:gs>
              <a:gs pos="96000">
                <a:srgbClr val="FF000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51E81981-640E-BF16-E2BA-5111CEACBB2C}"/>
              </a:ext>
            </a:extLst>
          </p:cNvPr>
          <p:cNvSpPr txBox="1"/>
          <p:nvPr/>
        </p:nvSpPr>
        <p:spPr>
          <a:xfrm>
            <a:off x="4429278" y="3414078"/>
            <a:ext cx="2704293" cy="707886"/>
          </a:xfrm>
          <a:prstGeom prst="rect">
            <a:avLst/>
          </a:prstGeom>
          <a:noFill/>
        </p:spPr>
        <p:txBody>
          <a:bodyPr wrap="square" rtlCol="0">
            <a:spAutoFit/>
          </a:bodyPr>
          <a:lstStyle/>
          <a:p>
            <a:pPr algn="ctr"/>
            <a:r>
              <a:rPr lang="en-IN" sz="2000" dirty="0">
                <a:solidFill>
                  <a:schemeClr val="accent5">
                    <a:lumMod val="20000"/>
                    <a:lumOff val="80000"/>
                  </a:schemeClr>
                </a:solidFill>
                <a:latin typeface="Times New Roman" panose="02020603050405020304" pitchFamily="18" charset="0"/>
                <a:cs typeface="Times New Roman" panose="02020603050405020304" pitchFamily="18" charset="0"/>
              </a:rPr>
              <a:t>N Sri Kumar </a:t>
            </a:r>
          </a:p>
          <a:p>
            <a:pPr algn="ctr"/>
            <a:r>
              <a:rPr lang="en-IN" sz="2000" dirty="0">
                <a:solidFill>
                  <a:schemeClr val="accent5">
                    <a:lumMod val="20000"/>
                    <a:lumOff val="80000"/>
                  </a:schemeClr>
                </a:solidFill>
                <a:latin typeface="Times New Roman" panose="02020603050405020304" pitchFamily="18" charset="0"/>
                <a:cs typeface="Times New Roman" panose="02020603050405020304" pitchFamily="18" charset="0"/>
              </a:rPr>
              <a:t>B Com(Gen)</a:t>
            </a:r>
          </a:p>
        </p:txBody>
      </p:sp>
      <p:sp>
        <p:nvSpPr>
          <p:cNvPr id="66" name="Oval 65">
            <a:extLst>
              <a:ext uri="{FF2B5EF4-FFF2-40B4-BE49-F238E27FC236}">
                <a16:creationId xmlns:a16="http://schemas.microsoft.com/office/drawing/2014/main" id="{B8415D43-3258-A6EF-E3E0-28ED6FBB22DE}"/>
              </a:ext>
            </a:extLst>
          </p:cNvPr>
          <p:cNvSpPr/>
          <p:nvPr/>
        </p:nvSpPr>
        <p:spPr>
          <a:xfrm>
            <a:off x="2029144" y="3194104"/>
            <a:ext cx="408284" cy="38405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e</a:t>
            </a:r>
          </a:p>
        </p:txBody>
      </p:sp>
      <p:sp>
        <p:nvSpPr>
          <p:cNvPr id="67" name="Circle: Hollow 66">
            <a:extLst>
              <a:ext uri="{FF2B5EF4-FFF2-40B4-BE49-F238E27FC236}">
                <a16:creationId xmlns:a16="http://schemas.microsoft.com/office/drawing/2014/main" id="{F69AC624-1A18-27AB-2C6A-D6B474F1258C}"/>
              </a:ext>
            </a:extLst>
          </p:cNvPr>
          <p:cNvSpPr/>
          <p:nvPr/>
        </p:nvSpPr>
        <p:spPr>
          <a:xfrm>
            <a:off x="2027599" y="3194104"/>
            <a:ext cx="399054" cy="384051"/>
          </a:xfrm>
          <a:prstGeom prst="donut">
            <a:avLst>
              <a:gd name="adj" fmla="val 4443"/>
            </a:avLst>
          </a:prstGeom>
          <a:solidFill>
            <a:srgbClr val="00B0F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5" name="TextBox 64">
            <a:extLst>
              <a:ext uri="{FF2B5EF4-FFF2-40B4-BE49-F238E27FC236}">
                <a16:creationId xmlns:a16="http://schemas.microsoft.com/office/drawing/2014/main" id="{73283D95-1CFE-990D-8FDC-4AB81936CFD1}"/>
              </a:ext>
            </a:extLst>
          </p:cNvPr>
          <p:cNvSpPr txBox="1"/>
          <p:nvPr/>
        </p:nvSpPr>
        <p:spPr>
          <a:xfrm>
            <a:off x="2046056" y="3209808"/>
            <a:ext cx="476656" cy="369332"/>
          </a:xfrm>
          <a:prstGeom prst="rect">
            <a:avLst/>
          </a:prstGeom>
          <a:noFill/>
        </p:spPr>
        <p:txBody>
          <a:bodyPr wrap="square" rtlCol="0">
            <a:spAutoFit/>
          </a:bodyPr>
          <a:lstStyle/>
          <a:p>
            <a:r>
              <a:rPr lang="en-IN" sz="1800" b="1" dirty="0">
                <a:solidFill>
                  <a:srgbClr val="7030A0"/>
                </a:solidFill>
                <a:latin typeface="Bahnschrift Condensed" panose="020B0502040204020203" pitchFamily="34" charset="0"/>
              </a:rPr>
              <a:t>01</a:t>
            </a:r>
          </a:p>
        </p:txBody>
      </p:sp>
      <p:sp>
        <p:nvSpPr>
          <p:cNvPr id="68" name="TextBox 67">
            <a:extLst>
              <a:ext uri="{FF2B5EF4-FFF2-40B4-BE49-F238E27FC236}">
                <a16:creationId xmlns:a16="http://schemas.microsoft.com/office/drawing/2014/main" id="{63264C84-BD2A-B30E-8A89-AD1C412DBAF4}"/>
              </a:ext>
            </a:extLst>
          </p:cNvPr>
          <p:cNvSpPr txBox="1"/>
          <p:nvPr/>
        </p:nvSpPr>
        <p:spPr>
          <a:xfrm>
            <a:off x="155643" y="243191"/>
            <a:ext cx="2153924" cy="584775"/>
          </a:xfrm>
          <a:prstGeom prst="rect">
            <a:avLst/>
          </a:prstGeom>
          <a:noFill/>
        </p:spPr>
        <p:txBody>
          <a:bodyPr wrap="square" rtlCol="0">
            <a:spAutoFit/>
          </a:bodyPr>
          <a:lstStyle/>
          <a:p>
            <a:pPr algn="ctr"/>
            <a:r>
              <a:rPr lang="en-IN" sz="1600" b="1" dirty="0">
                <a:solidFill>
                  <a:schemeClr val="tx1"/>
                </a:solidFill>
              </a:rPr>
              <a:t>About Us:</a:t>
            </a:r>
          </a:p>
          <a:p>
            <a:pPr algn="ctr"/>
            <a:r>
              <a:rPr lang="en-IN" sz="1600" b="1" dirty="0">
                <a:solidFill>
                  <a:schemeClr val="tx1"/>
                </a:solidFill>
              </a:rPr>
              <a:t>Batch no 265/266</a:t>
            </a:r>
          </a:p>
        </p:txBody>
      </p:sp>
      <p:sp>
        <p:nvSpPr>
          <p:cNvPr id="13" name="Isosceles Triangle 12">
            <a:extLst>
              <a:ext uri="{FF2B5EF4-FFF2-40B4-BE49-F238E27FC236}">
                <a16:creationId xmlns:a16="http://schemas.microsoft.com/office/drawing/2014/main" id="{6BA4C194-0C93-F604-FDD6-109197DFCD23}"/>
              </a:ext>
            </a:extLst>
          </p:cNvPr>
          <p:cNvSpPr/>
          <p:nvPr/>
        </p:nvSpPr>
        <p:spPr>
          <a:xfrm rot="5218363">
            <a:off x="8465352" y="1344645"/>
            <a:ext cx="272375" cy="800916"/>
          </a:xfrm>
          <a:prstGeom prst="triangl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Parallelogram 13">
            <a:extLst>
              <a:ext uri="{FF2B5EF4-FFF2-40B4-BE49-F238E27FC236}">
                <a16:creationId xmlns:a16="http://schemas.microsoft.com/office/drawing/2014/main" id="{50CC40E2-E745-C51E-F856-C834756FAA71}"/>
              </a:ext>
            </a:extLst>
          </p:cNvPr>
          <p:cNvSpPr/>
          <p:nvPr/>
        </p:nvSpPr>
        <p:spPr>
          <a:xfrm rot="20793935">
            <a:off x="2901325" y="1335793"/>
            <a:ext cx="1408146" cy="875286"/>
          </a:xfrm>
          <a:prstGeom prst="parallelogram">
            <a:avLst/>
          </a:prstGeom>
          <a:gradFill flip="none" rotWithShape="1">
            <a:gsLst>
              <a:gs pos="0">
                <a:srgbClr val="0070C0"/>
              </a:gs>
              <a:gs pos="100000">
                <a:srgbClr val="00B0F0"/>
              </a:gs>
              <a:gs pos="100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2F10999-B27A-086E-6203-1A221FDD10A7}"/>
              </a:ext>
            </a:extLst>
          </p:cNvPr>
          <p:cNvSpPr/>
          <p:nvPr/>
        </p:nvSpPr>
        <p:spPr>
          <a:xfrm>
            <a:off x="1949237" y="1216677"/>
            <a:ext cx="1344039" cy="1200739"/>
          </a:xfrm>
          <a:prstGeom prst="ellipse">
            <a:avLst/>
          </a:prstGeom>
          <a:blipFill>
            <a:blip r:embed="rId4"/>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ircle: Hollow 15">
            <a:extLst>
              <a:ext uri="{FF2B5EF4-FFF2-40B4-BE49-F238E27FC236}">
                <a16:creationId xmlns:a16="http://schemas.microsoft.com/office/drawing/2014/main" id="{988184AF-8909-1FCF-BC4D-50457CFFBA10}"/>
              </a:ext>
            </a:extLst>
          </p:cNvPr>
          <p:cNvSpPr/>
          <p:nvPr/>
        </p:nvSpPr>
        <p:spPr>
          <a:xfrm>
            <a:off x="1949238" y="1109436"/>
            <a:ext cx="1400783" cy="1381327"/>
          </a:xfrm>
          <a:prstGeom prst="donut">
            <a:avLst>
              <a:gd name="adj" fmla="val 4443"/>
            </a:avLst>
          </a:prstGeom>
          <a:solidFill>
            <a:srgbClr val="0070C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Oval 16">
            <a:extLst>
              <a:ext uri="{FF2B5EF4-FFF2-40B4-BE49-F238E27FC236}">
                <a16:creationId xmlns:a16="http://schemas.microsoft.com/office/drawing/2014/main" id="{D841D2CA-9BCF-D4E9-1642-C891114451B0}"/>
              </a:ext>
            </a:extLst>
          </p:cNvPr>
          <p:cNvSpPr/>
          <p:nvPr/>
        </p:nvSpPr>
        <p:spPr>
          <a:xfrm>
            <a:off x="1997874" y="1027559"/>
            <a:ext cx="385865" cy="43124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a:t>e</a:t>
            </a:r>
          </a:p>
        </p:txBody>
      </p:sp>
      <p:sp>
        <p:nvSpPr>
          <p:cNvPr id="18" name="Circle: Hollow 17">
            <a:extLst>
              <a:ext uri="{FF2B5EF4-FFF2-40B4-BE49-F238E27FC236}">
                <a16:creationId xmlns:a16="http://schemas.microsoft.com/office/drawing/2014/main" id="{6FA55C9A-2606-C859-FE29-D12AF40933DE}"/>
              </a:ext>
            </a:extLst>
          </p:cNvPr>
          <p:cNvSpPr/>
          <p:nvPr/>
        </p:nvSpPr>
        <p:spPr>
          <a:xfrm>
            <a:off x="1997875" y="1027558"/>
            <a:ext cx="385864" cy="431249"/>
          </a:xfrm>
          <a:prstGeom prst="donut">
            <a:avLst>
              <a:gd name="adj" fmla="val 444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a:solidFill>
                <a:schemeClr val="tx1"/>
              </a:solidFill>
            </a:endParaRPr>
          </a:p>
        </p:txBody>
      </p:sp>
      <p:sp>
        <p:nvSpPr>
          <p:cNvPr id="19" name="TextBox 18">
            <a:extLst>
              <a:ext uri="{FF2B5EF4-FFF2-40B4-BE49-F238E27FC236}">
                <a16:creationId xmlns:a16="http://schemas.microsoft.com/office/drawing/2014/main" id="{F363A600-968B-CF1B-5B36-84E9B92D5593}"/>
              </a:ext>
            </a:extLst>
          </p:cNvPr>
          <p:cNvSpPr txBox="1"/>
          <p:nvPr/>
        </p:nvSpPr>
        <p:spPr>
          <a:xfrm>
            <a:off x="1997874" y="1058516"/>
            <a:ext cx="476656" cy="369332"/>
          </a:xfrm>
          <a:prstGeom prst="rect">
            <a:avLst/>
          </a:prstGeom>
          <a:noFill/>
        </p:spPr>
        <p:txBody>
          <a:bodyPr wrap="square" rtlCol="0">
            <a:spAutoFit/>
          </a:bodyPr>
          <a:lstStyle/>
          <a:p>
            <a:r>
              <a:rPr lang="en-IN" sz="1800" b="1">
                <a:solidFill>
                  <a:srgbClr val="7030A0"/>
                </a:solidFill>
                <a:latin typeface="Bahnschrift Condensed" panose="020B0502040204020203" pitchFamily="34" charset="0"/>
              </a:rPr>
              <a:t>01</a:t>
            </a:r>
          </a:p>
        </p:txBody>
      </p:sp>
      <p:sp>
        <p:nvSpPr>
          <p:cNvPr id="20" name="Rectangle 19">
            <a:extLst>
              <a:ext uri="{FF2B5EF4-FFF2-40B4-BE49-F238E27FC236}">
                <a16:creationId xmlns:a16="http://schemas.microsoft.com/office/drawing/2014/main" id="{7856A81B-C14B-A30A-A1E8-1BE139AE50A1}"/>
              </a:ext>
            </a:extLst>
          </p:cNvPr>
          <p:cNvSpPr/>
          <p:nvPr/>
        </p:nvSpPr>
        <p:spPr>
          <a:xfrm>
            <a:off x="4157419" y="1184188"/>
            <a:ext cx="3286372" cy="897470"/>
          </a:xfrm>
          <a:prstGeom prst="rect">
            <a:avLst/>
          </a:prstGeom>
          <a:gradFill flip="none" rotWithShape="1">
            <a:gsLst>
              <a:gs pos="0">
                <a:srgbClr val="0070C0"/>
              </a:gs>
              <a:gs pos="100000">
                <a:srgbClr val="00B0F0"/>
              </a:gs>
              <a:gs pos="100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Parallelogram 20">
            <a:extLst>
              <a:ext uri="{FF2B5EF4-FFF2-40B4-BE49-F238E27FC236}">
                <a16:creationId xmlns:a16="http://schemas.microsoft.com/office/drawing/2014/main" id="{5CD1F3F0-227D-8793-14E1-7F3938A97D59}"/>
              </a:ext>
            </a:extLst>
          </p:cNvPr>
          <p:cNvSpPr/>
          <p:nvPr/>
        </p:nvSpPr>
        <p:spPr>
          <a:xfrm rot="20793935">
            <a:off x="7301466" y="1054769"/>
            <a:ext cx="1408146" cy="875286"/>
          </a:xfrm>
          <a:prstGeom prst="parallelogram">
            <a:avLst/>
          </a:prstGeom>
          <a:gradFill flip="none" rotWithShape="1">
            <a:gsLst>
              <a:gs pos="0">
                <a:srgbClr val="0070C0"/>
              </a:gs>
              <a:gs pos="100000">
                <a:srgbClr val="00B0F0"/>
              </a:gs>
              <a:gs pos="100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EDEBB537-0108-18F1-4B2C-429C156CCE82}"/>
              </a:ext>
            </a:extLst>
          </p:cNvPr>
          <p:cNvSpPr txBox="1"/>
          <p:nvPr/>
        </p:nvSpPr>
        <p:spPr>
          <a:xfrm>
            <a:off x="4321940" y="1234013"/>
            <a:ext cx="2704293" cy="707886"/>
          </a:xfrm>
          <a:prstGeom prst="rect">
            <a:avLst/>
          </a:prstGeom>
          <a:noFill/>
        </p:spPr>
        <p:txBody>
          <a:bodyPr wrap="square" lIns="91440" tIns="45720" rIns="91440" bIns="45720" rtlCol="0" anchor="t">
            <a:spAutoFit/>
          </a:bodyPr>
          <a:lstStyle/>
          <a:p>
            <a:pPr algn="ctr"/>
            <a:r>
              <a:rPr lang="en-IN" sz="2000" dirty="0">
                <a:solidFill>
                  <a:srgbClr val="92D050"/>
                </a:solidFill>
                <a:latin typeface="Times New Roman" panose="02020603050405020304" pitchFamily="18" charset="0"/>
                <a:cs typeface="Times New Roman" panose="02020603050405020304" pitchFamily="18" charset="0"/>
              </a:rPr>
              <a:t>Kavya Sri R</a:t>
            </a:r>
          </a:p>
          <a:p>
            <a:pPr algn="ctr"/>
            <a:r>
              <a:rPr lang="en-IN" sz="2000" dirty="0">
                <a:solidFill>
                  <a:srgbClr val="92D050"/>
                </a:solidFill>
                <a:latin typeface="Times New Roman"/>
                <a:cs typeface="Times New Roman"/>
              </a:rPr>
              <a:t>MBA</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1CCF6E86-C2A0-52C4-4D42-E3197333FD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2511A42-8164-820E-28A9-F9F456C5E92B}"/>
              </a:ext>
            </a:extLst>
          </p:cNvPr>
          <p:cNvSpPr txBox="1"/>
          <p:nvPr/>
        </p:nvSpPr>
        <p:spPr>
          <a:xfrm>
            <a:off x="700391" y="398834"/>
            <a:ext cx="10700425" cy="523220"/>
          </a:xfrm>
          <a:prstGeom prst="rect">
            <a:avLst/>
          </a:prstGeom>
          <a:noFill/>
        </p:spPr>
        <p:txBody>
          <a:bodyPr wrap="square" rtlCol="0">
            <a:spAutoFit/>
          </a:bodyPr>
          <a:lstStyle/>
          <a:p>
            <a:r>
              <a:rPr lang="en-US" sz="2800" b="0" i="0" dirty="0">
                <a:solidFill>
                  <a:schemeClr val="bg2">
                    <a:lumMod val="50000"/>
                  </a:schemeClr>
                </a:solidFill>
                <a:effectLst/>
                <a:latin typeface="Söhne Mono"/>
              </a:rPr>
              <a:t> </a:t>
            </a:r>
          </a:p>
        </p:txBody>
      </p:sp>
      <p:sp>
        <p:nvSpPr>
          <p:cNvPr id="2" name="TextBox 1">
            <a:extLst>
              <a:ext uri="{FF2B5EF4-FFF2-40B4-BE49-F238E27FC236}">
                <a16:creationId xmlns:a16="http://schemas.microsoft.com/office/drawing/2014/main" id="{41D48C36-6B42-A880-228A-2C30B376DD2B}"/>
              </a:ext>
            </a:extLst>
          </p:cNvPr>
          <p:cNvSpPr txBox="1"/>
          <p:nvPr/>
        </p:nvSpPr>
        <p:spPr>
          <a:xfrm>
            <a:off x="745787" y="584461"/>
            <a:ext cx="10700425" cy="4924425"/>
          </a:xfrm>
          <a:prstGeom prst="rect">
            <a:avLst/>
          </a:prstGeom>
          <a:noFill/>
        </p:spPr>
        <p:txBody>
          <a:bodyPr wrap="square" rtlCol="0">
            <a:spAutoFit/>
          </a:bodyPr>
          <a:lstStyle/>
          <a:p>
            <a:r>
              <a:rPr lang="en-US" sz="2000" b="1" dirty="0"/>
              <a:t>Agenda:</a:t>
            </a:r>
          </a:p>
          <a:p>
            <a:pPr marL="285750" indent="-285750">
              <a:buFont typeface="Wingdings" panose="05000000000000000000" pitchFamily="2" charset="2"/>
              <a:buChar char="Ø"/>
            </a:pPr>
            <a:endParaRPr lang="en-US" dirty="0"/>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Introduction</a:t>
            </a:r>
          </a:p>
          <a:p>
            <a:pPr marL="742950" lvl="1"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Project Heading and Title</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Objective of the Project.</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Data Overview</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Description of the dataset.</a:t>
            </a:r>
          </a:p>
          <a:p>
            <a:pPr marL="742950" lvl="1"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Data Extraction Process</a:t>
            </a:r>
            <a:r>
              <a:rPr lang="en-US"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Exploratory Data Analysis (EDA)</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Visualizations and insights from the data.</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Data Preparation and Modeling</a:t>
            </a:r>
          </a:p>
          <a:p>
            <a:pPr marL="742950" lvl="1" indent="-285750"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Data Cleaning</a:t>
            </a:r>
            <a:r>
              <a:rPr lang="en-US" b="0" i="0" dirty="0">
                <a:solidFill>
                  <a:schemeClr val="tx1"/>
                </a:solidFill>
                <a:effectLst/>
                <a:latin typeface="Times New Roman" panose="02020603050405020304" pitchFamily="18" charset="0"/>
                <a:cs typeface="Times New Roman" panose="02020603050405020304" pitchFamily="18" charset="0"/>
              </a:rPr>
              <a:t>, preprocessing steps.</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Training and evaluating models.</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Model Comparison</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Evaluation metrics and comparison of models.</a:t>
            </a:r>
          </a:p>
          <a:p>
            <a:pPr marL="742950" lvl="1"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Conclusion and Next Steps</a:t>
            </a:r>
          </a:p>
          <a:p>
            <a:pPr marL="742950" lvl="1"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Summary of findings and recommendations.</a:t>
            </a:r>
          </a:p>
        </p:txBody>
      </p:sp>
    </p:spTree>
    <p:extLst>
      <p:ext uri="{BB962C8B-B14F-4D97-AF65-F5344CB8AC3E}">
        <p14:creationId xmlns:p14="http://schemas.microsoft.com/office/powerpoint/2010/main" val="231917530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1CCF6E86-C2A0-52C4-4D42-E3197333FD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2511A42-8164-820E-28A9-F9F456C5E92B}"/>
              </a:ext>
            </a:extLst>
          </p:cNvPr>
          <p:cNvSpPr txBox="1"/>
          <p:nvPr/>
        </p:nvSpPr>
        <p:spPr>
          <a:xfrm>
            <a:off x="700391" y="398834"/>
            <a:ext cx="10700425" cy="523220"/>
          </a:xfrm>
          <a:prstGeom prst="rect">
            <a:avLst/>
          </a:prstGeom>
          <a:noFill/>
        </p:spPr>
        <p:txBody>
          <a:bodyPr wrap="square" rtlCol="0">
            <a:spAutoFit/>
          </a:bodyPr>
          <a:lstStyle/>
          <a:p>
            <a:r>
              <a:rPr lang="en-US" sz="2800" b="0" i="0" dirty="0">
                <a:solidFill>
                  <a:schemeClr val="bg2">
                    <a:lumMod val="50000"/>
                  </a:schemeClr>
                </a:solidFill>
                <a:effectLst/>
                <a:latin typeface="Söhne Mono"/>
              </a:rPr>
              <a:t> </a:t>
            </a:r>
          </a:p>
        </p:txBody>
      </p:sp>
      <p:sp>
        <p:nvSpPr>
          <p:cNvPr id="2" name="TextBox 1">
            <a:extLst>
              <a:ext uri="{FF2B5EF4-FFF2-40B4-BE49-F238E27FC236}">
                <a16:creationId xmlns:a16="http://schemas.microsoft.com/office/drawing/2014/main" id="{41D48C36-6B42-A880-228A-2C30B376DD2B}"/>
              </a:ext>
            </a:extLst>
          </p:cNvPr>
          <p:cNvSpPr txBox="1"/>
          <p:nvPr/>
        </p:nvSpPr>
        <p:spPr>
          <a:xfrm>
            <a:off x="700390" y="801278"/>
            <a:ext cx="10700425" cy="4678204"/>
          </a:xfrm>
          <a:prstGeom prst="rect">
            <a:avLst/>
          </a:prstGeom>
          <a:noFill/>
        </p:spPr>
        <p:txBody>
          <a:bodyPr wrap="square" rtlCol="0">
            <a:spAutoFit/>
          </a:bodyPr>
          <a:lstStyle/>
          <a:p>
            <a:r>
              <a:rPr lang="en-US" sz="2800" b="1" i="0" dirty="0">
                <a:solidFill>
                  <a:srgbClr val="002060"/>
                </a:solidFill>
                <a:effectLst/>
                <a:latin typeface="Times New Roman" panose="02020603050405020304" pitchFamily="18" charset="0"/>
                <a:cs typeface="Times New Roman" panose="02020603050405020304" pitchFamily="18" charset="0"/>
              </a:rPr>
              <a:t>The objective of Project: </a:t>
            </a:r>
          </a:p>
          <a:p>
            <a:endParaRPr lang="en-US" sz="2800" b="0" i="0" dirty="0">
              <a:solidFill>
                <a:schemeClr val="accent6"/>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To preprocess and analyze product review text data.</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To build and evaluate multiple machine learning models to predict review scores based on textual reviews.</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To identify the best performing model for predicting the sentiment score of product reviews.</a:t>
            </a:r>
          </a:p>
          <a:p>
            <a:r>
              <a:rPr lang="en-US" sz="2800" b="0" i="0" dirty="0">
                <a:solidFill>
                  <a:schemeClr val="bg2">
                    <a:lumMod val="50000"/>
                  </a:schemeClr>
                </a:solidFill>
                <a:effectLst/>
                <a:latin typeface="Times New Roman" panose="02020603050405020304" pitchFamily="18" charset="0"/>
                <a:cs typeface="Times New Roman" panose="02020603050405020304" pitchFamily="18" charset="0"/>
              </a:rPr>
              <a:t> </a:t>
            </a:r>
          </a:p>
          <a:p>
            <a:endParaRPr lang="en-US" sz="1800" dirty="0"/>
          </a:p>
        </p:txBody>
      </p:sp>
    </p:spTree>
    <p:extLst>
      <p:ext uri="{BB962C8B-B14F-4D97-AF65-F5344CB8AC3E}">
        <p14:creationId xmlns:p14="http://schemas.microsoft.com/office/powerpoint/2010/main" val="5607644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08CFF4C7-A7F8-9E7B-FAE4-88770EB762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CDE625-6E80-143F-FED2-6BAE9131BB66}"/>
              </a:ext>
            </a:extLst>
          </p:cNvPr>
          <p:cNvSpPr txBox="1"/>
          <p:nvPr/>
        </p:nvSpPr>
        <p:spPr>
          <a:xfrm>
            <a:off x="782425" y="395926"/>
            <a:ext cx="10727703" cy="4985980"/>
          </a:xfrm>
          <a:prstGeom prst="rect">
            <a:avLst/>
          </a:prstGeom>
          <a:noFill/>
        </p:spPr>
        <p:txBody>
          <a:bodyPr wrap="square" rtlCol="0">
            <a:spAutoFit/>
          </a:bodyPr>
          <a:lstStyle/>
          <a:p>
            <a:pPr algn="l"/>
            <a:r>
              <a:rPr lang="en-US" sz="2000" b="1" i="0" dirty="0">
                <a:solidFill>
                  <a:schemeClr val="tx1"/>
                </a:solidFill>
                <a:effectLst/>
                <a:latin typeface="Söhne"/>
              </a:rPr>
              <a:t>Summary:</a:t>
            </a:r>
          </a:p>
          <a:p>
            <a:pPr algn="l"/>
            <a:endParaRPr lang="en-US" sz="2000" dirty="0">
              <a:solidFill>
                <a:schemeClr val="tx1"/>
              </a:solidFill>
              <a:latin typeface="Söhne"/>
            </a:endParaRPr>
          </a:p>
          <a:p>
            <a:pPr algn="l">
              <a:buFont typeface="Arial" panose="020B0604020202020204" pitchFamily="34" charset="0"/>
              <a:buChar char="•"/>
            </a:pPr>
            <a:r>
              <a:rPr lang="en-IN" sz="2000" dirty="0">
                <a:solidFill>
                  <a:schemeClr val="tx1"/>
                </a:solidFill>
                <a:latin typeface="Söhne"/>
              </a:rPr>
              <a:t> Dataset:</a:t>
            </a:r>
          </a:p>
          <a:p>
            <a:pPr algn="l">
              <a:buFont typeface="Arial" panose="020B0604020202020204" pitchFamily="34" charset="0"/>
              <a:buChar char="•"/>
            </a:pPr>
            <a:endParaRPr lang="en-IN" sz="2000" dirty="0">
              <a:solidFill>
                <a:schemeClr val="tx1"/>
              </a:solidFill>
              <a:latin typeface="Söhne"/>
            </a:endParaRPr>
          </a:p>
          <a:p>
            <a:pPr marL="742950" lvl="1" indent="-285750" algn="l">
              <a:buFont typeface="Arial" panose="020B0604020202020204" pitchFamily="34" charset="0"/>
              <a:buChar char="•"/>
            </a:pPr>
            <a:r>
              <a:rPr lang="en-IN" sz="2000" dirty="0">
                <a:solidFill>
                  <a:schemeClr val="tx1"/>
                </a:solidFill>
                <a:latin typeface="Söhne"/>
              </a:rPr>
              <a:t>Includes 500,000 entries with fine reviews from Amazon.</a:t>
            </a:r>
          </a:p>
          <a:p>
            <a:pPr marL="742950" lvl="1" indent="-285750" algn="l">
              <a:buFont typeface="Arial" panose="020B0604020202020204" pitchFamily="34" charset="0"/>
              <a:buChar char="•"/>
            </a:pPr>
            <a:r>
              <a:rPr lang="en-IN" sz="2000" dirty="0">
                <a:solidFill>
                  <a:schemeClr val="tx1"/>
                </a:solidFill>
                <a:latin typeface="Söhne"/>
              </a:rPr>
              <a:t>Features: </a:t>
            </a:r>
            <a:r>
              <a:rPr lang="en-IN" sz="2000" dirty="0" err="1">
                <a:solidFill>
                  <a:schemeClr val="tx1"/>
                </a:solidFill>
                <a:latin typeface="Söhne"/>
              </a:rPr>
              <a:t>ProductId</a:t>
            </a:r>
            <a:r>
              <a:rPr lang="en-IN" sz="2000" dirty="0">
                <a:solidFill>
                  <a:schemeClr val="tx1"/>
                </a:solidFill>
                <a:latin typeface="Söhne"/>
              </a:rPr>
              <a:t>, </a:t>
            </a:r>
            <a:r>
              <a:rPr lang="en-IN" sz="2000" dirty="0" err="1">
                <a:solidFill>
                  <a:schemeClr val="tx1"/>
                </a:solidFill>
                <a:latin typeface="Söhne"/>
              </a:rPr>
              <a:t>UserId</a:t>
            </a:r>
            <a:r>
              <a:rPr lang="en-IN" sz="2000" dirty="0">
                <a:solidFill>
                  <a:schemeClr val="tx1"/>
                </a:solidFill>
                <a:latin typeface="Söhne"/>
              </a:rPr>
              <a:t>, </a:t>
            </a:r>
            <a:r>
              <a:rPr lang="en-IN" sz="2000" dirty="0" err="1">
                <a:solidFill>
                  <a:schemeClr val="tx1"/>
                </a:solidFill>
                <a:latin typeface="Söhne"/>
              </a:rPr>
              <a:t>ProfileName</a:t>
            </a:r>
            <a:r>
              <a:rPr lang="en-IN" sz="2000" dirty="0">
                <a:solidFill>
                  <a:schemeClr val="tx1"/>
                </a:solidFill>
                <a:latin typeface="Söhne"/>
              </a:rPr>
              <a:t>, </a:t>
            </a:r>
            <a:r>
              <a:rPr lang="en-IN" sz="2000" dirty="0" err="1">
                <a:solidFill>
                  <a:schemeClr val="tx1"/>
                </a:solidFill>
                <a:latin typeface="Söhne"/>
              </a:rPr>
              <a:t>HelpfulnessNumerator</a:t>
            </a:r>
            <a:r>
              <a:rPr lang="en-IN" sz="2000" dirty="0">
                <a:solidFill>
                  <a:schemeClr val="tx1"/>
                </a:solidFill>
                <a:latin typeface="Söhne"/>
              </a:rPr>
              <a:t>, </a:t>
            </a:r>
            <a:r>
              <a:rPr lang="en-IN" sz="2000" dirty="0" err="1">
                <a:solidFill>
                  <a:schemeClr val="tx1"/>
                </a:solidFill>
                <a:latin typeface="Söhne"/>
              </a:rPr>
              <a:t>HelpfulnessDenominator</a:t>
            </a:r>
            <a:r>
              <a:rPr lang="en-IN" sz="2000" dirty="0">
                <a:solidFill>
                  <a:schemeClr val="tx1"/>
                </a:solidFill>
                <a:latin typeface="Söhne"/>
              </a:rPr>
              <a:t>, Score, Time, </a:t>
            </a:r>
            <a:r>
              <a:rPr lang="en-IN" sz="2000" dirty="0" err="1">
                <a:solidFill>
                  <a:schemeClr val="tx1"/>
                </a:solidFill>
                <a:latin typeface="Söhne"/>
              </a:rPr>
              <a:t>ReviewSummary</a:t>
            </a:r>
            <a:r>
              <a:rPr lang="en-IN" sz="2000" dirty="0">
                <a:solidFill>
                  <a:schemeClr val="tx1"/>
                </a:solidFill>
                <a:latin typeface="Söhne"/>
              </a:rPr>
              <a:t>, </a:t>
            </a:r>
            <a:r>
              <a:rPr lang="en-IN" sz="2000" dirty="0" err="1">
                <a:solidFill>
                  <a:schemeClr val="tx1"/>
                </a:solidFill>
                <a:latin typeface="Söhne"/>
              </a:rPr>
              <a:t>ReviewText</a:t>
            </a:r>
            <a:r>
              <a:rPr lang="en-IN" sz="2000" dirty="0">
                <a:solidFill>
                  <a:schemeClr val="tx1"/>
                </a:solidFill>
                <a:latin typeface="Söhne"/>
              </a:rPr>
              <a:t>.</a:t>
            </a:r>
          </a:p>
          <a:p>
            <a:pPr marL="457200" lvl="1" algn="l"/>
            <a:endParaRPr lang="en-IN" sz="2000" dirty="0">
              <a:solidFill>
                <a:schemeClr val="tx1"/>
              </a:solidFill>
              <a:latin typeface="Söhne"/>
            </a:endParaRPr>
          </a:p>
          <a:p>
            <a:pPr algn="l">
              <a:buFont typeface="Arial" panose="020B0604020202020204" pitchFamily="34" charset="0"/>
              <a:buChar char="•"/>
            </a:pPr>
            <a:r>
              <a:rPr lang="en-IN" sz="2000" dirty="0">
                <a:solidFill>
                  <a:schemeClr val="tx1"/>
                </a:solidFill>
                <a:latin typeface="Söhne"/>
              </a:rPr>
              <a:t> Next Steps:</a:t>
            </a:r>
          </a:p>
          <a:p>
            <a:pPr algn="l">
              <a:buFont typeface="Arial" panose="020B0604020202020204" pitchFamily="34" charset="0"/>
              <a:buChar char="•"/>
            </a:pPr>
            <a:endParaRPr lang="en-IN" sz="2000" dirty="0">
              <a:solidFill>
                <a:schemeClr val="tx1"/>
              </a:solidFill>
              <a:latin typeface="Söhne"/>
            </a:endParaRPr>
          </a:p>
          <a:p>
            <a:pPr marL="742950" lvl="1" indent="-285750" algn="l">
              <a:buFont typeface="Arial" panose="020B0604020202020204" pitchFamily="34" charset="0"/>
              <a:buChar char="•"/>
            </a:pPr>
            <a:r>
              <a:rPr lang="en-IN" sz="2000" dirty="0">
                <a:solidFill>
                  <a:schemeClr val="tx1"/>
                </a:solidFill>
                <a:latin typeface="Söhne"/>
              </a:rPr>
              <a:t>Conduct EDA for deeper insights.</a:t>
            </a:r>
          </a:p>
          <a:p>
            <a:pPr marL="742950" lvl="1" indent="-285750" algn="l">
              <a:buFont typeface="Arial" panose="020B0604020202020204" pitchFamily="34" charset="0"/>
              <a:buChar char="•"/>
            </a:pPr>
            <a:r>
              <a:rPr lang="en-IN" sz="2000" dirty="0">
                <a:solidFill>
                  <a:schemeClr val="tx1"/>
                </a:solidFill>
                <a:latin typeface="Söhne"/>
              </a:rPr>
              <a:t>Preprocess data: clean text, handle categorical variables, and split data.</a:t>
            </a:r>
          </a:p>
          <a:p>
            <a:pPr marL="742950" lvl="1" indent="-285750" algn="l">
              <a:buFont typeface="Arial" panose="020B0604020202020204" pitchFamily="34" charset="0"/>
              <a:buChar char="•"/>
            </a:pPr>
            <a:r>
              <a:rPr lang="en-IN" sz="2000" dirty="0">
                <a:solidFill>
                  <a:schemeClr val="tx1"/>
                </a:solidFill>
                <a:latin typeface="Söhne"/>
              </a:rPr>
              <a:t>Train and evaluate predictive models: Logistic Regression, Naive Bayes, SVM, Gradient Boosting, Random Forest.</a:t>
            </a:r>
          </a:p>
          <a:p>
            <a:pPr marL="742950" lvl="1" indent="-285750" algn="l">
              <a:buFont typeface="Arial" panose="020B0604020202020204" pitchFamily="34" charset="0"/>
              <a:buChar char="•"/>
            </a:pPr>
            <a:r>
              <a:rPr lang="en-IN" sz="2000" dirty="0">
                <a:solidFill>
                  <a:schemeClr val="tx1"/>
                </a:solidFill>
                <a:latin typeface="Söhne"/>
              </a:rPr>
              <a:t>Select the best model based on evaluation metrics.</a:t>
            </a:r>
          </a:p>
          <a:p>
            <a:pPr algn="l"/>
            <a:endParaRPr lang="en-IN" sz="1800" dirty="0"/>
          </a:p>
        </p:txBody>
      </p:sp>
    </p:spTree>
    <p:extLst>
      <p:ext uri="{BB962C8B-B14F-4D97-AF65-F5344CB8AC3E}">
        <p14:creationId xmlns:p14="http://schemas.microsoft.com/office/powerpoint/2010/main" val="27903731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792E2AE9-5933-39DC-B4EA-8A615CD1D1C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4CCF614-E74D-4B12-A3D2-7BD98A49ADFE}"/>
              </a:ext>
            </a:extLst>
          </p:cNvPr>
          <p:cNvPicPr>
            <a:picLocks noChangeAspect="1"/>
          </p:cNvPicPr>
          <p:nvPr/>
        </p:nvPicPr>
        <p:blipFill>
          <a:blip r:embed="rId3"/>
          <a:stretch>
            <a:fillRect/>
          </a:stretch>
        </p:blipFill>
        <p:spPr>
          <a:xfrm>
            <a:off x="9080062" y="2045388"/>
            <a:ext cx="2807370" cy="1343548"/>
          </a:xfrm>
          <a:prstGeom prst="rect">
            <a:avLst/>
          </a:prstGeom>
        </p:spPr>
      </p:pic>
      <p:pic>
        <p:nvPicPr>
          <p:cNvPr id="12" name="Picture 11">
            <a:extLst>
              <a:ext uri="{FF2B5EF4-FFF2-40B4-BE49-F238E27FC236}">
                <a16:creationId xmlns:a16="http://schemas.microsoft.com/office/drawing/2014/main" id="{5D3C89F4-96BE-D958-44D9-4C4085CF1FD2}"/>
              </a:ext>
            </a:extLst>
          </p:cNvPr>
          <p:cNvPicPr>
            <a:picLocks noChangeAspect="1"/>
          </p:cNvPicPr>
          <p:nvPr/>
        </p:nvPicPr>
        <p:blipFill>
          <a:blip r:embed="rId4"/>
          <a:stretch>
            <a:fillRect/>
          </a:stretch>
        </p:blipFill>
        <p:spPr>
          <a:xfrm>
            <a:off x="9074832" y="758854"/>
            <a:ext cx="2669057" cy="1195100"/>
          </a:xfrm>
          <a:prstGeom prst="rect">
            <a:avLst/>
          </a:prstGeom>
        </p:spPr>
      </p:pic>
      <p:pic>
        <p:nvPicPr>
          <p:cNvPr id="14" name="Picture 13">
            <a:extLst>
              <a:ext uri="{FF2B5EF4-FFF2-40B4-BE49-F238E27FC236}">
                <a16:creationId xmlns:a16="http://schemas.microsoft.com/office/drawing/2014/main" id="{98A8DBD5-6493-9C5F-FE65-D0F92B1F4EBA}"/>
              </a:ext>
            </a:extLst>
          </p:cNvPr>
          <p:cNvPicPr>
            <a:picLocks noChangeAspect="1"/>
          </p:cNvPicPr>
          <p:nvPr/>
        </p:nvPicPr>
        <p:blipFill>
          <a:blip r:embed="rId5"/>
          <a:stretch>
            <a:fillRect/>
          </a:stretch>
        </p:blipFill>
        <p:spPr>
          <a:xfrm>
            <a:off x="9079887" y="3477925"/>
            <a:ext cx="2796960" cy="1168792"/>
          </a:xfrm>
          <a:prstGeom prst="rect">
            <a:avLst/>
          </a:prstGeom>
        </p:spPr>
      </p:pic>
      <p:pic>
        <p:nvPicPr>
          <p:cNvPr id="18" name="Picture 17">
            <a:extLst>
              <a:ext uri="{FF2B5EF4-FFF2-40B4-BE49-F238E27FC236}">
                <a16:creationId xmlns:a16="http://schemas.microsoft.com/office/drawing/2014/main" id="{D9F4D1B7-D5E2-FB34-BF79-53881DD670A0}"/>
              </a:ext>
            </a:extLst>
          </p:cNvPr>
          <p:cNvPicPr>
            <a:picLocks noChangeAspect="1"/>
          </p:cNvPicPr>
          <p:nvPr/>
        </p:nvPicPr>
        <p:blipFill>
          <a:blip r:embed="rId6"/>
          <a:stretch>
            <a:fillRect/>
          </a:stretch>
        </p:blipFill>
        <p:spPr>
          <a:xfrm>
            <a:off x="9074832" y="4755598"/>
            <a:ext cx="2687095" cy="1343548"/>
          </a:xfrm>
          <a:prstGeom prst="rect">
            <a:avLst/>
          </a:prstGeom>
        </p:spPr>
      </p:pic>
      <p:sp>
        <p:nvSpPr>
          <p:cNvPr id="23" name="Title 22">
            <a:extLst>
              <a:ext uri="{FF2B5EF4-FFF2-40B4-BE49-F238E27FC236}">
                <a16:creationId xmlns:a16="http://schemas.microsoft.com/office/drawing/2014/main" id="{3D09182D-6D24-8235-4C7D-C0721EE926EE}"/>
              </a:ext>
            </a:extLst>
          </p:cNvPr>
          <p:cNvSpPr>
            <a:spLocks noGrp="1"/>
          </p:cNvSpPr>
          <p:nvPr>
            <p:ph type="title"/>
          </p:nvPr>
        </p:nvSpPr>
        <p:spPr>
          <a:xfrm>
            <a:off x="1632292" y="214550"/>
            <a:ext cx="5901179" cy="668196"/>
          </a:xfrm>
        </p:spPr>
        <p:txBody>
          <a:bodyPr>
            <a:normAutofit/>
          </a:bodyPr>
          <a:lstStyle/>
          <a:p>
            <a:r>
              <a:rPr lang="en-IN" dirty="0">
                <a:solidFill>
                  <a:srgbClr val="002060"/>
                </a:solidFill>
                <a:latin typeface="Times New Roman" panose="02020603050405020304" pitchFamily="18" charset="0"/>
                <a:cs typeface="Times New Roman" panose="02020603050405020304" pitchFamily="18" charset="0"/>
              </a:rPr>
              <a:t>Libraries and Modules Used </a:t>
            </a:r>
            <a:r>
              <a:rPr lang="en-IN" dirty="0" err="1">
                <a:solidFill>
                  <a:srgbClr val="002060"/>
                </a:solidFill>
                <a:latin typeface="Times New Roman" panose="02020603050405020304" pitchFamily="18" charset="0"/>
                <a:cs typeface="Times New Roman" panose="02020603050405020304" pitchFamily="18" charset="0"/>
              </a:rPr>
              <a:t>Used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C722A2B-44D8-0C0D-9F65-C46434C3B8BE}"/>
              </a:ext>
            </a:extLst>
          </p:cNvPr>
          <p:cNvSpPr>
            <a:spLocks noChangeArrowheads="1"/>
          </p:cNvSpPr>
          <p:nvPr/>
        </p:nvSpPr>
        <p:spPr bwMode="auto">
          <a:xfrm>
            <a:off x="448111" y="1284548"/>
            <a:ext cx="8556628" cy="3940055"/>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285750" indent="-285750" algn="l">
              <a:buFont typeface="Wingdings" panose="05000000000000000000" pitchFamily="2" charset="2"/>
              <a:buChar char="Ø"/>
            </a:pPr>
            <a:r>
              <a:rPr lang="en-IN" sz="2000" b="1" dirty="0">
                <a:solidFill>
                  <a:schemeClr val="tx1"/>
                </a:solidFill>
                <a:latin typeface="Söhne"/>
              </a:rPr>
              <a:t>Pandas </a:t>
            </a:r>
            <a:r>
              <a:rPr lang="en-IN" sz="2000" dirty="0">
                <a:solidFill>
                  <a:schemeClr val="tx1"/>
                </a:solidFill>
                <a:latin typeface="Söhne"/>
              </a:rPr>
              <a:t>:  For data manipulation and analysis.</a:t>
            </a:r>
          </a:p>
          <a:p>
            <a:pPr marL="285750" indent="-285750" algn="l">
              <a:buFont typeface="Wingdings" panose="05000000000000000000" pitchFamily="2" charset="2"/>
              <a:buChar char="Ø"/>
            </a:pPr>
            <a:endParaRPr lang="en-IN" sz="2000" dirty="0">
              <a:solidFill>
                <a:schemeClr val="tx1"/>
              </a:solidFill>
              <a:latin typeface="Söhne"/>
            </a:endParaRPr>
          </a:p>
          <a:p>
            <a:pPr marL="285750" indent="-285750" algn="l">
              <a:buFont typeface="Wingdings" panose="05000000000000000000" pitchFamily="2" charset="2"/>
              <a:buChar char="Ø"/>
            </a:pPr>
            <a:r>
              <a:rPr lang="en-IN" sz="2000" b="1" dirty="0" err="1">
                <a:solidFill>
                  <a:schemeClr val="tx1"/>
                </a:solidFill>
                <a:latin typeface="Söhne"/>
              </a:rPr>
              <a:t>Numpy</a:t>
            </a:r>
            <a:r>
              <a:rPr lang="en-IN" sz="2000" b="1" dirty="0">
                <a:solidFill>
                  <a:schemeClr val="tx1"/>
                </a:solidFill>
                <a:latin typeface="Söhne"/>
              </a:rPr>
              <a:t> </a:t>
            </a:r>
            <a:r>
              <a:rPr lang="en-IN" sz="2000" dirty="0">
                <a:solidFill>
                  <a:schemeClr val="tx1"/>
                </a:solidFill>
                <a:latin typeface="Söhne"/>
              </a:rPr>
              <a:t>:  For numerical computing and array operations.</a:t>
            </a:r>
          </a:p>
          <a:p>
            <a:pPr marL="285750" indent="-285750" algn="l">
              <a:buFont typeface="Wingdings" panose="05000000000000000000" pitchFamily="2" charset="2"/>
              <a:buChar char="Ø"/>
            </a:pPr>
            <a:endParaRPr lang="en-IN" sz="2000" dirty="0">
              <a:solidFill>
                <a:schemeClr val="tx1"/>
              </a:solidFill>
              <a:latin typeface="Söhne"/>
            </a:endParaRPr>
          </a:p>
          <a:p>
            <a:pPr marL="285750" indent="-285750" algn="l">
              <a:buFont typeface="Wingdings" panose="05000000000000000000" pitchFamily="2" charset="2"/>
              <a:buChar char="Ø"/>
            </a:pPr>
            <a:r>
              <a:rPr lang="en-IN" sz="2000" b="1" dirty="0">
                <a:solidFill>
                  <a:schemeClr val="tx1"/>
                </a:solidFill>
                <a:latin typeface="Söhne"/>
              </a:rPr>
              <a:t>Seaborn </a:t>
            </a:r>
            <a:r>
              <a:rPr lang="en-IN" sz="2000" dirty="0">
                <a:solidFill>
                  <a:schemeClr val="tx1"/>
                </a:solidFill>
                <a:latin typeface="Söhne"/>
              </a:rPr>
              <a:t>:  For statistical data visualization based on matplotlib.</a:t>
            </a:r>
          </a:p>
          <a:p>
            <a:pPr marL="285750" indent="-285750" algn="l">
              <a:buFont typeface="Wingdings" panose="05000000000000000000" pitchFamily="2" charset="2"/>
              <a:buChar char="Ø"/>
            </a:pPr>
            <a:endParaRPr lang="en-IN" sz="2000" dirty="0">
              <a:solidFill>
                <a:schemeClr val="tx1"/>
              </a:solidFill>
              <a:latin typeface="Söhne"/>
            </a:endParaRPr>
          </a:p>
          <a:p>
            <a:pPr marL="285750" indent="-285750" algn="l">
              <a:buFont typeface="Wingdings" panose="05000000000000000000" pitchFamily="2" charset="2"/>
              <a:buChar char="Ø"/>
            </a:pPr>
            <a:r>
              <a:rPr lang="en-IN" sz="2000" b="1" dirty="0" err="1">
                <a:solidFill>
                  <a:schemeClr val="tx1"/>
                </a:solidFill>
                <a:latin typeface="Söhne"/>
              </a:rPr>
              <a:t>Matplotlib.pyplot</a:t>
            </a:r>
            <a:r>
              <a:rPr lang="en-IN" sz="2000" b="1" dirty="0">
                <a:solidFill>
                  <a:schemeClr val="tx1"/>
                </a:solidFill>
                <a:latin typeface="Söhne"/>
              </a:rPr>
              <a:t> </a:t>
            </a:r>
            <a:r>
              <a:rPr lang="en-IN" sz="2000" dirty="0">
                <a:solidFill>
                  <a:schemeClr val="tx1"/>
                </a:solidFill>
                <a:latin typeface="Söhne"/>
              </a:rPr>
              <a:t>:  For data visualization using plots and charts.</a:t>
            </a:r>
          </a:p>
          <a:p>
            <a:pPr marL="285750" indent="-285750" algn="l">
              <a:buFont typeface="Wingdings" panose="05000000000000000000" pitchFamily="2" charset="2"/>
              <a:buChar char="Ø"/>
            </a:pPr>
            <a:endParaRPr lang="en-IN" sz="2000" dirty="0">
              <a:solidFill>
                <a:schemeClr val="tx1"/>
              </a:solidFill>
              <a:latin typeface="Söhne"/>
            </a:endParaRPr>
          </a:p>
          <a:p>
            <a:pPr marL="285750" indent="-285750" algn="l">
              <a:buFont typeface="Wingdings" panose="05000000000000000000" pitchFamily="2" charset="2"/>
              <a:buChar char="Ø"/>
            </a:pPr>
            <a:r>
              <a:rPr lang="en-IN" sz="2000" b="1" dirty="0">
                <a:solidFill>
                  <a:schemeClr val="tx1"/>
                </a:solidFill>
                <a:latin typeface="Söhne"/>
              </a:rPr>
              <a:t>Scikit-learn (</a:t>
            </a:r>
            <a:r>
              <a:rPr lang="en-IN" sz="2000" b="1" dirty="0" err="1">
                <a:solidFill>
                  <a:schemeClr val="tx1"/>
                </a:solidFill>
                <a:latin typeface="Söhne"/>
              </a:rPr>
              <a:t>sklearn</a:t>
            </a:r>
            <a:r>
              <a:rPr lang="en-IN" sz="2000" b="1" dirty="0">
                <a:solidFill>
                  <a:schemeClr val="tx1"/>
                </a:solidFill>
                <a:latin typeface="Söhne"/>
              </a:rPr>
              <a:t>) :  </a:t>
            </a:r>
            <a:r>
              <a:rPr lang="en-IN" sz="2000" dirty="0">
                <a:solidFill>
                  <a:schemeClr val="tx1"/>
                </a:solidFill>
                <a:latin typeface="Söhne"/>
              </a:rPr>
              <a:t>For various machine learning algorithms and tools</a:t>
            </a:r>
            <a:r>
              <a:rPr lang="en-IN" sz="1600" dirty="0">
                <a:solidFill>
                  <a:schemeClr val="tx1"/>
                </a:solidFill>
                <a:latin typeface="Söhne"/>
              </a:rPr>
              <a:t>.</a:t>
            </a:r>
            <a:endParaRPr lang="en-US" altLang="en-US" sz="1600" dirty="0">
              <a:solidFill>
                <a:schemeClr val="tx1"/>
              </a:solidFill>
              <a:latin typeface="Söhne"/>
            </a:endParaRPr>
          </a:p>
          <a:p>
            <a:pPr marL="285750" indent="-285750" eaLnBrk="0" fontAlgn="base" hangingPunct="0">
              <a:spcBef>
                <a:spcPct val="0"/>
              </a:spcBef>
              <a:spcAft>
                <a:spcPct val="0"/>
              </a:spcAft>
              <a:buClrTx/>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9711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C797DF-E351-AC36-ED61-46949D73675D}"/>
              </a:ext>
            </a:extLst>
          </p:cNvPr>
          <p:cNvPicPr>
            <a:picLocks noChangeAspect="1"/>
          </p:cNvPicPr>
          <p:nvPr/>
        </p:nvPicPr>
        <p:blipFill>
          <a:blip r:embed="rId3"/>
          <a:stretch>
            <a:fillRect/>
          </a:stretch>
        </p:blipFill>
        <p:spPr>
          <a:xfrm>
            <a:off x="527997" y="1352550"/>
            <a:ext cx="5762318" cy="4152900"/>
          </a:xfrm>
          <a:prstGeom prst="rect">
            <a:avLst/>
          </a:prstGeom>
        </p:spPr>
      </p:pic>
      <p:sp>
        <p:nvSpPr>
          <p:cNvPr id="8" name="TextBox 7">
            <a:extLst>
              <a:ext uri="{FF2B5EF4-FFF2-40B4-BE49-F238E27FC236}">
                <a16:creationId xmlns:a16="http://schemas.microsoft.com/office/drawing/2014/main" id="{8EE43C46-D036-5CF2-A6E0-71718CDF3CA2}"/>
              </a:ext>
            </a:extLst>
          </p:cNvPr>
          <p:cNvSpPr txBox="1"/>
          <p:nvPr/>
        </p:nvSpPr>
        <p:spPr>
          <a:xfrm>
            <a:off x="6882580" y="1247420"/>
            <a:ext cx="4591665" cy="3785652"/>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Review Count</a:t>
            </a:r>
            <a:r>
              <a:rPr lang="en-US" sz="2000" dirty="0">
                <a:latin typeface="Times New Roman" panose="02020603050405020304" pitchFamily="18" charset="0"/>
                <a:cs typeface="Times New Roman" panose="02020603050405020304" pitchFamily="18" charset="0"/>
              </a:rPr>
              <a:t>: The y-axis indicates the count of reviews, with score 5 having the highest count, significantly more than the other scores.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Score Comparison</a:t>
            </a:r>
            <a:r>
              <a:rPr lang="en-US" sz="2000" dirty="0">
                <a:latin typeface="Times New Roman" panose="02020603050405020304" pitchFamily="18" charset="0"/>
                <a:cs typeface="Times New Roman" panose="02020603050405020304" pitchFamily="18" charset="0"/>
              </a:rPr>
              <a:t>: Scores 1 and 3 have similar counts, score 2 has slightly more, and score 4 has fewer than score 5 but more than scores 1, 2, and 3.</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F130E04-B7AB-190E-CD44-119B644A8A4D}"/>
              </a:ext>
            </a:extLst>
          </p:cNvPr>
          <p:cNvSpPr txBox="1"/>
          <p:nvPr/>
        </p:nvSpPr>
        <p:spPr>
          <a:xfrm>
            <a:off x="3036444" y="405353"/>
            <a:ext cx="769227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Distribution of Review Scores</a:t>
            </a:r>
          </a:p>
        </p:txBody>
      </p:sp>
    </p:spTree>
    <p:extLst>
      <p:ext uri="{BB962C8B-B14F-4D97-AF65-F5344CB8AC3E}">
        <p14:creationId xmlns:p14="http://schemas.microsoft.com/office/powerpoint/2010/main" val="350781033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30ECFD6-4C20-95B0-E789-0F3B1BC0D6F0}"/>
              </a:ext>
            </a:extLst>
          </p:cNvPr>
          <p:cNvPicPr>
            <a:picLocks noChangeAspect="1"/>
          </p:cNvPicPr>
          <p:nvPr/>
        </p:nvPicPr>
        <p:blipFill>
          <a:blip r:embed="rId3"/>
          <a:stretch>
            <a:fillRect/>
          </a:stretch>
        </p:blipFill>
        <p:spPr>
          <a:xfrm>
            <a:off x="460365" y="1735187"/>
            <a:ext cx="5415272" cy="4086225"/>
          </a:xfrm>
          <a:prstGeom prst="rect">
            <a:avLst/>
          </a:prstGeom>
        </p:spPr>
      </p:pic>
      <p:sp>
        <p:nvSpPr>
          <p:cNvPr id="5" name="TextBox 4">
            <a:extLst>
              <a:ext uri="{FF2B5EF4-FFF2-40B4-BE49-F238E27FC236}">
                <a16:creationId xmlns:a16="http://schemas.microsoft.com/office/drawing/2014/main" id="{5DFE6510-E26F-A01C-89DA-78A899F2C9D5}"/>
              </a:ext>
            </a:extLst>
          </p:cNvPr>
          <p:cNvSpPr txBox="1"/>
          <p:nvPr/>
        </p:nvSpPr>
        <p:spPr>
          <a:xfrm>
            <a:off x="6410631" y="2193251"/>
            <a:ext cx="5415272" cy="3170099"/>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Score Fluctuations: </a:t>
            </a:r>
            <a:r>
              <a:rPr lang="en-US" sz="2000" dirty="0">
                <a:latin typeface="Times New Roman" panose="02020603050405020304" pitchFamily="18" charset="0"/>
                <a:cs typeface="Times New Roman" panose="02020603050405020304" pitchFamily="18" charset="0"/>
              </a:rPr>
              <a:t>The graph shows significant fluctuations in average review scores, suggesting changes in customer satisfaction or product quality over time.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Points: </a:t>
            </a:r>
            <a:r>
              <a:rPr lang="en-US" sz="2000" dirty="0">
                <a:latin typeface="Times New Roman" panose="02020603050405020304" pitchFamily="18" charset="0"/>
                <a:cs typeface="Times New Roman" panose="02020603050405020304" pitchFamily="18" charset="0"/>
              </a:rPr>
              <a:t>Green dots represent individual data points, providing a visual representation of the scores each year.</a:t>
            </a:r>
          </a:p>
          <a:p>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AF6F96-41A7-4F06-75CC-CDBBA7A3CAEC}"/>
              </a:ext>
            </a:extLst>
          </p:cNvPr>
          <p:cNvSpPr txBox="1"/>
          <p:nvPr/>
        </p:nvSpPr>
        <p:spPr>
          <a:xfrm>
            <a:off x="3686475" y="464972"/>
            <a:ext cx="499561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Average Review Scores</a:t>
            </a:r>
          </a:p>
        </p:txBody>
      </p:sp>
    </p:spTree>
    <p:extLst>
      <p:ext uri="{BB962C8B-B14F-4D97-AF65-F5344CB8AC3E}">
        <p14:creationId xmlns:p14="http://schemas.microsoft.com/office/powerpoint/2010/main" val="3781807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8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3">
          <a:extLst>
            <a:ext uri="{FF2B5EF4-FFF2-40B4-BE49-F238E27FC236}">
              <a16:creationId xmlns:a16="http://schemas.microsoft.com/office/drawing/2014/main" id="{3168086F-1C4C-1D97-B0CA-4882C500CA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F4056-30A6-C6A4-2AD8-8848B7A83D96}"/>
              </a:ext>
            </a:extLst>
          </p:cNvPr>
          <p:cNvSpPr txBox="1"/>
          <p:nvPr/>
        </p:nvSpPr>
        <p:spPr>
          <a:xfrm>
            <a:off x="3937262" y="3901378"/>
            <a:ext cx="4317476" cy="584775"/>
          </a:xfrm>
          <a:prstGeom prst="rect">
            <a:avLst/>
          </a:prstGeom>
          <a:noFill/>
        </p:spPr>
        <p:txBody>
          <a:bodyPr wrap="square" rtlCol="0">
            <a:spAutoFit/>
          </a:bodyPr>
          <a:lstStyle/>
          <a:p>
            <a:endParaRPr lang="en-IN" sz="1600">
              <a:solidFill>
                <a:srgbClr val="00B050"/>
              </a:solidFill>
              <a:latin typeface="Times New Roman" panose="02020603050405020304" pitchFamily="18" charset="0"/>
              <a:cs typeface="Times New Roman" panose="02020603050405020304" pitchFamily="18" charset="0"/>
            </a:endParaRPr>
          </a:p>
          <a:p>
            <a:endParaRPr lang="en-IN" sz="1600">
              <a:solidFill>
                <a:srgbClr val="00B05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B65B75C-9E94-7CD4-932B-55F7D7B526D5}"/>
              </a:ext>
            </a:extLst>
          </p:cNvPr>
          <p:cNvPicPr>
            <a:picLocks noChangeAspect="1"/>
          </p:cNvPicPr>
          <p:nvPr/>
        </p:nvPicPr>
        <p:blipFill>
          <a:blip r:embed="rId3"/>
          <a:stretch>
            <a:fillRect/>
          </a:stretch>
        </p:blipFill>
        <p:spPr>
          <a:xfrm>
            <a:off x="609599" y="1381125"/>
            <a:ext cx="5210484" cy="4095750"/>
          </a:xfrm>
          <a:prstGeom prst="rect">
            <a:avLst/>
          </a:prstGeom>
        </p:spPr>
      </p:pic>
      <p:sp>
        <p:nvSpPr>
          <p:cNvPr id="5" name="TextBox 4">
            <a:extLst>
              <a:ext uri="{FF2B5EF4-FFF2-40B4-BE49-F238E27FC236}">
                <a16:creationId xmlns:a16="http://schemas.microsoft.com/office/drawing/2014/main" id="{2B866F47-B55D-E58D-2329-97B5261EED9E}"/>
              </a:ext>
            </a:extLst>
          </p:cNvPr>
          <p:cNvSpPr txBox="1"/>
          <p:nvPr/>
        </p:nvSpPr>
        <p:spPr>
          <a:xfrm>
            <a:off x="6292646" y="2637243"/>
            <a:ext cx="5289755" cy="255454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Helpfulness Ratio: </a:t>
            </a:r>
            <a:r>
              <a:rPr lang="en-US" sz="2000" dirty="0">
                <a:latin typeface="Times New Roman" panose="02020603050405020304" pitchFamily="18" charset="0"/>
                <a:cs typeface="Times New Roman" panose="02020603050405020304" pitchFamily="18" charset="0"/>
              </a:rPr>
              <a:t>The graph indicates a correlation between the Review Score and the Helpfulness Ratio, suggesting that higher-rated reviews are often found more helpful.</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Score Distribution: </a:t>
            </a:r>
            <a:r>
              <a:rPr lang="en-US" sz="2000" dirty="0">
                <a:latin typeface="Times New Roman" panose="02020603050405020304" pitchFamily="18" charset="0"/>
                <a:cs typeface="Times New Roman" panose="02020603050405020304" pitchFamily="18" charset="0"/>
              </a:rPr>
              <a:t>There is a clear trend showing that reviews with scores of 4 and 5 have notably higher helpfulness ratios.</a:t>
            </a:r>
          </a:p>
        </p:txBody>
      </p:sp>
      <p:sp>
        <p:nvSpPr>
          <p:cNvPr id="2" name="TextBox 1">
            <a:extLst>
              <a:ext uri="{FF2B5EF4-FFF2-40B4-BE49-F238E27FC236}">
                <a16:creationId xmlns:a16="http://schemas.microsoft.com/office/drawing/2014/main" id="{6EAC2282-6A83-460D-4B45-CEEA2F51E580}"/>
              </a:ext>
            </a:extLst>
          </p:cNvPr>
          <p:cNvSpPr txBox="1"/>
          <p:nvPr/>
        </p:nvSpPr>
        <p:spPr>
          <a:xfrm>
            <a:off x="2686640" y="282804"/>
            <a:ext cx="607086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Helpfulness Ratio vs. Review Score</a:t>
            </a:r>
          </a:p>
        </p:txBody>
      </p:sp>
    </p:spTree>
    <p:extLst>
      <p:ext uri="{BB962C8B-B14F-4D97-AF65-F5344CB8AC3E}">
        <p14:creationId xmlns:p14="http://schemas.microsoft.com/office/powerpoint/2010/main" val="415744154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852</Words>
  <Application>Microsoft Office PowerPoint</Application>
  <PresentationFormat>Widescreen</PresentationFormat>
  <Paragraphs>120</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Segoe UI</vt:lpstr>
      <vt:lpstr>Calibri</vt:lpstr>
      <vt:lpstr>Arial</vt:lpstr>
      <vt:lpstr>Söhne</vt:lpstr>
      <vt:lpstr>Söhne Mono</vt:lpstr>
      <vt:lpstr>Wingdings</vt:lpstr>
      <vt:lpstr>Times New Roman</vt:lpstr>
      <vt:lpstr>Bahnschrift Condensed</vt:lpstr>
      <vt:lpstr>Office Theme</vt:lpstr>
      <vt:lpstr>PowerPoint Presentation</vt:lpstr>
      <vt:lpstr>PowerPoint Presentation</vt:lpstr>
      <vt:lpstr>PowerPoint Presentation</vt:lpstr>
      <vt:lpstr>PowerPoint Presentation</vt:lpstr>
      <vt:lpstr>PowerPoint Presentation</vt:lpstr>
      <vt:lpstr>Libraries and Modules Used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Kumar Raju Neela</cp:lastModifiedBy>
  <cp:revision>4</cp:revision>
  <dcterms:created xsi:type="dcterms:W3CDTF">2021-02-16T05:19:01Z</dcterms:created>
  <dcterms:modified xsi:type="dcterms:W3CDTF">2024-05-18T10:03:27Z</dcterms:modified>
</cp:coreProperties>
</file>