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sldIdLst>
    <p:sldId id="256" r:id="rId5"/>
    <p:sldId id="257" r:id="rId6"/>
    <p:sldId id="274" r:id="rId7"/>
    <p:sldId id="271" r:id="rId8"/>
    <p:sldId id="260" r:id="rId9"/>
    <p:sldId id="261" r:id="rId10"/>
    <p:sldId id="262" r:id="rId11"/>
    <p:sldId id="263" r:id="rId12"/>
    <p:sldId id="264" r:id="rId13"/>
    <p:sldId id="275" r:id="rId14"/>
    <p:sldId id="276" r:id="rId15"/>
    <p:sldId id="277" r:id="rId16"/>
    <p:sldId id="266" r:id="rId17"/>
    <p:sldId id="267" r:id="rId18"/>
    <p:sldId id="278" r:id="rId19"/>
    <p:sldId id="272" r:id="rId20"/>
    <p:sldId id="270"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C60BB4-29CA-4FA5-BFAB-7C6FB8321598}" v="14" dt="2022-12-10T12:38:27.108"/>
    <p1510:client id="{FCAC29A4-4D49-4C4E-8950-4A822E823319}" v="3" dt="2022-12-12T08:35:50.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952" autoAdjust="0"/>
  </p:normalViewPr>
  <p:slideViewPr>
    <p:cSldViewPr snapToGrid="0">
      <p:cViewPr>
        <p:scale>
          <a:sx n="96" d="100"/>
          <a:sy n="96" d="100"/>
        </p:scale>
        <p:origin x="-17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buri Ramya[Capg-93]" userId="S::capg93b702@manipalprolearn.co::02331b8c-c424-4d7b-8a3e-96e454ee7cac" providerId="AD" clId="Web-{D0C60BB4-29CA-4FA5-BFAB-7C6FB8321598}"/>
    <pc:docChg chg="modSld">
      <pc:chgData name="Namburi Ramya[Capg-93]" userId="S::capg93b702@manipalprolearn.co::02331b8c-c424-4d7b-8a3e-96e454ee7cac" providerId="AD" clId="Web-{D0C60BB4-29CA-4FA5-BFAB-7C6FB8321598}" dt="2022-12-10T12:38:27.108" v="11" actId="14100"/>
      <pc:docMkLst>
        <pc:docMk/>
      </pc:docMkLst>
      <pc:sldChg chg="addSp delSp modSp">
        <pc:chgData name="Namburi Ramya[Capg-93]" userId="S::capg93b702@manipalprolearn.co::02331b8c-c424-4d7b-8a3e-96e454ee7cac" providerId="AD" clId="Web-{D0C60BB4-29CA-4FA5-BFAB-7C6FB8321598}" dt="2022-12-10T12:37:48.436" v="5" actId="14100"/>
        <pc:sldMkLst>
          <pc:docMk/>
          <pc:sldMk cId="0" sldId="275"/>
        </pc:sldMkLst>
        <pc:spChg chg="add del mod">
          <ac:chgData name="Namburi Ramya[Capg-93]" userId="S::capg93b702@manipalprolearn.co::02331b8c-c424-4d7b-8a3e-96e454ee7cac" providerId="AD" clId="Web-{D0C60BB4-29CA-4FA5-BFAB-7C6FB8321598}" dt="2022-12-10T12:37:29.857" v="1"/>
          <ac:spMkLst>
            <pc:docMk/>
            <pc:sldMk cId="0" sldId="275"/>
            <ac:spMk id="5" creationId="{0B9B84E5-8BBF-219F-CD7F-0A5C7A7C63F9}"/>
          </ac:spMkLst>
        </pc:spChg>
        <pc:picChg chg="del">
          <ac:chgData name="Namburi Ramya[Capg-93]" userId="S::capg93b702@manipalprolearn.co::02331b8c-c424-4d7b-8a3e-96e454ee7cac" providerId="AD" clId="Web-{D0C60BB4-29CA-4FA5-BFAB-7C6FB8321598}" dt="2022-12-10T12:37:18.326" v="0"/>
          <ac:picMkLst>
            <pc:docMk/>
            <pc:sldMk cId="0" sldId="275"/>
            <ac:picMk id="4" creationId="{00000000-0000-0000-0000-000000000000}"/>
          </ac:picMkLst>
        </pc:picChg>
        <pc:picChg chg="add mod ord">
          <ac:chgData name="Namburi Ramya[Capg-93]" userId="S::capg93b702@manipalprolearn.co::02331b8c-c424-4d7b-8a3e-96e454ee7cac" providerId="AD" clId="Web-{D0C60BB4-29CA-4FA5-BFAB-7C6FB8321598}" dt="2022-12-10T12:37:48.436" v="5" actId="14100"/>
          <ac:picMkLst>
            <pc:docMk/>
            <pc:sldMk cId="0" sldId="275"/>
            <ac:picMk id="6" creationId="{2853728D-BC19-9E20-FCF1-92C16812FB3E}"/>
          </ac:picMkLst>
        </pc:picChg>
      </pc:sldChg>
      <pc:sldChg chg="addSp delSp modSp">
        <pc:chgData name="Namburi Ramya[Capg-93]" userId="S::capg93b702@manipalprolearn.co::02331b8c-c424-4d7b-8a3e-96e454ee7cac" providerId="AD" clId="Web-{D0C60BB4-29CA-4FA5-BFAB-7C6FB8321598}" dt="2022-12-10T12:38:27.108" v="11" actId="14100"/>
        <pc:sldMkLst>
          <pc:docMk/>
          <pc:sldMk cId="0" sldId="276"/>
        </pc:sldMkLst>
        <pc:spChg chg="add del mod">
          <ac:chgData name="Namburi Ramya[Capg-93]" userId="S::capg93b702@manipalprolearn.co::02331b8c-c424-4d7b-8a3e-96e454ee7cac" providerId="AD" clId="Web-{D0C60BB4-29CA-4FA5-BFAB-7C6FB8321598}" dt="2022-12-10T12:38:09.093" v="7"/>
          <ac:spMkLst>
            <pc:docMk/>
            <pc:sldMk cId="0" sldId="276"/>
            <ac:spMk id="5" creationId="{31D85101-98A9-4DC6-27A5-47EE5E4F4AF8}"/>
          </ac:spMkLst>
        </pc:spChg>
        <pc:picChg chg="del">
          <ac:chgData name="Namburi Ramya[Capg-93]" userId="S::capg93b702@manipalprolearn.co::02331b8c-c424-4d7b-8a3e-96e454ee7cac" providerId="AD" clId="Web-{D0C60BB4-29CA-4FA5-BFAB-7C6FB8321598}" dt="2022-12-10T12:37:58.671" v="6"/>
          <ac:picMkLst>
            <pc:docMk/>
            <pc:sldMk cId="0" sldId="276"/>
            <ac:picMk id="4" creationId="{00000000-0000-0000-0000-000000000000}"/>
          </ac:picMkLst>
        </pc:picChg>
        <pc:picChg chg="add mod ord">
          <ac:chgData name="Namburi Ramya[Capg-93]" userId="S::capg93b702@manipalprolearn.co::02331b8c-c424-4d7b-8a3e-96e454ee7cac" providerId="AD" clId="Web-{D0C60BB4-29CA-4FA5-BFAB-7C6FB8321598}" dt="2022-12-10T12:38:27.108" v="11" actId="14100"/>
          <ac:picMkLst>
            <pc:docMk/>
            <pc:sldMk cId="0" sldId="276"/>
            <ac:picMk id="6" creationId="{6A9A0100-1F1A-BDD9-4243-A96CB4830B67}"/>
          </ac:picMkLst>
        </pc:picChg>
      </pc:sldChg>
    </pc:docChg>
  </pc:docChgLst>
  <pc:docChgLst>
    <pc:chgData name="Kavya Sri Masimukka[Capg-93]" userId="S::capg93b709@manipalprolearn.co::8876a5a5-4f85-4e06-8786-2c532ab6f5eb" providerId="AD" clId="Web-{FCAC29A4-4D49-4C4E-8950-4A822E823319}"/>
    <pc:docChg chg="modSld">
      <pc:chgData name="Kavya Sri Masimukka[Capg-93]" userId="S::capg93b709@manipalprolearn.co::8876a5a5-4f85-4e06-8786-2c532ab6f5eb" providerId="AD" clId="Web-{FCAC29A4-4D49-4C4E-8950-4A822E823319}" dt="2022-12-12T08:35:50.430" v="2" actId="20577"/>
      <pc:docMkLst>
        <pc:docMk/>
      </pc:docMkLst>
      <pc:sldChg chg="modSp">
        <pc:chgData name="Kavya Sri Masimukka[Capg-93]" userId="S::capg93b709@manipalprolearn.co::8876a5a5-4f85-4e06-8786-2c532ab6f5eb" providerId="AD" clId="Web-{FCAC29A4-4D49-4C4E-8950-4A822E823319}" dt="2022-12-12T08:35:50.430" v="2" actId="20577"/>
        <pc:sldMkLst>
          <pc:docMk/>
          <pc:sldMk cId="3792734891" sldId="266"/>
        </pc:sldMkLst>
        <pc:spChg chg="mod">
          <ac:chgData name="Kavya Sri Masimukka[Capg-93]" userId="S::capg93b709@manipalprolearn.co::8876a5a5-4f85-4e06-8786-2c532ab6f5eb" providerId="AD" clId="Web-{FCAC29A4-4D49-4C4E-8950-4A822E823319}" dt="2022-12-12T08:35:50.430" v="2" actId="20577"/>
          <ac:spMkLst>
            <pc:docMk/>
            <pc:sldMk cId="3792734891" sldId="266"/>
            <ac:spMk id="6" creationId="{603B04C3-5F51-FD30-867F-5E56CE818E4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217262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305568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AC4BCF-8E4C-489A-A0B5-33B7F042F856}"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2936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2085642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AC4BCF-8E4C-489A-A0B5-33B7F042F856}"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7006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763013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108485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368517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2765560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14915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249873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333919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173153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51008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939372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8BB1B-CB03-4E22-9A74-FF6AF7ED675B}" type="datetimeFigureOut">
              <a:rPr lang="en-IN" smtClean="0"/>
              <a:pPr/>
              <a:t>12-12-2022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AC4BCF-8E4C-489A-A0B5-33B7F042F856}" type="slidenum">
              <a:rPr lang="en-IN" smtClean="0"/>
              <a:pPr/>
              <a:t>‹#›</a:t>
            </a:fld>
            <a:endParaRPr lang="en-IN"/>
          </a:p>
        </p:txBody>
      </p:sp>
    </p:spTree>
    <p:extLst>
      <p:ext uri="{BB962C8B-B14F-4D97-AF65-F5344CB8AC3E}">
        <p14:creationId xmlns:p14="http://schemas.microsoft.com/office/powerpoint/2010/main" val="261796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8C8BB1B-CB03-4E22-9A74-FF6AF7ED675B}" type="datetimeFigureOut">
              <a:rPr lang="en-IN" smtClean="0"/>
              <a:pPr/>
              <a:t>12-12-2022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DAC4BCF-8E4C-489A-A0B5-33B7F042F856}" type="slidenum">
              <a:rPr lang="en-IN" smtClean="0"/>
              <a:pPr/>
              <a:t>‹#›</a:t>
            </a:fld>
            <a:endParaRPr lang="en-IN"/>
          </a:p>
        </p:txBody>
      </p:sp>
    </p:spTree>
    <p:extLst>
      <p:ext uri="{BB962C8B-B14F-4D97-AF65-F5344CB8AC3E}">
        <p14:creationId xmlns:p14="http://schemas.microsoft.com/office/powerpoint/2010/main" val="1626507421"/>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568BA-04D3-139B-BC2E-16D1768F474F}"/>
              </a:ext>
            </a:extLst>
          </p:cNvPr>
          <p:cNvSpPr>
            <a:spLocks noGrp="1"/>
          </p:cNvSpPr>
          <p:nvPr>
            <p:ph type="ctrTitle"/>
          </p:nvPr>
        </p:nvSpPr>
        <p:spPr>
          <a:xfrm>
            <a:off x="1978893" y="715617"/>
            <a:ext cx="8915399" cy="942864"/>
          </a:xfrm>
        </p:spPr>
        <p:txBody>
          <a:bodyPr>
            <a:normAutofit/>
          </a:bodyPr>
          <a:lstStyle/>
          <a:p>
            <a:r>
              <a:rPr lang="en-US" sz="4400" dirty="0">
                <a:latin typeface="Times New Roman" pitchFamily="18" charset="0"/>
                <a:cs typeface="Times New Roman" pitchFamily="18" charset="0"/>
              </a:rPr>
              <a:t>SIMULATION OF A SCHEDULER</a:t>
            </a:r>
            <a:endParaRPr lang="en-IN" sz="44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5B3FF5C8-71FD-BF52-588F-E39E08791909}"/>
              </a:ext>
            </a:extLst>
          </p:cNvPr>
          <p:cNvSpPr>
            <a:spLocks noGrp="1"/>
          </p:cNvSpPr>
          <p:nvPr>
            <p:ph type="subTitle" idx="1"/>
          </p:nvPr>
        </p:nvSpPr>
        <p:spPr>
          <a:xfrm>
            <a:off x="4837734" y="3155931"/>
            <a:ext cx="8915399" cy="3141503"/>
          </a:xfrm>
        </p:spPr>
        <p:txBody>
          <a:bodyPr>
            <a:noAutofit/>
          </a:bodyPr>
          <a:lstStyle/>
          <a:p>
            <a:pPr algn="just"/>
            <a:r>
              <a:rPr lang="en-US" sz="3200" dirty="0">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Team Members</a:t>
            </a:r>
          </a:p>
          <a:p>
            <a:pPr algn="just"/>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Kavya</a:t>
            </a:r>
            <a:r>
              <a:rPr lang="en-US" sz="1600" dirty="0">
                <a:solidFill>
                  <a:schemeClr val="tx1"/>
                </a:solidFill>
                <a:latin typeface="Times New Roman" panose="02020603050405020304" pitchFamily="18" charset="0"/>
                <a:cs typeface="Times New Roman" panose="02020603050405020304" pitchFamily="18" charset="0"/>
              </a:rPr>
              <a:t> Sri</a:t>
            </a:r>
          </a:p>
          <a:p>
            <a:pPr algn="just"/>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Neha</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Sulthana</a:t>
            </a:r>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                                                           				 Ramya</a:t>
            </a:r>
          </a:p>
          <a:p>
            <a:pPr algn="just"/>
            <a:r>
              <a:rPr lang="en-US" sz="1600" dirty="0">
                <a:solidFill>
                  <a:schemeClr val="tx1"/>
                </a:solidFill>
                <a:latin typeface="Times New Roman" panose="02020603050405020304" pitchFamily="18" charset="0"/>
                <a:cs typeface="Times New Roman" panose="02020603050405020304" pitchFamily="18" charset="0"/>
              </a:rPr>
              <a:t>                                                           				 Mamatha</a:t>
            </a:r>
          </a:p>
          <a:p>
            <a:pPr algn="just"/>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Varshitha</a:t>
            </a:r>
            <a:r>
              <a:rPr lang="en-US" sz="1600"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15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27" y="138023"/>
            <a:ext cx="9897485" cy="1288995"/>
          </a:xfrm>
        </p:spPr>
        <p:txBody>
          <a:bodyPr>
            <a:noAutofit/>
          </a:bodyPr>
          <a:lstStyle/>
          <a:p>
            <a:pPr algn="ctr"/>
            <a:r>
              <a:rPr lang="en-US" sz="3200" dirty="0">
                <a:latin typeface="Times New Roman" pitchFamily="18" charset="0"/>
                <a:cs typeface="Times New Roman" pitchFamily="18" charset="0"/>
              </a:rPr>
              <a:t>LEVEL DIAGRAM</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LEVEL 0</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6" name="Picture 6" descr="Diagram&#10;&#10;Description automatically generated">
            <a:extLst>
              <a:ext uri="{FF2B5EF4-FFF2-40B4-BE49-F238E27FC236}">
                <a16:creationId xmlns:a16="http://schemas.microsoft.com/office/drawing/2014/main" id="{2853728D-BC19-9E20-FCF1-92C16812FB3E}"/>
              </a:ext>
            </a:extLst>
          </p:cNvPr>
          <p:cNvPicPr>
            <a:picLocks noGrp="1" noChangeAspect="1"/>
          </p:cNvPicPr>
          <p:nvPr>
            <p:ph idx="1"/>
          </p:nvPr>
        </p:nvPicPr>
        <p:blipFill>
          <a:blip r:embed="rId2"/>
          <a:stretch>
            <a:fillRect/>
          </a:stretch>
        </p:blipFill>
        <p:spPr>
          <a:xfrm>
            <a:off x="1992359" y="1498600"/>
            <a:ext cx="9670378" cy="522080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767" y="624110"/>
            <a:ext cx="9882846" cy="1280890"/>
          </a:xfrm>
        </p:spPr>
        <p:txBody>
          <a:bodyPr/>
          <a:lstStyle/>
          <a:p>
            <a:r>
              <a:rPr lang="en-US" dirty="0"/>
              <a:t>                             </a:t>
            </a:r>
            <a:r>
              <a:rPr lang="en-US" sz="3200" dirty="0">
                <a:latin typeface="Times New Roman" pitchFamily="18" charset="0"/>
                <a:cs typeface="Times New Roman" pitchFamily="18" charset="0"/>
              </a:rPr>
              <a:t>LEVEL 1</a:t>
            </a:r>
          </a:p>
        </p:txBody>
      </p:sp>
      <p:pic>
        <p:nvPicPr>
          <p:cNvPr id="6" name="Picture 6" descr="Diagram&#10;&#10;Description automatically generated">
            <a:extLst>
              <a:ext uri="{FF2B5EF4-FFF2-40B4-BE49-F238E27FC236}">
                <a16:creationId xmlns:a16="http://schemas.microsoft.com/office/drawing/2014/main" id="{6A9A0100-1F1A-BDD9-4243-A96CB4830B67}"/>
              </a:ext>
            </a:extLst>
          </p:cNvPr>
          <p:cNvPicPr>
            <a:picLocks noGrp="1" noChangeAspect="1"/>
          </p:cNvPicPr>
          <p:nvPr>
            <p:ph idx="1"/>
          </p:nvPr>
        </p:nvPicPr>
        <p:blipFill>
          <a:blip r:embed="rId2"/>
          <a:stretch>
            <a:fillRect/>
          </a:stretch>
        </p:blipFill>
        <p:spPr>
          <a:xfrm>
            <a:off x="1882460" y="1475510"/>
            <a:ext cx="9982539" cy="538243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840" y="321960"/>
            <a:ext cx="8911687" cy="1280890"/>
          </a:xfrm>
        </p:spPr>
        <p:txBody>
          <a:bodyPr/>
          <a:lstStyle/>
          <a:p>
            <a:r>
              <a:rPr lang="en-US" dirty="0">
                <a:latin typeface="Times New Roman" pitchFamily="18" charset="0"/>
                <a:cs typeface="Times New Roman" pitchFamily="18" charset="0"/>
              </a:rPr>
              <a:t>Class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859" y="1319917"/>
            <a:ext cx="8375106" cy="4755452"/>
          </a:xfrm>
          <a:prstGeom prst="rect">
            <a:avLst/>
          </a:prstGeom>
        </p:spPr>
      </p:pic>
    </p:spTree>
    <p:extLst>
      <p:ext uri="{BB962C8B-B14F-4D97-AF65-F5344CB8AC3E}">
        <p14:creationId xmlns:p14="http://schemas.microsoft.com/office/powerpoint/2010/main" val="13739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65ED-0D22-4FDD-5902-26C4C92BC2C7}"/>
              </a:ext>
            </a:extLst>
          </p:cNvPr>
          <p:cNvSpPr>
            <a:spLocks noGrp="1"/>
          </p:cNvSpPr>
          <p:nvPr>
            <p:ph type="title"/>
          </p:nvPr>
        </p:nvSpPr>
        <p:spPr>
          <a:xfrm>
            <a:off x="2497509" y="624110"/>
            <a:ext cx="8911687" cy="1280890"/>
          </a:xfrm>
        </p:spPr>
        <p:txBody>
          <a:bodyPr/>
          <a:lstStyle/>
          <a:p>
            <a:r>
              <a:rPr lang="en-US" dirty="0"/>
              <a:t>               </a:t>
            </a:r>
            <a:r>
              <a:rPr lang="en-US" dirty="0">
                <a:latin typeface="Times New Roman" panose="02020603050405020304" pitchFamily="18" charset="0"/>
                <a:cs typeface="Times New Roman" panose="02020603050405020304" pitchFamily="18" charset="0"/>
              </a:rPr>
              <a:t>ABOUT PROJECT</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03B04C3-5F51-FD30-867F-5E56CE818E41}"/>
              </a:ext>
            </a:extLst>
          </p:cNvPr>
          <p:cNvSpPr>
            <a:spLocks noGrp="1"/>
          </p:cNvSpPr>
          <p:nvPr>
            <p:ph idx="1"/>
          </p:nvPr>
        </p:nvSpPr>
        <p:spPr>
          <a:xfrm>
            <a:off x="1945156" y="1751937"/>
            <a:ext cx="8915400" cy="3777622"/>
          </a:xfrm>
        </p:spPr>
        <p:txBody>
          <a:bodyPr vert="horz" lIns="91440" tIns="45720" rIns="91440" bIns="45720" rtlCol="0" anchor="t">
            <a:normAutofit/>
          </a:bodyPr>
          <a:lstStyle/>
          <a:p>
            <a:pPr algn="just"/>
            <a:r>
              <a:rPr lang="en-US" sz="2400" b="0" i="0" u="none" strike="noStrike" dirty="0">
                <a:solidFill>
                  <a:srgbClr val="000000"/>
                </a:solidFill>
                <a:effectLst/>
                <a:latin typeface="Times New Roman" panose="02020603050405020304" pitchFamily="18" charset="0"/>
              </a:rPr>
              <a:t>The application </a:t>
            </a:r>
            <a:r>
              <a:rPr lang="en-US" sz="2400" dirty="0">
                <a:solidFill>
                  <a:srgbClr val="000000"/>
                </a:solidFill>
                <a:latin typeface="Times New Roman" panose="02020603050405020304" pitchFamily="18" charset="0"/>
              </a:rPr>
              <a:t>will </a:t>
            </a:r>
            <a:r>
              <a:rPr lang="en-US" sz="2400" b="0" i="0" u="none" strike="noStrike" dirty="0">
                <a:solidFill>
                  <a:srgbClr val="000000"/>
                </a:solidFill>
                <a:effectLst/>
                <a:latin typeface="Times New Roman" panose="02020603050405020304" pitchFamily="18" charset="0"/>
              </a:rPr>
              <a:t>display a main menu to select options such as algorithm.</a:t>
            </a:r>
          </a:p>
          <a:p>
            <a:pPr marL="0" indent="0" algn="just">
              <a:buNone/>
            </a:pPr>
            <a:endParaRPr lang="en-US" sz="2400" b="0" i="0" dirty="0">
              <a:solidFill>
                <a:srgbClr val="000000"/>
              </a:solidFill>
              <a:effectLst/>
              <a:latin typeface="Times New Roman" panose="02020603050405020304" pitchFamily="18" charset="0"/>
              <a:cs typeface="Times New Roman"/>
            </a:endParaRPr>
          </a:p>
          <a:p>
            <a:pPr algn="just"/>
            <a:r>
              <a:rPr lang="en-US" sz="2400" b="0" i="0" dirty="0">
                <a:solidFill>
                  <a:srgbClr val="000000"/>
                </a:solidFill>
                <a:effectLst/>
                <a:latin typeface="Times New Roman" panose="02020603050405020304" pitchFamily="18" charset="0"/>
              </a:rPr>
              <a:t>The application will validate the menu options at each level. If any incorrect option or entry by the user should display an error.</a:t>
            </a:r>
          </a:p>
          <a:p>
            <a:endParaRPr lang="en-IN" dirty="0"/>
          </a:p>
        </p:txBody>
      </p:sp>
    </p:spTree>
    <p:extLst>
      <p:ext uri="{BB962C8B-B14F-4D97-AF65-F5344CB8AC3E}">
        <p14:creationId xmlns:p14="http://schemas.microsoft.com/office/powerpoint/2010/main" val="379273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10F9A3-19E1-4530-4506-464C6DFFE305}"/>
              </a:ext>
            </a:extLst>
          </p:cNvPr>
          <p:cNvSpPr>
            <a:spLocks noGrp="1"/>
          </p:cNvSpPr>
          <p:nvPr>
            <p:ph idx="1"/>
          </p:nvPr>
        </p:nvSpPr>
        <p:spPr>
          <a:xfrm>
            <a:off x="2151890" y="985962"/>
            <a:ext cx="8915400" cy="4222142"/>
          </a:xfrm>
        </p:spPr>
        <p:txBody>
          <a:bodyPr>
            <a:normAutofit fontScale="92500" lnSpcReduction="10000"/>
          </a:bodyPr>
          <a:lstStyle/>
          <a:p>
            <a:pPr algn="just">
              <a:lnSpc>
                <a:spcPct val="160000"/>
              </a:lnSpc>
            </a:pPr>
            <a:r>
              <a:rPr lang="en-US" sz="2200" b="0" i="0" dirty="0">
                <a:solidFill>
                  <a:srgbClr val="000000"/>
                </a:solidFill>
                <a:effectLst/>
                <a:latin typeface="Times New Roman" panose="02020603050405020304" pitchFamily="18" charset="0"/>
              </a:rPr>
              <a:t>For FCFS algorithm selection, the given process order is treated as the order of execution.</a:t>
            </a:r>
          </a:p>
          <a:p>
            <a:pPr algn="just">
              <a:lnSpc>
                <a:spcPct val="160000"/>
              </a:lnSpc>
            </a:pPr>
            <a:r>
              <a:rPr lang="en-US" sz="2200" b="0" i="0" dirty="0">
                <a:solidFill>
                  <a:srgbClr val="000000"/>
                </a:solidFill>
                <a:effectLst/>
                <a:latin typeface="Times New Roman" panose="02020603050405020304" pitchFamily="18" charset="0"/>
              </a:rPr>
              <a:t>For SJF algorithm selection, the user should provide total execution time in seconds for each process along with process path.</a:t>
            </a:r>
          </a:p>
          <a:p>
            <a:pPr algn="just">
              <a:lnSpc>
                <a:spcPct val="160000"/>
              </a:lnSpc>
            </a:pPr>
            <a:r>
              <a:rPr lang="en-US" sz="2200" b="0" i="0" dirty="0">
                <a:solidFill>
                  <a:srgbClr val="000000"/>
                </a:solidFill>
                <a:effectLst/>
                <a:latin typeface="Times New Roman" panose="02020603050405020304" pitchFamily="18" charset="0"/>
              </a:rPr>
              <a:t>For priority algorithm selection, the user should provide the priority for each process along with the process path.</a:t>
            </a:r>
          </a:p>
          <a:p>
            <a:pPr algn="just">
              <a:lnSpc>
                <a:spcPct val="160000"/>
              </a:lnSpc>
            </a:pPr>
            <a:r>
              <a:rPr lang="en-US" sz="2200" b="0" i="0" dirty="0">
                <a:solidFill>
                  <a:srgbClr val="000000"/>
                </a:solidFill>
                <a:effectLst/>
                <a:latin typeface="Times New Roman" panose="02020603050405020304" pitchFamily="18" charset="0"/>
              </a:rPr>
              <a:t>For RR algorithm selection, the user should provide time quantum duration in seconds for each process along with process path</a:t>
            </a:r>
            <a:r>
              <a:rPr lang="en-US" sz="2200" dirty="0">
                <a:solidFill>
                  <a:srgbClr val="000000"/>
                </a:solidFill>
                <a:latin typeface="Times New Roman" panose="02020603050405020304" pitchFamily="18" charset="0"/>
              </a:rPr>
              <a:t>.</a:t>
            </a:r>
            <a:endParaRPr lang="en-IN" sz="2200" dirty="0"/>
          </a:p>
        </p:txBody>
      </p:sp>
    </p:spTree>
    <p:extLst>
      <p:ext uri="{BB962C8B-B14F-4D97-AF65-F5344CB8AC3E}">
        <p14:creationId xmlns:p14="http://schemas.microsoft.com/office/powerpoint/2010/main" val="44521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21077" y="314009"/>
            <a:ext cx="8911687" cy="1280890"/>
          </a:xfrm>
        </p:spPr>
        <p:txBody>
          <a:bodyPr>
            <a:normAutofit/>
          </a:bodyPr>
          <a:lstStyle/>
          <a:p>
            <a:r>
              <a:rPr lang="en-US" sz="4000" dirty="0">
                <a:latin typeface="Times New Roman" pitchFamily="18" charset="0"/>
                <a:cs typeface="Times New Roman" pitchFamily="18" charset="0"/>
              </a:rPr>
              <a:t>Menu Interface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055" y="1419822"/>
            <a:ext cx="6168376" cy="4297165"/>
          </a:xfrm>
          <a:prstGeom prst="rect">
            <a:avLst/>
          </a:prstGeom>
        </p:spPr>
      </p:pic>
    </p:spTree>
    <p:extLst>
      <p:ext uri="{BB962C8B-B14F-4D97-AF65-F5344CB8AC3E}">
        <p14:creationId xmlns:p14="http://schemas.microsoft.com/office/powerpoint/2010/main" val="136427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D915-DB2A-725E-0408-1B85143DDC85}"/>
              </a:ext>
            </a:extLst>
          </p:cNvPr>
          <p:cNvSpPr>
            <a:spLocks noGrp="1"/>
          </p:cNvSpPr>
          <p:nvPr>
            <p:ph type="title"/>
          </p:nvPr>
        </p:nvSpPr>
        <p:spPr>
          <a:xfrm>
            <a:off x="1885259" y="862649"/>
            <a:ext cx="8911687" cy="1280890"/>
          </a:xfrm>
        </p:spPr>
        <p:txBody>
          <a:bodyPr/>
          <a:lstStyle/>
          <a:p>
            <a:r>
              <a:rPr lang="en-US" dirty="0"/>
              <a:t>                     </a:t>
            </a: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3AE445-5622-8713-C75F-3879AAFD02BB}"/>
              </a:ext>
            </a:extLst>
          </p:cNvPr>
          <p:cNvSpPr>
            <a:spLocks noGrp="1"/>
          </p:cNvSpPr>
          <p:nvPr>
            <p:ph idx="1"/>
          </p:nvPr>
        </p:nvSpPr>
        <p:spPr>
          <a:xfrm>
            <a:off x="2175744" y="1855304"/>
            <a:ext cx="8915400" cy="3777622"/>
          </a:xfrm>
        </p:spPr>
        <p:txBody>
          <a:bodyPr>
            <a:normAutofit/>
          </a:bodyPr>
          <a:lstStyle/>
          <a:p>
            <a:pPr algn="just">
              <a:lnSpc>
                <a:spcPct val="150000"/>
              </a:lnSpc>
            </a:pPr>
            <a:r>
              <a:rPr lang="en-US" sz="2200" dirty="0">
                <a:solidFill>
                  <a:schemeClr val="tx1"/>
                </a:solidFill>
                <a:latin typeface="Times New Roman" panose="02020603050405020304" pitchFamily="18" charset="0"/>
                <a:cs typeface="Times New Roman" panose="02020603050405020304" pitchFamily="18" charset="0"/>
              </a:rPr>
              <a:t>We have implemented a project on simulation of a scheduler.</a:t>
            </a:r>
          </a:p>
          <a:p>
            <a:pPr algn="just">
              <a:lnSpc>
                <a:spcPct val="150000"/>
              </a:lnSpc>
            </a:pPr>
            <a:r>
              <a:rPr lang="en-US" sz="2200" dirty="0">
                <a:solidFill>
                  <a:schemeClr val="tx1"/>
                </a:solidFill>
                <a:latin typeface="Times New Roman" panose="02020603050405020304" pitchFamily="18" charset="0"/>
                <a:cs typeface="Times New Roman" panose="02020603050405020304" pitchFamily="18" charset="0"/>
              </a:rPr>
              <a:t>Simulator CPU Scheduling Algorithm was developed which contained a number of simulation modules. Four CPU scheduling. </a:t>
            </a:r>
          </a:p>
          <a:p>
            <a:pPr algn="just">
              <a:lnSpc>
                <a:spcPct val="150000"/>
              </a:lnSpc>
            </a:pPr>
            <a:r>
              <a:rPr lang="en-US" sz="2200" dirty="0">
                <a:solidFill>
                  <a:schemeClr val="tx1"/>
                </a:solidFill>
                <a:latin typeface="Times New Roman" panose="02020603050405020304" pitchFamily="18" charset="0"/>
                <a:cs typeface="Times New Roman" panose="02020603050405020304" pitchFamily="18" charset="0"/>
              </a:rPr>
              <a:t>Strategies were integrated with algorithm for obtaining real time performance results. Each module executes the selected algorithm and displays results.</a:t>
            </a:r>
          </a:p>
          <a:p>
            <a:pPr>
              <a:lnSpc>
                <a:spcPct val="150000"/>
              </a:lnSpc>
            </a:pPr>
            <a:endParaRPr lang="en-US" sz="2200" dirty="0"/>
          </a:p>
          <a:p>
            <a:pPr algn="just"/>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2038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3032-3B0B-96BF-A068-61D8C77BCA4E}"/>
              </a:ext>
            </a:extLst>
          </p:cNvPr>
          <p:cNvSpPr>
            <a:spLocks noGrp="1"/>
          </p:cNvSpPr>
          <p:nvPr>
            <p:ph type="title"/>
          </p:nvPr>
        </p:nvSpPr>
        <p:spPr>
          <a:xfrm>
            <a:off x="2314629" y="973967"/>
            <a:ext cx="8911687" cy="1280890"/>
          </a:xfrm>
        </p:spPr>
        <p:txBody>
          <a:bodyPr>
            <a:normAutofit/>
          </a:bodyPr>
          <a:lstStyle/>
          <a:p>
            <a:r>
              <a:rPr lang="en-US" sz="3200" dirty="0"/>
              <a:t>                   </a:t>
            </a:r>
            <a:r>
              <a:rPr lang="en-US" sz="3200" dirty="0">
                <a:latin typeface="Times New Roman" panose="02020603050405020304" pitchFamily="18" charset="0"/>
                <a:cs typeface="Times New Roman" panose="02020603050405020304" pitchFamily="18" charset="0"/>
              </a:rPr>
              <a:t>FUTURE SCOPE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FA4DB2-A0FB-BDD6-D019-1B2D64694B9E}"/>
              </a:ext>
            </a:extLst>
          </p:cNvPr>
          <p:cNvSpPr>
            <a:spLocks noGrp="1"/>
          </p:cNvSpPr>
          <p:nvPr>
            <p:ph idx="1"/>
          </p:nvPr>
        </p:nvSpPr>
        <p:spPr>
          <a:xfrm>
            <a:off x="1984913" y="1934818"/>
            <a:ext cx="8915400" cy="3777622"/>
          </a:xfrm>
        </p:spPr>
        <p:txBody>
          <a:bodyPr>
            <a:normAutofit/>
          </a:bodyPr>
          <a:lstStyle/>
          <a:p>
            <a:pPr algn="just">
              <a:lnSpc>
                <a:spcPct val="150000"/>
              </a:lnSpc>
            </a:pPr>
            <a:r>
              <a:rPr lang="en-IN" sz="2000" dirty="0">
                <a:latin typeface="Times New Roman" pitchFamily="18" charset="0"/>
                <a:cs typeface="Times New Roman" pitchFamily="18" charset="0"/>
              </a:rPr>
              <a:t>Serving multiple clients instead of only one client results in </a:t>
            </a:r>
            <a:r>
              <a:rPr lang="en-US" sz="2000" dirty="0">
                <a:latin typeface="Times New Roman" pitchFamily="18" charset="0"/>
                <a:cs typeface="Times New Roman" pitchFamily="18" charset="0"/>
              </a:rPr>
              <a:t>scheduling algorithm  being  busy as much as possible. The algorithm should make efficient use of the CPU. </a:t>
            </a:r>
          </a:p>
          <a:p>
            <a:pPr algn="just">
              <a:lnSpc>
                <a:spcPct val="150000"/>
              </a:lnSpc>
            </a:pPr>
            <a:r>
              <a:rPr lang="en-US" sz="2000" dirty="0">
                <a:latin typeface="Times New Roman" pitchFamily="18" charset="0"/>
                <a:cs typeface="Times New Roman" pitchFamily="18" charset="0"/>
              </a:rPr>
              <a:t>when a process leaves the CPU idle next process for the CPU is to be selected and for this purpose many CPU scheduling algorithms are there which we can use.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87908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9C2F3-9DDE-7712-286C-9B71FCCF32A1}"/>
              </a:ext>
            </a:extLst>
          </p:cNvPr>
          <p:cNvSpPr>
            <a:spLocks noGrp="1"/>
          </p:cNvSpPr>
          <p:nvPr>
            <p:ph idx="1"/>
          </p:nvPr>
        </p:nvSpPr>
        <p:spPr>
          <a:xfrm>
            <a:off x="1499884" y="2340334"/>
            <a:ext cx="8915400" cy="3777622"/>
          </a:xfrm>
        </p:spPr>
        <p:txBody>
          <a:bodyPr>
            <a:normAutofit/>
          </a:bodyPr>
          <a:lstStyle/>
          <a:p>
            <a:pPr marL="0" indent="0">
              <a:buNone/>
            </a:pPr>
            <a:r>
              <a:rPr lang="en-US" sz="8000" i="1" dirty="0">
                <a:latin typeface="Arial Black" pitchFamily="34" charset="0"/>
              </a:rPr>
              <a:t>     THANK YOU</a:t>
            </a:r>
            <a:endParaRPr lang="en-IN" sz="8000" i="1" dirty="0">
              <a:latin typeface="Arial Black" pitchFamily="34" charset="0"/>
            </a:endParaRPr>
          </a:p>
        </p:txBody>
      </p:sp>
    </p:spTree>
    <p:extLst>
      <p:ext uri="{BB962C8B-B14F-4D97-AF65-F5344CB8AC3E}">
        <p14:creationId xmlns:p14="http://schemas.microsoft.com/office/powerpoint/2010/main" val="337763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568BA-04D3-139B-BC2E-16D1768F474F}"/>
              </a:ext>
            </a:extLst>
          </p:cNvPr>
          <p:cNvSpPr>
            <a:spLocks noGrp="1"/>
          </p:cNvSpPr>
          <p:nvPr>
            <p:ph type="ctrTitle"/>
          </p:nvPr>
        </p:nvSpPr>
        <p:spPr>
          <a:xfrm>
            <a:off x="-724551" y="429371"/>
            <a:ext cx="8915399" cy="1001414"/>
          </a:xfrm>
        </p:spPr>
        <p:txBody>
          <a:bodyPr/>
          <a:lstStyle/>
          <a:p>
            <a:pPr algn="ctr"/>
            <a:r>
              <a:rPr lang="en-US" sz="4000" dirty="0">
                <a:latin typeface="Times New Roman" panose="02020603050405020304" pitchFamily="18" charset="0"/>
                <a:cs typeface="Times New Roman" panose="02020603050405020304" pitchFamily="18" charset="0"/>
              </a:rPr>
              <a:t>CONTENTS</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B3FF5C8-71FD-BF52-588F-E39E08791909}"/>
              </a:ext>
            </a:extLst>
          </p:cNvPr>
          <p:cNvSpPr>
            <a:spLocks noGrp="1"/>
          </p:cNvSpPr>
          <p:nvPr>
            <p:ph type="subTitle" idx="1"/>
          </p:nvPr>
        </p:nvSpPr>
        <p:spPr>
          <a:xfrm>
            <a:off x="1797326" y="930301"/>
            <a:ext cx="8915399" cy="6548479"/>
          </a:xfrm>
        </p:spPr>
        <p:txBody>
          <a:bodyPr>
            <a:noAutofit/>
          </a:bodyPr>
          <a:lstStyle/>
          <a:p>
            <a:pPr marL="857250" indent="-857250" algn="just">
              <a:lnSpc>
                <a:spcPct val="120000"/>
              </a:lnSpc>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857250" indent="-857250" algn="just">
              <a:lnSpc>
                <a:spcPct val="120000"/>
              </a:lnSpc>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857250" indent="-857250" algn="just">
              <a:lnSpc>
                <a:spcPct val="12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Abstract</a:t>
            </a:r>
          </a:p>
          <a:p>
            <a:pPr marL="857250" indent="-857250" algn="just">
              <a:lnSpc>
                <a:spcPct val="12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Introduction</a:t>
            </a:r>
          </a:p>
          <a:p>
            <a:pPr marL="857250" indent="-857250" algn="just">
              <a:lnSpc>
                <a:spcPct val="12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UML Design</a:t>
            </a:r>
          </a:p>
          <a:p>
            <a:pPr marL="857250" indent="-857250" algn="just">
              <a:lnSpc>
                <a:spcPct val="12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About Project</a:t>
            </a:r>
          </a:p>
          <a:p>
            <a:pPr marL="857250" indent="-857250" algn="just">
              <a:lnSpc>
                <a:spcPct val="12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Future Scope</a:t>
            </a:r>
          </a:p>
          <a:p>
            <a:pPr marL="857250" indent="-857250" algn="just">
              <a:lnSpc>
                <a:spcPct val="12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Conclusion</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72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7270-5CCB-704A-5011-3604C4C788C9}"/>
              </a:ext>
            </a:extLst>
          </p:cNvPr>
          <p:cNvSpPr>
            <a:spLocks noGrp="1"/>
          </p:cNvSpPr>
          <p:nvPr>
            <p:ph type="title"/>
          </p:nvPr>
        </p:nvSpPr>
        <p:spPr>
          <a:xfrm>
            <a:off x="1614915" y="751331"/>
            <a:ext cx="8911687" cy="1280890"/>
          </a:xfrm>
        </p:spPr>
        <p:txBody>
          <a:bodyPr/>
          <a:lstStyle/>
          <a:p>
            <a:r>
              <a:rPr lang="en-US" dirty="0"/>
              <a:t>                         </a:t>
            </a:r>
            <a:r>
              <a:rPr lang="en-US" sz="4000" dirty="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C84F19-50E2-965F-DF89-A1E7E5372E2A}"/>
              </a:ext>
            </a:extLst>
          </p:cNvPr>
          <p:cNvSpPr>
            <a:spLocks noGrp="1"/>
          </p:cNvSpPr>
          <p:nvPr>
            <p:ph idx="1"/>
          </p:nvPr>
        </p:nvSpPr>
        <p:spPr>
          <a:xfrm>
            <a:off x="1905400" y="2189259"/>
            <a:ext cx="8915400" cy="3777622"/>
          </a:xfrm>
        </p:spPr>
        <p:txBody>
          <a:bodyPr>
            <a:normAutofit/>
          </a:bodyPr>
          <a:lstStyle/>
          <a:p>
            <a:pPr algn="just"/>
            <a:r>
              <a:rPr lang="en-US" sz="2400" dirty="0">
                <a:latin typeface="Times New Roman" panose="02020603050405020304" pitchFamily="18" charset="0"/>
                <a:ea typeface="Calibri" panose="020F0502020204030204" pitchFamily="34" charset="0"/>
              </a:rPr>
              <a:t> Scheduling is one of the most primary and essential part of any operating system. It prioritizes processes to efficiently execute the user requests and help in choosing the appropriate process for execution..</a:t>
            </a:r>
            <a:endParaRPr lang="en-IN" sz="2400" dirty="0"/>
          </a:p>
        </p:txBody>
      </p:sp>
    </p:spTree>
    <p:extLst>
      <p:ext uri="{BB962C8B-B14F-4D97-AF65-F5344CB8AC3E}">
        <p14:creationId xmlns:p14="http://schemas.microsoft.com/office/powerpoint/2010/main" val="128395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2DD3-A7C9-6DC0-7864-CFB73DD272B9}"/>
              </a:ext>
            </a:extLst>
          </p:cNvPr>
          <p:cNvSpPr>
            <a:spLocks noGrp="1"/>
          </p:cNvSpPr>
          <p:nvPr>
            <p:ph type="title"/>
          </p:nvPr>
        </p:nvSpPr>
        <p:spPr>
          <a:xfrm>
            <a:off x="2449801" y="647963"/>
            <a:ext cx="8911687" cy="1280890"/>
          </a:xfrm>
        </p:spPr>
        <p:txBody>
          <a:bodyPr>
            <a:normAutofit/>
          </a:bodyPr>
          <a:lstStyle/>
          <a:p>
            <a:r>
              <a:rPr lang="en-US" dirty="0">
                <a:latin typeface="Times New Roman" panose="02020603050405020304" pitchFamily="18" charset="0"/>
                <a:cs typeface="Times New Roman" panose="02020603050405020304" pitchFamily="18" charset="0"/>
              </a:rPr>
              <a:t>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C1A6AA-7423-F297-2935-98540D5B2D1A}"/>
              </a:ext>
            </a:extLst>
          </p:cNvPr>
          <p:cNvSpPr>
            <a:spLocks noGrp="1"/>
          </p:cNvSpPr>
          <p:nvPr>
            <p:ph idx="1"/>
          </p:nvPr>
        </p:nvSpPr>
        <p:spPr>
          <a:xfrm>
            <a:off x="1929254" y="1704230"/>
            <a:ext cx="8915400" cy="3777622"/>
          </a:xfrm>
        </p:spPr>
        <p:txBody>
          <a:bodyPr>
            <a:normAutofit fontScale="92500" lnSpcReduction="20000"/>
          </a:bodyPr>
          <a:lstStyle/>
          <a:p>
            <a:pPr algn="just">
              <a:lnSpc>
                <a:spcPct val="150000"/>
              </a:lnSpc>
            </a:pPr>
            <a:r>
              <a:rPr lang="en-US" sz="2000" b="0" i="0" dirty="0">
                <a:solidFill>
                  <a:srgbClr val="212529"/>
                </a:solidFill>
                <a:effectLst/>
                <a:latin typeface="Times New Roman" panose="02020603050405020304" pitchFamily="18" charset="0"/>
                <a:cs typeface="Times New Roman" panose="02020603050405020304" pitchFamily="18" charset="0"/>
              </a:rPr>
              <a:t>Scheduling is a fundamental operating-system function. </a:t>
            </a:r>
            <a:r>
              <a:rPr lang="en-US" sz="2000" dirty="0">
                <a:solidFill>
                  <a:schemeClr val="tx1"/>
                </a:solidFill>
                <a:latin typeface="Times New Roman" panose="02020603050405020304" pitchFamily="18" charset="0"/>
                <a:cs typeface="Times New Roman" panose="02020603050405020304" pitchFamily="18" charset="0"/>
              </a:rPr>
              <a:t>The</a:t>
            </a:r>
            <a:r>
              <a:rPr lang="en-US" sz="2000" b="0" i="0" dirty="0">
                <a:solidFill>
                  <a:schemeClr val="tx1"/>
                </a:solidFill>
                <a:effectLst/>
                <a:latin typeface="Times New Roman" panose="02020603050405020304" pitchFamily="18" charset="0"/>
                <a:cs typeface="Times New Roman" panose="02020603050405020304" pitchFamily="18" charset="0"/>
              </a:rPr>
              <a:t> processor is the most important resources.</a:t>
            </a:r>
          </a:p>
          <a:p>
            <a:pPr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S</a:t>
            </a:r>
            <a:r>
              <a:rPr lang="en-US" sz="2000" b="0" i="0" dirty="0">
                <a:solidFill>
                  <a:schemeClr val="tx1"/>
                </a:solidFill>
                <a:effectLst/>
                <a:latin typeface="Times New Roman" panose="02020603050405020304" pitchFamily="18" charset="0"/>
                <a:cs typeface="Times New Roman" panose="02020603050405020304" pitchFamily="18" charset="0"/>
              </a:rPr>
              <a:t>cheduling becomes very important in achieving the system design goals. Many algorithms have been designed to implement scheduling.</a:t>
            </a:r>
          </a:p>
          <a:p>
            <a:pPr algn="just">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This work involves development of a simulator for scheduling. </a:t>
            </a:r>
          </a:p>
          <a:p>
            <a:pPr algn="just">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This simulator can be used for measuring performance of different scheduling algorithms. It simulates First Come First Serve (FCFS) scheduling, Shortest Job First (SJF) scheduling, priority scheduling, and Round Robin (RR) scheduling</a:t>
            </a:r>
            <a:r>
              <a:rPr lang="en-US" sz="2400" b="0" i="0" dirty="0">
                <a:solidFill>
                  <a:schemeClr val="tx1"/>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2994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EC61-0A81-ADC1-CE48-2A7F74CF7994}"/>
              </a:ext>
            </a:extLst>
          </p:cNvPr>
          <p:cNvSpPr>
            <a:spLocks noGrp="1"/>
          </p:cNvSpPr>
          <p:nvPr>
            <p:ph type="title"/>
          </p:nvPr>
        </p:nvSpPr>
        <p:spPr>
          <a:xfrm>
            <a:off x="1869355" y="762125"/>
            <a:ext cx="8911687" cy="904335"/>
          </a:xfrm>
        </p:spPr>
        <p:txBody>
          <a:bodyPr>
            <a:normAutofit/>
          </a:bodyPr>
          <a:lstStyle/>
          <a:p>
            <a:r>
              <a:rPr lang="en-US" sz="4000" dirty="0">
                <a:latin typeface="Times New Roman" pitchFamily="18" charset="0"/>
                <a:cs typeface="Times New Roman" pitchFamily="18" charset="0"/>
              </a:rPr>
              <a:t>                       OBJECTIVE</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981514B-DAC2-98A0-797D-2DCD087B5972}"/>
              </a:ext>
            </a:extLst>
          </p:cNvPr>
          <p:cNvSpPr>
            <a:spLocks noGrp="1"/>
          </p:cNvSpPr>
          <p:nvPr>
            <p:ph idx="1"/>
          </p:nvPr>
        </p:nvSpPr>
        <p:spPr>
          <a:xfrm>
            <a:off x="1976961" y="1918915"/>
            <a:ext cx="8915400" cy="3777622"/>
          </a:xfrm>
        </p:spPr>
        <p:txBody>
          <a:bodyPr>
            <a:normAutofit/>
          </a:bodyPr>
          <a:lstStyle/>
          <a:p>
            <a:pPr algn="just"/>
            <a:r>
              <a:rPr lang="en-IN" sz="2400" dirty="0">
                <a:solidFill>
                  <a:schemeClr val="tx1"/>
                </a:solidFill>
                <a:latin typeface="Times New Roman" pitchFamily="18" charset="0"/>
                <a:cs typeface="Times New Roman" pitchFamily="18" charset="0"/>
              </a:rPr>
              <a:t>The main objective of our project is that it is a client server based model.</a:t>
            </a:r>
          </a:p>
          <a:p>
            <a:pPr algn="just"/>
            <a:r>
              <a:rPr lang="en-IN" sz="2400" dirty="0">
                <a:solidFill>
                  <a:schemeClr val="tx1"/>
                </a:solidFill>
                <a:latin typeface="Times New Roman" pitchFamily="18" charset="0"/>
                <a:cs typeface="Times New Roman" pitchFamily="18" charset="0"/>
              </a:rPr>
              <a:t>Client will be our command line interface and server is the one which is the main process which will get the input and store in different data structure.</a:t>
            </a:r>
          </a:p>
          <a:p>
            <a:pPr algn="just"/>
            <a:r>
              <a:rPr lang="en-IN" sz="2400" dirty="0">
                <a:solidFill>
                  <a:schemeClr val="tx1"/>
                </a:solidFill>
                <a:latin typeface="Times New Roman" pitchFamily="18" charset="0"/>
                <a:cs typeface="Times New Roman" pitchFamily="18" charset="0"/>
              </a:rPr>
              <a:t>Scheduler will run that process one by one depending on the selected algorithm.</a:t>
            </a:r>
          </a:p>
          <a:p>
            <a:pPr algn="just"/>
            <a:r>
              <a:rPr lang="en-IN" sz="2400" dirty="0">
                <a:solidFill>
                  <a:schemeClr val="tx1"/>
                </a:solidFill>
                <a:latin typeface="Times New Roman" pitchFamily="18" charset="0"/>
                <a:cs typeface="Times New Roman" pitchFamily="18" charset="0"/>
              </a:rPr>
              <a:t>User will give the list of process and it also act like simulating the scheduler</a:t>
            </a:r>
            <a:r>
              <a:rPr lang="en-IN" sz="2400" dirty="0">
                <a:solidFill>
                  <a:schemeClr val="tx1"/>
                </a:solidFill>
              </a:rPr>
              <a:t>. </a:t>
            </a:r>
          </a:p>
        </p:txBody>
      </p:sp>
    </p:spTree>
    <p:extLst>
      <p:ext uri="{BB962C8B-B14F-4D97-AF65-F5344CB8AC3E}">
        <p14:creationId xmlns:p14="http://schemas.microsoft.com/office/powerpoint/2010/main" val="20388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16781-66D7-97AF-1E04-F8A4C2D7A96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SOFTWARE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1CD7E6-1CFA-7596-2457-69F3820A67B8}"/>
              </a:ext>
            </a:extLst>
          </p:cNvPr>
          <p:cNvSpPr>
            <a:spLocks noGrp="1"/>
          </p:cNvSpPr>
          <p:nvPr>
            <p:ph idx="1"/>
          </p:nvPr>
        </p:nvSpPr>
        <p:spPr/>
        <p:txBody>
          <a:bodyPr/>
          <a:lstStyle/>
          <a:p>
            <a:r>
              <a:rPr lang="en-US" sz="2400" dirty="0"/>
              <a:t>Cloud Machine</a:t>
            </a:r>
          </a:p>
          <a:p>
            <a:r>
              <a:rPr lang="en-US" sz="2400" dirty="0"/>
              <a:t>Linux</a:t>
            </a:r>
          </a:p>
          <a:p>
            <a:endParaRPr lang="en-IN" dirty="0"/>
          </a:p>
        </p:txBody>
      </p:sp>
    </p:spTree>
    <p:extLst>
      <p:ext uri="{BB962C8B-B14F-4D97-AF65-F5344CB8AC3E}">
        <p14:creationId xmlns:p14="http://schemas.microsoft.com/office/powerpoint/2010/main" val="324449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C92A-FF5A-4FFE-4E79-1507821B7C9C}"/>
              </a:ext>
            </a:extLst>
          </p:cNvPr>
          <p:cNvSpPr>
            <a:spLocks noGrp="1"/>
          </p:cNvSpPr>
          <p:nvPr>
            <p:ph type="title"/>
          </p:nvPr>
        </p:nvSpPr>
        <p:spPr/>
        <p:txBody>
          <a:bodyPr/>
          <a:lstStyle/>
          <a:p>
            <a:r>
              <a:rPr lang="en-US" dirty="0"/>
              <a:t>SOFTWARE RESOURCES</a:t>
            </a:r>
            <a:endParaRPr lang="en-IN" dirty="0"/>
          </a:p>
        </p:txBody>
      </p:sp>
      <p:sp>
        <p:nvSpPr>
          <p:cNvPr id="3" name="Content Placeholder 2">
            <a:extLst>
              <a:ext uri="{FF2B5EF4-FFF2-40B4-BE49-F238E27FC236}">
                <a16:creationId xmlns:a16="http://schemas.microsoft.com/office/drawing/2014/main" id="{3A4B4E71-16AD-369B-B597-366807715DB1}"/>
              </a:ext>
            </a:extLst>
          </p:cNvPr>
          <p:cNvSpPr>
            <a:spLocks noGrp="1"/>
          </p:cNvSpPr>
          <p:nvPr>
            <p:ph idx="1"/>
          </p:nvPr>
        </p:nvSpPr>
        <p:spPr/>
        <p:txBody>
          <a:bodyPr/>
          <a:lstStyle/>
          <a:p>
            <a:r>
              <a:rPr lang="en-US" dirty="0"/>
              <a:t>CPP Unit</a:t>
            </a:r>
          </a:p>
          <a:p>
            <a:r>
              <a:rPr lang="en-US" dirty="0" err="1"/>
              <a:t>Valgrind</a:t>
            </a:r>
            <a:endParaRPr lang="en-US" dirty="0"/>
          </a:p>
          <a:p>
            <a:r>
              <a:rPr lang="en-US" dirty="0"/>
              <a:t>System Programming</a:t>
            </a:r>
            <a:endParaRPr lang="en-IN" dirty="0"/>
          </a:p>
        </p:txBody>
      </p:sp>
    </p:spTree>
    <p:extLst>
      <p:ext uri="{BB962C8B-B14F-4D97-AF65-F5344CB8AC3E}">
        <p14:creationId xmlns:p14="http://schemas.microsoft.com/office/powerpoint/2010/main" val="40910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AF7C-8E0F-2291-516D-759700068D52}"/>
              </a:ext>
            </a:extLst>
          </p:cNvPr>
          <p:cNvSpPr>
            <a:spLocks noGrp="1"/>
          </p:cNvSpPr>
          <p:nvPr>
            <p:ph type="title"/>
          </p:nvPr>
        </p:nvSpPr>
        <p:spPr>
          <a:xfrm>
            <a:off x="1767302" y="677376"/>
            <a:ext cx="8911687" cy="1280890"/>
          </a:xfrm>
        </p:spPr>
        <p:txBody>
          <a:bodyPr>
            <a:normAutofit fontScale="90000"/>
          </a:bodyPr>
          <a:lstStyle/>
          <a:p>
            <a:r>
              <a:rPr lang="en-US" sz="40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UML DIAGRAM</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1.UseCase Diagram   </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6542970-9535-45F8-DD93-980082A55E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8598" y="1925782"/>
            <a:ext cx="8167456" cy="4932218"/>
          </a:xfrm>
        </p:spPr>
      </p:pic>
    </p:spTree>
    <p:extLst>
      <p:ext uri="{BB962C8B-B14F-4D97-AF65-F5344CB8AC3E}">
        <p14:creationId xmlns:p14="http://schemas.microsoft.com/office/powerpoint/2010/main" val="243132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1407-2426-8BE8-C6B3-55D7E2333675}"/>
              </a:ext>
            </a:extLst>
          </p:cNvPr>
          <p:cNvSpPr>
            <a:spLocks noGrp="1"/>
          </p:cNvSpPr>
          <p:nvPr>
            <p:ph type="title"/>
          </p:nvPr>
        </p:nvSpPr>
        <p:spPr>
          <a:xfrm>
            <a:off x="2092036" y="207818"/>
            <a:ext cx="9412577" cy="734291"/>
          </a:xfrm>
        </p:spPr>
        <p:txBody>
          <a:bodyPr/>
          <a:lstStyle/>
          <a:p>
            <a:r>
              <a:rPr lang="en-US" dirty="0"/>
              <a:t>2.Sequence Diagram</a:t>
            </a:r>
            <a:endParaRPr lang="en-IN" dirty="0"/>
          </a:p>
        </p:txBody>
      </p:sp>
      <p:pic>
        <p:nvPicPr>
          <p:cNvPr id="5" name="Content Placeholder 4">
            <a:extLst>
              <a:ext uri="{FF2B5EF4-FFF2-40B4-BE49-F238E27FC236}">
                <a16:creationId xmlns:a16="http://schemas.microsoft.com/office/drawing/2014/main" id="{A253990B-8C7A-F34A-1D0E-749501F19F4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25950" y="942109"/>
            <a:ext cx="8619141" cy="5915891"/>
          </a:xfrm>
        </p:spPr>
      </p:pic>
    </p:spTree>
    <p:extLst>
      <p:ext uri="{BB962C8B-B14F-4D97-AF65-F5344CB8AC3E}">
        <p14:creationId xmlns:p14="http://schemas.microsoft.com/office/powerpoint/2010/main" val="35844740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b84eb40-9918-4ecf-b9ca-64c519ae940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E609119D9AB8469F2ED02F232E0765" ma:contentTypeVersion="10" ma:contentTypeDescription="Create a new document." ma:contentTypeScope="" ma:versionID="ddff0c5e3459449dc0b4db1f0bc7eb6a">
  <xsd:schema xmlns:xsd="http://www.w3.org/2001/XMLSchema" xmlns:xs="http://www.w3.org/2001/XMLSchema" xmlns:p="http://schemas.microsoft.com/office/2006/metadata/properties" xmlns:ns2="2b84eb40-9918-4ecf-b9ca-64c519ae940e" targetNamespace="http://schemas.microsoft.com/office/2006/metadata/properties" ma:root="true" ma:fieldsID="feb3eef5f072d33094cab7429e7f4b4a" ns2:_="">
    <xsd:import namespace="2b84eb40-9918-4ecf-b9ca-64c519ae94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84eb40-9918-4ecf-b9ca-64c519ae94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27631D-27C1-4AF9-BFBB-0D8C1A961E94}">
  <ds:schemaRefs>
    <ds:schemaRef ds:uri="http://schemas.microsoft.com/office/2006/metadata/properties"/>
    <ds:schemaRef ds:uri="http://schemas.microsoft.com/office/infopath/2007/PartnerControls"/>
    <ds:schemaRef ds:uri="2b84eb40-9918-4ecf-b9ca-64c519ae940e"/>
  </ds:schemaRefs>
</ds:datastoreItem>
</file>

<file path=customXml/itemProps2.xml><?xml version="1.0" encoding="utf-8"?>
<ds:datastoreItem xmlns:ds="http://schemas.openxmlformats.org/officeDocument/2006/customXml" ds:itemID="{211F71F6-481D-44EB-BADC-60CFB0630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84eb40-9918-4ecf-b9ca-64c519ae9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94A856-54C4-4115-92B6-0FF79EEF87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TM02892315[[fn=Wisp]]</Template>
  <TotalTime>1212</TotalTime>
  <Words>426</Words>
  <Application>Microsoft Office PowerPoint</Application>
  <PresentationFormat>Widescreen</PresentationFormat>
  <Paragraphs>60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SIMULATION OF A SCHEDULER</vt:lpstr>
      <vt:lpstr>CONTENTS</vt:lpstr>
      <vt:lpstr>                         ABSTRACT</vt:lpstr>
      <vt:lpstr>                INTRODUCTION</vt:lpstr>
      <vt:lpstr>                       OBJECTIVE</vt:lpstr>
      <vt:lpstr>SOFTWARE REQUIREMENTS</vt:lpstr>
      <vt:lpstr>SOFTWARE RESOURCES</vt:lpstr>
      <vt:lpstr>                  UML DIAGRAM   1.UseCase Diagram   </vt:lpstr>
      <vt:lpstr>2.Sequence Diagram</vt:lpstr>
      <vt:lpstr>LEVEL DIAGRAM LEVEL 0 </vt:lpstr>
      <vt:lpstr>                             LEVEL 1</vt:lpstr>
      <vt:lpstr>Class Diagram</vt:lpstr>
      <vt:lpstr>               ABOUT PROJECT</vt:lpstr>
      <vt:lpstr>PowerPoint Presentation</vt:lpstr>
      <vt:lpstr>Menu Interface</vt:lpstr>
      <vt:lpstr>                     CONCLUSION</vt:lpstr>
      <vt:lpstr>                   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A SCHEDULER</dc:title>
  <dc:creator>Varshini Namburi</dc:creator>
  <cp:lastModifiedBy>dell</cp:lastModifiedBy>
  <cp:revision>34</cp:revision>
  <dcterms:created xsi:type="dcterms:W3CDTF">2022-12-05T04:14:45Z</dcterms:created>
  <dcterms:modified xsi:type="dcterms:W3CDTF">2022-12-12T08:35:50Z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0x010100C1E609119D9AB8469F2ED02F232E0765</vt:lpwstr>
  </property>
  <property fmtid="{D5CDD505-2E9C-101B-9397-08002B2CF9AE}" pid="3" name="MediaServiceImageTags">
    <vt:lpwstr/>
  </property>
</Properties>
</file>