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sldIdLst>
    <p:sldId id="256" r:id="rId2"/>
    <p:sldId id="261" r:id="rId3"/>
    <p:sldId id="264" r:id="rId4"/>
    <p:sldId id="260" r:id="rId5"/>
    <p:sldId id="274" r:id="rId6"/>
    <p:sldId id="262" r:id="rId7"/>
    <p:sldId id="263" r:id="rId8"/>
    <p:sldId id="265" r:id="rId9"/>
    <p:sldId id="276" r:id="rId10"/>
    <p:sldId id="277" r:id="rId11"/>
    <p:sldId id="278" r:id="rId12"/>
    <p:sldId id="266" r:id="rId13"/>
    <p:sldId id="275" r:id="rId14"/>
    <p:sldId id="267" r:id="rId15"/>
    <p:sldId id="268" r:id="rId16"/>
    <p:sldId id="269"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4" d="100"/>
          <a:sy n="94" d="100"/>
        </p:scale>
        <p:origin x="-240" y="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14917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31603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104547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1816225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123077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4060736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95298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3785092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5512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3783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125556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90282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02392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388779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341356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56693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672FD-4DD3-4963-9E42-D7DE6EF60141}" type="datetimeFigureOut">
              <a:rPr lang="en-IN" smtClean="0"/>
              <a:pPr/>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9631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E672FD-4DD3-4963-9E42-D7DE6EF60141}" type="datetimeFigureOut">
              <a:rPr lang="en-IN" smtClean="0"/>
              <a:pPr/>
              <a:t>10-11-2022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B4951F-34B5-44C0-A808-5697BDA08363}" type="slidenum">
              <a:rPr lang="en-IN" smtClean="0"/>
              <a:pPr/>
              <a:t>‹#›</a:t>
            </a:fld>
            <a:endParaRPr lang="en-IN"/>
          </a:p>
        </p:txBody>
      </p:sp>
    </p:spTree>
    <p:extLst>
      <p:ext uri="{BB962C8B-B14F-4D97-AF65-F5344CB8AC3E}">
        <p14:creationId xmlns:p14="http://schemas.microsoft.com/office/powerpoint/2010/main" val="2347120442"/>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C773E4E-85C9-8074-3D99-9F67A63E6899}"/>
              </a:ext>
            </a:extLst>
          </p:cNvPr>
          <p:cNvSpPr>
            <a:spLocks noGrp="1"/>
          </p:cNvSpPr>
          <p:nvPr>
            <p:ph type="subTitle" idx="1"/>
          </p:nvPr>
        </p:nvSpPr>
        <p:spPr>
          <a:xfrm>
            <a:off x="7500589" y="3253565"/>
            <a:ext cx="3438144" cy="2414016"/>
          </a:xfrm>
        </p:spPr>
        <p:txBody>
          <a:bodyPr>
            <a:normAutofit fontScale="32500" lnSpcReduction="20000"/>
          </a:bodyPr>
          <a:lstStyle/>
          <a:p>
            <a:pPr algn="just">
              <a:lnSpc>
                <a:spcPct val="120000"/>
              </a:lnSpc>
            </a:pPr>
            <a:r>
              <a:rPr lang="en-US" dirty="0"/>
              <a:t>   </a:t>
            </a:r>
            <a:r>
              <a:rPr lang="en-US" b="1" dirty="0"/>
              <a:t>   </a:t>
            </a:r>
            <a:r>
              <a:rPr lang="en-US" b="1" dirty="0" smtClean="0"/>
              <a:t>   </a:t>
            </a:r>
            <a:r>
              <a:rPr lang="en-US" sz="4900" b="1" dirty="0" smtClean="0">
                <a:latin typeface="Times New Roman" panose="02020603050405020304" pitchFamily="18" charset="0"/>
                <a:cs typeface="Times New Roman" panose="02020603050405020304" pitchFamily="18" charset="0"/>
              </a:rPr>
              <a:t>Team </a:t>
            </a:r>
            <a:r>
              <a:rPr lang="en-US" sz="4900" b="1" dirty="0">
                <a:latin typeface="Times New Roman" panose="02020603050405020304" pitchFamily="18" charset="0"/>
                <a:cs typeface="Times New Roman" panose="02020603050405020304" pitchFamily="18" charset="0"/>
              </a:rPr>
              <a:t>Members </a:t>
            </a:r>
          </a:p>
          <a:p>
            <a:pPr algn="just">
              <a:lnSpc>
                <a:spcPct val="120000"/>
              </a:lnSpc>
            </a:pPr>
            <a:r>
              <a:rPr lang="en-US" sz="4900" dirty="0">
                <a:latin typeface="Times New Roman" panose="02020603050405020304" pitchFamily="18" charset="0"/>
                <a:cs typeface="Times New Roman" panose="02020603050405020304" pitchFamily="18" charset="0"/>
              </a:rPr>
              <a:t>    </a:t>
            </a:r>
            <a:r>
              <a:rPr lang="en-US" sz="4900" dirty="0" err="1">
                <a:latin typeface="Times New Roman" panose="02020603050405020304" pitchFamily="18" charset="0"/>
                <a:cs typeface="Times New Roman" panose="02020603050405020304" pitchFamily="18" charset="0"/>
              </a:rPr>
              <a:t>Kavya</a:t>
            </a:r>
            <a:r>
              <a:rPr lang="en-US" sz="4900" dirty="0">
                <a:latin typeface="Times New Roman" panose="02020603050405020304" pitchFamily="18" charset="0"/>
                <a:cs typeface="Times New Roman" panose="02020603050405020304" pitchFamily="18" charset="0"/>
              </a:rPr>
              <a:t> </a:t>
            </a:r>
            <a:r>
              <a:rPr lang="en-US" sz="4900" dirty="0" smtClean="0">
                <a:latin typeface="Times New Roman" panose="02020603050405020304" pitchFamily="18" charset="0"/>
                <a:cs typeface="Times New Roman" panose="02020603050405020304" pitchFamily="18" charset="0"/>
              </a:rPr>
              <a:t>Sri</a:t>
            </a:r>
            <a:endParaRPr lang="en-US" sz="4900" dirty="0">
              <a:latin typeface="Times New Roman" panose="02020603050405020304" pitchFamily="18" charset="0"/>
              <a:cs typeface="Times New Roman" panose="02020603050405020304" pitchFamily="18" charset="0"/>
            </a:endParaRPr>
          </a:p>
          <a:p>
            <a:pPr algn="just">
              <a:lnSpc>
                <a:spcPct val="120000"/>
              </a:lnSpc>
            </a:pPr>
            <a:r>
              <a:rPr lang="en-US" sz="4900" dirty="0">
                <a:latin typeface="Times New Roman" panose="02020603050405020304" pitchFamily="18" charset="0"/>
                <a:cs typeface="Times New Roman" panose="02020603050405020304" pitchFamily="18" charset="0"/>
              </a:rPr>
              <a:t>    Neha Sulthana</a:t>
            </a:r>
          </a:p>
          <a:p>
            <a:pPr algn="just">
              <a:lnSpc>
                <a:spcPct val="120000"/>
              </a:lnSpc>
            </a:pPr>
            <a:r>
              <a:rPr lang="en-US" sz="4900" dirty="0">
                <a:latin typeface="Times New Roman" panose="02020603050405020304" pitchFamily="18" charset="0"/>
                <a:cs typeface="Times New Roman" panose="02020603050405020304" pitchFamily="18" charset="0"/>
              </a:rPr>
              <a:t>    Ramya</a:t>
            </a:r>
          </a:p>
          <a:p>
            <a:pPr algn="just">
              <a:lnSpc>
                <a:spcPct val="120000"/>
              </a:lnSpc>
            </a:pPr>
            <a:r>
              <a:rPr lang="en-US" sz="4900" dirty="0">
                <a:latin typeface="Times New Roman" panose="02020603050405020304" pitchFamily="18" charset="0"/>
                <a:cs typeface="Times New Roman" panose="02020603050405020304" pitchFamily="18" charset="0"/>
              </a:rPr>
              <a:t>    Mamatha</a:t>
            </a:r>
          </a:p>
          <a:p>
            <a:pPr algn="just">
              <a:lnSpc>
                <a:spcPct val="120000"/>
              </a:lnSpc>
            </a:pPr>
            <a:r>
              <a:rPr lang="en-US" sz="4900" dirty="0">
                <a:latin typeface="Times New Roman" panose="02020603050405020304" pitchFamily="18" charset="0"/>
                <a:cs typeface="Times New Roman" panose="02020603050405020304" pitchFamily="18" charset="0"/>
              </a:rPr>
              <a:t>    </a:t>
            </a:r>
            <a:r>
              <a:rPr lang="en-US" sz="4900" dirty="0" err="1">
                <a:latin typeface="Times New Roman" panose="02020603050405020304" pitchFamily="18" charset="0"/>
                <a:cs typeface="Times New Roman" panose="02020603050405020304" pitchFamily="18" charset="0"/>
              </a:rPr>
              <a:t>Varshitha</a:t>
            </a:r>
            <a:endParaRPr lang="en-US" sz="4900" dirty="0">
              <a:latin typeface="Times New Roman" panose="02020603050405020304" pitchFamily="18" charset="0"/>
              <a:cs typeface="Times New Roman" panose="02020603050405020304" pitchFamily="18" charset="0"/>
            </a:endParaRPr>
          </a:p>
          <a:p>
            <a:pPr algn="just">
              <a:lnSpc>
                <a:spcPct val="120000"/>
              </a:lnSpc>
            </a:pPr>
            <a:r>
              <a:rPr lang="en-US" sz="2000" dirty="0">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646095" y="1082226"/>
            <a:ext cx="7768354" cy="707886"/>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MACHINE JOB SCHEDULING</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071030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826" y="0"/>
            <a:ext cx="10018713" cy="1752599"/>
          </a:xfrm>
        </p:spPr>
        <p:txBody>
          <a:bodyPr>
            <a:normAutofit/>
          </a:bodyPr>
          <a:lstStyle/>
          <a:p>
            <a:r>
              <a:rPr lang="en-IN" sz="2400" b="1" dirty="0">
                <a:latin typeface="Times New Roman" pitchFamily="18" charset="0"/>
                <a:cs typeface="Times New Roman" pitchFamily="18" charset="0"/>
              </a:rPr>
              <a:t>SEQUENCE DIAGRAM</a:t>
            </a:r>
            <a:endParaRPr lang="en-US" sz="2400" dirty="0"/>
          </a:p>
        </p:txBody>
      </p:sp>
      <p:pic>
        <p:nvPicPr>
          <p:cNvPr id="3"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5501" y="1460612"/>
            <a:ext cx="7120992" cy="5397388"/>
          </a:xfrm>
          <a:prstGeom prst="rect">
            <a:avLst/>
          </a:prstGeom>
        </p:spPr>
      </p:pic>
    </p:spTree>
    <p:extLst>
      <p:ext uri="{BB962C8B-B14F-4D97-AF65-F5344CB8AC3E}">
        <p14:creationId xmlns:p14="http://schemas.microsoft.com/office/powerpoint/2010/main" val="190943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4906" y="240738"/>
            <a:ext cx="10018713" cy="1752599"/>
          </a:xfrm>
        </p:spPr>
        <p:txBody>
          <a:bodyPr>
            <a:normAutofit/>
          </a:bodyPr>
          <a:lstStyle/>
          <a:p>
            <a:r>
              <a:rPr lang="en-US" sz="2800" b="1" dirty="0" smtClean="0">
                <a:latin typeface="Times New Roman" pitchFamily="18" charset="0"/>
                <a:cs typeface="Times New Roman" pitchFamily="18" charset="0"/>
              </a:rPr>
              <a:t>Use Case Diagram</a:t>
            </a:r>
            <a:endParaRPr lang="en-US" sz="28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560" y="1811730"/>
            <a:ext cx="4602879" cy="4092295"/>
          </a:xfrm>
          <a:prstGeom prst="rect">
            <a:avLst/>
          </a:prstGeom>
        </p:spPr>
      </p:pic>
    </p:spTree>
    <p:extLst>
      <p:ext uri="{BB962C8B-B14F-4D97-AF65-F5344CB8AC3E}">
        <p14:creationId xmlns:p14="http://schemas.microsoft.com/office/powerpoint/2010/main" val="237844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723660" y="815273"/>
            <a:ext cx="10018713" cy="1752599"/>
          </a:xfrm>
        </p:spPr>
        <p:txBody>
          <a:bodyPr>
            <a:normAutofit/>
          </a:bodyPr>
          <a:lstStyle/>
          <a:p>
            <a:r>
              <a:rPr lang="en-IN" sz="3200" b="1" dirty="0" smtClean="0">
                <a:latin typeface="Times New Roman" pitchFamily="18" charset="0"/>
                <a:cs typeface="Times New Roman" pitchFamily="18" charset="0"/>
              </a:rPr>
              <a:t>ABOUT PROJECT</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1322469" y="2221937"/>
            <a:ext cx="10018713" cy="3124201"/>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Application has to prepare to schedule for machines.</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Information on jobs is available in multiple files, this filenames will be passed to application as command line argument.</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Job files has to be taken as parent class and extended data is taken as inheritance.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658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1484310" y="716096"/>
            <a:ext cx="10018713" cy="5075105"/>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Each machine to be displayed and stored in schedule1.txt, schedule2.txt &amp; schedule3.txt.</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Invalid jobs entries from all input files should be written to invalidJobs.txt file.</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Display error messages for invalid entries and those should be discarded.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978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707476" y="742444"/>
            <a:ext cx="10018713" cy="1752599"/>
          </a:xfrm>
        </p:spPr>
        <p:txBody>
          <a:bodyPr>
            <a:normAutofit/>
          </a:bodyPr>
          <a:lstStyle/>
          <a:p>
            <a:r>
              <a:rPr lang="en-US" sz="3200" b="1" dirty="0">
                <a:latin typeface="Times New Roman" pitchFamily="18" charset="0"/>
                <a:cs typeface="Times New Roman" pitchFamily="18" charset="0"/>
              </a:rPr>
              <a:t>ADVANTAGES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1314378" y="2230029"/>
            <a:ext cx="10018713" cy="3124201"/>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efficient and timely distribution of information to relevant users.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that heavy querying is not done during peak hours.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Minimize the manual intervention by automating the processes.</a:t>
            </a:r>
          </a:p>
          <a:p>
            <a:pPr>
              <a:buNone/>
            </a:pP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337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1516678" y="916252"/>
            <a:ext cx="10018713" cy="3742063"/>
          </a:xfrm>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Enables users to analyze the changes in the data in real-time.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Makes tracking tasks easier.</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Increases productivity.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00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1014973" y="888101"/>
            <a:ext cx="10018713" cy="1752599"/>
          </a:xfrm>
        </p:spPr>
        <p:txBody>
          <a:bodyPr>
            <a:normAutofit/>
          </a:bodyPr>
          <a:lstStyle/>
          <a:p>
            <a:r>
              <a:rPr lang="en-IN" sz="3200" b="1" dirty="0" smtClean="0">
                <a:latin typeface="Times New Roman" pitchFamily="18" charset="0"/>
                <a:cs typeface="Times New Roman" pitchFamily="18" charset="0"/>
              </a:rPr>
              <a:t>FUTURE SCOPE</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1435757" y="2246213"/>
            <a:ext cx="10018713" cy="3124201"/>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By using multithreading files and input output operations, we can schedule for many machines.</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We can use more than one STL to increase flexibility.</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We can implement schedule for more than 3 machines, by using maps, vectors, arrays and strings.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682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1646151" y="2019637"/>
            <a:ext cx="10018713" cy="3124201"/>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fact that constraint programming approaches are so effective is not only relevant for the dedicated purpose, but for industry as well.</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fact, the need for easy adaptability and cheap maintenance in the long run or easily met by such approaches.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264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1217274" y="588696"/>
            <a:ext cx="10018713" cy="4965853"/>
          </a:xfrm>
        </p:spPr>
        <p:txBody>
          <a:bodyPr>
            <a:normAutofit/>
          </a:bodyPr>
          <a:lstStyle/>
          <a:p>
            <a:r>
              <a:rPr lang="en-IN" sz="5400" i="1" dirty="0" smtClean="0">
                <a:latin typeface="Cooper Black" pitchFamily="18" charset="0"/>
              </a:rPr>
              <a:t>THANK YOU</a:t>
            </a:r>
            <a:endParaRPr lang="en-IN" sz="5400" i="1" dirty="0">
              <a:latin typeface="Cooper Black" pitchFamily="18" charset="0"/>
            </a:endParaRPr>
          </a:p>
        </p:txBody>
      </p:sp>
    </p:spTree>
    <p:extLst>
      <p:ext uri="{BB962C8B-B14F-4D97-AF65-F5344CB8AC3E}">
        <p14:creationId xmlns:p14="http://schemas.microsoft.com/office/powerpoint/2010/main" val="34120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B3848B-0A7C-94CF-E0C0-FAFBD8A33261}"/>
              </a:ext>
            </a:extLst>
          </p:cNvPr>
          <p:cNvSpPr>
            <a:spLocks noGrp="1"/>
          </p:cNvSpPr>
          <p:nvPr>
            <p:ph type="ctrTitle"/>
          </p:nvPr>
        </p:nvSpPr>
        <p:spPr>
          <a:xfrm>
            <a:off x="3255904" y="-66760"/>
            <a:ext cx="4903325" cy="1316737"/>
          </a:xfrm>
        </p:spPr>
        <p:txBody>
          <a:bodyPr>
            <a:normAutofit/>
          </a:bodyPr>
          <a:lstStyle/>
          <a:p>
            <a:pPr algn="ctr"/>
            <a:r>
              <a:rPr lang="en-US" sz="4000" dirty="0">
                <a:latin typeface="Times New Roman" panose="02020603050405020304" pitchFamily="18" charset="0"/>
                <a:cs typeface="Times New Roman" panose="02020603050405020304" pitchFamily="18" charset="0"/>
              </a:rPr>
              <a:t>CONTENTS </a:t>
            </a:r>
            <a:r>
              <a:rPr lang="en-US" dirty="0">
                <a:latin typeface="Times New Roman" panose="02020603050405020304" pitchFamily="18" charset="0"/>
                <a:cs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xmlns="" id="{EC773E4E-85C9-8074-3D99-9F67A63E6899}"/>
              </a:ext>
            </a:extLst>
          </p:cNvPr>
          <p:cNvSpPr>
            <a:spLocks noGrp="1"/>
          </p:cNvSpPr>
          <p:nvPr>
            <p:ph type="subTitle" idx="1"/>
          </p:nvPr>
        </p:nvSpPr>
        <p:spPr>
          <a:xfrm>
            <a:off x="4278421" y="1214372"/>
            <a:ext cx="9500616" cy="2414016"/>
          </a:xfrm>
        </p:spPr>
        <p:txBody>
          <a:bodyPr>
            <a:normAutofit fontScale="25000" lnSpcReduction="20000"/>
          </a:bodyPr>
          <a:lstStyle/>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Abstract</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Introduction</a:t>
            </a:r>
            <a:endParaRPr lang="en-US" sz="9600" dirty="0">
              <a:latin typeface="Times New Roman" panose="02020603050405020304" pitchFamily="18" charset="0"/>
              <a:cs typeface="Times New Roman" panose="02020603050405020304" pitchFamily="18" charset="0"/>
            </a:endParaRP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Objective</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Software requirements</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Software </a:t>
            </a:r>
            <a:r>
              <a:rPr lang="en-US" sz="9600" dirty="0" smtClean="0">
                <a:latin typeface="Times New Roman" panose="02020603050405020304" pitchFamily="18" charset="0"/>
                <a:cs typeface="Times New Roman" panose="02020603050405020304" pitchFamily="18" charset="0"/>
              </a:rPr>
              <a:t>Resources</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UML Design</a:t>
            </a:r>
            <a:endParaRPr lang="en-US" sz="9600" dirty="0">
              <a:latin typeface="Times New Roman" panose="02020603050405020304" pitchFamily="18" charset="0"/>
              <a:cs typeface="Times New Roman" panose="02020603050405020304" pitchFamily="18" charset="0"/>
            </a:endParaRPr>
          </a:p>
          <a:p>
            <a:pPr marL="857250" indent="-857250" algn="just">
              <a:lnSpc>
                <a:spcPct val="120000"/>
              </a:lnSpc>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About </a:t>
            </a:r>
            <a:r>
              <a:rPr lang="en-US" sz="9600" dirty="0" smtClean="0">
                <a:latin typeface="Times New Roman" panose="02020603050405020304" pitchFamily="18" charset="0"/>
                <a:cs typeface="Times New Roman" panose="02020603050405020304" pitchFamily="18" charset="0"/>
              </a:rPr>
              <a:t>Project</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Advantages</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Future Scope</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Conclusion</a:t>
            </a:r>
            <a:endParaRPr lang="en-US" sz="9600" dirty="0">
              <a:latin typeface="Times New Roman" panose="02020603050405020304" pitchFamily="18" charset="0"/>
              <a:cs typeface="Times New Roman" panose="02020603050405020304" pitchFamily="18" charset="0"/>
            </a:endParaRPr>
          </a:p>
          <a:p>
            <a:pPr marL="857250" indent="-857250" algn="just">
              <a:lnSpc>
                <a:spcPct val="120000"/>
              </a:lnSpc>
            </a:pPr>
            <a:endParaRPr lang="en-US" sz="9600" dirty="0">
              <a:latin typeface="Times New Roman" panose="02020603050405020304" pitchFamily="18" charset="0"/>
              <a:cs typeface="Times New Roman" panose="02020603050405020304" pitchFamily="18" charset="0"/>
            </a:endParaRPr>
          </a:p>
          <a:p>
            <a:pPr algn="just">
              <a:lnSpc>
                <a:spcPct val="120000"/>
              </a:lnSpc>
            </a:pPr>
            <a:endParaRPr lang="en-US" sz="4900" dirty="0">
              <a:latin typeface="Times New Roman" panose="02020603050405020304" pitchFamily="18" charset="0"/>
              <a:cs typeface="Times New Roman" panose="02020603050405020304" pitchFamily="18" charset="0"/>
            </a:endParaRPr>
          </a:p>
          <a:p>
            <a:pPr algn="just">
              <a:lnSpc>
                <a:spcPct val="120000"/>
              </a:lnSpc>
            </a:pPr>
            <a:r>
              <a:rPr lang="en-US" sz="4900" dirty="0">
                <a:latin typeface="Times New Roman" panose="02020603050405020304" pitchFamily="18" charset="0"/>
                <a:cs typeface="Times New Roman" panose="02020603050405020304" pitchFamily="18" charset="0"/>
              </a:rPr>
              <a:t>    </a:t>
            </a:r>
          </a:p>
          <a:p>
            <a:pPr algn="just">
              <a:lnSpc>
                <a:spcPct val="120000"/>
              </a:lnSpc>
            </a:pPr>
            <a:r>
              <a:rPr lang="en-US" sz="4900" dirty="0">
                <a:latin typeface="Times New Roman" panose="02020603050405020304" pitchFamily="18" charset="0"/>
                <a:cs typeface="Times New Roman" panose="02020603050405020304" pitchFamily="18" charset="0"/>
              </a:rPr>
              <a:t>  </a:t>
            </a:r>
          </a:p>
          <a:p>
            <a:pPr algn="just">
              <a:lnSpc>
                <a:spcPct val="120000"/>
              </a:lnSpc>
            </a:pPr>
            <a:r>
              <a:rPr lang="en-US" sz="4900" dirty="0">
                <a:latin typeface="Times New Roman" panose="02020603050405020304" pitchFamily="18" charset="0"/>
                <a:cs typeface="Times New Roman" panose="02020603050405020304" pitchFamily="18" charset="0"/>
              </a:rPr>
              <a:t>   </a:t>
            </a:r>
          </a:p>
          <a:p>
            <a:pPr algn="just">
              <a:lnSpc>
                <a:spcPct val="120000"/>
              </a:lnSpc>
            </a:pPr>
            <a:r>
              <a:rPr lang="en-US" sz="2000" dirty="0">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66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B3848B-0A7C-94CF-E0C0-FAFBD8A33261}"/>
              </a:ext>
            </a:extLst>
          </p:cNvPr>
          <p:cNvSpPr>
            <a:spLocks noGrp="1"/>
          </p:cNvSpPr>
          <p:nvPr>
            <p:ph type="ctrTitle" idx="4294967295"/>
          </p:nvPr>
        </p:nvSpPr>
        <p:spPr>
          <a:xfrm>
            <a:off x="3046902" y="685800"/>
            <a:ext cx="6152444" cy="1316038"/>
          </a:xfrm>
        </p:spPr>
        <p:txBody>
          <a:bodyPr>
            <a:normAutofit/>
          </a:bodyPr>
          <a:lstStyle/>
          <a:p>
            <a:r>
              <a:rPr lang="en-US" sz="4000"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xmlns="" id="{EC773E4E-85C9-8074-3D99-9F67A63E6899}"/>
              </a:ext>
            </a:extLst>
          </p:cNvPr>
          <p:cNvSpPr>
            <a:spLocks noGrp="1"/>
          </p:cNvSpPr>
          <p:nvPr>
            <p:ph type="subTitle" idx="4294967295"/>
          </p:nvPr>
        </p:nvSpPr>
        <p:spPr>
          <a:xfrm>
            <a:off x="1529395" y="2177895"/>
            <a:ext cx="9501188" cy="2413000"/>
          </a:xfrm>
        </p:spPr>
        <p:txBody>
          <a:bodyPr>
            <a:normAutofit fontScale="25000" lnSpcReduction="20000"/>
          </a:bodyPr>
          <a:lstStyle/>
          <a:p>
            <a:pPr algn="just">
              <a:lnSpc>
                <a:spcPct val="120000"/>
              </a:lnSpc>
            </a:pPr>
            <a:endParaRPr lang="en-US" sz="4900" dirty="0">
              <a:latin typeface="Times New Roman" panose="02020603050405020304" pitchFamily="18" charset="0"/>
              <a:cs typeface="Times New Roman" panose="02020603050405020304" pitchFamily="18" charset="0"/>
            </a:endParaRPr>
          </a:p>
          <a:p>
            <a:pPr marL="685800" indent="-685800" algn="just">
              <a:lnSpc>
                <a:spcPct val="120000"/>
              </a:lnSpc>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In recent years, the manufacturing industry has developed rapidly with fierce competition</a:t>
            </a:r>
            <a:r>
              <a:rPr lang="en-US" sz="9600" dirty="0" smtClean="0">
                <a:latin typeface="Times New Roman" panose="02020603050405020304" pitchFamily="18" charset="0"/>
                <a:cs typeface="Times New Roman" panose="02020603050405020304" pitchFamily="18" charset="0"/>
              </a:rPr>
              <a:t>.</a:t>
            </a:r>
          </a:p>
          <a:p>
            <a:pPr marL="685800" indent="-68580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Manufacturing enterprise are faced with the challenge on time deliver, multiple product choices and quick response to order modification. Reasonable and efficient production scheduling determines whether the enterprise can continue to survive.  </a:t>
            </a:r>
          </a:p>
          <a:p>
            <a:pPr algn="just">
              <a:lnSpc>
                <a:spcPct val="120000"/>
              </a:lnSpc>
              <a:buNone/>
            </a:pPr>
            <a:r>
              <a:rPr lang="en-US" sz="9600" dirty="0">
                <a:latin typeface="Times New Roman" panose="02020603050405020304" pitchFamily="18" charset="0"/>
                <a:cs typeface="Times New Roman" panose="02020603050405020304" pitchFamily="18" charset="0"/>
              </a:rPr>
              <a:t>   </a:t>
            </a:r>
          </a:p>
          <a:p>
            <a:pPr algn="just">
              <a:lnSpc>
                <a:spcPct val="120000"/>
              </a:lnSpc>
            </a:pPr>
            <a:r>
              <a:rPr lang="en-US" sz="2000" dirty="0">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243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1192998" y="621064"/>
            <a:ext cx="10018713" cy="1752599"/>
          </a:xfrm>
        </p:spPr>
        <p:txBody>
          <a:bodyPr>
            <a:normAutofit/>
          </a:bodyPr>
          <a:lstStyle/>
          <a:p>
            <a:r>
              <a:rPr lang="en-US" sz="3600" dirty="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1484310" y="2391869"/>
            <a:ext cx="10018713" cy="3124201"/>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Job Scheduling is the process of allocating system resources to many different tasks by an operating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handles prioritized job queues that are awaiting CPU time and it should determine which job to be taken from which job to be allocated for the job.</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type of scheduling makes sure that all jobs are carried out fairly and on time.</a:t>
            </a:r>
          </a:p>
          <a:p>
            <a:endParaRPr lang="en-IN" dirty="0"/>
          </a:p>
        </p:txBody>
      </p:sp>
    </p:spTree>
    <p:extLst>
      <p:ext uri="{BB962C8B-B14F-4D97-AF65-F5344CB8AC3E}">
        <p14:creationId xmlns:p14="http://schemas.microsoft.com/office/powerpoint/2010/main" val="1686554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861225" y="297382"/>
            <a:ext cx="10018713" cy="1752599"/>
          </a:xfrm>
        </p:spPr>
        <p:txBody>
          <a:bodyPr>
            <a:normAutofit/>
          </a:bodyPr>
          <a:lstStyle/>
          <a:p>
            <a:r>
              <a:rPr lang="en-US" sz="3200" b="1" dirty="0" smtClean="0">
                <a:latin typeface="Times New Roman" pitchFamily="18" charset="0"/>
                <a:cs typeface="Times New Roman" pitchFamily="18" charset="0"/>
              </a:rPr>
              <a:t>DAY 1 TO 5</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1759439" y="1769256"/>
            <a:ext cx="10018713" cy="4563373"/>
          </a:xfrm>
        </p:spPr>
        <p:txBody>
          <a:bodyPr>
            <a:normAutofit lnSpcReduction="10000"/>
          </a:bodyPr>
          <a:lstStyle/>
          <a:p>
            <a:pPr>
              <a:buNone/>
            </a:pPr>
            <a:r>
              <a:rPr lang="en-US" sz="2800" dirty="0" smtClean="0">
                <a:latin typeface="Times New Roman" pitchFamily="18" charset="0"/>
                <a:cs typeface="Times New Roman" pitchFamily="18" charset="0"/>
              </a:rPr>
              <a:t>        01                                                          02</a:t>
            </a:r>
          </a:p>
          <a:p>
            <a:pPr>
              <a:buNone/>
            </a:pPr>
            <a:r>
              <a:rPr lang="en-US" sz="2800" dirty="0" smtClean="0">
                <a:latin typeface="Times New Roman" pitchFamily="18" charset="0"/>
                <a:cs typeface="Times New Roman" pitchFamily="18" charset="0"/>
              </a:rPr>
              <a:t>      SRS                                                   </a:t>
            </a:r>
            <a:r>
              <a:rPr lang="en-US" sz="2800" dirty="0" smtClean="0">
                <a:latin typeface="Times New Roman" pitchFamily="18" charset="0"/>
                <a:cs typeface="Times New Roman" pitchFamily="18" charset="0"/>
              </a:rPr>
              <a:t>UML </a:t>
            </a:r>
            <a:r>
              <a:rPr lang="en-US" sz="2800" dirty="0" smtClean="0">
                <a:latin typeface="Times New Roman" pitchFamily="18" charset="0"/>
                <a:cs typeface="Times New Roman" pitchFamily="18" charset="0"/>
              </a:rPr>
              <a:t>DESIGN                                             </a:t>
            </a:r>
          </a:p>
          <a:p>
            <a:pPr>
              <a:buNone/>
            </a:pPr>
            <a:r>
              <a:rPr lang="en-US" sz="2000" dirty="0" smtClean="0">
                <a:latin typeface="Times New Roman" pitchFamily="18" charset="0"/>
                <a:cs typeface="Times New Roman" pitchFamily="18" charset="0"/>
              </a:rPr>
              <a:t>Software Requirements                                         Understanding the problem and create code</a:t>
            </a:r>
          </a:p>
          <a:p>
            <a:pPr>
              <a:buNone/>
            </a:pPr>
            <a:r>
              <a:rPr lang="en-US" sz="2000" dirty="0" smtClean="0">
                <a:latin typeface="Times New Roman" pitchFamily="18" charset="0"/>
                <a:cs typeface="Times New Roman" pitchFamily="18" charset="0"/>
              </a:rPr>
              <a:t>     Specification                                               </a:t>
            </a:r>
            <a:r>
              <a:rPr lang="en-US" sz="2000" dirty="0" smtClean="0">
                <a:latin typeface="Times New Roman" pitchFamily="18" charset="0"/>
                <a:cs typeface="Times New Roman" pitchFamily="18" charset="0"/>
              </a:rPr>
              <a:t>and </a:t>
            </a:r>
            <a:r>
              <a:rPr lang="en-US" sz="2000" dirty="0" smtClean="0">
                <a:latin typeface="Times New Roman" pitchFamily="18" charset="0"/>
                <a:cs typeface="Times New Roman" pitchFamily="18" charset="0"/>
              </a:rPr>
              <a:t>class </a:t>
            </a:r>
            <a:r>
              <a:rPr lang="en-US" sz="2000" dirty="0" smtClean="0">
                <a:latin typeface="Times New Roman" pitchFamily="18" charset="0"/>
                <a:cs typeface="Times New Roman" pitchFamily="18" charset="0"/>
              </a:rPr>
              <a:t>,sequence and sequence diagram </a:t>
            </a:r>
            <a:r>
              <a:rPr lang="en-US" sz="2000" dirty="0" smtClean="0">
                <a:latin typeface="Times New Roman" pitchFamily="18" charset="0"/>
                <a:cs typeface="Times New Roman" pitchFamily="18" charset="0"/>
              </a:rPr>
              <a:t>for the </a:t>
            </a:r>
            <a:r>
              <a:rPr lang="en-US" sz="2000" dirty="0" smtClean="0">
                <a:latin typeface="Times New Roman" pitchFamily="18" charset="0"/>
                <a:cs typeface="Times New Roman" pitchFamily="18" charset="0"/>
              </a:rPr>
              <a:t>															same</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03_04                                                    05</a:t>
            </a:r>
          </a:p>
          <a:p>
            <a:pPr>
              <a:buNone/>
            </a:pPr>
            <a:r>
              <a:rPr lang="en-US" sz="2800" dirty="0" smtClean="0">
                <a:latin typeface="Times New Roman" pitchFamily="18" charset="0"/>
                <a:cs typeface="Times New Roman" pitchFamily="18" charset="0"/>
              </a:rPr>
              <a:t>     CODING                                           TESTING</a:t>
            </a:r>
          </a:p>
          <a:p>
            <a:pPr>
              <a:buNone/>
            </a:pPr>
            <a:r>
              <a:rPr lang="en-US" sz="2000" dirty="0" smtClean="0">
                <a:latin typeface="Times New Roman" pitchFamily="18" charset="0"/>
                <a:cs typeface="Times New Roman" pitchFamily="18" charset="0"/>
              </a:rPr>
              <a:t>Developing our logic using                                 Test our developed application using various</a:t>
            </a:r>
          </a:p>
          <a:p>
            <a:pPr>
              <a:buNone/>
            </a:pPr>
            <a:r>
              <a:rPr lang="en-US" sz="2000" dirty="0" smtClean="0">
                <a:latin typeface="Times New Roman" pitchFamily="18" charset="0"/>
                <a:cs typeface="Times New Roman" pitchFamily="18" charset="0"/>
              </a:rPr>
              <a:t>          C++ language                                                              sunny and rainy test cases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766595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1112077" y="799088"/>
            <a:ext cx="10018713" cy="1752599"/>
          </a:xfrm>
        </p:spPr>
        <p:txBody>
          <a:bodyPr>
            <a:normAutofit/>
          </a:bodyPr>
          <a:lstStyle/>
          <a:p>
            <a:r>
              <a:rPr lang="en-US" sz="3200" b="1" dirty="0">
                <a:latin typeface="Times New Roman" pitchFamily="18" charset="0"/>
                <a:cs typeface="Times New Roman" pitchFamily="18" charset="0"/>
              </a:rPr>
              <a:t>OBJECTIVE</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1532862" y="2068188"/>
            <a:ext cx="10018713" cy="3124201"/>
          </a:xfrm>
        </p:spPr>
        <p:txBody>
          <a:bodyPr>
            <a:normAutofit/>
          </a:bodyPr>
          <a:lstStyle/>
          <a:p>
            <a:pPr>
              <a:buFont typeface="Arial" panose="020B0604020202020204" pitchFamily="34" charset="0"/>
              <a:buChar char="•"/>
            </a:pPr>
            <a:r>
              <a:rPr lang="en-US" sz="2400" dirty="0">
                <a:latin typeface="Times New Roman" pitchFamily="18" charset="0"/>
                <a:cs typeface="Times New Roman" pitchFamily="18" charset="0"/>
              </a:rPr>
              <a:t>Maximize overall throughput, that is, process as many jobs as possible in a given amount of time.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Allow users to specify individual job priorities a task for a job with a higher priority should be executed first.</a:t>
            </a:r>
          </a:p>
        </p:txBody>
      </p:sp>
    </p:spTree>
    <p:extLst>
      <p:ext uri="{BB962C8B-B14F-4D97-AF65-F5344CB8AC3E}">
        <p14:creationId xmlns:p14="http://schemas.microsoft.com/office/powerpoint/2010/main" val="849520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221954" y="540143"/>
            <a:ext cx="10018713" cy="1752599"/>
          </a:xfrm>
        </p:spPr>
        <p:txBody>
          <a:bodyPr>
            <a:normAutofit/>
          </a:bodyPr>
          <a:lstStyle/>
          <a:p>
            <a:r>
              <a:rPr lang="en-IN" sz="3200" b="1" dirty="0" smtClean="0">
                <a:latin typeface="Times New Roman" pitchFamily="18" charset="0"/>
                <a:cs typeface="Times New Roman" pitchFamily="18" charset="0"/>
              </a:rPr>
              <a:t>SOFTWARE REQUIREMENTS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2173287" y="1590758"/>
            <a:ext cx="10018713" cy="3124201"/>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Cloud Machine</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Linux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89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72DFE-17AD-B911-DA19-D9067CFCF360}"/>
              </a:ext>
            </a:extLst>
          </p:cNvPr>
          <p:cNvSpPr>
            <a:spLocks noGrp="1"/>
          </p:cNvSpPr>
          <p:nvPr>
            <p:ph type="title"/>
          </p:nvPr>
        </p:nvSpPr>
        <p:spPr>
          <a:xfrm>
            <a:off x="-304029" y="790996"/>
            <a:ext cx="10018713" cy="1752599"/>
          </a:xfrm>
        </p:spPr>
        <p:txBody>
          <a:bodyPr>
            <a:normAutofit/>
          </a:bodyPr>
          <a:lstStyle/>
          <a:p>
            <a:r>
              <a:rPr lang="en-IN" sz="3200" b="1" dirty="0" smtClean="0">
                <a:latin typeface="Times New Roman" pitchFamily="18" charset="0"/>
                <a:cs typeface="Times New Roman" pitchFamily="18" charset="0"/>
              </a:rPr>
              <a:t>SOFTWARE RESOURCES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1A2BDBE1-2AA5-793C-2F2D-85BBFC627C1E}"/>
              </a:ext>
            </a:extLst>
          </p:cNvPr>
          <p:cNvSpPr>
            <a:spLocks noGrp="1"/>
          </p:cNvSpPr>
          <p:nvPr>
            <p:ph idx="1"/>
          </p:nvPr>
        </p:nvSpPr>
        <p:spPr>
          <a:xfrm>
            <a:off x="2173287" y="1712139"/>
            <a:ext cx="10018713" cy="3124201"/>
          </a:xfrm>
        </p:spPr>
        <p:txBody>
          <a:bodyPr/>
          <a:lstStyle/>
          <a:p>
            <a:pPr>
              <a:buFont typeface="Arial" panose="020B0604020202020204" pitchFamily="34" charset="0"/>
              <a:buChar char="•"/>
            </a:pPr>
            <a:r>
              <a:rPr lang="en-IN" dirty="0" err="1" smtClean="0">
                <a:latin typeface="Times New Roman" panose="02020603050405020304" pitchFamily="18" charset="0"/>
                <a:cs typeface="Times New Roman" panose="02020603050405020304" pitchFamily="18" charset="0"/>
              </a:rPr>
              <a:t>Cpp</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err="1" smtClean="0">
                <a:latin typeface="Times New Roman" panose="02020603050405020304" pitchFamily="18" charset="0"/>
                <a:cs typeface="Times New Roman" panose="02020603050405020304" pitchFamily="18" charset="0"/>
              </a:rPr>
              <a:t>Valgrind</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Oops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820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023" y="-131496"/>
            <a:ext cx="10018713" cy="1752599"/>
          </a:xfrm>
        </p:spPr>
        <p:txBody>
          <a:bodyPr>
            <a:normAutofit/>
          </a:bodyPr>
          <a:lstStyle/>
          <a:p>
            <a:r>
              <a:rPr lang="en-US" sz="3200" b="1" dirty="0" smtClean="0">
                <a:latin typeface="Times New Roman" pitchFamily="18" charset="0"/>
                <a:cs typeface="Times New Roman" pitchFamily="18" charset="0"/>
              </a:rPr>
              <a:t>UML Design</a:t>
            </a:r>
            <a:endParaRPr lang="en-US" sz="32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33" y="1174698"/>
            <a:ext cx="10058400" cy="5546607"/>
          </a:xfrm>
          <a:prstGeom prst="rect">
            <a:avLst/>
          </a:prstGeom>
        </p:spPr>
      </p:pic>
    </p:spTree>
    <p:extLst>
      <p:ext uri="{BB962C8B-B14F-4D97-AF65-F5344CB8AC3E}">
        <p14:creationId xmlns:p14="http://schemas.microsoft.com/office/powerpoint/2010/main" val="3132914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572</TotalTime>
  <Words>487</Words>
  <Application>Microsoft Office PowerPoint</Application>
  <PresentationFormat>Custom</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PowerPoint Presentation</vt:lpstr>
      <vt:lpstr>CONTENTS                                                                                                     </vt:lpstr>
      <vt:lpstr>ABSTRACT                                                                                                    </vt:lpstr>
      <vt:lpstr>INTRODUCTION</vt:lpstr>
      <vt:lpstr>DAY 1 TO 5</vt:lpstr>
      <vt:lpstr>OBJECTIVE</vt:lpstr>
      <vt:lpstr>SOFTWARE REQUIREMENTS</vt:lpstr>
      <vt:lpstr>SOFTWARE RESOURCES</vt:lpstr>
      <vt:lpstr>UML Design</vt:lpstr>
      <vt:lpstr>SEQUENCE DIAGRAM</vt:lpstr>
      <vt:lpstr>Use Case Diagram</vt:lpstr>
      <vt:lpstr>ABOUT PROJECT</vt:lpstr>
      <vt:lpstr>PowerPoint Presentation</vt:lpstr>
      <vt:lpstr>ADVANTAGES</vt:lpstr>
      <vt:lpstr>PowerPoint Presentation</vt:lpstr>
      <vt:lpstr>FUTURE SCOPE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JOB                           SCHEDULING</dc:title>
  <dc:creator>Varshini Namburi</dc:creator>
  <cp:lastModifiedBy>dell</cp:lastModifiedBy>
  <cp:revision>18</cp:revision>
  <dcterms:created xsi:type="dcterms:W3CDTF">2022-11-08T14:15:24Z</dcterms:created>
  <dcterms:modified xsi:type="dcterms:W3CDTF">2022-11-10T02:01:29Z</dcterms:modified>
</cp:coreProperties>
</file>